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44" r:id="rId1"/>
    <p:sldMasterId id="2147483756" r:id="rId2"/>
  </p:sldMasterIdLst>
  <p:notesMasterIdLst>
    <p:notesMasterId r:id="rId81"/>
  </p:notesMasterIdLst>
  <p:sldIdLst>
    <p:sldId id="256" r:id="rId3"/>
    <p:sldId id="350" r:id="rId4"/>
    <p:sldId id="394" r:id="rId5"/>
    <p:sldId id="367" r:id="rId6"/>
    <p:sldId id="272" r:id="rId7"/>
    <p:sldId id="274" r:id="rId8"/>
    <p:sldId id="276" r:id="rId9"/>
    <p:sldId id="278" r:id="rId10"/>
    <p:sldId id="280" r:id="rId11"/>
    <p:sldId id="281" r:id="rId12"/>
    <p:sldId id="282" r:id="rId13"/>
    <p:sldId id="385" r:id="rId14"/>
    <p:sldId id="284" r:id="rId15"/>
    <p:sldId id="285" r:id="rId16"/>
    <p:sldId id="286" r:id="rId17"/>
    <p:sldId id="357" r:id="rId18"/>
    <p:sldId id="287" r:id="rId19"/>
    <p:sldId id="288" r:id="rId20"/>
    <p:sldId id="290" r:id="rId21"/>
    <p:sldId id="368" r:id="rId22"/>
    <p:sldId id="293" r:id="rId23"/>
    <p:sldId id="302" r:id="rId24"/>
    <p:sldId id="297" r:id="rId25"/>
    <p:sldId id="298" r:id="rId26"/>
    <p:sldId id="299" r:id="rId27"/>
    <p:sldId id="296" r:id="rId28"/>
    <p:sldId id="358" r:id="rId29"/>
    <p:sldId id="300" r:id="rId30"/>
    <p:sldId id="301" r:id="rId31"/>
    <p:sldId id="306" r:id="rId32"/>
    <p:sldId id="307" r:id="rId33"/>
    <p:sldId id="348" r:id="rId34"/>
    <p:sldId id="380" r:id="rId35"/>
    <p:sldId id="388" r:id="rId36"/>
    <p:sldId id="389" r:id="rId37"/>
    <p:sldId id="390" r:id="rId38"/>
    <p:sldId id="391" r:id="rId39"/>
    <p:sldId id="325" r:id="rId40"/>
    <p:sldId id="326" r:id="rId41"/>
    <p:sldId id="327" r:id="rId42"/>
    <p:sldId id="328" r:id="rId43"/>
    <p:sldId id="329" r:id="rId44"/>
    <p:sldId id="330" r:id="rId45"/>
    <p:sldId id="331" r:id="rId46"/>
    <p:sldId id="332" r:id="rId47"/>
    <p:sldId id="392" r:id="rId48"/>
    <p:sldId id="334" r:id="rId49"/>
    <p:sldId id="335" r:id="rId50"/>
    <p:sldId id="336" r:id="rId51"/>
    <p:sldId id="359" r:id="rId52"/>
    <p:sldId id="337" r:id="rId53"/>
    <p:sldId id="338" r:id="rId54"/>
    <p:sldId id="339" r:id="rId55"/>
    <p:sldId id="393" r:id="rId56"/>
    <p:sldId id="341" r:id="rId57"/>
    <p:sldId id="342" r:id="rId58"/>
    <p:sldId id="345" r:id="rId59"/>
    <p:sldId id="343" r:id="rId60"/>
    <p:sldId id="344" r:id="rId61"/>
    <p:sldId id="346" r:id="rId62"/>
    <p:sldId id="347" r:id="rId63"/>
    <p:sldId id="384" r:id="rId64"/>
    <p:sldId id="383" r:id="rId65"/>
    <p:sldId id="360" r:id="rId66"/>
    <p:sldId id="379" r:id="rId67"/>
    <p:sldId id="395" r:id="rId68"/>
    <p:sldId id="387" r:id="rId69"/>
    <p:sldId id="381" r:id="rId70"/>
    <p:sldId id="369" r:id="rId71"/>
    <p:sldId id="370" r:id="rId72"/>
    <p:sldId id="371" r:id="rId73"/>
    <p:sldId id="372" r:id="rId74"/>
    <p:sldId id="373" r:id="rId75"/>
    <p:sldId id="374" r:id="rId76"/>
    <p:sldId id="375" r:id="rId77"/>
    <p:sldId id="376" r:id="rId78"/>
    <p:sldId id="377" r:id="rId79"/>
    <p:sldId id="378" r:id="rId8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206" autoAdjust="0"/>
    <p:restoredTop sz="91590" autoAdjust="0"/>
  </p:normalViewPr>
  <p:slideViewPr>
    <p:cSldViewPr snapToObjects="1">
      <p:cViewPr varScale="1">
        <p:scale>
          <a:sx n="117" d="100"/>
          <a:sy n="117" d="100"/>
        </p:scale>
        <p:origin x="-120" y="-3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1939"/>
    </p:cViewPr>
  </p:sorterViewPr>
  <p:gridSpacing cx="91439" cy="91439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slide" Target="slides/slide74.xml"/><Relationship Id="rId84" Type="http://schemas.openxmlformats.org/officeDocument/2006/relationships/theme" Target="theme/theme1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presProps" Target="presProps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image" Target="../media/image76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878786-9B84-E947-8820-7E1CB9ABDCEA}" type="datetimeFigureOut">
              <a:rPr lang="en-US" smtClean="0"/>
              <a:t>4/22/2019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B335D2-6E04-3648-AD61-524203FBD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4135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B335D2-6E04-3648-AD61-524203FBD45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2605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B335D2-6E04-3648-AD61-524203FBD452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5258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B335D2-6E04-3648-AD61-524203FBD452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5258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B335D2-6E04-3648-AD61-524203FBD452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5258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B335D2-6E04-3648-AD61-524203FBD452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5258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B335D2-6E04-3648-AD61-524203FBD45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5258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B335D2-6E04-3648-AD61-524203FBD45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5258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B335D2-6E04-3648-AD61-524203FBD45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5258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B335D2-6E04-3648-AD61-524203FBD45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5258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B335D2-6E04-3648-AD61-524203FBD45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5258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B335D2-6E04-3648-AD61-524203FBD452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5258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B335D2-6E04-3648-AD61-524203FBD452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5258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B335D2-6E04-3648-AD61-524203FBD452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5258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473011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2952686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EBB3A-3F6B-224C-8852-F550807EB424}" type="datetime1">
              <a:rPr lang="en-US" smtClean="0"/>
              <a:t>4/22/2019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977F8-AF0A-A442-A0AC-1287626547B1}" type="datetime1">
              <a:rPr lang="en-US" smtClean="0"/>
              <a:t>4/22/2019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5363E-93AC-7F40-AA29-9E7536968F8A}" type="datetime1">
              <a:rPr lang="en-US" smtClean="0"/>
              <a:t>4/22/2019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473011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2952686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EBB3A-3F6B-224C-8852-F550807EB42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7347065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7717281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0F284-50AE-D34D-8E2A-B571963D35A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7783792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CBC8F-0DFA-CF43-AF75-D35C7DAE1A6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4670168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E3AC8-E917-7240-97EB-64EFC1A06C9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1429937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9C38A-8B5C-984D-A05C-F7D51DEF0DE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6652244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08026-1BB1-3941-BE5E-D323B07E18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195123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77444D-7AD3-6F44-824C-A4C041676D9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7658617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8A9C7-1789-DC4D-89FD-19B71522CE8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0917912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977F8-AF0A-A442-A0AC-1287626547B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2584485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5363E-93AC-7F40-AA29-9E7536968F8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6953873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0F284-50AE-D34D-8E2A-B571963D35AB}" type="datetime1">
              <a:rPr lang="en-US" smtClean="0"/>
              <a:t>4/22/2019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CBC8F-0DFA-CF43-AF75-D35C7DAE1A67}" type="datetime1">
              <a:rPr lang="en-US" smtClean="0"/>
              <a:t>4/22/2019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E3AC8-E917-7240-97EB-64EFC1A06C96}" type="datetime1">
              <a:rPr lang="en-US" smtClean="0"/>
              <a:t>4/22/2019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9C38A-8B5C-984D-A05C-F7D51DEF0DE3}" type="datetime1">
              <a:rPr lang="en-US" smtClean="0"/>
              <a:t>4/22/2019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08026-1BB1-3941-BE5E-D323B07E18A9}" type="datetime1">
              <a:rPr lang="en-US" smtClean="0"/>
              <a:t>4/22/2019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77444D-7AD3-6F44-824C-A4C041676D98}" type="datetime1">
              <a:rPr lang="en-US" smtClean="0"/>
              <a:t>4/22/2019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8A9C7-1789-DC4D-89FD-19B71522CE86}" type="datetime1">
              <a:rPr lang="en-US" smtClean="0"/>
              <a:t>4/22/2019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8539" y="229235"/>
            <a:ext cx="11714922" cy="6546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8539" y="1082040"/>
            <a:ext cx="11714922" cy="54068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38539" y="6488870"/>
            <a:ext cx="274320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6A2B9-2614-974A-BEFA-2B7A71A547EB}" type="datetime1">
              <a:rPr lang="en-US" smtClean="0"/>
              <a:t>4/22/2019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48887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210261" y="6488870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067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ransition>
    <p:fade/>
  </p:transition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Calibri" charset="0"/>
          <a:ea typeface="Calibri" charset="0"/>
          <a:cs typeface="Calibri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SzPct val="75000"/>
        <a:buFont typeface="LucidaGrande" charset="0"/>
        <a:buChar char="◦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SzPct val="75000"/>
        <a:buFont typeface="LucidaGrande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8539" y="229235"/>
            <a:ext cx="11714922" cy="6546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8539" y="1082040"/>
            <a:ext cx="11714922" cy="54068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38539" y="6488870"/>
            <a:ext cx="274320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6A2B9-2614-974A-BEFA-2B7A71A547E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48887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210261" y="6488870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ED1879-D594-7048-AD12-28363999ED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87686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ransition>
    <p:fade/>
  </p:transition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Calibri" charset="0"/>
          <a:ea typeface="Calibri" charset="0"/>
          <a:cs typeface="Calibri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SzPct val="75000"/>
        <a:buFont typeface="LucidaGrande" charset="0"/>
        <a:buChar char="◦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SzPct val="75000"/>
        <a:buFont typeface="LucidaGrande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huttenhower.sph.harvard.edu/bst281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w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6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gi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gi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6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5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77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78.png"/><Relationship Id="rId4" Type="http://schemas.openxmlformats.org/officeDocument/2006/relationships/image" Target="../media/image76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pn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Proteins: Proteomics, Families, &amp; Folds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Curtis Huttenhower (</a:t>
            </a:r>
            <a:r>
              <a:rPr lang="en-US" dirty="0" err="1" smtClean="0"/>
              <a:t>chuttenh@hsph.harvard.edu</a:t>
            </a:r>
            <a:r>
              <a:rPr lang="en-US" dirty="0" smtClean="0"/>
              <a:t>)</a:t>
            </a:r>
          </a:p>
          <a:p>
            <a:r>
              <a:rPr lang="en-US" dirty="0" smtClean="0"/>
              <a:t>Eric </a:t>
            </a:r>
            <a:r>
              <a:rPr lang="en-US" dirty="0" err="1" smtClean="0"/>
              <a:t>Franzosa</a:t>
            </a:r>
            <a:r>
              <a:rPr lang="en-US" dirty="0" smtClean="0"/>
              <a:t> (</a:t>
            </a:r>
            <a:r>
              <a:rPr lang="en-US" dirty="0" err="1" smtClean="0"/>
              <a:t>franzosa@hsph.harvard.edu</a:t>
            </a:r>
            <a:r>
              <a:rPr lang="en-US" dirty="0" smtClean="0"/>
              <a:t>)</a:t>
            </a:r>
          </a:p>
          <a:p>
            <a:endParaRPr lang="en-US" dirty="0" smtClean="0"/>
          </a:p>
          <a:p>
            <a:r>
              <a:rPr lang="en-US" dirty="0" smtClean="0">
                <a:hlinkClick r:id="rId3"/>
              </a:rPr>
              <a:t>http://huttenhower.sph.harvard.edu/bst281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52466" y="6320694"/>
            <a:ext cx="1188706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i="1" dirty="0" smtClean="0"/>
              <a:t>With slides courtesy of </a:t>
            </a:r>
            <a:r>
              <a:rPr lang="en-US" sz="2000" i="1" dirty="0" err="1" smtClean="0"/>
              <a:t>Jignesh</a:t>
            </a:r>
            <a:r>
              <a:rPr lang="en-US" sz="2000" i="1" dirty="0" smtClean="0"/>
              <a:t> </a:t>
            </a:r>
            <a:r>
              <a:rPr lang="en-US" sz="2000" i="1" dirty="0"/>
              <a:t>Parikh and Michael Levitt</a:t>
            </a:r>
          </a:p>
        </p:txBody>
      </p:sp>
    </p:spTree>
    <p:extLst>
      <p:ext uri="{BB962C8B-B14F-4D97-AF65-F5344CB8AC3E}">
        <p14:creationId xmlns:p14="http://schemas.microsoft.com/office/powerpoint/2010/main" val="160701233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Protein detection/quantification: </a:t>
            </a:r>
            <a:r>
              <a:rPr lang="en-US" dirty="0" smtClean="0"/>
              <a:t>Arrays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539" y="1082040"/>
            <a:ext cx="5766022" cy="5406829"/>
          </a:xfrm>
        </p:spPr>
        <p:txBody>
          <a:bodyPr/>
          <a:lstStyle/>
          <a:p>
            <a:r>
              <a:rPr lang="en-US" dirty="0" smtClean="0"/>
              <a:t>Microarray logic for a protein sample</a:t>
            </a:r>
          </a:p>
          <a:p>
            <a:r>
              <a:rPr lang="en-US" dirty="0" smtClean="0"/>
              <a:t>Requires antibody for each protein</a:t>
            </a:r>
          </a:p>
          <a:p>
            <a:pPr lvl="1"/>
            <a:r>
              <a:rPr lang="en-US" dirty="0" smtClean="0"/>
              <a:t>Often domain-specific sets</a:t>
            </a:r>
          </a:p>
          <a:p>
            <a:r>
              <a:rPr lang="en-US" dirty="0" smtClean="0"/>
              <a:t>Non-specific binding and cross-hybridization issues (just like transcript/RNA arrays)</a:t>
            </a:r>
          </a:p>
          <a:p>
            <a:r>
              <a:rPr lang="en-US" dirty="0" smtClean="0"/>
              <a:t>Can analyze similarly to microarrays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4/22/2019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10</a:t>
            </a:fld>
            <a:endParaRPr lang="en-US"/>
          </a:p>
        </p:txBody>
      </p:sp>
      <p:pic>
        <p:nvPicPr>
          <p:cNvPr id="5122" name="Picture 2" descr="https://www.researchgate.net/profile/Karen_Hasty/publication/221863397/figure/fig2/AS:216454302572545@1428618135650/RayBio-Human-Cytokine-Antibody-Array-of-pooled-culture-supernatants-from-PBMC-from-te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0317" y="1600220"/>
            <a:ext cx="5400675" cy="3905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683538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Protein detection/quantification: </a:t>
            </a:r>
            <a:r>
              <a:rPr lang="en-US" dirty="0" smtClean="0"/>
              <a:t>2D gels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539" y="1082040"/>
            <a:ext cx="5766022" cy="5406829"/>
          </a:xfrm>
        </p:spPr>
        <p:txBody>
          <a:bodyPr/>
          <a:lstStyle/>
          <a:p>
            <a:r>
              <a:rPr lang="en-US" dirty="0" smtClean="0"/>
              <a:t>Use two distinct properties of a protein (e.g. </a:t>
            </a:r>
            <a:r>
              <a:rPr lang="en-US" dirty="0" smtClean="0"/>
              <a:t>size + </a:t>
            </a:r>
            <a:r>
              <a:rPr lang="en-US" dirty="0" smtClean="0"/>
              <a:t>pH) to stratify the members of a sample</a:t>
            </a:r>
          </a:p>
          <a:p>
            <a:r>
              <a:rPr lang="en-US" dirty="0" smtClean="0"/>
              <a:t>Compare to reference states of known proteins for identification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4/22/2019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11</a:t>
            </a:fld>
            <a:endParaRPr lang="en-US"/>
          </a:p>
        </p:txBody>
      </p:sp>
      <p:pic>
        <p:nvPicPr>
          <p:cNvPr id="16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4323" y="1846716"/>
            <a:ext cx="4731876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7522203" y="5311541"/>
            <a:ext cx="36273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pH/isoelectric point (zero charge)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 rot="16200000">
            <a:off x="5697746" y="3254795"/>
            <a:ext cx="1651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SDS-PAGE (</a:t>
            </a:r>
            <a:r>
              <a:rPr lang="en-US" dirty="0" err="1" smtClean="0"/>
              <a:t>kDa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8016632" y="1417342"/>
            <a:ext cx="23872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Stain with YFA/D/R/etc.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500385" y="3337561"/>
            <a:ext cx="4962708" cy="1384995"/>
            <a:chOff x="6728907" y="960147"/>
            <a:chExt cx="4962708" cy="1384995"/>
          </a:xfrm>
        </p:grpSpPr>
        <p:pic>
          <p:nvPicPr>
            <p:cNvPr id="15" name="Picture 8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57024" y="1202364"/>
              <a:ext cx="969251" cy="3436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1" name="TextBox 20"/>
            <p:cNvSpPr txBox="1"/>
            <p:nvPr/>
          </p:nvSpPr>
          <p:spPr>
            <a:xfrm>
              <a:off x="6728907" y="960147"/>
              <a:ext cx="4962708" cy="1384995"/>
            </a:xfrm>
            <a:prstGeom prst="rect">
              <a:avLst/>
            </a:prstGeom>
            <a:noFill/>
            <a:ln w="38100"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algn="ctr" defTabSz="228600"/>
              <a:r>
                <a:rPr lang="en-US" sz="2000" dirty="0" err="1" smtClean="0"/>
                <a:t>Bioinformatic</a:t>
              </a:r>
              <a:r>
                <a:rPr lang="en-US" sz="2000" dirty="0" smtClean="0"/>
                <a:t> challenges?</a:t>
              </a:r>
            </a:p>
            <a:p>
              <a:pPr defTabSz="228600">
                <a:buFont typeface="Arial" pitchFamily="34" charset="0"/>
                <a:buChar char="•"/>
              </a:pPr>
              <a:r>
                <a:rPr lang="en-US" sz="1600" dirty="0" smtClean="0"/>
                <a:t>	Image alignment: warping</a:t>
              </a:r>
              <a:br>
                <a:rPr lang="en-US" sz="1600" dirty="0" smtClean="0"/>
              </a:br>
              <a:r>
                <a:rPr lang="en-US" sz="1600" dirty="0" smtClean="0"/>
                <a:t>	(commercial, see Berth 2007; MELANIE)</a:t>
              </a:r>
            </a:p>
            <a:p>
              <a:pPr defTabSz="228600">
                <a:buFont typeface="Arial" pitchFamily="34" charset="0"/>
                <a:buChar char="•"/>
              </a:pPr>
              <a:r>
                <a:rPr lang="en-US" sz="1600" dirty="0"/>
                <a:t>	</a:t>
              </a:r>
              <a:r>
                <a:rPr lang="en-US" sz="1600" dirty="0" smtClean="0"/>
                <a:t>Spot quantification</a:t>
              </a:r>
            </a:p>
            <a:p>
              <a:pPr defTabSz="228600">
                <a:buFont typeface="Arial" pitchFamily="34" charset="0"/>
                <a:buChar char="•"/>
              </a:pPr>
              <a:r>
                <a:rPr lang="en-US" sz="1600" dirty="0"/>
                <a:t>	Database search (</a:t>
              </a:r>
              <a:r>
                <a:rPr lang="en-US" sz="1600" dirty="0" smtClean="0"/>
                <a:t>Make2D-DB/WORLD-2DPAGE)</a:t>
              </a:r>
            </a:p>
          </p:txBody>
        </p:sp>
        <p:pic>
          <p:nvPicPr>
            <p:cNvPr id="22" name="Picture 9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86318" y="1666261"/>
              <a:ext cx="533400" cy="4000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46004945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546910" y="2875002"/>
            <a:ext cx="909818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smtClean="0"/>
              <a:t>Mass spectrometry</a:t>
            </a:r>
            <a:endParaRPr lang="en-US" sz="6600" dirty="0"/>
          </a:p>
        </p:txBody>
      </p:sp>
      <p:sp>
        <p:nvSpPr>
          <p:cNvPr id="2" name="Rounded Rectangle 1"/>
          <p:cNvSpPr/>
          <p:nvPr/>
        </p:nvSpPr>
        <p:spPr>
          <a:xfrm>
            <a:off x="243904" y="228636"/>
            <a:ext cx="11704192" cy="6400730"/>
          </a:xfrm>
          <a:prstGeom prst="roundRect">
            <a:avLst>
              <a:gd name="adj" fmla="val 4657"/>
            </a:avLst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068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Mass spectrometry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539" y="1082040"/>
            <a:ext cx="5583144" cy="3901423"/>
          </a:xfrm>
        </p:spPr>
        <p:txBody>
          <a:bodyPr/>
          <a:lstStyle/>
          <a:p>
            <a:r>
              <a:rPr lang="en-US" dirty="0" smtClean="0"/>
              <a:t>Particles in a magnetic field will follow trajectories determined by their mass and charge</a:t>
            </a:r>
          </a:p>
          <a:p>
            <a:r>
              <a:rPr lang="en-US" dirty="0" smtClean="0"/>
              <a:t>Given where a particle impacts a detector, we can work out its mass/charge ratio (m/z)</a:t>
            </a:r>
          </a:p>
          <a:p>
            <a:r>
              <a:rPr lang="en-US" dirty="0" smtClean="0"/>
              <a:t>In a pure sample, m/z for “whole” molecule plus fragments can help us work out its identity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4/22/2019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13</a:t>
            </a:fld>
            <a:endParaRPr lang="en-US"/>
          </a:p>
        </p:txBody>
      </p:sp>
      <p:pic>
        <p:nvPicPr>
          <p:cNvPr id="7170" name="Picture 2" descr="https://upload.wikimedia.org/wikipedia/commons/f/fc/Toluene_ei_m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8951" y="3285497"/>
            <a:ext cx="4571950" cy="3428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7439" y="1115161"/>
            <a:ext cx="2677491" cy="1913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6" descr="https://upload.wikimedia.org/wikipedia/commons/thumb/0/0d/Mass_Spectrometer_Schematic.svg/300px-Mass_Spectrometer_Schematic.sv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1807" y="229235"/>
            <a:ext cx="2857500" cy="3009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454705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Tandem mass spectrometry (MS/MS) proteomics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Proteins are too big and too variable to be identified directly by MS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4/22/2019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14</a:t>
            </a:fld>
            <a:endParaRPr lang="en-US" dirty="0"/>
          </a:p>
        </p:txBody>
      </p:sp>
      <p:pic>
        <p:nvPicPr>
          <p:cNvPr id="6" name="Picture 7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55562" y="1661126"/>
            <a:ext cx="7927975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1178712" y="6168594"/>
            <a:ext cx="25194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solidFill>
                  <a:schemeClr val="accent1"/>
                </a:solidFill>
              </a:rPr>
              <a:t>Complex protein mixture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2850" y="5254204"/>
            <a:ext cx="294901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solidFill>
                  <a:schemeClr val="accent1"/>
                </a:solidFill>
              </a:rPr>
              <a:t>Process one or a few proteins</a:t>
            </a:r>
          </a:p>
          <a:p>
            <a:pPr algn="ctr"/>
            <a:r>
              <a:rPr lang="en-US" dirty="0" smtClean="0">
                <a:solidFill>
                  <a:schemeClr val="accent1"/>
                </a:solidFill>
              </a:rPr>
              <a:t>at a time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83977" y="2508352"/>
            <a:ext cx="245926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solidFill>
                  <a:schemeClr val="accent1"/>
                </a:solidFill>
              </a:rPr>
              <a:t>Break down protein into</a:t>
            </a:r>
          </a:p>
          <a:p>
            <a:pPr algn="ctr"/>
            <a:r>
              <a:rPr lang="en-US" dirty="0" smtClean="0">
                <a:solidFill>
                  <a:schemeClr val="accent1"/>
                </a:solidFill>
              </a:rPr>
              <a:t>shorter peptides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14916" y="3422742"/>
            <a:ext cx="213436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solidFill>
                  <a:srgbClr val="C00000"/>
                </a:solidFill>
              </a:rPr>
              <a:t>Trypsin, for example,</a:t>
            </a:r>
          </a:p>
          <a:p>
            <a:pPr algn="ctr"/>
            <a:r>
              <a:rPr lang="en-US" dirty="0" smtClean="0">
                <a:solidFill>
                  <a:srgbClr val="C00000"/>
                </a:solidFill>
              </a:rPr>
              <a:t>cleaves proteins at</a:t>
            </a:r>
          </a:p>
          <a:p>
            <a:pPr algn="ctr"/>
            <a:r>
              <a:rPr lang="en-US" dirty="0">
                <a:solidFill>
                  <a:srgbClr val="C00000"/>
                </a:solidFill>
              </a:rPr>
              <a:t>[KR][^P]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491538" y="1691659"/>
            <a:ext cx="307250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solidFill>
                  <a:schemeClr val="accent1"/>
                </a:solidFill>
              </a:rPr>
              <a:t>1</a:t>
            </a:r>
            <a:r>
              <a:rPr lang="en-US" baseline="30000" dirty="0" smtClean="0">
                <a:solidFill>
                  <a:schemeClr val="accent1"/>
                </a:solidFill>
              </a:rPr>
              <a:t>st</a:t>
            </a:r>
            <a:r>
              <a:rPr lang="en-US" dirty="0" smtClean="0">
                <a:solidFill>
                  <a:schemeClr val="accent1"/>
                </a:solidFill>
              </a:rPr>
              <a:t> phase of MS isolates a pool</a:t>
            </a:r>
          </a:p>
          <a:p>
            <a:pPr algn="ctr"/>
            <a:r>
              <a:rPr lang="en-US" dirty="0" smtClean="0">
                <a:solidFill>
                  <a:schemeClr val="accent1"/>
                </a:solidFill>
              </a:rPr>
              <a:t>of a specific peptide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830170" y="1691659"/>
            <a:ext cx="37693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solidFill>
                  <a:schemeClr val="accent1"/>
                </a:solidFill>
              </a:rPr>
              <a:t>That specific peptide is then shattered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589456" y="2325474"/>
            <a:ext cx="324755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solidFill>
                  <a:schemeClr val="accent1"/>
                </a:solidFill>
              </a:rPr>
              <a:t>2</a:t>
            </a:r>
            <a:r>
              <a:rPr lang="en-US" baseline="30000" dirty="0" smtClean="0">
                <a:solidFill>
                  <a:schemeClr val="accent1"/>
                </a:solidFill>
              </a:rPr>
              <a:t>nd</a:t>
            </a:r>
            <a:r>
              <a:rPr lang="en-US" dirty="0" smtClean="0">
                <a:solidFill>
                  <a:schemeClr val="accent1"/>
                </a:solidFill>
              </a:rPr>
              <a:t> phase of MS determines the</a:t>
            </a:r>
          </a:p>
          <a:p>
            <a:pPr algn="ctr"/>
            <a:r>
              <a:rPr lang="en-US" dirty="0" smtClean="0">
                <a:solidFill>
                  <a:schemeClr val="accent1"/>
                </a:solidFill>
              </a:rPr>
              <a:t>masses of the fragments/ions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386933" y="3331303"/>
            <a:ext cx="35665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chemeClr val="accent1"/>
                </a:solidFill>
              </a:rPr>
              <a:t>Infer peptide sequence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smtClean="0">
                <a:solidFill>
                  <a:schemeClr val="accent1"/>
                </a:solidFill>
              </a:rPr>
              <a:t>from</a:t>
            </a:r>
          </a:p>
          <a:p>
            <a:pPr algn="ctr"/>
            <a:r>
              <a:rPr lang="en-US" dirty="0" smtClean="0">
                <a:solidFill>
                  <a:schemeClr val="accent1"/>
                </a:solidFill>
              </a:rPr>
              <a:t>differences in mass between ions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8290536" y="4885766"/>
            <a:ext cx="35665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chemeClr val="accent1"/>
                </a:solidFill>
              </a:rPr>
              <a:t>Try to connect peptides to known proteins/protein families</a:t>
            </a:r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86473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Tandem mass spectrometry (MS/MS) proteomics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4/22/2019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15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40478" y="2145278"/>
            <a:ext cx="20842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>
                <a:latin typeface="Consolas" pitchFamily="49" charset="0"/>
              </a:rPr>
              <a:t>P E P T I D E K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40477" y="1143025"/>
            <a:ext cx="638703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>
                <a:latin typeface="Consolas" pitchFamily="49" charset="0"/>
              </a:rPr>
              <a:t>P E P T I D E </a:t>
            </a:r>
            <a:r>
              <a:rPr lang="en-US" b="1" dirty="0" smtClean="0">
                <a:latin typeface="Consolas" pitchFamily="49" charset="0"/>
              </a:rPr>
              <a:t>K G A H I K P L K S H I L A R S L A </a:t>
            </a:r>
            <a:endParaRPr lang="en-US" b="1" dirty="0">
              <a:latin typeface="Consolas" pitchFamily="49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42548" y="1644152"/>
            <a:ext cx="638703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>
                <a:latin typeface="Consolas" pitchFamily="49" charset="0"/>
              </a:rPr>
              <a:t>P E P T I D E </a:t>
            </a:r>
            <a:r>
              <a:rPr lang="en-US" b="1" dirty="0" smtClean="0">
                <a:latin typeface="Consolas" pitchFamily="49" charset="0"/>
              </a:rPr>
              <a:t>K</a:t>
            </a:r>
            <a:r>
              <a:rPr lang="en-US" b="1" dirty="0" smtClean="0">
                <a:solidFill>
                  <a:srgbClr val="FF0000"/>
                </a:solidFill>
                <a:latin typeface="Consolas" pitchFamily="49" charset="0"/>
              </a:rPr>
              <a:t>|</a:t>
            </a:r>
            <a:r>
              <a:rPr lang="en-US" b="1" dirty="0" smtClean="0">
                <a:latin typeface="Consolas" pitchFamily="49" charset="0"/>
              </a:rPr>
              <a:t>G A H I K P L K</a:t>
            </a:r>
            <a:r>
              <a:rPr lang="en-US" b="1" dirty="0" smtClean="0">
                <a:solidFill>
                  <a:srgbClr val="FF0000"/>
                </a:solidFill>
                <a:latin typeface="Consolas" pitchFamily="49" charset="0"/>
              </a:rPr>
              <a:t>|</a:t>
            </a:r>
            <a:r>
              <a:rPr lang="en-US" b="1" dirty="0" smtClean="0">
                <a:latin typeface="Consolas" pitchFamily="49" charset="0"/>
              </a:rPr>
              <a:t>S H I L A R</a:t>
            </a:r>
            <a:r>
              <a:rPr lang="en-US" b="1" dirty="0" smtClean="0">
                <a:solidFill>
                  <a:srgbClr val="FF0000"/>
                </a:solidFill>
                <a:latin typeface="Consolas" pitchFamily="49" charset="0"/>
              </a:rPr>
              <a:t>|</a:t>
            </a:r>
            <a:r>
              <a:rPr lang="en-US" b="1" dirty="0" smtClean="0">
                <a:latin typeface="Consolas" pitchFamily="49" charset="0"/>
              </a:rPr>
              <a:t>S L A </a:t>
            </a:r>
            <a:endParaRPr lang="en-US" b="1" dirty="0">
              <a:latin typeface="Consolas" pitchFamily="49" charset="0"/>
            </a:endParaRPr>
          </a:p>
        </p:txBody>
      </p:sp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792538" y="2738438"/>
            <a:ext cx="393187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defRPr/>
            </a:pPr>
            <a:r>
              <a:rPr lang="en-US" sz="2400" b="1" u="sng" dirty="0">
                <a:latin typeface="+mj-lt"/>
              </a:rPr>
              <a:t>b ions: </a:t>
            </a:r>
            <a:r>
              <a:rPr lang="en-US" sz="2400" b="1" u="sng" dirty="0" smtClean="0">
                <a:latin typeface="+mj-lt"/>
              </a:rPr>
              <a:t>N-terminal </a:t>
            </a:r>
            <a:r>
              <a:rPr lang="en-US" sz="2400" b="1" u="sng" dirty="0">
                <a:latin typeface="+mj-lt"/>
              </a:rPr>
              <a:t>fragments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322412" y="3244850"/>
            <a:ext cx="3545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600"/>
              </a:spcBef>
              <a:defRPr/>
            </a:pPr>
            <a:r>
              <a:rPr lang="en-US" sz="2400" b="1" dirty="0">
                <a:latin typeface="Consolas" panose="020B0609020204030204" pitchFamily="49" charset="0"/>
              </a:rPr>
              <a:t>P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322412" y="3694113"/>
            <a:ext cx="52450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600"/>
              </a:spcBef>
              <a:defRPr/>
            </a:pPr>
            <a:r>
              <a:rPr lang="en-US" sz="2400" b="1" dirty="0">
                <a:latin typeface="Consolas" panose="020B0609020204030204" pitchFamily="49" charset="0"/>
              </a:rPr>
              <a:t>PE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322412" y="4143375"/>
            <a:ext cx="6944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600"/>
              </a:spcBef>
              <a:defRPr/>
            </a:pPr>
            <a:r>
              <a:rPr lang="en-US" sz="2400" b="1" dirty="0">
                <a:latin typeface="Consolas" panose="020B0609020204030204" pitchFamily="49" charset="0"/>
              </a:rPr>
              <a:t>PEP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322412" y="4591050"/>
            <a:ext cx="86433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600"/>
              </a:spcBef>
              <a:defRPr/>
            </a:pPr>
            <a:r>
              <a:rPr lang="en-US" sz="2400" b="1" dirty="0">
                <a:latin typeface="Consolas" panose="020B0609020204030204" pitchFamily="49" charset="0"/>
              </a:rPr>
              <a:t>PEPT</a:t>
            </a:r>
          </a:p>
        </p:txBody>
      </p:sp>
      <p:sp>
        <p:nvSpPr>
          <p:cNvPr id="20" name="Rectangle 19"/>
          <p:cNvSpPr/>
          <p:nvPr/>
        </p:nvSpPr>
        <p:spPr>
          <a:xfrm>
            <a:off x="3322412" y="5040313"/>
            <a:ext cx="103425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600"/>
              </a:spcBef>
              <a:defRPr/>
            </a:pPr>
            <a:r>
              <a:rPr lang="en-US" sz="2400" b="1" dirty="0">
                <a:latin typeface="Consolas" panose="020B0609020204030204" pitchFamily="49" charset="0"/>
              </a:rPr>
              <a:t>PEPTI</a:t>
            </a:r>
          </a:p>
        </p:txBody>
      </p:sp>
      <p:sp>
        <p:nvSpPr>
          <p:cNvPr id="21" name="Rectangle 20"/>
          <p:cNvSpPr/>
          <p:nvPr/>
        </p:nvSpPr>
        <p:spPr>
          <a:xfrm>
            <a:off x="3322412" y="5489575"/>
            <a:ext cx="12041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600"/>
              </a:spcBef>
              <a:defRPr/>
            </a:pPr>
            <a:r>
              <a:rPr lang="en-US" sz="2400" b="1" dirty="0">
                <a:latin typeface="Consolas" panose="020B0609020204030204" pitchFamily="49" charset="0"/>
              </a:rPr>
              <a:t>PEPTID</a:t>
            </a:r>
          </a:p>
        </p:txBody>
      </p:sp>
      <p:sp>
        <p:nvSpPr>
          <p:cNvPr id="22" name="Rectangle 21"/>
          <p:cNvSpPr/>
          <p:nvPr/>
        </p:nvSpPr>
        <p:spPr>
          <a:xfrm>
            <a:off x="3322412" y="5938838"/>
            <a:ext cx="137409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600"/>
              </a:spcBef>
              <a:defRPr/>
            </a:pPr>
            <a:r>
              <a:rPr lang="en-US" sz="2400" b="1" dirty="0">
                <a:latin typeface="Consolas" panose="020B0609020204030204" pitchFamily="49" charset="0"/>
              </a:rPr>
              <a:t>PEPTIDE</a:t>
            </a:r>
          </a:p>
        </p:txBody>
      </p:sp>
      <p:sp>
        <p:nvSpPr>
          <p:cNvPr id="23" name="Rectangle 22"/>
          <p:cNvSpPr/>
          <p:nvPr/>
        </p:nvSpPr>
        <p:spPr>
          <a:xfrm>
            <a:off x="2804196" y="3244850"/>
            <a:ext cx="504825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600"/>
              </a:spcBef>
              <a:defRPr/>
            </a:pPr>
            <a:r>
              <a:rPr lang="en-US" sz="2400" b="1" dirty="0">
                <a:latin typeface="+mj-lt"/>
              </a:rPr>
              <a:t>b1</a:t>
            </a:r>
          </a:p>
        </p:txBody>
      </p:sp>
      <p:sp>
        <p:nvSpPr>
          <p:cNvPr id="24" name="Rectangle 23"/>
          <p:cNvSpPr/>
          <p:nvPr/>
        </p:nvSpPr>
        <p:spPr>
          <a:xfrm>
            <a:off x="2804196" y="3694113"/>
            <a:ext cx="504825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600"/>
              </a:spcBef>
              <a:defRPr/>
            </a:pPr>
            <a:r>
              <a:rPr lang="en-US" sz="2400" b="1" dirty="0">
                <a:latin typeface="+mj-lt"/>
              </a:rPr>
              <a:t>b2</a:t>
            </a:r>
          </a:p>
        </p:txBody>
      </p:sp>
      <p:sp>
        <p:nvSpPr>
          <p:cNvPr id="25" name="Rectangle 24"/>
          <p:cNvSpPr/>
          <p:nvPr/>
        </p:nvSpPr>
        <p:spPr>
          <a:xfrm>
            <a:off x="2804196" y="4143375"/>
            <a:ext cx="504825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600"/>
              </a:spcBef>
              <a:defRPr/>
            </a:pPr>
            <a:r>
              <a:rPr lang="en-US" sz="2400" b="1" dirty="0">
                <a:latin typeface="+mj-lt"/>
              </a:rPr>
              <a:t>b3</a:t>
            </a:r>
          </a:p>
        </p:txBody>
      </p:sp>
      <p:sp>
        <p:nvSpPr>
          <p:cNvPr id="26" name="Rectangle 25"/>
          <p:cNvSpPr/>
          <p:nvPr/>
        </p:nvSpPr>
        <p:spPr>
          <a:xfrm>
            <a:off x="2804196" y="4591050"/>
            <a:ext cx="504825" cy="4619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600"/>
              </a:spcBef>
              <a:defRPr/>
            </a:pPr>
            <a:r>
              <a:rPr lang="en-US" sz="2400" b="1" dirty="0">
                <a:latin typeface="+mj-lt"/>
              </a:rPr>
              <a:t>b4</a:t>
            </a:r>
          </a:p>
        </p:txBody>
      </p:sp>
      <p:sp>
        <p:nvSpPr>
          <p:cNvPr id="27" name="Rectangle 26"/>
          <p:cNvSpPr/>
          <p:nvPr/>
        </p:nvSpPr>
        <p:spPr>
          <a:xfrm>
            <a:off x="2804196" y="5040313"/>
            <a:ext cx="504825" cy="4619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600"/>
              </a:spcBef>
              <a:defRPr/>
            </a:pPr>
            <a:r>
              <a:rPr lang="en-US" sz="2400" b="1" dirty="0">
                <a:latin typeface="+mj-lt"/>
              </a:rPr>
              <a:t>b5</a:t>
            </a:r>
          </a:p>
        </p:txBody>
      </p:sp>
      <p:sp>
        <p:nvSpPr>
          <p:cNvPr id="28" name="Rectangle 27"/>
          <p:cNvSpPr/>
          <p:nvPr/>
        </p:nvSpPr>
        <p:spPr>
          <a:xfrm>
            <a:off x="2804196" y="5489575"/>
            <a:ext cx="504825" cy="4619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600"/>
              </a:spcBef>
              <a:defRPr/>
            </a:pPr>
            <a:r>
              <a:rPr lang="en-US" sz="2400" b="1" dirty="0">
                <a:latin typeface="+mj-lt"/>
              </a:rPr>
              <a:t>b6</a:t>
            </a:r>
          </a:p>
        </p:txBody>
      </p:sp>
      <p:sp>
        <p:nvSpPr>
          <p:cNvPr id="29" name="Rectangle 28"/>
          <p:cNvSpPr/>
          <p:nvPr/>
        </p:nvSpPr>
        <p:spPr>
          <a:xfrm>
            <a:off x="2804196" y="5938838"/>
            <a:ext cx="504825" cy="4619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600"/>
              </a:spcBef>
              <a:defRPr/>
            </a:pPr>
            <a:r>
              <a:rPr lang="en-US" sz="2400" b="1" dirty="0">
                <a:latin typeface="+mj-lt"/>
              </a:rPr>
              <a:t>b7</a:t>
            </a:r>
          </a:p>
        </p:txBody>
      </p:sp>
      <p:graphicFrame>
        <p:nvGraphicFramePr>
          <p:cNvPr id="30" name="Table 2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8660236"/>
              </p:ext>
            </p:extLst>
          </p:nvPr>
        </p:nvGraphicFramePr>
        <p:xfrm>
          <a:off x="4541537" y="2738441"/>
          <a:ext cx="1127821" cy="3619288"/>
        </p:xfrm>
        <a:graphic>
          <a:graphicData uri="http://schemas.openxmlformats.org/drawingml/2006/table">
            <a:tbl>
              <a:tblPr/>
              <a:tblGrid>
                <a:gridCol w="1127821"/>
              </a:tblGrid>
              <a:tr h="452411"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1" i="1" u="sng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m/z</a:t>
                      </a:r>
                      <a:endParaRPr lang="en-US" sz="2400" b="1" i="1" u="sng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52411"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98.06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52411"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227.10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52411"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324.16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52411"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425.20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52411"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538.29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52411"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653.31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52411"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782.36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32" name="Rectangle 31"/>
          <p:cNvSpPr/>
          <p:nvPr/>
        </p:nvSpPr>
        <p:spPr>
          <a:xfrm>
            <a:off x="9114019" y="3244850"/>
            <a:ext cx="352425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600"/>
              </a:spcBef>
              <a:defRPr/>
            </a:pPr>
            <a:r>
              <a:rPr lang="en-US" sz="2400" b="1" dirty="0">
                <a:latin typeface="Consolas" panose="020B0609020204030204" pitchFamily="49" charset="0"/>
              </a:rPr>
              <a:t>K</a:t>
            </a:r>
          </a:p>
        </p:txBody>
      </p:sp>
      <p:sp>
        <p:nvSpPr>
          <p:cNvPr id="33" name="Rectangle 32"/>
          <p:cNvSpPr/>
          <p:nvPr/>
        </p:nvSpPr>
        <p:spPr>
          <a:xfrm>
            <a:off x="8941940" y="3694113"/>
            <a:ext cx="52450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600"/>
              </a:spcBef>
              <a:defRPr/>
            </a:pPr>
            <a:r>
              <a:rPr lang="en-US" sz="2400" b="1" dirty="0">
                <a:latin typeface="Consolas" panose="020B0609020204030204" pitchFamily="49" charset="0"/>
              </a:rPr>
              <a:t>EK</a:t>
            </a:r>
          </a:p>
        </p:txBody>
      </p:sp>
      <p:sp>
        <p:nvSpPr>
          <p:cNvPr id="34" name="Rectangle 33"/>
          <p:cNvSpPr/>
          <p:nvPr/>
        </p:nvSpPr>
        <p:spPr>
          <a:xfrm>
            <a:off x="8767944" y="4143375"/>
            <a:ext cx="69850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600"/>
              </a:spcBef>
              <a:defRPr/>
            </a:pPr>
            <a:r>
              <a:rPr lang="en-US" sz="2400" b="1" dirty="0">
                <a:latin typeface="Consolas" panose="020B0609020204030204" pitchFamily="49" charset="0"/>
              </a:rPr>
              <a:t>DEK</a:t>
            </a:r>
          </a:p>
        </p:txBody>
      </p:sp>
      <p:sp>
        <p:nvSpPr>
          <p:cNvPr id="35" name="Rectangle 34"/>
          <p:cNvSpPr/>
          <p:nvPr/>
        </p:nvSpPr>
        <p:spPr>
          <a:xfrm>
            <a:off x="8602105" y="4591050"/>
            <a:ext cx="86433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600"/>
              </a:spcBef>
              <a:defRPr/>
            </a:pPr>
            <a:r>
              <a:rPr lang="en-US" sz="2400" b="1" dirty="0">
                <a:latin typeface="Consolas" panose="020B0609020204030204" pitchFamily="49" charset="0"/>
              </a:rPr>
              <a:t>IDEK</a:t>
            </a:r>
          </a:p>
        </p:txBody>
      </p:sp>
      <p:sp>
        <p:nvSpPr>
          <p:cNvPr id="36" name="Rectangle 35"/>
          <p:cNvSpPr/>
          <p:nvPr/>
        </p:nvSpPr>
        <p:spPr>
          <a:xfrm>
            <a:off x="8432185" y="5040313"/>
            <a:ext cx="103425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600"/>
              </a:spcBef>
              <a:defRPr/>
            </a:pPr>
            <a:r>
              <a:rPr lang="en-US" sz="2400" b="1" dirty="0">
                <a:latin typeface="Consolas" panose="020B0609020204030204" pitchFamily="49" charset="0"/>
              </a:rPr>
              <a:t>TIDEK</a:t>
            </a:r>
          </a:p>
        </p:txBody>
      </p:sp>
      <p:sp>
        <p:nvSpPr>
          <p:cNvPr id="37" name="Rectangle 36"/>
          <p:cNvSpPr/>
          <p:nvPr/>
        </p:nvSpPr>
        <p:spPr>
          <a:xfrm>
            <a:off x="8262267" y="5489575"/>
            <a:ext cx="12041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600"/>
              </a:spcBef>
              <a:defRPr/>
            </a:pPr>
            <a:r>
              <a:rPr lang="en-US" sz="2400" b="1" dirty="0">
                <a:latin typeface="Consolas" panose="020B0609020204030204" pitchFamily="49" charset="0"/>
              </a:rPr>
              <a:t>PTIDEK</a:t>
            </a:r>
          </a:p>
        </p:txBody>
      </p:sp>
      <p:sp>
        <p:nvSpPr>
          <p:cNvPr id="38" name="Rectangle 37"/>
          <p:cNvSpPr/>
          <p:nvPr/>
        </p:nvSpPr>
        <p:spPr>
          <a:xfrm>
            <a:off x="8092349" y="5938838"/>
            <a:ext cx="137409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600"/>
              </a:spcBef>
              <a:defRPr/>
            </a:pPr>
            <a:r>
              <a:rPr lang="en-US" sz="2400" b="1" dirty="0">
                <a:latin typeface="Consolas" panose="020B0609020204030204" pitchFamily="49" charset="0"/>
              </a:rPr>
              <a:t>EPTIDEK</a:t>
            </a:r>
          </a:p>
        </p:txBody>
      </p:sp>
      <p:sp>
        <p:nvSpPr>
          <p:cNvPr id="39" name="Rectangle 38"/>
          <p:cNvSpPr/>
          <p:nvPr/>
        </p:nvSpPr>
        <p:spPr>
          <a:xfrm>
            <a:off x="7543715" y="3244850"/>
            <a:ext cx="485775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600"/>
              </a:spcBef>
              <a:defRPr/>
            </a:pPr>
            <a:r>
              <a:rPr lang="en-US" sz="2400" b="1" dirty="0">
                <a:latin typeface="+mj-lt"/>
              </a:rPr>
              <a:t>y1</a:t>
            </a:r>
          </a:p>
        </p:txBody>
      </p:sp>
      <p:sp>
        <p:nvSpPr>
          <p:cNvPr id="40" name="Rectangle 39"/>
          <p:cNvSpPr/>
          <p:nvPr/>
        </p:nvSpPr>
        <p:spPr>
          <a:xfrm>
            <a:off x="7543715" y="3694113"/>
            <a:ext cx="485775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600"/>
              </a:spcBef>
              <a:defRPr/>
            </a:pPr>
            <a:r>
              <a:rPr lang="en-US" sz="2400" b="1" dirty="0">
                <a:latin typeface="+mj-lt"/>
              </a:rPr>
              <a:t>y2</a:t>
            </a:r>
          </a:p>
        </p:txBody>
      </p:sp>
      <p:sp>
        <p:nvSpPr>
          <p:cNvPr id="41" name="Rectangle 40"/>
          <p:cNvSpPr/>
          <p:nvPr/>
        </p:nvSpPr>
        <p:spPr>
          <a:xfrm>
            <a:off x="7543715" y="4143375"/>
            <a:ext cx="485775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600"/>
              </a:spcBef>
              <a:defRPr/>
            </a:pPr>
            <a:r>
              <a:rPr lang="en-US" sz="2400" b="1" dirty="0">
                <a:latin typeface="+mj-lt"/>
              </a:rPr>
              <a:t>y3</a:t>
            </a:r>
          </a:p>
        </p:txBody>
      </p:sp>
      <p:sp>
        <p:nvSpPr>
          <p:cNvPr id="42" name="Rectangle 41"/>
          <p:cNvSpPr/>
          <p:nvPr/>
        </p:nvSpPr>
        <p:spPr>
          <a:xfrm>
            <a:off x="7543715" y="4591050"/>
            <a:ext cx="485775" cy="4619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600"/>
              </a:spcBef>
              <a:defRPr/>
            </a:pPr>
            <a:r>
              <a:rPr lang="en-US" sz="2400" b="1" dirty="0">
                <a:latin typeface="+mj-lt"/>
              </a:rPr>
              <a:t>y4</a:t>
            </a:r>
          </a:p>
        </p:txBody>
      </p:sp>
      <p:sp>
        <p:nvSpPr>
          <p:cNvPr id="43" name="Rectangle 42"/>
          <p:cNvSpPr/>
          <p:nvPr/>
        </p:nvSpPr>
        <p:spPr>
          <a:xfrm>
            <a:off x="7543715" y="5040313"/>
            <a:ext cx="485775" cy="4619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600"/>
              </a:spcBef>
              <a:defRPr/>
            </a:pPr>
            <a:r>
              <a:rPr lang="en-US" sz="2400" b="1" dirty="0">
                <a:latin typeface="+mj-lt"/>
              </a:rPr>
              <a:t>y5</a:t>
            </a:r>
          </a:p>
        </p:txBody>
      </p:sp>
      <p:sp>
        <p:nvSpPr>
          <p:cNvPr id="44" name="Rectangle 43"/>
          <p:cNvSpPr/>
          <p:nvPr/>
        </p:nvSpPr>
        <p:spPr>
          <a:xfrm>
            <a:off x="7543715" y="5489575"/>
            <a:ext cx="485775" cy="4619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600"/>
              </a:spcBef>
              <a:defRPr/>
            </a:pPr>
            <a:r>
              <a:rPr lang="en-US" sz="2400" b="1" dirty="0">
                <a:latin typeface="+mj-lt"/>
              </a:rPr>
              <a:t>y6</a:t>
            </a:r>
          </a:p>
        </p:txBody>
      </p:sp>
      <p:sp>
        <p:nvSpPr>
          <p:cNvPr id="45" name="Rectangle 44"/>
          <p:cNvSpPr/>
          <p:nvPr/>
        </p:nvSpPr>
        <p:spPr>
          <a:xfrm>
            <a:off x="7543715" y="5938838"/>
            <a:ext cx="485775" cy="4619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600"/>
              </a:spcBef>
              <a:defRPr/>
            </a:pPr>
            <a:r>
              <a:rPr lang="en-US" sz="2400" b="1" dirty="0">
                <a:latin typeface="+mj-lt"/>
              </a:rPr>
              <a:t>y7</a:t>
            </a:r>
          </a:p>
        </p:txBody>
      </p:sp>
      <p:graphicFrame>
        <p:nvGraphicFramePr>
          <p:cNvPr id="46" name="Table 4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4437872"/>
              </p:ext>
            </p:extLst>
          </p:nvPr>
        </p:nvGraphicFramePr>
        <p:xfrm>
          <a:off x="9479243" y="2738441"/>
          <a:ext cx="1065893" cy="3619288"/>
        </p:xfrm>
        <a:graphic>
          <a:graphicData uri="http://schemas.openxmlformats.org/drawingml/2006/table">
            <a:tbl>
              <a:tblPr/>
              <a:tblGrid>
                <a:gridCol w="1065893"/>
              </a:tblGrid>
              <a:tr h="452411"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1" i="1" u="sng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m/z</a:t>
                      </a:r>
                      <a:endParaRPr lang="en-US" sz="2400" b="1" i="1" u="sng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52411"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147.11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52411"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276.16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52411"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391.18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52411"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504.27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52411"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605.31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52411"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702.37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52411"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831.41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47" name="Text Box 6"/>
          <p:cNvSpPr txBox="1">
            <a:spLocks noChangeArrowheads="1"/>
          </p:cNvSpPr>
          <p:nvPr/>
        </p:nvSpPr>
        <p:spPr bwMode="auto">
          <a:xfrm>
            <a:off x="4526228" y="2738438"/>
            <a:ext cx="63246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ts val="600"/>
              </a:spcBef>
              <a:defRPr/>
            </a:pPr>
            <a:r>
              <a:rPr lang="en-US" sz="2400" b="1" u="sng" dirty="0">
                <a:latin typeface="+mj-lt"/>
              </a:rPr>
              <a:t>y ions: </a:t>
            </a:r>
            <a:r>
              <a:rPr lang="en-US" sz="2400" b="1" u="sng" dirty="0" smtClean="0">
                <a:latin typeface="+mj-lt"/>
              </a:rPr>
              <a:t>C-terminal </a:t>
            </a:r>
            <a:r>
              <a:rPr lang="en-US" sz="2400" b="1" u="sng" dirty="0">
                <a:latin typeface="+mj-lt"/>
              </a:rPr>
              <a:t>fragments</a:t>
            </a:r>
          </a:p>
        </p:txBody>
      </p:sp>
      <p:sp>
        <p:nvSpPr>
          <p:cNvPr id="48" name="Rectangle 47"/>
          <p:cNvSpPr/>
          <p:nvPr/>
        </p:nvSpPr>
        <p:spPr>
          <a:xfrm>
            <a:off x="6922384" y="960147"/>
            <a:ext cx="401988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accent1"/>
                </a:solidFill>
              </a:rPr>
              <a:t>Sequence of a single protein, isolated by </a:t>
            </a:r>
          </a:p>
          <a:p>
            <a:r>
              <a:rPr lang="en-US" dirty="0" smtClean="0">
                <a:solidFill>
                  <a:schemeClr val="accent1"/>
                </a:solidFill>
              </a:rPr>
              <a:t>liquid chromatography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6918951" y="1632902"/>
            <a:ext cx="14675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accent1"/>
                </a:solidFill>
              </a:rPr>
              <a:t>Trypsin digest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2529879" y="2145278"/>
            <a:ext cx="57908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accent1"/>
                </a:solidFill>
              </a:rPr>
              <a:t>Single peptide fragment (many copies) isolated during MS-1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368871" y="3337561"/>
            <a:ext cx="233967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 smtClean="0">
                <a:solidFill>
                  <a:schemeClr val="accent1"/>
                </a:solidFill>
              </a:rPr>
              <a:t>Peptide is shattered at</a:t>
            </a:r>
          </a:p>
          <a:p>
            <a:pPr algn="r"/>
            <a:r>
              <a:rPr lang="en-US" dirty="0" smtClean="0">
                <a:solidFill>
                  <a:schemeClr val="accent1"/>
                </a:solidFill>
              </a:rPr>
              <a:t>inter-residue bonds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9" name="Lightning Bolt 8"/>
          <p:cNvSpPr/>
          <p:nvPr/>
        </p:nvSpPr>
        <p:spPr>
          <a:xfrm rot="12360176">
            <a:off x="627693" y="2451266"/>
            <a:ext cx="206098" cy="337538"/>
          </a:xfrm>
          <a:prstGeom prst="lightningBolt">
            <a:avLst/>
          </a:prstGeom>
          <a:solidFill>
            <a:schemeClr val="accent2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/>
          <p:cNvSpPr/>
          <p:nvPr/>
        </p:nvSpPr>
        <p:spPr>
          <a:xfrm>
            <a:off x="298209" y="4060133"/>
            <a:ext cx="241034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 smtClean="0">
                <a:solidFill>
                  <a:schemeClr val="accent1"/>
                </a:solidFill>
              </a:rPr>
              <a:t>Each break produces an</a:t>
            </a:r>
          </a:p>
          <a:p>
            <a:pPr algn="r"/>
            <a:r>
              <a:rPr lang="en-US" dirty="0" smtClean="0">
                <a:solidFill>
                  <a:schemeClr val="accent1"/>
                </a:solidFill>
              </a:rPr>
              <a:t>N-terminal ion (b) and</a:t>
            </a:r>
          </a:p>
          <a:p>
            <a:pPr algn="r"/>
            <a:r>
              <a:rPr lang="en-US" dirty="0" smtClean="0">
                <a:solidFill>
                  <a:schemeClr val="accent1"/>
                </a:solidFill>
              </a:rPr>
              <a:t>a C-terminal ion (y)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221882" y="5074902"/>
            <a:ext cx="249087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 smtClean="0">
                <a:solidFill>
                  <a:schemeClr val="accent1"/>
                </a:solidFill>
              </a:rPr>
              <a:t>Masses of b- and y- ions</a:t>
            </a:r>
          </a:p>
          <a:p>
            <a:pPr algn="r"/>
            <a:r>
              <a:rPr lang="en-US" dirty="0" smtClean="0">
                <a:solidFill>
                  <a:schemeClr val="accent1"/>
                </a:solidFill>
              </a:rPr>
              <a:t>determined during MS-2</a:t>
            </a:r>
            <a:endParaRPr lang="en-US" dirty="0">
              <a:solidFill>
                <a:schemeClr val="accent1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880737" y="2451266"/>
            <a:ext cx="1471320" cy="337538"/>
            <a:chOff x="880737" y="2451266"/>
            <a:chExt cx="1471320" cy="337538"/>
          </a:xfrm>
        </p:grpSpPr>
        <p:sp>
          <p:nvSpPr>
            <p:cNvPr id="52" name="Lightning Bolt 51"/>
            <p:cNvSpPr/>
            <p:nvPr/>
          </p:nvSpPr>
          <p:spPr>
            <a:xfrm rot="12360176">
              <a:off x="880737" y="2451266"/>
              <a:ext cx="206098" cy="337538"/>
            </a:xfrm>
            <a:prstGeom prst="lightningBolt">
              <a:avLst/>
            </a:pr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Lightning Bolt 53"/>
            <p:cNvSpPr/>
            <p:nvPr/>
          </p:nvSpPr>
          <p:spPr>
            <a:xfrm rot="12360176">
              <a:off x="1133781" y="2451266"/>
              <a:ext cx="206098" cy="337538"/>
            </a:xfrm>
            <a:prstGeom prst="lightningBolt">
              <a:avLst/>
            </a:pr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Lightning Bolt 54"/>
            <p:cNvSpPr/>
            <p:nvPr/>
          </p:nvSpPr>
          <p:spPr>
            <a:xfrm rot="12360176">
              <a:off x="1386825" y="2451266"/>
              <a:ext cx="206098" cy="337538"/>
            </a:xfrm>
            <a:prstGeom prst="lightningBolt">
              <a:avLst/>
            </a:pr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Lightning Bolt 55"/>
            <p:cNvSpPr/>
            <p:nvPr/>
          </p:nvSpPr>
          <p:spPr>
            <a:xfrm rot="12360176">
              <a:off x="1639869" y="2451266"/>
              <a:ext cx="206098" cy="337538"/>
            </a:xfrm>
            <a:prstGeom prst="lightningBolt">
              <a:avLst/>
            </a:pr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Lightning Bolt 57"/>
            <p:cNvSpPr/>
            <p:nvPr/>
          </p:nvSpPr>
          <p:spPr>
            <a:xfrm rot="12360176">
              <a:off x="1892913" y="2451266"/>
              <a:ext cx="206098" cy="337538"/>
            </a:xfrm>
            <a:prstGeom prst="lightningBolt">
              <a:avLst/>
            </a:pr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Lightning Bolt 58"/>
            <p:cNvSpPr/>
            <p:nvPr/>
          </p:nvSpPr>
          <p:spPr>
            <a:xfrm rot="12360176">
              <a:off x="2145959" y="2451266"/>
              <a:ext cx="206098" cy="337538"/>
            </a:xfrm>
            <a:prstGeom prst="lightningBolt">
              <a:avLst/>
            </a:pr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0016947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7" grpId="0"/>
      <p:bldP spid="48" grpId="0"/>
      <p:bldP spid="49" grpId="0"/>
      <p:bldP spid="50" grpId="0"/>
      <p:bldP spid="51" grpId="0"/>
      <p:bldP spid="9" grpId="0" animBg="1"/>
      <p:bldP spid="53" grpId="0"/>
      <p:bldP spid="5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Tandem mass spectrometry (MS/MS) proteomics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4/22/2019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16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40478" y="2145278"/>
            <a:ext cx="20842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>
                <a:latin typeface="Consolas" pitchFamily="49" charset="0"/>
              </a:rPr>
              <a:t>P E P T I D E K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40477" y="1143025"/>
            <a:ext cx="638703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>
                <a:latin typeface="Consolas" pitchFamily="49" charset="0"/>
              </a:rPr>
              <a:t>P E P T I D E </a:t>
            </a:r>
            <a:r>
              <a:rPr lang="en-US" b="1" dirty="0" smtClean="0">
                <a:latin typeface="Consolas" pitchFamily="49" charset="0"/>
              </a:rPr>
              <a:t>K G A H I K P L K S H I L A R S L A </a:t>
            </a:r>
            <a:endParaRPr lang="en-US" b="1" dirty="0">
              <a:latin typeface="Consolas" pitchFamily="49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42548" y="1644152"/>
            <a:ext cx="638703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>
                <a:latin typeface="Consolas" pitchFamily="49" charset="0"/>
              </a:rPr>
              <a:t>P E P T I D E </a:t>
            </a:r>
            <a:r>
              <a:rPr lang="en-US" b="1" dirty="0" smtClean="0">
                <a:latin typeface="Consolas" pitchFamily="49" charset="0"/>
              </a:rPr>
              <a:t>K</a:t>
            </a:r>
            <a:r>
              <a:rPr lang="en-US" b="1" dirty="0" smtClean="0">
                <a:solidFill>
                  <a:srgbClr val="FF0000"/>
                </a:solidFill>
                <a:latin typeface="Consolas" pitchFamily="49" charset="0"/>
              </a:rPr>
              <a:t>|</a:t>
            </a:r>
            <a:r>
              <a:rPr lang="en-US" b="1" dirty="0" smtClean="0">
                <a:latin typeface="Consolas" pitchFamily="49" charset="0"/>
              </a:rPr>
              <a:t>G A H I K P L K</a:t>
            </a:r>
            <a:r>
              <a:rPr lang="en-US" b="1" dirty="0" smtClean="0">
                <a:solidFill>
                  <a:srgbClr val="FF0000"/>
                </a:solidFill>
                <a:latin typeface="Consolas" pitchFamily="49" charset="0"/>
              </a:rPr>
              <a:t>|</a:t>
            </a:r>
            <a:r>
              <a:rPr lang="en-US" b="1" dirty="0" smtClean="0">
                <a:latin typeface="Consolas" pitchFamily="49" charset="0"/>
              </a:rPr>
              <a:t>S H I L A R</a:t>
            </a:r>
            <a:r>
              <a:rPr lang="en-US" b="1" dirty="0" smtClean="0">
                <a:solidFill>
                  <a:srgbClr val="FF0000"/>
                </a:solidFill>
                <a:latin typeface="Consolas" pitchFamily="49" charset="0"/>
              </a:rPr>
              <a:t>|</a:t>
            </a:r>
            <a:r>
              <a:rPr lang="en-US" b="1" dirty="0" smtClean="0">
                <a:latin typeface="Consolas" pitchFamily="49" charset="0"/>
              </a:rPr>
              <a:t>S L A </a:t>
            </a:r>
            <a:endParaRPr lang="en-US" b="1" dirty="0">
              <a:latin typeface="Consolas" pitchFamily="49" charset="0"/>
            </a:endParaRPr>
          </a:p>
        </p:txBody>
      </p:sp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792538" y="2738438"/>
            <a:ext cx="393187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defRPr/>
            </a:pPr>
            <a:r>
              <a:rPr lang="en-US" sz="2400" b="1" u="sng" dirty="0">
                <a:latin typeface="+mj-lt"/>
              </a:rPr>
              <a:t>b ions: </a:t>
            </a:r>
            <a:r>
              <a:rPr lang="en-US" sz="2400" b="1" u="sng" dirty="0" smtClean="0">
                <a:latin typeface="+mj-lt"/>
              </a:rPr>
              <a:t>N-terminal </a:t>
            </a:r>
            <a:r>
              <a:rPr lang="en-US" sz="2400" b="1" u="sng" dirty="0">
                <a:latin typeface="+mj-lt"/>
              </a:rPr>
              <a:t>fragments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322412" y="3244850"/>
            <a:ext cx="3545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600"/>
              </a:spcBef>
              <a:defRPr/>
            </a:pPr>
            <a:r>
              <a:rPr lang="en-US" sz="2400" b="1" dirty="0">
                <a:latin typeface="Consolas" panose="020B0609020204030204" pitchFamily="49" charset="0"/>
              </a:rPr>
              <a:t>P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322412" y="3694113"/>
            <a:ext cx="52450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600"/>
              </a:spcBef>
              <a:defRPr/>
            </a:pPr>
            <a:r>
              <a:rPr lang="en-US" sz="2400" b="1" dirty="0">
                <a:latin typeface="Consolas" panose="020B0609020204030204" pitchFamily="49" charset="0"/>
              </a:rPr>
              <a:t>PE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322412" y="4143375"/>
            <a:ext cx="6944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600"/>
              </a:spcBef>
              <a:defRPr/>
            </a:pPr>
            <a:r>
              <a:rPr lang="en-US" sz="2400" b="1" dirty="0">
                <a:latin typeface="Consolas" panose="020B0609020204030204" pitchFamily="49" charset="0"/>
              </a:rPr>
              <a:t>PEP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322412" y="4591050"/>
            <a:ext cx="86433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600"/>
              </a:spcBef>
              <a:defRPr/>
            </a:pPr>
            <a:r>
              <a:rPr lang="en-US" sz="2400" b="1" dirty="0">
                <a:latin typeface="Consolas" panose="020B0609020204030204" pitchFamily="49" charset="0"/>
              </a:rPr>
              <a:t>PEPT</a:t>
            </a:r>
          </a:p>
        </p:txBody>
      </p:sp>
      <p:sp>
        <p:nvSpPr>
          <p:cNvPr id="20" name="Rectangle 19"/>
          <p:cNvSpPr/>
          <p:nvPr/>
        </p:nvSpPr>
        <p:spPr>
          <a:xfrm>
            <a:off x="3322412" y="5040313"/>
            <a:ext cx="103425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600"/>
              </a:spcBef>
              <a:defRPr/>
            </a:pPr>
            <a:r>
              <a:rPr lang="en-US" sz="2400" b="1" dirty="0">
                <a:latin typeface="Consolas" panose="020B0609020204030204" pitchFamily="49" charset="0"/>
              </a:rPr>
              <a:t>PEPTI</a:t>
            </a:r>
          </a:p>
        </p:txBody>
      </p:sp>
      <p:sp>
        <p:nvSpPr>
          <p:cNvPr id="21" name="Rectangle 20"/>
          <p:cNvSpPr/>
          <p:nvPr/>
        </p:nvSpPr>
        <p:spPr>
          <a:xfrm>
            <a:off x="3322412" y="5489575"/>
            <a:ext cx="12041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600"/>
              </a:spcBef>
              <a:defRPr/>
            </a:pPr>
            <a:r>
              <a:rPr lang="en-US" sz="2400" b="1" dirty="0">
                <a:latin typeface="Consolas" panose="020B0609020204030204" pitchFamily="49" charset="0"/>
              </a:rPr>
              <a:t>PEPTID</a:t>
            </a:r>
          </a:p>
        </p:txBody>
      </p:sp>
      <p:sp>
        <p:nvSpPr>
          <p:cNvPr id="22" name="Rectangle 21"/>
          <p:cNvSpPr/>
          <p:nvPr/>
        </p:nvSpPr>
        <p:spPr>
          <a:xfrm>
            <a:off x="3322412" y="5938838"/>
            <a:ext cx="137409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600"/>
              </a:spcBef>
              <a:defRPr/>
            </a:pPr>
            <a:r>
              <a:rPr lang="en-US" sz="2400" b="1" dirty="0">
                <a:latin typeface="Consolas" panose="020B0609020204030204" pitchFamily="49" charset="0"/>
              </a:rPr>
              <a:t>PEPTIDE</a:t>
            </a:r>
          </a:p>
        </p:txBody>
      </p:sp>
      <p:sp>
        <p:nvSpPr>
          <p:cNvPr id="23" name="Rectangle 22"/>
          <p:cNvSpPr/>
          <p:nvPr/>
        </p:nvSpPr>
        <p:spPr>
          <a:xfrm>
            <a:off x="2804196" y="3244850"/>
            <a:ext cx="504825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600"/>
              </a:spcBef>
              <a:defRPr/>
            </a:pPr>
            <a:r>
              <a:rPr lang="en-US" sz="2400" b="1" dirty="0">
                <a:latin typeface="+mj-lt"/>
              </a:rPr>
              <a:t>b1</a:t>
            </a:r>
          </a:p>
        </p:txBody>
      </p:sp>
      <p:sp>
        <p:nvSpPr>
          <p:cNvPr id="24" name="Rectangle 23"/>
          <p:cNvSpPr/>
          <p:nvPr/>
        </p:nvSpPr>
        <p:spPr>
          <a:xfrm>
            <a:off x="2804196" y="3694113"/>
            <a:ext cx="504825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600"/>
              </a:spcBef>
              <a:defRPr/>
            </a:pPr>
            <a:r>
              <a:rPr lang="en-US" sz="2400" b="1" dirty="0">
                <a:latin typeface="+mj-lt"/>
              </a:rPr>
              <a:t>b2</a:t>
            </a:r>
          </a:p>
        </p:txBody>
      </p:sp>
      <p:sp>
        <p:nvSpPr>
          <p:cNvPr id="25" name="Rectangle 24"/>
          <p:cNvSpPr/>
          <p:nvPr/>
        </p:nvSpPr>
        <p:spPr>
          <a:xfrm>
            <a:off x="2804196" y="4143375"/>
            <a:ext cx="504825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600"/>
              </a:spcBef>
              <a:defRPr/>
            </a:pPr>
            <a:r>
              <a:rPr lang="en-US" sz="2400" b="1" dirty="0">
                <a:latin typeface="+mj-lt"/>
              </a:rPr>
              <a:t>b3</a:t>
            </a:r>
          </a:p>
        </p:txBody>
      </p:sp>
      <p:sp>
        <p:nvSpPr>
          <p:cNvPr id="26" name="Rectangle 25"/>
          <p:cNvSpPr/>
          <p:nvPr/>
        </p:nvSpPr>
        <p:spPr>
          <a:xfrm>
            <a:off x="2804196" y="4591050"/>
            <a:ext cx="504825" cy="4619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600"/>
              </a:spcBef>
              <a:defRPr/>
            </a:pPr>
            <a:r>
              <a:rPr lang="en-US" sz="2400" b="1" dirty="0">
                <a:latin typeface="+mj-lt"/>
              </a:rPr>
              <a:t>b4</a:t>
            </a:r>
          </a:p>
        </p:txBody>
      </p:sp>
      <p:sp>
        <p:nvSpPr>
          <p:cNvPr id="27" name="Rectangle 26"/>
          <p:cNvSpPr/>
          <p:nvPr/>
        </p:nvSpPr>
        <p:spPr>
          <a:xfrm>
            <a:off x="2804196" y="5040313"/>
            <a:ext cx="504825" cy="4619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600"/>
              </a:spcBef>
              <a:defRPr/>
            </a:pPr>
            <a:r>
              <a:rPr lang="en-US" sz="2400" b="1" dirty="0">
                <a:latin typeface="+mj-lt"/>
              </a:rPr>
              <a:t>b5</a:t>
            </a:r>
          </a:p>
        </p:txBody>
      </p:sp>
      <p:sp>
        <p:nvSpPr>
          <p:cNvPr id="28" name="Rectangle 27"/>
          <p:cNvSpPr/>
          <p:nvPr/>
        </p:nvSpPr>
        <p:spPr>
          <a:xfrm>
            <a:off x="2804196" y="5489575"/>
            <a:ext cx="504825" cy="4619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600"/>
              </a:spcBef>
              <a:defRPr/>
            </a:pPr>
            <a:r>
              <a:rPr lang="en-US" sz="2400" b="1" dirty="0">
                <a:latin typeface="+mj-lt"/>
              </a:rPr>
              <a:t>b6</a:t>
            </a:r>
          </a:p>
        </p:txBody>
      </p:sp>
      <p:sp>
        <p:nvSpPr>
          <p:cNvPr id="29" name="Rectangle 28"/>
          <p:cNvSpPr/>
          <p:nvPr/>
        </p:nvSpPr>
        <p:spPr>
          <a:xfrm>
            <a:off x="2804196" y="5938838"/>
            <a:ext cx="504825" cy="4619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600"/>
              </a:spcBef>
              <a:defRPr/>
            </a:pPr>
            <a:r>
              <a:rPr lang="en-US" sz="2400" b="1" dirty="0">
                <a:latin typeface="+mj-lt"/>
              </a:rPr>
              <a:t>b7</a:t>
            </a:r>
          </a:p>
        </p:txBody>
      </p:sp>
      <p:graphicFrame>
        <p:nvGraphicFramePr>
          <p:cNvPr id="30" name="Table 2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5299431"/>
              </p:ext>
            </p:extLst>
          </p:nvPr>
        </p:nvGraphicFramePr>
        <p:xfrm>
          <a:off x="4541537" y="2738441"/>
          <a:ext cx="1127821" cy="3619288"/>
        </p:xfrm>
        <a:graphic>
          <a:graphicData uri="http://schemas.openxmlformats.org/drawingml/2006/table">
            <a:tbl>
              <a:tblPr/>
              <a:tblGrid>
                <a:gridCol w="1127821"/>
              </a:tblGrid>
              <a:tr h="452411"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1" i="1" u="sng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m/z</a:t>
                      </a:r>
                      <a:endParaRPr lang="en-US" sz="2400" b="1" i="1" u="sng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52411"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98.06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52411"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227.10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52411"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324.16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52411"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425.20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52411"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538.29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52411"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653.31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52411"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782.36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48" name="Rectangle 47"/>
          <p:cNvSpPr/>
          <p:nvPr/>
        </p:nvSpPr>
        <p:spPr>
          <a:xfrm>
            <a:off x="6922384" y="960147"/>
            <a:ext cx="401988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accent1"/>
                </a:solidFill>
              </a:rPr>
              <a:t>Sequence of a single protein, isolated by </a:t>
            </a:r>
          </a:p>
          <a:p>
            <a:r>
              <a:rPr lang="en-US" dirty="0" smtClean="0">
                <a:solidFill>
                  <a:schemeClr val="accent1"/>
                </a:solidFill>
              </a:rPr>
              <a:t>liquid chromatography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6918951" y="1632902"/>
            <a:ext cx="14675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accent1"/>
                </a:solidFill>
              </a:rPr>
              <a:t>Trypsin digest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2529879" y="2145278"/>
            <a:ext cx="57908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accent1"/>
                </a:solidFill>
              </a:rPr>
              <a:t>Single peptide fragment (many copies) isolated during MS-1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368871" y="3337561"/>
            <a:ext cx="233967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 smtClean="0">
                <a:solidFill>
                  <a:schemeClr val="accent1"/>
                </a:solidFill>
              </a:rPr>
              <a:t>Peptide is shattered at</a:t>
            </a:r>
          </a:p>
          <a:p>
            <a:pPr algn="r"/>
            <a:r>
              <a:rPr lang="en-US" dirty="0" smtClean="0">
                <a:solidFill>
                  <a:schemeClr val="accent1"/>
                </a:solidFill>
              </a:rPr>
              <a:t>inter-residue bonds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9" name="Lightning Bolt 8"/>
          <p:cNvSpPr/>
          <p:nvPr/>
        </p:nvSpPr>
        <p:spPr>
          <a:xfrm rot="12360176">
            <a:off x="627693" y="2451266"/>
            <a:ext cx="206098" cy="337538"/>
          </a:xfrm>
          <a:prstGeom prst="lightningBolt">
            <a:avLst/>
          </a:prstGeom>
          <a:solidFill>
            <a:schemeClr val="accent2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/>
          <p:cNvSpPr/>
          <p:nvPr/>
        </p:nvSpPr>
        <p:spPr>
          <a:xfrm>
            <a:off x="298209" y="4060133"/>
            <a:ext cx="241034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 smtClean="0">
                <a:solidFill>
                  <a:schemeClr val="accent1"/>
                </a:solidFill>
              </a:rPr>
              <a:t>Each break produces an</a:t>
            </a:r>
          </a:p>
          <a:p>
            <a:pPr algn="r"/>
            <a:r>
              <a:rPr lang="en-US" dirty="0" smtClean="0">
                <a:solidFill>
                  <a:schemeClr val="accent1"/>
                </a:solidFill>
              </a:rPr>
              <a:t>N-terminal ion (b) and</a:t>
            </a:r>
          </a:p>
          <a:p>
            <a:pPr algn="r"/>
            <a:r>
              <a:rPr lang="en-US" dirty="0" smtClean="0">
                <a:solidFill>
                  <a:schemeClr val="accent1"/>
                </a:solidFill>
              </a:rPr>
              <a:t>a C-terminal ion (y)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221882" y="5074902"/>
            <a:ext cx="249087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 smtClean="0">
                <a:solidFill>
                  <a:schemeClr val="accent1"/>
                </a:solidFill>
              </a:rPr>
              <a:t>Masses of b- and y- ions</a:t>
            </a:r>
          </a:p>
          <a:p>
            <a:pPr algn="r"/>
            <a:r>
              <a:rPr lang="en-US" dirty="0" smtClean="0">
                <a:solidFill>
                  <a:schemeClr val="accent1"/>
                </a:solidFill>
              </a:rPr>
              <a:t>determined during MS-2</a:t>
            </a:r>
            <a:endParaRPr lang="en-US" dirty="0">
              <a:solidFill>
                <a:schemeClr val="accent1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880737" y="2451266"/>
            <a:ext cx="1471320" cy="337538"/>
            <a:chOff x="880737" y="2451266"/>
            <a:chExt cx="1471320" cy="337538"/>
          </a:xfrm>
        </p:grpSpPr>
        <p:sp>
          <p:nvSpPr>
            <p:cNvPr id="52" name="Lightning Bolt 51"/>
            <p:cNvSpPr/>
            <p:nvPr/>
          </p:nvSpPr>
          <p:spPr>
            <a:xfrm rot="12360176">
              <a:off x="880737" y="2451266"/>
              <a:ext cx="206098" cy="337538"/>
            </a:xfrm>
            <a:prstGeom prst="lightningBolt">
              <a:avLst/>
            </a:pr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Lightning Bolt 53"/>
            <p:cNvSpPr/>
            <p:nvPr/>
          </p:nvSpPr>
          <p:spPr>
            <a:xfrm rot="12360176">
              <a:off x="1133781" y="2451266"/>
              <a:ext cx="206098" cy="337538"/>
            </a:xfrm>
            <a:prstGeom prst="lightningBolt">
              <a:avLst/>
            </a:pr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Lightning Bolt 54"/>
            <p:cNvSpPr/>
            <p:nvPr/>
          </p:nvSpPr>
          <p:spPr>
            <a:xfrm rot="12360176">
              <a:off x="1386825" y="2451266"/>
              <a:ext cx="206098" cy="337538"/>
            </a:xfrm>
            <a:prstGeom prst="lightningBolt">
              <a:avLst/>
            </a:pr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Lightning Bolt 55"/>
            <p:cNvSpPr/>
            <p:nvPr/>
          </p:nvSpPr>
          <p:spPr>
            <a:xfrm rot="12360176">
              <a:off x="1639869" y="2451266"/>
              <a:ext cx="206098" cy="337538"/>
            </a:xfrm>
            <a:prstGeom prst="lightningBolt">
              <a:avLst/>
            </a:pr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Lightning Bolt 57"/>
            <p:cNvSpPr/>
            <p:nvPr/>
          </p:nvSpPr>
          <p:spPr>
            <a:xfrm rot="12360176">
              <a:off x="1892913" y="2451266"/>
              <a:ext cx="206098" cy="337538"/>
            </a:xfrm>
            <a:prstGeom prst="lightningBolt">
              <a:avLst/>
            </a:pr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Lightning Bolt 58"/>
            <p:cNvSpPr/>
            <p:nvPr/>
          </p:nvSpPr>
          <p:spPr>
            <a:xfrm rot="12360176">
              <a:off x="2145959" y="2451266"/>
              <a:ext cx="206098" cy="337538"/>
            </a:xfrm>
            <a:prstGeom prst="lightningBolt">
              <a:avLst/>
            </a:pr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0" name="Rectangle 59"/>
          <p:cNvSpPr/>
          <p:nvPr/>
        </p:nvSpPr>
        <p:spPr>
          <a:xfrm>
            <a:off x="5730244" y="3294570"/>
            <a:ext cx="26339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accent1"/>
                </a:solidFill>
              </a:rPr>
              <a:t>Mass of proline (+ proton)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5730180" y="3726966"/>
            <a:ext cx="280564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accent1"/>
                </a:solidFill>
              </a:rPr>
              <a:t>Mass of proline + glutamate</a:t>
            </a:r>
          </a:p>
          <a:p>
            <a:r>
              <a:rPr lang="en-US" dirty="0" smtClean="0">
                <a:solidFill>
                  <a:schemeClr val="accent1"/>
                </a:solidFill>
              </a:rPr>
              <a:t>delta </a:t>
            </a:r>
            <a:r>
              <a:rPr lang="en-US" dirty="0">
                <a:solidFill>
                  <a:schemeClr val="accent1"/>
                </a:solidFill>
              </a:rPr>
              <a:t>= 129.04</a:t>
            </a:r>
            <a:endParaRPr lang="en-US" dirty="0" smtClean="0">
              <a:solidFill>
                <a:schemeClr val="accent1"/>
              </a:solidFill>
            </a:endParaRPr>
          </a:p>
        </p:txBody>
      </p:sp>
      <p:pic>
        <p:nvPicPr>
          <p:cNvPr id="62" name="Picture 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89" t="13078" r="31344" b="6848"/>
          <a:stretch/>
        </p:blipFill>
        <p:spPr bwMode="auto">
          <a:xfrm>
            <a:off x="8916297" y="1843062"/>
            <a:ext cx="2651731" cy="462543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668124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  <p:bldP spid="6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Tandem mass spectrometry (MS/MS) proteomics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4/22/2019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17</a:t>
            </a:fld>
            <a:endParaRPr lang="en-US"/>
          </a:p>
        </p:txBody>
      </p:sp>
      <p:pic>
        <p:nvPicPr>
          <p:cNvPr id="6" name="Picture 1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" t="19103" r="2587" b="14138"/>
          <a:stretch/>
        </p:blipFill>
        <p:spPr bwMode="auto">
          <a:xfrm>
            <a:off x="335343" y="1143025"/>
            <a:ext cx="8939455" cy="5255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4114780" y="6446487"/>
            <a:ext cx="3810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/>
              <a:t>http://www.weddslist.com/ms/tandem.html</a:t>
            </a: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1548" y="934162"/>
            <a:ext cx="3306548" cy="12730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82"/>
          <a:stretch/>
        </p:blipFill>
        <p:spPr bwMode="auto">
          <a:xfrm>
            <a:off x="8653220" y="2284983"/>
            <a:ext cx="3283204" cy="946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671"/>
          <a:stretch/>
        </p:blipFill>
        <p:spPr bwMode="auto">
          <a:xfrm>
            <a:off x="8653219" y="3308929"/>
            <a:ext cx="3283206" cy="1014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6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107"/>
          <a:stretch/>
        </p:blipFill>
        <p:spPr bwMode="auto">
          <a:xfrm>
            <a:off x="8653220" y="4401719"/>
            <a:ext cx="3283205" cy="856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6278878" y="1682719"/>
            <a:ext cx="232069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 smtClean="0">
                <a:solidFill>
                  <a:srgbClr val="C00000"/>
                </a:solidFill>
              </a:rPr>
              <a:t>B/Y ions correspond to</a:t>
            </a:r>
          </a:p>
          <a:p>
            <a:pPr algn="r"/>
            <a:r>
              <a:rPr lang="en-US" dirty="0" smtClean="0">
                <a:solidFill>
                  <a:srgbClr val="C00000"/>
                </a:solidFill>
              </a:rPr>
              <a:t>broken peptide bonds;</a:t>
            </a:r>
          </a:p>
          <a:p>
            <a:pPr algn="r"/>
            <a:r>
              <a:rPr lang="en-US" dirty="0" smtClean="0">
                <a:solidFill>
                  <a:srgbClr val="C00000"/>
                </a:solidFill>
              </a:rPr>
              <a:t>other breaks possible</a:t>
            </a: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520877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Tandem mass spectrometry (MS/MS) proteomics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End results are spectra for each peptide fragment</a:t>
            </a:r>
          </a:p>
          <a:p>
            <a:pPr lvl="1"/>
            <a:r>
              <a:rPr lang="en-US" dirty="0" smtClean="0"/>
              <a:t>And approximate abundances</a:t>
            </a:r>
          </a:p>
          <a:p>
            <a:r>
              <a:rPr lang="en-US" dirty="0" smtClean="0"/>
              <a:t>Given a reference proteome, can generate theoretical spectra and compare</a:t>
            </a:r>
          </a:p>
          <a:p>
            <a:r>
              <a:rPr lang="en-US" dirty="0" smtClean="0"/>
              <a:t>Can also reconstruct sequences from spectra </a:t>
            </a:r>
            <a:r>
              <a:rPr lang="en-US" i="1" dirty="0" smtClean="0"/>
              <a:t>de novo </a:t>
            </a:r>
            <a:r>
              <a:rPr lang="en-US" dirty="0" smtClean="0"/>
              <a:t>(harder)</a:t>
            </a:r>
          </a:p>
          <a:p>
            <a:r>
              <a:rPr lang="en-US" dirty="0" smtClean="0"/>
              <a:t>Commercial software</a:t>
            </a:r>
          </a:p>
          <a:p>
            <a:pPr lvl="1" defTabSz="228600"/>
            <a:r>
              <a:rPr lang="en-US" dirty="0"/>
              <a:t>Mascot + </a:t>
            </a:r>
            <a:r>
              <a:rPr lang="en-US" dirty="0" smtClean="0"/>
              <a:t>SEQUEST</a:t>
            </a:r>
          </a:p>
          <a:p>
            <a:pPr lvl="1" defTabSz="228600"/>
            <a:r>
              <a:rPr lang="en-US" dirty="0" smtClean="0"/>
              <a:t>SORCERER</a:t>
            </a:r>
          </a:p>
          <a:p>
            <a:pPr lvl="1" defTabSz="228600"/>
            <a:r>
              <a:rPr lang="en-US" dirty="0" smtClean="0"/>
              <a:t>Proteome Discoverer</a:t>
            </a:r>
          </a:p>
          <a:p>
            <a:pPr lvl="1" defTabSz="228600"/>
            <a:r>
              <a:rPr lang="en-US" dirty="0" err="1" smtClean="0"/>
              <a:t>ProteinPilot</a:t>
            </a:r>
            <a:endParaRPr lang="en-US" dirty="0"/>
          </a:p>
          <a:p>
            <a:r>
              <a:rPr lang="en-US" dirty="0" smtClean="0"/>
              <a:t>Open options</a:t>
            </a:r>
          </a:p>
          <a:p>
            <a:pPr lvl="1"/>
            <a:r>
              <a:rPr lang="en-US" dirty="0" err="1" smtClean="0"/>
              <a:t>MSight</a:t>
            </a:r>
            <a:endParaRPr lang="en-US" dirty="0" smtClean="0"/>
          </a:p>
          <a:p>
            <a:pPr lvl="1"/>
            <a:r>
              <a:rPr lang="en-US" dirty="0" smtClean="0"/>
              <a:t>OMSSA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4/22/2019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18</a:t>
            </a:fld>
            <a:endParaRPr lang="en-US"/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585" y="3216192"/>
            <a:ext cx="4118706" cy="3444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923396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Proteomics resources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C242F-20BE-4F6C-ABA6-9DCC8641EF60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7798369" y="960147"/>
            <a:ext cx="18784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800" b="1" dirty="0" smtClean="0"/>
              <a:t>www.ms-utils.org</a:t>
            </a:r>
            <a:endParaRPr lang="en-US" sz="1800" b="1" dirty="0"/>
          </a:p>
        </p:txBody>
      </p:sp>
      <p:sp>
        <p:nvSpPr>
          <p:cNvPr id="10" name="Rectangle 9"/>
          <p:cNvSpPr/>
          <p:nvPr/>
        </p:nvSpPr>
        <p:spPr>
          <a:xfrm>
            <a:off x="2620183" y="960147"/>
            <a:ext cx="17595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800" b="1" dirty="0" err="1" smtClean="0"/>
              <a:t>www.expasy.org</a:t>
            </a:r>
            <a:endParaRPr lang="en-US" sz="1800" b="1" dirty="0"/>
          </a:p>
        </p:txBody>
      </p:sp>
      <p:sp>
        <p:nvSpPr>
          <p:cNvPr id="11" name="Rectangle 10"/>
          <p:cNvSpPr/>
          <p:nvPr/>
        </p:nvSpPr>
        <p:spPr>
          <a:xfrm>
            <a:off x="2692160" y="5718339"/>
            <a:ext cx="16155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800" b="1" dirty="0"/>
              <a:t>www.hupo.org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598763" y="5718339"/>
            <a:ext cx="22776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800" b="1" dirty="0" err="1" smtClean="0"/>
              <a:t>proteomexchange.org</a:t>
            </a:r>
            <a:endParaRPr lang="en-US" sz="18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4890" y="1322810"/>
            <a:ext cx="4905721" cy="197669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8484" y="1301996"/>
            <a:ext cx="4854185" cy="195764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0963" y="3801671"/>
            <a:ext cx="4827292" cy="19499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99201" y="3795869"/>
            <a:ext cx="4877263" cy="1962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07808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Homework 5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 smtClean="0"/>
              <a:t>Out today</a:t>
            </a:r>
          </a:p>
          <a:p>
            <a:r>
              <a:rPr lang="en-US" sz="3200" dirty="0" smtClean="0"/>
              <a:t>Due end-of-day Friday, May 10</a:t>
            </a:r>
            <a:r>
              <a:rPr lang="en-US" sz="3200" baseline="30000" dirty="0" smtClean="0"/>
              <a:t>th</a:t>
            </a:r>
            <a:endParaRPr lang="en-US" sz="3200" dirty="0" smtClean="0"/>
          </a:p>
          <a:p>
            <a:pPr lvl="1"/>
            <a:r>
              <a:rPr lang="en-US" dirty="0" smtClean="0"/>
              <a:t>3 weeks rather than 2</a:t>
            </a:r>
          </a:p>
          <a:p>
            <a:r>
              <a:rPr lang="en-US" dirty="0" err="1" smtClean="0"/>
              <a:t>Jupyter</a:t>
            </a:r>
            <a:r>
              <a:rPr lang="en-US" dirty="0" smtClean="0"/>
              <a:t> Notebook format</a:t>
            </a:r>
          </a:p>
          <a:p>
            <a:pPr lvl="1"/>
            <a:r>
              <a:rPr lang="en-US" dirty="0" smtClean="0"/>
              <a:t>For data exploration/visualization</a:t>
            </a:r>
          </a:p>
          <a:p>
            <a:pPr lvl="1"/>
            <a:r>
              <a:rPr lang="en-US" dirty="0" smtClean="0"/>
              <a:t>You’ll provide free-text answers in given </a:t>
            </a:r>
            <a:r>
              <a:rPr lang="en-US" dirty="0" err="1" smtClean="0"/>
              <a:t>Jupyter</a:t>
            </a:r>
            <a:r>
              <a:rPr lang="en-US" dirty="0" smtClean="0"/>
              <a:t> text </a:t>
            </a:r>
            <a:r>
              <a:rPr lang="en-US" dirty="0" smtClean="0"/>
              <a:t>fields</a:t>
            </a:r>
          </a:p>
          <a:p>
            <a:r>
              <a:rPr lang="en-US" dirty="0" smtClean="0"/>
              <a:t>First part of assignment is background/exploration on modeling</a:t>
            </a:r>
          </a:p>
          <a:p>
            <a:pPr lvl="1"/>
            <a:r>
              <a:rPr lang="en-US" dirty="0" smtClean="0"/>
              <a:t>We’ll look at this in class next Monday</a:t>
            </a:r>
            <a:endParaRPr lang="en-US" dirty="0" smtClean="0"/>
          </a:p>
          <a:p>
            <a:pPr lvl="1"/>
            <a:r>
              <a:rPr lang="en-US" dirty="0" smtClean="0"/>
              <a:t>No direct questions/exercises on this material</a:t>
            </a:r>
          </a:p>
          <a:p>
            <a:pPr lvl="1"/>
            <a:r>
              <a:rPr lang="en-US" dirty="0" smtClean="0"/>
              <a:t>Free to start on anything (including modeling)</a:t>
            </a:r>
            <a:endParaRPr lang="en-US" dirty="0" smtClean="0"/>
          </a:p>
          <a:p>
            <a:pPr lvl="1"/>
            <a:endParaRPr lang="en-US" dirty="0" smtClean="0"/>
          </a:p>
          <a:p>
            <a:endParaRPr lang="en-US" sz="3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C376A-F598-5B4F-A8D5-A35E8E160FA5}" type="datetime1">
              <a:rPr lang="en-US" smtClean="0"/>
              <a:t>4/22/2019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12291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546910" y="2367171"/>
            <a:ext cx="909818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smtClean="0"/>
              <a:t>Protein families</a:t>
            </a:r>
          </a:p>
          <a:p>
            <a:pPr algn="ctr"/>
            <a:r>
              <a:rPr lang="en-US" sz="6600" dirty="0" smtClean="0"/>
              <a:t>&amp; domains</a:t>
            </a:r>
            <a:endParaRPr lang="en-US" sz="6600" dirty="0"/>
          </a:p>
        </p:txBody>
      </p:sp>
      <p:sp>
        <p:nvSpPr>
          <p:cNvPr id="2" name="Rounded Rectangle 1"/>
          <p:cNvSpPr/>
          <p:nvPr/>
        </p:nvSpPr>
        <p:spPr>
          <a:xfrm>
            <a:off x="243904" y="228636"/>
            <a:ext cx="11704192" cy="6400730"/>
          </a:xfrm>
          <a:prstGeom prst="roundRect">
            <a:avLst>
              <a:gd name="adj" fmla="val 4657"/>
            </a:avLst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036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Sequence-function-structure relationships</a:t>
            </a:r>
            <a:endParaRPr lang="en-US" dirty="0"/>
          </a:p>
        </p:txBody>
      </p:sp>
      <p:sp>
        <p:nvSpPr>
          <p:cNvPr id="5" name="Oval 4"/>
          <p:cNvSpPr/>
          <p:nvPr/>
        </p:nvSpPr>
        <p:spPr>
          <a:xfrm>
            <a:off x="6440099" y="1547978"/>
            <a:ext cx="365756" cy="365756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6805855" y="1547978"/>
            <a:ext cx="365756" cy="36575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7171611" y="1547978"/>
            <a:ext cx="365756" cy="36575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7537367" y="1547978"/>
            <a:ext cx="365756" cy="365756"/>
          </a:xfrm>
          <a:prstGeom prst="ellipse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</a:rPr>
              <a:t>A</a:t>
            </a:r>
            <a:endParaRPr lang="en-US" sz="2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7903123" y="1547978"/>
            <a:ext cx="365756" cy="365756"/>
          </a:xfrm>
          <a:prstGeom prst="ellipse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8268879" y="1547978"/>
            <a:ext cx="365756" cy="36575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8634635" y="1547978"/>
            <a:ext cx="365756" cy="36575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9000391" y="1547978"/>
            <a:ext cx="365756" cy="365756"/>
          </a:xfrm>
          <a:prstGeom prst="ellipse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</a:rPr>
              <a:t>B</a:t>
            </a:r>
            <a:endParaRPr lang="en-US" sz="2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9366147" y="1547978"/>
            <a:ext cx="365756" cy="365756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>
            <a:off x="9731903" y="1547978"/>
            <a:ext cx="365756" cy="365756"/>
          </a:xfrm>
          <a:prstGeom prst="ellipse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</a:rPr>
              <a:t>C</a:t>
            </a:r>
            <a:endParaRPr lang="en-US" sz="2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4" name="Oval 23"/>
          <p:cNvSpPr/>
          <p:nvPr/>
        </p:nvSpPr>
        <p:spPr>
          <a:xfrm>
            <a:off x="10097659" y="1547978"/>
            <a:ext cx="365756" cy="36575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5" name="Oval 24"/>
          <p:cNvSpPr/>
          <p:nvPr/>
        </p:nvSpPr>
        <p:spPr>
          <a:xfrm>
            <a:off x="10463415" y="1547978"/>
            <a:ext cx="365756" cy="365756"/>
          </a:xfrm>
          <a:prstGeom prst="ellipse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6440099" y="2005173"/>
            <a:ext cx="365756" cy="365756"/>
          </a:xfrm>
          <a:prstGeom prst="ellipse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6805855" y="2005173"/>
            <a:ext cx="365756" cy="36575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8" name="Oval 27"/>
          <p:cNvSpPr/>
          <p:nvPr/>
        </p:nvSpPr>
        <p:spPr>
          <a:xfrm>
            <a:off x="7171611" y="2005173"/>
            <a:ext cx="365756" cy="36575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9" name="Oval 28"/>
          <p:cNvSpPr/>
          <p:nvPr/>
        </p:nvSpPr>
        <p:spPr>
          <a:xfrm>
            <a:off x="7537367" y="2005173"/>
            <a:ext cx="365756" cy="365756"/>
          </a:xfrm>
          <a:prstGeom prst="ellipse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</a:rPr>
              <a:t>A</a:t>
            </a:r>
            <a:endParaRPr lang="en-US" sz="2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0" name="Oval 29"/>
          <p:cNvSpPr/>
          <p:nvPr/>
        </p:nvSpPr>
        <p:spPr>
          <a:xfrm>
            <a:off x="7903123" y="2005173"/>
            <a:ext cx="365756" cy="365756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1" name="Oval 30"/>
          <p:cNvSpPr/>
          <p:nvPr/>
        </p:nvSpPr>
        <p:spPr>
          <a:xfrm>
            <a:off x="8268879" y="2005173"/>
            <a:ext cx="365756" cy="36575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2" name="Oval 31"/>
          <p:cNvSpPr/>
          <p:nvPr/>
        </p:nvSpPr>
        <p:spPr>
          <a:xfrm>
            <a:off x="8634635" y="2005173"/>
            <a:ext cx="365756" cy="36575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3" name="Oval 32"/>
          <p:cNvSpPr/>
          <p:nvPr/>
        </p:nvSpPr>
        <p:spPr>
          <a:xfrm>
            <a:off x="9000391" y="2005173"/>
            <a:ext cx="365756" cy="365756"/>
          </a:xfrm>
          <a:prstGeom prst="ellipse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</a:rPr>
              <a:t>B</a:t>
            </a:r>
            <a:endParaRPr lang="en-US" sz="2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4" name="Oval 33"/>
          <p:cNvSpPr/>
          <p:nvPr/>
        </p:nvSpPr>
        <p:spPr>
          <a:xfrm>
            <a:off x="9366147" y="2005173"/>
            <a:ext cx="365756" cy="365756"/>
          </a:xfrm>
          <a:prstGeom prst="ellipse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5" name="Oval 34"/>
          <p:cNvSpPr/>
          <p:nvPr/>
        </p:nvSpPr>
        <p:spPr>
          <a:xfrm>
            <a:off x="9731903" y="2005173"/>
            <a:ext cx="365756" cy="365756"/>
          </a:xfrm>
          <a:prstGeom prst="ellipse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</a:rPr>
              <a:t>C</a:t>
            </a:r>
            <a:endParaRPr lang="en-US" sz="2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6" name="Oval 35"/>
          <p:cNvSpPr/>
          <p:nvPr/>
        </p:nvSpPr>
        <p:spPr>
          <a:xfrm>
            <a:off x="10097659" y="2005173"/>
            <a:ext cx="365756" cy="36575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7" name="Oval 36"/>
          <p:cNvSpPr/>
          <p:nvPr/>
        </p:nvSpPr>
        <p:spPr>
          <a:xfrm>
            <a:off x="10463415" y="2005173"/>
            <a:ext cx="365756" cy="365756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8" name="Oval 37"/>
          <p:cNvSpPr/>
          <p:nvPr/>
        </p:nvSpPr>
        <p:spPr>
          <a:xfrm>
            <a:off x="6440099" y="2462368"/>
            <a:ext cx="365756" cy="365756"/>
          </a:xfrm>
          <a:prstGeom prst="ellipse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9" name="Oval 38"/>
          <p:cNvSpPr/>
          <p:nvPr/>
        </p:nvSpPr>
        <p:spPr>
          <a:xfrm>
            <a:off x="6805855" y="2462368"/>
            <a:ext cx="365756" cy="36575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0" name="Oval 39"/>
          <p:cNvSpPr/>
          <p:nvPr/>
        </p:nvSpPr>
        <p:spPr>
          <a:xfrm>
            <a:off x="7171611" y="2462368"/>
            <a:ext cx="365756" cy="36575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1" name="Oval 40"/>
          <p:cNvSpPr/>
          <p:nvPr/>
        </p:nvSpPr>
        <p:spPr>
          <a:xfrm>
            <a:off x="7537367" y="2462368"/>
            <a:ext cx="365756" cy="365756"/>
          </a:xfrm>
          <a:prstGeom prst="ellipse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</a:rPr>
              <a:t>A</a:t>
            </a:r>
            <a:endParaRPr lang="en-US" sz="2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2" name="Oval 41"/>
          <p:cNvSpPr/>
          <p:nvPr/>
        </p:nvSpPr>
        <p:spPr>
          <a:xfrm>
            <a:off x="7903123" y="2462368"/>
            <a:ext cx="365756" cy="365756"/>
          </a:xfrm>
          <a:prstGeom prst="ellipse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3" name="Oval 42"/>
          <p:cNvSpPr/>
          <p:nvPr/>
        </p:nvSpPr>
        <p:spPr>
          <a:xfrm>
            <a:off x="8268879" y="2462368"/>
            <a:ext cx="365756" cy="36575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4" name="Oval 43"/>
          <p:cNvSpPr/>
          <p:nvPr/>
        </p:nvSpPr>
        <p:spPr>
          <a:xfrm>
            <a:off x="8634635" y="2462368"/>
            <a:ext cx="365756" cy="36575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5" name="Oval 44"/>
          <p:cNvSpPr/>
          <p:nvPr/>
        </p:nvSpPr>
        <p:spPr>
          <a:xfrm>
            <a:off x="9000391" y="2462368"/>
            <a:ext cx="365756" cy="365756"/>
          </a:xfrm>
          <a:prstGeom prst="ellipse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</a:rPr>
              <a:t>B</a:t>
            </a:r>
            <a:endParaRPr lang="en-US" sz="2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6" name="Oval 45"/>
          <p:cNvSpPr/>
          <p:nvPr/>
        </p:nvSpPr>
        <p:spPr>
          <a:xfrm>
            <a:off x="9366147" y="2462368"/>
            <a:ext cx="365756" cy="365756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7" name="Oval 46"/>
          <p:cNvSpPr/>
          <p:nvPr/>
        </p:nvSpPr>
        <p:spPr>
          <a:xfrm>
            <a:off x="9731903" y="2462368"/>
            <a:ext cx="365756" cy="365756"/>
          </a:xfrm>
          <a:prstGeom prst="ellipse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</a:rPr>
              <a:t>C</a:t>
            </a:r>
            <a:endParaRPr lang="en-US" sz="2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8" name="Oval 47"/>
          <p:cNvSpPr/>
          <p:nvPr/>
        </p:nvSpPr>
        <p:spPr>
          <a:xfrm>
            <a:off x="10097659" y="2462368"/>
            <a:ext cx="365756" cy="36575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9" name="Oval 48"/>
          <p:cNvSpPr/>
          <p:nvPr/>
        </p:nvSpPr>
        <p:spPr>
          <a:xfrm>
            <a:off x="10463415" y="2462368"/>
            <a:ext cx="365756" cy="365756"/>
          </a:xfrm>
          <a:prstGeom prst="ellipse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0" name="Oval 49"/>
          <p:cNvSpPr/>
          <p:nvPr/>
        </p:nvSpPr>
        <p:spPr>
          <a:xfrm>
            <a:off x="6440099" y="3774897"/>
            <a:ext cx="365756" cy="365756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51" name="Oval 50"/>
          <p:cNvSpPr/>
          <p:nvPr/>
        </p:nvSpPr>
        <p:spPr>
          <a:xfrm>
            <a:off x="6805855" y="3774897"/>
            <a:ext cx="365756" cy="365756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chemeClr val="accent1"/>
              </a:solidFill>
            </a:endParaRPr>
          </a:p>
        </p:txBody>
      </p:sp>
      <p:sp>
        <p:nvSpPr>
          <p:cNvPr id="52" name="Oval 51"/>
          <p:cNvSpPr/>
          <p:nvPr/>
        </p:nvSpPr>
        <p:spPr>
          <a:xfrm>
            <a:off x="7171611" y="3774897"/>
            <a:ext cx="365756" cy="365756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chemeClr val="accent1"/>
              </a:solidFill>
            </a:endParaRPr>
          </a:p>
        </p:txBody>
      </p:sp>
      <p:sp>
        <p:nvSpPr>
          <p:cNvPr id="53" name="Oval 52"/>
          <p:cNvSpPr/>
          <p:nvPr/>
        </p:nvSpPr>
        <p:spPr>
          <a:xfrm>
            <a:off x="7537367" y="3774897"/>
            <a:ext cx="365756" cy="365756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accent1"/>
                </a:solidFill>
              </a:rPr>
              <a:t>X</a:t>
            </a:r>
            <a:endParaRPr lang="en-US" sz="2800" b="1" dirty="0">
              <a:solidFill>
                <a:schemeClr val="accent1"/>
              </a:solidFill>
            </a:endParaRPr>
          </a:p>
        </p:txBody>
      </p:sp>
      <p:sp>
        <p:nvSpPr>
          <p:cNvPr id="54" name="Oval 53"/>
          <p:cNvSpPr/>
          <p:nvPr/>
        </p:nvSpPr>
        <p:spPr>
          <a:xfrm>
            <a:off x="7903123" y="3774897"/>
            <a:ext cx="365756" cy="365756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chemeClr val="accent1"/>
              </a:solidFill>
            </a:endParaRPr>
          </a:p>
        </p:txBody>
      </p:sp>
      <p:sp>
        <p:nvSpPr>
          <p:cNvPr id="55" name="Oval 54"/>
          <p:cNvSpPr/>
          <p:nvPr/>
        </p:nvSpPr>
        <p:spPr>
          <a:xfrm>
            <a:off x="8268879" y="3774897"/>
            <a:ext cx="365756" cy="365756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chemeClr val="accent1"/>
              </a:solidFill>
            </a:endParaRPr>
          </a:p>
        </p:txBody>
      </p:sp>
      <p:sp>
        <p:nvSpPr>
          <p:cNvPr id="56" name="Oval 55"/>
          <p:cNvSpPr/>
          <p:nvPr/>
        </p:nvSpPr>
        <p:spPr>
          <a:xfrm>
            <a:off x="8634635" y="3774897"/>
            <a:ext cx="365756" cy="365756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chemeClr val="accent1"/>
              </a:solidFill>
            </a:endParaRPr>
          </a:p>
        </p:txBody>
      </p:sp>
      <p:sp>
        <p:nvSpPr>
          <p:cNvPr id="57" name="Oval 56"/>
          <p:cNvSpPr/>
          <p:nvPr/>
        </p:nvSpPr>
        <p:spPr>
          <a:xfrm>
            <a:off x="9000391" y="3774897"/>
            <a:ext cx="365756" cy="365756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accent1"/>
                </a:solidFill>
              </a:rPr>
              <a:t>Y</a:t>
            </a:r>
            <a:endParaRPr lang="en-US" sz="2800" b="1" dirty="0">
              <a:solidFill>
                <a:schemeClr val="accent1"/>
              </a:solidFill>
            </a:endParaRPr>
          </a:p>
        </p:txBody>
      </p:sp>
      <p:sp>
        <p:nvSpPr>
          <p:cNvPr id="58" name="Oval 57"/>
          <p:cNvSpPr/>
          <p:nvPr/>
        </p:nvSpPr>
        <p:spPr>
          <a:xfrm>
            <a:off x="9366147" y="3774897"/>
            <a:ext cx="365756" cy="365756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chemeClr val="accent1"/>
              </a:solidFill>
            </a:endParaRPr>
          </a:p>
        </p:txBody>
      </p:sp>
      <p:sp>
        <p:nvSpPr>
          <p:cNvPr id="59" name="Oval 58"/>
          <p:cNvSpPr/>
          <p:nvPr/>
        </p:nvSpPr>
        <p:spPr>
          <a:xfrm>
            <a:off x="9731903" y="3774897"/>
            <a:ext cx="365756" cy="365756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accent1"/>
                </a:solidFill>
              </a:rPr>
              <a:t>Z</a:t>
            </a:r>
            <a:endParaRPr lang="en-US" sz="2800" b="1" dirty="0">
              <a:solidFill>
                <a:schemeClr val="accent1"/>
              </a:solidFill>
            </a:endParaRPr>
          </a:p>
        </p:txBody>
      </p:sp>
      <p:sp>
        <p:nvSpPr>
          <p:cNvPr id="60" name="Oval 59"/>
          <p:cNvSpPr/>
          <p:nvPr/>
        </p:nvSpPr>
        <p:spPr>
          <a:xfrm>
            <a:off x="10097659" y="3774897"/>
            <a:ext cx="365756" cy="365756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chemeClr val="accent1"/>
              </a:solidFill>
            </a:endParaRPr>
          </a:p>
        </p:txBody>
      </p:sp>
      <p:sp>
        <p:nvSpPr>
          <p:cNvPr id="61" name="Oval 60"/>
          <p:cNvSpPr/>
          <p:nvPr/>
        </p:nvSpPr>
        <p:spPr>
          <a:xfrm>
            <a:off x="10463415" y="3774897"/>
            <a:ext cx="365756" cy="365756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62" name="Oval 61"/>
          <p:cNvSpPr/>
          <p:nvPr/>
        </p:nvSpPr>
        <p:spPr>
          <a:xfrm>
            <a:off x="6440099" y="4232092"/>
            <a:ext cx="365756" cy="365756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63" name="Oval 62"/>
          <p:cNvSpPr/>
          <p:nvPr/>
        </p:nvSpPr>
        <p:spPr>
          <a:xfrm>
            <a:off x="6805855" y="4232092"/>
            <a:ext cx="365756" cy="365756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chemeClr val="accent1"/>
              </a:solidFill>
            </a:endParaRPr>
          </a:p>
        </p:txBody>
      </p:sp>
      <p:sp>
        <p:nvSpPr>
          <p:cNvPr id="64" name="Oval 63"/>
          <p:cNvSpPr/>
          <p:nvPr/>
        </p:nvSpPr>
        <p:spPr>
          <a:xfrm>
            <a:off x="7171611" y="4232092"/>
            <a:ext cx="365756" cy="365756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chemeClr val="accent1"/>
              </a:solidFill>
            </a:endParaRPr>
          </a:p>
        </p:txBody>
      </p:sp>
      <p:sp>
        <p:nvSpPr>
          <p:cNvPr id="65" name="Oval 64"/>
          <p:cNvSpPr/>
          <p:nvPr/>
        </p:nvSpPr>
        <p:spPr>
          <a:xfrm>
            <a:off x="7537367" y="4232092"/>
            <a:ext cx="365756" cy="365756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accent1"/>
                </a:solidFill>
              </a:rPr>
              <a:t>X</a:t>
            </a:r>
            <a:endParaRPr lang="en-US" sz="2800" b="1" dirty="0">
              <a:solidFill>
                <a:schemeClr val="accent1"/>
              </a:solidFill>
            </a:endParaRPr>
          </a:p>
        </p:txBody>
      </p:sp>
      <p:sp>
        <p:nvSpPr>
          <p:cNvPr id="66" name="Oval 65"/>
          <p:cNvSpPr/>
          <p:nvPr/>
        </p:nvSpPr>
        <p:spPr>
          <a:xfrm>
            <a:off x="7903123" y="4232092"/>
            <a:ext cx="365756" cy="365756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chemeClr val="accent1"/>
              </a:solidFill>
            </a:endParaRPr>
          </a:p>
        </p:txBody>
      </p:sp>
      <p:sp>
        <p:nvSpPr>
          <p:cNvPr id="67" name="Oval 66"/>
          <p:cNvSpPr/>
          <p:nvPr/>
        </p:nvSpPr>
        <p:spPr>
          <a:xfrm>
            <a:off x="8268879" y="4232092"/>
            <a:ext cx="365756" cy="365756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chemeClr val="accent1"/>
              </a:solidFill>
            </a:endParaRPr>
          </a:p>
        </p:txBody>
      </p:sp>
      <p:sp>
        <p:nvSpPr>
          <p:cNvPr id="68" name="Oval 67"/>
          <p:cNvSpPr/>
          <p:nvPr/>
        </p:nvSpPr>
        <p:spPr>
          <a:xfrm>
            <a:off x="8634635" y="4232092"/>
            <a:ext cx="365756" cy="365756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chemeClr val="accent1"/>
              </a:solidFill>
            </a:endParaRPr>
          </a:p>
        </p:txBody>
      </p:sp>
      <p:sp>
        <p:nvSpPr>
          <p:cNvPr id="69" name="Oval 68"/>
          <p:cNvSpPr/>
          <p:nvPr/>
        </p:nvSpPr>
        <p:spPr>
          <a:xfrm>
            <a:off x="9000391" y="4232092"/>
            <a:ext cx="365756" cy="365756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accent1"/>
                </a:solidFill>
              </a:rPr>
              <a:t>Y</a:t>
            </a:r>
            <a:endParaRPr lang="en-US" sz="2800" b="1" dirty="0">
              <a:solidFill>
                <a:schemeClr val="accent1"/>
              </a:solidFill>
            </a:endParaRPr>
          </a:p>
        </p:txBody>
      </p:sp>
      <p:sp>
        <p:nvSpPr>
          <p:cNvPr id="70" name="Oval 69"/>
          <p:cNvSpPr/>
          <p:nvPr/>
        </p:nvSpPr>
        <p:spPr>
          <a:xfrm>
            <a:off x="9366147" y="4232092"/>
            <a:ext cx="365756" cy="365756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chemeClr val="accent1"/>
              </a:solidFill>
            </a:endParaRPr>
          </a:p>
        </p:txBody>
      </p:sp>
      <p:sp>
        <p:nvSpPr>
          <p:cNvPr id="71" name="Oval 70"/>
          <p:cNvSpPr/>
          <p:nvPr/>
        </p:nvSpPr>
        <p:spPr>
          <a:xfrm>
            <a:off x="9731903" y="4232092"/>
            <a:ext cx="365756" cy="365756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accent1"/>
                </a:solidFill>
              </a:rPr>
              <a:t>Z</a:t>
            </a:r>
            <a:endParaRPr lang="en-US" sz="2800" b="1" dirty="0">
              <a:solidFill>
                <a:schemeClr val="accent1"/>
              </a:solidFill>
            </a:endParaRPr>
          </a:p>
        </p:txBody>
      </p:sp>
      <p:sp>
        <p:nvSpPr>
          <p:cNvPr id="72" name="Oval 71"/>
          <p:cNvSpPr/>
          <p:nvPr/>
        </p:nvSpPr>
        <p:spPr>
          <a:xfrm>
            <a:off x="10097659" y="4232092"/>
            <a:ext cx="365756" cy="365756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chemeClr val="accent1"/>
              </a:solidFill>
            </a:endParaRPr>
          </a:p>
        </p:txBody>
      </p:sp>
      <p:sp>
        <p:nvSpPr>
          <p:cNvPr id="73" name="Oval 72"/>
          <p:cNvSpPr/>
          <p:nvPr/>
        </p:nvSpPr>
        <p:spPr>
          <a:xfrm>
            <a:off x="10463415" y="4232092"/>
            <a:ext cx="365756" cy="365756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74" name="Oval 73"/>
          <p:cNvSpPr/>
          <p:nvPr/>
        </p:nvSpPr>
        <p:spPr>
          <a:xfrm>
            <a:off x="6440099" y="4689287"/>
            <a:ext cx="365756" cy="365756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75" name="Oval 74"/>
          <p:cNvSpPr/>
          <p:nvPr/>
        </p:nvSpPr>
        <p:spPr>
          <a:xfrm>
            <a:off x="6805855" y="4689287"/>
            <a:ext cx="365756" cy="365756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chemeClr val="accent1"/>
              </a:solidFill>
            </a:endParaRPr>
          </a:p>
        </p:txBody>
      </p:sp>
      <p:sp>
        <p:nvSpPr>
          <p:cNvPr id="76" name="Oval 75"/>
          <p:cNvSpPr/>
          <p:nvPr/>
        </p:nvSpPr>
        <p:spPr>
          <a:xfrm>
            <a:off x="7171611" y="4689287"/>
            <a:ext cx="365756" cy="365756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chemeClr val="accent1"/>
              </a:solidFill>
            </a:endParaRPr>
          </a:p>
        </p:txBody>
      </p:sp>
      <p:sp>
        <p:nvSpPr>
          <p:cNvPr id="77" name="Oval 76"/>
          <p:cNvSpPr/>
          <p:nvPr/>
        </p:nvSpPr>
        <p:spPr>
          <a:xfrm>
            <a:off x="7537367" y="4689287"/>
            <a:ext cx="365756" cy="365756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accent1"/>
                </a:solidFill>
              </a:rPr>
              <a:t>X</a:t>
            </a:r>
            <a:endParaRPr lang="en-US" sz="2800" b="1" dirty="0">
              <a:solidFill>
                <a:schemeClr val="accent1"/>
              </a:solidFill>
            </a:endParaRPr>
          </a:p>
        </p:txBody>
      </p:sp>
      <p:sp>
        <p:nvSpPr>
          <p:cNvPr id="78" name="Oval 77"/>
          <p:cNvSpPr/>
          <p:nvPr/>
        </p:nvSpPr>
        <p:spPr>
          <a:xfrm>
            <a:off x="7903123" y="4689287"/>
            <a:ext cx="365756" cy="365756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chemeClr val="accent1"/>
              </a:solidFill>
            </a:endParaRPr>
          </a:p>
        </p:txBody>
      </p:sp>
      <p:sp>
        <p:nvSpPr>
          <p:cNvPr id="79" name="Oval 78"/>
          <p:cNvSpPr/>
          <p:nvPr/>
        </p:nvSpPr>
        <p:spPr>
          <a:xfrm>
            <a:off x="8268879" y="4689287"/>
            <a:ext cx="365756" cy="365756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chemeClr val="accent1"/>
              </a:solidFill>
            </a:endParaRPr>
          </a:p>
        </p:txBody>
      </p:sp>
      <p:sp>
        <p:nvSpPr>
          <p:cNvPr id="80" name="Oval 79"/>
          <p:cNvSpPr/>
          <p:nvPr/>
        </p:nvSpPr>
        <p:spPr>
          <a:xfrm>
            <a:off x="8634635" y="4689287"/>
            <a:ext cx="365756" cy="365756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chemeClr val="accent1"/>
              </a:solidFill>
            </a:endParaRPr>
          </a:p>
        </p:txBody>
      </p:sp>
      <p:sp>
        <p:nvSpPr>
          <p:cNvPr id="81" name="Oval 80"/>
          <p:cNvSpPr/>
          <p:nvPr/>
        </p:nvSpPr>
        <p:spPr>
          <a:xfrm>
            <a:off x="9000391" y="4689287"/>
            <a:ext cx="365756" cy="365756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accent1"/>
                </a:solidFill>
              </a:rPr>
              <a:t>Y</a:t>
            </a:r>
            <a:endParaRPr lang="en-US" sz="2800" b="1" dirty="0">
              <a:solidFill>
                <a:schemeClr val="accent1"/>
              </a:solidFill>
            </a:endParaRPr>
          </a:p>
        </p:txBody>
      </p:sp>
      <p:sp>
        <p:nvSpPr>
          <p:cNvPr id="82" name="Oval 81"/>
          <p:cNvSpPr/>
          <p:nvPr/>
        </p:nvSpPr>
        <p:spPr>
          <a:xfrm>
            <a:off x="9366147" y="4689287"/>
            <a:ext cx="365756" cy="365756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chemeClr val="accent1"/>
              </a:solidFill>
            </a:endParaRPr>
          </a:p>
        </p:txBody>
      </p:sp>
      <p:sp>
        <p:nvSpPr>
          <p:cNvPr id="83" name="Oval 82"/>
          <p:cNvSpPr/>
          <p:nvPr/>
        </p:nvSpPr>
        <p:spPr>
          <a:xfrm>
            <a:off x="9731903" y="4689287"/>
            <a:ext cx="365756" cy="365756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accent1"/>
                </a:solidFill>
              </a:rPr>
              <a:t>Z</a:t>
            </a:r>
            <a:endParaRPr lang="en-US" sz="2800" b="1" dirty="0">
              <a:solidFill>
                <a:schemeClr val="accent1"/>
              </a:solidFill>
            </a:endParaRPr>
          </a:p>
        </p:txBody>
      </p:sp>
      <p:sp>
        <p:nvSpPr>
          <p:cNvPr id="84" name="Oval 83"/>
          <p:cNvSpPr/>
          <p:nvPr/>
        </p:nvSpPr>
        <p:spPr>
          <a:xfrm>
            <a:off x="10097659" y="4689287"/>
            <a:ext cx="365756" cy="365756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chemeClr val="accent1"/>
              </a:solidFill>
            </a:endParaRPr>
          </a:p>
        </p:txBody>
      </p:sp>
      <p:sp>
        <p:nvSpPr>
          <p:cNvPr id="85" name="Oval 84"/>
          <p:cNvSpPr/>
          <p:nvPr/>
        </p:nvSpPr>
        <p:spPr>
          <a:xfrm>
            <a:off x="10463415" y="4689287"/>
            <a:ext cx="365756" cy="365756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chemeClr val="accent1"/>
              </a:solidFill>
            </a:endParaRPr>
          </a:p>
        </p:txBody>
      </p:sp>
      <p:pic>
        <p:nvPicPr>
          <p:cNvPr id="16386" name="Picture 2" descr="https://upload.wikimedia.org/wikipedia/commons/2/29/3chy_flavodoxin_fold.png"/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7147" y="1214605"/>
            <a:ext cx="2155348" cy="1885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" name="Picture 2" descr="https://upload.wikimedia.org/wikipedia/commons/2/29/3chy_flavodoxin_fold.png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7147" y="3500580"/>
            <a:ext cx="2155348" cy="1885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" name="Picture 2" descr="https://upload.wikimedia.org/wikipedia/commons/2/29/3chy_flavodoxin_fold.png"/>
          <p:cNvPicPr>
            <a:picLocks noChangeAspect="1" noChangeArrowheads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77" y="2311873"/>
            <a:ext cx="2155348" cy="1885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8" name="Oval 87"/>
          <p:cNvSpPr/>
          <p:nvPr/>
        </p:nvSpPr>
        <p:spPr>
          <a:xfrm>
            <a:off x="4101517" y="3866336"/>
            <a:ext cx="365756" cy="365756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accent1"/>
                </a:solidFill>
              </a:rPr>
              <a:t>X</a:t>
            </a:r>
            <a:endParaRPr lang="en-US" sz="2800" b="1" dirty="0">
              <a:solidFill>
                <a:schemeClr val="accent1"/>
              </a:solidFill>
            </a:endParaRPr>
          </a:p>
        </p:txBody>
      </p:sp>
      <p:sp>
        <p:nvSpPr>
          <p:cNvPr id="89" name="Oval 88"/>
          <p:cNvSpPr/>
          <p:nvPr/>
        </p:nvSpPr>
        <p:spPr>
          <a:xfrm>
            <a:off x="4192956" y="4506409"/>
            <a:ext cx="365756" cy="365756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accent1"/>
                </a:solidFill>
              </a:rPr>
              <a:t>Z</a:t>
            </a:r>
            <a:endParaRPr lang="en-US" sz="2800" b="1" dirty="0">
              <a:solidFill>
                <a:schemeClr val="accent1"/>
              </a:solidFill>
            </a:endParaRPr>
          </a:p>
        </p:txBody>
      </p:sp>
      <p:sp>
        <p:nvSpPr>
          <p:cNvPr id="90" name="Oval 89"/>
          <p:cNvSpPr/>
          <p:nvPr/>
        </p:nvSpPr>
        <p:spPr>
          <a:xfrm>
            <a:off x="4743653" y="4014924"/>
            <a:ext cx="365756" cy="365756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accent1"/>
                </a:solidFill>
              </a:rPr>
              <a:t>Y</a:t>
            </a:r>
            <a:endParaRPr lang="en-US" sz="2800" b="1" dirty="0">
              <a:solidFill>
                <a:schemeClr val="accent1"/>
              </a:solidFill>
            </a:endParaRPr>
          </a:p>
        </p:txBody>
      </p:sp>
      <p:sp>
        <p:nvSpPr>
          <p:cNvPr id="92" name="Oval 91"/>
          <p:cNvSpPr/>
          <p:nvPr/>
        </p:nvSpPr>
        <p:spPr>
          <a:xfrm>
            <a:off x="4101517" y="1488922"/>
            <a:ext cx="365756" cy="365756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</a:rPr>
              <a:t>A</a:t>
            </a:r>
            <a:endParaRPr lang="en-US" sz="2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93" name="Oval 92"/>
          <p:cNvSpPr/>
          <p:nvPr/>
        </p:nvSpPr>
        <p:spPr>
          <a:xfrm>
            <a:off x="4192956" y="2128995"/>
            <a:ext cx="365756" cy="365756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</a:rPr>
              <a:t>C</a:t>
            </a:r>
            <a:endParaRPr lang="en-US" sz="2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94" name="Oval 93"/>
          <p:cNvSpPr/>
          <p:nvPr/>
        </p:nvSpPr>
        <p:spPr>
          <a:xfrm>
            <a:off x="4743653" y="1637510"/>
            <a:ext cx="365756" cy="365756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</a:rPr>
              <a:t>B</a:t>
            </a:r>
            <a:endParaRPr lang="en-US" sz="2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" name="Isosceles Triangle 5"/>
          <p:cNvSpPr/>
          <p:nvPr/>
        </p:nvSpPr>
        <p:spPr>
          <a:xfrm rot="3198419">
            <a:off x="2725330" y="2125467"/>
            <a:ext cx="914390" cy="365756"/>
          </a:xfrm>
          <a:prstGeom prst="triangl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Isosceles Triangle 94"/>
          <p:cNvSpPr/>
          <p:nvPr/>
        </p:nvSpPr>
        <p:spPr>
          <a:xfrm rot="18401581" flipV="1">
            <a:off x="2725330" y="3939094"/>
            <a:ext cx="914390" cy="365756"/>
          </a:xfrm>
          <a:prstGeom prst="triangl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Isosceles Triangle 95"/>
          <p:cNvSpPr/>
          <p:nvPr/>
        </p:nvSpPr>
        <p:spPr>
          <a:xfrm rot="16200000" flipV="1">
            <a:off x="5638805" y="4240837"/>
            <a:ext cx="914390" cy="365756"/>
          </a:xfrm>
          <a:prstGeom prst="triangl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Isosceles Triangle 96"/>
          <p:cNvSpPr/>
          <p:nvPr/>
        </p:nvSpPr>
        <p:spPr>
          <a:xfrm rot="16200000" flipV="1">
            <a:off x="5638805" y="2037556"/>
            <a:ext cx="914390" cy="365756"/>
          </a:xfrm>
          <a:prstGeom prst="triangl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Rectangle 97"/>
          <p:cNvSpPr/>
          <p:nvPr/>
        </p:nvSpPr>
        <p:spPr>
          <a:xfrm>
            <a:off x="1004925" y="4434829"/>
            <a:ext cx="1890710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>
                <a:solidFill>
                  <a:srgbClr val="C00000"/>
                </a:solidFill>
              </a:rPr>
              <a:t>a</a:t>
            </a:r>
            <a:r>
              <a:rPr lang="en-US" sz="2800" dirty="0" smtClean="0">
                <a:solidFill>
                  <a:srgbClr val="C00000"/>
                </a:solidFill>
              </a:rPr>
              <a:t> specific</a:t>
            </a:r>
          </a:p>
          <a:p>
            <a:pPr algn="ctr"/>
            <a:r>
              <a:rPr lang="en-US" sz="2800" dirty="0" smtClean="0">
                <a:solidFill>
                  <a:srgbClr val="C00000"/>
                </a:solidFill>
              </a:rPr>
              <a:t>protein fold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99" name="Rectangle 98"/>
          <p:cNvSpPr/>
          <p:nvPr/>
        </p:nvSpPr>
        <p:spPr>
          <a:xfrm>
            <a:off x="3212074" y="5477141"/>
            <a:ext cx="2975365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 smtClean="0">
                <a:solidFill>
                  <a:srgbClr val="C00000"/>
                </a:solidFill>
              </a:rPr>
              <a:t>function shaped by</a:t>
            </a:r>
          </a:p>
          <a:p>
            <a:pPr algn="ctr"/>
            <a:r>
              <a:rPr lang="en-US" sz="2800" dirty="0" smtClean="0">
                <a:solidFill>
                  <a:srgbClr val="C00000"/>
                </a:solidFill>
              </a:rPr>
              <a:t>fold + small tweaks</a:t>
            </a:r>
          </a:p>
        </p:txBody>
      </p:sp>
      <p:sp>
        <p:nvSpPr>
          <p:cNvPr id="101" name="Rectangle 100"/>
          <p:cNvSpPr/>
          <p:nvPr/>
        </p:nvSpPr>
        <p:spPr>
          <a:xfrm>
            <a:off x="6278878" y="2971805"/>
            <a:ext cx="115082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solidFill>
                  <a:srgbClr val="C00000"/>
                </a:solidFill>
              </a:rPr>
              <a:t>conserved</a:t>
            </a:r>
          </a:p>
          <a:p>
            <a:pPr algn="ctr"/>
            <a:r>
              <a:rPr lang="en-US" dirty="0" smtClean="0">
                <a:solidFill>
                  <a:srgbClr val="C00000"/>
                </a:solidFill>
              </a:rPr>
              <a:t>residue</a:t>
            </a:r>
          </a:p>
        </p:txBody>
      </p:sp>
      <p:sp>
        <p:nvSpPr>
          <p:cNvPr id="102" name="Rectangle 101"/>
          <p:cNvSpPr/>
          <p:nvPr/>
        </p:nvSpPr>
        <p:spPr>
          <a:xfrm>
            <a:off x="7284707" y="5477141"/>
            <a:ext cx="2702855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 smtClean="0">
                <a:solidFill>
                  <a:srgbClr val="C00000"/>
                </a:solidFill>
              </a:rPr>
              <a:t>many compatible</a:t>
            </a:r>
          </a:p>
          <a:p>
            <a:pPr algn="ctr"/>
            <a:r>
              <a:rPr lang="en-US" sz="2800" dirty="0" smtClean="0">
                <a:solidFill>
                  <a:srgbClr val="C00000"/>
                </a:solidFill>
              </a:rPr>
              <a:t>sequences</a:t>
            </a:r>
          </a:p>
        </p:txBody>
      </p:sp>
      <p:sp>
        <p:nvSpPr>
          <p:cNvPr id="103" name="Rectangle 102"/>
          <p:cNvSpPr/>
          <p:nvPr/>
        </p:nvSpPr>
        <p:spPr>
          <a:xfrm>
            <a:off x="7757893" y="2946497"/>
            <a:ext cx="217854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solidFill>
                  <a:srgbClr val="C00000"/>
                </a:solidFill>
              </a:rPr>
              <a:t>conserved chemistry </a:t>
            </a:r>
          </a:p>
          <a:p>
            <a:pPr algn="ctr"/>
            <a:r>
              <a:rPr lang="en-US" dirty="0" smtClean="0">
                <a:solidFill>
                  <a:srgbClr val="C00000"/>
                </a:solidFill>
              </a:rPr>
              <a:t>(e.g. hydrophobic)</a:t>
            </a:r>
          </a:p>
        </p:txBody>
      </p:sp>
      <p:sp>
        <p:nvSpPr>
          <p:cNvPr id="104" name="Rectangle 103"/>
          <p:cNvSpPr/>
          <p:nvPr/>
        </p:nvSpPr>
        <p:spPr>
          <a:xfrm>
            <a:off x="10652470" y="3063244"/>
            <a:ext cx="9298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solidFill>
                  <a:srgbClr val="C00000"/>
                </a:solidFill>
              </a:rPr>
              <a:t>variable</a:t>
            </a:r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7429706" y="2946498"/>
            <a:ext cx="220757" cy="15403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/>
          <p:cNvCxnSpPr/>
          <p:nvPr/>
        </p:nvCxnSpPr>
        <p:spPr>
          <a:xfrm flipV="1">
            <a:off x="8303730" y="2946497"/>
            <a:ext cx="696661" cy="462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111"/>
          <p:cNvCxnSpPr/>
          <p:nvPr/>
        </p:nvCxnSpPr>
        <p:spPr>
          <a:xfrm>
            <a:off x="10652470" y="2943204"/>
            <a:ext cx="198358" cy="15733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Connector 116"/>
          <p:cNvCxnSpPr/>
          <p:nvPr/>
        </p:nvCxnSpPr>
        <p:spPr>
          <a:xfrm>
            <a:off x="7429706" y="3454548"/>
            <a:ext cx="220757" cy="15403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Connector 117"/>
          <p:cNvCxnSpPr/>
          <p:nvPr/>
        </p:nvCxnSpPr>
        <p:spPr>
          <a:xfrm>
            <a:off x="8303730" y="3603961"/>
            <a:ext cx="696661" cy="462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Connector 118"/>
          <p:cNvCxnSpPr/>
          <p:nvPr/>
        </p:nvCxnSpPr>
        <p:spPr>
          <a:xfrm flipV="1">
            <a:off x="10652470" y="3454548"/>
            <a:ext cx="198358" cy="15733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69069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4" fill="hold">
                      <p:stCondLst>
                        <p:cond delay="indefinite"/>
                      </p:stCondLst>
                      <p:childTnLst>
                        <p:par>
                          <p:cTn id="275" fill="hold">
                            <p:stCondLst>
                              <p:cond delay="0"/>
                            </p:stCondLst>
                            <p:childTnLst>
                              <p:par>
                                <p:cTn id="2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9" fill="hold">
                      <p:stCondLst>
                        <p:cond delay="indefinite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3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9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0" fill="hold">
                      <p:stCondLst>
                        <p:cond delay="indefinite"/>
                      </p:stCondLst>
                      <p:childTnLst>
                        <p:par>
                          <p:cTn id="291" fill="hold">
                            <p:stCondLst>
                              <p:cond delay="0"/>
                            </p:stCondLst>
                            <p:childTnLst>
                              <p:par>
                                <p:cTn id="2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4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7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0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1" fill="hold">
                      <p:stCondLst>
                        <p:cond delay="indefinite"/>
                      </p:stCondLst>
                      <p:childTnLst>
                        <p:par>
                          <p:cTn id="302" fill="hold">
                            <p:stCondLst>
                              <p:cond delay="0"/>
                            </p:stCondLst>
                            <p:childTnLst>
                              <p:par>
                                <p:cTn id="3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5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8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1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9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8" grpId="0" animBg="1"/>
      <p:bldP spid="89" grpId="0" animBg="1"/>
      <p:bldP spid="90" grpId="0" animBg="1"/>
      <p:bldP spid="92" grpId="0" animBg="1"/>
      <p:bldP spid="93" grpId="0" animBg="1"/>
      <p:bldP spid="94" grpId="0" animBg="1"/>
      <p:bldP spid="6" grpId="0" animBg="1"/>
      <p:bldP spid="95" grpId="0" animBg="1"/>
      <p:bldP spid="96" grpId="0" animBg="1"/>
      <p:bldP spid="97" grpId="0" animBg="1"/>
      <p:bldP spid="98" grpId="0"/>
      <p:bldP spid="99" grpId="0"/>
      <p:bldP spid="101" grpId="0"/>
      <p:bldP spid="102" grpId="0"/>
      <p:bldP spid="103" grpId="0"/>
      <p:bldP spid="10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335343" y="6044707"/>
            <a:ext cx="6492169" cy="27431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Defining protein families, domains, and folds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35343" y="2057415"/>
            <a:ext cx="6492169" cy="36575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Consolas" panose="020B0609020204030204" pitchFamily="49" charset="0"/>
              </a:rPr>
              <a:t>ATG AAA CTA GCT </a:t>
            </a:r>
            <a:r>
              <a:rPr lang="en-US" b="1" dirty="0" smtClean="0">
                <a:solidFill>
                  <a:schemeClr val="bg1"/>
                </a:solidFill>
                <a:latin typeface="Consolas" panose="020B0609020204030204" pitchFamily="49" charset="0"/>
              </a:rPr>
              <a:t>Gene Sequence </a:t>
            </a:r>
            <a:r>
              <a:rPr lang="en-US" dirty="0" smtClean="0">
                <a:solidFill>
                  <a:schemeClr val="bg1"/>
                </a:solidFill>
                <a:latin typeface="Consolas" panose="020B0609020204030204" pitchFamily="49" charset="0"/>
              </a:rPr>
              <a:t>TAG CTG CGT TAA</a:t>
            </a:r>
            <a:endParaRPr lang="en-US" dirty="0">
              <a:solidFill>
                <a:schemeClr val="bg1"/>
              </a:solidFill>
              <a:latin typeface="Consolas" panose="020B0609020204030204" pitchFamily="49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35343" y="3611878"/>
            <a:ext cx="6492169" cy="36575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Consolas" panose="020B0609020204030204" pitchFamily="49" charset="0"/>
              </a:rPr>
              <a:t>MPVWELAHVVCI </a:t>
            </a:r>
            <a:r>
              <a:rPr lang="en-US" b="1" dirty="0" smtClean="0">
                <a:solidFill>
                  <a:schemeClr val="bg1"/>
                </a:solidFill>
                <a:latin typeface="Consolas" panose="020B0609020204030204" pitchFamily="49" charset="0"/>
              </a:rPr>
              <a:t>Protein Sequence </a:t>
            </a:r>
            <a:r>
              <a:rPr lang="en-US" dirty="0" smtClean="0">
                <a:solidFill>
                  <a:schemeClr val="bg1"/>
                </a:solidFill>
                <a:latin typeface="Consolas" panose="020B0609020204030204" pitchFamily="49" charset="0"/>
              </a:rPr>
              <a:t>KLPAHVTAHCVHVAG</a:t>
            </a:r>
            <a:endParaRPr lang="en-US" dirty="0">
              <a:solidFill>
                <a:schemeClr val="bg1"/>
              </a:solidFill>
              <a:latin typeface="Consolas" panose="020B0609020204030204" pitchFamily="49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35344" y="5989292"/>
            <a:ext cx="914389" cy="365756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Domain</a:t>
            </a:r>
            <a:endParaRPr lang="en-US" sz="1600" dirty="0"/>
          </a:p>
        </p:txBody>
      </p:sp>
      <p:sp>
        <p:nvSpPr>
          <p:cNvPr id="14" name="Rectangle 13"/>
          <p:cNvSpPr/>
          <p:nvPr/>
        </p:nvSpPr>
        <p:spPr>
          <a:xfrm>
            <a:off x="1432612" y="5989292"/>
            <a:ext cx="1737340" cy="365756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Domain</a:t>
            </a:r>
            <a:endParaRPr lang="en-US" sz="1600" dirty="0"/>
          </a:p>
        </p:txBody>
      </p:sp>
      <p:sp>
        <p:nvSpPr>
          <p:cNvPr id="15" name="Rectangle 14"/>
          <p:cNvSpPr/>
          <p:nvPr/>
        </p:nvSpPr>
        <p:spPr>
          <a:xfrm>
            <a:off x="3667788" y="5989292"/>
            <a:ext cx="873749" cy="36575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Domain</a:t>
            </a:r>
            <a:endParaRPr lang="en-US" sz="1600" dirty="0"/>
          </a:p>
        </p:txBody>
      </p:sp>
      <p:sp>
        <p:nvSpPr>
          <p:cNvPr id="16" name="Rectangle 15"/>
          <p:cNvSpPr/>
          <p:nvPr/>
        </p:nvSpPr>
        <p:spPr>
          <a:xfrm>
            <a:off x="4724415" y="5989292"/>
            <a:ext cx="2103097" cy="36575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Domain</a:t>
            </a:r>
            <a:endParaRPr lang="en-US" sz="1600" dirty="0"/>
          </a:p>
        </p:txBody>
      </p:sp>
      <p:sp>
        <p:nvSpPr>
          <p:cNvPr id="17" name="Content Placeholder 2"/>
          <p:cNvSpPr>
            <a:spLocks noGrp="1"/>
          </p:cNvSpPr>
          <p:nvPr>
            <p:ph idx="1"/>
          </p:nvPr>
        </p:nvSpPr>
        <p:spPr>
          <a:xfrm>
            <a:off x="238539" y="1082041"/>
            <a:ext cx="6223217" cy="883936"/>
          </a:xfrm>
        </p:spPr>
        <p:txBody>
          <a:bodyPr/>
          <a:lstStyle/>
          <a:p>
            <a:r>
              <a:rPr lang="en-US" dirty="0" smtClean="0"/>
              <a:t>Set of globally similar coding sequences</a:t>
            </a:r>
          </a:p>
          <a:p>
            <a:pPr lvl="1"/>
            <a:r>
              <a:rPr lang="en-US" dirty="0" smtClean="0"/>
              <a:t>Homology fades quickly, not ideal </a:t>
            </a:r>
            <a:endParaRPr lang="en-US" dirty="0"/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238539" y="2545064"/>
            <a:ext cx="6223217" cy="8839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LucidaGrande" charset="0"/>
              <a:buChar char="◦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LucidaGrande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Set of globally similar protein sequences</a:t>
            </a:r>
          </a:p>
          <a:p>
            <a:pPr lvl="1"/>
            <a:r>
              <a:rPr lang="en-US" dirty="0" smtClean="0"/>
              <a:t>COGs, </a:t>
            </a:r>
            <a:r>
              <a:rPr lang="en-US" dirty="0" err="1" smtClean="0"/>
              <a:t>UniRef</a:t>
            </a:r>
            <a:endParaRPr lang="en-US" dirty="0"/>
          </a:p>
        </p:txBody>
      </p:sp>
      <p:sp>
        <p:nvSpPr>
          <p:cNvPr id="19" name="Content Placeholder 2"/>
          <p:cNvSpPr txBox="1">
            <a:spLocks/>
          </p:cNvSpPr>
          <p:nvPr/>
        </p:nvSpPr>
        <p:spPr>
          <a:xfrm>
            <a:off x="243904" y="4160512"/>
            <a:ext cx="6223217" cy="8839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LucidaGrande" charset="0"/>
              <a:buChar char="◦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LucidaGrande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Set of conserved protein subsequences</a:t>
            </a:r>
          </a:p>
          <a:p>
            <a:pPr lvl="1"/>
            <a:r>
              <a:rPr lang="en-US" u="sng" dirty="0" smtClean="0"/>
              <a:t>Domains</a:t>
            </a:r>
            <a:r>
              <a:rPr lang="en-US" dirty="0" smtClean="0"/>
              <a:t>: independently folding and functioning units; related by descent</a:t>
            </a:r>
          </a:p>
          <a:p>
            <a:pPr lvl="1"/>
            <a:r>
              <a:rPr lang="en-US" u="sng" dirty="0" smtClean="0"/>
              <a:t>Motifs</a:t>
            </a:r>
            <a:r>
              <a:rPr lang="en-US" dirty="0" smtClean="0"/>
              <a:t>: smaller; convergent </a:t>
            </a:r>
            <a:r>
              <a:rPr lang="en-US" dirty="0" err="1" smtClean="0"/>
              <a:t>evol</a:t>
            </a:r>
            <a:r>
              <a:rPr lang="en-US" dirty="0" smtClean="0"/>
              <a:t>. possible</a:t>
            </a:r>
            <a:endParaRPr lang="en-US" dirty="0"/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7137830" y="3535666"/>
            <a:ext cx="4663389" cy="8839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LucidaGrande" charset="0"/>
              <a:buChar char="◦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LucidaGrande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Protein structures/folds</a:t>
            </a:r>
            <a:endParaRPr lang="en-US" dirty="0"/>
          </a:p>
          <a:p>
            <a:pPr lvl="1"/>
            <a:r>
              <a:rPr lang="en-US" dirty="0" smtClean="0"/>
              <a:t>Not always related by descent</a:t>
            </a:r>
          </a:p>
          <a:p>
            <a:pPr lvl="1"/>
            <a:r>
              <a:rPr lang="en-US" dirty="0" smtClean="0"/>
              <a:t>Similarity not always obvious at the sequence level (even when related by descent)</a:t>
            </a:r>
          </a:p>
          <a:p>
            <a:pPr lvl="1"/>
            <a:r>
              <a:rPr lang="en-US" dirty="0"/>
              <a:t>CATH, </a:t>
            </a:r>
            <a:r>
              <a:rPr lang="en-US" dirty="0" smtClean="0"/>
              <a:t>SCOP</a:t>
            </a: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7284707" y="1001403"/>
            <a:ext cx="4133988" cy="2476870"/>
            <a:chOff x="7284707" y="1001403"/>
            <a:chExt cx="4133988" cy="2476870"/>
          </a:xfrm>
        </p:grpSpPr>
        <p:pic>
          <p:nvPicPr>
            <p:cNvPr id="23554" name="Picture 2" descr="http://www.nature.com/nature/journal/v420/n6912/images/nature01255-f2.2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07" r="49053" b="18418"/>
            <a:stretch/>
          </p:blipFill>
          <p:spPr bwMode="auto">
            <a:xfrm rot="16200000">
              <a:off x="8113266" y="172844"/>
              <a:ext cx="2476870" cy="41339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Oval 2"/>
            <p:cNvSpPr/>
            <p:nvPr/>
          </p:nvSpPr>
          <p:spPr>
            <a:xfrm>
              <a:off x="7394618" y="3090952"/>
              <a:ext cx="274317" cy="27431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Oval 20"/>
          <p:cNvSpPr/>
          <p:nvPr/>
        </p:nvSpPr>
        <p:spPr>
          <a:xfrm>
            <a:off x="776369" y="5440658"/>
            <a:ext cx="137158" cy="274317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1524050" y="6172170"/>
            <a:ext cx="137158" cy="274317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1706928" y="6172170"/>
            <a:ext cx="137158" cy="274317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3343134" y="6172170"/>
            <a:ext cx="137158" cy="274317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98472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6" grpId="0" animBg="1"/>
      <p:bldP spid="9" grpId="0" animBg="1"/>
      <p:bldP spid="7" grpId="0" animBg="1"/>
      <p:bldP spid="14" grpId="0" animBg="1"/>
      <p:bldP spid="15" grpId="0" animBg="1"/>
      <p:bldP spid="16" grpId="0" animBg="1"/>
      <p:bldP spid="20" grpId="0"/>
      <p:bldP spid="21" grpId="0" animBg="1"/>
      <p:bldP spid="22" grpId="0" animBg="1"/>
      <p:bldP spid="23" grpId="0" animBg="1"/>
      <p:bldP spid="2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Protein families: COGs</a:t>
            </a:r>
            <a:endParaRPr lang="en-US" dirty="0"/>
          </a:p>
        </p:txBody>
      </p:sp>
      <p:sp>
        <p:nvSpPr>
          <p:cNvPr id="105" name="Content Placeholder 2"/>
          <p:cNvSpPr>
            <a:spLocks noGrp="1"/>
          </p:cNvSpPr>
          <p:nvPr>
            <p:ph idx="1"/>
          </p:nvPr>
        </p:nvSpPr>
        <p:spPr>
          <a:xfrm>
            <a:off x="238539" y="1082040"/>
            <a:ext cx="11714922" cy="5406829"/>
          </a:xfrm>
        </p:spPr>
        <p:txBody>
          <a:bodyPr/>
          <a:lstStyle/>
          <a:p>
            <a:r>
              <a:rPr lang="en-US" sz="3200" u="sng" dirty="0" smtClean="0"/>
              <a:t>C</a:t>
            </a:r>
            <a:r>
              <a:rPr lang="en-US" sz="3200" dirty="0" smtClean="0"/>
              <a:t>lusters of </a:t>
            </a:r>
            <a:r>
              <a:rPr lang="en-US" sz="3200" u="sng" dirty="0" smtClean="0"/>
              <a:t>O</a:t>
            </a:r>
            <a:r>
              <a:rPr lang="en-US" sz="3200" dirty="0" smtClean="0"/>
              <a:t>rthologous </a:t>
            </a:r>
            <a:r>
              <a:rPr lang="en-US" sz="3200" u="sng" dirty="0" smtClean="0"/>
              <a:t>G</a:t>
            </a:r>
            <a:r>
              <a:rPr lang="en-US" sz="3200" dirty="0" smtClean="0"/>
              <a:t>roups</a:t>
            </a:r>
          </a:p>
          <a:p>
            <a:r>
              <a:rPr lang="en-US" sz="3200" dirty="0" smtClean="0"/>
              <a:t>Based on the notion of the reciprocal best BLAST hit (RBBH)</a:t>
            </a:r>
          </a:p>
          <a:p>
            <a:pPr lvl="1"/>
            <a:r>
              <a:rPr lang="en-US" dirty="0" smtClean="0"/>
              <a:t>Gene </a:t>
            </a:r>
            <a:r>
              <a:rPr lang="en-US" b="1" dirty="0" smtClean="0"/>
              <a:t>a</a:t>
            </a:r>
            <a:r>
              <a:rPr lang="en-US" dirty="0" smtClean="0"/>
              <a:t> in Genome </a:t>
            </a:r>
            <a:r>
              <a:rPr lang="en-US" b="1" dirty="0" smtClean="0"/>
              <a:t>A</a:t>
            </a:r>
            <a:r>
              <a:rPr lang="en-US" dirty="0" smtClean="0"/>
              <a:t> is the closest match to gene </a:t>
            </a:r>
            <a:r>
              <a:rPr lang="en-US" b="1" dirty="0" smtClean="0"/>
              <a:t>b</a:t>
            </a:r>
            <a:r>
              <a:rPr lang="en-US" dirty="0" smtClean="0"/>
              <a:t> in Genome </a:t>
            </a:r>
            <a:r>
              <a:rPr lang="en-US" b="1" dirty="0" smtClean="0"/>
              <a:t>B</a:t>
            </a:r>
          </a:p>
          <a:p>
            <a:pPr lvl="1"/>
            <a:r>
              <a:rPr lang="en-US" dirty="0" smtClean="0"/>
              <a:t>Gene </a:t>
            </a:r>
            <a:r>
              <a:rPr lang="en-US" b="1" dirty="0" smtClean="0"/>
              <a:t>b</a:t>
            </a:r>
            <a:r>
              <a:rPr lang="en-US" dirty="0" smtClean="0"/>
              <a:t> in Genome </a:t>
            </a:r>
            <a:r>
              <a:rPr lang="en-US" b="1" dirty="0" smtClean="0"/>
              <a:t>B</a:t>
            </a:r>
            <a:r>
              <a:rPr lang="en-US" dirty="0" smtClean="0"/>
              <a:t> is the closest match to gene </a:t>
            </a:r>
            <a:r>
              <a:rPr lang="en-US" b="1" dirty="0" smtClean="0"/>
              <a:t>a</a:t>
            </a:r>
            <a:r>
              <a:rPr lang="en-US" dirty="0" smtClean="0"/>
              <a:t> in Genome </a:t>
            </a:r>
            <a:r>
              <a:rPr lang="en-US" b="1" dirty="0" smtClean="0"/>
              <a:t>A</a:t>
            </a:r>
          </a:p>
          <a:p>
            <a:r>
              <a:rPr lang="en-US" dirty="0" smtClean="0"/>
              <a:t>COGs = triangles of mutually best-hitting genes</a:t>
            </a:r>
          </a:p>
          <a:p>
            <a:r>
              <a:rPr lang="en-US" dirty="0" smtClean="0"/>
              <a:t>Original set (1997) for bacteria</a:t>
            </a:r>
          </a:p>
          <a:p>
            <a:pPr lvl="1"/>
            <a:r>
              <a:rPr lang="en-US" dirty="0" smtClean="0"/>
              <a:t>Extended to Eukaryotes (KOGs, 2003)</a:t>
            </a:r>
          </a:p>
          <a:p>
            <a:pPr lvl="1"/>
            <a:r>
              <a:rPr lang="en-US" dirty="0" smtClean="0"/>
              <a:t>Archaea (</a:t>
            </a:r>
            <a:r>
              <a:rPr lang="en-US" dirty="0" err="1" smtClean="0"/>
              <a:t>arCOGs</a:t>
            </a:r>
            <a:r>
              <a:rPr lang="en-US" dirty="0" smtClean="0"/>
              <a:t>, 2007)</a:t>
            </a:r>
          </a:p>
          <a:p>
            <a:pPr lvl="1"/>
            <a:r>
              <a:rPr lang="en-US" dirty="0" smtClean="0"/>
              <a:t>Phages (POGs, 2011)</a:t>
            </a:r>
          </a:p>
          <a:p>
            <a:pPr lvl="1"/>
            <a:r>
              <a:rPr lang="en-US" dirty="0" smtClean="0"/>
              <a:t>Others</a:t>
            </a:r>
          </a:p>
          <a:p>
            <a:r>
              <a:rPr lang="en-US" dirty="0" smtClean="0"/>
              <a:t>COGs grouped into functional super-classes by letter</a:t>
            </a:r>
          </a:p>
          <a:p>
            <a:pPr lvl="1"/>
            <a:r>
              <a:rPr lang="en-US" dirty="0" smtClean="0"/>
              <a:t>e.g</a:t>
            </a:r>
            <a:r>
              <a:rPr lang="en-US" dirty="0"/>
              <a:t>. </a:t>
            </a:r>
            <a:r>
              <a:rPr lang="en-US" dirty="0" smtClean="0"/>
              <a:t>“A” = “RNA </a:t>
            </a:r>
            <a:r>
              <a:rPr lang="en-US" dirty="0"/>
              <a:t>processing and </a:t>
            </a:r>
            <a:r>
              <a:rPr lang="en-US" dirty="0" smtClean="0"/>
              <a:t>modification”</a:t>
            </a:r>
            <a:endParaRPr lang="en-US" sz="2400" dirty="0" smtClean="0"/>
          </a:p>
          <a:p>
            <a:pPr lvl="1"/>
            <a:endParaRPr lang="en-US" sz="2800" dirty="0"/>
          </a:p>
        </p:txBody>
      </p:sp>
      <p:pic>
        <p:nvPicPr>
          <p:cNvPr id="18434" name="Picture 2" descr="https://www.researchgate.net/profile/Odile_Lecompte/publication/49741210/figure/fig7/AS:267926737518609@1440890120317/Figure-3-Comparison-of-inparalog-groups-Blast-best-hits-are-used-to-define-th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0609" y="3086040"/>
            <a:ext cx="2971829" cy="3451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24099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Protein families: COGs</a:t>
            </a:r>
            <a:endParaRPr lang="en-US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0" y="1417342"/>
            <a:ext cx="11188009" cy="44435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8290536" y="137196"/>
            <a:ext cx="37200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>
                <a:solidFill>
                  <a:schemeClr val="accent1"/>
                </a:solidFill>
              </a:rPr>
              <a:t>https://www.ncbi.nlm.nih.gov/COG/</a:t>
            </a:r>
            <a:endParaRPr lang="en-US" sz="18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134836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Protein families: </a:t>
            </a:r>
            <a:r>
              <a:rPr lang="en-US" dirty="0" err="1" smtClean="0"/>
              <a:t>eggNOG</a:t>
            </a:r>
            <a:endParaRPr lang="en-US" dirty="0"/>
          </a:p>
        </p:txBody>
      </p:sp>
      <p:sp>
        <p:nvSpPr>
          <p:cNvPr id="105" name="Content Placeholder 2"/>
          <p:cNvSpPr>
            <a:spLocks noGrp="1"/>
          </p:cNvSpPr>
          <p:nvPr>
            <p:ph idx="1"/>
          </p:nvPr>
        </p:nvSpPr>
        <p:spPr>
          <a:xfrm>
            <a:off x="238539" y="1082040"/>
            <a:ext cx="11714922" cy="5406829"/>
          </a:xfrm>
        </p:spPr>
        <p:txBody>
          <a:bodyPr/>
          <a:lstStyle/>
          <a:p>
            <a:r>
              <a:rPr lang="en-US" sz="3200" dirty="0" err="1" smtClean="0"/>
              <a:t>eggNOG</a:t>
            </a:r>
            <a:r>
              <a:rPr lang="en-US" sz="3200" dirty="0" smtClean="0"/>
              <a:t> expands the COG concept and is better maintained</a:t>
            </a:r>
          </a:p>
          <a:p>
            <a:pPr lvl="1"/>
            <a:r>
              <a:rPr lang="en-US" dirty="0" smtClean="0"/>
              <a:t>evolutionary </a:t>
            </a:r>
            <a:r>
              <a:rPr lang="en-US" dirty="0"/>
              <a:t>genealogy of genes: Non-supervised Orthologous </a:t>
            </a:r>
            <a:r>
              <a:rPr lang="en-US" dirty="0" smtClean="0"/>
              <a:t>Groups</a:t>
            </a:r>
          </a:p>
          <a:p>
            <a:pPr lvl="1"/>
            <a:endParaRPr lang="en-US" sz="2800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0943" y="2175437"/>
            <a:ext cx="7550115" cy="427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52465" y="6304203"/>
            <a:ext cx="25716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http://</a:t>
            </a:r>
            <a:r>
              <a:rPr lang="en-US" dirty="0" smtClean="0"/>
              <a:t>eggnogdb.embl.de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438992" y="137196"/>
            <a:ext cx="25716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>
                <a:solidFill>
                  <a:schemeClr val="accent1"/>
                </a:solidFill>
              </a:rPr>
              <a:t>http://eggnogdb.embl.de</a:t>
            </a:r>
          </a:p>
        </p:txBody>
      </p:sp>
    </p:spTree>
    <p:extLst>
      <p:ext uri="{BB962C8B-B14F-4D97-AF65-F5344CB8AC3E}">
        <p14:creationId xmlns:p14="http://schemas.microsoft.com/office/powerpoint/2010/main" val="27485262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Protein families: </a:t>
            </a:r>
            <a:r>
              <a:rPr lang="en-US" dirty="0" err="1" smtClean="0"/>
              <a:t>UniRef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238539" y="1082040"/>
            <a:ext cx="11714922" cy="5406829"/>
          </a:xfrm>
        </p:spPr>
        <p:txBody>
          <a:bodyPr/>
          <a:lstStyle/>
          <a:p>
            <a:r>
              <a:rPr lang="en-US" dirty="0" smtClean="0"/>
              <a:t>One, big clustering of all proteins in </a:t>
            </a:r>
            <a:r>
              <a:rPr lang="en-US" dirty="0" err="1" smtClean="0"/>
              <a:t>UniProt</a:t>
            </a:r>
            <a:endParaRPr lang="en-US" dirty="0" smtClean="0"/>
          </a:p>
          <a:p>
            <a:r>
              <a:rPr lang="en-US" dirty="0" smtClean="0"/>
              <a:t>UniRef100</a:t>
            </a:r>
          </a:p>
          <a:p>
            <a:pPr lvl="1"/>
            <a:r>
              <a:rPr lang="en-US" dirty="0" smtClean="0"/>
              <a:t>Sequence-unique proteins</a:t>
            </a:r>
          </a:p>
          <a:p>
            <a:pPr lvl="1"/>
            <a:r>
              <a:rPr lang="en-US" dirty="0" smtClean="0"/>
              <a:t>Best-annotated member chosen as representative</a:t>
            </a:r>
          </a:p>
          <a:p>
            <a:r>
              <a:rPr lang="en-US" dirty="0" smtClean="0"/>
              <a:t>UniRef90</a:t>
            </a:r>
          </a:p>
          <a:p>
            <a:pPr lvl="1"/>
            <a:r>
              <a:rPr lang="en-US" dirty="0" smtClean="0"/>
              <a:t>UniRef100 representatives clustered at 90% sequence identity, 80% coverage</a:t>
            </a:r>
          </a:p>
          <a:p>
            <a:r>
              <a:rPr lang="en-US" dirty="0" smtClean="0"/>
              <a:t>UniRef50</a:t>
            </a:r>
          </a:p>
          <a:p>
            <a:pPr lvl="1"/>
            <a:r>
              <a:rPr lang="en-US" dirty="0" smtClean="0"/>
              <a:t>UniRef90 representatives clustered at 50% sequence identity, 80% coverage</a:t>
            </a:r>
          </a:p>
          <a:p>
            <a:r>
              <a:rPr lang="en-US" dirty="0" smtClean="0"/>
              <a:t>Pros</a:t>
            </a:r>
          </a:p>
          <a:p>
            <a:pPr lvl="1"/>
            <a:r>
              <a:rPr lang="en-US" dirty="0" smtClean="0"/>
              <a:t>Comprehensive, non-redundant, well-annotated, </a:t>
            </a:r>
            <a:r>
              <a:rPr lang="en-US" i="1" dirty="0" smtClean="0"/>
              <a:t>continuously updated</a:t>
            </a:r>
          </a:p>
          <a:p>
            <a:r>
              <a:rPr lang="en-US" dirty="0" smtClean="0"/>
              <a:t>Cons</a:t>
            </a:r>
          </a:p>
          <a:p>
            <a:pPr lvl="1"/>
            <a:r>
              <a:rPr lang="en-US" i="1" dirty="0" smtClean="0"/>
              <a:t>Continuously updated</a:t>
            </a:r>
            <a:r>
              <a:rPr lang="en-US" dirty="0" smtClean="0"/>
              <a:t> (centroids can change)</a:t>
            </a:r>
          </a:p>
          <a:p>
            <a:pPr lvl="1"/>
            <a:endParaRPr lang="en-US" dirty="0"/>
          </a:p>
        </p:txBody>
      </p:sp>
      <p:pic>
        <p:nvPicPr>
          <p:cNvPr id="19458" name="Picture 2" descr="https://s3.amazonaws.com/media-p.slid.es/uploads/richardsmith-unna/images/424912/CD-hit_clustering__1_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6146" y="411513"/>
            <a:ext cx="4709886" cy="2040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270517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Content Placeholder 2"/>
          <p:cNvSpPr>
            <a:spLocks noGrp="1"/>
          </p:cNvSpPr>
          <p:nvPr>
            <p:ph idx="1"/>
          </p:nvPr>
        </p:nvSpPr>
        <p:spPr>
          <a:xfrm>
            <a:off x="238539" y="1082040"/>
            <a:ext cx="11714922" cy="5406829"/>
          </a:xfrm>
        </p:spPr>
        <p:txBody>
          <a:bodyPr/>
          <a:lstStyle/>
          <a:p>
            <a:r>
              <a:rPr lang="en-US" dirty="0" smtClean="0"/>
              <a:t>Like building a UPGMA tree of all protein sequences and cutting</a:t>
            </a:r>
          </a:p>
          <a:p>
            <a:r>
              <a:rPr lang="en-US" dirty="0" smtClean="0"/>
              <a:t>Methods for clustering proteins efficiently: CD-HIT, UCLUST</a:t>
            </a:r>
            <a:endParaRPr lang="en-US" dirty="0"/>
          </a:p>
        </p:txBody>
      </p:sp>
      <p:cxnSp>
        <p:nvCxnSpPr>
          <p:cNvPr id="52" name="Straight Connector 51"/>
          <p:cNvCxnSpPr/>
          <p:nvPr/>
        </p:nvCxnSpPr>
        <p:spPr>
          <a:xfrm>
            <a:off x="2621318" y="5162765"/>
            <a:ext cx="5486340" cy="0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Protein families: </a:t>
            </a:r>
            <a:r>
              <a:rPr lang="en-US" dirty="0" err="1"/>
              <a:t>UniRef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3655952" y="2942084"/>
            <a:ext cx="1" cy="1065744"/>
          </a:xfrm>
          <a:prstGeom prst="line">
            <a:avLst/>
          </a:prstGeom>
          <a:ln w="34925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3655952" y="2942084"/>
            <a:ext cx="2571751" cy="0"/>
          </a:xfrm>
          <a:prstGeom prst="line">
            <a:avLst/>
          </a:prstGeom>
          <a:ln w="34925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6227703" y="2942077"/>
            <a:ext cx="6352" cy="552449"/>
          </a:xfrm>
          <a:prstGeom prst="line">
            <a:avLst/>
          </a:prstGeom>
          <a:ln w="34925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rot="5400000">
            <a:off x="4560830" y="4304151"/>
            <a:ext cx="1619249" cy="0"/>
          </a:xfrm>
          <a:prstGeom prst="line">
            <a:avLst/>
          </a:prstGeom>
          <a:ln w="34925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5370454" y="3494526"/>
            <a:ext cx="1714500" cy="0"/>
          </a:xfrm>
          <a:prstGeom prst="line">
            <a:avLst/>
          </a:prstGeom>
          <a:ln w="34925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7084957" y="3494537"/>
            <a:ext cx="0" cy="552440"/>
          </a:xfrm>
          <a:prstGeom prst="line">
            <a:avLst/>
          </a:prstGeom>
          <a:ln w="34925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rot="5400000">
            <a:off x="5980053" y="4580377"/>
            <a:ext cx="1066800" cy="0"/>
          </a:xfrm>
          <a:prstGeom prst="line">
            <a:avLst/>
          </a:prstGeom>
          <a:ln w="34925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6513453" y="4046977"/>
            <a:ext cx="1143000" cy="0"/>
          </a:xfrm>
          <a:prstGeom prst="line">
            <a:avLst/>
          </a:prstGeom>
          <a:ln w="34925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rot="16200000" flipH="1">
            <a:off x="7123053" y="4580377"/>
            <a:ext cx="1066800" cy="0"/>
          </a:xfrm>
          <a:prstGeom prst="line">
            <a:avLst/>
          </a:prstGeom>
          <a:ln w="34925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rot="5400000">
            <a:off x="2551052" y="4580377"/>
            <a:ext cx="1066800" cy="0"/>
          </a:xfrm>
          <a:prstGeom prst="line">
            <a:avLst/>
          </a:prstGeom>
          <a:ln w="34925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3084452" y="4046977"/>
            <a:ext cx="1143000" cy="0"/>
          </a:xfrm>
          <a:prstGeom prst="line">
            <a:avLst/>
          </a:prstGeom>
          <a:ln w="34925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rot="16200000" flipH="1">
            <a:off x="3694053" y="4580377"/>
            <a:ext cx="1066800" cy="0"/>
          </a:xfrm>
          <a:prstGeom prst="line">
            <a:avLst/>
          </a:prstGeom>
          <a:ln w="34925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/>
          <p:cNvSpPr/>
          <p:nvPr/>
        </p:nvSpPr>
        <p:spPr>
          <a:xfrm>
            <a:off x="2887721" y="5001362"/>
            <a:ext cx="393463" cy="30103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B</a:t>
            </a:r>
            <a:endParaRPr lang="en-US" b="1" dirty="0"/>
          </a:p>
        </p:txBody>
      </p:sp>
      <p:sp>
        <p:nvSpPr>
          <p:cNvPr id="20" name="Oval 19"/>
          <p:cNvSpPr/>
          <p:nvPr/>
        </p:nvSpPr>
        <p:spPr>
          <a:xfrm>
            <a:off x="4030722" y="5001362"/>
            <a:ext cx="393463" cy="30103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E</a:t>
            </a:r>
            <a:endParaRPr lang="en-US" b="1" dirty="0"/>
          </a:p>
        </p:txBody>
      </p:sp>
      <p:sp>
        <p:nvSpPr>
          <p:cNvPr id="21" name="Oval 20"/>
          <p:cNvSpPr/>
          <p:nvPr/>
        </p:nvSpPr>
        <p:spPr>
          <a:xfrm>
            <a:off x="5173722" y="5001362"/>
            <a:ext cx="393463" cy="30103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D</a:t>
            </a:r>
            <a:endParaRPr lang="en-US" b="1" dirty="0"/>
          </a:p>
        </p:txBody>
      </p:sp>
      <p:sp>
        <p:nvSpPr>
          <p:cNvPr id="22" name="Oval 21"/>
          <p:cNvSpPr/>
          <p:nvPr/>
        </p:nvSpPr>
        <p:spPr>
          <a:xfrm>
            <a:off x="6316722" y="5001362"/>
            <a:ext cx="393463" cy="30103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A</a:t>
            </a:r>
            <a:endParaRPr lang="en-US" b="1" dirty="0"/>
          </a:p>
        </p:txBody>
      </p:sp>
      <p:sp>
        <p:nvSpPr>
          <p:cNvPr id="23" name="Oval 22"/>
          <p:cNvSpPr/>
          <p:nvPr/>
        </p:nvSpPr>
        <p:spPr>
          <a:xfrm>
            <a:off x="7459722" y="5001362"/>
            <a:ext cx="393463" cy="30103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C</a:t>
            </a:r>
            <a:endParaRPr lang="en-US" b="1" dirty="0"/>
          </a:p>
        </p:txBody>
      </p:sp>
      <p:cxnSp>
        <p:nvCxnSpPr>
          <p:cNvPr id="36" name="Straight Connector 35"/>
          <p:cNvCxnSpPr/>
          <p:nvPr/>
        </p:nvCxnSpPr>
        <p:spPr>
          <a:xfrm>
            <a:off x="4782251" y="2369535"/>
            <a:ext cx="0" cy="572549"/>
          </a:xfrm>
          <a:prstGeom prst="line">
            <a:avLst/>
          </a:prstGeom>
          <a:ln w="34925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Oval 40"/>
          <p:cNvSpPr/>
          <p:nvPr/>
        </p:nvSpPr>
        <p:spPr>
          <a:xfrm>
            <a:off x="2529879" y="5471233"/>
            <a:ext cx="393463" cy="30103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B</a:t>
            </a:r>
            <a:endParaRPr lang="en-US" b="1" dirty="0"/>
          </a:p>
        </p:txBody>
      </p:sp>
      <p:sp>
        <p:nvSpPr>
          <p:cNvPr id="42" name="Oval 41"/>
          <p:cNvSpPr/>
          <p:nvPr/>
        </p:nvSpPr>
        <p:spPr>
          <a:xfrm>
            <a:off x="3200425" y="5471238"/>
            <a:ext cx="393463" cy="30103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accent2"/>
                </a:solidFill>
              </a:rPr>
              <a:t>B</a:t>
            </a:r>
            <a:endParaRPr lang="en-US" b="1" dirty="0">
              <a:solidFill>
                <a:schemeClr val="accent2"/>
              </a:solidFill>
            </a:endParaRPr>
          </a:p>
        </p:txBody>
      </p:sp>
      <p:sp>
        <p:nvSpPr>
          <p:cNvPr id="43" name="Oval 42"/>
          <p:cNvSpPr/>
          <p:nvPr/>
        </p:nvSpPr>
        <p:spPr>
          <a:xfrm>
            <a:off x="4815854" y="5471233"/>
            <a:ext cx="393463" cy="30103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D</a:t>
            </a:r>
            <a:endParaRPr lang="en-US" b="1" dirty="0"/>
          </a:p>
        </p:txBody>
      </p:sp>
      <p:sp>
        <p:nvSpPr>
          <p:cNvPr id="44" name="Oval 43"/>
          <p:cNvSpPr/>
          <p:nvPr/>
        </p:nvSpPr>
        <p:spPr>
          <a:xfrm>
            <a:off x="5486400" y="5471233"/>
            <a:ext cx="393463" cy="30103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accent2"/>
                </a:solidFill>
              </a:rPr>
              <a:t>D</a:t>
            </a:r>
            <a:endParaRPr lang="en-US" b="1" dirty="0">
              <a:solidFill>
                <a:schemeClr val="accent2"/>
              </a:solidFill>
            </a:endParaRPr>
          </a:p>
        </p:txBody>
      </p:sp>
      <p:sp>
        <p:nvSpPr>
          <p:cNvPr id="45" name="Oval 44"/>
          <p:cNvSpPr/>
          <p:nvPr/>
        </p:nvSpPr>
        <p:spPr>
          <a:xfrm>
            <a:off x="4019691" y="5471233"/>
            <a:ext cx="393463" cy="30103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E</a:t>
            </a:r>
            <a:endParaRPr lang="en-US" b="1" dirty="0"/>
          </a:p>
        </p:txBody>
      </p:sp>
      <p:sp>
        <p:nvSpPr>
          <p:cNvPr id="46" name="Oval 45"/>
          <p:cNvSpPr/>
          <p:nvPr/>
        </p:nvSpPr>
        <p:spPr>
          <a:xfrm>
            <a:off x="6325083" y="5471233"/>
            <a:ext cx="393463" cy="30103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A</a:t>
            </a:r>
            <a:endParaRPr lang="en-US" b="1" dirty="0"/>
          </a:p>
        </p:txBody>
      </p:sp>
      <p:sp>
        <p:nvSpPr>
          <p:cNvPr id="47" name="Oval 46"/>
          <p:cNvSpPr/>
          <p:nvPr/>
        </p:nvSpPr>
        <p:spPr>
          <a:xfrm>
            <a:off x="7468083" y="5471233"/>
            <a:ext cx="393463" cy="30103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C</a:t>
            </a:r>
            <a:endParaRPr lang="en-US" b="1" dirty="0"/>
          </a:p>
        </p:txBody>
      </p:sp>
      <p:sp>
        <p:nvSpPr>
          <p:cNvPr id="49" name="Rectangle 48"/>
          <p:cNvSpPr/>
          <p:nvPr/>
        </p:nvSpPr>
        <p:spPr>
          <a:xfrm>
            <a:off x="8097407" y="5437082"/>
            <a:ext cx="9006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/>
              <a:t>UniProt</a:t>
            </a:r>
            <a:endParaRPr lang="en-US" dirty="0"/>
          </a:p>
        </p:txBody>
      </p:sp>
      <p:sp>
        <p:nvSpPr>
          <p:cNvPr id="50" name="Rectangle 49"/>
          <p:cNvSpPr/>
          <p:nvPr/>
        </p:nvSpPr>
        <p:spPr>
          <a:xfrm>
            <a:off x="8107658" y="4976311"/>
            <a:ext cx="29645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UniRef100 (sequence unique)</a:t>
            </a:r>
            <a:endParaRPr lang="en-US" dirty="0"/>
          </a:p>
        </p:txBody>
      </p:sp>
      <p:cxnSp>
        <p:nvCxnSpPr>
          <p:cNvPr id="55" name="Straight Connector 54"/>
          <p:cNvCxnSpPr/>
          <p:nvPr/>
        </p:nvCxnSpPr>
        <p:spPr>
          <a:xfrm>
            <a:off x="2621318" y="3794756"/>
            <a:ext cx="5486340" cy="0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Rectangle 55"/>
          <p:cNvSpPr/>
          <p:nvPr/>
        </p:nvSpPr>
        <p:spPr>
          <a:xfrm>
            <a:off x="8107658" y="3608302"/>
            <a:ext cx="24126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UniRef90 (90% identity)</a:t>
            </a:r>
            <a:endParaRPr lang="en-US" dirty="0"/>
          </a:p>
        </p:txBody>
      </p:sp>
      <p:cxnSp>
        <p:nvCxnSpPr>
          <p:cNvPr id="57" name="Straight Connector 56"/>
          <p:cNvCxnSpPr/>
          <p:nvPr/>
        </p:nvCxnSpPr>
        <p:spPr>
          <a:xfrm>
            <a:off x="2621318" y="3242546"/>
            <a:ext cx="5486340" cy="0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Rectangle 57"/>
          <p:cNvSpPr/>
          <p:nvPr/>
        </p:nvSpPr>
        <p:spPr>
          <a:xfrm>
            <a:off x="8107658" y="3056092"/>
            <a:ext cx="24126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UniRef50 (50% identity)</a:t>
            </a:r>
            <a:endParaRPr lang="en-US" dirty="0"/>
          </a:p>
        </p:txBody>
      </p:sp>
      <p:sp>
        <p:nvSpPr>
          <p:cNvPr id="59" name="Oval 58"/>
          <p:cNvSpPr/>
          <p:nvPr/>
        </p:nvSpPr>
        <p:spPr>
          <a:xfrm>
            <a:off x="3460899" y="3594943"/>
            <a:ext cx="393463" cy="30103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B</a:t>
            </a:r>
            <a:endParaRPr lang="en-US" b="1" dirty="0"/>
          </a:p>
        </p:txBody>
      </p:sp>
      <p:sp>
        <p:nvSpPr>
          <p:cNvPr id="60" name="Oval 59"/>
          <p:cNvSpPr/>
          <p:nvPr/>
        </p:nvSpPr>
        <p:spPr>
          <a:xfrm>
            <a:off x="5198240" y="3594948"/>
            <a:ext cx="393463" cy="30103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D</a:t>
            </a:r>
            <a:endParaRPr lang="en-US" b="1" dirty="0"/>
          </a:p>
        </p:txBody>
      </p:sp>
      <p:sp>
        <p:nvSpPr>
          <p:cNvPr id="61" name="Oval 60"/>
          <p:cNvSpPr/>
          <p:nvPr/>
        </p:nvSpPr>
        <p:spPr>
          <a:xfrm>
            <a:off x="6874615" y="3594948"/>
            <a:ext cx="393463" cy="30103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A</a:t>
            </a:r>
            <a:endParaRPr lang="en-US" b="1" dirty="0"/>
          </a:p>
        </p:txBody>
      </p:sp>
      <p:sp>
        <p:nvSpPr>
          <p:cNvPr id="62" name="Oval 61"/>
          <p:cNvSpPr/>
          <p:nvPr/>
        </p:nvSpPr>
        <p:spPr>
          <a:xfrm>
            <a:off x="3460899" y="3046314"/>
            <a:ext cx="393463" cy="30103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B</a:t>
            </a:r>
            <a:endParaRPr lang="en-US" b="1" dirty="0"/>
          </a:p>
        </p:txBody>
      </p:sp>
      <p:sp>
        <p:nvSpPr>
          <p:cNvPr id="63" name="Oval 62"/>
          <p:cNvSpPr/>
          <p:nvPr/>
        </p:nvSpPr>
        <p:spPr>
          <a:xfrm>
            <a:off x="6051664" y="3046314"/>
            <a:ext cx="393463" cy="30103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A</a:t>
            </a:r>
            <a:endParaRPr lang="en-US" b="1" dirty="0"/>
          </a:p>
        </p:txBody>
      </p:sp>
      <p:sp>
        <p:nvSpPr>
          <p:cNvPr id="64" name="Rectangle 63"/>
          <p:cNvSpPr/>
          <p:nvPr/>
        </p:nvSpPr>
        <p:spPr>
          <a:xfrm>
            <a:off x="849932" y="3646105"/>
            <a:ext cx="16799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Representatives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857190" y="3018844"/>
            <a:ext cx="16799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Representatives</a:t>
            </a: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446289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9" grpId="0"/>
      <p:bldP spid="50" grpId="0"/>
      <p:bldP spid="56" grpId="0"/>
      <p:bldP spid="58" grpId="0"/>
      <p:bldP spid="59" grpId="0" animBg="1"/>
      <p:bldP spid="60" grpId="0" animBg="1"/>
      <p:bldP spid="61" grpId="0" animBg="1"/>
      <p:bldP spid="62" grpId="0" animBg="1"/>
      <p:bldP spid="63" grpId="0" animBg="1"/>
      <p:bldP spid="64" grpId="0"/>
      <p:bldP spid="6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Protein families: </a:t>
            </a:r>
            <a:r>
              <a:rPr lang="en-US" dirty="0" err="1" smtClean="0"/>
              <a:t>UniRef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263" y="960147"/>
            <a:ext cx="10127475" cy="5398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8747731" y="137196"/>
            <a:ext cx="32711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>
                <a:solidFill>
                  <a:schemeClr val="accent1"/>
                </a:solidFill>
              </a:rPr>
              <a:t>http://www.uniprot.org/uniref/</a:t>
            </a:r>
            <a:endParaRPr lang="en-US" sz="18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077861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Protein domains: </a:t>
            </a:r>
            <a:r>
              <a:rPr lang="en-US" dirty="0" err="1" smtClean="0"/>
              <a:t>Pfam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238539" y="1082040"/>
            <a:ext cx="11714922" cy="5406829"/>
          </a:xfrm>
        </p:spPr>
        <p:txBody>
          <a:bodyPr/>
          <a:lstStyle/>
          <a:p>
            <a:r>
              <a:rPr lang="en-US" dirty="0" err="1" smtClean="0"/>
              <a:t>Pfam</a:t>
            </a:r>
            <a:r>
              <a:rPr lang="en-US" dirty="0" smtClean="0"/>
              <a:t> is a collection of sequence-level protein domains</a:t>
            </a:r>
          </a:p>
          <a:p>
            <a:r>
              <a:rPr lang="en-US" dirty="0" smtClean="0"/>
              <a:t>Based on unsupervised clustering, like </a:t>
            </a:r>
            <a:r>
              <a:rPr lang="en-US" dirty="0" err="1" smtClean="0"/>
              <a:t>UniRef</a:t>
            </a:r>
            <a:endParaRPr lang="en-US" dirty="0" smtClean="0"/>
          </a:p>
          <a:p>
            <a:r>
              <a:rPr lang="en-US" dirty="0" smtClean="0"/>
              <a:t>Unlike </a:t>
            </a:r>
            <a:r>
              <a:rPr lang="en-US" dirty="0" err="1" smtClean="0"/>
              <a:t>UniRef</a:t>
            </a:r>
            <a:r>
              <a:rPr lang="en-US" dirty="0" smtClean="0"/>
              <a:t>, a </a:t>
            </a:r>
            <a:r>
              <a:rPr lang="en-US" dirty="0" err="1" smtClean="0"/>
              <a:t>Pfam</a:t>
            </a:r>
            <a:r>
              <a:rPr lang="en-US" dirty="0" smtClean="0"/>
              <a:t> domain doesn’t have to explain an entire protein</a:t>
            </a:r>
          </a:p>
          <a:p>
            <a:pPr lvl="1"/>
            <a:r>
              <a:rPr lang="en-US" dirty="0" smtClean="0"/>
              <a:t>In fact, many proteins are composed of two or more </a:t>
            </a:r>
            <a:r>
              <a:rPr lang="en-US" dirty="0" err="1" smtClean="0"/>
              <a:t>Pfam</a:t>
            </a:r>
            <a:r>
              <a:rPr lang="en-US" dirty="0" smtClean="0"/>
              <a:t> domains (an “architecture”)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294" y="3063244"/>
            <a:ext cx="9875412" cy="3645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9737489" y="137196"/>
            <a:ext cx="22813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>
                <a:solidFill>
                  <a:schemeClr val="accent1"/>
                </a:solidFill>
              </a:rPr>
              <a:t>http://pfam.xfam.org/</a:t>
            </a:r>
            <a:endParaRPr lang="en-US" sz="18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753579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 smtClean="0"/>
              <a:t>Quantifying protein abundance and state (“proteomics”)</a:t>
            </a:r>
          </a:p>
          <a:p>
            <a:pPr lvl="1"/>
            <a:r>
              <a:rPr lang="en-US" dirty="0" smtClean="0"/>
              <a:t>Antibody-based methods, </a:t>
            </a:r>
            <a:r>
              <a:rPr lang="en-US" dirty="0" smtClean="0"/>
              <a:t>2D gels</a:t>
            </a:r>
            <a:endParaRPr lang="en-US" dirty="0" smtClean="0"/>
          </a:p>
          <a:p>
            <a:pPr lvl="1"/>
            <a:r>
              <a:rPr lang="en-US" dirty="0" smtClean="0"/>
              <a:t>Mass spectrometry-based shotgun proteomics</a:t>
            </a:r>
          </a:p>
          <a:p>
            <a:r>
              <a:rPr lang="en-US" sz="3200" dirty="0" smtClean="0"/>
              <a:t>Principle </a:t>
            </a:r>
            <a:r>
              <a:rPr lang="en-US" sz="3200" dirty="0" smtClean="0"/>
              <a:t>of protein structure</a:t>
            </a:r>
          </a:p>
          <a:p>
            <a:pPr lvl="1"/>
            <a:r>
              <a:rPr lang="en-US" dirty="0" smtClean="0"/>
              <a:t>Protein families and domain organization</a:t>
            </a:r>
          </a:p>
          <a:p>
            <a:pPr lvl="1"/>
            <a:r>
              <a:rPr lang="en-US" dirty="0" smtClean="0"/>
              <a:t>COGs, </a:t>
            </a:r>
            <a:r>
              <a:rPr lang="en-US" dirty="0" err="1" smtClean="0"/>
              <a:t>UniRef</a:t>
            </a:r>
            <a:r>
              <a:rPr lang="en-US" dirty="0" smtClean="0"/>
              <a:t>, </a:t>
            </a:r>
            <a:r>
              <a:rPr lang="en-US" dirty="0" err="1" smtClean="0"/>
              <a:t>Pfam</a:t>
            </a:r>
            <a:endParaRPr lang="en-US" dirty="0" smtClean="0"/>
          </a:p>
          <a:p>
            <a:r>
              <a:rPr lang="en-US" sz="3200" dirty="0" smtClean="0"/>
              <a:t>Protein structure determination</a:t>
            </a:r>
            <a:endParaRPr lang="en-US" sz="3200" dirty="0" smtClean="0"/>
          </a:p>
          <a:p>
            <a:pPr lvl="1"/>
            <a:r>
              <a:rPr lang="en-US" dirty="0" smtClean="0"/>
              <a:t>X-ray crystallography and NMR techniques</a:t>
            </a:r>
          </a:p>
          <a:p>
            <a:pPr lvl="1"/>
            <a:r>
              <a:rPr lang="en-US" dirty="0" smtClean="0"/>
              <a:t>Protein structure prediction</a:t>
            </a:r>
            <a:endParaRPr lang="en-US" dirty="0" smtClean="0"/>
          </a:p>
          <a:p>
            <a:pPr lvl="1"/>
            <a:r>
              <a:rPr lang="en-US" dirty="0" smtClean="0"/>
              <a:t>3D structure data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C376A-F598-5B4F-A8D5-A35E8E160FA5}" type="datetime1">
              <a:rPr lang="en-US" smtClean="0"/>
              <a:t>4/22/2019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38211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Protein domains: </a:t>
            </a:r>
            <a:r>
              <a:rPr lang="en-US" dirty="0" err="1" smtClean="0"/>
              <a:t>Pfam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238539" y="1082040"/>
            <a:ext cx="11714922" cy="5406829"/>
          </a:xfrm>
        </p:spPr>
        <p:txBody>
          <a:bodyPr/>
          <a:lstStyle/>
          <a:p>
            <a:r>
              <a:rPr lang="en-US" dirty="0" smtClean="0"/>
              <a:t>Currently around 16K distinct </a:t>
            </a:r>
            <a:r>
              <a:rPr lang="en-US" dirty="0" err="1" smtClean="0"/>
              <a:t>Pfam</a:t>
            </a:r>
            <a:r>
              <a:rPr lang="en-US" dirty="0" smtClean="0"/>
              <a:t> domains</a:t>
            </a:r>
          </a:p>
          <a:p>
            <a:r>
              <a:rPr lang="en-US" dirty="0" smtClean="0"/>
              <a:t>New domains </a:t>
            </a:r>
            <a:r>
              <a:rPr lang="en-US" dirty="0"/>
              <a:t>are discovered much </a:t>
            </a:r>
            <a:r>
              <a:rPr lang="en-US" dirty="0" smtClean="0"/>
              <a:t>less frequently than protein sequences</a:t>
            </a:r>
          </a:p>
          <a:p>
            <a:r>
              <a:rPr lang="en-US" dirty="0" smtClean="0"/>
              <a:t>New domain architectures somewhere in the middle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6524" y="2717925"/>
            <a:ext cx="8598952" cy="3921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665167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Protein domains: </a:t>
            </a:r>
            <a:r>
              <a:rPr lang="en-US" dirty="0" err="1" smtClean="0"/>
              <a:t>Pfam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238539" y="1082040"/>
            <a:ext cx="11714922" cy="5406829"/>
          </a:xfrm>
        </p:spPr>
        <p:txBody>
          <a:bodyPr/>
          <a:lstStyle/>
          <a:p>
            <a:r>
              <a:rPr lang="en-US" dirty="0" smtClean="0"/>
              <a:t>Each domain is characterized by a multiple alignment of compatible sequences, sequence logo, and profile HMM (more on this later)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221" y="2057415"/>
            <a:ext cx="11231392" cy="4371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69725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Protein domains: </a:t>
            </a:r>
            <a:r>
              <a:rPr lang="en-US" dirty="0" err="1" smtClean="0"/>
              <a:t>Pfam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238539" y="1082040"/>
            <a:ext cx="11714922" cy="5406829"/>
          </a:xfrm>
        </p:spPr>
        <p:txBody>
          <a:bodyPr/>
          <a:lstStyle/>
          <a:p>
            <a:r>
              <a:rPr lang="en-US" dirty="0" smtClean="0"/>
              <a:t>The organization of </a:t>
            </a:r>
            <a:r>
              <a:rPr lang="en-US" dirty="0" err="1" smtClean="0"/>
              <a:t>Pfam</a:t>
            </a:r>
            <a:r>
              <a:rPr lang="en-US" dirty="0" smtClean="0"/>
              <a:t> is particularly useful</a:t>
            </a:r>
          </a:p>
          <a:p>
            <a:pPr lvl="1"/>
            <a:r>
              <a:rPr lang="en-US" dirty="0" smtClean="0"/>
              <a:t>Easy to link </a:t>
            </a:r>
            <a:r>
              <a:rPr lang="en-US" dirty="0" err="1" smtClean="0"/>
              <a:t>Pfams</a:t>
            </a:r>
            <a:r>
              <a:rPr lang="en-US" dirty="0" smtClean="0"/>
              <a:t> to species</a:t>
            </a:r>
          </a:p>
          <a:p>
            <a:pPr lvl="1"/>
            <a:r>
              <a:rPr lang="en-US" dirty="0" smtClean="0"/>
              <a:t>Easy to link </a:t>
            </a:r>
            <a:r>
              <a:rPr lang="en-US" dirty="0" err="1" smtClean="0"/>
              <a:t>Pfams</a:t>
            </a:r>
            <a:r>
              <a:rPr lang="en-US" dirty="0" smtClean="0"/>
              <a:t> to functions</a:t>
            </a:r>
          </a:p>
          <a:p>
            <a:pPr lvl="1"/>
            <a:r>
              <a:rPr lang="en-US" dirty="0" smtClean="0"/>
              <a:t>Easy to link </a:t>
            </a:r>
            <a:r>
              <a:rPr lang="en-US" dirty="0" err="1" smtClean="0"/>
              <a:t>Pfams</a:t>
            </a:r>
            <a:r>
              <a:rPr lang="en-US" dirty="0" smtClean="0"/>
              <a:t> to 3D structures</a:t>
            </a:r>
          </a:p>
          <a:p>
            <a:pPr lvl="1"/>
            <a:r>
              <a:rPr lang="en-US" dirty="0" smtClean="0"/>
              <a:t>Pairs of </a:t>
            </a:r>
            <a:r>
              <a:rPr lang="en-US" dirty="0" err="1" smtClean="0"/>
              <a:t>Pfam</a:t>
            </a:r>
            <a:r>
              <a:rPr lang="en-US" dirty="0" smtClean="0"/>
              <a:t> domains that interact with each other (domain-domain interaction)</a:t>
            </a:r>
          </a:p>
          <a:p>
            <a:r>
              <a:rPr lang="en-US" dirty="0" err="1" smtClean="0"/>
              <a:t>Pfam</a:t>
            </a:r>
            <a:r>
              <a:rPr lang="en-US" dirty="0" smtClean="0"/>
              <a:t> HMMs makes it easy to find </a:t>
            </a:r>
            <a:r>
              <a:rPr lang="en-US" dirty="0" err="1" smtClean="0"/>
              <a:t>Pfams</a:t>
            </a:r>
            <a:r>
              <a:rPr lang="en-US" dirty="0" smtClean="0"/>
              <a:t> in newly sequenced collections of proteins, even those that are distantly diverged from known sequences</a:t>
            </a:r>
          </a:p>
          <a:p>
            <a:r>
              <a:rPr lang="en-US" dirty="0" smtClean="0"/>
              <a:t>Other similar systems exist, though I usually default to </a:t>
            </a:r>
            <a:r>
              <a:rPr lang="en-US" dirty="0" err="1" smtClean="0"/>
              <a:t>Pfam</a:t>
            </a:r>
            <a:endParaRPr lang="en-US" dirty="0" smtClean="0"/>
          </a:p>
          <a:p>
            <a:pPr lvl="1"/>
            <a:r>
              <a:rPr lang="en-US" dirty="0"/>
              <a:t>PANTHER</a:t>
            </a:r>
            <a:endParaRPr lang="en-US" dirty="0" smtClean="0"/>
          </a:p>
          <a:p>
            <a:pPr lvl="1"/>
            <a:r>
              <a:rPr lang="en-US" dirty="0" smtClean="0"/>
              <a:t>PROSITE</a:t>
            </a:r>
          </a:p>
          <a:p>
            <a:pPr lvl="1"/>
            <a:r>
              <a:rPr lang="en-US" dirty="0" smtClean="0"/>
              <a:t>SMART</a:t>
            </a:r>
          </a:p>
          <a:p>
            <a:pPr lvl="1"/>
            <a:r>
              <a:rPr lang="en-US" dirty="0"/>
              <a:t>SUPERFAMILY </a:t>
            </a:r>
            <a:endParaRPr lang="en-US" dirty="0" smtClean="0"/>
          </a:p>
          <a:p>
            <a:pPr lvl="1"/>
            <a:r>
              <a:rPr lang="en-US" dirty="0" smtClean="0"/>
              <a:t>TIGRFAMs 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14962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546910" y="2367171"/>
            <a:ext cx="909818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smtClean="0"/>
              <a:t>Protein Structure</a:t>
            </a:r>
          </a:p>
          <a:p>
            <a:pPr algn="ctr"/>
            <a:r>
              <a:rPr lang="en-US" sz="6600" dirty="0" smtClean="0"/>
              <a:t>Determination</a:t>
            </a:r>
            <a:endParaRPr lang="en-US" sz="6600" dirty="0"/>
          </a:p>
        </p:txBody>
      </p:sp>
      <p:sp>
        <p:nvSpPr>
          <p:cNvPr id="2" name="Rounded Rectangle 1"/>
          <p:cNvSpPr/>
          <p:nvPr/>
        </p:nvSpPr>
        <p:spPr>
          <a:xfrm>
            <a:off x="243904" y="228636"/>
            <a:ext cx="11704192" cy="6400730"/>
          </a:xfrm>
          <a:prstGeom prst="roundRect">
            <a:avLst>
              <a:gd name="adj" fmla="val 4657"/>
            </a:avLst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355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cnx.org/resources/fb4997cac700d686322c9930cf9abc5cfa187982/Figure_03_04_0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539" y="960147"/>
            <a:ext cx="4327252" cy="5760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Levels of protein structural organization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4/22/2019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34</a:t>
            </a:fld>
            <a:endParaRPr lang="en-US"/>
          </a:p>
        </p:txBody>
      </p:sp>
      <p:sp>
        <p:nvSpPr>
          <p:cNvPr id="8" name="Left Brace 7"/>
          <p:cNvSpPr/>
          <p:nvPr/>
        </p:nvSpPr>
        <p:spPr>
          <a:xfrm>
            <a:off x="4815854" y="1051586"/>
            <a:ext cx="640073" cy="5212023"/>
          </a:xfrm>
          <a:prstGeom prst="leftBrace">
            <a:avLst>
              <a:gd name="adj1" fmla="val 43108"/>
              <a:gd name="adj2" fmla="val 11936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436882" y="1234464"/>
            <a:ext cx="6096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400" dirty="0"/>
              <a:t>Primary (1°) structure</a:t>
            </a:r>
            <a:endParaRPr lang="en-US" sz="2400" dirty="0" smtClean="0"/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400" dirty="0" smtClean="0"/>
              <a:t>Linear amino acid sequence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400" dirty="0" smtClean="0"/>
              <a:t>Inferred from genome sequencing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400" dirty="0" smtClean="0"/>
              <a:t>Small read-outs from MS-MS</a:t>
            </a:r>
          </a:p>
          <a:p>
            <a:pPr marL="742950" lvl="1" indent="-285750">
              <a:buFont typeface="Arial" pitchFamily="34" charset="0"/>
              <a:buChar char="•"/>
            </a:pPr>
            <a:endParaRPr lang="en-US" sz="24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5258" y="2971804"/>
            <a:ext cx="5058447" cy="3090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660495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https://www.nottingham.ac.uk/biochemcourses/biotech/choufasman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8951" y="4349843"/>
            <a:ext cx="5120584" cy="2174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s://csdl-images.computer.org/mags/ex/2005/06/figures/x60192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7366" y="2959055"/>
            <a:ext cx="1864818" cy="2021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cnx.org/resources/fb4997cac700d686322c9930cf9abc5cfa187982/Figure_03_04_0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539" y="960147"/>
            <a:ext cx="4327252" cy="5760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Levels of protein structural organization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4/22/2019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35</a:t>
            </a:fld>
            <a:endParaRPr lang="en-US"/>
          </a:p>
        </p:txBody>
      </p:sp>
      <p:sp>
        <p:nvSpPr>
          <p:cNvPr id="8" name="Left Brace 7"/>
          <p:cNvSpPr/>
          <p:nvPr/>
        </p:nvSpPr>
        <p:spPr>
          <a:xfrm>
            <a:off x="4815854" y="1051586"/>
            <a:ext cx="640073" cy="5212023"/>
          </a:xfrm>
          <a:prstGeom prst="leftBrace">
            <a:avLst>
              <a:gd name="adj1" fmla="val 43108"/>
              <a:gd name="adj2" fmla="val 39662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436882" y="1234464"/>
            <a:ext cx="632833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/>
              <a:t>Secondary </a:t>
            </a:r>
            <a:r>
              <a:rPr lang="en-US" sz="2400" dirty="0"/>
              <a:t>(2</a:t>
            </a:r>
            <a:r>
              <a:rPr lang="en-US" sz="2400" dirty="0" smtClean="0"/>
              <a:t>°) structure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400" dirty="0" smtClean="0"/>
              <a:t>Local folding of the linear chain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400" dirty="0" smtClean="0"/>
              <a:t>Alpha helices, beta strands (among others)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400" dirty="0" smtClean="0"/>
              <a:t>Predicted nicely from sequence by HMMs</a:t>
            </a:r>
          </a:p>
          <a:p>
            <a:pPr marL="742950" lvl="1" indent="-285750">
              <a:buFont typeface="Arial" pitchFamily="34" charset="0"/>
              <a:buChar char="•"/>
            </a:pPr>
            <a:endParaRPr lang="en-US" sz="2400" dirty="0"/>
          </a:p>
        </p:txBody>
      </p:sp>
      <p:pic>
        <p:nvPicPr>
          <p:cNvPr id="5122" name="Picture 2" descr="https://upload.wikimedia.org/wikipedia/commons/c/c5/Alpha_beta_structure_%28full%29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39"/>
          <a:stretch/>
        </p:blipFill>
        <p:spPr bwMode="auto">
          <a:xfrm>
            <a:off x="9603536" y="2896695"/>
            <a:ext cx="2161682" cy="1325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73708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cnx.org/resources/fb4997cac700d686322c9930cf9abc5cfa187982/Figure_03_04_0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539" y="960147"/>
            <a:ext cx="4327252" cy="5760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Levels of protein structural organization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4/22/2019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36</a:t>
            </a:fld>
            <a:endParaRPr lang="en-US"/>
          </a:p>
        </p:txBody>
      </p:sp>
      <p:sp>
        <p:nvSpPr>
          <p:cNvPr id="8" name="Left Brace 7"/>
          <p:cNvSpPr/>
          <p:nvPr/>
        </p:nvSpPr>
        <p:spPr>
          <a:xfrm>
            <a:off x="4815854" y="1051586"/>
            <a:ext cx="640073" cy="5212023"/>
          </a:xfrm>
          <a:prstGeom prst="leftBrace">
            <a:avLst>
              <a:gd name="adj1" fmla="val 43108"/>
              <a:gd name="adj2" fmla="val 65508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436882" y="1536174"/>
            <a:ext cx="632833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/>
              <a:t>Tertiary (3°) structure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400" dirty="0" smtClean="0"/>
              <a:t>Non-local folding</a:t>
            </a:r>
          </a:p>
          <a:p>
            <a:pPr marL="1200150" lvl="2" indent="-285750">
              <a:buFont typeface="Arial" pitchFamily="34" charset="0"/>
              <a:buChar char="•"/>
            </a:pPr>
            <a:r>
              <a:rPr lang="en-US" sz="2400" dirty="0" smtClean="0"/>
              <a:t>Twisting, turning, packing of secondary structure elements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400" dirty="0" smtClean="0"/>
              <a:t>Determined from</a:t>
            </a:r>
          </a:p>
          <a:p>
            <a:pPr marL="1200150" lvl="2" indent="-285750">
              <a:buFont typeface="Arial" pitchFamily="34" charset="0"/>
              <a:buChar char="•"/>
            </a:pPr>
            <a:r>
              <a:rPr lang="en-US" sz="2400" dirty="0" smtClean="0"/>
              <a:t>X-ray </a:t>
            </a:r>
            <a:r>
              <a:rPr lang="en-US" sz="2400" dirty="0"/>
              <a:t>crystallography</a:t>
            </a:r>
          </a:p>
          <a:p>
            <a:pPr marL="1200150" lvl="2" indent="-285750">
              <a:buFont typeface="Arial" pitchFamily="34" charset="0"/>
              <a:buChar char="•"/>
            </a:pPr>
            <a:r>
              <a:rPr lang="en-US" sz="2400" dirty="0"/>
              <a:t>Nuclear Magnetic Resonance (NMR)</a:t>
            </a:r>
          </a:p>
          <a:p>
            <a:pPr marL="1200150" lvl="2" indent="-285750">
              <a:buFont typeface="Arial" pitchFamily="34" charset="0"/>
              <a:buChar char="•"/>
            </a:pPr>
            <a:r>
              <a:rPr lang="en-US" sz="2400" i="1" dirty="0" err="1"/>
              <a:t>Ab</a:t>
            </a:r>
            <a:r>
              <a:rPr lang="en-US" sz="2400" i="1" dirty="0"/>
              <a:t> initio</a:t>
            </a:r>
            <a:r>
              <a:rPr lang="en-US" sz="2400" dirty="0"/>
              <a:t> </a:t>
            </a:r>
            <a:r>
              <a:rPr lang="en-US" sz="2400" dirty="0" smtClean="0"/>
              <a:t>protein-folding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400" i="1" dirty="0" smtClean="0"/>
              <a:t>More on this in a moment</a:t>
            </a:r>
            <a:r>
              <a:rPr lang="en-US" sz="2400" dirty="0" smtClean="0"/>
              <a:t> </a:t>
            </a:r>
            <a:endParaRPr lang="en-US" sz="2400" dirty="0"/>
          </a:p>
          <a:p>
            <a:pPr marL="1200150" lvl="2" indent="-285750">
              <a:buFont typeface="Arial" pitchFamily="34" charset="0"/>
              <a:buChar char="•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44560818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cnx.org/resources/fb4997cac700d686322c9930cf9abc5cfa187982/Figure_03_04_0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539" y="960147"/>
            <a:ext cx="4327252" cy="5760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Levels of protein structural organization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4/22/2019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37</a:t>
            </a:fld>
            <a:endParaRPr lang="en-US"/>
          </a:p>
        </p:txBody>
      </p:sp>
      <p:sp>
        <p:nvSpPr>
          <p:cNvPr id="8" name="Left Brace 7"/>
          <p:cNvSpPr/>
          <p:nvPr/>
        </p:nvSpPr>
        <p:spPr>
          <a:xfrm>
            <a:off x="4815854" y="1051586"/>
            <a:ext cx="640073" cy="5212023"/>
          </a:xfrm>
          <a:prstGeom prst="leftBrace">
            <a:avLst>
              <a:gd name="adj1" fmla="val 43108"/>
              <a:gd name="adj2" fmla="val 90884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436882" y="1234464"/>
            <a:ext cx="632833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/>
              <a:t>Quaternary (4°) structure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400" dirty="0" smtClean="0"/>
              <a:t>Complexes of multiple folded proteins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400" dirty="0" smtClean="0"/>
              <a:t>A form of protein-protein interaction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400" dirty="0" smtClean="0"/>
              <a:t>Determine from X-ray crystallography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400" dirty="0" smtClean="0"/>
              <a:t>Predict </a:t>
            </a:r>
            <a:r>
              <a:rPr lang="en-US" sz="2400" i="1" dirty="0" smtClean="0"/>
              <a:t>in </a:t>
            </a:r>
            <a:r>
              <a:rPr lang="en-US" sz="2400" i="1" dirty="0" err="1" smtClean="0"/>
              <a:t>silico</a:t>
            </a:r>
            <a:r>
              <a:rPr lang="en-US" sz="2400" dirty="0" smtClean="0"/>
              <a:t> by “docking”		</a:t>
            </a:r>
            <a:endParaRPr lang="en-US" sz="2400" dirty="0"/>
          </a:p>
        </p:txBody>
      </p:sp>
      <p:pic>
        <p:nvPicPr>
          <p:cNvPr id="6146" name="Picture 2" descr="http://www.sicklecellinfo.net/hbs_fibers/hbs_subunits_T_state_llr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4561" y="3337561"/>
            <a:ext cx="3809999" cy="2871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9936438" y="3744311"/>
            <a:ext cx="182878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i="1" dirty="0" smtClean="0">
                <a:solidFill>
                  <a:schemeClr val="accent1"/>
                </a:solidFill>
              </a:rPr>
              <a:t>Hemoglobin is a </a:t>
            </a:r>
            <a:r>
              <a:rPr lang="en-US" sz="1600" i="1" dirty="0" err="1" smtClean="0">
                <a:solidFill>
                  <a:schemeClr val="accent1"/>
                </a:solidFill>
              </a:rPr>
              <a:t>heterotetramer</a:t>
            </a:r>
            <a:r>
              <a:rPr lang="en-US" sz="1600" i="1" dirty="0" smtClean="0">
                <a:solidFill>
                  <a:schemeClr val="accent1"/>
                </a:solidFill>
              </a:rPr>
              <a:t> containing two copies of an alpha protein subunit and two copies of a protein beta subunit</a:t>
            </a:r>
            <a:endParaRPr lang="en-US" sz="1600" i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234489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en-US" sz="3600" dirty="0">
                <a:solidFill>
                  <a:prstClr val="black"/>
                </a:solidFill>
                <a:latin typeface="Calibri"/>
              </a:rPr>
              <a:t>Can you build a microscope powerful enough to see a protein</a:t>
            </a:r>
            <a:r>
              <a:rPr lang="en-US" sz="3600" dirty="0" smtClean="0">
                <a:solidFill>
                  <a:prstClr val="black"/>
                </a:solidFill>
                <a:latin typeface="Calibri"/>
              </a:rPr>
              <a:t>?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4/22/2019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38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057400" y="4678703"/>
            <a:ext cx="2362200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solidFill>
                  <a:prstClr val="black"/>
                </a:solidFill>
                <a:latin typeface="Calibri"/>
              </a:rPr>
              <a:t>Optical Microscope </a:t>
            </a:r>
          </a:p>
          <a:p>
            <a:pPr algn="ctr"/>
            <a:endParaRPr lang="en-US" sz="1200" b="1" dirty="0" smtClean="0">
              <a:solidFill>
                <a:srgbClr val="C00000"/>
              </a:solidFill>
              <a:latin typeface="Calibri"/>
            </a:endParaRPr>
          </a:p>
          <a:p>
            <a:pPr algn="ctr"/>
            <a:r>
              <a:rPr lang="en-US" sz="2600" b="1" dirty="0" smtClean="0">
                <a:solidFill>
                  <a:srgbClr val="C00000"/>
                </a:solidFill>
                <a:latin typeface="Calibri"/>
              </a:rPr>
              <a:t>10</a:t>
            </a:r>
            <a:r>
              <a:rPr lang="en-US" sz="2600" b="1" baseline="30000" dirty="0" smtClean="0">
                <a:solidFill>
                  <a:srgbClr val="C00000"/>
                </a:solidFill>
                <a:latin typeface="Calibri"/>
              </a:rPr>
              <a:t>3</a:t>
            </a:r>
            <a:r>
              <a:rPr lang="en-US" sz="2600" b="1" dirty="0" smtClean="0">
                <a:solidFill>
                  <a:srgbClr val="C00000"/>
                </a:solidFill>
                <a:latin typeface="Calibri"/>
              </a:rPr>
              <a:t>x </a:t>
            </a:r>
            <a:r>
              <a:rPr lang="en-US" b="1" dirty="0" smtClean="0">
                <a:solidFill>
                  <a:prstClr val="black"/>
                </a:solidFill>
                <a:latin typeface="Calibri"/>
              </a:rPr>
              <a:t>magnification</a:t>
            </a:r>
          </a:p>
          <a:p>
            <a:pPr algn="ctr"/>
            <a:r>
              <a:rPr lang="en-US" sz="2600" b="1" dirty="0" err="1" smtClean="0">
                <a:solidFill>
                  <a:srgbClr val="C00000"/>
                </a:solidFill>
                <a:latin typeface="Calibri"/>
              </a:rPr>
              <a:t>μm</a:t>
            </a:r>
            <a:r>
              <a:rPr lang="en-US" b="1" dirty="0" smtClean="0">
                <a:solidFill>
                  <a:prstClr val="black"/>
                </a:solidFill>
                <a:latin typeface="Calibri"/>
                <a:cs typeface="Arial"/>
              </a:rPr>
              <a:t> resolution</a:t>
            </a:r>
            <a:endParaRPr lang="en-US" b="1" dirty="0" smtClean="0">
              <a:solidFill>
                <a:prstClr val="black"/>
              </a:solidFill>
              <a:latin typeface="Calibri"/>
            </a:endParaRPr>
          </a:p>
          <a:p>
            <a:pPr algn="ctr"/>
            <a:endParaRPr lang="en-US" b="1" dirty="0" smtClean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8" name="Picture 4" descr="http://upload.wikimedia.org/wikipedia/commons/6/6e/Elektronenmikrosko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62600" y="1402103"/>
            <a:ext cx="711074" cy="2971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6" descr="http://www.celestron.com/c3/images/files/product/44340_lcddigitalmicro_mid.gif"/>
          <p:cNvPicPr>
            <a:picLocks noChangeAspect="1" noChangeArrowheads="1"/>
          </p:cNvPicPr>
          <p:nvPr/>
        </p:nvPicPr>
        <p:blipFill>
          <a:blip r:embed="rId3" cstate="print"/>
          <a:srcRect l="27429" r="20000"/>
          <a:stretch>
            <a:fillRect/>
          </a:stretch>
        </p:blipFill>
        <p:spPr bwMode="auto">
          <a:xfrm>
            <a:off x="2514600" y="1325903"/>
            <a:ext cx="1375923" cy="299113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Rectangle 9"/>
          <p:cNvSpPr/>
          <p:nvPr/>
        </p:nvSpPr>
        <p:spPr>
          <a:xfrm>
            <a:off x="4724400" y="4678703"/>
            <a:ext cx="23622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solidFill>
                  <a:prstClr val="black"/>
                </a:solidFill>
                <a:latin typeface="Calibri"/>
              </a:rPr>
              <a:t>Electron Microscope </a:t>
            </a:r>
          </a:p>
          <a:p>
            <a:pPr algn="ctr"/>
            <a:endParaRPr lang="en-US" sz="1200" b="1" dirty="0" smtClean="0">
              <a:solidFill>
                <a:srgbClr val="C00000"/>
              </a:solidFill>
              <a:latin typeface="Calibri"/>
            </a:endParaRPr>
          </a:p>
          <a:p>
            <a:pPr algn="ctr"/>
            <a:r>
              <a:rPr lang="en-US" sz="2600" b="1" dirty="0" smtClean="0">
                <a:solidFill>
                  <a:srgbClr val="C00000"/>
                </a:solidFill>
                <a:latin typeface="Calibri"/>
              </a:rPr>
              <a:t>10</a:t>
            </a:r>
            <a:r>
              <a:rPr lang="en-US" sz="2600" b="1" baseline="30000" dirty="0" smtClean="0">
                <a:solidFill>
                  <a:srgbClr val="C00000"/>
                </a:solidFill>
                <a:latin typeface="Calibri"/>
              </a:rPr>
              <a:t>6</a:t>
            </a:r>
            <a:r>
              <a:rPr lang="en-US" sz="2600" b="1" dirty="0" smtClean="0">
                <a:solidFill>
                  <a:srgbClr val="C00000"/>
                </a:solidFill>
                <a:latin typeface="Calibri"/>
              </a:rPr>
              <a:t>x </a:t>
            </a:r>
            <a:r>
              <a:rPr lang="en-US" b="1" dirty="0" smtClean="0">
                <a:solidFill>
                  <a:prstClr val="black"/>
                </a:solidFill>
                <a:latin typeface="Calibri"/>
              </a:rPr>
              <a:t>magnification</a:t>
            </a:r>
          </a:p>
          <a:p>
            <a:pPr algn="ctr"/>
            <a:r>
              <a:rPr lang="en-US" sz="2600" b="1" dirty="0" smtClean="0">
                <a:solidFill>
                  <a:srgbClr val="C00000"/>
                </a:solidFill>
                <a:latin typeface="Calibri"/>
              </a:rPr>
              <a:t>nm</a:t>
            </a:r>
            <a:r>
              <a:rPr lang="en-US" b="1" dirty="0" smtClean="0">
                <a:solidFill>
                  <a:prstClr val="black"/>
                </a:solidFill>
                <a:latin typeface="Calibri"/>
                <a:cs typeface="Arial"/>
              </a:rPr>
              <a:t> resolution</a:t>
            </a:r>
            <a:endParaRPr lang="en-US" b="1" dirty="0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772400" y="4678703"/>
            <a:ext cx="23622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solidFill>
                  <a:prstClr val="black"/>
                </a:solidFill>
                <a:latin typeface="Calibri"/>
              </a:rPr>
              <a:t>X-Ray Diffraction</a:t>
            </a:r>
          </a:p>
          <a:p>
            <a:pPr algn="ctr"/>
            <a:endParaRPr lang="en-US" sz="1200" b="1" dirty="0" smtClean="0">
              <a:solidFill>
                <a:srgbClr val="C00000"/>
              </a:solidFill>
              <a:latin typeface="Calibri"/>
            </a:endParaRPr>
          </a:p>
          <a:p>
            <a:pPr algn="ctr"/>
            <a:r>
              <a:rPr lang="en-US" sz="2600" b="1" dirty="0" smtClean="0">
                <a:solidFill>
                  <a:srgbClr val="C00000"/>
                </a:solidFill>
                <a:latin typeface="Calibri"/>
              </a:rPr>
              <a:t>10</a:t>
            </a:r>
            <a:r>
              <a:rPr lang="en-US" sz="2600" b="1" baseline="30000" dirty="0" smtClean="0">
                <a:solidFill>
                  <a:srgbClr val="C00000"/>
                </a:solidFill>
                <a:latin typeface="Calibri"/>
              </a:rPr>
              <a:t>8</a:t>
            </a:r>
            <a:r>
              <a:rPr lang="en-US" sz="2600" b="1" dirty="0" smtClean="0">
                <a:solidFill>
                  <a:srgbClr val="C00000"/>
                </a:solidFill>
                <a:latin typeface="Calibri"/>
              </a:rPr>
              <a:t>x </a:t>
            </a:r>
            <a:r>
              <a:rPr lang="en-US" b="1" dirty="0" smtClean="0">
                <a:solidFill>
                  <a:prstClr val="black"/>
                </a:solidFill>
                <a:latin typeface="Calibri"/>
              </a:rPr>
              <a:t>magnification</a:t>
            </a:r>
          </a:p>
          <a:p>
            <a:pPr algn="ctr"/>
            <a:r>
              <a:rPr lang="en-US" sz="2600" b="1" dirty="0" smtClean="0">
                <a:solidFill>
                  <a:srgbClr val="C00000"/>
                </a:solidFill>
                <a:latin typeface="Calibri"/>
              </a:rPr>
              <a:t>Å</a:t>
            </a:r>
            <a:r>
              <a:rPr lang="en-US" dirty="0">
                <a:latin typeface="+mj-lt"/>
              </a:rPr>
              <a:t> </a:t>
            </a:r>
            <a:r>
              <a:rPr lang="en-US" b="1" dirty="0" smtClean="0">
                <a:latin typeface="+mj-lt"/>
              </a:rPr>
              <a:t>resolution</a:t>
            </a:r>
          </a:p>
        </p:txBody>
      </p:sp>
      <p:pic>
        <p:nvPicPr>
          <p:cNvPr id="12" name="Picture 10" descr="http://www.proteopedia.org/wiki/images/thumb/d/d4/X_ray_diffraction_flow_chart_Splettstoesser.png/400px-X_ray_diffraction_flow_chart_Splettstoesser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01000" y="1402103"/>
            <a:ext cx="1848709" cy="2971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9963156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1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X-ray crystallography: overview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4/22/2019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39</a:t>
            </a:fld>
            <a:endParaRPr lang="en-US"/>
          </a:p>
        </p:txBody>
      </p:sp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19700" y="891312"/>
            <a:ext cx="1938337" cy="5920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Rectangle 24"/>
          <p:cNvSpPr/>
          <p:nvPr/>
        </p:nvSpPr>
        <p:spPr>
          <a:xfrm>
            <a:off x="1790700" y="967512"/>
            <a:ext cx="3810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prstClr val="black"/>
                </a:solidFill>
                <a:latin typeface="Calibri"/>
              </a:rPr>
              <a:t>Make crystal from protein molecules</a:t>
            </a:r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>
            <a:off x="6591300" y="1512580"/>
            <a:ext cx="3810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rgbClr val="C00000"/>
                </a:solidFill>
                <a:latin typeface="Calibri"/>
              </a:rPr>
              <a:t>Bombard with x-rays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790700" y="2579380"/>
            <a:ext cx="3810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prstClr val="black"/>
                </a:solidFill>
                <a:latin typeface="Calibri"/>
              </a:rPr>
              <a:t>Record diffraction patterns</a:t>
            </a:r>
            <a:endParaRPr lang="en-US" dirty="0"/>
          </a:p>
        </p:txBody>
      </p:sp>
      <p:sp>
        <p:nvSpPr>
          <p:cNvPr id="28" name="Rectangle 27"/>
          <p:cNvSpPr/>
          <p:nvPr/>
        </p:nvSpPr>
        <p:spPr>
          <a:xfrm>
            <a:off x="6591300" y="3329712"/>
            <a:ext cx="3810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rgbClr val="C00000"/>
                </a:solidFill>
                <a:latin typeface="Calibri"/>
              </a:rPr>
              <a:t>Apply some </a:t>
            </a:r>
            <a:r>
              <a:rPr lang="en-US" b="1" dirty="0" smtClean="0">
                <a:solidFill>
                  <a:srgbClr val="C00000"/>
                </a:solidFill>
                <a:latin typeface="Calibri"/>
              </a:rPr>
              <a:t>math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790700" y="4255780"/>
            <a:ext cx="3810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prstClr val="black"/>
                </a:solidFill>
                <a:latin typeface="Calibri"/>
              </a:rPr>
              <a:t>Infer 3D electron density map</a:t>
            </a:r>
            <a:endParaRPr lang="en-US" dirty="0"/>
          </a:p>
        </p:txBody>
      </p:sp>
      <p:sp>
        <p:nvSpPr>
          <p:cNvPr id="30" name="Rectangle 29"/>
          <p:cNvSpPr/>
          <p:nvPr/>
        </p:nvSpPr>
        <p:spPr>
          <a:xfrm>
            <a:off x="6591300" y="5017780"/>
            <a:ext cx="3810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rgbClr val="C00000"/>
                </a:solidFill>
                <a:latin typeface="Calibri"/>
              </a:rPr>
              <a:t>Refine with known sequence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790700" y="5920512"/>
            <a:ext cx="3810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prstClr val="black"/>
                </a:solidFill>
                <a:latin typeface="Calibri"/>
              </a:rPr>
              <a:t>Finished protein structure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836936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28" grpId="0"/>
      <p:bldP spid="29" grpId="0"/>
      <p:bldP spid="30" grpId="0"/>
      <p:bldP spid="3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546910" y="2875002"/>
            <a:ext cx="909818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smtClean="0"/>
              <a:t>Protein quantification</a:t>
            </a:r>
            <a:endParaRPr lang="en-US" sz="6600" dirty="0"/>
          </a:p>
        </p:txBody>
      </p:sp>
      <p:sp>
        <p:nvSpPr>
          <p:cNvPr id="2" name="Rounded Rectangle 1"/>
          <p:cNvSpPr/>
          <p:nvPr/>
        </p:nvSpPr>
        <p:spPr>
          <a:xfrm>
            <a:off x="243904" y="228636"/>
            <a:ext cx="11704192" cy="6400730"/>
          </a:xfrm>
          <a:prstGeom prst="roundRect">
            <a:avLst>
              <a:gd name="adj" fmla="val 4657"/>
            </a:avLst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746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X-ray crystallography: </a:t>
            </a:r>
            <a:r>
              <a:rPr lang="en-US" dirty="0" smtClean="0"/>
              <a:t>making protein crystals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Generate lots of pure protein</a:t>
            </a:r>
          </a:p>
          <a:p>
            <a:r>
              <a:rPr lang="en-US" dirty="0"/>
              <a:t>Find a buffer solution where the protein is stable</a:t>
            </a:r>
          </a:p>
          <a:p>
            <a:r>
              <a:rPr lang="en-US" dirty="0"/>
              <a:t>Bring the solution to supersaturation</a:t>
            </a:r>
          </a:p>
          <a:p>
            <a:r>
              <a:rPr lang="en-US" dirty="0"/>
              <a:t>Nucleation events seed crystal </a:t>
            </a:r>
            <a:r>
              <a:rPr lang="en-US" dirty="0" smtClean="0"/>
              <a:t>formation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4/22/2019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40</a:t>
            </a:fld>
            <a:endParaRPr lang="en-US"/>
          </a:p>
        </p:txBody>
      </p:sp>
      <p:sp>
        <p:nvSpPr>
          <p:cNvPr id="17" name="Rectangle 3"/>
          <p:cNvSpPr txBox="1">
            <a:spLocks noChangeArrowheads="1"/>
          </p:cNvSpPr>
          <p:nvPr/>
        </p:nvSpPr>
        <p:spPr>
          <a:xfrm>
            <a:off x="228600" y="838200"/>
            <a:ext cx="8686800" cy="2286000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8" name="Picture 28" descr="03781_4341_26.JPG                                              000002BFu                              00000000: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79982" y="4739614"/>
            <a:ext cx="1400176" cy="1066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extrusionH="76200" contourW="12700">
            <a:bevelT w="25400" h="19050"/>
            <a:extrusionClr>
              <a:srgbClr val="00B050"/>
            </a:extrusionClr>
            <a:contourClr>
              <a:srgbClr val="00B050"/>
            </a:contourClr>
          </a:sp3d>
        </p:spPr>
      </p:pic>
      <p:pic>
        <p:nvPicPr>
          <p:cNvPr id="19" name="Picture 7" descr="02303_6679_149.JPG                                             000002C2u                              00000000: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73774" y="4739614"/>
            <a:ext cx="1400175" cy="1066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" name="Picture 8" descr="00092_4052_25.JPG                                              000002C3u                              00000000: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73774" y="3444214"/>
            <a:ext cx="1401008" cy="1066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" name="Picture 11" descr="00092_4052_429.JPG                                             000002C6u                              00000000: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6782" y="4739614"/>
            <a:ext cx="1401008" cy="1066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Picture 11" descr="00092_4052_429.JPG                                             000002C6u                              00000000: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03382" y="3444214"/>
            <a:ext cx="1401008" cy="1066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3" name="Picture 8" descr="00092_4052_25.JPG                                              000002C3u                              00000000: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03382" y="4739614"/>
            <a:ext cx="1401008" cy="1066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Picture 7" descr="02303_6679_149.JPG                                             000002C2u                              00000000: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50374" y="3444214"/>
            <a:ext cx="1400175" cy="1066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5" name="Picture 8" descr="00092_4052_25.JPG                                              000002C3u                              00000000: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50374" y="4739614"/>
            <a:ext cx="1401008" cy="1066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6" name="Picture 11" descr="00092_4052_429.JPG                                             000002C6u                              00000000: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79982" y="3444214"/>
            <a:ext cx="1401008" cy="1066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7" name="Picture 8" descr="00092_4052_25.JPG                                              000002C3u                              00000000: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6782" y="3444214"/>
            <a:ext cx="1401008" cy="1066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8" name="Rectangular Callout 27"/>
          <p:cNvSpPr/>
          <p:nvPr/>
        </p:nvSpPr>
        <p:spPr>
          <a:xfrm flipH="1">
            <a:off x="8986532" y="2616605"/>
            <a:ext cx="3048000" cy="3048000"/>
          </a:xfrm>
          <a:prstGeom prst="wedgeRectCallout">
            <a:avLst>
              <a:gd name="adj1" fmla="val 85645"/>
              <a:gd name="adj2" fmla="val 35967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" descr="http://www.jpk.com/correlation-average-image.thumb.706a1068989e808809872242391a3d2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9138932" y="2769005"/>
            <a:ext cx="2743200" cy="2743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0" name="Rectangle 29"/>
          <p:cNvSpPr/>
          <p:nvPr/>
        </p:nvSpPr>
        <p:spPr>
          <a:xfrm>
            <a:off x="8915400" y="1806724"/>
            <a:ext cx="307851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000" b="1" dirty="0" smtClean="0">
                <a:solidFill>
                  <a:schemeClr val="accent1"/>
                </a:solidFill>
                <a:latin typeface="+mj-lt"/>
              </a:rPr>
              <a:t>Crystal lattice visualized by atomic force microscopy.</a:t>
            </a:r>
          </a:p>
        </p:txBody>
      </p:sp>
    </p:spTree>
    <p:extLst>
      <p:ext uri="{BB962C8B-B14F-4D97-AF65-F5344CB8AC3E}">
        <p14:creationId xmlns:p14="http://schemas.microsoft.com/office/powerpoint/2010/main" val="79026196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0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X-ray crystallography: </a:t>
            </a:r>
            <a:r>
              <a:rPr lang="en-US" dirty="0" smtClean="0"/>
              <a:t>Diffraction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algn="just"/>
            <a:r>
              <a:rPr lang="en-US" sz="3200" dirty="0" smtClean="0"/>
              <a:t>Diffraction </a:t>
            </a:r>
            <a:r>
              <a:rPr lang="en-US" sz="3200" dirty="0"/>
              <a:t>refers to the tendency of a wave to spread out as it passes through small openings.</a:t>
            </a:r>
            <a:endParaRPr lang="en-US" sz="3200" dirty="0">
              <a:solidFill>
                <a:prstClr val="black"/>
              </a:solidFill>
            </a:endParaRPr>
          </a:p>
          <a:p>
            <a:pPr lvl="0" algn="just"/>
            <a:r>
              <a:rPr lang="en-US" sz="3200" dirty="0" smtClean="0"/>
              <a:t>The spreading </a:t>
            </a:r>
            <a:r>
              <a:rPr lang="en-US" sz="3200" dirty="0"/>
              <a:t>waves </a:t>
            </a:r>
            <a:r>
              <a:rPr lang="en-US" sz="3200" dirty="0" smtClean="0"/>
              <a:t>interact, resulting in patterns </a:t>
            </a:r>
            <a:r>
              <a:rPr lang="en-US" sz="3200" dirty="0"/>
              <a:t>of constructive </a:t>
            </a:r>
            <a:r>
              <a:rPr lang="en-US" sz="3200" dirty="0" smtClean="0"/>
              <a:t>and destructive </a:t>
            </a:r>
            <a:r>
              <a:rPr lang="en-US" sz="3200" dirty="0"/>
              <a:t>interference.</a:t>
            </a:r>
            <a:endParaRPr lang="en-US" sz="3200" dirty="0">
              <a:solidFill>
                <a:prstClr val="black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4/22/2019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41</a:t>
            </a:fld>
            <a:endParaRPr lang="en-US"/>
          </a:p>
        </p:txBody>
      </p:sp>
      <p:sp>
        <p:nvSpPr>
          <p:cNvPr id="17" name="Rectangle 3"/>
          <p:cNvSpPr txBox="1">
            <a:spLocks noChangeArrowheads="1"/>
          </p:cNvSpPr>
          <p:nvPr/>
        </p:nvSpPr>
        <p:spPr>
          <a:xfrm>
            <a:off x="228600" y="838200"/>
            <a:ext cx="8686800" cy="2286000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2" name="Picture 2" descr="File:Diffraction-red laser-diffraction grating PNr°01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5995" y="3337561"/>
            <a:ext cx="3962400" cy="2209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3" name="Picture 7"/>
          <p:cNvPicPr>
            <a:picLocks noChangeAspect="1" noChangeArrowheads="1"/>
          </p:cNvPicPr>
          <p:nvPr/>
        </p:nvPicPr>
        <p:blipFill>
          <a:blip r:embed="rId3" cstate="print"/>
          <a:srcRect l="17500" t="3194" r="17500" b="4167"/>
          <a:stretch>
            <a:fillRect/>
          </a:stretch>
        </p:blipFill>
        <p:spPr bwMode="auto">
          <a:xfrm>
            <a:off x="6553195" y="3337561"/>
            <a:ext cx="3962400" cy="2209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90318477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X-ray crystallography: </a:t>
            </a:r>
            <a:r>
              <a:rPr lang="en-US" dirty="0" smtClean="0"/>
              <a:t>Diffraction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algn="just"/>
            <a:r>
              <a:rPr lang="en-US" sz="3200" dirty="0"/>
              <a:t>X-rays interact with atomic lattice to form a 3D diffraction </a:t>
            </a:r>
            <a:r>
              <a:rPr lang="en-US" sz="3200" dirty="0" smtClean="0"/>
              <a:t>pattern</a:t>
            </a:r>
          </a:p>
          <a:p>
            <a:pPr lvl="0" algn="just"/>
            <a:r>
              <a:rPr lang="en-US" sz="3200" dirty="0" smtClean="0"/>
              <a:t>Rotating the crystal captures </a:t>
            </a:r>
            <a:r>
              <a:rPr lang="en-US" sz="3200" dirty="0"/>
              <a:t>different </a:t>
            </a:r>
            <a:r>
              <a:rPr lang="en-US" sz="3200" dirty="0" smtClean="0"/>
              <a:t>slices</a:t>
            </a:r>
            <a:endParaRPr lang="en-US" sz="3200" dirty="0">
              <a:solidFill>
                <a:prstClr val="black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4/22/2019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42</a:t>
            </a:fld>
            <a:endParaRPr lang="en-US"/>
          </a:p>
        </p:txBody>
      </p:sp>
      <p:sp>
        <p:nvSpPr>
          <p:cNvPr id="17" name="Rectangle 3"/>
          <p:cNvSpPr txBox="1">
            <a:spLocks noChangeArrowheads="1"/>
          </p:cNvSpPr>
          <p:nvPr/>
        </p:nvSpPr>
        <p:spPr>
          <a:xfrm>
            <a:off x="228600" y="838200"/>
            <a:ext cx="8686800" cy="2286000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6782" y="2687352"/>
            <a:ext cx="6336145" cy="3657560"/>
          </a:xfrm>
          <a:prstGeom prst="rect">
            <a:avLst/>
          </a:prstGeom>
          <a:noFill/>
        </p:spPr>
      </p:pic>
      <p:pic>
        <p:nvPicPr>
          <p:cNvPr id="11" name="Picture 4" descr="http://www.marresearch.com/images/automargui.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01829" y="2423171"/>
            <a:ext cx="4669005" cy="400073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4062295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X-ray crystallography: </a:t>
            </a:r>
            <a:r>
              <a:rPr lang="en-US" dirty="0" smtClean="0"/>
              <a:t>Diffraction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algn="just"/>
            <a:r>
              <a:rPr lang="en-US" sz="3200" dirty="0"/>
              <a:t>We backtrack from the diffraction pattern to produce an electron density map (</a:t>
            </a:r>
            <a:r>
              <a:rPr lang="en-US" sz="3200" i="1" dirty="0"/>
              <a:t>electrons scattered the x-rays</a:t>
            </a:r>
            <a:r>
              <a:rPr lang="en-US" sz="3200" dirty="0" smtClean="0"/>
              <a:t>).</a:t>
            </a:r>
            <a:endParaRPr lang="en-US" sz="3200" dirty="0">
              <a:solidFill>
                <a:prstClr val="black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4/22/2019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43</a:t>
            </a:fld>
            <a:endParaRPr lang="en-US"/>
          </a:p>
        </p:txBody>
      </p:sp>
      <p:sp>
        <p:nvSpPr>
          <p:cNvPr id="17" name="Rectangle 3"/>
          <p:cNvSpPr txBox="1">
            <a:spLocks noChangeArrowheads="1"/>
          </p:cNvSpPr>
          <p:nvPr/>
        </p:nvSpPr>
        <p:spPr>
          <a:xfrm>
            <a:off x="228600" y="838200"/>
            <a:ext cx="8686800" cy="2286000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2" cstate="print"/>
          <a:srcRect b="1510"/>
          <a:stretch>
            <a:fillRect/>
          </a:stretch>
        </p:blipFill>
        <p:spPr bwMode="auto">
          <a:xfrm>
            <a:off x="1852785" y="2788927"/>
            <a:ext cx="2819400" cy="16780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/>
          <a:srcRect b="2904"/>
          <a:stretch>
            <a:fillRect/>
          </a:stretch>
        </p:blipFill>
        <p:spPr bwMode="auto">
          <a:xfrm>
            <a:off x="4835431" y="2790565"/>
            <a:ext cx="2743200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20185" y="2790565"/>
            <a:ext cx="2732354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Rectangle 13"/>
          <p:cNvSpPr/>
          <p:nvPr/>
        </p:nvSpPr>
        <p:spPr>
          <a:xfrm>
            <a:off x="2057355" y="4710784"/>
            <a:ext cx="2362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prstClr val="black"/>
                </a:solidFill>
                <a:latin typeface="Calibri"/>
              </a:rPr>
              <a:t>Electron Density Map</a:t>
            </a:r>
          </a:p>
          <a:p>
            <a:pPr algn="ctr"/>
            <a:r>
              <a:rPr lang="en-US" b="1" dirty="0" smtClean="0">
                <a:solidFill>
                  <a:prstClr val="black"/>
                </a:solidFill>
                <a:latin typeface="Calibri"/>
              </a:rPr>
              <a:t>3 Å resolution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5090171" y="4710784"/>
            <a:ext cx="2362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prstClr val="black"/>
                </a:solidFill>
                <a:latin typeface="Calibri"/>
              </a:rPr>
              <a:t>Electron Density Map</a:t>
            </a:r>
          </a:p>
          <a:p>
            <a:pPr algn="ctr"/>
            <a:r>
              <a:rPr lang="en-US" b="1" dirty="0" smtClean="0">
                <a:solidFill>
                  <a:prstClr val="black"/>
                </a:solidFill>
                <a:latin typeface="Calibri"/>
              </a:rPr>
              <a:t>2 Å resolution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7939994" y="4710784"/>
            <a:ext cx="2362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prstClr val="black"/>
                </a:solidFill>
                <a:latin typeface="Calibri"/>
              </a:rPr>
              <a:t>Electron Density Map</a:t>
            </a:r>
          </a:p>
          <a:p>
            <a:pPr algn="ctr"/>
            <a:r>
              <a:rPr lang="en-US" b="1" dirty="0" smtClean="0">
                <a:solidFill>
                  <a:prstClr val="black"/>
                </a:solidFill>
                <a:latin typeface="Calibri"/>
              </a:rPr>
              <a:t>1 Å resolution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162671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Nuclear Magnetic Resonance </a:t>
            </a:r>
            <a:r>
              <a:rPr lang="en-US" dirty="0" smtClean="0"/>
              <a:t>(NMR) spectroscopy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Certain </a:t>
            </a:r>
            <a:r>
              <a:rPr lang="en-US" dirty="0"/>
              <a:t>atomic nuclei behave as little magnets</a:t>
            </a:r>
          </a:p>
          <a:p>
            <a:r>
              <a:rPr lang="en-US" dirty="0" smtClean="0"/>
              <a:t>Line </a:t>
            </a:r>
            <a:r>
              <a:rPr lang="en-US" dirty="0"/>
              <a:t>them up with powerful magnetic fields</a:t>
            </a:r>
          </a:p>
          <a:p>
            <a:r>
              <a:rPr lang="en-US" dirty="0" smtClean="0"/>
              <a:t>Apply </a:t>
            </a:r>
            <a:r>
              <a:rPr lang="en-US" dirty="0"/>
              <a:t>electromagnetic pulses, causing nuclei to resonate</a:t>
            </a:r>
          </a:p>
          <a:p>
            <a:r>
              <a:rPr lang="en-US" dirty="0" smtClean="0"/>
              <a:t>Resonance </a:t>
            </a:r>
            <a:r>
              <a:rPr lang="en-US" dirty="0"/>
              <a:t>produces measurable currents</a:t>
            </a:r>
          </a:p>
          <a:p>
            <a:r>
              <a:rPr lang="en-US" dirty="0" smtClean="0"/>
              <a:t>Resonance </a:t>
            </a:r>
            <a:r>
              <a:rPr lang="en-US" dirty="0"/>
              <a:t>frequency is environment specific</a:t>
            </a:r>
          </a:p>
          <a:p>
            <a:r>
              <a:rPr lang="en-US" dirty="0" smtClean="0"/>
              <a:t>Infer </a:t>
            </a:r>
            <a:r>
              <a:rPr lang="en-US" dirty="0"/>
              <a:t>position of one atom relative to others → </a:t>
            </a:r>
            <a:r>
              <a:rPr lang="en-US" dirty="0" smtClean="0"/>
              <a:t>structure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4/22/2019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44</a:t>
            </a:fld>
            <a:endParaRPr lang="en-US"/>
          </a:p>
        </p:txBody>
      </p:sp>
      <p:pic>
        <p:nvPicPr>
          <p:cNvPr id="6" name="Picture 2" descr="Fourier transform NM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58992" y="1143025"/>
            <a:ext cx="2516208" cy="31311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4" descr="http://chemistry.umeche.maine.edu/CHY431/NMR/NMR-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153828" y="4533420"/>
            <a:ext cx="1428512" cy="20540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218" name="Picture 2" descr="http://www.penrad.org/themes/site_themes/default_site/images/gallery/MRI-Service-Slid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390" y="4533419"/>
            <a:ext cx="2746921" cy="20556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9220" name="Picture 4" descr="http://www.nature.com/horizon/proteinfolding/background/images/technology_f3.jpg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462"/>
          <a:stretch/>
        </p:blipFill>
        <p:spPr bwMode="auto">
          <a:xfrm>
            <a:off x="1674271" y="4251952"/>
            <a:ext cx="5061802" cy="2481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733066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Methods comparison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algn="just"/>
            <a:r>
              <a:rPr lang="en-US" sz="3200" b="1" dirty="0">
                <a:solidFill>
                  <a:prstClr val="black"/>
                </a:solidFill>
              </a:rPr>
              <a:t>X-Ray Crystallography</a:t>
            </a:r>
            <a:r>
              <a:rPr lang="en-US" sz="3200" dirty="0">
                <a:solidFill>
                  <a:prstClr val="black"/>
                </a:solidFill>
              </a:rPr>
              <a:t>: </a:t>
            </a:r>
            <a:endParaRPr lang="en-US" sz="3200" dirty="0" smtClean="0">
              <a:solidFill>
                <a:prstClr val="black"/>
              </a:solidFill>
            </a:endParaRPr>
          </a:p>
          <a:p>
            <a:pPr lvl="1" algn="just"/>
            <a:r>
              <a:rPr lang="en-US" dirty="0" smtClean="0">
                <a:solidFill>
                  <a:prstClr val="black"/>
                </a:solidFill>
              </a:rPr>
              <a:t>Most common method</a:t>
            </a:r>
          </a:p>
          <a:p>
            <a:pPr lvl="1" algn="just"/>
            <a:r>
              <a:rPr lang="en-US" dirty="0" smtClean="0">
                <a:solidFill>
                  <a:prstClr val="black"/>
                </a:solidFill>
              </a:rPr>
              <a:t>Potential </a:t>
            </a:r>
            <a:r>
              <a:rPr lang="en-US" dirty="0">
                <a:solidFill>
                  <a:prstClr val="black"/>
                </a:solidFill>
              </a:rPr>
              <a:t>for very high </a:t>
            </a:r>
            <a:r>
              <a:rPr lang="en-US" dirty="0" smtClean="0">
                <a:solidFill>
                  <a:prstClr val="black"/>
                </a:solidFill>
              </a:rPr>
              <a:t>resolution</a:t>
            </a:r>
            <a:endParaRPr lang="en-US" dirty="0">
              <a:solidFill>
                <a:prstClr val="black"/>
              </a:solidFill>
            </a:endParaRPr>
          </a:p>
          <a:p>
            <a:pPr lvl="1" algn="just"/>
            <a:r>
              <a:rPr lang="en-US" dirty="0" smtClean="0">
                <a:solidFill>
                  <a:prstClr val="black"/>
                </a:solidFill>
              </a:rPr>
              <a:t>No </a:t>
            </a:r>
            <a:r>
              <a:rPr lang="en-US" dirty="0">
                <a:solidFill>
                  <a:prstClr val="black"/>
                </a:solidFill>
              </a:rPr>
              <a:t>theoretical size </a:t>
            </a:r>
            <a:r>
              <a:rPr lang="en-US" dirty="0" smtClean="0">
                <a:solidFill>
                  <a:prstClr val="black"/>
                </a:solidFill>
              </a:rPr>
              <a:t>limit</a:t>
            </a:r>
          </a:p>
          <a:p>
            <a:pPr lvl="1" algn="just"/>
            <a:r>
              <a:rPr lang="en-US" dirty="0" smtClean="0">
                <a:solidFill>
                  <a:prstClr val="black"/>
                </a:solidFill>
              </a:rPr>
              <a:t>Requires </a:t>
            </a:r>
            <a:r>
              <a:rPr lang="en-US" dirty="0">
                <a:solidFill>
                  <a:prstClr val="black"/>
                </a:solidFill>
              </a:rPr>
              <a:t>crystal (can be difficult to </a:t>
            </a:r>
            <a:r>
              <a:rPr lang="en-US" dirty="0" smtClean="0">
                <a:solidFill>
                  <a:prstClr val="black"/>
                </a:solidFill>
              </a:rPr>
              <a:t>make)</a:t>
            </a:r>
            <a:endParaRPr lang="en-US" b="1" i="1" dirty="0">
              <a:solidFill>
                <a:prstClr val="black"/>
              </a:solidFill>
              <a:sym typeface="Wingdings" pitchFamily="2" charset="2"/>
            </a:endParaRPr>
          </a:p>
          <a:p>
            <a:pPr lvl="1" algn="just"/>
            <a:r>
              <a:rPr lang="en-US" dirty="0" smtClean="0">
                <a:solidFill>
                  <a:prstClr val="black"/>
                </a:solidFill>
              </a:rPr>
              <a:t>Static </a:t>
            </a:r>
            <a:r>
              <a:rPr lang="en-US" dirty="0">
                <a:solidFill>
                  <a:prstClr val="black"/>
                </a:solidFill>
              </a:rPr>
              <a:t>protein </a:t>
            </a:r>
            <a:r>
              <a:rPr lang="en-US" dirty="0" smtClean="0">
                <a:solidFill>
                  <a:prstClr val="black"/>
                </a:solidFill>
              </a:rPr>
              <a:t>configuration, sometimes non-biological</a:t>
            </a:r>
            <a:endParaRPr lang="en-US" sz="1400" b="1" i="1" dirty="0">
              <a:solidFill>
                <a:prstClr val="black"/>
              </a:solidFill>
              <a:sym typeface="Wingdings" pitchFamily="2" charset="2"/>
            </a:endParaRPr>
          </a:p>
          <a:p>
            <a:pPr lvl="0" algn="just"/>
            <a:r>
              <a:rPr lang="en-US" sz="3200" b="1" dirty="0">
                <a:solidFill>
                  <a:prstClr val="black"/>
                </a:solidFill>
              </a:rPr>
              <a:t>NMR Spectroscopy</a:t>
            </a:r>
            <a:r>
              <a:rPr lang="en-US" sz="3200" dirty="0">
                <a:solidFill>
                  <a:prstClr val="black"/>
                </a:solidFill>
              </a:rPr>
              <a:t>: </a:t>
            </a:r>
            <a:endParaRPr lang="en-US" sz="3200" dirty="0" smtClean="0">
              <a:solidFill>
                <a:prstClr val="black"/>
              </a:solidFill>
            </a:endParaRPr>
          </a:p>
          <a:p>
            <a:pPr lvl="1" algn="just"/>
            <a:r>
              <a:rPr lang="en-US" dirty="0" smtClean="0">
                <a:solidFill>
                  <a:prstClr val="black"/>
                </a:solidFill>
              </a:rPr>
              <a:t>Has </a:t>
            </a:r>
            <a:r>
              <a:rPr lang="en-US" dirty="0">
                <a:solidFill>
                  <a:prstClr val="black"/>
                </a:solidFill>
              </a:rPr>
              <a:t>a theoretical size limit (100 </a:t>
            </a:r>
            <a:r>
              <a:rPr lang="en-US" dirty="0" err="1">
                <a:solidFill>
                  <a:prstClr val="black"/>
                </a:solidFill>
              </a:rPr>
              <a:t>kD</a:t>
            </a:r>
            <a:r>
              <a:rPr lang="en-US" dirty="0">
                <a:solidFill>
                  <a:prstClr val="black"/>
                </a:solidFill>
              </a:rPr>
              <a:t>; Myoglobin = 16.7 </a:t>
            </a:r>
            <a:r>
              <a:rPr lang="en-US" dirty="0" err="1" smtClean="0">
                <a:solidFill>
                  <a:prstClr val="black"/>
                </a:solidFill>
              </a:rPr>
              <a:t>kD</a:t>
            </a:r>
            <a:r>
              <a:rPr lang="en-US" dirty="0" smtClean="0">
                <a:solidFill>
                  <a:prstClr val="black"/>
                </a:solidFill>
              </a:rPr>
              <a:t>)</a:t>
            </a:r>
          </a:p>
          <a:p>
            <a:pPr lvl="1" algn="just"/>
            <a:r>
              <a:rPr lang="en-US" dirty="0" smtClean="0">
                <a:solidFill>
                  <a:prstClr val="black"/>
                </a:solidFill>
              </a:rPr>
              <a:t>Can </a:t>
            </a:r>
            <a:r>
              <a:rPr lang="en-US" dirty="0">
                <a:solidFill>
                  <a:prstClr val="black"/>
                </a:solidFill>
              </a:rPr>
              <a:t>probe dynamic processes</a:t>
            </a:r>
            <a:endParaRPr lang="en-US" b="1" i="1" dirty="0">
              <a:solidFill>
                <a:srgbClr val="C00000"/>
              </a:solidFill>
              <a:sym typeface="Wingdings" pitchFamily="2" charset="2"/>
            </a:endParaRP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409973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546910" y="2367171"/>
            <a:ext cx="909818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smtClean="0"/>
              <a:t>Protein structure prediction</a:t>
            </a:r>
            <a:endParaRPr lang="en-US" sz="6600" dirty="0"/>
          </a:p>
        </p:txBody>
      </p:sp>
      <p:sp>
        <p:nvSpPr>
          <p:cNvPr id="2" name="Rounded Rectangle 1"/>
          <p:cNvSpPr/>
          <p:nvPr/>
        </p:nvSpPr>
        <p:spPr>
          <a:xfrm>
            <a:off x="243904" y="228636"/>
            <a:ext cx="11704192" cy="6400730"/>
          </a:xfrm>
          <a:prstGeom prst="roundRect">
            <a:avLst>
              <a:gd name="adj" fmla="val 4657"/>
            </a:avLst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329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Protein folding: From sequence to structure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4/22/2019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47</a:t>
            </a:fld>
            <a:endParaRPr lang="en-US"/>
          </a:p>
        </p:txBody>
      </p:sp>
      <p:pic>
        <p:nvPicPr>
          <p:cNvPr id="13" name="Picture 2" descr="C:\Documents and Settings\Eric Franzosa\Desktop\My Dropbox\boc0990311a02a.gif"/>
          <p:cNvPicPr>
            <a:picLocks noChangeAspect="1" noChangeArrowheads="1"/>
          </p:cNvPicPr>
          <p:nvPr/>
        </p:nvPicPr>
        <p:blipFill>
          <a:blip r:embed="rId2" cstate="print"/>
          <a:srcRect l="12000" t="5324" b="74206"/>
          <a:stretch>
            <a:fillRect/>
          </a:stretch>
        </p:blipFill>
        <p:spPr bwMode="auto">
          <a:xfrm>
            <a:off x="245370" y="1508781"/>
            <a:ext cx="8720814" cy="1219200"/>
          </a:xfrm>
          <a:prstGeom prst="rect">
            <a:avLst/>
          </a:prstGeom>
          <a:noFill/>
        </p:spPr>
      </p:pic>
      <p:sp>
        <p:nvSpPr>
          <p:cNvPr id="14" name="Rectangle 13"/>
          <p:cNvSpPr/>
          <p:nvPr/>
        </p:nvSpPr>
        <p:spPr>
          <a:xfrm>
            <a:off x="304799" y="960147"/>
            <a:ext cx="1164866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2800" dirty="0" smtClean="0">
                <a:solidFill>
                  <a:prstClr val="black"/>
                </a:solidFill>
                <a:latin typeface="Calibri"/>
              </a:rPr>
              <a:t>Protein primary structure is defined entirely by sequence:</a:t>
            </a:r>
          </a:p>
        </p:txBody>
      </p:sp>
      <p:pic>
        <p:nvPicPr>
          <p:cNvPr id="1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3904" y="2849868"/>
            <a:ext cx="8708955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Rectangle 15"/>
          <p:cNvSpPr/>
          <p:nvPr/>
        </p:nvSpPr>
        <p:spPr>
          <a:xfrm>
            <a:off x="243808" y="4526268"/>
            <a:ext cx="886967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2800" dirty="0" smtClean="0">
                <a:solidFill>
                  <a:prstClr val="black"/>
                </a:solidFill>
                <a:latin typeface="Calibri"/>
              </a:rPr>
              <a:t>Most of the time, this is all the information nature needs to make the final 3D structure (folding is spontaneous)</a:t>
            </a:r>
          </a:p>
        </p:txBody>
      </p:sp>
      <p:pic>
        <p:nvPicPr>
          <p:cNvPr id="17" name="Picture 2" descr="https://cnx.org/resources/fb4997cac700d686322c9930cf9abc5cfa187982/Figure_03_04_09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379"/>
          <a:stretch/>
        </p:blipFill>
        <p:spPr bwMode="auto">
          <a:xfrm>
            <a:off x="9413252" y="808104"/>
            <a:ext cx="2540209" cy="5578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742150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Protein folding: Driving forces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4/22/2019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48</a:t>
            </a:fld>
            <a:endParaRPr lang="en-US"/>
          </a:p>
        </p:txBody>
      </p:sp>
      <p:pic>
        <p:nvPicPr>
          <p:cNvPr id="10" name="Picture 2" descr="http://www.solidcomponents.com/files/company/sccig82bo/companyfiles/img/image-drawing-extension-spring-sf-df-lesjofors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24400" y="3773369"/>
            <a:ext cx="2476500" cy="2057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4" descr="http://1.bp.blogspot.com/_Q0MBsmpdtmM/R5zNN-8_LEI/AAAAAAAAAGM/nrxP1PSIYVM/s320/gravity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0" y="3773369"/>
            <a:ext cx="1908809" cy="20635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6" descr="http://www.janssen-home.com/images/FAM-20030126-0744-This-balloon-still-floats-(with-the-help-of-static-electricity).JPG"/>
          <p:cNvPicPr>
            <a:picLocks noChangeAspect="1" noChangeArrowheads="1"/>
          </p:cNvPicPr>
          <p:nvPr/>
        </p:nvPicPr>
        <p:blipFill>
          <a:blip r:embed="rId4" cstate="print"/>
          <a:srcRect b="19000"/>
          <a:stretch>
            <a:fillRect/>
          </a:stretch>
        </p:blipFill>
        <p:spPr bwMode="auto">
          <a:xfrm>
            <a:off x="7696200" y="3773369"/>
            <a:ext cx="1905000" cy="2057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8" name="Rectangle 17"/>
          <p:cNvSpPr/>
          <p:nvPr/>
        </p:nvSpPr>
        <p:spPr>
          <a:xfrm>
            <a:off x="2514600" y="6065547"/>
            <a:ext cx="1485856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 i="1" dirty="0" smtClean="0">
                <a:solidFill>
                  <a:prstClr val="black"/>
                </a:solidFill>
                <a:latin typeface="Calibri"/>
              </a:rPr>
              <a:t>Apples fall.</a:t>
            </a:r>
            <a:endParaRPr lang="en-US" sz="2200" b="1" dirty="0"/>
          </a:p>
        </p:txBody>
      </p:sp>
      <p:sp>
        <p:nvSpPr>
          <p:cNvPr id="19" name="Rectangle 18"/>
          <p:cNvSpPr/>
          <p:nvPr/>
        </p:nvSpPr>
        <p:spPr>
          <a:xfrm>
            <a:off x="4800600" y="6065547"/>
            <a:ext cx="2351926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 i="1" dirty="0" smtClean="0">
                <a:solidFill>
                  <a:prstClr val="black"/>
                </a:solidFill>
                <a:latin typeface="Calibri"/>
              </a:rPr>
              <a:t>Springs push back.</a:t>
            </a:r>
            <a:endParaRPr lang="en-US" sz="2200" b="1" dirty="0"/>
          </a:p>
        </p:txBody>
      </p:sp>
      <p:sp>
        <p:nvSpPr>
          <p:cNvPr id="20" name="Rectangle 19"/>
          <p:cNvSpPr/>
          <p:nvPr/>
        </p:nvSpPr>
        <p:spPr>
          <a:xfrm>
            <a:off x="7543800" y="6065547"/>
            <a:ext cx="228857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 i="1" dirty="0" smtClean="0">
                <a:solidFill>
                  <a:prstClr val="black"/>
                </a:solidFill>
                <a:latin typeface="Calibri"/>
              </a:rPr>
              <a:t>Opposites attract.</a:t>
            </a:r>
            <a:endParaRPr lang="en-US" sz="2200" b="1" dirty="0"/>
          </a:p>
        </p:txBody>
      </p:sp>
      <p:sp>
        <p:nvSpPr>
          <p:cNvPr id="21" name="Rectangle 20"/>
          <p:cNvSpPr/>
          <p:nvPr/>
        </p:nvSpPr>
        <p:spPr>
          <a:xfrm>
            <a:off x="1752600" y="960147"/>
            <a:ext cx="8686800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800" b="1" dirty="0" smtClean="0">
                <a:solidFill>
                  <a:prstClr val="black"/>
                </a:solidFill>
                <a:latin typeface="Calibri"/>
              </a:rPr>
              <a:t>Anfinsen’s dogma </a:t>
            </a:r>
            <a:r>
              <a:rPr lang="en-US" sz="2800" dirty="0" smtClean="0">
                <a:solidFill>
                  <a:prstClr val="black"/>
                </a:solidFill>
                <a:latin typeface="Calibri"/>
              </a:rPr>
              <a:t>(a.k.a. the </a:t>
            </a:r>
            <a:r>
              <a:rPr lang="en-US" sz="2800" b="1" dirty="0" smtClean="0">
                <a:solidFill>
                  <a:prstClr val="black"/>
                </a:solidFill>
                <a:latin typeface="Calibri"/>
              </a:rPr>
              <a:t>thermodynamic hypothesis</a:t>
            </a:r>
            <a:r>
              <a:rPr lang="en-US" sz="2800" dirty="0" smtClean="0">
                <a:solidFill>
                  <a:prstClr val="black"/>
                </a:solidFill>
                <a:latin typeface="Calibri"/>
              </a:rPr>
              <a:t>):</a:t>
            </a:r>
          </a:p>
          <a:p>
            <a:pPr lvl="0"/>
            <a:endParaRPr lang="en-US" sz="1200" dirty="0" smtClean="0">
              <a:solidFill>
                <a:prstClr val="black"/>
              </a:solidFill>
              <a:latin typeface="Calibri"/>
            </a:endParaRPr>
          </a:p>
          <a:p>
            <a:pPr lvl="0"/>
            <a:r>
              <a:rPr lang="en-US" sz="2800" i="1" dirty="0" smtClean="0">
                <a:solidFill>
                  <a:prstClr val="black"/>
                </a:solidFill>
                <a:latin typeface="Calibri"/>
              </a:rPr>
              <a:t>The native fold represents a free energy minimum for the polypeptide chain and its environment</a:t>
            </a:r>
            <a:r>
              <a:rPr lang="en-US" sz="2800" dirty="0" smtClean="0">
                <a:solidFill>
                  <a:prstClr val="black"/>
                </a:solidFill>
                <a:latin typeface="Calibri"/>
              </a:rPr>
              <a:t>.  </a:t>
            </a:r>
          </a:p>
          <a:p>
            <a:pPr lvl="0"/>
            <a:endParaRPr lang="en-US" sz="1200" dirty="0" smtClean="0">
              <a:solidFill>
                <a:prstClr val="black"/>
              </a:solidFill>
              <a:latin typeface="Calibri"/>
            </a:endParaRPr>
          </a:p>
          <a:p>
            <a:pPr lvl="0"/>
            <a:r>
              <a:rPr lang="en-US" sz="2400" dirty="0" smtClean="0">
                <a:solidFill>
                  <a:srgbClr val="C00000"/>
                </a:solidFill>
                <a:latin typeface="Calibri"/>
              </a:rPr>
              <a:t>(</a:t>
            </a:r>
            <a:r>
              <a:rPr lang="en-US" sz="2400" b="1" dirty="0" smtClean="0">
                <a:solidFill>
                  <a:srgbClr val="C00000"/>
                </a:solidFill>
                <a:latin typeface="Calibri"/>
              </a:rPr>
              <a:t>Note</a:t>
            </a:r>
            <a:r>
              <a:rPr lang="en-US" sz="2400" dirty="0" smtClean="0">
                <a:solidFill>
                  <a:srgbClr val="C00000"/>
                </a:solidFill>
                <a:latin typeface="Calibri"/>
              </a:rPr>
              <a:t>: systems tend toward lower energy states.)</a:t>
            </a:r>
            <a:r>
              <a:rPr lang="en-US" sz="2800" dirty="0" smtClean="0">
                <a:solidFill>
                  <a:srgbClr val="C00000"/>
                </a:solidFill>
                <a:latin typeface="Calibri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6554275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Protein folding: Driving forces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4/22/2019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49</a:t>
            </a:fld>
            <a:endParaRPr lang="en-US"/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0000" y="1539239"/>
            <a:ext cx="2981558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13"/>
          <p:cNvSpPr/>
          <p:nvPr/>
        </p:nvSpPr>
        <p:spPr>
          <a:xfrm>
            <a:off x="3401558" y="1910059"/>
            <a:ext cx="2590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800" i="1" dirty="0" smtClean="0">
                <a:solidFill>
                  <a:prstClr val="black"/>
                </a:solidFill>
                <a:latin typeface="Calibri"/>
              </a:rPr>
              <a:t>They stretch…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401558" y="3454414"/>
            <a:ext cx="2286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800" i="1" dirty="0" smtClean="0">
                <a:solidFill>
                  <a:prstClr val="black"/>
                </a:solidFill>
                <a:latin typeface="Calibri"/>
              </a:rPr>
              <a:t>They bend…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401558" y="5100316"/>
            <a:ext cx="2286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800" i="1" dirty="0" smtClean="0">
                <a:solidFill>
                  <a:prstClr val="black"/>
                </a:solidFill>
                <a:latin typeface="Calibri"/>
              </a:rPr>
              <a:t>They twist…</a:t>
            </a:r>
          </a:p>
        </p:txBody>
      </p:sp>
      <p:sp>
        <p:nvSpPr>
          <p:cNvPr id="6" name="Rectangle 5"/>
          <p:cNvSpPr/>
          <p:nvPr/>
        </p:nvSpPr>
        <p:spPr>
          <a:xfrm>
            <a:off x="320088" y="960147"/>
            <a:ext cx="44452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/>
              <a:t>Bonds have spring-like properties</a:t>
            </a:r>
            <a:endParaRPr lang="en-US" sz="2400" b="1" dirty="0"/>
          </a:p>
        </p:txBody>
      </p:sp>
      <p:sp>
        <p:nvSpPr>
          <p:cNvPr id="22" name="Rectangle 21"/>
          <p:cNvSpPr/>
          <p:nvPr/>
        </p:nvSpPr>
        <p:spPr>
          <a:xfrm>
            <a:off x="9921183" y="2292015"/>
            <a:ext cx="202691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800" i="1" dirty="0" smtClean="0">
                <a:solidFill>
                  <a:prstClr val="black"/>
                </a:solidFill>
                <a:latin typeface="Calibri"/>
              </a:rPr>
              <a:t>Electrostatic </a:t>
            </a:r>
          </a:p>
          <a:p>
            <a:pPr lvl="0"/>
            <a:r>
              <a:rPr lang="en-US" sz="2800" i="1" dirty="0" smtClean="0">
                <a:solidFill>
                  <a:prstClr val="black"/>
                </a:solidFill>
                <a:latin typeface="Calibri"/>
              </a:rPr>
              <a:t>forces</a:t>
            </a:r>
          </a:p>
        </p:txBody>
      </p:sp>
      <p:sp>
        <p:nvSpPr>
          <p:cNvPr id="23" name="Rectangle 22"/>
          <p:cNvSpPr/>
          <p:nvPr/>
        </p:nvSpPr>
        <p:spPr>
          <a:xfrm>
            <a:off x="9829744" y="4343390"/>
            <a:ext cx="211835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800" i="1" dirty="0" smtClean="0">
                <a:solidFill>
                  <a:prstClr val="black"/>
                </a:solidFill>
                <a:latin typeface="Calibri"/>
              </a:rPr>
              <a:t>van </a:t>
            </a:r>
            <a:r>
              <a:rPr lang="en-US" sz="2800" i="1" dirty="0" err="1" smtClean="0">
                <a:solidFill>
                  <a:prstClr val="black"/>
                </a:solidFill>
                <a:latin typeface="Calibri"/>
              </a:rPr>
              <a:t>der</a:t>
            </a:r>
            <a:r>
              <a:rPr lang="en-US" sz="2800" i="1" dirty="0" smtClean="0">
                <a:solidFill>
                  <a:prstClr val="black"/>
                </a:solidFill>
                <a:latin typeface="Calibri"/>
              </a:rPr>
              <a:t> Waals forces,</a:t>
            </a:r>
          </a:p>
          <a:p>
            <a:pPr lvl="0"/>
            <a:r>
              <a:rPr lang="en-US" sz="2800" i="1" dirty="0" smtClean="0">
                <a:solidFill>
                  <a:prstClr val="black"/>
                </a:solidFill>
                <a:latin typeface="Calibri"/>
              </a:rPr>
              <a:t>hydrogen bonds</a:t>
            </a:r>
          </a:p>
        </p:txBody>
      </p:sp>
      <p:pic>
        <p:nvPicPr>
          <p:cNvPr id="2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40671" y="1190979"/>
            <a:ext cx="4090905" cy="513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Right Brace 24"/>
          <p:cNvSpPr/>
          <p:nvPr/>
        </p:nvSpPr>
        <p:spPr>
          <a:xfrm>
            <a:off x="9372549" y="1419579"/>
            <a:ext cx="419100" cy="2667000"/>
          </a:xfrm>
          <a:prstGeom prst="rightBrac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ight Brace 25"/>
          <p:cNvSpPr/>
          <p:nvPr/>
        </p:nvSpPr>
        <p:spPr>
          <a:xfrm>
            <a:off x="9372549" y="4619979"/>
            <a:ext cx="419100" cy="1295400"/>
          </a:xfrm>
          <a:prstGeom prst="rightBrac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5989306" y="960147"/>
            <a:ext cx="320119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/>
              <a:t>Atoms attract and repel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15255071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6" grpId="0"/>
      <p:bldP spid="22" grpId="0"/>
      <p:bldP spid="23" grpId="0"/>
      <p:bldP spid="25" grpId="0" animBg="1"/>
      <p:bldP spid="26" grpId="0" animBg="1"/>
      <p:bldP spid="2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Proteins often defined &amp; quantified from DNA/RNA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4/22/2019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5</a:t>
            </a:fld>
            <a:endParaRPr lang="en-US"/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8138046"/>
              </p:ext>
            </p:extLst>
          </p:nvPr>
        </p:nvGraphicFramePr>
        <p:xfrm>
          <a:off x="1775475" y="1619971"/>
          <a:ext cx="8237800" cy="896112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624076"/>
                <a:gridCol w="873706"/>
                <a:gridCol w="873706"/>
                <a:gridCol w="873706"/>
                <a:gridCol w="873706"/>
                <a:gridCol w="873706"/>
                <a:gridCol w="873706"/>
                <a:gridCol w="873706"/>
                <a:gridCol w="873706"/>
                <a:gridCol w="624076"/>
              </a:tblGrid>
              <a:tr h="27432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onsolas" pitchFamily="49" charset="0"/>
                          <a:cs typeface="Consolas" pitchFamily="49" charset="0"/>
                        </a:rPr>
                        <a:t>5’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onsolas" pitchFamily="49" charset="0"/>
                        <a:cs typeface="Consolas" pitchFamily="49" charset="0"/>
                      </a:endParaRPr>
                    </a:p>
                  </a:txBody>
                  <a:tcPr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onsolas" pitchFamily="49" charset="0"/>
                          <a:cs typeface="Consolas" pitchFamily="49" charset="0"/>
                        </a:rPr>
                        <a:t>GCT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olas" pitchFamily="49" charset="0"/>
                        <a:cs typeface="Consolas" pitchFamily="49" charset="0"/>
                      </a:endParaRP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onsolas" pitchFamily="49" charset="0"/>
                          <a:cs typeface="Consolas" pitchFamily="49" charset="0"/>
                        </a:rPr>
                        <a:t>GGA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olas" pitchFamily="49" charset="0"/>
                        <a:cs typeface="Consolas" pitchFamily="49" charset="0"/>
                      </a:endParaRP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onsolas" pitchFamily="49" charset="0"/>
                          <a:cs typeface="Consolas" pitchFamily="49" charset="0"/>
                        </a:rPr>
                        <a:t>GCA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olas" pitchFamily="49" charset="0"/>
                        <a:cs typeface="Consolas" pitchFamily="49" charset="0"/>
                      </a:endParaRP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onsolas" pitchFamily="49" charset="0"/>
                          <a:cs typeface="Consolas" pitchFamily="49" charset="0"/>
                        </a:rPr>
                        <a:t>CCA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olas" pitchFamily="49" charset="0"/>
                        <a:cs typeface="Consolas" pitchFamily="49" charset="0"/>
                      </a:endParaRP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onsolas" pitchFamily="49" charset="0"/>
                          <a:cs typeface="Consolas" pitchFamily="49" charset="0"/>
                        </a:rPr>
                        <a:t>GGA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olas" pitchFamily="49" charset="0"/>
                        <a:cs typeface="Consolas" pitchFamily="49" charset="0"/>
                      </a:endParaRP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onsolas" pitchFamily="49" charset="0"/>
                          <a:cs typeface="Consolas" pitchFamily="49" charset="0"/>
                        </a:rPr>
                        <a:t>CAA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olas" pitchFamily="49" charset="0"/>
                        <a:cs typeface="Consolas" pitchFamily="49" charset="0"/>
                      </a:endParaRP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onsolas" pitchFamily="49" charset="0"/>
                          <a:cs typeface="Consolas" pitchFamily="49" charset="0"/>
                        </a:rPr>
                        <a:t>GAT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olas" pitchFamily="49" charset="0"/>
                        <a:cs typeface="Consolas" pitchFamily="49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olas" pitchFamily="49" charset="0"/>
                        <a:cs typeface="Consolas" pitchFamily="49" charset="0"/>
                      </a:endParaRP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onsolas" pitchFamily="49" charset="0"/>
                          <a:cs typeface="Consolas" pitchFamily="49" charset="0"/>
                        </a:rPr>
                        <a:t>GGA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olas" pitchFamily="49" charset="0"/>
                        <a:cs typeface="Consolas" pitchFamily="49" charset="0"/>
                      </a:endParaRP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onsolas" pitchFamily="49" charset="0"/>
                          <a:cs typeface="Consolas" pitchFamily="49" charset="0"/>
                        </a:rPr>
                        <a:t>3’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onsolas" pitchFamily="49" charset="0"/>
                        <a:cs typeface="Consolas" pitchFamily="49" charset="0"/>
                      </a:endParaRP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7302406"/>
              </p:ext>
            </p:extLst>
          </p:nvPr>
        </p:nvGraphicFramePr>
        <p:xfrm>
          <a:off x="1775475" y="2606008"/>
          <a:ext cx="8237800" cy="45720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624076"/>
                <a:gridCol w="873706"/>
                <a:gridCol w="873706"/>
                <a:gridCol w="873706"/>
                <a:gridCol w="873706"/>
                <a:gridCol w="873706"/>
                <a:gridCol w="873706"/>
                <a:gridCol w="873706"/>
                <a:gridCol w="873706"/>
                <a:gridCol w="624076"/>
              </a:tblGrid>
              <a:tr h="27432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Consolas" pitchFamily="49" charset="0"/>
                          <a:cs typeface="Consolas" pitchFamily="49" charset="0"/>
                        </a:rPr>
                        <a:t>3’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75000"/>
                          </a:schemeClr>
                        </a:solidFill>
                        <a:effectLst/>
                        <a:latin typeface="Consolas" pitchFamily="49" charset="0"/>
                        <a:cs typeface="Consolas" pitchFamily="49" charset="0"/>
                      </a:endParaRPr>
                    </a:p>
                  </a:txBody>
                  <a:tcPr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Consolas" pitchFamily="49" charset="0"/>
                          <a:cs typeface="Consolas" pitchFamily="49" charset="0"/>
                        </a:rPr>
                        <a:t>CGA</a:t>
                      </a: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Consolas" pitchFamily="49" charset="0"/>
                          <a:cs typeface="Consolas" pitchFamily="49" charset="0"/>
                        </a:rPr>
                        <a:t>CCT</a:t>
                      </a: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Consolas" pitchFamily="49" charset="0"/>
                          <a:cs typeface="Consolas" pitchFamily="49" charset="0"/>
                        </a:rPr>
                        <a:t>CGT</a:t>
                      </a: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Consolas" pitchFamily="49" charset="0"/>
                          <a:cs typeface="Consolas" pitchFamily="49" charset="0"/>
                        </a:rPr>
                        <a:t>GGT</a:t>
                      </a: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Consolas" pitchFamily="49" charset="0"/>
                          <a:cs typeface="Consolas" pitchFamily="49" charset="0"/>
                        </a:rPr>
                        <a:t>CCT</a:t>
                      </a: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Consolas" pitchFamily="49" charset="0"/>
                          <a:cs typeface="Consolas" pitchFamily="49" charset="0"/>
                        </a:rPr>
                        <a:t>GTT</a:t>
                      </a: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Consolas" pitchFamily="49" charset="0"/>
                          <a:cs typeface="Consolas" pitchFamily="49" charset="0"/>
                        </a:rPr>
                        <a:t>CTA</a:t>
                      </a: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Consolas" pitchFamily="49" charset="0"/>
                          <a:cs typeface="Consolas" pitchFamily="49" charset="0"/>
                        </a:rPr>
                        <a:t>CCT</a:t>
                      </a: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Consolas" pitchFamily="49" charset="0"/>
                          <a:cs typeface="Consolas" pitchFamily="49" charset="0"/>
                        </a:rPr>
                        <a:t>5’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75000"/>
                          </a:schemeClr>
                        </a:solidFill>
                        <a:effectLst/>
                        <a:latin typeface="Consolas" pitchFamily="49" charset="0"/>
                        <a:cs typeface="Consolas" pitchFamily="49" charset="0"/>
                      </a:endParaRP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9192279"/>
              </p:ext>
            </p:extLst>
          </p:nvPr>
        </p:nvGraphicFramePr>
        <p:xfrm>
          <a:off x="1775475" y="3592045"/>
          <a:ext cx="8237800" cy="45720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624076"/>
                <a:gridCol w="873706"/>
                <a:gridCol w="873706"/>
                <a:gridCol w="873706"/>
                <a:gridCol w="873706"/>
                <a:gridCol w="873706"/>
                <a:gridCol w="873706"/>
                <a:gridCol w="873706"/>
                <a:gridCol w="873706"/>
                <a:gridCol w="624076"/>
              </a:tblGrid>
              <a:tr h="27432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onsolas" pitchFamily="49" charset="0"/>
                          <a:cs typeface="Consolas" pitchFamily="49" charset="0"/>
                        </a:rPr>
                        <a:t>5’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onsolas" pitchFamily="49" charset="0"/>
                        <a:cs typeface="Consolas" pitchFamily="49" charset="0"/>
                      </a:endParaRPr>
                    </a:p>
                  </a:txBody>
                  <a:tcPr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onsolas" pitchFamily="49" charset="0"/>
                          <a:cs typeface="Consolas" pitchFamily="49" charset="0"/>
                        </a:rPr>
                        <a:t>GC</a:t>
                      </a:r>
                      <a:r>
                        <a:rPr kumimoji="0" lang="en-US" sz="24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nsolas" pitchFamily="49" charset="0"/>
                          <a:cs typeface="Consolas" pitchFamily="49" charset="0"/>
                        </a:rPr>
                        <a:t>U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onsolas" pitchFamily="49" charset="0"/>
                        <a:cs typeface="Consolas" pitchFamily="49" charset="0"/>
                      </a:endParaRP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onsolas" pitchFamily="49" charset="0"/>
                          <a:cs typeface="Consolas" pitchFamily="49" charset="0"/>
                        </a:rPr>
                        <a:t>GGA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olas" pitchFamily="49" charset="0"/>
                        <a:cs typeface="Consolas" pitchFamily="49" charset="0"/>
                      </a:endParaRP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onsolas" pitchFamily="49" charset="0"/>
                          <a:cs typeface="Consolas" pitchFamily="49" charset="0"/>
                        </a:rPr>
                        <a:t>GCA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olas" pitchFamily="49" charset="0"/>
                        <a:cs typeface="Consolas" pitchFamily="49" charset="0"/>
                      </a:endParaRP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onsolas" pitchFamily="49" charset="0"/>
                          <a:cs typeface="Consolas" pitchFamily="49" charset="0"/>
                        </a:rPr>
                        <a:t>CCA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olas" pitchFamily="49" charset="0"/>
                        <a:cs typeface="Consolas" pitchFamily="49" charset="0"/>
                      </a:endParaRP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onsolas" pitchFamily="49" charset="0"/>
                          <a:cs typeface="Consolas" pitchFamily="49" charset="0"/>
                        </a:rPr>
                        <a:t>GGA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olas" pitchFamily="49" charset="0"/>
                        <a:cs typeface="Consolas" pitchFamily="49" charset="0"/>
                      </a:endParaRP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onsolas" pitchFamily="49" charset="0"/>
                          <a:cs typeface="Consolas" pitchFamily="49" charset="0"/>
                        </a:rPr>
                        <a:t>CAA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olas" pitchFamily="49" charset="0"/>
                        <a:cs typeface="Consolas" pitchFamily="49" charset="0"/>
                      </a:endParaRP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onsolas" pitchFamily="49" charset="0"/>
                          <a:cs typeface="Consolas" pitchFamily="49" charset="0"/>
                        </a:rPr>
                        <a:t>GA</a:t>
                      </a:r>
                      <a:r>
                        <a:rPr kumimoji="0" lang="en-US" sz="24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nsolas" pitchFamily="49" charset="0"/>
                          <a:cs typeface="Consolas" pitchFamily="49" charset="0"/>
                        </a:rPr>
                        <a:t>U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onsolas" pitchFamily="49" charset="0"/>
                        <a:cs typeface="Consolas" pitchFamily="49" charset="0"/>
                      </a:endParaRP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onsolas" pitchFamily="49" charset="0"/>
                          <a:cs typeface="Consolas" pitchFamily="49" charset="0"/>
                        </a:rPr>
                        <a:t>GGA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olas" pitchFamily="49" charset="0"/>
                        <a:cs typeface="Consolas" pitchFamily="49" charset="0"/>
                      </a:endParaRP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onsolas" pitchFamily="49" charset="0"/>
                          <a:cs typeface="Consolas" pitchFamily="49" charset="0"/>
                        </a:rPr>
                        <a:t>3’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onsolas" pitchFamily="49" charset="0"/>
                        <a:cs typeface="Consolas" pitchFamily="49" charset="0"/>
                      </a:endParaRP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8520229"/>
              </p:ext>
            </p:extLst>
          </p:nvPr>
        </p:nvGraphicFramePr>
        <p:xfrm>
          <a:off x="1775475" y="4578082"/>
          <a:ext cx="8237800" cy="45720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624076"/>
                <a:gridCol w="873706"/>
                <a:gridCol w="873706"/>
                <a:gridCol w="873706"/>
                <a:gridCol w="873706"/>
                <a:gridCol w="873706"/>
                <a:gridCol w="873706"/>
                <a:gridCol w="873706"/>
                <a:gridCol w="873706"/>
                <a:gridCol w="624076"/>
              </a:tblGrid>
              <a:tr h="27432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i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onsolas" pitchFamily="49" charset="0"/>
                          <a:cs typeface="Consolas" pitchFamily="49" charset="0"/>
                        </a:rPr>
                        <a:t>N-</a:t>
                      </a:r>
                      <a:endParaRPr kumimoji="0" lang="en-US" sz="2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onsolas" pitchFamily="49" charset="0"/>
                        <a:cs typeface="Consolas" pitchFamily="49" charset="0"/>
                      </a:endParaRPr>
                    </a:p>
                  </a:txBody>
                  <a:tcPr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Consolas" pitchFamily="49" charset="0"/>
                          <a:cs typeface="Consolas" pitchFamily="49" charset="0"/>
                        </a:rPr>
                        <a:t>Ala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onsolas" pitchFamily="49" charset="0"/>
                        <a:cs typeface="Consolas" pitchFamily="49" charset="0"/>
                      </a:endParaRP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Consolas" pitchFamily="49" charset="0"/>
                          <a:cs typeface="Consolas" pitchFamily="49" charset="0"/>
                        </a:rPr>
                        <a:t>Gly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olas" pitchFamily="49" charset="0"/>
                        <a:cs typeface="Consolas" pitchFamily="49" charset="0"/>
                      </a:endParaRP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Consolas" pitchFamily="49" charset="0"/>
                          <a:cs typeface="Consolas" pitchFamily="49" charset="0"/>
                        </a:rPr>
                        <a:t>Ala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olas" pitchFamily="49" charset="0"/>
                        <a:cs typeface="Consolas" pitchFamily="49" charset="0"/>
                      </a:endParaRP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onsolas" pitchFamily="49" charset="0"/>
                          <a:cs typeface="Consolas" pitchFamily="49" charset="0"/>
                        </a:rPr>
                        <a:t>Pro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olas" pitchFamily="49" charset="0"/>
                        <a:cs typeface="Consolas" pitchFamily="49" charset="0"/>
                      </a:endParaRP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Consolas" pitchFamily="49" charset="0"/>
                          <a:cs typeface="Consolas" pitchFamily="49" charset="0"/>
                        </a:rPr>
                        <a:t>Gly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olas" pitchFamily="49" charset="0"/>
                        <a:cs typeface="Consolas" pitchFamily="49" charset="0"/>
                      </a:endParaRP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Consolas" pitchFamily="49" charset="0"/>
                          <a:cs typeface="Consolas" pitchFamily="49" charset="0"/>
                        </a:rPr>
                        <a:t>Gln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olas" pitchFamily="49" charset="0"/>
                        <a:cs typeface="Consolas" pitchFamily="49" charset="0"/>
                      </a:endParaRP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onsolas" pitchFamily="49" charset="0"/>
                          <a:cs typeface="Consolas" pitchFamily="49" charset="0"/>
                        </a:rPr>
                        <a:t>Asp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onsolas" pitchFamily="49" charset="0"/>
                        <a:cs typeface="Consolas" pitchFamily="49" charset="0"/>
                      </a:endParaRP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Consolas" pitchFamily="49" charset="0"/>
                          <a:cs typeface="Consolas" pitchFamily="49" charset="0"/>
                        </a:rPr>
                        <a:t>Gly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olas" pitchFamily="49" charset="0"/>
                        <a:cs typeface="Consolas" pitchFamily="49" charset="0"/>
                      </a:endParaRP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i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onsolas" pitchFamily="49" charset="0"/>
                          <a:cs typeface="Consolas" pitchFamily="49" charset="0"/>
                        </a:rPr>
                        <a:t>-C</a:t>
                      </a:r>
                      <a:endParaRPr kumimoji="0" lang="en-US" sz="2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onsolas" pitchFamily="49" charset="0"/>
                        <a:cs typeface="Consolas" pitchFamily="49" charset="0"/>
                      </a:endParaRP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7098704"/>
              </p:ext>
            </p:extLst>
          </p:nvPr>
        </p:nvGraphicFramePr>
        <p:xfrm>
          <a:off x="1775475" y="5564115"/>
          <a:ext cx="8237800" cy="45720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624076"/>
                <a:gridCol w="873706"/>
                <a:gridCol w="873706"/>
                <a:gridCol w="873706"/>
                <a:gridCol w="873706"/>
                <a:gridCol w="873706"/>
                <a:gridCol w="873706"/>
                <a:gridCol w="873706"/>
                <a:gridCol w="873706"/>
                <a:gridCol w="624076"/>
              </a:tblGrid>
              <a:tr h="27432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i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onsolas" pitchFamily="49" charset="0"/>
                          <a:cs typeface="Consolas" pitchFamily="49" charset="0"/>
                        </a:rPr>
                        <a:t>N-</a:t>
                      </a:r>
                      <a:endParaRPr kumimoji="0" lang="en-US" sz="2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onsolas" pitchFamily="49" charset="0"/>
                        <a:cs typeface="Consolas" pitchFamily="49" charset="0"/>
                      </a:endParaRPr>
                    </a:p>
                  </a:txBody>
                  <a:tcPr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onsolas" pitchFamily="49" charset="0"/>
                          <a:cs typeface="Consolas" pitchFamily="49" charset="0"/>
                        </a:rPr>
                        <a:t>A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onsolas" pitchFamily="49" charset="0"/>
                        <a:cs typeface="Consolas" pitchFamily="49" charset="0"/>
                      </a:endParaRP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onsolas" pitchFamily="49" charset="0"/>
                          <a:cs typeface="Consolas" pitchFamily="49" charset="0"/>
                        </a:rPr>
                        <a:t>G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olas" pitchFamily="49" charset="0"/>
                        <a:cs typeface="Consolas" pitchFamily="49" charset="0"/>
                      </a:endParaRP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onsolas" pitchFamily="49" charset="0"/>
                          <a:cs typeface="Consolas" pitchFamily="49" charset="0"/>
                        </a:rPr>
                        <a:t>A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olas" pitchFamily="49" charset="0"/>
                        <a:cs typeface="Consolas" pitchFamily="49" charset="0"/>
                      </a:endParaRP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onsolas" pitchFamily="49" charset="0"/>
                          <a:cs typeface="Consolas" pitchFamily="49" charset="0"/>
                        </a:rPr>
                        <a:t>P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olas" pitchFamily="49" charset="0"/>
                        <a:cs typeface="Consolas" pitchFamily="49" charset="0"/>
                      </a:endParaRP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onsolas" pitchFamily="49" charset="0"/>
                          <a:cs typeface="Consolas" pitchFamily="49" charset="0"/>
                        </a:rPr>
                        <a:t>G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olas" pitchFamily="49" charset="0"/>
                        <a:cs typeface="Consolas" pitchFamily="49" charset="0"/>
                      </a:endParaRP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olas" pitchFamily="49" charset="0"/>
                          <a:cs typeface="Consolas" pitchFamily="49" charset="0"/>
                        </a:rPr>
                        <a:t>Q</a:t>
                      </a: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onsolas" pitchFamily="49" charset="0"/>
                          <a:cs typeface="Consolas" pitchFamily="49" charset="0"/>
                        </a:rPr>
                        <a:t>D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onsolas" pitchFamily="49" charset="0"/>
                        <a:cs typeface="Consolas" pitchFamily="49" charset="0"/>
                      </a:endParaRP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onsolas" pitchFamily="49" charset="0"/>
                          <a:cs typeface="Consolas" pitchFamily="49" charset="0"/>
                        </a:rPr>
                        <a:t>G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olas" pitchFamily="49" charset="0"/>
                        <a:cs typeface="Consolas" pitchFamily="49" charset="0"/>
                      </a:endParaRP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i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onsolas" pitchFamily="49" charset="0"/>
                          <a:cs typeface="Consolas" pitchFamily="49" charset="0"/>
                        </a:rPr>
                        <a:t>-C</a:t>
                      </a:r>
                      <a:endParaRPr kumimoji="0" lang="en-US" sz="2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onsolas" pitchFamily="49" charset="0"/>
                        <a:cs typeface="Consolas" pitchFamily="49" charset="0"/>
                      </a:endParaRP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1833082" y="1124720"/>
            <a:ext cx="77193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70C0"/>
                </a:solidFill>
              </a:rPr>
              <a:t>DNA sequence: (+)(sense)(5’-3’)(Watson) strand</a:t>
            </a:r>
            <a:endParaRPr lang="en-US" sz="2400" dirty="0">
              <a:solidFill>
                <a:srgbClr val="0070C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833082" y="2110757"/>
            <a:ext cx="77193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70C0"/>
                </a:solidFill>
              </a:rPr>
              <a:t>DNA sequence: (-)(antisense)(3’-5’)(Crick) strand</a:t>
            </a:r>
            <a:endParaRPr lang="en-US" sz="2400" dirty="0">
              <a:solidFill>
                <a:srgbClr val="0070C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833082" y="3096794"/>
            <a:ext cx="77193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70C0"/>
                </a:solidFill>
              </a:rPr>
              <a:t>RNA sequence: transcript</a:t>
            </a:r>
            <a:endParaRPr lang="en-US" sz="2400" dirty="0">
              <a:solidFill>
                <a:srgbClr val="0070C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833082" y="4082831"/>
            <a:ext cx="77193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70C0"/>
                </a:solidFill>
              </a:rPr>
              <a:t>Protein translation (3-letter amino acid codes)</a:t>
            </a:r>
            <a:endParaRPr lang="en-US" sz="2400" dirty="0">
              <a:solidFill>
                <a:srgbClr val="0070C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833082" y="5068868"/>
            <a:ext cx="77193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70C0"/>
                </a:solidFill>
              </a:rPr>
              <a:t>Protein translation (1-letter amino acid codes)</a:t>
            </a:r>
            <a:endParaRPr lang="en-US" sz="2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806161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Protein folding: Driving forces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4/22/2019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50</a:t>
            </a:fld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1828800" y="960147"/>
            <a:ext cx="8534400" cy="5298412"/>
            <a:chOff x="304800" y="1158229"/>
            <a:chExt cx="8534400" cy="5298412"/>
          </a:xfrm>
        </p:grpSpPr>
        <p:pic>
          <p:nvPicPr>
            <p:cNvPr id="17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953000" y="1310629"/>
              <a:ext cx="3124200" cy="29267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" name="Rectangle 17"/>
            <p:cNvSpPr/>
            <p:nvPr/>
          </p:nvSpPr>
          <p:spPr>
            <a:xfrm>
              <a:off x="304800" y="4456093"/>
              <a:ext cx="8534400" cy="200054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just"/>
              <a:r>
                <a:rPr lang="en-US" sz="2800" dirty="0" smtClean="0">
                  <a:solidFill>
                    <a:prstClr val="black"/>
                  </a:solidFill>
                  <a:latin typeface="Calibri"/>
                </a:rPr>
                <a:t>A solution rearranges to maximize favorable water-water contacts (hydrogen bonds).</a:t>
              </a:r>
            </a:p>
            <a:p>
              <a:pPr lvl="0" algn="just"/>
              <a:endParaRPr lang="en-US" sz="1200" dirty="0" smtClean="0">
                <a:solidFill>
                  <a:prstClr val="black"/>
                </a:solidFill>
                <a:latin typeface="Calibri"/>
              </a:endParaRPr>
            </a:p>
            <a:p>
              <a:pPr lvl="0" algn="just"/>
              <a:r>
                <a:rPr lang="en-US" sz="2800" i="1" dirty="0" smtClean="0">
                  <a:solidFill>
                    <a:srgbClr val="C00000"/>
                  </a:solidFill>
                  <a:latin typeface="Calibri"/>
                </a:rPr>
                <a:t>Hydrophobic</a:t>
              </a:r>
              <a:r>
                <a:rPr lang="en-US" sz="2800" dirty="0" smtClean="0">
                  <a:solidFill>
                    <a:prstClr val="black"/>
                  </a:solidFill>
                  <a:latin typeface="Calibri"/>
                </a:rPr>
                <a:t> residues cluster (forming the protein core), surrounded by surface </a:t>
              </a:r>
              <a:r>
                <a:rPr lang="en-US" sz="2800" i="1" dirty="0" smtClean="0">
                  <a:solidFill>
                    <a:srgbClr val="00B050"/>
                  </a:solidFill>
                  <a:latin typeface="Calibri"/>
                </a:rPr>
                <a:t>hydrophilic</a:t>
              </a:r>
              <a:r>
                <a:rPr lang="en-US" sz="2800" dirty="0" smtClean="0">
                  <a:solidFill>
                    <a:prstClr val="black"/>
                  </a:solidFill>
                  <a:latin typeface="Calibri"/>
                </a:rPr>
                <a:t> residues.</a:t>
              </a:r>
            </a:p>
          </p:txBody>
        </p:sp>
        <p:pic>
          <p:nvPicPr>
            <p:cNvPr id="19" name="Picture 3"/>
            <p:cNvPicPr>
              <a:picLocks noChangeAspect="1" noChangeArrowheads="1"/>
            </p:cNvPicPr>
            <p:nvPr/>
          </p:nvPicPr>
          <p:blipFill>
            <a:blip r:embed="rId3" cstate="print">
              <a:grayscl/>
            </a:blip>
            <a:srcRect/>
            <a:stretch>
              <a:fillRect/>
            </a:stretch>
          </p:blipFill>
          <p:spPr bwMode="auto">
            <a:xfrm>
              <a:off x="533400" y="1158229"/>
              <a:ext cx="4013552" cy="3276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368434534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i="1" dirty="0" err="1" smtClean="0"/>
              <a:t>ab</a:t>
            </a:r>
            <a:r>
              <a:rPr lang="en-US" i="1" dirty="0" smtClean="0"/>
              <a:t> initio</a:t>
            </a:r>
            <a:r>
              <a:rPr lang="en-US" dirty="0" smtClean="0"/>
              <a:t> protein folding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9C38A-8B5C-984D-A05C-F7D51DEF0DE3}" type="datetime1">
              <a:rPr lang="en-US" smtClean="0"/>
              <a:t>4/22/2019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51</a:t>
            </a:fld>
            <a:endParaRPr lang="en-US"/>
          </a:p>
        </p:txBody>
      </p:sp>
      <p:grpSp>
        <p:nvGrpSpPr>
          <p:cNvPr id="23" name="Group 22"/>
          <p:cNvGrpSpPr/>
          <p:nvPr/>
        </p:nvGrpSpPr>
        <p:grpSpPr>
          <a:xfrm>
            <a:off x="1752600" y="960147"/>
            <a:ext cx="8686800" cy="5476220"/>
            <a:chOff x="228600" y="848380"/>
            <a:chExt cx="8686800" cy="5476220"/>
          </a:xfrm>
        </p:grpSpPr>
        <p:sp>
          <p:nvSpPr>
            <p:cNvPr id="16" name="Rectangle 15"/>
            <p:cNvSpPr/>
            <p:nvPr/>
          </p:nvSpPr>
          <p:spPr>
            <a:xfrm>
              <a:off x="228600" y="848380"/>
              <a:ext cx="8686800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Model every atom as a movable object in space.</a:t>
              </a:r>
            </a:p>
          </p:txBody>
        </p:sp>
        <p:pic>
          <p:nvPicPr>
            <p:cNvPr id="17" name="Picture 16" descr="C:\My Documents\FRCCSセミナー\1PSV_WAT.gif"/>
            <p:cNvPicPr>
              <a:picLocks noChangeAspect="1" noChangeArrowheads="1"/>
            </p:cNvPicPr>
            <p:nvPr/>
          </p:nvPicPr>
          <p:blipFill>
            <a:blip r:embed="rId2" cstate="print"/>
            <a:srcRect l="12712" t="487" r="12712" b="487"/>
            <a:stretch>
              <a:fillRect/>
            </a:stretch>
          </p:blipFill>
          <p:spPr bwMode="auto">
            <a:xfrm>
              <a:off x="4883150" y="2174875"/>
              <a:ext cx="3378200" cy="2936875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8" name="Picture 7" descr="C:\My Documents\FRCCSセミナー\1PSV.gif"/>
            <p:cNvPicPr>
              <a:picLocks noChangeAspect="1" noChangeArrowheads="1"/>
            </p:cNvPicPr>
            <p:nvPr/>
          </p:nvPicPr>
          <p:blipFill>
            <a:blip r:embed="rId3" cstate="print"/>
            <a:srcRect l="12712" r="12712"/>
            <a:stretch>
              <a:fillRect/>
            </a:stretch>
          </p:blipFill>
          <p:spPr bwMode="auto">
            <a:xfrm>
              <a:off x="971550" y="2192337"/>
              <a:ext cx="3322638" cy="2919413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19" name="Text Box 8"/>
            <p:cNvSpPr txBox="1">
              <a:spLocks noChangeArrowheads="1"/>
            </p:cNvSpPr>
            <p:nvPr/>
          </p:nvSpPr>
          <p:spPr bwMode="auto">
            <a:xfrm>
              <a:off x="517525" y="1600200"/>
              <a:ext cx="428625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ja-JP" sz="2400" b="1" dirty="0" smtClean="0">
                  <a:latin typeface="+mj-lt"/>
                  <a:ea typeface="HGP創英角ﾎﾟｯﾌﾟ体" pitchFamily="50" charset="-128"/>
                </a:rPr>
                <a:t>Small Protein</a:t>
              </a:r>
              <a:endParaRPr lang="en-US" altLang="ja-JP" sz="2400" b="1" dirty="0">
                <a:latin typeface="+mj-lt"/>
                <a:ea typeface="HGP創英角ﾎﾟｯﾌﾟ体" pitchFamily="50" charset="-128"/>
              </a:endParaRPr>
            </a:p>
          </p:txBody>
        </p:sp>
        <p:sp>
          <p:nvSpPr>
            <p:cNvPr id="20" name="Text Box 9"/>
            <p:cNvSpPr txBox="1">
              <a:spLocks noChangeArrowheads="1"/>
            </p:cNvSpPr>
            <p:nvPr/>
          </p:nvSpPr>
          <p:spPr bwMode="auto">
            <a:xfrm>
              <a:off x="4416425" y="1617662"/>
              <a:ext cx="428625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ja-JP" sz="2400" b="1" dirty="0" smtClean="0">
                  <a:latin typeface="+mj-lt"/>
                  <a:ea typeface="HGP創英角ﾎﾟｯﾌﾟ体" pitchFamily="50" charset="-128"/>
                </a:rPr>
                <a:t>Small Protein + </a:t>
              </a:r>
              <a:r>
                <a:rPr lang="en-US" altLang="ja-JP" sz="2400" b="1" dirty="0" smtClean="0">
                  <a:solidFill>
                    <a:srgbClr val="C00000"/>
                  </a:solidFill>
                  <a:latin typeface="+mj-lt"/>
                  <a:ea typeface="HGP創英角ﾎﾟｯﾌﾟ体" pitchFamily="50" charset="-128"/>
                </a:rPr>
                <a:t>Water</a:t>
              </a:r>
              <a:endParaRPr lang="en-US" altLang="ja-JP" sz="2400" b="1" dirty="0">
                <a:solidFill>
                  <a:srgbClr val="C00000"/>
                </a:solidFill>
                <a:latin typeface="+mj-lt"/>
                <a:ea typeface="HGP創英角ﾎﾟｯﾌﾟ体" pitchFamily="50" charset="-128"/>
              </a:endParaRPr>
            </a:p>
          </p:txBody>
        </p:sp>
        <p:sp>
          <p:nvSpPr>
            <p:cNvPr id="21" name="Text Box 10"/>
            <p:cNvSpPr txBox="1">
              <a:spLocks noChangeArrowheads="1"/>
            </p:cNvSpPr>
            <p:nvPr/>
          </p:nvSpPr>
          <p:spPr bwMode="auto">
            <a:xfrm>
              <a:off x="1401763" y="5304175"/>
              <a:ext cx="2482850" cy="10156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ja-JP" sz="2400" dirty="0">
                  <a:latin typeface="+mj-lt"/>
                  <a:ea typeface="HGP創英角ﾎﾟｯﾌﾟ体" pitchFamily="50" charset="-128"/>
                </a:rPr>
                <a:t># of atoms: </a:t>
              </a:r>
              <a:endParaRPr lang="en-US" altLang="ja-JP" sz="2400" dirty="0" smtClean="0">
                <a:latin typeface="+mj-lt"/>
                <a:ea typeface="HGP創英角ﾎﾟｯﾌﾟ体" pitchFamily="50" charset="-128"/>
              </a:endParaRPr>
            </a:p>
            <a:p>
              <a:pPr algn="ctr">
                <a:spcBef>
                  <a:spcPct val="50000"/>
                </a:spcBef>
              </a:pPr>
              <a:r>
                <a:rPr lang="en-US" altLang="ja-JP" sz="2400" dirty="0" smtClean="0">
                  <a:latin typeface="+mj-lt"/>
                  <a:ea typeface="HGP創英角ﾎﾟｯﾌﾟ体" pitchFamily="50" charset="-128"/>
                </a:rPr>
                <a:t>304</a:t>
              </a:r>
              <a:endParaRPr lang="en-US" altLang="ja-JP" sz="2400" dirty="0">
                <a:latin typeface="+mj-lt"/>
                <a:ea typeface="HGP創英角ﾎﾟｯﾌﾟ体" pitchFamily="50" charset="-128"/>
              </a:endParaRPr>
            </a:p>
          </p:txBody>
        </p:sp>
        <p:sp>
          <p:nvSpPr>
            <p:cNvPr id="22" name="Text Box 11"/>
            <p:cNvSpPr txBox="1">
              <a:spLocks noChangeArrowheads="1"/>
            </p:cNvSpPr>
            <p:nvPr/>
          </p:nvSpPr>
          <p:spPr bwMode="auto">
            <a:xfrm>
              <a:off x="4522788" y="5308937"/>
              <a:ext cx="4162425" cy="10156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ja-JP" altLang="en-US" sz="2400">
                  <a:latin typeface="+mj-lt"/>
                  <a:ea typeface="HGP創英角ﾎﾟｯﾌﾟ体" pitchFamily="50" charset="-128"/>
                </a:rPr>
                <a:t># </a:t>
              </a:r>
              <a:r>
                <a:rPr lang="en-US" altLang="ja-JP" sz="2400" dirty="0">
                  <a:latin typeface="+mj-lt"/>
                  <a:ea typeface="HGP創英角ﾎﾟｯﾌﾟ体" pitchFamily="50" charset="-128"/>
                </a:rPr>
                <a:t>of </a:t>
              </a:r>
              <a:r>
                <a:rPr lang="en-US" altLang="ja-JP" sz="2400" dirty="0" smtClean="0">
                  <a:latin typeface="+mj-lt"/>
                  <a:ea typeface="HGP創英角ﾎﾟｯﾌﾟ体" pitchFamily="50" charset="-128"/>
                </a:rPr>
                <a:t>atoms: </a:t>
              </a:r>
            </a:p>
            <a:p>
              <a:pPr algn="ctr">
                <a:spcBef>
                  <a:spcPct val="50000"/>
                </a:spcBef>
              </a:pPr>
              <a:r>
                <a:rPr lang="en-US" altLang="ja-JP" sz="2400" dirty="0" smtClean="0">
                  <a:latin typeface="+mj-lt"/>
                  <a:ea typeface="HGP創英角ﾎﾟｯﾌﾟ体" pitchFamily="50" charset="-128"/>
                </a:rPr>
                <a:t>304 </a:t>
              </a:r>
              <a:r>
                <a:rPr lang="en-US" altLang="ja-JP" sz="2400" dirty="0">
                  <a:latin typeface="+mj-lt"/>
                  <a:ea typeface="HGP創英角ﾎﾟｯﾌﾟ体" pitchFamily="50" charset="-128"/>
                </a:rPr>
                <a:t>+ </a:t>
              </a:r>
              <a:r>
                <a:rPr lang="en-US" altLang="ja-JP" sz="2400" dirty="0">
                  <a:solidFill>
                    <a:srgbClr val="C00000"/>
                  </a:solidFill>
                  <a:latin typeface="+mj-lt"/>
                  <a:ea typeface="HGP創英角ﾎﾟｯﾌﾟ体" pitchFamily="50" charset="-128"/>
                </a:rPr>
                <a:t>7,377</a:t>
              </a:r>
              <a:r>
                <a:rPr lang="en-US" altLang="ja-JP" sz="2400" dirty="0">
                  <a:solidFill>
                    <a:srgbClr val="FF0000"/>
                  </a:solidFill>
                  <a:latin typeface="+mj-lt"/>
                  <a:ea typeface="HGP創英角ﾎﾟｯﾌﾟ体" pitchFamily="50" charset="-128"/>
                </a:rPr>
                <a:t> </a:t>
              </a:r>
              <a:r>
                <a:rPr lang="en-US" altLang="ja-JP" sz="2400" dirty="0">
                  <a:latin typeface="+mj-lt"/>
                  <a:ea typeface="HGP創英角ﾎﾟｯﾌﾟ体" pitchFamily="50" charset="-128"/>
                </a:rPr>
                <a:t>= 7,681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289316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i="1" dirty="0" err="1" smtClean="0"/>
              <a:t>ab</a:t>
            </a:r>
            <a:r>
              <a:rPr lang="en-US" i="1" dirty="0" smtClean="0"/>
              <a:t> initio</a:t>
            </a:r>
            <a:r>
              <a:rPr lang="en-US" dirty="0" smtClean="0"/>
              <a:t> protein folding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9C38A-8B5C-984D-A05C-F7D51DEF0DE3}" type="datetime1">
              <a:rPr lang="en-US" smtClean="0"/>
              <a:t>4/22/2019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52</a:t>
            </a:fld>
            <a:endParaRPr lang="en-US"/>
          </a:p>
        </p:txBody>
      </p:sp>
      <p:pic>
        <p:nvPicPr>
          <p:cNvPr id="5" name="Picture 2" descr="Villin Folding Over Time"/>
          <p:cNvPicPr>
            <a:picLocks noChangeAspect="1" noChangeArrowheads="1"/>
          </p:cNvPicPr>
          <p:nvPr/>
        </p:nvPicPr>
        <p:blipFill rotWithShape="1">
          <a:blip r:embed="rId2" cstate="print"/>
          <a:srcRect l="26781" b="52870"/>
          <a:stretch/>
        </p:blipFill>
        <p:spPr bwMode="auto">
          <a:xfrm>
            <a:off x="2112736" y="3703317"/>
            <a:ext cx="4134675" cy="1291670"/>
          </a:xfrm>
          <a:prstGeom prst="rect">
            <a:avLst/>
          </a:prstGeom>
          <a:noFill/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238539" y="1082040"/>
            <a:ext cx="11714922" cy="540682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LucidaGrande" charset="0"/>
              <a:buChar char="◦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LucidaGrande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just"/>
            <a:r>
              <a:rPr lang="en-US" dirty="0">
                <a:solidFill>
                  <a:prstClr val="black"/>
                </a:solidFill>
              </a:rPr>
              <a:t>Start with a random </a:t>
            </a:r>
            <a:r>
              <a:rPr lang="en-US" dirty="0" smtClean="0">
                <a:solidFill>
                  <a:prstClr val="black"/>
                </a:solidFill>
              </a:rPr>
              <a:t>coil</a:t>
            </a:r>
          </a:p>
          <a:p>
            <a:pPr lvl="0" algn="just"/>
            <a:r>
              <a:rPr lang="en-US" dirty="0" smtClean="0">
                <a:solidFill>
                  <a:prstClr val="black"/>
                </a:solidFill>
              </a:rPr>
              <a:t>Advance </a:t>
            </a:r>
            <a:r>
              <a:rPr lang="en-US" dirty="0">
                <a:solidFill>
                  <a:prstClr val="black"/>
                </a:solidFill>
              </a:rPr>
              <a:t>time in discrete </a:t>
            </a:r>
            <a:r>
              <a:rPr lang="en-US" dirty="0" smtClean="0">
                <a:solidFill>
                  <a:prstClr val="black"/>
                </a:solidFill>
              </a:rPr>
              <a:t>steps</a:t>
            </a:r>
          </a:p>
          <a:p>
            <a:pPr lvl="0" algn="just"/>
            <a:r>
              <a:rPr lang="en-US" dirty="0" smtClean="0">
                <a:solidFill>
                  <a:prstClr val="black"/>
                </a:solidFill>
              </a:rPr>
              <a:t>Update </a:t>
            </a:r>
            <a:r>
              <a:rPr lang="en-US" dirty="0">
                <a:solidFill>
                  <a:prstClr val="black"/>
                </a:solidFill>
              </a:rPr>
              <a:t>atomic forces, positions, and </a:t>
            </a:r>
            <a:r>
              <a:rPr lang="en-US" dirty="0" smtClean="0">
                <a:solidFill>
                  <a:prstClr val="black"/>
                </a:solidFill>
              </a:rPr>
              <a:t>velocities</a:t>
            </a:r>
          </a:p>
          <a:p>
            <a:pPr algn="just"/>
            <a:r>
              <a:rPr lang="en-US" dirty="0" smtClean="0">
                <a:solidFill>
                  <a:prstClr val="black"/>
                </a:solidFill>
              </a:rPr>
              <a:t>If </a:t>
            </a:r>
            <a:r>
              <a:rPr lang="en-US" dirty="0">
                <a:solidFill>
                  <a:prstClr val="black"/>
                </a:solidFill>
              </a:rPr>
              <a:t>your model is accurate, then a real fold should </a:t>
            </a:r>
            <a:r>
              <a:rPr lang="en-US" dirty="0" smtClean="0">
                <a:solidFill>
                  <a:prstClr val="black"/>
                </a:solidFill>
              </a:rPr>
              <a:t>emerge</a:t>
            </a:r>
          </a:p>
          <a:p>
            <a:pPr algn="just"/>
            <a:r>
              <a:rPr lang="en-US" dirty="0" smtClean="0">
                <a:solidFill>
                  <a:prstClr val="black"/>
                </a:solidFill>
              </a:rPr>
              <a:t>Very computationally demanding…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3" cstate="print"/>
          <a:srcRect b="10071"/>
          <a:stretch>
            <a:fillRect/>
          </a:stretch>
        </p:blipFill>
        <p:spPr bwMode="auto">
          <a:xfrm>
            <a:off x="6187439" y="3484432"/>
            <a:ext cx="5505816" cy="3161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6208705" y="3101518"/>
            <a:ext cx="55383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2800" dirty="0" smtClean="0">
                <a:solidFill>
                  <a:srgbClr val="C00000"/>
                </a:solidFill>
              </a:rPr>
              <a:t>…but it can work! (real vs. predicted)</a:t>
            </a:r>
            <a:endParaRPr lang="en-US" sz="2800" dirty="0">
              <a:solidFill>
                <a:srgbClr val="C00000"/>
              </a:solidFill>
            </a:endParaRPr>
          </a:p>
        </p:txBody>
      </p:sp>
      <p:pic>
        <p:nvPicPr>
          <p:cNvPr id="11" name="Picture 2" descr="Villin Folding Over Time"/>
          <p:cNvPicPr>
            <a:picLocks noChangeAspect="1" noChangeArrowheads="1"/>
          </p:cNvPicPr>
          <p:nvPr/>
        </p:nvPicPr>
        <p:blipFill rotWithShape="1">
          <a:blip r:embed="rId2" cstate="print"/>
          <a:srcRect r="73471" b="52171"/>
          <a:stretch/>
        </p:blipFill>
        <p:spPr bwMode="auto">
          <a:xfrm>
            <a:off x="426782" y="3703317"/>
            <a:ext cx="1498085" cy="1310852"/>
          </a:xfrm>
          <a:prstGeom prst="rect">
            <a:avLst/>
          </a:prstGeom>
          <a:noFill/>
        </p:spPr>
      </p:pic>
      <p:pic>
        <p:nvPicPr>
          <p:cNvPr id="12" name="Picture 2" descr="Villin Folding Over Time"/>
          <p:cNvPicPr>
            <a:picLocks noChangeAspect="1" noChangeArrowheads="1"/>
          </p:cNvPicPr>
          <p:nvPr/>
        </p:nvPicPr>
        <p:blipFill rotWithShape="1">
          <a:blip r:embed="rId2" cstate="print"/>
          <a:srcRect t="50000"/>
          <a:stretch/>
        </p:blipFill>
        <p:spPr bwMode="auto">
          <a:xfrm>
            <a:off x="426782" y="5119872"/>
            <a:ext cx="5646937" cy="1370339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5030" y="839289"/>
            <a:ext cx="3248431" cy="2198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520457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Knowledge-based folding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9C38A-8B5C-984D-A05C-F7D51DEF0DE3}" type="datetime1">
              <a:rPr lang="en-US" smtClean="0"/>
              <a:t>4/22/2019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53</a:t>
            </a:fld>
            <a:endParaRPr lang="en-US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25512464"/>
              </p:ext>
            </p:extLst>
          </p:nvPr>
        </p:nvGraphicFramePr>
        <p:xfrm>
          <a:off x="335343" y="2583158"/>
          <a:ext cx="3690637" cy="34975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27" name="Image" r:id="rId3" imgW="5104762" imgH="4838095" progId="">
                  <p:embed/>
                </p:oleObj>
              </mc:Choice>
              <mc:Fallback>
                <p:oleObj name="Image" r:id="rId3" imgW="5104762" imgH="4838095" progId="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5343" y="2583158"/>
                        <a:ext cx="3690637" cy="349757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/>
          <p:cNvSpPr/>
          <p:nvPr/>
        </p:nvSpPr>
        <p:spPr>
          <a:xfrm>
            <a:off x="331993" y="960147"/>
            <a:ext cx="567256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u="sng" dirty="0" smtClean="0">
                <a:solidFill>
                  <a:srgbClr val="C00000"/>
                </a:solidFill>
              </a:rPr>
              <a:t>Homology modeling</a:t>
            </a:r>
            <a:r>
              <a:rPr lang="en-US" sz="2400" dirty="0" smtClean="0">
                <a:solidFill>
                  <a:srgbClr val="C00000"/>
                </a:solidFill>
              </a:rPr>
              <a:t>: </a:t>
            </a:r>
          </a:p>
          <a:p>
            <a:r>
              <a:rPr lang="en-US" sz="2400" dirty="0" smtClean="0">
                <a:solidFill>
                  <a:srgbClr val="C00000"/>
                </a:solidFill>
              </a:rPr>
              <a:t>If seq. </a:t>
            </a:r>
            <a:r>
              <a:rPr lang="en-US" sz="2400" i="1" dirty="0" smtClean="0">
                <a:solidFill>
                  <a:srgbClr val="C00000"/>
                </a:solidFill>
              </a:rPr>
              <a:t>A</a:t>
            </a:r>
            <a:r>
              <a:rPr lang="en-US" sz="2400" dirty="0" smtClean="0">
                <a:solidFill>
                  <a:srgbClr val="C00000"/>
                </a:solidFill>
              </a:rPr>
              <a:t> is very similar to seq. </a:t>
            </a:r>
            <a:r>
              <a:rPr lang="en-US" sz="2400" i="1" dirty="0" smtClean="0">
                <a:solidFill>
                  <a:srgbClr val="C00000"/>
                </a:solidFill>
              </a:rPr>
              <a:t>B</a:t>
            </a:r>
            <a:r>
              <a:rPr lang="en-US" sz="2400" dirty="0" smtClean="0">
                <a:solidFill>
                  <a:srgbClr val="C00000"/>
                </a:solidFill>
              </a:rPr>
              <a:t>, and seq. </a:t>
            </a:r>
            <a:r>
              <a:rPr lang="en-US" sz="2400" i="1" dirty="0" smtClean="0">
                <a:solidFill>
                  <a:srgbClr val="C00000"/>
                </a:solidFill>
              </a:rPr>
              <a:t>B</a:t>
            </a:r>
            <a:r>
              <a:rPr lang="en-US" sz="2400" dirty="0" smtClean="0">
                <a:solidFill>
                  <a:srgbClr val="C00000"/>
                </a:solidFill>
              </a:rPr>
              <a:t>’s structure is known, then seq. </a:t>
            </a:r>
            <a:r>
              <a:rPr lang="en-US" sz="2400" i="1" dirty="0" smtClean="0">
                <a:solidFill>
                  <a:srgbClr val="C00000"/>
                </a:solidFill>
              </a:rPr>
              <a:t>A</a:t>
            </a:r>
            <a:r>
              <a:rPr lang="en-US" sz="2400" dirty="0" smtClean="0">
                <a:solidFill>
                  <a:srgbClr val="C00000"/>
                </a:solidFill>
              </a:rPr>
              <a:t>’s structure will be very similar</a:t>
            </a:r>
            <a:endParaRPr lang="en-US" sz="2400" dirty="0">
              <a:solidFill>
                <a:srgbClr val="C00000"/>
              </a:solidFill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195" y="1610898"/>
            <a:ext cx="5155730" cy="258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6373977" y="320074"/>
            <a:ext cx="557411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u="sng" dirty="0" smtClean="0">
                <a:solidFill>
                  <a:srgbClr val="C00000"/>
                </a:solidFill>
              </a:rPr>
              <a:t>Fragment libraries</a:t>
            </a:r>
            <a:r>
              <a:rPr lang="en-US" sz="2400" dirty="0" smtClean="0">
                <a:solidFill>
                  <a:srgbClr val="C00000"/>
                </a:solidFill>
              </a:rPr>
              <a:t>: </a:t>
            </a:r>
          </a:p>
          <a:p>
            <a:r>
              <a:rPr lang="en-US" sz="2400" dirty="0" smtClean="0">
                <a:solidFill>
                  <a:srgbClr val="C00000"/>
                </a:solidFill>
              </a:rPr>
              <a:t>Build up a full protein from small pieces of known structure (the LEGO approach)</a:t>
            </a:r>
            <a:endParaRPr lang="en-US" sz="2400" dirty="0">
              <a:solidFill>
                <a:srgbClr val="C00000"/>
              </a:solidFill>
            </a:endParaRPr>
          </a:p>
        </p:txBody>
      </p:sp>
      <p:graphicFrame>
        <p:nvGraphicFramePr>
          <p:cNvPr id="17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72716911"/>
              </p:ext>
            </p:extLst>
          </p:nvPr>
        </p:nvGraphicFramePr>
        <p:xfrm>
          <a:off x="3992903" y="3545420"/>
          <a:ext cx="2278520" cy="31753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28" name="Image" r:id="rId6" imgW="3580952" imgH="4990476" progId="">
                  <p:embed/>
                </p:oleObj>
              </mc:Choice>
              <mc:Fallback>
                <p:oleObj name="Image" r:id="rId6" imgW="3580952" imgH="4990476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92903" y="3545420"/>
                        <a:ext cx="2278520" cy="317538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Rectangle 19"/>
          <p:cNvSpPr/>
          <p:nvPr/>
        </p:nvSpPr>
        <p:spPr>
          <a:xfrm>
            <a:off x="6370317" y="4532476"/>
            <a:ext cx="566921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u="sng" dirty="0" smtClean="0">
                <a:solidFill>
                  <a:srgbClr val="C00000"/>
                </a:solidFill>
              </a:rPr>
              <a:t>Threading</a:t>
            </a:r>
            <a:r>
              <a:rPr lang="en-US" sz="2400" dirty="0" smtClean="0">
                <a:solidFill>
                  <a:srgbClr val="C00000"/>
                </a:solidFill>
              </a:rPr>
              <a:t>:</a:t>
            </a:r>
          </a:p>
          <a:p>
            <a:r>
              <a:rPr lang="en-US" sz="2400" dirty="0" smtClean="0">
                <a:solidFill>
                  <a:srgbClr val="C00000"/>
                </a:solidFill>
              </a:rPr>
              <a:t>Determine if seq. </a:t>
            </a:r>
            <a:r>
              <a:rPr lang="en-US" sz="2400" i="1" dirty="0" smtClean="0">
                <a:solidFill>
                  <a:srgbClr val="C00000"/>
                </a:solidFill>
              </a:rPr>
              <a:t>A</a:t>
            </a:r>
            <a:r>
              <a:rPr lang="en-US" sz="2400" dirty="0" smtClean="0">
                <a:solidFill>
                  <a:srgbClr val="C00000"/>
                </a:solidFill>
              </a:rPr>
              <a:t> is compatible with the </a:t>
            </a:r>
          </a:p>
          <a:p>
            <a:r>
              <a:rPr lang="en-US" sz="2400" dirty="0" smtClean="0">
                <a:solidFill>
                  <a:srgbClr val="C00000"/>
                </a:solidFill>
              </a:rPr>
              <a:t>structure of seq. </a:t>
            </a:r>
            <a:r>
              <a:rPr lang="en-US" sz="2400" i="1" dirty="0" smtClean="0">
                <a:solidFill>
                  <a:srgbClr val="C00000"/>
                </a:solidFill>
              </a:rPr>
              <a:t>B</a:t>
            </a:r>
            <a:r>
              <a:rPr lang="en-US" sz="2400" dirty="0" smtClean="0">
                <a:solidFill>
                  <a:srgbClr val="C00000"/>
                </a:solidFill>
              </a:rPr>
              <a:t>, even if seq. </a:t>
            </a:r>
            <a:r>
              <a:rPr lang="en-US" sz="2400" i="1" dirty="0" smtClean="0">
                <a:solidFill>
                  <a:srgbClr val="C00000"/>
                </a:solidFill>
              </a:rPr>
              <a:t>A </a:t>
            </a:r>
            <a:r>
              <a:rPr lang="en-US" sz="2400" dirty="0" smtClean="0">
                <a:solidFill>
                  <a:srgbClr val="C00000"/>
                </a:solidFill>
              </a:rPr>
              <a:t>and seq. </a:t>
            </a:r>
            <a:r>
              <a:rPr lang="en-US" sz="2400" i="1" dirty="0" smtClean="0">
                <a:solidFill>
                  <a:srgbClr val="C00000"/>
                </a:solidFill>
              </a:rPr>
              <a:t>B</a:t>
            </a:r>
          </a:p>
          <a:p>
            <a:r>
              <a:rPr lang="en-US" sz="2400" dirty="0" smtClean="0">
                <a:solidFill>
                  <a:srgbClr val="C00000"/>
                </a:solidFill>
              </a:rPr>
              <a:t>aren’t obviously homologous (</a:t>
            </a:r>
            <a:r>
              <a:rPr lang="en-US" sz="2400" i="1" dirty="0" smtClean="0">
                <a:solidFill>
                  <a:srgbClr val="C00000"/>
                </a:solidFill>
              </a:rPr>
              <a:t>twilight zone</a:t>
            </a:r>
            <a:r>
              <a:rPr lang="en-US" sz="2400" dirty="0" smtClean="0">
                <a:solidFill>
                  <a:srgbClr val="C00000"/>
                </a:solidFill>
              </a:rPr>
              <a:t>)</a:t>
            </a:r>
            <a:endParaRPr lang="en-US" sz="2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225514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5" grpId="0"/>
      <p:bldP spid="20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546910" y="2875002"/>
            <a:ext cx="909818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smtClean="0"/>
              <a:t>3D Protein Data</a:t>
            </a:r>
            <a:endParaRPr lang="en-US" sz="6600" dirty="0"/>
          </a:p>
        </p:txBody>
      </p:sp>
      <p:sp>
        <p:nvSpPr>
          <p:cNvPr id="2" name="Rounded Rectangle 1"/>
          <p:cNvSpPr/>
          <p:nvPr/>
        </p:nvSpPr>
        <p:spPr>
          <a:xfrm>
            <a:off x="243904" y="228636"/>
            <a:ext cx="11704192" cy="6400730"/>
          </a:xfrm>
          <a:prstGeom prst="roundRect">
            <a:avLst>
              <a:gd name="adj" fmla="val 4657"/>
            </a:avLst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329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Protein Data Bank (PDB)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9C38A-8B5C-984D-A05C-F7D51DEF0DE3}" type="datetime1">
              <a:rPr lang="en-US" smtClean="0"/>
              <a:t>4/22/2019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55</a:t>
            </a:fld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2611" y="1051526"/>
            <a:ext cx="9369083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ular Callout 6"/>
          <p:cNvSpPr/>
          <p:nvPr/>
        </p:nvSpPr>
        <p:spPr>
          <a:xfrm>
            <a:off x="6748988" y="1874537"/>
            <a:ext cx="3810000" cy="624861"/>
          </a:xfrm>
          <a:prstGeom prst="wedgeRectCallout">
            <a:avLst>
              <a:gd name="adj1" fmla="val -61927"/>
              <a:gd name="adj2" fmla="val 39204"/>
            </a:avLst>
          </a:prstGeom>
          <a:solidFill>
            <a:schemeClr val="bg1"/>
          </a:solidFill>
          <a:ln w="57150">
            <a:solidFill>
              <a:srgbClr val="C00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Mirrors of PDB data (I tend to </a:t>
            </a:r>
            <a:r>
              <a:rPr lang="en-US" dirty="0">
                <a:solidFill>
                  <a:schemeClr val="tx1"/>
                </a:solidFill>
              </a:rPr>
              <a:t>favor this one, http://</a:t>
            </a:r>
            <a:r>
              <a:rPr lang="en-US" dirty="0" smtClean="0">
                <a:solidFill>
                  <a:schemeClr val="tx1"/>
                </a:solidFill>
              </a:rPr>
              <a:t>www.rcsb.org/pdb)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Rectangular Callout 8"/>
          <p:cNvSpPr/>
          <p:nvPr/>
        </p:nvSpPr>
        <p:spPr>
          <a:xfrm>
            <a:off x="1249733" y="2971805"/>
            <a:ext cx="2926048" cy="624861"/>
          </a:xfrm>
          <a:prstGeom prst="wedgeRectCallout">
            <a:avLst>
              <a:gd name="adj1" fmla="val -29927"/>
              <a:gd name="adj2" fmla="val -110089"/>
            </a:avLst>
          </a:prstGeom>
          <a:solidFill>
            <a:schemeClr val="bg1"/>
          </a:solidFill>
          <a:ln w="57150">
            <a:solidFill>
              <a:srgbClr val="C00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Great educational info about 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protein structure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Rectangular Callout 9"/>
          <p:cNvSpPr/>
          <p:nvPr/>
        </p:nvSpPr>
        <p:spPr>
          <a:xfrm>
            <a:off x="4149911" y="4198625"/>
            <a:ext cx="2926048" cy="624861"/>
          </a:xfrm>
          <a:prstGeom prst="wedgeRectCallout">
            <a:avLst>
              <a:gd name="adj1" fmla="val 68559"/>
              <a:gd name="adj2" fmla="val 17032"/>
            </a:avLst>
          </a:prstGeom>
          <a:solidFill>
            <a:schemeClr val="bg1"/>
          </a:solidFill>
          <a:ln w="57150">
            <a:solidFill>
              <a:srgbClr val="C00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Cool art by David S. </a:t>
            </a:r>
            <a:r>
              <a:rPr lang="en-US" dirty="0" err="1" smtClean="0">
                <a:solidFill>
                  <a:schemeClr val="tx1"/>
                </a:solidFill>
              </a:rPr>
              <a:t>Goodsell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738030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Protein Data Bank: Example Entry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9C38A-8B5C-984D-A05C-F7D51DEF0DE3}" type="datetime1">
              <a:rPr lang="en-US" smtClean="0"/>
              <a:t>4/22/2019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56</a:t>
            </a:fld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6965" y="1038175"/>
            <a:ext cx="8138071" cy="5450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ular Callout 5"/>
          <p:cNvSpPr/>
          <p:nvPr/>
        </p:nvSpPr>
        <p:spPr>
          <a:xfrm>
            <a:off x="9022073" y="571489"/>
            <a:ext cx="1920194" cy="624861"/>
          </a:xfrm>
          <a:prstGeom prst="wedgeRectCallout">
            <a:avLst>
              <a:gd name="adj1" fmla="val -61927"/>
              <a:gd name="adj2" fmla="val 39204"/>
            </a:avLst>
          </a:prstGeom>
          <a:solidFill>
            <a:schemeClr val="bg1"/>
          </a:solidFill>
          <a:ln w="57150">
            <a:solidFill>
              <a:srgbClr val="C00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Annotations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Rectangular Callout 6"/>
          <p:cNvSpPr/>
          <p:nvPr/>
        </p:nvSpPr>
        <p:spPr>
          <a:xfrm>
            <a:off x="5821708" y="1158237"/>
            <a:ext cx="1920194" cy="624861"/>
          </a:xfrm>
          <a:prstGeom prst="wedgeRectCallout">
            <a:avLst>
              <a:gd name="adj1" fmla="val -61927"/>
              <a:gd name="adj2" fmla="val 39204"/>
            </a:avLst>
          </a:prstGeom>
          <a:solidFill>
            <a:schemeClr val="bg1"/>
          </a:solidFill>
          <a:ln w="57150">
            <a:solidFill>
              <a:srgbClr val="C00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Unique ID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Rectangular Callout 7"/>
          <p:cNvSpPr/>
          <p:nvPr/>
        </p:nvSpPr>
        <p:spPr>
          <a:xfrm>
            <a:off x="6644633" y="3337561"/>
            <a:ext cx="2285976" cy="624861"/>
          </a:xfrm>
          <a:prstGeom prst="wedgeRectCallout">
            <a:avLst>
              <a:gd name="adj1" fmla="val -61927"/>
              <a:gd name="adj2" fmla="val 39204"/>
            </a:avLst>
          </a:prstGeom>
          <a:solidFill>
            <a:schemeClr val="bg1"/>
          </a:solidFill>
          <a:ln w="57150">
            <a:solidFill>
              <a:srgbClr val="C00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Method &amp; resolution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Rectangular Callout 8"/>
          <p:cNvSpPr/>
          <p:nvPr/>
        </p:nvSpPr>
        <p:spPr>
          <a:xfrm>
            <a:off x="975416" y="4069073"/>
            <a:ext cx="2285976" cy="1142958"/>
          </a:xfrm>
          <a:prstGeom prst="wedgeRectCallout">
            <a:avLst>
              <a:gd name="adj1" fmla="val 18882"/>
              <a:gd name="adj2" fmla="val -74297"/>
            </a:avLst>
          </a:prstGeom>
          <a:solidFill>
            <a:schemeClr val="bg1"/>
          </a:solidFill>
          <a:ln w="57150">
            <a:solidFill>
              <a:srgbClr val="C00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Multiple static views, plus a variety of movable 3D options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Rectangular Callout 9"/>
          <p:cNvSpPr/>
          <p:nvPr/>
        </p:nvSpPr>
        <p:spPr>
          <a:xfrm>
            <a:off x="335343" y="5547309"/>
            <a:ext cx="3657560" cy="899178"/>
          </a:xfrm>
          <a:prstGeom prst="wedgeRectCallout">
            <a:avLst>
              <a:gd name="adj1" fmla="val 68074"/>
              <a:gd name="adj2" fmla="val -40711"/>
            </a:avLst>
          </a:prstGeom>
          <a:solidFill>
            <a:schemeClr val="bg1"/>
          </a:solidFill>
          <a:ln w="57150">
            <a:solidFill>
              <a:srgbClr val="C00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Citation. Often one structure per paper. This is hard work!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Rectangular Callout 10"/>
          <p:cNvSpPr/>
          <p:nvPr/>
        </p:nvSpPr>
        <p:spPr>
          <a:xfrm>
            <a:off x="9479268" y="2529822"/>
            <a:ext cx="1920194" cy="624861"/>
          </a:xfrm>
          <a:prstGeom prst="wedgeRectCallout">
            <a:avLst>
              <a:gd name="adj1" fmla="val -40762"/>
              <a:gd name="adj2" fmla="val -145564"/>
            </a:avLst>
          </a:prstGeom>
          <a:solidFill>
            <a:schemeClr val="bg1"/>
          </a:solidFill>
          <a:ln w="57150">
            <a:solidFill>
              <a:srgbClr val="C00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Raw data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525331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View of 1FZY from the PDB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9C38A-8B5C-984D-A05C-F7D51DEF0DE3}" type="datetime1">
              <a:rPr lang="en-US" smtClean="0"/>
              <a:t>4/22/2019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57</a:t>
            </a:fld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1343025" y="966580"/>
            <a:ext cx="9505950" cy="5637420"/>
            <a:chOff x="-26707" y="966580"/>
            <a:chExt cx="9505950" cy="5637420"/>
          </a:xfrm>
        </p:grpSpPr>
        <p:pic>
          <p:nvPicPr>
            <p:cNvPr id="5" name="Picture 4" descr="C:\Documents and Settings\franzosa\Desktop\XXXX2.png"/>
            <p:cNvPicPr>
              <a:picLocks noChangeAspect="1" noChangeArrowheads="1"/>
            </p:cNvPicPr>
            <p:nvPr/>
          </p:nvPicPr>
          <p:blipFill rotWithShape="1"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28463" b="22523"/>
            <a:stretch/>
          </p:blipFill>
          <p:spPr bwMode="auto">
            <a:xfrm>
              <a:off x="4164293" y="1262142"/>
              <a:ext cx="5238750" cy="2567711"/>
            </a:xfrm>
            <a:prstGeom prst="rect">
              <a:avLst/>
            </a:prstGeom>
            <a:noFill/>
          </p:spPr>
        </p:pic>
        <p:pic>
          <p:nvPicPr>
            <p:cNvPr id="6" name="Picture 2" descr="C:\Documents and Settings\franzosa\Desktop\XXXX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24276" b="18248"/>
            <a:stretch/>
          </p:blipFill>
          <p:spPr bwMode="auto">
            <a:xfrm>
              <a:off x="-26707" y="966580"/>
              <a:ext cx="5238751" cy="3011054"/>
            </a:xfrm>
            <a:prstGeom prst="rect">
              <a:avLst/>
            </a:prstGeom>
            <a:noFill/>
          </p:spPr>
        </p:pic>
        <p:pic>
          <p:nvPicPr>
            <p:cNvPr id="7" name="Picture 5" descr="C:\Documents and Settings\franzosa\Desktop\XXXX3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31372" b="23046"/>
            <a:stretch/>
          </p:blipFill>
          <p:spPr bwMode="auto">
            <a:xfrm>
              <a:off x="-26707" y="4100945"/>
              <a:ext cx="5238750" cy="2387926"/>
            </a:xfrm>
            <a:prstGeom prst="rect">
              <a:avLst/>
            </a:prstGeom>
            <a:noFill/>
          </p:spPr>
        </p:pic>
        <p:pic>
          <p:nvPicPr>
            <p:cNvPr id="8" name="Picture 6" descr="C:\Documents and Settings\franzosa\Desktop\XXXX4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23658" b="19394"/>
            <a:stretch/>
          </p:blipFill>
          <p:spPr bwMode="auto">
            <a:xfrm>
              <a:off x="4240493" y="3620655"/>
              <a:ext cx="5238750" cy="2983345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313214159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Protein Data Bank: </a:t>
            </a:r>
            <a:r>
              <a:rPr lang="en-US" dirty="0" smtClean="0"/>
              <a:t>Raw Data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9C38A-8B5C-984D-A05C-F7D51DEF0DE3}" type="datetime1">
              <a:rPr lang="en-US" smtClean="0"/>
              <a:t>4/22/2019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58</a:t>
            </a:fld>
            <a:endParaRPr lang="en-US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238539" y="1082040"/>
            <a:ext cx="11714922" cy="540682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LucidaGrande" charset="0"/>
              <a:buChar char="◦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LucidaGrande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just"/>
            <a:r>
              <a:rPr lang="en-US" dirty="0" smtClean="0">
                <a:solidFill>
                  <a:prstClr val="black"/>
                </a:solidFill>
              </a:rPr>
              <a:t>A couple of different formats (PDB, </a:t>
            </a:r>
            <a:r>
              <a:rPr lang="en-US" dirty="0" err="1" smtClean="0">
                <a:solidFill>
                  <a:prstClr val="black"/>
                </a:solidFill>
              </a:rPr>
              <a:t>mmCIF</a:t>
            </a:r>
            <a:r>
              <a:rPr lang="en-US" dirty="0" smtClean="0">
                <a:solidFill>
                  <a:prstClr val="black"/>
                </a:solidFill>
              </a:rPr>
              <a:t>, XML)</a:t>
            </a:r>
          </a:p>
          <a:p>
            <a:pPr lvl="0" algn="just"/>
            <a:r>
              <a:rPr lang="en-US" dirty="0" smtClean="0">
                <a:solidFill>
                  <a:prstClr val="black"/>
                </a:solidFill>
              </a:rPr>
              <a:t>All are focused on specifying the identities and locations of atoms</a:t>
            </a:r>
            <a:endParaRPr lang="en-US" dirty="0">
              <a:solidFill>
                <a:prstClr val="black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368099" y="2331732"/>
            <a:ext cx="7455803" cy="3905310"/>
            <a:chOff x="2572074" y="2449738"/>
            <a:chExt cx="7455803" cy="3905310"/>
          </a:xfrm>
        </p:grpSpPr>
        <p:sp>
          <p:nvSpPr>
            <p:cNvPr id="13" name="Rectangle 12"/>
            <p:cNvSpPr/>
            <p:nvPr/>
          </p:nvSpPr>
          <p:spPr>
            <a:xfrm>
              <a:off x="2788877" y="3061839"/>
              <a:ext cx="7239000" cy="329320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t-BR" sz="1600" dirty="0" smtClean="0">
                  <a:latin typeface="Consolas" pitchFamily="49" charset="0"/>
                </a:rPr>
                <a:t>A	ASP	30	N	221	23.694	11.762	7.111</a:t>
              </a:r>
            </a:p>
            <a:p>
              <a:r>
                <a:rPr lang="pt-BR" sz="1600" dirty="0" smtClean="0">
                  <a:latin typeface="Consolas" pitchFamily="49" charset="0"/>
                </a:rPr>
                <a:t>A	ASP	30	CA	222	23.808	10.408	6.579</a:t>
              </a:r>
            </a:p>
            <a:p>
              <a:r>
                <a:rPr lang="pt-BR" sz="1600" dirty="0" smtClean="0">
                  <a:latin typeface="Consolas" pitchFamily="49" charset="0"/>
                </a:rPr>
                <a:t>A	ASP	30	C	223	22.639	10.070	5.665</a:t>
              </a:r>
            </a:p>
            <a:p>
              <a:r>
                <a:rPr lang="pt-BR" sz="1600" dirty="0" smtClean="0">
                  <a:latin typeface="Consolas" pitchFamily="49" charset="0"/>
                </a:rPr>
                <a:t>A	ASP	30	O	224	21.664	10.818	5.579</a:t>
              </a:r>
            </a:p>
            <a:p>
              <a:r>
                <a:rPr lang="pt-BR" sz="1600" dirty="0" smtClean="0">
                  <a:latin typeface="Consolas" pitchFamily="49" charset="0"/>
                </a:rPr>
                <a:t>A	ASP	30	CB	225	23.815	9.400	7.709</a:t>
              </a:r>
            </a:p>
            <a:p>
              <a:r>
                <a:rPr lang="pt-BR" sz="1600" dirty="0" smtClean="0">
                  <a:latin typeface="Consolas" pitchFamily="49" charset="0"/>
                </a:rPr>
                <a:t>A	ASP	30	CG	226	22.563	9.478	8.517</a:t>
              </a:r>
            </a:p>
            <a:p>
              <a:r>
                <a:rPr lang="pt-BR" sz="1600" dirty="0" smtClean="0">
                  <a:latin typeface="Consolas" pitchFamily="49" charset="0"/>
                </a:rPr>
                <a:t>A	ASP	30	OD1	227	22.545	10.216	9.521</a:t>
              </a:r>
            </a:p>
            <a:p>
              <a:r>
                <a:rPr lang="pt-BR" sz="1600" dirty="0" smtClean="0">
                  <a:latin typeface="Consolas" pitchFamily="49" charset="0"/>
                </a:rPr>
                <a:t>A	ASP	30	OD2	228	21.578	8.833	8.116</a:t>
              </a:r>
            </a:p>
            <a:p>
              <a:r>
                <a:rPr lang="pt-BR" sz="1600" dirty="0" smtClean="0">
                  <a:latin typeface="Consolas" pitchFamily="49" charset="0"/>
                </a:rPr>
                <a:t>A	ILE	31	N	229	22.738	8.914	5.015</a:t>
              </a:r>
            </a:p>
            <a:p>
              <a:r>
                <a:rPr lang="pt-BR" sz="1600" dirty="0" smtClean="0">
                  <a:latin typeface="Consolas" pitchFamily="49" charset="0"/>
                </a:rPr>
                <a:t>A	ILE	31	CA	230	21.692	8.454	4.117</a:t>
              </a:r>
            </a:p>
            <a:p>
              <a:r>
                <a:rPr lang="pt-BR" sz="1600" dirty="0" smtClean="0">
                  <a:latin typeface="Consolas" pitchFamily="49" charset="0"/>
                </a:rPr>
                <a:t>A	ILE	31	C	231	21.072	7.127	4.539</a:t>
              </a:r>
            </a:p>
            <a:p>
              <a:r>
                <a:rPr lang="pt-BR" sz="1600" dirty="0" smtClean="0">
                  <a:latin typeface="Consolas" pitchFamily="49" charset="0"/>
                </a:rPr>
                <a:t>A	ILE	31	O	232	20.366	6.491	3.750</a:t>
              </a:r>
            </a:p>
            <a:p>
              <a:r>
                <a:rPr lang="pt-BR" sz="1600" dirty="0" smtClean="0">
                  <a:latin typeface="Consolas" pitchFamily="49" charset="0"/>
                </a:rPr>
                <a:t>A	ILE	31	CB	233	22.213	8.346	2.649</a:t>
              </a:r>
              <a:endParaRPr lang="en-US" sz="1600" dirty="0">
                <a:latin typeface="Consolas" pitchFamily="49" charset="0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6370277" y="2449738"/>
              <a:ext cx="674031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C00000"/>
                  </a:solidFill>
                  <a:latin typeface="Calibri"/>
                </a:rPr>
                <a:t>atom</a:t>
              </a:r>
            </a:p>
            <a:p>
              <a:pPr algn="ctr"/>
              <a:r>
                <a:rPr lang="en-US" dirty="0" smtClean="0">
                  <a:solidFill>
                    <a:srgbClr val="C00000"/>
                  </a:solidFill>
                  <a:latin typeface="Calibri"/>
                </a:rPr>
                <a:t>#</a:t>
              </a:r>
              <a:endParaRPr lang="en-US" dirty="0">
                <a:solidFill>
                  <a:srgbClr val="C00000"/>
                </a:solidFill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5379677" y="2449738"/>
              <a:ext cx="674031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C00000"/>
                  </a:solidFill>
                  <a:latin typeface="Calibri"/>
                </a:rPr>
                <a:t>atom</a:t>
              </a:r>
            </a:p>
            <a:p>
              <a:pPr algn="ctr"/>
              <a:r>
                <a:rPr lang="en-US" dirty="0" smtClean="0">
                  <a:solidFill>
                    <a:srgbClr val="C00000"/>
                  </a:solidFill>
                  <a:latin typeface="Calibri"/>
                </a:rPr>
                <a:t>type</a:t>
              </a:r>
              <a:endParaRPr lang="en-US" dirty="0">
                <a:solidFill>
                  <a:srgbClr val="C00000"/>
                </a:solidFill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3550877" y="2449738"/>
              <a:ext cx="878959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C00000"/>
                  </a:solidFill>
                  <a:latin typeface="Calibri"/>
                </a:rPr>
                <a:t>residue</a:t>
              </a:r>
            </a:p>
            <a:p>
              <a:pPr algn="ctr"/>
              <a:r>
                <a:rPr lang="en-US" dirty="0" smtClean="0">
                  <a:solidFill>
                    <a:srgbClr val="C00000"/>
                  </a:solidFill>
                  <a:latin typeface="Calibri"/>
                </a:rPr>
                <a:t>type</a:t>
              </a:r>
              <a:endParaRPr lang="en-US" dirty="0">
                <a:solidFill>
                  <a:srgbClr val="C00000"/>
                </a:solidFill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4389077" y="2452801"/>
              <a:ext cx="878959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C00000"/>
                  </a:solidFill>
                  <a:latin typeface="Calibri"/>
                </a:rPr>
                <a:t>residue</a:t>
              </a:r>
            </a:p>
            <a:p>
              <a:pPr algn="ctr"/>
              <a:r>
                <a:rPr lang="en-US" dirty="0" smtClean="0">
                  <a:solidFill>
                    <a:srgbClr val="C00000"/>
                  </a:solidFill>
                  <a:latin typeface="Calibri"/>
                </a:rPr>
                <a:t>#</a:t>
              </a:r>
              <a:endParaRPr lang="en-US" dirty="0">
                <a:solidFill>
                  <a:srgbClr val="C00000"/>
                </a:solidFill>
              </a:endParaRPr>
            </a:p>
          </p:txBody>
        </p:sp>
        <p:sp>
          <p:nvSpPr>
            <p:cNvPr id="18" name="Right Brace 17"/>
            <p:cNvSpPr/>
            <p:nvPr/>
          </p:nvSpPr>
          <p:spPr>
            <a:xfrm rot="16200000">
              <a:off x="8461345" y="1724469"/>
              <a:ext cx="381000" cy="2514600"/>
            </a:xfrm>
            <a:prstGeom prst="rightBrace">
              <a:avLst>
                <a:gd name="adj1" fmla="val 5542"/>
                <a:gd name="adj2" fmla="val 49602"/>
              </a:avLst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7667426" y="2449738"/>
              <a:ext cx="188974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C00000"/>
                  </a:solidFill>
                  <a:latin typeface="Calibri"/>
                </a:rPr>
                <a:t>(</a:t>
              </a:r>
              <a:r>
                <a:rPr lang="en-US" i="1" dirty="0" smtClean="0">
                  <a:solidFill>
                    <a:srgbClr val="C00000"/>
                  </a:solidFill>
                  <a:latin typeface="Calibri"/>
                </a:rPr>
                <a:t>x</a:t>
              </a:r>
              <a:r>
                <a:rPr lang="en-US" dirty="0" smtClean="0">
                  <a:solidFill>
                    <a:srgbClr val="C00000"/>
                  </a:solidFill>
                  <a:latin typeface="Calibri"/>
                </a:rPr>
                <a:t>, </a:t>
              </a:r>
              <a:r>
                <a:rPr lang="en-US" i="1" dirty="0" smtClean="0">
                  <a:solidFill>
                    <a:srgbClr val="C00000"/>
                  </a:solidFill>
                  <a:latin typeface="Calibri"/>
                </a:rPr>
                <a:t>y</a:t>
              </a:r>
              <a:r>
                <a:rPr lang="en-US" dirty="0" smtClean="0">
                  <a:solidFill>
                    <a:srgbClr val="C00000"/>
                  </a:solidFill>
                  <a:latin typeface="Calibri"/>
                </a:rPr>
                <a:t>, </a:t>
              </a:r>
              <a:r>
                <a:rPr lang="en-US" i="1" dirty="0" smtClean="0">
                  <a:solidFill>
                    <a:srgbClr val="C00000"/>
                  </a:solidFill>
                  <a:latin typeface="Calibri"/>
                </a:rPr>
                <a:t>z</a:t>
              </a:r>
              <a:r>
                <a:rPr lang="en-US" dirty="0" smtClean="0">
                  <a:solidFill>
                    <a:srgbClr val="C00000"/>
                  </a:solidFill>
                  <a:latin typeface="Calibri"/>
                </a:rPr>
                <a:t>) coordinate</a:t>
              </a:r>
              <a:endParaRPr lang="en-US" dirty="0">
                <a:solidFill>
                  <a:srgbClr val="C00000"/>
                </a:solidFill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2572074" y="2449738"/>
              <a:ext cx="855363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C00000"/>
                  </a:solidFill>
                  <a:latin typeface="Calibri"/>
                </a:rPr>
                <a:t>chain</a:t>
              </a:r>
            </a:p>
            <a:p>
              <a:pPr algn="ctr"/>
              <a:r>
                <a:rPr lang="en-US" dirty="0" smtClean="0">
                  <a:solidFill>
                    <a:srgbClr val="C00000"/>
                  </a:solidFill>
                  <a:latin typeface="Calibri"/>
                </a:rPr>
                <a:t>symbol</a:t>
              </a:r>
            </a:p>
          </p:txBody>
        </p:sp>
      </p:grpSp>
      <p:pic>
        <p:nvPicPr>
          <p:cNvPr id="22" name="Picture 2" descr="https://cnx.org/resources/fb4997cac700d686322c9930cf9abc5cfa187982/Figure_03_04_0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379"/>
          <a:stretch/>
        </p:blipFill>
        <p:spPr bwMode="auto">
          <a:xfrm>
            <a:off x="426782" y="2423171"/>
            <a:ext cx="1683440" cy="3696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/>
          <p:cNvSpPr/>
          <p:nvPr/>
        </p:nvSpPr>
        <p:spPr>
          <a:xfrm>
            <a:off x="238539" y="2243356"/>
            <a:ext cx="2199901" cy="2922985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accent1"/>
                </a:solidFill>
              </a:rPr>
              <a:t>In a structure of</a:t>
            </a:r>
          </a:p>
          <a:p>
            <a:pPr algn="ctr"/>
            <a:r>
              <a:rPr lang="en-US" sz="2000" dirty="0">
                <a:solidFill>
                  <a:schemeClr val="accent1"/>
                </a:solidFill>
              </a:rPr>
              <a:t>more than one</a:t>
            </a:r>
          </a:p>
          <a:p>
            <a:pPr algn="ctr"/>
            <a:r>
              <a:rPr lang="en-US" sz="2000" dirty="0">
                <a:solidFill>
                  <a:schemeClr val="accent1"/>
                </a:solidFill>
              </a:rPr>
              <a:t>peptide subunit, </a:t>
            </a:r>
            <a:r>
              <a:rPr lang="en-US" sz="2000" dirty="0" smtClean="0">
                <a:solidFill>
                  <a:schemeClr val="accent1"/>
                </a:solidFill>
              </a:rPr>
              <a:t>the subunits </a:t>
            </a:r>
            <a:r>
              <a:rPr lang="en-US" sz="2000" dirty="0">
                <a:solidFill>
                  <a:schemeClr val="accent1"/>
                </a:solidFill>
              </a:rPr>
              <a:t>units are </a:t>
            </a:r>
            <a:r>
              <a:rPr lang="en-US" sz="2000" dirty="0" smtClean="0">
                <a:solidFill>
                  <a:schemeClr val="accent1"/>
                </a:solidFill>
              </a:rPr>
              <a:t>referred </a:t>
            </a:r>
            <a:r>
              <a:rPr lang="en-US" sz="2000" dirty="0">
                <a:solidFill>
                  <a:schemeClr val="accent1"/>
                </a:solidFill>
              </a:rPr>
              <a:t>to as </a:t>
            </a:r>
            <a:r>
              <a:rPr lang="en-US" sz="2000" dirty="0" smtClean="0">
                <a:solidFill>
                  <a:schemeClr val="accent1"/>
                </a:solidFill>
              </a:rPr>
              <a:t>chains </a:t>
            </a:r>
          </a:p>
          <a:p>
            <a:pPr algn="ctr"/>
            <a:r>
              <a:rPr lang="en-US" sz="2000" dirty="0">
                <a:solidFill>
                  <a:schemeClr val="accent1"/>
                </a:solidFill>
              </a:rPr>
              <a:t>(</a:t>
            </a:r>
            <a:r>
              <a:rPr lang="en-US" sz="2000" dirty="0" smtClean="0">
                <a:solidFill>
                  <a:schemeClr val="accent1"/>
                </a:solidFill>
              </a:rPr>
              <a:t>and lettered)</a:t>
            </a:r>
            <a:endParaRPr lang="en-US" sz="2000" dirty="0">
              <a:solidFill>
                <a:schemeClr val="accent1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039555" y="5374633"/>
            <a:ext cx="393056" cy="523220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  <p:txBody>
          <a:bodyPr wrap="none">
            <a:spAutoFit/>
          </a:bodyPr>
          <a:lstStyle/>
          <a:p>
            <a:r>
              <a:rPr lang="en-US" sz="2800" dirty="0" smtClean="0">
                <a:effectLst>
                  <a:glow rad="165100">
                    <a:schemeClr val="bg1"/>
                  </a:glow>
                </a:effectLst>
              </a:rPr>
              <a:t>A</a:t>
            </a:r>
            <a:endParaRPr lang="en-US" sz="2800" dirty="0">
              <a:effectLst>
                <a:glow rad="165100">
                  <a:schemeClr val="bg1"/>
                </a:glow>
              </a:effectLst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524050" y="5623536"/>
            <a:ext cx="393056" cy="523220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  <p:txBody>
          <a:bodyPr wrap="none">
            <a:spAutoFit/>
          </a:bodyPr>
          <a:lstStyle/>
          <a:p>
            <a:r>
              <a:rPr lang="en-US" sz="2800" dirty="0" smtClean="0">
                <a:effectLst>
                  <a:glow rad="165100">
                    <a:schemeClr val="bg1"/>
                  </a:glow>
                </a:effectLst>
              </a:rPr>
              <a:t>B</a:t>
            </a:r>
            <a:endParaRPr lang="en-US" sz="2800" dirty="0">
              <a:effectLst>
                <a:glow rad="165100">
                  <a:schemeClr val="bg1"/>
                </a:glow>
              </a:effectLst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9839634" y="2243356"/>
            <a:ext cx="2199901" cy="2922985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accent1"/>
                </a:solidFill>
              </a:rPr>
              <a:t>Very common to have gaps (missing atoms/residues) due to disordered regions with uncertain position</a:t>
            </a:r>
          </a:p>
          <a:p>
            <a:pPr algn="ctr"/>
            <a:r>
              <a:rPr lang="en-US" sz="2000" dirty="0" smtClean="0">
                <a:solidFill>
                  <a:schemeClr val="accent1"/>
                </a:solidFill>
              </a:rPr>
              <a:t>(e.g. loops)</a:t>
            </a:r>
            <a:endParaRPr lang="en-US" sz="20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551739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/>
      <p:bldP spid="26" grpId="0"/>
      <p:bldP spid="27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Databases of protein folds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9C38A-8B5C-984D-A05C-F7D51DEF0DE3}" type="datetime1">
              <a:rPr lang="en-US" smtClean="0"/>
              <a:t>4/22/2019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59</a:t>
            </a:fld>
            <a:endParaRPr lang="en-US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238539" y="1082040"/>
            <a:ext cx="11714922" cy="540682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LucidaGrande" charset="0"/>
              <a:buChar char="◦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LucidaGrande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just"/>
            <a:r>
              <a:rPr lang="en-US" dirty="0" smtClean="0">
                <a:solidFill>
                  <a:prstClr val="black"/>
                </a:solidFill>
              </a:rPr>
              <a:t>Group together protein structures based on similar properties and shapes</a:t>
            </a:r>
          </a:p>
          <a:p>
            <a:pPr lvl="0" algn="just"/>
            <a:r>
              <a:rPr lang="en-US" dirty="0" smtClean="0">
                <a:solidFill>
                  <a:prstClr val="black"/>
                </a:solidFill>
              </a:rPr>
              <a:t>Similar in spirit to what </a:t>
            </a:r>
            <a:r>
              <a:rPr lang="en-US" dirty="0" err="1" smtClean="0">
                <a:solidFill>
                  <a:prstClr val="black"/>
                </a:solidFill>
              </a:rPr>
              <a:t>Pfam</a:t>
            </a:r>
            <a:r>
              <a:rPr lang="en-US" dirty="0" smtClean="0">
                <a:solidFill>
                  <a:prstClr val="black"/>
                </a:solidFill>
              </a:rPr>
              <a:t> (and friends) do for sequences</a:t>
            </a:r>
          </a:p>
          <a:p>
            <a:pPr lvl="0" algn="just"/>
            <a:r>
              <a:rPr lang="en-US" dirty="0" smtClean="0">
                <a:solidFill>
                  <a:prstClr val="black"/>
                </a:solidFill>
              </a:rPr>
              <a:t>Some computational alignment, also a lot of eye-balling</a:t>
            </a:r>
          </a:p>
        </p:txBody>
      </p:sp>
    </p:spTree>
    <p:extLst>
      <p:ext uri="{BB962C8B-B14F-4D97-AF65-F5344CB8AC3E}">
        <p14:creationId xmlns:p14="http://schemas.microsoft.com/office/powerpoint/2010/main" val="30950804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Problems with </a:t>
            </a:r>
            <a:r>
              <a:rPr lang="en-US" u="sng" dirty="0" smtClean="0"/>
              <a:t>defining</a:t>
            </a:r>
            <a:r>
              <a:rPr lang="en-US" dirty="0" smtClean="0"/>
              <a:t> proteins from DNA (genomes)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reasonable-looking open reading frame (ORF) might not be real</a:t>
            </a:r>
          </a:p>
          <a:p>
            <a:r>
              <a:rPr lang="en-US" dirty="0" smtClean="0"/>
              <a:t>Can’t see post-translational modifications (e.g. phosphorylated version)</a:t>
            </a:r>
          </a:p>
          <a:p>
            <a:r>
              <a:rPr lang="en-US" dirty="0" smtClean="0"/>
              <a:t>Genomic DNA may not be readily available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4/22/2019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6</a:t>
            </a:fld>
            <a:endParaRPr lang="en-US"/>
          </a:p>
        </p:txBody>
      </p:sp>
      <p:pic>
        <p:nvPicPr>
          <p:cNvPr id="6" name="Picture 2" descr="http://www.sciencecodex.com/files/T-rex%20and%20bird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44269" y="2928098"/>
            <a:ext cx="5303462" cy="3335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7399988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CATH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9C38A-8B5C-984D-A05C-F7D51DEF0DE3}" type="datetime1">
              <a:rPr lang="en-US" smtClean="0"/>
              <a:t>4/22/2019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60</a:t>
            </a:fld>
            <a:endParaRPr lang="en-US"/>
          </a:p>
        </p:txBody>
      </p:sp>
      <p:pic>
        <p:nvPicPr>
          <p:cNvPr id="5" name="Picture 2" descr="The image “http://wserv1.dl.ac.uk/CCP/CCP11/newsletter/vol2_3/orengo/fancyCAT.gif” cannot be displayed, because it contains errors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82" y="948415"/>
            <a:ext cx="4712021" cy="5544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10073587" y="213133"/>
            <a:ext cx="17901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accent1"/>
                </a:solidFill>
              </a:rPr>
              <a:t>www.cathdb.info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5455927" y="1082040"/>
            <a:ext cx="6497533" cy="540682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LucidaGrande" charset="0"/>
              <a:buChar char="◦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LucidaGrande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z="2400" dirty="0" smtClean="0"/>
              <a:t>Part manual*/part </a:t>
            </a:r>
            <a:r>
              <a:rPr lang="en-US" sz="2400" dirty="0"/>
              <a:t>automated</a:t>
            </a:r>
            <a:r>
              <a:rPr lang="en-US" sz="2400" dirty="0" smtClean="0"/>
              <a:t>** clustering of proteins and protein structures by fold</a:t>
            </a:r>
          </a:p>
          <a:p>
            <a:pPr fontAlgn="ctr"/>
            <a:r>
              <a:rPr lang="en-US" sz="2400" u="sng" dirty="0" smtClean="0"/>
              <a:t>Class</a:t>
            </a:r>
            <a:r>
              <a:rPr lang="en-US" sz="2400" dirty="0" smtClean="0"/>
              <a:t>*</a:t>
            </a:r>
          </a:p>
          <a:p>
            <a:pPr lvl="1" fontAlgn="ctr"/>
            <a:r>
              <a:rPr lang="en-US" sz="2000" dirty="0" smtClean="0"/>
              <a:t>Broad </a:t>
            </a:r>
            <a:r>
              <a:rPr lang="en-US" sz="2000" dirty="0"/>
              <a:t>architectural similarities </a:t>
            </a:r>
            <a:endParaRPr lang="en-US" sz="2000" dirty="0" smtClean="0"/>
          </a:p>
          <a:p>
            <a:pPr lvl="1" fontAlgn="ctr"/>
            <a:r>
              <a:rPr lang="en-US" sz="2000" dirty="0" smtClean="0"/>
              <a:t>e.g. “</a:t>
            </a:r>
            <a:r>
              <a:rPr lang="en-US" sz="2000" dirty="0"/>
              <a:t>mostly alpha </a:t>
            </a:r>
            <a:r>
              <a:rPr lang="en-US" sz="2000" dirty="0" smtClean="0"/>
              <a:t>helix”</a:t>
            </a:r>
            <a:endParaRPr lang="en-US" sz="2000" dirty="0"/>
          </a:p>
          <a:p>
            <a:pPr fontAlgn="ctr"/>
            <a:r>
              <a:rPr lang="en-US" sz="2400" u="sng" dirty="0"/>
              <a:t>Architecture</a:t>
            </a:r>
            <a:r>
              <a:rPr lang="en-US" sz="2400" dirty="0" smtClean="0"/>
              <a:t>*</a:t>
            </a:r>
          </a:p>
          <a:p>
            <a:pPr lvl="1" fontAlgn="ctr"/>
            <a:r>
              <a:rPr lang="en-US" sz="2000" dirty="0" smtClean="0"/>
              <a:t>Similar folding units</a:t>
            </a:r>
          </a:p>
          <a:p>
            <a:pPr lvl="1" fontAlgn="ctr"/>
            <a:r>
              <a:rPr lang="en-US" sz="2000" dirty="0" smtClean="0"/>
              <a:t>Not </a:t>
            </a:r>
            <a:r>
              <a:rPr lang="en-US" sz="2000" dirty="0"/>
              <a:t>necessarily related through </a:t>
            </a:r>
            <a:r>
              <a:rPr lang="en-US" sz="2000" dirty="0" smtClean="0"/>
              <a:t>evolution</a:t>
            </a:r>
            <a:endParaRPr lang="en-US" sz="2000" dirty="0"/>
          </a:p>
          <a:p>
            <a:pPr fontAlgn="ctr"/>
            <a:r>
              <a:rPr lang="en-US" sz="2400" u="sng" dirty="0"/>
              <a:t>Topology</a:t>
            </a:r>
            <a:r>
              <a:rPr lang="en-US" sz="2400" dirty="0" smtClean="0"/>
              <a:t>**</a:t>
            </a:r>
          </a:p>
          <a:p>
            <a:pPr lvl="1" fontAlgn="ctr"/>
            <a:r>
              <a:rPr lang="en-US" sz="2000" dirty="0" smtClean="0"/>
              <a:t>Structural/functional </a:t>
            </a:r>
            <a:r>
              <a:rPr lang="en-US" sz="2000" dirty="0"/>
              <a:t>evidence of divergent </a:t>
            </a:r>
            <a:r>
              <a:rPr lang="en-US" sz="2000" dirty="0" smtClean="0"/>
              <a:t>evolution</a:t>
            </a:r>
          </a:p>
          <a:p>
            <a:pPr lvl="1" fontAlgn="ctr"/>
            <a:r>
              <a:rPr lang="en-US" sz="2000" dirty="0" smtClean="0"/>
              <a:t>Not </a:t>
            </a:r>
            <a:r>
              <a:rPr lang="en-US" sz="2000" dirty="0"/>
              <a:t>necessarily obvious </a:t>
            </a:r>
            <a:r>
              <a:rPr lang="en-US" sz="2000" dirty="0" smtClean="0"/>
              <a:t>sequence homologs</a:t>
            </a:r>
            <a:endParaRPr lang="en-US" sz="2000" dirty="0"/>
          </a:p>
          <a:p>
            <a:pPr fontAlgn="ctr"/>
            <a:r>
              <a:rPr lang="en-US" sz="2400" u="sng" dirty="0"/>
              <a:t>Homology</a:t>
            </a:r>
            <a:r>
              <a:rPr lang="en-US" sz="2400" dirty="0" smtClean="0"/>
              <a:t>**</a:t>
            </a:r>
          </a:p>
          <a:p>
            <a:pPr lvl="1" fontAlgn="ctr"/>
            <a:r>
              <a:rPr lang="en-US" sz="2000" dirty="0" smtClean="0"/>
              <a:t>Sequence homologs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65068128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SCOP (and SCOP2)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9C38A-8B5C-984D-A05C-F7D51DEF0DE3}" type="datetime1">
              <a:rPr lang="en-US" smtClean="0"/>
              <a:t>4/22/2019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61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290536" y="213133"/>
            <a:ext cx="369267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>
                <a:solidFill>
                  <a:schemeClr val="accent1"/>
                </a:solidFill>
              </a:rPr>
              <a:t>http://</a:t>
            </a:r>
            <a:r>
              <a:rPr lang="en-US" dirty="0" smtClean="0">
                <a:solidFill>
                  <a:schemeClr val="accent1"/>
                </a:solidFill>
              </a:rPr>
              <a:t>scop.mrc-lmb.cam.ac.uk/scop</a:t>
            </a:r>
          </a:p>
          <a:p>
            <a:pPr algn="r"/>
            <a:r>
              <a:rPr lang="en-US" dirty="0">
                <a:solidFill>
                  <a:schemeClr val="accent1"/>
                </a:solidFill>
              </a:rPr>
              <a:t>http://</a:t>
            </a:r>
            <a:r>
              <a:rPr lang="en-US" dirty="0" smtClean="0">
                <a:solidFill>
                  <a:schemeClr val="accent1"/>
                </a:solidFill>
              </a:rPr>
              <a:t>scop2.mrc-lmb.cam.ac.uk</a:t>
            </a:r>
            <a:endParaRPr lang="en-US" dirty="0">
              <a:solidFill>
                <a:schemeClr val="accent1"/>
              </a:solidFill>
            </a:endParaRPr>
          </a:p>
        </p:txBody>
      </p:sp>
      <p:pic>
        <p:nvPicPr>
          <p:cNvPr id="5122" name="Picture 2" descr="https://scop.berkeley.edu/help/images/scop_hierarchy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736" y="2423171"/>
            <a:ext cx="8952528" cy="3748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ontent Placeholder 2"/>
          <p:cNvSpPr txBox="1">
            <a:spLocks/>
          </p:cNvSpPr>
          <p:nvPr/>
        </p:nvSpPr>
        <p:spPr>
          <a:xfrm>
            <a:off x="238539" y="1082040"/>
            <a:ext cx="11714922" cy="540682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LucidaGrande" charset="0"/>
              <a:buChar char="◦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LucidaGrande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just"/>
            <a:r>
              <a:rPr lang="en-US" u="sng" dirty="0">
                <a:solidFill>
                  <a:prstClr val="black"/>
                </a:solidFill>
              </a:rPr>
              <a:t>S</a:t>
            </a:r>
            <a:r>
              <a:rPr lang="en-US" dirty="0">
                <a:solidFill>
                  <a:prstClr val="black"/>
                </a:solidFill>
              </a:rPr>
              <a:t>tructural </a:t>
            </a:r>
            <a:r>
              <a:rPr lang="en-US" u="sng" dirty="0">
                <a:solidFill>
                  <a:prstClr val="black"/>
                </a:solidFill>
              </a:rPr>
              <a:t>C</a:t>
            </a:r>
            <a:r>
              <a:rPr lang="en-US" dirty="0">
                <a:solidFill>
                  <a:prstClr val="black"/>
                </a:solidFill>
              </a:rPr>
              <a:t>lassification </a:t>
            </a:r>
            <a:r>
              <a:rPr lang="en-US" u="sng" dirty="0">
                <a:solidFill>
                  <a:prstClr val="black"/>
                </a:solidFill>
              </a:rPr>
              <a:t>O</a:t>
            </a:r>
            <a:r>
              <a:rPr lang="en-US" dirty="0">
                <a:solidFill>
                  <a:prstClr val="black"/>
                </a:solidFill>
              </a:rPr>
              <a:t>f </a:t>
            </a:r>
            <a:r>
              <a:rPr lang="en-US" u="sng" dirty="0">
                <a:solidFill>
                  <a:prstClr val="black"/>
                </a:solidFill>
              </a:rPr>
              <a:t>P</a:t>
            </a:r>
            <a:r>
              <a:rPr lang="en-US" dirty="0">
                <a:solidFill>
                  <a:prstClr val="black"/>
                </a:solidFill>
              </a:rPr>
              <a:t>roteins</a:t>
            </a:r>
          </a:p>
          <a:p>
            <a:pPr lvl="0" algn="just"/>
            <a:r>
              <a:rPr lang="en-US" dirty="0" smtClean="0">
                <a:solidFill>
                  <a:prstClr val="black"/>
                </a:solidFill>
              </a:rPr>
              <a:t>Manual </a:t>
            </a:r>
            <a:r>
              <a:rPr lang="en-US" dirty="0" err="1" smtClean="0">
                <a:solidFill>
                  <a:prstClr val="black"/>
                </a:solidFill>
              </a:rPr>
              <a:t>curation</a:t>
            </a:r>
            <a:r>
              <a:rPr lang="en-US" dirty="0" smtClean="0">
                <a:solidFill>
                  <a:prstClr val="black"/>
                </a:solidFill>
              </a:rPr>
              <a:t> of proteins into hierarchy based on appearance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558070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 smtClean="0"/>
              <a:t>Quantifying protein abundance and state (“proteomics”)</a:t>
            </a:r>
          </a:p>
          <a:p>
            <a:pPr lvl="1"/>
            <a:r>
              <a:rPr lang="en-US" dirty="0" smtClean="0"/>
              <a:t>Antibody-based methods, </a:t>
            </a:r>
            <a:r>
              <a:rPr lang="en-US" dirty="0" smtClean="0"/>
              <a:t>2D gels</a:t>
            </a:r>
            <a:endParaRPr lang="en-US" dirty="0" smtClean="0"/>
          </a:p>
          <a:p>
            <a:pPr lvl="1"/>
            <a:r>
              <a:rPr lang="en-US" dirty="0" smtClean="0"/>
              <a:t>Mass spectrometry-based shotgun proteomics</a:t>
            </a:r>
          </a:p>
          <a:p>
            <a:r>
              <a:rPr lang="en-US" sz="3200" dirty="0" smtClean="0"/>
              <a:t>Principle </a:t>
            </a:r>
            <a:r>
              <a:rPr lang="en-US" sz="3200" dirty="0" smtClean="0"/>
              <a:t>of protein structure</a:t>
            </a:r>
          </a:p>
          <a:p>
            <a:pPr lvl="1"/>
            <a:r>
              <a:rPr lang="en-US" dirty="0" smtClean="0"/>
              <a:t>Protein families and domain organization</a:t>
            </a:r>
          </a:p>
          <a:p>
            <a:pPr lvl="1"/>
            <a:r>
              <a:rPr lang="en-US" dirty="0" smtClean="0"/>
              <a:t>COGs, </a:t>
            </a:r>
            <a:r>
              <a:rPr lang="en-US" dirty="0" err="1" smtClean="0"/>
              <a:t>UniRef</a:t>
            </a:r>
            <a:r>
              <a:rPr lang="en-US" dirty="0" smtClean="0"/>
              <a:t>, </a:t>
            </a:r>
            <a:r>
              <a:rPr lang="en-US" dirty="0" err="1" smtClean="0"/>
              <a:t>Pfam</a:t>
            </a:r>
            <a:endParaRPr lang="en-US" dirty="0" smtClean="0"/>
          </a:p>
          <a:p>
            <a:r>
              <a:rPr lang="en-US" sz="3200" dirty="0" smtClean="0"/>
              <a:t>Protein structure determination</a:t>
            </a:r>
            <a:endParaRPr lang="en-US" sz="3200" dirty="0" smtClean="0"/>
          </a:p>
          <a:p>
            <a:pPr lvl="1"/>
            <a:r>
              <a:rPr lang="en-US" dirty="0" smtClean="0"/>
              <a:t>X-ray crystallography and NMR techniques</a:t>
            </a:r>
          </a:p>
          <a:p>
            <a:pPr lvl="1"/>
            <a:r>
              <a:rPr lang="en-US" dirty="0" smtClean="0"/>
              <a:t>Protein structure prediction</a:t>
            </a:r>
            <a:endParaRPr lang="en-US" dirty="0" smtClean="0"/>
          </a:p>
          <a:p>
            <a:pPr lvl="1"/>
            <a:r>
              <a:rPr lang="en-US" dirty="0" smtClean="0"/>
              <a:t>3D structure data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C376A-F598-5B4F-A8D5-A35E8E160FA5}" type="datetime1">
              <a:rPr lang="en-US" smtClean="0"/>
              <a:t>4/22/2019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21884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752648" y="2505671"/>
            <a:ext cx="8686705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smtClean="0"/>
              <a:t>Canvas question time</a:t>
            </a:r>
          </a:p>
          <a:p>
            <a:pPr algn="ctr"/>
            <a:r>
              <a:rPr lang="en-US" sz="4800" i="1" dirty="0" smtClean="0"/>
              <a:t>Ask me for the passcode</a:t>
            </a:r>
            <a:endParaRPr lang="en-US" sz="4800" i="1" dirty="0"/>
          </a:p>
        </p:txBody>
      </p:sp>
      <p:sp>
        <p:nvSpPr>
          <p:cNvPr id="2" name="Rounded Rectangle 1"/>
          <p:cNvSpPr/>
          <p:nvPr/>
        </p:nvSpPr>
        <p:spPr>
          <a:xfrm>
            <a:off x="243904" y="228636"/>
            <a:ext cx="11704192" cy="6400730"/>
          </a:xfrm>
          <a:prstGeom prst="roundRect">
            <a:avLst>
              <a:gd name="adj" fmla="val 4657"/>
            </a:avLst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458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fold.it/portal/files/newcompetitio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801" y="65064"/>
            <a:ext cx="11016399" cy="6727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701099" y="320074"/>
            <a:ext cx="376782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accent1"/>
                </a:solidFill>
              </a:rPr>
              <a:t>https://fold.it/portal/</a:t>
            </a:r>
          </a:p>
        </p:txBody>
      </p:sp>
    </p:spTree>
    <p:extLst>
      <p:ext uri="{BB962C8B-B14F-4D97-AF65-F5344CB8AC3E}">
        <p14:creationId xmlns:p14="http://schemas.microsoft.com/office/powerpoint/2010/main" val="156173301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546910" y="2875002"/>
            <a:ext cx="909818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smtClean="0"/>
              <a:t>Extras</a:t>
            </a:r>
            <a:endParaRPr lang="en-US" sz="6600" dirty="0"/>
          </a:p>
        </p:txBody>
      </p:sp>
      <p:sp>
        <p:nvSpPr>
          <p:cNvPr id="2" name="Rounded Rectangle 1"/>
          <p:cNvSpPr/>
          <p:nvPr/>
        </p:nvSpPr>
        <p:spPr>
          <a:xfrm>
            <a:off x="243904" y="228636"/>
            <a:ext cx="11704192" cy="6400730"/>
          </a:xfrm>
          <a:prstGeom prst="roundRect">
            <a:avLst>
              <a:gd name="adj" fmla="val 4657"/>
            </a:avLst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701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Physical principles underlying mass spectrometry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4/22/2019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66</a:t>
            </a:fld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8174" y="2171714"/>
            <a:ext cx="4753946" cy="25145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103" y="2331732"/>
            <a:ext cx="5006286" cy="2194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3903220" y="6351472"/>
            <a:ext cx="43855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Source: http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://hyperphysics.phy-astr.gsu.edu</a:t>
            </a:r>
          </a:p>
        </p:txBody>
      </p:sp>
      <p:sp>
        <p:nvSpPr>
          <p:cNvPr id="7" name="Rectangle 6"/>
          <p:cNvSpPr/>
          <p:nvPr/>
        </p:nvSpPr>
        <p:spPr>
          <a:xfrm>
            <a:off x="701099" y="1409296"/>
            <a:ext cx="50579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/>
              <a:t>Charge and accelerate some particles of interest (e.g. protein fragments)</a:t>
            </a:r>
            <a:endParaRPr lang="en-US" sz="2400" dirty="0"/>
          </a:p>
        </p:txBody>
      </p:sp>
      <p:sp>
        <p:nvSpPr>
          <p:cNvPr id="10" name="Rectangle 9"/>
          <p:cNvSpPr/>
          <p:nvPr/>
        </p:nvSpPr>
        <p:spPr>
          <a:xfrm>
            <a:off x="701099" y="4617707"/>
            <a:ext cx="505790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/>
              <a:t>A </a:t>
            </a:r>
            <a:r>
              <a:rPr lang="en-US" sz="2400" u="sng" dirty="0" smtClean="0"/>
              <a:t>velocity selector</a:t>
            </a:r>
            <a:r>
              <a:rPr lang="en-US" sz="2400" dirty="0" smtClean="0"/>
              <a:t> uses a balance of electrostatic and magnetic forces to isolate particles of a given velocity</a:t>
            </a:r>
            <a:endParaRPr lang="en-US" sz="2400" dirty="0"/>
          </a:p>
        </p:txBody>
      </p:sp>
      <p:sp>
        <p:nvSpPr>
          <p:cNvPr id="11" name="Rectangle 10"/>
          <p:cNvSpPr/>
          <p:nvPr/>
        </p:nvSpPr>
        <p:spPr>
          <a:xfrm>
            <a:off x="6216196" y="1226418"/>
            <a:ext cx="50579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/>
              <a:t>Particles enter a new magnetic field and follow curved trajectories (radius </a:t>
            </a:r>
            <a:r>
              <a:rPr lang="en-US" sz="2400" i="1" dirty="0" smtClean="0"/>
              <a:t>r</a:t>
            </a:r>
            <a:r>
              <a:rPr lang="en-US" sz="2400" dirty="0" smtClean="0"/>
              <a:t>)</a:t>
            </a:r>
            <a:endParaRPr lang="en-US" sz="2400" dirty="0"/>
          </a:p>
        </p:txBody>
      </p:sp>
      <p:sp>
        <p:nvSpPr>
          <p:cNvPr id="12" name="Rectangle 11"/>
          <p:cNvSpPr/>
          <p:nvPr/>
        </p:nvSpPr>
        <p:spPr>
          <a:xfrm>
            <a:off x="6187439" y="4800585"/>
            <a:ext cx="505790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/>
              <a:t>Knowing velocity (</a:t>
            </a:r>
            <a:r>
              <a:rPr lang="en-US" sz="2400" i="1" dirty="0" smtClean="0"/>
              <a:t>v</a:t>
            </a:r>
            <a:r>
              <a:rPr lang="en-US" sz="2400" dirty="0" smtClean="0"/>
              <a:t>) and reading out </a:t>
            </a:r>
            <a:r>
              <a:rPr lang="en-US" sz="2400" i="1" dirty="0" smtClean="0"/>
              <a:t>r</a:t>
            </a:r>
            <a:r>
              <a:rPr lang="en-US" sz="2400" dirty="0" smtClean="0"/>
              <a:t>, we can determine mass/charge ratio</a:t>
            </a:r>
          </a:p>
          <a:p>
            <a:pPr algn="ctr"/>
            <a:r>
              <a:rPr lang="en-US" sz="2400" dirty="0" smtClean="0"/>
              <a:t>(written </a:t>
            </a:r>
            <a:r>
              <a:rPr lang="en-US" sz="2400" i="1" dirty="0" smtClean="0"/>
              <a:t>m</a:t>
            </a:r>
            <a:r>
              <a:rPr lang="en-US" sz="2400" dirty="0" smtClean="0"/>
              <a:t>/</a:t>
            </a:r>
            <a:r>
              <a:rPr lang="en-US" sz="2400" i="1" dirty="0" smtClean="0"/>
              <a:t>q </a:t>
            </a:r>
            <a:r>
              <a:rPr lang="en-US" sz="2400" dirty="0" smtClean="0"/>
              <a:t>here, a.k.a. </a:t>
            </a:r>
            <a:r>
              <a:rPr lang="en-US" sz="2400" i="1" dirty="0" smtClean="0"/>
              <a:t>m</a:t>
            </a:r>
            <a:r>
              <a:rPr lang="en-US" sz="2400" dirty="0" smtClean="0"/>
              <a:t>/</a:t>
            </a:r>
            <a:r>
              <a:rPr lang="en-US" sz="2400" i="1" dirty="0" smtClean="0"/>
              <a:t>z</a:t>
            </a:r>
            <a:r>
              <a:rPr lang="en-US" sz="2400" dirty="0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65530090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Genotype-phenotype mapping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814" y="3141017"/>
            <a:ext cx="10488372" cy="3396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238539" y="1082040"/>
            <a:ext cx="11714922" cy="5406829"/>
          </a:xfrm>
        </p:spPr>
        <p:txBody>
          <a:bodyPr/>
          <a:lstStyle/>
          <a:p>
            <a:r>
              <a:rPr lang="en-US" dirty="0" smtClean="0"/>
              <a:t>A structure/function (phenotype) is a set of possible sequences (genotypes)</a:t>
            </a:r>
          </a:p>
          <a:p>
            <a:r>
              <a:rPr lang="en-US" dirty="0" smtClean="0"/>
              <a:t>Evolution can wander around inside the set without changing phenotype</a:t>
            </a:r>
          </a:p>
          <a:p>
            <a:pPr lvl="1"/>
            <a:r>
              <a:rPr lang="en-US" dirty="0" smtClean="0"/>
              <a:t>Neutral evolution, hence spaces sometimes called “neutral networks”</a:t>
            </a:r>
          </a:p>
          <a:p>
            <a:r>
              <a:rPr lang="en-US" dirty="0" smtClean="0"/>
              <a:t>Function changes when we wander into a new phenotype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30881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546910" y="2875002"/>
            <a:ext cx="909818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smtClean="0"/>
              <a:t>Hidden Markov Models</a:t>
            </a:r>
            <a:endParaRPr lang="en-US" sz="6600" dirty="0"/>
          </a:p>
        </p:txBody>
      </p:sp>
      <p:sp>
        <p:nvSpPr>
          <p:cNvPr id="2" name="Rounded Rectangle 1"/>
          <p:cNvSpPr/>
          <p:nvPr/>
        </p:nvSpPr>
        <p:spPr>
          <a:xfrm>
            <a:off x="243904" y="228636"/>
            <a:ext cx="11704192" cy="6400730"/>
          </a:xfrm>
          <a:prstGeom prst="roundRect">
            <a:avLst>
              <a:gd name="adj" fmla="val 4657"/>
            </a:avLst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073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Hidden Markov Models (HMMs)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1" name="Picture 3" descr="C:\Documents and Settings\franzosa\Local Settings\Temporary Internet Files\Content.IE5\O1UNELVO\MCj04404050000[1]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67220" y="3596619"/>
            <a:ext cx="1447800" cy="1447800"/>
          </a:xfrm>
          <a:prstGeom prst="rect">
            <a:avLst/>
          </a:prstGeom>
          <a:noFill/>
        </p:spPr>
      </p:pic>
      <p:pic>
        <p:nvPicPr>
          <p:cNvPr id="12" name="Picture 4" descr="C:\Documents and Settings\franzosa\Local Settings\Temporary Internet Files\Content.IE5\NKGBA3R0\MCj04418090000[1]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72220" y="3368019"/>
            <a:ext cx="1981200" cy="1981200"/>
          </a:xfrm>
          <a:prstGeom prst="rect">
            <a:avLst/>
          </a:prstGeom>
          <a:noFill/>
        </p:spPr>
      </p:pic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238539" y="1082040"/>
            <a:ext cx="11714922" cy="5406829"/>
          </a:xfrm>
        </p:spPr>
        <p:txBody>
          <a:bodyPr/>
          <a:lstStyle/>
          <a:p>
            <a:r>
              <a:rPr lang="en-US" dirty="0" smtClean="0"/>
              <a:t>A Markov model is a sequence of states that we transition through over time</a:t>
            </a:r>
          </a:p>
          <a:p>
            <a:r>
              <a:rPr lang="en-US" dirty="0" smtClean="0"/>
              <a:t>The likelihood of where we’ll transition to depends only on the state we’re in</a:t>
            </a:r>
          </a:p>
          <a:p>
            <a:pPr lvl="1"/>
            <a:r>
              <a:rPr lang="en-US" dirty="0" smtClean="0"/>
              <a:t>No long-term memory</a:t>
            </a:r>
          </a:p>
          <a:p>
            <a:r>
              <a:rPr lang="en-US" dirty="0" smtClean="0"/>
              <a:t>Let’s use the weather as an example...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690089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Problems with </a:t>
            </a:r>
            <a:r>
              <a:rPr lang="en-US" u="sng" dirty="0" smtClean="0"/>
              <a:t>quantifying</a:t>
            </a:r>
            <a:r>
              <a:rPr lang="en-US" dirty="0" smtClean="0"/>
              <a:t> proteins from RNA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539" y="1082040"/>
            <a:ext cx="5491705" cy="3535667"/>
          </a:xfrm>
        </p:spPr>
        <p:txBody>
          <a:bodyPr/>
          <a:lstStyle/>
          <a:p>
            <a:r>
              <a:rPr lang="en-US" dirty="0" smtClean="0"/>
              <a:t>RNA/protein correlations are good (very significant) but not perfect</a:t>
            </a:r>
          </a:p>
          <a:p>
            <a:r>
              <a:rPr lang="en-US" dirty="0" smtClean="0"/>
              <a:t>A protein with a long half-life can accumulate via very low-level transcription/translation</a:t>
            </a:r>
          </a:p>
          <a:p>
            <a:r>
              <a:rPr lang="en-US" dirty="0" smtClean="0"/>
              <a:t>A protein with a short half-life may be rare in the cell despite strong transcription/translation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4/22/2019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7</a:t>
            </a:fld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5222" y="1600220"/>
            <a:ext cx="5882465" cy="4297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4988681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Hidden Markov Models (HMMs)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238539" y="1082040"/>
            <a:ext cx="11714922" cy="2072643"/>
          </a:xfrm>
        </p:spPr>
        <p:txBody>
          <a:bodyPr/>
          <a:lstStyle/>
          <a:p>
            <a:r>
              <a:rPr lang="en-US" sz="3200" dirty="0"/>
              <a:t>Imagine that if it is sunny today, there is an 80% chance of sun tomorrow, and a 20% chance of clouds</a:t>
            </a:r>
            <a:r>
              <a:rPr lang="en-US" sz="3200" dirty="0" smtClean="0"/>
              <a:t>.</a:t>
            </a:r>
            <a:endParaRPr lang="en-US" sz="3200" dirty="0"/>
          </a:p>
          <a:p>
            <a:r>
              <a:rPr lang="en-US" sz="3200" dirty="0"/>
              <a:t>Similarly, if it is cloudy today, there is a 50% chance of clouds tomorrow, and a 50% chance of sun.</a:t>
            </a:r>
          </a:p>
          <a:p>
            <a:pPr lvl="1"/>
            <a:endParaRPr lang="en-US" sz="2800" dirty="0" smtClean="0"/>
          </a:p>
          <a:p>
            <a:pPr lvl="1"/>
            <a:endParaRPr lang="en-US" sz="2800" dirty="0"/>
          </a:p>
        </p:txBody>
      </p:sp>
      <p:pic>
        <p:nvPicPr>
          <p:cNvPr id="9" name="Picture 3" descr="C:\Documents and Settings\franzosa\Local Settings\Temporary Internet Files\Content.IE5\O1UNELVO\MCj04404050000[1]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4600" y="4236712"/>
            <a:ext cx="838200" cy="838200"/>
          </a:xfrm>
          <a:prstGeom prst="rect">
            <a:avLst/>
          </a:prstGeom>
          <a:noFill/>
        </p:spPr>
      </p:pic>
      <p:pic>
        <p:nvPicPr>
          <p:cNvPr id="10" name="Picture 4" descr="C:\Documents and Settings\franzosa\Local Settings\Temporary Internet Files\Content.IE5\NKGBA3R0\MCj04418090000[1]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4922512"/>
            <a:ext cx="990600" cy="990600"/>
          </a:xfrm>
          <a:prstGeom prst="rect">
            <a:avLst/>
          </a:prstGeom>
          <a:noFill/>
        </p:spPr>
      </p:pic>
      <p:pic>
        <p:nvPicPr>
          <p:cNvPr id="13" name="Picture 3" descr="C:\Documents and Settings\franzosa\Local Settings\Temporary Internet Files\Content.IE5\O1UNELVO\MCj04404050000[1]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200" y="3550912"/>
            <a:ext cx="838200" cy="838200"/>
          </a:xfrm>
          <a:prstGeom prst="rect">
            <a:avLst/>
          </a:prstGeom>
          <a:noFill/>
        </p:spPr>
      </p:pic>
      <p:cxnSp>
        <p:nvCxnSpPr>
          <p:cNvPr id="15" name="Straight Arrow Connector 14"/>
          <p:cNvCxnSpPr/>
          <p:nvPr/>
        </p:nvCxnSpPr>
        <p:spPr>
          <a:xfrm flipV="1">
            <a:off x="3505200" y="4008112"/>
            <a:ext cx="990600" cy="571500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3505200" y="4693912"/>
            <a:ext cx="990600" cy="571500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2514600" y="5836912"/>
            <a:ext cx="106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Gill Sans MT" pitchFamily="34" charset="0"/>
              </a:rPr>
              <a:t>Today</a:t>
            </a:r>
            <a:endParaRPr lang="en-US" sz="2400" dirty="0">
              <a:latin typeface="Gill Sans MT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191000" y="5836912"/>
            <a:ext cx="175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Gill Sans MT" pitchFamily="34" charset="0"/>
              </a:rPr>
              <a:t>Tomorrow</a:t>
            </a:r>
            <a:endParaRPr lang="en-US" sz="2400" dirty="0">
              <a:latin typeface="Gill Sans MT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505200" y="3698847"/>
            <a:ext cx="762000" cy="461665"/>
          </a:xfrm>
          <a:prstGeom prst="rect">
            <a:avLst/>
          </a:prstGeom>
          <a:ln w="38100">
            <a:noFill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>
                <a:latin typeface="Gill Sans MT" pitchFamily="34" charset="0"/>
              </a:rPr>
              <a:t>80%</a:t>
            </a:r>
            <a:endParaRPr lang="en-US" sz="2400" dirty="0">
              <a:latin typeface="Gill Sans MT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505200" y="5146647"/>
            <a:ext cx="76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Gill Sans MT" pitchFamily="34" charset="0"/>
              </a:rPr>
              <a:t>20%</a:t>
            </a:r>
            <a:endParaRPr lang="en-US" sz="2400" dirty="0">
              <a:latin typeface="Gill Sans MT" pitchFamily="34" charset="0"/>
            </a:endParaRPr>
          </a:p>
        </p:txBody>
      </p:sp>
      <p:pic>
        <p:nvPicPr>
          <p:cNvPr id="21" name="Picture 4" descr="C:\Documents and Settings\franzosa\Local Settings\Temporary Internet Files\Content.IE5\NKGBA3R0\MCj04418090000[1]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34400" y="4922512"/>
            <a:ext cx="990600" cy="990600"/>
          </a:xfrm>
          <a:prstGeom prst="rect">
            <a:avLst/>
          </a:prstGeom>
          <a:noFill/>
        </p:spPr>
      </p:pic>
      <p:pic>
        <p:nvPicPr>
          <p:cNvPr id="22" name="Picture 3" descr="C:\Documents and Settings\franzosa\Local Settings\Temporary Internet Files\Content.IE5\O1UNELVO\MCj04404050000[1]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10600" y="3550912"/>
            <a:ext cx="838200" cy="838200"/>
          </a:xfrm>
          <a:prstGeom prst="rect">
            <a:avLst/>
          </a:prstGeom>
          <a:noFill/>
        </p:spPr>
      </p:pic>
      <p:cxnSp>
        <p:nvCxnSpPr>
          <p:cNvPr id="23" name="Straight Arrow Connector 22"/>
          <p:cNvCxnSpPr/>
          <p:nvPr/>
        </p:nvCxnSpPr>
        <p:spPr>
          <a:xfrm flipV="1">
            <a:off x="7467600" y="4008112"/>
            <a:ext cx="990600" cy="571500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7467600" y="4693912"/>
            <a:ext cx="990600" cy="571500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6477000" y="5836912"/>
            <a:ext cx="106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Gill Sans MT" pitchFamily="34" charset="0"/>
              </a:rPr>
              <a:t>Today</a:t>
            </a:r>
            <a:endParaRPr lang="en-US" sz="2400" dirty="0">
              <a:latin typeface="Gill Sans MT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153400" y="5836912"/>
            <a:ext cx="175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Gill Sans MT" pitchFamily="34" charset="0"/>
              </a:rPr>
              <a:t>Tomorrow</a:t>
            </a:r>
            <a:endParaRPr lang="en-US" sz="2400" dirty="0">
              <a:latin typeface="Gill Sans MT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467600" y="3698847"/>
            <a:ext cx="76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Gill Sans MT" pitchFamily="34" charset="0"/>
              </a:rPr>
              <a:t>50%</a:t>
            </a:r>
            <a:endParaRPr lang="en-US" sz="2400" dirty="0">
              <a:latin typeface="Gill Sans MT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467600" y="5146647"/>
            <a:ext cx="76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Gill Sans MT" pitchFamily="34" charset="0"/>
              </a:rPr>
              <a:t>50%</a:t>
            </a:r>
            <a:endParaRPr lang="en-US" sz="2400" dirty="0">
              <a:latin typeface="Gill Sans MT" pitchFamily="34" charset="0"/>
            </a:endParaRPr>
          </a:p>
        </p:txBody>
      </p:sp>
      <p:pic>
        <p:nvPicPr>
          <p:cNvPr id="29" name="Picture 4" descr="C:\Documents and Settings\franzosa\Local Settings\Temporary Internet Files\Content.IE5\NKGBA3R0\MCj04418090000[1]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00800" y="4160512"/>
            <a:ext cx="990600" cy="990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5851312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28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Hidden Markov Models (HMMs)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z="3200" dirty="0">
                <a:solidFill>
                  <a:prstClr val="black"/>
                </a:solidFill>
              </a:rPr>
              <a:t>The same probabilities will take us from tomorrow into the day after tomorrow, and so forth</a:t>
            </a:r>
            <a:r>
              <a:rPr lang="en-US" sz="3200" dirty="0" smtClean="0">
                <a:solidFill>
                  <a:prstClr val="black"/>
                </a:solidFill>
              </a:rPr>
              <a:t>...</a:t>
            </a:r>
          </a:p>
          <a:p>
            <a:pPr lvl="0"/>
            <a:r>
              <a:rPr lang="en-US" sz="3200" dirty="0" smtClean="0">
                <a:solidFill>
                  <a:prstClr val="black"/>
                </a:solidFill>
              </a:rPr>
              <a:t>This allows us to simulate a sequence of states</a:t>
            </a:r>
            <a:endParaRPr lang="en-US" sz="3200" dirty="0">
              <a:solidFill>
                <a:prstClr val="black"/>
              </a:solidFill>
            </a:endParaRP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4375" y="2788927"/>
            <a:ext cx="5681663" cy="2779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Picture 3" descr="C:\Documents and Settings\franzosa\Local Settings\Temporary Internet Files\Content.IE5\O1UNELVO\MCj04404050000[1]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1245" y="5568630"/>
            <a:ext cx="838200" cy="838200"/>
          </a:xfrm>
          <a:prstGeom prst="rect">
            <a:avLst/>
          </a:prstGeom>
          <a:noFill/>
        </p:spPr>
      </p:pic>
      <p:pic>
        <p:nvPicPr>
          <p:cNvPr id="39" name="Picture 3" descr="C:\Documents and Settings\franzosa\Local Settings\Temporary Internet Files\Content.IE5\O1UNELVO\MCj04404050000[1]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19445" y="5568630"/>
            <a:ext cx="838200" cy="838200"/>
          </a:xfrm>
          <a:prstGeom prst="rect">
            <a:avLst/>
          </a:prstGeom>
          <a:noFill/>
        </p:spPr>
      </p:pic>
      <p:pic>
        <p:nvPicPr>
          <p:cNvPr id="40" name="Picture 3" descr="C:\Documents and Settings\franzosa\Local Settings\Temporary Internet Files\Content.IE5\O1UNELVO\MCj04404050000[1]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57645" y="5568630"/>
            <a:ext cx="838200" cy="838200"/>
          </a:xfrm>
          <a:prstGeom prst="rect">
            <a:avLst/>
          </a:prstGeom>
          <a:noFill/>
        </p:spPr>
      </p:pic>
      <p:pic>
        <p:nvPicPr>
          <p:cNvPr id="41" name="Picture 3" descr="C:\Documents and Settings\franzosa\Local Settings\Temporary Internet Files\Content.IE5\O1UNELVO\MCj04404050000[1]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5845" y="5568630"/>
            <a:ext cx="838200" cy="838200"/>
          </a:xfrm>
          <a:prstGeom prst="rect">
            <a:avLst/>
          </a:prstGeom>
          <a:noFill/>
        </p:spPr>
      </p:pic>
      <p:pic>
        <p:nvPicPr>
          <p:cNvPr id="42" name="Picture 4" descr="C:\Documents and Settings\franzosa\Local Settings\Temporary Internet Files\Content.IE5\NKGBA3R0\MCj04418090000[1]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86445" y="5492430"/>
            <a:ext cx="990600" cy="990600"/>
          </a:xfrm>
          <a:prstGeom prst="rect">
            <a:avLst/>
          </a:prstGeom>
          <a:noFill/>
        </p:spPr>
      </p:pic>
      <p:pic>
        <p:nvPicPr>
          <p:cNvPr id="43" name="Picture 3" descr="C:\Documents and Settings\franzosa\Local Settings\Temporary Internet Files\Content.IE5\O1UNELVO\MCj04404050000[1]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53245" y="5568630"/>
            <a:ext cx="838200" cy="838200"/>
          </a:xfrm>
          <a:prstGeom prst="rect">
            <a:avLst/>
          </a:prstGeom>
          <a:noFill/>
        </p:spPr>
      </p:pic>
      <p:pic>
        <p:nvPicPr>
          <p:cNvPr id="44" name="Picture 4" descr="C:\Documents and Settings\franzosa\Local Settings\Temporary Internet Files\Content.IE5\NKGBA3R0\MCj04418090000[1]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43845" y="5492430"/>
            <a:ext cx="990600" cy="990600"/>
          </a:xfrm>
          <a:prstGeom prst="rect">
            <a:avLst/>
          </a:prstGeom>
          <a:noFill/>
        </p:spPr>
      </p:pic>
      <p:pic>
        <p:nvPicPr>
          <p:cNvPr id="45" name="Picture 4" descr="C:\Documents and Settings\franzosa\Local Settings\Temporary Internet Files\Content.IE5\NKGBA3R0\MCj04418090000[1]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610645" y="5492430"/>
            <a:ext cx="990600" cy="990600"/>
          </a:xfrm>
          <a:prstGeom prst="rect">
            <a:avLst/>
          </a:prstGeom>
          <a:noFill/>
        </p:spPr>
      </p:pic>
      <p:pic>
        <p:nvPicPr>
          <p:cNvPr id="46" name="Picture 3" descr="C:\Documents and Settings\franzosa\Local Settings\Temporary Internet Files\Content.IE5\O1UNELVO\MCj04404050000[1]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677445" y="5568630"/>
            <a:ext cx="838200" cy="838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8350755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Hidden Markov Models (HMMs)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539" y="1082040"/>
            <a:ext cx="4600151" cy="5406829"/>
          </a:xfrm>
        </p:spPr>
        <p:txBody>
          <a:bodyPr/>
          <a:lstStyle/>
          <a:p>
            <a:pPr lvl="0"/>
            <a:r>
              <a:rPr lang="en-US" sz="3200" dirty="0" smtClean="0">
                <a:solidFill>
                  <a:prstClr val="black"/>
                </a:solidFill>
              </a:rPr>
              <a:t>In a </a:t>
            </a:r>
            <a:r>
              <a:rPr lang="en-US" sz="3200" u="sng" dirty="0" smtClean="0">
                <a:solidFill>
                  <a:prstClr val="black"/>
                </a:solidFill>
              </a:rPr>
              <a:t>Hidden</a:t>
            </a:r>
            <a:r>
              <a:rPr lang="en-US" sz="3200" dirty="0" smtClean="0">
                <a:solidFill>
                  <a:prstClr val="black"/>
                </a:solidFill>
              </a:rPr>
              <a:t> Markov Model, we don’t get to see the states directly</a:t>
            </a:r>
          </a:p>
          <a:p>
            <a:pPr lvl="0"/>
            <a:r>
              <a:rPr lang="en-US" sz="3200" dirty="0" smtClean="0">
                <a:solidFill>
                  <a:prstClr val="black"/>
                </a:solidFill>
              </a:rPr>
              <a:t>Instead, states emit information (symbols) and the frequency of these emissions varies with the state</a:t>
            </a:r>
            <a:endParaRPr lang="en-US" sz="3200" dirty="0">
              <a:solidFill>
                <a:prstClr val="black"/>
              </a:solidFill>
            </a:endParaRP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988"/>
          <a:stretch/>
        </p:blipFill>
        <p:spPr bwMode="auto">
          <a:xfrm>
            <a:off x="4677808" y="1325903"/>
            <a:ext cx="7087410" cy="2211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012" b="17844"/>
          <a:stretch/>
        </p:blipFill>
        <p:spPr bwMode="auto">
          <a:xfrm>
            <a:off x="4679156" y="3537527"/>
            <a:ext cx="7087410" cy="1653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869"/>
          <a:stretch/>
        </p:blipFill>
        <p:spPr bwMode="auto">
          <a:xfrm>
            <a:off x="4687044" y="5190835"/>
            <a:ext cx="7087410" cy="852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8298041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Hidden Markov Models (HMMs)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539" y="1082040"/>
            <a:ext cx="11714922" cy="5406829"/>
          </a:xfrm>
        </p:spPr>
        <p:txBody>
          <a:bodyPr/>
          <a:lstStyle/>
          <a:p>
            <a:pPr lvl="0"/>
            <a:r>
              <a:rPr lang="en-US" dirty="0" smtClean="0">
                <a:solidFill>
                  <a:prstClr val="black"/>
                </a:solidFill>
              </a:rPr>
              <a:t>The same scenario represented as a HMM</a:t>
            </a:r>
          </a:p>
          <a:p>
            <a:pPr lvl="0"/>
            <a:endParaRPr lang="en-US" dirty="0">
              <a:solidFill>
                <a:prstClr val="black"/>
              </a:solidFill>
            </a:endParaRPr>
          </a:p>
          <a:p>
            <a:pPr lvl="0"/>
            <a:endParaRPr lang="en-US" dirty="0" smtClean="0">
              <a:solidFill>
                <a:prstClr val="black"/>
              </a:solidFill>
            </a:endParaRPr>
          </a:p>
          <a:p>
            <a:pPr lvl="0"/>
            <a:endParaRPr lang="en-US" dirty="0">
              <a:solidFill>
                <a:prstClr val="black"/>
              </a:solidFill>
            </a:endParaRPr>
          </a:p>
          <a:p>
            <a:pPr lvl="0"/>
            <a:endParaRPr lang="en-US" dirty="0" smtClean="0">
              <a:solidFill>
                <a:prstClr val="black"/>
              </a:solidFill>
            </a:endParaRPr>
          </a:p>
          <a:p>
            <a:pPr lvl="0"/>
            <a:endParaRPr lang="en-US" dirty="0">
              <a:solidFill>
                <a:prstClr val="black"/>
              </a:solidFill>
            </a:endParaRPr>
          </a:p>
          <a:p>
            <a:pPr lvl="0"/>
            <a:endParaRPr lang="en-US" dirty="0" smtClean="0">
              <a:solidFill>
                <a:prstClr val="black"/>
              </a:solidFill>
            </a:endParaRPr>
          </a:p>
          <a:p>
            <a:r>
              <a:rPr lang="en-US" dirty="0" smtClean="0"/>
              <a:t>Given </a:t>
            </a:r>
            <a:r>
              <a:rPr lang="en-US" dirty="0"/>
              <a:t>a sequence of tosses, we can evaluate the </a:t>
            </a:r>
            <a:r>
              <a:rPr lang="en-US" dirty="0" smtClean="0"/>
              <a:t>probability that it came from a certain sequence of states:</a:t>
            </a:r>
            <a:endParaRPr lang="en-US" dirty="0"/>
          </a:p>
          <a:p>
            <a:pPr lvl="0"/>
            <a:endParaRPr lang="en-US" dirty="0" smtClean="0">
              <a:solidFill>
                <a:prstClr val="black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9771" y="1583237"/>
            <a:ext cx="8195301" cy="3125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" name="TextBox 40"/>
          <p:cNvSpPr txBox="1"/>
          <p:nvPr/>
        </p:nvSpPr>
        <p:spPr>
          <a:xfrm>
            <a:off x="5222356" y="5281429"/>
            <a:ext cx="42647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 smtClean="0">
                <a:latin typeface="Consolas" panose="020B0609020204030204" pitchFamily="49" charset="0"/>
                <a:cs typeface="Courier New" pitchFamily="49" charset="0"/>
              </a:rPr>
              <a:t>Emissions (flips): </a:t>
            </a:r>
            <a:r>
              <a:rPr lang="en-US" sz="2400" dirty="0">
                <a:latin typeface="Consolas" panose="020B0609020204030204" pitchFamily="49" charset="0"/>
                <a:cs typeface="Courier New" pitchFamily="49" charset="0"/>
              </a:rPr>
              <a:t>HTHH</a:t>
            </a:r>
            <a:endParaRPr lang="en-US" sz="2400" dirty="0" smtClean="0">
              <a:solidFill>
                <a:srgbClr val="C00000"/>
              </a:solidFill>
              <a:latin typeface="Consolas" panose="020B0609020204030204" pitchFamily="49" charset="0"/>
              <a:cs typeface="Courier New" pitchFamily="49" charset="0"/>
            </a:endParaRPr>
          </a:p>
          <a:p>
            <a:pPr algn="r"/>
            <a:r>
              <a:rPr lang="en-US" sz="2400" dirty="0" smtClean="0">
                <a:latin typeface="Consolas" panose="020B0609020204030204" pitchFamily="49" charset="0"/>
                <a:cs typeface="Courier New" pitchFamily="49" charset="0"/>
              </a:rPr>
              <a:t>States: </a:t>
            </a:r>
            <a:r>
              <a:rPr lang="en-US" sz="2400" dirty="0" smtClean="0">
                <a:solidFill>
                  <a:schemeClr val="accent1"/>
                </a:solidFill>
                <a:latin typeface="Consolas" panose="020B0609020204030204" pitchFamily="49" charset="0"/>
                <a:cs typeface="Courier New" pitchFamily="49" charset="0"/>
              </a:rPr>
              <a:t>FF</a:t>
            </a:r>
            <a:r>
              <a:rPr lang="en-US" sz="2400" dirty="0" smtClean="0">
                <a:solidFill>
                  <a:srgbClr val="C00000"/>
                </a:solidFill>
                <a:latin typeface="Consolas" panose="020B0609020204030204" pitchFamily="49" charset="0"/>
                <a:cs typeface="Courier New" pitchFamily="49" charset="0"/>
              </a:rPr>
              <a:t>BB</a:t>
            </a:r>
            <a:endParaRPr lang="en-US" sz="2400" dirty="0">
              <a:latin typeface="Consolas" panose="020B0609020204030204" pitchFamily="49" charset="0"/>
              <a:cs typeface="Courier New" pitchFamily="49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615389" y="6259139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prstClr val="black"/>
                </a:solidFill>
              </a:rPr>
              <a:t>P(Sequence) = </a:t>
            </a:r>
            <a:r>
              <a:rPr lang="en-US" sz="2400" dirty="0">
                <a:solidFill>
                  <a:srgbClr val="9BBB59">
                    <a:lumMod val="75000"/>
                  </a:srgbClr>
                </a:solidFill>
              </a:rPr>
              <a:t>(0.50)</a:t>
            </a:r>
            <a:r>
              <a:rPr lang="en-US" sz="2400" dirty="0">
                <a:solidFill>
                  <a:srgbClr val="4F81BD"/>
                </a:solidFill>
              </a:rPr>
              <a:t>(0.90)</a:t>
            </a:r>
            <a:r>
              <a:rPr lang="en-US" sz="2400" dirty="0">
                <a:solidFill>
                  <a:srgbClr val="9BBB59">
                    <a:lumMod val="75000"/>
                  </a:srgbClr>
                </a:solidFill>
              </a:rPr>
              <a:t>(0.50)</a:t>
            </a:r>
            <a:r>
              <a:rPr lang="en-US" sz="2400" dirty="0">
                <a:solidFill>
                  <a:prstClr val="black"/>
                </a:solidFill>
              </a:rPr>
              <a:t>(0.10)</a:t>
            </a:r>
            <a:r>
              <a:rPr lang="en-US" sz="2400" dirty="0">
                <a:solidFill>
                  <a:srgbClr val="9BBB59">
                    <a:lumMod val="75000"/>
                  </a:srgbClr>
                </a:solidFill>
              </a:rPr>
              <a:t>(0.75)</a:t>
            </a:r>
            <a:r>
              <a:rPr lang="en-US" sz="2400" dirty="0">
                <a:solidFill>
                  <a:srgbClr val="C00000"/>
                </a:solidFill>
              </a:rPr>
              <a:t>(0.90)</a:t>
            </a:r>
            <a:r>
              <a:rPr lang="en-US" sz="2400" dirty="0">
                <a:solidFill>
                  <a:srgbClr val="9BBB59">
                    <a:lumMod val="75000"/>
                  </a:srgbClr>
                </a:solidFill>
              </a:rPr>
              <a:t>(0.75)</a:t>
            </a:r>
            <a:r>
              <a:rPr lang="en-US" sz="2400" dirty="0">
                <a:solidFill>
                  <a:srgbClr val="4F81BD"/>
                </a:solidFill>
              </a:rPr>
              <a:t> </a:t>
            </a:r>
            <a:r>
              <a:rPr lang="en-US" sz="2400" dirty="0">
                <a:solidFill>
                  <a:prstClr val="black"/>
                </a:solidFill>
              </a:rPr>
              <a:t>= 0.011</a:t>
            </a:r>
          </a:p>
        </p:txBody>
      </p:sp>
    </p:spTree>
    <p:extLst>
      <p:ext uri="{BB962C8B-B14F-4D97-AF65-F5344CB8AC3E}">
        <p14:creationId xmlns:p14="http://schemas.microsoft.com/office/powerpoint/2010/main" val="345588598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3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Hidden Markov Models (HMMs)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539" y="1082040"/>
            <a:ext cx="11714922" cy="5406829"/>
          </a:xfrm>
        </p:spPr>
        <p:txBody>
          <a:bodyPr/>
          <a:lstStyle/>
          <a:p>
            <a:pPr lvl="0"/>
            <a:r>
              <a:rPr lang="en-US" dirty="0" smtClean="0">
                <a:solidFill>
                  <a:prstClr val="black"/>
                </a:solidFill>
              </a:rPr>
              <a:t>The same scenario represented as a HMM</a:t>
            </a:r>
          </a:p>
          <a:p>
            <a:pPr lvl="0"/>
            <a:endParaRPr lang="en-US" dirty="0">
              <a:solidFill>
                <a:prstClr val="black"/>
              </a:solidFill>
            </a:endParaRPr>
          </a:p>
          <a:p>
            <a:pPr lvl="0"/>
            <a:endParaRPr lang="en-US" dirty="0" smtClean="0">
              <a:solidFill>
                <a:prstClr val="black"/>
              </a:solidFill>
            </a:endParaRPr>
          </a:p>
          <a:p>
            <a:pPr lvl="0"/>
            <a:endParaRPr lang="en-US" dirty="0">
              <a:solidFill>
                <a:prstClr val="black"/>
              </a:solidFill>
            </a:endParaRPr>
          </a:p>
          <a:p>
            <a:pPr lvl="0"/>
            <a:endParaRPr lang="en-US" dirty="0" smtClean="0">
              <a:solidFill>
                <a:prstClr val="black"/>
              </a:solidFill>
            </a:endParaRPr>
          </a:p>
          <a:p>
            <a:pPr lvl="0"/>
            <a:endParaRPr lang="en-US" dirty="0">
              <a:solidFill>
                <a:prstClr val="black"/>
              </a:solidFill>
            </a:endParaRPr>
          </a:p>
          <a:p>
            <a:pPr lvl="0"/>
            <a:endParaRPr lang="en-US" dirty="0" smtClean="0">
              <a:solidFill>
                <a:prstClr val="black"/>
              </a:solidFill>
            </a:endParaRPr>
          </a:p>
          <a:p>
            <a:r>
              <a:rPr lang="en-US" dirty="0" smtClean="0"/>
              <a:t>More importantly, given a sequence of emissions, we can compute the most likely sequence of states to have produced it</a:t>
            </a:r>
          </a:p>
          <a:p>
            <a:pPr lvl="1"/>
            <a:r>
              <a:rPr lang="en-US" dirty="0" smtClean="0"/>
              <a:t>In other words, given my flips, do you think I cheated you?</a:t>
            </a:r>
          </a:p>
          <a:p>
            <a:r>
              <a:rPr lang="en-US" i="1" dirty="0" smtClean="0"/>
              <a:t>Ignoring the details, but it’s easier than enumerating all possible options!</a:t>
            </a:r>
            <a:endParaRPr lang="en-US" i="1" dirty="0"/>
          </a:p>
          <a:p>
            <a:pPr lvl="0"/>
            <a:endParaRPr lang="en-US" dirty="0" smtClean="0">
              <a:solidFill>
                <a:prstClr val="black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9771" y="1583237"/>
            <a:ext cx="8195301" cy="3125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273183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HMM application: Finding </a:t>
            </a:r>
            <a:r>
              <a:rPr lang="en-US" dirty="0" err="1" smtClean="0"/>
              <a:t>CpG</a:t>
            </a:r>
            <a:r>
              <a:rPr lang="en-US" dirty="0" smtClean="0"/>
              <a:t> islands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539" y="1082040"/>
            <a:ext cx="11714922" cy="5406829"/>
          </a:xfrm>
        </p:spPr>
        <p:txBody>
          <a:bodyPr/>
          <a:lstStyle/>
          <a:p>
            <a:pPr lvl="0"/>
            <a:r>
              <a:rPr lang="en-US" dirty="0" err="1" smtClean="0">
                <a:solidFill>
                  <a:prstClr val="black"/>
                </a:solidFill>
              </a:rPr>
              <a:t>CpG</a:t>
            </a:r>
            <a:r>
              <a:rPr lang="en-US" dirty="0" smtClean="0">
                <a:solidFill>
                  <a:prstClr val="black"/>
                </a:solidFill>
              </a:rPr>
              <a:t> sites can be methylated as a means of gene regulation</a:t>
            </a:r>
          </a:p>
          <a:p>
            <a:pPr lvl="0"/>
            <a:r>
              <a:rPr lang="en-US" dirty="0" smtClean="0">
                <a:solidFill>
                  <a:prstClr val="black"/>
                </a:solidFill>
              </a:rPr>
              <a:t>Regions enriched for </a:t>
            </a:r>
            <a:r>
              <a:rPr lang="en-US" dirty="0" err="1" smtClean="0">
                <a:solidFill>
                  <a:prstClr val="black"/>
                </a:solidFill>
              </a:rPr>
              <a:t>CpGs</a:t>
            </a:r>
            <a:r>
              <a:rPr lang="en-US" dirty="0" smtClean="0">
                <a:solidFill>
                  <a:prstClr val="black"/>
                </a:solidFill>
              </a:rPr>
              <a:t> (</a:t>
            </a:r>
            <a:r>
              <a:rPr lang="en-US" u="sng" dirty="0" err="1" smtClean="0">
                <a:solidFill>
                  <a:prstClr val="black"/>
                </a:solidFill>
              </a:rPr>
              <a:t>CpG</a:t>
            </a:r>
            <a:r>
              <a:rPr lang="en-US" u="sng" dirty="0" smtClean="0">
                <a:solidFill>
                  <a:prstClr val="black"/>
                </a:solidFill>
              </a:rPr>
              <a:t> islands</a:t>
            </a:r>
            <a:r>
              <a:rPr lang="en-US" dirty="0" smtClean="0">
                <a:solidFill>
                  <a:prstClr val="black"/>
                </a:solidFill>
              </a:rPr>
              <a:t>) tend to occur near genes</a:t>
            </a:r>
          </a:p>
          <a:p>
            <a:pPr lvl="0"/>
            <a:r>
              <a:rPr lang="en-US" dirty="0" smtClean="0">
                <a:solidFill>
                  <a:prstClr val="black"/>
                </a:solidFill>
              </a:rPr>
              <a:t>A HMM for gene-finding considers a genome as a sequence of emissions</a:t>
            </a:r>
          </a:p>
          <a:p>
            <a:pPr lvl="0"/>
            <a:r>
              <a:rPr lang="en-US" dirty="0" smtClean="0">
                <a:solidFill>
                  <a:prstClr val="black"/>
                </a:solidFill>
              </a:rPr>
              <a:t>A sequence enriched for </a:t>
            </a:r>
            <a:r>
              <a:rPr lang="en-US" dirty="0" err="1" smtClean="0">
                <a:solidFill>
                  <a:prstClr val="black"/>
                </a:solidFill>
              </a:rPr>
              <a:t>CpGs</a:t>
            </a:r>
            <a:r>
              <a:rPr lang="en-US" dirty="0" smtClean="0">
                <a:solidFill>
                  <a:prstClr val="black"/>
                </a:solidFill>
              </a:rPr>
              <a:t> suggests that we are in the “near gene” state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5" name="Arc 74"/>
          <p:cNvSpPr/>
          <p:nvPr/>
        </p:nvSpPr>
        <p:spPr>
          <a:xfrm rot="18904390">
            <a:off x="4898837" y="3911245"/>
            <a:ext cx="2104062" cy="2098694"/>
          </a:xfrm>
          <a:prstGeom prst="arc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tailEnd type="triangle" w="lg" len="lg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9" name="Arc 78"/>
          <p:cNvSpPr/>
          <p:nvPr/>
        </p:nvSpPr>
        <p:spPr>
          <a:xfrm rot="8346373">
            <a:off x="3386055" y="3742322"/>
            <a:ext cx="1010466" cy="1036930"/>
          </a:xfrm>
          <a:prstGeom prst="arc">
            <a:avLst>
              <a:gd name="adj1" fmla="val 16200000"/>
              <a:gd name="adj2" fmla="val 11343284"/>
            </a:avLst>
          </a:prstGeom>
          <a:noFill/>
          <a:ln w="38100" cap="flat" cmpd="sng" algn="ctr">
            <a:solidFill>
              <a:srgbClr val="4F81BD"/>
            </a:solidFill>
            <a:prstDash val="solid"/>
            <a:tailEnd type="triangle" w="lg" len="lg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4160168" y="3906844"/>
            <a:ext cx="1066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</a:rPr>
              <a:t>near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</a:rPr>
              <a:t>gene</a:t>
            </a:r>
          </a:p>
        </p:txBody>
      </p:sp>
      <p:sp>
        <p:nvSpPr>
          <p:cNvPr id="81" name="TextBox 80"/>
          <p:cNvSpPr txBox="1"/>
          <p:nvPr/>
        </p:nvSpPr>
        <p:spPr>
          <a:xfrm>
            <a:off x="6750968" y="3906844"/>
            <a:ext cx="1066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not near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gene</a:t>
            </a:r>
          </a:p>
        </p:txBody>
      </p:sp>
      <p:sp>
        <p:nvSpPr>
          <p:cNvPr id="82" name="Arc 81"/>
          <p:cNvSpPr/>
          <p:nvPr/>
        </p:nvSpPr>
        <p:spPr>
          <a:xfrm rot="13253627" flipH="1">
            <a:off x="7652871" y="3742322"/>
            <a:ext cx="1010466" cy="1036930"/>
          </a:xfrm>
          <a:prstGeom prst="arc">
            <a:avLst>
              <a:gd name="adj1" fmla="val 16200000"/>
              <a:gd name="adj2" fmla="val 11343284"/>
            </a:avLst>
          </a:prstGeom>
          <a:noFill/>
          <a:ln w="38100" cap="flat" cmpd="sng" algn="ctr">
            <a:solidFill>
              <a:srgbClr val="C00000"/>
            </a:solidFill>
            <a:prstDash val="solid"/>
            <a:tailEnd type="triangle" w="lg" len="lg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01" name="Straight Connector 100"/>
          <p:cNvCxnSpPr/>
          <p:nvPr/>
        </p:nvCxnSpPr>
        <p:spPr>
          <a:xfrm>
            <a:off x="4693569" y="4637332"/>
            <a:ext cx="0" cy="601652"/>
          </a:xfrm>
          <a:prstGeom prst="line">
            <a:avLst/>
          </a:prstGeom>
          <a:noFill/>
          <a:ln w="25400" cap="flat" cmpd="sng" algn="ctr">
            <a:solidFill>
              <a:srgbClr val="9BBB59"/>
            </a:solidFill>
            <a:prstDash val="dash"/>
            <a:headEnd type="none"/>
            <a:tailEnd type="stealth" w="lg" len="lg"/>
          </a:ln>
          <a:effectLst/>
        </p:spPr>
      </p:cxnSp>
      <p:sp>
        <p:nvSpPr>
          <p:cNvPr id="95" name="Arc 94"/>
          <p:cNvSpPr/>
          <p:nvPr/>
        </p:nvSpPr>
        <p:spPr>
          <a:xfrm rot="18904390" flipH="1" flipV="1">
            <a:off x="4898836" y="2646311"/>
            <a:ext cx="2104062" cy="2098694"/>
          </a:xfrm>
          <a:prstGeom prst="arc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tailEnd type="triangle" w="lg" len="lg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6942044"/>
              </p:ext>
            </p:extLst>
          </p:nvPr>
        </p:nvGraphicFramePr>
        <p:xfrm>
          <a:off x="4083969" y="5238984"/>
          <a:ext cx="1219200" cy="1133204"/>
        </p:xfrm>
        <a:graphic>
          <a:graphicData uri="http://schemas.openxmlformats.org/drawingml/2006/table">
            <a:tbl>
              <a:tblPr/>
              <a:tblGrid>
                <a:gridCol w="304800"/>
                <a:gridCol w="304800"/>
                <a:gridCol w="304800"/>
                <a:gridCol w="304800"/>
              </a:tblGrid>
              <a:tr h="28330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Consolas" panose="020B0609020204030204" pitchFamily="49" charset="0"/>
                        </a:rPr>
                        <a:t>AA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Consolas" panose="020B0609020204030204" pitchFamily="49" charset="0"/>
                        </a:rPr>
                        <a:t>AC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Consolas" panose="020B0609020204030204" pitchFamily="49" charset="0"/>
                        </a:rPr>
                        <a:t>AG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Consolas" panose="020B0609020204030204" pitchFamily="49" charset="0"/>
                        </a:rPr>
                        <a:t>AT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8330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Consolas" panose="020B0609020204030204" pitchFamily="49" charset="0"/>
                        </a:rPr>
                        <a:t>CA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Consolas" panose="020B0609020204030204" pitchFamily="49" charset="0"/>
                        </a:rPr>
                        <a:t>CC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onsolas" panose="020B0609020204030204" pitchFamily="49" charset="0"/>
                        </a:rPr>
                        <a:t>CG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Consolas" panose="020B0609020204030204" pitchFamily="49" charset="0"/>
                        </a:rPr>
                        <a:t>CT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8330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Consolas" panose="020B0609020204030204" pitchFamily="49" charset="0"/>
                        </a:rPr>
                        <a:t>GA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Consolas" panose="020B0609020204030204" pitchFamily="49" charset="0"/>
                        </a:rPr>
                        <a:t>GC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Consolas" panose="020B0609020204030204" pitchFamily="49" charset="0"/>
                        </a:rPr>
                        <a:t>GG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Consolas" panose="020B0609020204030204" pitchFamily="49" charset="0"/>
                        </a:rPr>
                        <a:t>GT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8330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Consolas" panose="020B0609020204030204" pitchFamily="49" charset="0"/>
                        </a:rPr>
                        <a:t>TA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Consolas" panose="020B0609020204030204" pitchFamily="49" charset="0"/>
                        </a:rPr>
                        <a:t>TC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Consolas" panose="020B0609020204030204" pitchFamily="49" charset="0"/>
                        </a:rPr>
                        <a:t>TG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Consolas" panose="020B0609020204030204" pitchFamily="49" charset="0"/>
                        </a:rPr>
                        <a:t>TT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graphicFrame>
        <p:nvGraphicFramePr>
          <p:cNvPr id="105" name="Table 10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8528246"/>
              </p:ext>
            </p:extLst>
          </p:nvPr>
        </p:nvGraphicFramePr>
        <p:xfrm>
          <a:off x="6674723" y="5238984"/>
          <a:ext cx="1219200" cy="1133204"/>
        </p:xfrm>
        <a:graphic>
          <a:graphicData uri="http://schemas.openxmlformats.org/drawingml/2006/table">
            <a:tbl>
              <a:tblPr/>
              <a:tblGrid>
                <a:gridCol w="304800"/>
                <a:gridCol w="304800"/>
                <a:gridCol w="304800"/>
                <a:gridCol w="304800"/>
              </a:tblGrid>
              <a:tr h="28330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B050"/>
                          </a:solidFill>
                          <a:effectLst/>
                          <a:latin typeface="Consolas" panose="020B0609020204030204" pitchFamily="49" charset="0"/>
                        </a:rPr>
                        <a:t>AA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B050"/>
                          </a:solidFill>
                          <a:effectLst/>
                          <a:latin typeface="Consolas" panose="020B0609020204030204" pitchFamily="49" charset="0"/>
                        </a:rPr>
                        <a:t>AC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B050"/>
                          </a:solidFill>
                          <a:effectLst/>
                          <a:latin typeface="Consolas" panose="020B0609020204030204" pitchFamily="49" charset="0"/>
                        </a:rPr>
                        <a:t>AG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B050"/>
                          </a:solidFill>
                          <a:effectLst/>
                          <a:latin typeface="Consolas" panose="020B0609020204030204" pitchFamily="49" charset="0"/>
                        </a:rPr>
                        <a:t>AT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28330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B050"/>
                          </a:solidFill>
                          <a:effectLst/>
                          <a:latin typeface="Consolas" panose="020B0609020204030204" pitchFamily="49" charset="0"/>
                        </a:rPr>
                        <a:t>CA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B050"/>
                          </a:solidFill>
                          <a:effectLst/>
                          <a:latin typeface="Consolas" panose="020B0609020204030204" pitchFamily="49" charset="0"/>
                        </a:rPr>
                        <a:t>CC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B050"/>
                          </a:solidFill>
                          <a:effectLst/>
                          <a:latin typeface="Consolas" panose="020B0609020204030204" pitchFamily="49" charset="0"/>
                        </a:rPr>
                        <a:t>CG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B050"/>
                          </a:solidFill>
                          <a:effectLst/>
                          <a:latin typeface="Consolas" panose="020B0609020204030204" pitchFamily="49" charset="0"/>
                        </a:rPr>
                        <a:t>CT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28330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B050"/>
                          </a:solidFill>
                          <a:effectLst/>
                          <a:latin typeface="Consolas" panose="020B0609020204030204" pitchFamily="49" charset="0"/>
                        </a:rPr>
                        <a:t>GA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B050"/>
                          </a:solidFill>
                          <a:effectLst/>
                          <a:latin typeface="Consolas" panose="020B0609020204030204" pitchFamily="49" charset="0"/>
                        </a:rPr>
                        <a:t>GC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B050"/>
                          </a:solidFill>
                          <a:effectLst/>
                          <a:latin typeface="Consolas" panose="020B0609020204030204" pitchFamily="49" charset="0"/>
                        </a:rPr>
                        <a:t>GG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B050"/>
                          </a:solidFill>
                          <a:effectLst/>
                          <a:latin typeface="Consolas" panose="020B0609020204030204" pitchFamily="49" charset="0"/>
                        </a:rPr>
                        <a:t>GT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28330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B050"/>
                          </a:solidFill>
                          <a:effectLst/>
                          <a:latin typeface="Consolas" panose="020B0609020204030204" pitchFamily="49" charset="0"/>
                        </a:rPr>
                        <a:t>TA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B050"/>
                          </a:solidFill>
                          <a:effectLst/>
                          <a:latin typeface="Consolas" panose="020B0609020204030204" pitchFamily="49" charset="0"/>
                        </a:rPr>
                        <a:t>TC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B050"/>
                          </a:solidFill>
                          <a:effectLst/>
                          <a:latin typeface="Consolas" panose="020B0609020204030204" pitchFamily="49" charset="0"/>
                        </a:rPr>
                        <a:t>TG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B050"/>
                          </a:solidFill>
                          <a:effectLst/>
                          <a:latin typeface="Consolas" panose="020B0609020204030204" pitchFamily="49" charset="0"/>
                        </a:rPr>
                        <a:t>TT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cxnSp>
        <p:nvCxnSpPr>
          <p:cNvPr id="106" name="Straight Connector 105"/>
          <p:cNvCxnSpPr>
            <a:endCxn id="105" idx="0"/>
          </p:cNvCxnSpPr>
          <p:nvPr/>
        </p:nvCxnSpPr>
        <p:spPr>
          <a:xfrm>
            <a:off x="7278538" y="4618563"/>
            <a:ext cx="5785" cy="620421"/>
          </a:xfrm>
          <a:prstGeom prst="line">
            <a:avLst/>
          </a:prstGeom>
          <a:noFill/>
          <a:ln w="25400" cap="flat" cmpd="sng" algn="ctr">
            <a:solidFill>
              <a:srgbClr val="9BBB59"/>
            </a:solidFill>
            <a:prstDash val="dash"/>
            <a:headEnd type="none"/>
            <a:tailEnd type="stealth" w="lg" len="lg"/>
          </a:ln>
          <a:effectLst/>
        </p:spPr>
      </p:cxnSp>
    </p:spTree>
    <p:extLst>
      <p:ext uri="{BB962C8B-B14F-4D97-AF65-F5344CB8AC3E}">
        <p14:creationId xmlns:p14="http://schemas.microsoft.com/office/powerpoint/2010/main" val="38052133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 animBg="1"/>
      <p:bldP spid="79" grpId="0" animBg="1"/>
      <p:bldP spid="80" grpId="0"/>
      <p:bldP spid="81" grpId="0"/>
      <p:bldP spid="82" grpId="0" animBg="1"/>
      <p:bldP spid="95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Finding </a:t>
            </a:r>
            <a:r>
              <a:rPr lang="en-US" dirty="0" err="1" smtClean="0"/>
              <a:t>CpG</a:t>
            </a:r>
            <a:r>
              <a:rPr lang="en-US" dirty="0" smtClean="0"/>
              <a:t> islands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539" y="1082040"/>
            <a:ext cx="11714922" cy="5406829"/>
          </a:xfrm>
        </p:spPr>
        <p:txBody>
          <a:bodyPr/>
          <a:lstStyle/>
          <a:p>
            <a:pPr lvl="0"/>
            <a:r>
              <a:rPr lang="en-US" dirty="0" smtClean="0">
                <a:solidFill>
                  <a:prstClr val="black"/>
                </a:solidFill>
              </a:rPr>
              <a:t>We “learn” transition and emission probabilities from known genes/genomes</a:t>
            </a:r>
          </a:p>
          <a:p>
            <a:pPr lvl="0"/>
            <a:r>
              <a:rPr lang="en-US" dirty="0" smtClean="0">
                <a:solidFill>
                  <a:prstClr val="black"/>
                </a:solidFill>
              </a:rPr>
              <a:t>Then apply the model to new genomes to predict gene-coding regions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5" name="Arc 74"/>
          <p:cNvSpPr/>
          <p:nvPr/>
        </p:nvSpPr>
        <p:spPr>
          <a:xfrm rot="18904390">
            <a:off x="4898837" y="3911245"/>
            <a:ext cx="2104062" cy="2098694"/>
          </a:xfrm>
          <a:prstGeom prst="arc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tailEnd type="triangle" w="lg" len="lg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9" name="Arc 78"/>
          <p:cNvSpPr/>
          <p:nvPr/>
        </p:nvSpPr>
        <p:spPr>
          <a:xfrm rot="8346373">
            <a:off x="3386055" y="3742322"/>
            <a:ext cx="1010466" cy="1036930"/>
          </a:xfrm>
          <a:prstGeom prst="arc">
            <a:avLst>
              <a:gd name="adj1" fmla="val 16200000"/>
              <a:gd name="adj2" fmla="val 11343284"/>
            </a:avLst>
          </a:prstGeom>
          <a:noFill/>
          <a:ln w="38100" cap="flat" cmpd="sng" algn="ctr">
            <a:solidFill>
              <a:srgbClr val="4F81BD"/>
            </a:solidFill>
            <a:prstDash val="solid"/>
            <a:tailEnd type="triangle" w="lg" len="lg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4160168" y="3906844"/>
            <a:ext cx="1066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</a:rPr>
              <a:t>near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</a:rPr>
              <a:t>gene</a:t>
            </a:r>
          </a:p>
        </p:txBody>
      </p:sp>
      <p:sp>
        <p:nvSpPr>
          <p:cNvPr id="81" name="TextBox 80"/>
          <p:cNvSpPr txBox="1"/>
          <p:nvPr/>
        </p:nvSpPr>
        <p:spPr>
          <a:xfrm>
            <a:off x="6750968" y="3906844"/>
            <a:ext cx="1066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not near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gene</a:t>
            </a:r>
          </a:p>
        </p:txBody>
      </p:sp>
      <p:sp>
        <p:nvSpPr>
          <p:cNvPr id="82" name="Arc 81"/>
          <p:cNvSpPr/>
          <p:nvPr/>
        </p:nvSpPr>
        <p:spPr>
          <a:xfrm rot="13253627" flipH="1">
            <a:off x="7652871" y="3742322"/>
            <a:ext cx="1010466" cy="1036930"/>
          </a:xfrm>
          <a:prstGeom prst="arc">
            <a:avLst>
              <a:gd name="adj1" fmla="val 16200000"/>
              <a:gd name="adj2" fmla="val 11343284"/>
            </a:avLst>
          </a:prstGeom>
          <a:noFill/>
          <a:ln w="38100" cap="flat" cmpd="sng" algn="ctr">
            <a:solidFill>
              <a:srgbClr val="C00000"/>
            </a:solidFill>
            <a:prstDash val="solid"/>
            <a:tailEnd type="triangle" w="lg" len="lg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01" name="Straight Connector 100"/>
          <p:cNvCxnSpPr/>
          <p:nvPr/>
        </p:nvCxnSpPr>
        <p:spPr>
          <a:xfrm>
            <a:off x="4693569" y="4637332"/>
            <a:ext cx="0" cy="601652"/>
          </a:xfrm>
          <a:prstGeom prst="line">
            <a:avLst/>
          </a:prstGeom>
          <a:noFill/>
          <a:ln w="25400" cap="flat" cmpd="sng" algn="ctr">
            <a:solidFill>
              <a:srgbClr val="9BBB59"/>
            </a:solidFill>
            <a:prstDash val="dash"/>
            <a:headEnd type="none"/>
            <a:tailEnd type="stealth" w="lg" len="lg"/>
          </a:ln>
          <a:effectLst/>
        </p:spPr>
      </p:cxnSp>
      <p:sp>
        <p:nvSpPr>
          <p:cNvPr id="95" name="Arc 94"/>
          <p:cNvSpPr/>
          <p:nvPr/>
        </p:nvSpPr>
        <p:spPr>
          <a:xfrm rot="18904390" flipH="1" flipV="1">
            <a:off x="4898836" y="2646311"/>
            <a:ext cx="2104062" cy="2098694"/>
          </a:xfrm>
          <a:prstGeom prst="arc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tailEnd type="triangle" w="lg" len="lg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4276030"/>
              </p:ext>
            </p:extLst>
          </p:nvPr>
        </p:nvGraphicFramePr>
        <p:xfrm>
          <a:off x="4083969" y="5238984"/>
          <a:ext cx="1219200" cy="1133204"/>
        </p:xfrm>
        <a:graphic>
          <a:graphicData uri="http://schemas.openxmlformats.org/drawingml/2006/table">
            <a:tbl>
              <a:tblPr/>
              <a:tblGrid>
                <a:gridCol w="304800"/>
                <a:gridCol w="304800"/>
                <a:gridCol w="304800"/>
                <a:gridCol w="304800"/>
              </a:tblGrid>
              <a:tr h="28330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Consolas" panose="020B0609020204030204" pitchFamily="49" charset="0"/>
                        </a:rPr>
                        <a:t>AA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Consolas" panose="020B0609020204030204" pitchFamily="49" charset="0"/>
                        </a:rPr>
                        <a:t>AC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Consolas" panose="020B0609020204030204" pitchFamily="49" charset="0"/>
                        </a:rPr>
                        <a:t>AG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Consolas" panose="020B0609020204030204" pitchFamily="49" charset="0"/>
                        </a:rPr>
                        <a:t>AT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8330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Consolas" panose="020B0609020204030204" pitchFamily="49" charset="0"/>
                        </a:rPr>
                        <a:t>CA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Consolas" panose="020B0609020204030204" pitchFamily="49" charset="0"/>
                        </a:rPr>
                        <a:t>CC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Consolas" panose="020B0609020204030204" pitchFamily="49" charset="0"/>
                        </a:rPr>
                        <a:t>CG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Consolas" panose="020B0609020204030204" pitchFamily="49" charset="0"/>
                        </a:rPr>
                        <a:t>CT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8330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Consolas" panose="020B0609020204030204" pitchFamily="49" charset="0"/>
                        </a:rPr>
                        <a:t>GA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Consolas" panose="020B0609020204030204" pitchFamily="49" charset="0"/>
                        </a:rPr>
                        <a:t>GC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Consolas" panose="020B0609020204030204" pitchFamily="49" charset="0"/>
                        </a:rPr>
                        <a:t>GG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Consolas" panose="020B0609020204030204" pitchFamily="49" charset="0"/>
                        </a:rPr>
                        <a:t>GT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8330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Consolas" panose="020B0609020204030204" pitchFamily="49" charset="0"/>
                        </a:rPr>
                        <a:t>TA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Consolas" panose="020B0609020204030204" pitchFamily="49" charset="0"/>
                        </a:rPr>
                        <a:t>TC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Consolas" panose="020B0609020204030204" pitchFamily="49" charset="0"/>
                        </a:rPr>
                        <a:t>TG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Consolas" panose="020B0609020204030204" pitchFamily="49" charset="0"/>
                        </a:rPr>
                        <a:t>TT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graphicFrame>
        <p:nvGraphicFramePr>
          <p:cNvPr id="105" name="Table 10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6668277"/>
              </p:ext>
            </p:extLst>
          </p:nvPr>
        </p:nvGraphicFramePr>
        <p:xfrm>
          <a:off x="6674723" y="5238984"/>
          <a:ext cx="1219200" cy="1133204"/>
        </p:xfrm>
        <a:graphic>
          <a:graphicData uri="http://schemas.openxmlformats.org/drawingml/2006/table">
            <a:tbl>
              <a:tblPr/>
              <a:tblGrid>
                <a:gridCol w="304800"/>
                <a:gridCol w="304800"/>
                <a:gridCol w="304800"/>
                <a:gridCol w="304800"/>
              </a:tblGrid>
              <a:tr h="28330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B050"/>
                          </a:solidFill>
                          <a:effectLst/>
                          <a:latin typeface="Consolas" panose="020B0609020204030204" pitchFamily="49" charset="0"/>
                        </a:rPr>
                        <a:t>AA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B050"/>
                          </a:solidFill>
                          <a:effectLst/>
                          <a:latin typeface="Consolas" panose="020B0609020204030204" pitchFamily="49" charset="0"/>
                        </a:rPr>
                        <a:t>AC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B050"/>
                          </a:solidFill>
                          <a:effectLst/>
                          <a:latin typeface="Consolas" panose="020B0609020204030204" pitchFamily="49" charset="0"/>
                        </a:rPr>
                        <a:t>AG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B050"/>
                          </a:solidFill>
                          <a:effectLst/>
                          <a:latin typeface="Consolas" panose="020B0609020204030204" pitchFamily="49" charset="0"/>
                        </a:rPr>
                        <a:t>AT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28330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B050"/>
                          </a:solidFill>
                          <a:effectLst/>
                          <a:latin typeface="Consolas" panose="020B0609020204030204" pitchFamily="49" charset="0"/>
                        </a:rPr>
                        <a:t>CA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B050"/>
                          </a:solidFill>
                          <a:effectLst/>
                          <a:latin typeface="Consolas" panose="020B0609020204030204" pitchFamily="49" charset="0"/>
                        </a:rPr>
                        <a:t>CC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B050"/>
                          </a:solidFill>
                          <a:effectLst/>
                          <a:latin typeface="Consolas" panose="020B0609020204030204" pitchFamily="49" charset="0"/>
                        </a:rPr>
                        <a:t>CG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B050"/>
                          </a:solidFill>
                          <a:effectLst/>
                          <a:latin typeface="Consolas" panose="020B0609020204030204" pitchFamily="49" charset="0"/>
                        </a:rPr>
                        <a:t>CT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28330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B050"/>
                          </a:solidFill>
                          <a:effectLst/>
                          <a:latin typeface="Consolas" panose="020B0609020204030204" pitchFamily="49" charset="0"/>
                        </a:rPr>
                        <a:t>GA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B050"/>
                          </a:solidFill>
                          <a:effectLst/>
                          <a:latin typeface="Consolas" panose="020B0609020204030204" pitchFamily="49" charset="0"/>
                        </a:rPr>
                        <a:t>GC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B050"/>
                          </a:solidFill>
                          <a:effectLst/>
                          <a:latin typeface="Consolas" panose="020B0609020204030204" pitchFamily="49" charset="0"/>
                        </a:rPr>
                        <a:t>GG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B050"/>
                          </a:solidFill>
                          <a:effectLst/>
                          <a:latin typeface="Consolas" panose="020B0609020204030204" pitchFamily="49" charset="0"/>
                        </a:rPr>
                        <a:t>GT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28330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B050"/>
                          </a:solidFill>
                          <a:effectLst/>
                          <a:latin typeface="Consolas" panose="020B0609020204030204" pitchFamily="49" charset="0"/>
                        </a:rPr>
                        <a:t>TA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B050"/>
                          </a:solidFill>
                          <a:effectLst/>
                          <a:latin typeface="Consolas" panose="020B0609020204030204" pitchFamily="49" charset="0"/>
                        </a:rPr>
                        <a:t>TC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B050"/>
                          </a:solidFill>
                          <a:effectLst/>
                          <a:latin typeface="Consolas" panose="020B0609020204030204" pitchFamily="49" charset="0"/>
                        </a:rPr>
                        <a:t>TG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B050"/>
                          </a:solidFill>
                          <a:effectLst/>
                          <a:latin typeface="Consolas" panose="020B0609020204030204" pitchFamily="49" charset="0"/>
                        </a:rPr>
                        <a:t>TT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cxnSp>
        <p:nvCxnSpPr>
          <p:cNvPr id="106" name="Straight Connector 105"/>
          <p:cNvCxnSpPr>
            <a:endCxn id="105" idx="0"/>
          </p:cNvCxnSpPr>
          <p:nvPr/>
        </p:nvCxnSpPr>
        <p:spPr>
          <a:xfrm>
            <a:off x="7278538" y="4618563"/>
            <a:ext cx="5785" cy="620421"/>
          </a:xfrm>
          <a:prstGeom prst="line">
            <a:avLst/>
          </a:prstGeom>
          <a:noFill/>
          <a:ln w="25400" cap="flat" cmpd="sng" algn="ctr">
            <a:solidFill>
              <a:srgbClr val="9BBB59"/>
            </a:solidFill>
            <a:prstDash val="dash"/>
            <a:headEnd type="none"/>
            <a:tailEnd type="stealth" w="lg" len="lg"/>
          </a:ln>
          <a:effectLst/>
        </p:spPr>
      </p:cxnSp>
      <p:grpSp>
        <p:nvGrpSpPr>
          <p:cNvPr id="6" name="Group 5"/>
          <p:cNvGrpSpPr/>
          <p:nvPr/>
        </p:nvGrpSpPr>
        <p:grpSpPr>
          <a:xfrm>
            <a:off x="2628874" y="3075207"/>
            <a:ext cx="6553200" cy="262354"/>
            <a:chOff x="2628874" y="3075207"/>
            <a:chExt cx="6553200" cy="262354"/>
          </a:xfrm>
        </p:grpSpPr>
        <p:sp>
          <p:nvSpPr>
            <p:cNvPr id="191" name="Oval 190"/>
            <p:cNvSpPr/>
            <p:nvPr/>
          </p:nvSpPr>
          <p:spPr>
            <a:xfrm>
              <a:off x="2628874" y="3185161"/>
              <a:ext cx="152400" cy="152400"/>
            </a:xfrm>
            <a:prstGeom prst="ellipse">
              <a:avLst/>
            </a:prstGeom>
            <a:solidFill>
              <a:srgbClr val="C0504D">
                <a:lumMod val="20000"/>
                <a:lumOff val="80000"/>
              </a:srgbClr>
            </a:solidFill>
            <a:ln w="25400" cap="flat" cmpd="sng" algn="ctr">
              <a:solidFill>
                <a:srgbClr val="C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2" name="Oval 191"/>
            <p:cNvSpPr/>
            <p:nvPr/>
          </p:nvSpPr>
          <p:spPr>
            <a:xfrm>
              <a:off x="2857474" y="3185161"/>
              <a:ext cx="152400" cy="152400"/>
            </a:xfrm>
            <a:prstGeom prst="ellipse">
              <a:avLst/>
            </a:prstGeom>
            <a:solidFill>
              <a:srgbClr val="C0504D">
                <a:lumMod val="20000"/>
                <a:lumOff val="80000"/>
              </a:srgbClr>
            </a:solidFill>
            <a:ln w="25400" cap="flat" cmpd="sng" algn="ctr">
              <a:solidFill>
                <a:srgbClr val="C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3" name="Oval 192"/>
            <p:cNvSpPr/>
            <p:nvPr/>
          </p:nvSpPr>
          <p:spPr>
            <a:xfrm>
              <a:off x="3086074" y="3185161"/>
              <a:ext cx="152400" cy="152400"/>
            </a:xfrm>
            <a:prstGeom prst="ellipse">
              <a:avLst/>
            </a:prstGeom>
            <a:solidFill>
              <a:srgbClr val="C0504D">
                <a:lumMod val="20000"/>
                <a:lumOff val="80000"/>
              </a:srgbClr>
            </a:solidFill>
            <a:ln w="25400" cap="flat" cmpd="sng" algn="ctr">
              <a:solidFill>
                <a:srgbClr val="C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4" name="Oval 193"/>
            <p:cNvSpPr/>
            <p:nvPr/>
          </p:nvSpPr>
          <p:spPr>
            <a:xfrm>
              <a:off x="3314674" y="3185161"/>
              <a:ext cx="152400" cy="152400"/>
            </a:xfrm>
            <a:prstGeom prst="ellipse">
              <a:avLst/>
            </a:prstGeom>
            <a:solidFill>
              <a:srgbClr val="C0504D">
                <a:lumMod val="20000"/>
                <a:lumOff val="80000"/>
              </a:srgbClr>
            </a:solidFill>
            <a:ln w="25400" cap="flat" cmpd="sng" algn="ctr">
              <a:solidFill>
                <a:srgbClr val="C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5" name="Oval 194"/>
            <p:cNvSpPr/>
            <p:nvPr/>
          </p:nvSpPr>
          <p:spPr>
            <a:xfrm>
              <a:off x="3543274" y="3185161"/>
              <a:ext cx="152400" cy="152400"/>
            </a:xfrm>
            <a:prstGeom prst="ellipse">
              <a:avLst/>
            </a:prstGeom>
            <a:solidFill>
              <a:srgbClr val="C0504D">
                <a:lumMod val="20000"/>
                <a:lumOff val="80000"/>
              </a:srgbClr>
            </a:solidFill>
            <a:ln w="25400" cap="flat" cmpd="sng" algn="ctr">
              <a:solidFill>
                <a:srgbClr val="C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6" name="Oval 195"/>
            <p:cNvSpPr/>
            <p:nvPr/>
          </p:nvSpPr>
          <p:spPr>
            <a:xfrm>
              <a:off x="3771874" y="3075207"/>
              <a:ext cx="152400" cy="152400"/>
            </a:xfrm>
            <a:prstGeom prst="ellipse">
              <a:avLst/>
            </a:prstGeom>
            <a:solidFill>
              <a:srgbClr val="4F81BD">
                <a:lumMod val="20000"/>
                <a:lumOff val="80000"/>
              </a:srgbClr>
            </a:solidFill>
            <a:ln w="25400" cap="flat" cmpd="sng" algn="ctr">
              <a:solidFill>
                <a:srgbClr val="4F81BD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7" name="Oval 196"/>
            <p:cNvSpPr/>
            <p:nvPr/>
          </p:nvSpPr>
          <p:spPr>
            <a:xfrm>
              <a:off x="4000474" y="3075207"/>
              <a:ext cx="152400" cy="152400"/>
            </a:xfrm>
            <a:prstGeom prst="ellipse">
              <a:avLst/>
            </a:prstGeom>
            <a:solidFill>
              <a:srgbClr val="4F81BD">
                <a:lumMod val="20000"/>
                <a:lumOff val="80000"/>
              </a:srgbClr>
            </a:solidFill>
            <a:ln w="25400" cap="flat" cmpd="sng" algn="ctr">
              <a:solidFill>
                <a:srgbClr val="4F81BD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8" name="Oval 197"/>
            <p:cNvSpPr/>
            <p:nvPr/>
          </p:nvSpPr>
          <p:spPr>
            <a:xfrm>
              <a:off x="4229074" y="3075207"/>
              <a:ext cx="152400" cy="152400"/>
            </a:xfrm>
            <a:prstGeom prst="ellipse">
              <a:avLst/>
            </a:prstGeom>
            <a:solidFill>
              <a:srgbClr val="4F81BD">
                <a:lumMod val="20000"/>
                <a:lumOff val="80000"/>
              </a:srgbClr>
            </a:solidFill>
            <a:ln w="25400" cap="flat" cmpd="sng" algn="ctr">
              <a:solidFill>
                <a:srgbClr val="4F81BD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9" name="Oval 198"/>
            <p:cNvSpPr/>
            <p:nvPr/>
          </p:nvSpPr>
          <p:spPr>
            <a:xfrm>
              <a:off x="4457674" y="3075207"/>
              <a:ext cx="152400" cy="152400"/>
            </a:xfrm>
            <a:prstGeom prst="ellipse">
              <a:avLst/>
            </a:prstGeom>
            <a:solidFill>
              <a:srgbClr val="4F81BD">
                <a:lumMod val="20000"/>
                <a:lumOff val="80000"/>
              </a:srgbClr>
            </a:solidFill>
            <a:ln w="25400" cap="flat" cmpd="sng" algn="ctr">
              <a:solidFill>
                <a:srgbClr val="4F81BD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0" name="Oval 199"/>
            <p:cNvSpPr/>
            <p:nvPr/>
          </p:nvSpPr>
          <p:spPr>
            <a:xfrm>
              <a:off x="4686274" y="3185161"/>
              <a:ext cx="152400" cy="152400"/>
            </a:xfrm>
            <a:prstGeom prst="ellipse">
              <a:avLst/>
            </a:prstGeom>
            <a:solidFill>
              <a:srgbClr val="C0504D">
                <a:lumMod val="20000"/>
                <a:lumOff val="80000"/>
              </a:srgbClr>
            </a:solidFill>
            <a:ln w="25400" cap="flat" cmpd="sng" algn="ctr">
              <a:solidFill>
                <a:srgbClr val="C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1" name="Oval 200"/>
            <p:cNvSpPr/>
            <p:nvPr/>
          </p:nvSpPr>
          <p:spPr>
            <a:xfrm>
              <a:off x="4914874" y="3185161"/>
              <a:ext cx="152400" cy="152400"/>
            </a:xfrm>
            <a:prstGeom prst="ellipse">
              <a:avLst/>
            </a:prstGeom>
            <a:solidFill>
              <a:srgbClr val="C0504D">
                <a:lumMod val="20000"/>
                <a:lumOff val="80000"/>
              </a:srgbClr>
            </a:solidFill>
            <a:ln w="25400" cap="flat" cmpd="sng" algn="ctr">
              <a:solidFill>
                <a:srgbClr val="C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2" name="Oval 201"/>
            <p:cNvSpPr/>
            <p:nvPr/>
          </p:nvSpPr>
          <p:spPr>
            <a:xfrm>
              <a:off x="5143474" y="3185161"/>
              <a:ext cx="152400" cy="152400"/>
            </a:xfrm>
            <a:prstGeom prst="ellipse">
              <a:avLst/>
            </a:prstGeom>
            <a:solidFill>
              <a:srgbClr val="C0504D">
                <a:lumMod val="20000"/>
                <a:lumOff val="80000"/>
              </a:srgbClr>
            </a:solidFill>
            <a:ln w="25400" cap="flat" cmpd="sng" algn="ctr">
              <a:solidFill>
                <a:srgbClr val="C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3" name="Oval 202"/>
            <p:cNvSpPr/>
            <p:nvPr/>
          </p:nvSpPr>
          <p:spPr>
            <a:xfrm>
              <a:off x="5372074" y="3185161"/>
              <a:ext cx="152400" cy="152400"/>
            </a:xfrm>
            <a:prstGeom prst="ellipse">
              <a:avLst/>
            </a:prstGeom>
            <a:solidFill>
              <a:srgbClr val="C0504D">
                <a:lumMod val="20000"/>
                <a:lumOff val="80000"/>
              </a:srgbClr>
            </a:solidFill>
            <a:ln w="25400" cap="flat" cmpd="sng" algn="ctr">
              <a:solidFill>
                <a:srgbClr val="C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4" name="Oval 203"/>
            <p:cNvSpPr/>
            <p:nvPr/>
          </p:nvSpPr>
          <p:spPr>
            <a:xfrm>
              <a:off x="5600674" y="3075207"/>
              <a:ext cx="152400" cy="152400"/>
            </a:xfrm>
            <a:prstGeom prst="ellipse">
              <a:avLst/>
            </a:prstGeom>
            <a:solidFill>
              <a:srgbClr val="4F81BD">
                <a:lumMod val="20000"/>
                <a:lumOff val="80000"/>
              </a:srgbClr>
            </a:solidFill>
            <a:ln w="25400" cap="flat" cmpd="sng" algn="ctr">
              <a:solidFill>
                <a:srgbClr val="4F81BD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5" name="Oval 204"/>
            <p:cNvSpPr/>
            <p:nvPr/>
          </p:nvSpPr>
          <p:spPr>
            <a:xfrm>
              <a:off x="5829274" y="3075207"/>
              <a:ext cx="152400" cy="152400"/>
            </a:xfrm>
            <a:prstGeom prst="ellipse">
              <a:avLst/>
            </a:prstGeom>
            <a:solidFill>
              <a:srgbClr val="4F81BD">
                <a:lumMod val="20000"/>
                <a:lumOff val="80000"/>
              </a:srgbClr>
            </a:solidFill>
            <a:ln w="25400" cap="flat" cmpd="sng" algn="ctr">
              <a:solidFill>
                <a:srgbClr val="4F81BD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6" name="Oval 205"/>
            <p:cNvSpPr/>
            <p:nvPr/>
          </p:nvSpPr>
          <p:spPr>
            <a:xfrm>
              <a:off x="6057874" y="3075207"/>
              <a:ext cx="152400" cy="152400"/>
            </a:xfrm>
            <a:prstGeom prst="ellipse">
              <a:avLst/>
            </a:prstGeom>
            <a:solidFill>
              <a:srgbClr val="4F81BD">
                <a:lumMod val="20000"/>
                <a:lumOff val="80000"/>
              </a:srgbClr>
            </a:solidFill>
            <a:ln w="25400" cap="flat" cmpd="sng" algn="ctr">
              <a:solidFill>
                <a:srgbClr val="4F81BD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7" name="Oval 206"/>
            <p:cNvSpPr/>
            <p:nvPr/>
          </p:nvSpPr>
          <p:spPr>
            <a:xfrm>
              <a:off x="6286474" y="3075207"/>
              <a:ext cx="152400" cy="152400"/>
            </a:xfrm>
            <a:prstGeom prst="ellipse">
              <a:avLst/>
            </a:prstGeom>
            <a:solidFill>
              <a:srgbClr val="4F81BD">
                <a:lumMod val="20000"/>
                <a:lumOff val="80000"/>
              </a:srgbClr>
            </a:solidFill>
            <a:ln w="25400" cap="flat" cmpd="sng" algn="ctr">
              <a:solidFill>
                <a:srgbClr val="4F81BD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8" name="Oval 207"/>
            <p:cNvSpPr/>
            <p:nvPr/>
          </p:nvSpPr>
          <p:spPr>
            <a:xfrm>
              <a:off x="6515074" y="3075207"/>
              <a:ext cx="152400" cy="152400"/>
            </a:xfrm>
            <a:prstGeom prst="ellipse">
              <a:avLst/>
            </a:prstGeom>
            <a:solidFill>
              <a:srgbClr val="4F81BD">
                <a:lumMod val="20000"/>
                <a:lumOff val="80000"/>
              </a:srgbClr>
            </a:solidFill>
            <a:ln w="25400" cap="flat" cmpd="sng" algn="ctr">
              <a:solidFill>
                <a:srgbClr val="4F81BD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9" name="Oval 208"/>
            <p:cNvSpPr/>
            <p:nvPr/>
          </p:nvSpPr>
          <p:spPr>
            <a:xfrm>
              <a:off x="6743674" y="3075207"/>
              <a:ext cx="152400" cy="152400"/>
            </a:xfrm>
            <a:prstGeom prst="ellipse">
              <a:avLst/>
            </a:prstGeom>
            <a:solidFill>
              <a:srgbClr val="4F81BD">
                <a:lumMod val="20000"/>
                <a:lumOff val="80000"/>
              </a:srgbClr>
            </a:solidFill>
            <a:ln w="25400" cap="flat" cmpd="sng" algn="ctr">
              <a:solidFill>
                <a:srgbClr val="4F81BD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0" name="Oval 209"/>
            <p:cNvSpPr/>
            <p:nvPr/>
          </p:nvSpPr>
          <p:spPr>
            <a:xfrm>
              <a:off x="6972274" y="3075207"/>
              <a:ext cx="152400" cy="152400"/>
            </a:xfrm>
            <a:prstGeom prst="ellipse">
              <a:avLst/>
            </a:prstGeom>
            <a:solidFill>
              <a:srgbClr val="4F81BD">
                <a:lumMod val="20000"/>
                <a:lumOff val="80000"/>
              </a:srgbClr>
            </a:solidFill>
            <a:ln w="25400" cap="flat" cmpd="sng" algn="ctr">
              <a:solidFill>
                <a:srgbClr val="4F81BD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1" name="Oval 210"/>
            <p:cNvSpPr/>
            <p:nvPr/>
          </p:nvSpPr>
          <p:spPr>
            <a:xfrm>
              <a:off x="7200874" y="3075207"/>
              <a:ext cx="152400" cy="152400"/>
            </a:xfrm>
            <a:prstGeom prst="ellipse">
              <a:avLst/>
            </a:prstGeom>
            <a:solidFill>
              <a:srgbClr val="4F81BD">
                <a:lumMod val="20000"/>
                <a:lumOff val="80000"/>
              </a:srgbClr>
            </a:solidFill>
            <a:ln w="25400" cap="flat" cmpd="sng" algn="ctr">
              <a:solidFill>
                <a:srgbClr val="4F81BD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2" name="Oval 211"/>
            <p:cNvSpPr/>
            <p:nvPr/>
          </p:nvSpPr>
          <p:spPr>
            <a:xfrm>
              <a:off x="7429474" y="3185161"/>
              <a:ext cx="152400" cy="152400"/>
            </a:xfrm>
            <a:prstGeom prst="ellipse">
              <a:avLst/>
            </a:prstGeom>
            <a:solidFill>
              <a:srgbClr val="C0504D">
                <a:lumMod val="20000"/>
                <a:lumOff val="80000"/>
              </a:srgbClr>
            </a:solidFill>
            <a:ln w="25400" cap="flat" cmpd="sng" algn="ctr">
              <a:solidFill>
                <a:srgbClr val="C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3" name="Oval 212"/>
            <p:cNvSpPr/>
            <p:nvPr/>
          </p:nvSpPr>
          <p:spPr>
            <a:xfrm>
              <a:off x="7658074" y="3185161"/>
              <a:ext cx="152400" cy="152400"/>
            </a:xfrm>
            <a:prstGeom prst="ellipse">
              <a:avLst/>
            </a:prstGeom>
            <a:solidFill>
              <a:srgbClr val="C0504D">
                <a:lumMod val="20000"/>
                <a:lumOff val="80000"/>
              </a:srgbClr>
            </a:solidFill>
            <a:ln w="25400" cap="flat" cmpd="sng" algn="ctr">
              <a:solidFill>
                <a:srgbClr val="C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4" name="Oval 213"/>
            <p:cNvSpPr/>
            <p:nvPr/>
          </p:nvSpPr>
          <p:spPr>
            <a:xfrm>
              <a:off x="7886674" y="3185161"/>
              <a:ext cx="152400" cy="152400"/>
            </a:xfrm>
            <a:prstGeom prst="ellipse">
              <a:avLst/>
            </a:prstGeom>
            <a:solidFill>
              <a:srgbClr val="C0504D">
                <a:lumMod val="20000"/>
                <a:lumOff val="80000"/>
              </a:srgbClr>
            </a:solidFill>
            <a:ln w="25400" cap="flat" cmpd="sng" algn="ctr">
              <a:solidFill>
                <a:srgbClr val="C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5" name="Oval 214"/>
            <p:cNvSpPr/>
            <p:nvPr/>
          </p:nvSpPr>
          <p:spPr>
            <a:xfrm>
              <a:off x="8115274" y="3185161"/>
              <a:ext cx="152400" cy="152400"/>
            </a:xfrm>
            <a:prstGeom prst="ellipse">
              <a:avLst/>
            </a:prstGeom>
            <a:solidFill>
              <a:srgbClr val="C0504D">
                <a:lumMod val="20000"/>
                <a:lumOff val="80000"/>
              </a:srgbClr>
            </a:solidFill>
            <a:ln w="25400" cap="flat" cmpd="sng" algn="ctr">
              <a:solidFill>
                <a:srgbClr val="C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6" name="Oval 215"/>
            <p:cNvSpPr/>
            <p:nvPr/>
          </p:nvSpPr>
          <p:spPr>
            <a:xfrm>
              <a:off x="8343874" y="3075207"/>
              <a:ext cx="152400" cy="152400"/>
            </a:xfrm>
            <a:prstGeom prst="ellipse">
              <a:avLst/>
            </a:prstGeom>
            <a:solidFill>
              <a:srgbClr val="4F81BD">
                <a:lumMod val="20000"/>
                <a:lumOff val="80000"/>
              </a:srgbClr>
            </a:solidFill>
            <a:ln w="25400" cap="flat" cmpd="sng" algn="ctr">
              <a:solidFill>
                <a:srgbClr val="4F81BD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7" name="Oval 216"/>
            <p:cNvSpPr/>
            <p:nvPr/>
          </p:nvSpPr>
          <p:spPr>
            <a:xfrm>
              <a:off x="8572474" y="3075207"/>
              <a:ext cx="152400" cy="152400"/>
            </a:xfrm>
            <a:prstGeom prst="ellipse">
              <a:avLst/>
            </a:prstGeom>
            <a:solidFill>
              <a:srgbClr val="4F81BD">
                <a:lumMod val="20000"/>
                <a:lumOff val="80000"/>
              </a:srgbClr>
            </a:solidFill>
            <a:ln w="25400" cap="flat" cmpd="sng" algn="ctr">
              <a:solidFill>
                <a:srgbClr val="4F81BD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8" name="Oval 217"/>
            <p:cNvSpPr/>
            <p:nvPr/>
          </p:nvSpPr>
          <p:spPr>
            <a:xfrm>
              <a:off x="8801074" y="3075207"/>
              <a:ext cx="152400" cy="152400"/>
            </a:xfrm>
            <a:prstGeom prst="ellipse">
              <a:avLst/>
            </a:prstGeom>
            <a:solidFill>
              <a:srgbClr val="4F81BD">
                <a:lumMod val="20000"/>
                <a:lumOff val="80000"/>
              </a:srgbClr>
            </a:solidFill>
            <a:ln w="25400" cap="flat" cmpd="sng" algn="ctr">
              <a:solidFill>
                <a:srgbClr val="4F81BD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9" name="Oval 218"/>
            <p:cNvSpPr/>
            <p:nvPr/>
          </p:nvSpPr>
          <p:spPr>
            <a:xfrm>
              <a:off x="9029674" y="3185161"/>
              <a:ext cx="152400" cy="152400"/>
            </a:xfrm>
            <a:prstGeom prst="ellipse">
              <a:avLst/>
            </a:prstGeom>
            <a:solidFill>
              <a:srgbClr val="C0504D">
                <a:lumMod val="20000"/>
                <a:lumOff val="80000"/>
              </a:srgbClr>
            </a:solidFill>
            <a:ln w="25400" cap="flat" cmpd="sng" algn="ctr">
              <a:solidFill>
                <a:srgbClr val="C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221" name="Straight Arrow Connector 220"/>
          <p:cNvCxnSpPr/>
          <p:nvPr/>
        </p:nvCxnSpPr>
        <p:spPr>
          <a:xfrm>
            <a:off x="2666974" y="2706753"/>
            <a:ext cx="6675120" cy="1588"/>
          </a:xfrm>
          <a:prstGeom prst="straightConnector1">
            <a:avLst/>
          </a:prstGeom>
          <a:noFill/>
          <a:ln w="38100" cap="rnd" cmpd="sng" algn="ctr">
            <a:solidFill>
              <a:srgbClr val="4F81BD"/>
            </a:solidFill>
            <a:prstDash val="solid"/>
            <a:tailEnd type="triangle" w="med" len="lg"/>
          </a:ln>
          <a:effectLst/>
        </p:spPr>
      </p:cxnSp>
      <p:cxnSp>
        <p:nvCxnSpPr>
          <p:cNvPr id="222" name="Straight Arrow Connector 221"/>
          <p:cNvCxnSpPr/>
          <p:nvPr/>
        </p:nvCxnSpPr>
        <p:spPr>
          <a:xfrm>
            <a:off x="9372574" y="2706753"/>
            <a:ext cx="457200" cy="1588"/>
          </a:xfrm>
          <a:prstGeom prst="straightConnector1">
            <a:avLst/>
          </a:prstGeom>
          <a:noFill/>
          <a:ln w="38100" cap="rnd" cmpd="sng" algn="ctr">
            <a:solidFill>
              <a:srgbClr val="4F81BD"/>
            </a:solidFill>
            <a:prstDash val="sysDot"/>
            <a:tailEnd type="triangle" w="med" len="lg"/>
          </a:ln>
          <a:effectLst/>
        </p:spPr>
      </p:cxnSp>
      <p:cxnSp>
        <p:nvCxnSpPr>
          <p:cNvPr id="223" name="Straight Arrow Connector 222"/>
          <p:cNvCxnSpPr/>
          <p:nvPr/>
        </p:nvCxnSpPr>
        <p:spPr>
          <a:xfrm>
            <a:off x="2133574" y="2706753"/>
            <a:ext cx="457200" cy="1588"/>
          </a:xfrm>
          <a:prstGeom prst="straightConnector1">
            <a:avLst/>
          </a:prstGeom>
          <a:noFill/>
          <a:ln w="38100" cap="rnd" cmpd="sng" algn="ctr">
            <a:solidFill>
              <a:srgbClr val="4F81BD"/>
            </a:solidFill>
            <a:prstDash val="sysDot"/>
            <a:tailEnd type="triangle" w="med" len="lg"/>
          </a:ln>
          <a:effectLst/>
        </p:spPr>
      </p:cxnSp>
      <p:sp>
        <p:nvSpPr>
          <p:cNvPr id="224" name="Pentagon 223"/>
          <p:cNvSpPr/>
          <p:nvPr/>
        </p:nvSpPr>
        <p:spPr>
          <a:xfrm>
            <a:off x="3809974" y="2554353"/>
            <a:ext cx="762000" cy="304800"/>
          </a:xfrm>
          <a:prstGeom prst="homePlate">
            <a:avLst/>
          </a:prstGeom>
          <a:solidFill>
            <a:srgbClr val="6691C6"/>
          </a:solidFill>
          <a:ln w="25400" cap="flat" cmpd="sng" algn="ctr">
            <a:solidFill>
              <a:srgbClr val="4F81B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5" name="Pentagon 224"/>
          <p:cNvSpPr/>
          <p:nvPr/>
        </p:nvSpPr>
        <p:spPr>
          <a:xfrm>
            <a:off x="5562574" y="2554353"/>
            <a:ext cx="1905000" cy="304800"/>
          </a:xfrm>
          <a:prstGeom prst="homePlate">
            <a:avLst/>
          </a:prstGeom>
          <a:solidFill>
            <a:srgbClr val="6691C6"/>
          </a:solidFill>
          <a:ln w="25400" cap="flat" cmpd="sng" algn="ctr">
            <a:solidFill>
              <a:srgbClr val="4F81B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6" name="Pentagon 225"/>
          <p:cNvSpPr/>
          <p:nvPr/>
        </p:nvSpPr>
        <p:spPr>
          <a:xfrm>
            <a:off x="8381974" y="2554353"/>
            <a:ext cx="685800" cy="304800"/>
          </a:xfrm>
          <a:prstGeom prst="homePlate">
            <a:avLst/>
          </a:prstGeom>
          <a:solidFill>
            <a:srgbClr val="6691C6"/>
          </a:solidFill>
          <a:ln w="25400" cap="flat" cmpd="sng" algn="ctr">
            <a:solidFill>
              <a:srgbClr val="4F81B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7" name="Rectangle 226"/>
          <p:cNvSpPr/>
          <p:nvPr/>
        </p:nvSpPr>
        <p:spPr>
          <a:xfrm>
            <a:off x="3809974" y="2520599"/>
            <a:ext cx="596061" cy="338554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gene</a:t>
            </a:r>
            <a:endParaRPr kumimoji="0" lang="en-US" sz="1600" b="0" i="0" u="none" strike="noStrike" kern="0" cap="none" spc="0" normalizeH="0" baseline="-2500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228" name="Rectangle 227"/>
          <p:cNvSpPr/>
          <p:nvPr/>
        </p:nvSpPr>
        <p:spPr>
          <a:xfrm>
            <a:off x="5576113" y="2520599"/>
            <a:ext cx="596061" cy="338554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gene</a:t>
            </a:r>
            <a:endParaRPr kumimoji="0" lang="en-US" sz="1600" b="0" i="0" u="none" strike="noStrike" kern="0" cap="none" spc="0" normalizeH="0" baseline="-2500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229" name="Rectangle 228"/>
          <p:cNvSpPr/>
          <p:nvPr/>
        </p:nvSpPr>
        <p:spPr>
          <a:xfrm>
            <a:off x="8381974" y="2520599"/>
            <a:ext cx="596061" cy="338554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gene</a:t>
            </a:r>
            <a:endParaRPr kumimoji="0" lang="en-US" sz="1600" b="0" i="0" u="none" strike="noStrike" kern="0" cap="none" spc="0" normalizeH="0" baseline="-2500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996648" y="2460115"/>
            <a:ext cx="106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</a:rPr>
              <a:t>genome</a:t>
            </a:r>
          </a:p>
        </p:txBody>
      </p:sp>
    </p:spTree>
    <p:extLst>
      <p:ext uri="{BB962C8B-B14F-4D97-AF65-F5344CB8AC3E}">
        <p14:creationId xmlns:p14="http://schemas.microsoft.com/office/powerpoint/2010/main" val="62910442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4" grpId="0" animBg="1"/>
      <p:bldP spid="225" grpId="0" animBg="1"/>
      <p:bldP spid="226" grpId="0" animBg="1"/>
      <p:bldP spid="227" grpId="0"/>
      <p:bldP spid="228" grpId="0"/>
      <p:bldP spid="229" grpId="0"/>
      <p:bldP spid="57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Pfam</a:t>
            </a:r>
            <a:r>
              <a:rPr lang="en-US" dirty="0" smtClean="0"/>
              <a:t> HMMs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</a:t>
            </a:r>
            <a:r>
              <a:rPr lang="en-US" dirty="0" err="1" smtClean="0"/>
              <a:t>Pfam</a:t>
            </a:r>
            <a:r>
              <a:rPr lang="en-US" dirty="0" smtClean="0"/>
              <a:t> domain MSA can be represented as a Hidden Markov Model</a:t>
            </a:r>
          </a:p>
          <a:p>
            <a:r>
              <a:rPr lang="en-US" dirty="0" smtClean="0"/>
              <a:t>Each position in the alignment is a state (extra states for insertions/deletions)</a:t>
            </a:r>
          </a:p>
          <a:p>
            <a:r>
              <a:rPr lang="en-US" dirty="0" smtClean="0"/>
              <a:t>Observed amino acids frequencies are the emission probabilities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733" y="2836414"/>
            <a:ext cx="9509656" cy="3701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359953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://www.blopig.com/blog/wp-content/uploads/2014/08/HMM_exampl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467"/>
          <a:stretch/>
        </p:blipFill>
        <p:spPr bwMode="auto">
          <a:xfrm>
            <a:off x="5364488" y="3337561"/>
            <a:ext cx="6059696" cy="3108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Pfam</a:t>
            </a:r>
            <a:r>
              <a:rPr lang="en-US" dirty="0" smtClean="0"/>
              <a:t> HMMs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Each position is also associated with...</a:t>
            </a:r>
          </a:p>
          <a:p>
            <a:pPr lvl="1"/>
            <a:r>
              <a:rPr lang="en-US" dirty="0" smtClean="0"/>
              <a:t>A deletion state (allowing us to skip any individual position)</a:t>
            </a:r>
          </a:p>
          <a:p>
            <a:pPr lvl="1"/>
            <a:r>
              <a:rPr lang="en-US" dirty="0" smtClean="0"/>
              <a:t>An insertion state (that we can stay in to account for extra sequence)</a:t>
            </a:r>
          </a:p>
          <a:p>
            <a:r>
              <a:rPr lang="en-US" dirty="0" smtClean="0"/>
              <a:t>Apply </a:t>
            </a:r>
            <a:r>
              <a:rPr lang="en-US" dirty="0" err="1" smtClean="0"/>
              <a:t>Pfam</a:t>
            </a:r>
            <a:r>
              <a:rPr lang="en-US" dirty="0" smtClean="0"/>
              <a:t> HMMs to a new protein to annotate its domain architecture</a:t>
            </a:r>
          </a:p>
          <a:p>
            <a:pPr lvl="1"/>
            <a:r>
              <a:rPr lang="en-US" dirty="0" smtClean="0"/>
              <a:t>Enabled by a tool called HMMER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55" y="4171925"/>
            <a:ext cx="3324225" cy="154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2085825" y="4991300"/>
            <a:ext cx="20038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smtClean="0"/>
              <a:t>http</a:t>
            </a:r>
            <a:r>
              <a:rPr lang="en-US" b="1" dirty="0"/>
              <a:t>://hmmer.org/</a:t>
            </a:r>
            <a:endParaRPr 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343508610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Direct methods for protein quantification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tendency for DNA/RNA to self-hybridize (e.g. to primers, chips) is manipulated to great effect in DNA/RNA sequencing/quantification</a:t>
            </a:r>
          </a:p>
          <a:p>
            <a:r>
              <a:rPr lang="en-US" dirty="0" smtClean="0"/>
              <a:t>Not so easy with proteins</a:t>
            </a:r>
          </a:p>
          <a:p>
            <a:r>
              <a:rPr lang="en-US" dirty="0" smtClean="0"/>
              <a:t>Detection/quantification by binding requires a protein-specific antibody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4/22/2019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8</a:t>
            </a:fld>
            <a:endParaRPr lang="en-US"/>
          </a:p>
        </p:txBody>
      </p:sp>
      <p:pic>
        <p:nvPicPr>
          <p:cNvPr id="4098" name="Picture 2" descr="http://neobiolab.com/research/wp-content/uploads/2015/09/52ba4624ad0ed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3268" y="3235056"/>
            <a:ext cx="4577315" cy="2915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1179" y="3235056"/>
            <a:ext cx="3969572" cy="2293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 descr="https://media.eurekalert.org/multimedia_prod/pub/web/90132_we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661" y="3235056"/>
            <a:ext cx="2111067" cy="2185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663915" y="5524722"/>
            <a:ext cx="177452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solidFill>
                  <a:srgbClr val="C00000"/>
                </a:solidFill>
              </a:rPr>
              <a:t>Antibody protein</a:t>
            </a:r>
          </a:p>
          <a:p>
            <a:pPr algn="ctr"/>
            <a:r>
              <a:rPr lang="en-US" dirty="0" smtClean="0">
                <a:solidFill>
                  <a:srgbClr val="C00000"/>
                </a:solidFill>
              </a:rPr>
              <a:t>structure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862615" y="5677122"/>
            <a:ext cx="203510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solidFill>
                  <a:srgbClr val="C00000"/>
                </a:solidFill>
              </a:rPr>
              <a:t>Antibody schematic</a:t>
            </a:r>
          </a:p>
          <a:p>
            <a:pPr algn="ctr"/>
            <a:r>
              <a:rPr lang="en-US" dirty="0" smtClean="0">
                <a:solidFill>
                  <a:srgbClr val="C00000"/>
                </a:solidFill>
              </a:rPr>
              <a:t>structure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129392" y="6172170"/>
            <a:ext cx="30871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solidFill>
                  <a:srgbClr val="C00000"/>
                </a:solidFill>
              </a:rPr>
              <a:t>Making a monoclonal antibody</a:t>
            </a: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67253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Protein detection/quantification: Western Blot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539" y="1082041"/>
            <a:ext cx="9057826" cy="3261350"/>
          </a:xfrm>
        </p:spPr>
        <p:txBody>
          <a:bodyPr/>
          <a:lstStyle/>
          <a:p>
            <a:r>
              <a:rPr lang="en-US" dirty="0" smtClean="0"/>
              <a:t>Specific protein detected by </a:t>
            </a:r>
            <a:r>
              <a:rPr lang="en-US" i="1" dirty="0" smtClean="0"/>
              <a:t>Western Blot</a:t>
            </a:r>
            <a:endParaRPr lang="en-US" dirty="0"/>
          </a:p>
          <a:p>
            <a:pPr lvl="1"/>
            <a:r>
              <a:rPr lang="en-US" dirty="0" smtClean="0"/>
              <a:t>protein + radiolabeled antibody</a:t>
            </a:r>
          </a:p>
          <a:p>
            <a:r>
              <a:rPr lang="en-US" dirty="0" smtClean="0"/>
              <a:t>Strong evidence for a particular protein</a:t>
            </a:r>
          </a:p>
          <a:p>
            <a:r>
              <a:rPr lang="en-US" dirty="0" smtClean="0"/>
              <a:t>Low-throughput</a:t>
            </a:r>
          </a:p>
          <a:p>
            <a:r>
              <a:rPr lang="en-US" dirty="0" smtClean="0"/>
              <a:t>Protein and protein-state specific</a:t>
            </a:r>
          </a:p>
          <a:p>
            <a:pPr lvl="1"/>
            <a:r>
              <a:rPr lang="en-US" dirty="0" smtClean="0"/>
              <a:t>Can have antibodies specific to, say, protein X phosphorylated at a particular amino acid site</a:t>
            </a:r>
          </a:p>
          <a:p>
            <a:pPr lvl="1"/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4/22/2019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9</a:t>
            </a:fld>
            <a:endParaRPr lang="en-US"/>
          </a:p>
        </p:txBody>
      </p:sp>
      <p:pic>
        <p:nvPicPr>
          <p:cNvPr id="13" name="Picture 23" descr="3474_wb_ka_06082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70682" y="752046"/>
            <a:ext cx="2124075" cy="584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4842521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pla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template.potx" id="{C45E4124-DA99-1A43-8055-4E333AA50834}" vid="{58D7D9E8-718A-B446-ACCE-02EB861CA97B}"/>
    </a:ext>
  </a:extLst>
</a:theme>
</file>

<file path=ppt/theme/theme2.xml><?xml version="1.0" encoding="utf-8"?>
<a:theme xmlns:a="http://schemas.openxmlformats.org/drawingml/2006/main" name="1_templa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template.potx" id="{C45E4124-DA99-1A43-8055-4E333AA50834}" vid="{58D7D9E8-718A-B446-ACCE-02EB861CA97B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</Template>
  <TotalTime>1879</TotalTime>
  <Words>3632</Words>
  <Application>Microsoft Office PowerPoint</Application>
  <PresentationFormat>Custom</PresentationFormat>
  <Paragraphs>931</Paragraphs>
  <Slides>78</Slides>
  <Notes>13</Notes>
  <HiddenSlides>0</HiddenSlides>
  <MMClips>0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78</vt:i4>
      </vt:variant>
    </vt:vector>
  </HeadingPairs>
  <TitlesOfParts>
    <vt:vector size="81" baseType="lpstr">
      <vt:lpstr>template</vt:lpstr>
      <vt:lpstr>1_template</vt:lpstr>
      <vt:lpstr>Image</vt:lpstr>
      <vt:lpstr>Proteins: Proteomics, Families, &amp; Folds</vt:lpstr>
      <vt:lpstr>Homework 5</vt:lpstr>
      <vt:lpstr>Summary</vt:lpstr>
      <vt:lpstr>PowerPoint Presentation</vt:lpstr>
      <vt:lpstr>Proteins often defined &amp; quantified from DNA/RNA</vt:lpstr>
      <vt:lpstr>Problems with defining proteins from DNA (genomes)</vt:lpstr>
      <vt:lpstr>Problems with quantifying proteins from RNA</vt:lpstr>
      <vt:lpstr>Direct methods for protein quantification</vt:lpstr>
      <vt:lpstr>Protein detection/quantification: Western Blot</vt:lpstr>
      <vt:lpstr>Protein detection/quantification: Arrays</vt:lpstr>
      <vt:lpstr>Protein detection/quantification: 2D gels</vt:lpstr>
      <vt:lpstr>PowerPoint Presentation</vt:lpstr>
      <vt:lpstr>Mass spectrometry</vt:lpstr>
      <vt:lpstr>Tandem mass spectrometry (MS/MS) proteomics</vt:lpstr>
      <vt:lpstr>Tandem mass spectrometry (MS/MS) proteomics</vt:lpstr>
      <vt:lpstr>Tandem mass spectrometry (MS/MS) proteomics</vt:lpstr>
      <vt:lpstr>Tandem mass spectrometry (MS/MS) proteomics</vt:lpstr>
      <vt:lpstr>Tandem mass spectrometry (MS/MS) proteomics</vt:lpstr>
      <vt:lpstr>Proteomics resources</vt:lpstr>
      <vt:lpstr>PowerPoint Presentation</vt:lpstr>
      <vt:lpstr>Sequence-function-structure relationships</vt:lpstr>
      <vt:lpstr>Defining protein families, domains, and folds</vt:lpstr>
      <vt:lpstr>Protein families: COGs</vt:lpstr>
      <vt:lpstr>Protein families: COGs</vt:lpstr>
      <vt:lpstr>Protein families: eggNOG</vt:lpstr>
      <vt:lpstr>Protein families: UniRef</vt:lpstr>
      <vt:lpstr>Protein families: UniRef</vt:lpstr>
      <vt:lpstr>Protein families: UniRef</vt:lpstr>
      <vt:lpstr>Protein domains: Pfam</vt:lpstr>
      <vt:lpstr>Protein domains: Pfam</vt:lpstr>
      <vt:lpstr>Protein domains: Pfam</vt:lpstr>
      <vt:lpstr>Protein domains: Pfam</vt:lpstr>
      <vt:lpstr>PowerPoint Presentation</vt:lpstr>
      <vt:lpstr>Levels of protein structural organization</vt:lpstr>
      <vt:lpstr>Levels of protein structural organization</vt:lpstr>
      <vt:lpstr>Levels of protein structural organization</vt:lpstr>
      <vt:lpstr>Levels of protein structural organization</vt:lpstr>
      <vt:lpstr>Can you build a microscope powerful enough to see a protein?</vt:lpstr>
      <vt:lpstr>X-ray crystallography: overview</vt:lpstr>
      <vt:lpstr>X-ray crystallography: making protein crystals</vt:lpstr>
      <vt:lpstr>X-ray crystallography: Diffraction</vt:lpstr>
      <vt:lpstr>X-ray crystallography: Diffraction</vt:lpstr>
      <vt:lpstr>X-ray crystallography: Diffraction</vt:lpstr>
      <vt:lpstr>Nuclear Magnetic Resonance (NMR) spectroscopy</vt:lpstr>
      <vt:lpstr>Methods comparison</vt:lpstr>
      <vt:lpstr>PowerPoint Presentation</vt:lpstr>
      <vt:lpstr>Protein folding: From sequence to structure</vt:lpstr>
      <vt:lpstr>Protein folding: Driving forces</vt:lpstr>
      <vt:lpstr>Protein folding: Driving forces</vt:lpstr>
      <vt:lpstr>Protein folding: Driving forces</vt:lpstr>
      <vt:lpstr>ab initio protein folding</vt:lpstr>
      <vt:lpstr>ab initio protein folding</vt:lpstr>
      <vt:lpstr>Knowledge-based folding</vt:lpstr>
      <vt:lpstr>PowerPoint Presentation</vt:lpstr>
      <vt:lpstr>The Protein Data Bank (PDB)</vt:lpstr>
      <vt:lpstr>The Protein Data Bank: Example Entry</vt:lpstr>
      <vt:lpstr>View of 1FZY from the PDB</vt:lpstr>
      <vt:lpstr>The Protein Data Bank: Raw Data</vt:lpstr>
      <vt:lpstr>Databases of protein folds</vt:lpstr>
      <vt:lpstr>CATH</vt:lpstr>
      <vt:lpstr>SCOP (and SCOP2)</vt:lpstr>
      <vt:lpstr>Summary</vt:lpstr>
      <vt:lpstr>PowerPoint Presentation</vt:lpstr>
      <vt:lpstr>PowerPoint Presentation</vt:lpstr>
      <vt:lpstr>PowerPoint Presentation</vt:lpstr>
      <vt:lpstr>Physical principles underlying mass spectrometry</vt:lpstr>
      <vt:lpstr>Genotype-phenotype mapping</vt:lpstr>
      <vt:lpstr>PowerPoint Presentation</vt:lpstr>
      <vt:lpstr>Hidden Markov Models (HMMs)</vt:lpstr>
      <vt:lpstr>Hidden Markov Models (HMMs)</vt:lpstr>
      <vt:lpstr>Hidden Markov Models (HMMs)</vt:lpstr>
      <vt:lpstr>Hidden Markov Models (HMMs)</vt:lpstr>
      <vt:lpstr>Hidden Markov Models (HMMs)</vt:lpstr>
      <vt:lpstr>Hidden Markov Models (HMMs)</vt:lpstr>
      <vt:lpstr>HMM application: Finding CpG islands</vt:lpstr>
      <vt:lpstr>Finding CpG islands</vt:lpstr>
      <vt:lpstr>Pfam HMMs</vt:lpstr>
      <vt:lpstr>Pfam HMMs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Genomic Data Manipulation</dc:title>
  <dc:creator>Curtis Huttenhower</dc:creator>
  <cp:lastModifiedBy>Eric Franzosa</cp:lastModifiedBy>
  <cp:revision>794</cp:revision>
  <dcterms:created xsi:type="dcterms:W3CDTF">2017-01-05T15:59:06Z</dcterms:created>
  <dcterms:modified xsi:type="dcterms:W3CDTF">2019-04-22T18:24:46Z</dcterms:modified>
</cp:coreProperties>
</file>