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55"/>
  </p:notesMasterIdLst>
  <p:sldIdLst>
    <p:sldId id="256" r:id="rId2"/>
    <p:sldId id="394" r:id="rId3"/>
    <p:sldId id="440" r:id="rId4"/>
    <p:sldId id="435" r:id="rId5"/>
    <p:sldId id="396" r:id="rId6"/>
    <p:sldId id="441" r:id="rId7"/>
    <p:sldId id="442" r:id="rId8"/>
    <p:sldId id="445" r:id="rId9"/>
    <p:sldId id="443" r:id="rId10"/>
    <p:sldId id="457" r:id="rId11"/>
    <p:sldId id="458" r:id="rId12"/>
    <p:sldId id="444" r:id="rId13"/>
    <p:sldId id="385" r:id="rId14"/>
    <p:sldId id="434" r:id="rId15"/>
    <p:sldId id="395" r:id="rId16"/>
    <p:sldId id="447" r:id="rId17"/>
    <p:sldId id="446" r:id="rId18"/>
    <p:sldId id="448" r:id="rId19"/>
    <p:sldId id="449" r:id="rId20"/>
    <p:sldId id="450" r:id="rId21"/>
    <p:sldId id="451" r:id="rId22"/>
    <p:sldId id="453" r:id="rId23"/>
    <p:sldId id="456" r:id="rId24"/>
    <p:sldId id="454" r:id="rId25"/>
    <p:sldId id="455" r:id="rId26"/>
    <p:sldId id="433" r:id="rId27"/>
    <p:sldId id="415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7" r:id="rId45"/>
    <p:sldId id="459" r:id="rId46"/>
    <p:sldId id="460" r:id="rId47"/>
    <p:sldId id="438" r:id="rId48"/>
    <p:sldId id="461" r:id="rId49"/>
    <p:sldId id="462" r:id="rId50"/>
    <p:sldId id="463" r:id="rId51"/>
    <p:sldId id="360" r:id="rId52"/>
    <p:sldId id="379" r:id="rId53"/>
    <p:sldId id="46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1590" autoAdjust="0"/>
  </p:normalViewPr>
  <p:slideViewPr>
    <p:cSldViewPr snapToObjects="1">
      <p:cViewPr varScale="1">
        <p:scale>
          <a:sx n="117" d="100"/>
          <a:sy n="117" d="100"/>
        </p:scale>
        <p:origin x="-120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939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4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5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hmdb.ca/" TargetMode="External"/><Relationship Id="rId4" Type="http://schemas.openxmlformats.org/officeDocument/2006/relationships/hyperlink" Target="https://metlin.scripps.ed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Metabolomics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66" y="6320694"/>
            <a:ext cx="11887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With slides courtesy of Julian Avila Pacheco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Nuclear Magnetic Resonance (NMR) spectroscopy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23" y="1143025"/>
            <a:ext cx="7863754" cy="37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19" y="5063280"/>
            <a:ext cx="10807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 (1D)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NMR spectra for patients with different stages of colorectal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x-axis = resonance frequency (varies by molecule) in normalized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y-axis = intensity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sz="2400" dirty="0" smtClean="0"/>
              <a:t> abundance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096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Nuclear Magnetic Resonance (NMR) spectroscopy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9" y="1247640"/>
            <a:ext cx="5827542" cy="501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6073" y="1247640"/>
            <a:ext cx="4663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 2D NMR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x-axis =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resonance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y-axis =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resonance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z-axis = intensity (not shown)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736073" y="3230925"/>
            <a:ext cx="4663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a 2D protein gel, the two axes provide extra resolution for distinguishing compounds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223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Nuclear Magnetic Resonance (NMR) spectroscopy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https://upload.wikimedia.org/wikipedia/commons/f/f2/1H_NMR_Ethanol_Coupling_sh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54" y="1291208"/>
            <a:ext cx="6766486" cy="48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61756" y="5814691"/>
            <a:ext cx="329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shift (ppm)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121104" y="3427212"/>
            <a:ext cx="329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4394437" cy="5406829"/>
          </a:xfrm>
        </p:spPr>
        <p:txBody>
          <a:bodyPr/>
          <a:lstStyle/>
          <a:p>
            <a:r>
              <a:rPr lang="en-US" sz="2400" dirty="0" smtClean="0"/>
              <a:t>Each “type” of hydrogen atom produces a group of peaks</a:t>
            </a:r>
          </a:p>
          <a:p>
            <a:r>
              <a:rPr lang="en-US" sz="2400" dirty="0" smtClean="0"/>
              <a:t>Integrated intensity the peaks indicates # of hydrogens</a:t>
            </a:r>
          </a:p>
          <a:p>
            <a:r>
              <a:rPr lang="en-US" sz="2400" dirty="0" smtClean="0"/>
              <a:t># of peaks corresponds to other hydrogens in their environment</a:t>
            </a:r>
          </a:p>
          <a:p>
            <a:r>
              <a:rPr lang="en-US" sz="2400" dirty="0" smtClean="0"/>
              <a:t>Chemical shift suggests other environmental properties (e.g. shielding by other atoms)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9349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Mass Spectrometry (MS)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spectrometry (MS)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5583144" cy="3901423"/>
          </a:xfrm>
        </p:spPr>
        <p:txBody>
          <a:bodyPr/>
          <a:lstStyle/>
          <a:p>
            <a:r>
              <a:rPr lang="en-US" dirty="0" smtClean="0"/>
              <a:t>Particles in a magnetic field will follow trajectories determined by their mass and charge</a:t>
            </a:r>
          </a:p>
          <a:p>
            <a:r>
              <a:rPr lang="en-US" dirty="0" smtClean="0"/>
              <a:t>Given where a particle impacts a detector, we can work out its mass/charge ratio (m/z)</a:t>
            </a:r>
          </a:p>
          <a:p>
            <a:r>
              <a:rPr lang="en-US" dirty="0" smtClean="0"/>
              <a:t>A second round of MS (MS/MS) targeting molecule’s fragments can also help reveal structural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 descr="https://upload.wikimedia.org/wikipedia/commons/f/fc/Toluene_ei_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34" y="3285497"/>
            <a:ext cx="4571950" cy="34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5161"/>
            <a:ext cx="2677491" cy="191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upload.wikimedia.org/wikipedia/commons/thumb/0/0d/Mass_Spectrometer_Schematic.svg/300px-Mass_Spectrometer_Schemati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07" y="229235"/>
            <a:ext cx="2857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63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principles underlying mass spectrometry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74" y="2171714"/>
            <a:ext cx="4753946" cy="251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3" y="2331732"/>
            <a:ext cx="5006286" cy="21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3220" y="6351472"/>
            <a:ext cx="438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://hyperphysics.phy-astr.gsu.edu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99" y="1409296"/>
            <a:ext cx="5057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Charge and accelerate some particles of interest (here, metabolites)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01099" y="4617707"/>
            <a:ext cx="5057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u="sng" dirty="0" smtClean="0"/>
              <a:t>velocity selector</a:t>
            </a:r>
            <a:r>
              <a:rPr lang="en-US" sz="2400" dirty="0" smtClean="0"/>
              <a:t> uses a balance of electrostatic and magnetic forces to isolate particles of a given velocity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216196" y="1226418"/>
            <a:ext cx="5057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Particles enter a new magnetic field and follow curved trajectories (radius </a:t>
            </a:r>
            <a:r>
              <a:rPr lang="en-US" sz="2400" i="1" dirty="0" smtClean="0"/>
              <a:t>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187439" y="4800585"/>
            <a:ext cx="5057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Knowing velocity (</a:t>
            </a:r>
            <a:r>
              <a:rPr lang="en-US" sz="2400" i="1" dirty="0" smtClean="0"/>
              <a:t>v</a:t>
            </a:r>
            <a:r>
              <a:rPr lang="en-US" sz="2400" dirty="0" smtClean="0"/>
              <a:t>) and reading out </a:t>
            </a:r>
            <a:r>
              <a:rPr lang="en-US" sz="2400" i="1" dirty="0" smtClean="0"/>
              <a:t>r</a:t>
            </a:r>
            <a:r>
              <a:rPr lang="en-US" sz="2400" dirty="0" smtClean="0"/>
              <a:t>, we can determine mass/charge ratio</a:t>
            </a:r>
          </a:p>
          <a:p>
            <a:pPr algn="ctr"/>
            <a:r>
              <a:rPr lang="en-US" sz="2400" dirty="0" smtClean="0"/>
              <a:t>(written </a:t>
            </a:r>
            <a:r>
              <a:rPr lang="en-US" sz="2400" i="1" dirty="0" smtClean="0"/>
              <a:t>m</a:t>
            </a:r>
            <a:r>
              <a:rPr lang="en-US" sz="2400" dirty="0" smtClean="0"/>
              <a:t>/</a:t>
            </a:r>
            <a:r>
              <a:rPr lang="en-US" sz="2400" i="1" dirty="0" smtClean="0"/>
              <a:t>q </a:t>
            </a:r>
            <a:r>
              <a:rPr lang="en-US" sz="2400" dirty="0" smtClean="0"/>
              <a:t>here, a.k.a. </a:t>
            </a:r>
            <a:r>
              <a:rPr lang="en-US" sz="2400" i="1" dirty="0" smtClean="0"/>
              <a:t>m</a:t>
            </a:r>
            <a:r>
              <a:rPr lang="en-US" sz="2400" dirty="0" smtClean="0"/>
              <a:t>/</a:t>
            </a:r>
            <a:r>
              <a:rPr lang="en-US" sz="2400" i="1" dirty="0" smtClean="0"/>
              <a:t>z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1619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principles underlying mass spectrometry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4"/>
          <a:stretch/>
        </p:blipFill>
        <p:spPr bwMode="auto">
          <a:xfrm>
            <a:off x="3438180" y="1302248"/>
            <a:ext cx="2361365" cy="310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3220" y="6351472"/>
            <a:ext cx="438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://hyperphysics.phy-astr.gsu.edu</a:t>
            </a:r>
          </a:p>
        </p:txBody>
      </p:sp>
      <p:pic>
        <p:nvPicPr>
          <p:cNvPr id="1027" name="Picture 3" descr="C:\Users\Eric Franzosa\AppData\Local\Microsoft\Windows\INetCache\IE\ZQQ7GIZL\Eye-Bla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97" y="3794756"/>
            <a:ext cx="49160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Eric Franzosa\AppData\Local\Microsoft\Windows\INetCache\IE\ZQQ7GIZL\Eye-Bla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97" y="3434124"/>
            <a:ext cx="49160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Eric Franzosa\AppData\Local\Microsoft\Windows\INetCache\IE\ZQQ7GIZL\Eye-Bla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97" y="3073491"/>
            <a:ext cx="49160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Eric Franzosa\AppData\Local\Microsoft\Windows\INetCache\IE\ZQQ7GIZL\Eye-Bla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96" y="2712858"/>
            <a:ext cx="49160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Eric Franzosa\AppData\Local\Microsoft\Windows\INetCache\IE\ZQQ7GIZL\Eye-Bla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96" y="2352226"/>
            <a:ext cx="49160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ket 2"/>
          <p:cNvSpPr/>
          <p:nvPr/>
        </p:nvSpPr>
        <p:spPr>
          <a:xfrm>
            <a:off x="3798513" y="1835922"/>
            <a:ext cx="365756" cy="696040"/>
          </a:xfrm>
          <a:prstGeom prst="rightBracket">
            <a:avLst>
              <a:gd name="adj" fmla="val 193750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>
            <a:off x="3760578" y="1835922"/>
            <a:ext cx="780960" cy="1362114"/>
          </a:xfrm>
          <a:prstGeom prst="rightBracket">
            <a:avLst>
              <a:gd name="adj" fmla="val 193750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C:\Users\Eric Franzosa\AppData\Local\Microsoft\Windows\INetCache\IE\ZQQ7GIZL\Eye-Bla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9" y="3060877"/>
            <a:ext cx="49160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Bracket 29"/>
          <p:cNvSpPr/>
          <p:nvPr/>
        </p:nvSpPr>
        <p:spPr>
          <a:xfrm>
            <a:off x="6949430" y="1835922"/>
            <a:ext cx="365756" cy="696040"/>
          </a:xfrm>
          <a:prstGeom prst="rightBracket">
            <a:avLst>
              <a:gd name="adj" fmla="val 193750"/>
            </a:avLst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/>
          <p:cNvSpPr/>
          <p:nvPr/>
        </p:nvSpPr>
        <p:spPr>
          <a:xfrm>
            <a:off x="6911495" y="1835922"/>
            <a:ext cx="780960" cy="1362114"/>
          </a:xfrm>
          <a:prstGeom prst="rightBracket">
            <a:avLst>
              <a:gd name="adj" fmla="val 19375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/>
          <p:cNvSpPr/>
          <p:nvPr/>
        </p:nvSpPr>
        <p:spPr>
          <a:xfrm>
            <a:off x="6911495" y="1835922"/>
            <a:ext cx="1104725" cy="2058154"/>
          </a:xfrm>
          <a:prstGeom prst="rightBracket">
            <a:avLst>
              <a:gd name="adj" fmla="val 19375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7" descr="C:\Users\Eric Franzosa\AppData\Local\Microsoft\Windows\INetCache\IE\LPW81JIC\DIN_4844-2_Warnung_vor_magnetischem_Feld_D-W013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51" y="1397073"/>
            <a:ext cx="500442" cy="4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Triangle 7"/>
          <p:cNvSpPr/>
          <p:nvPr/>
        </p:nvSpPr>
        <p:spPr>
          <a:xfrm rot="5400000">
            <a:off x="7434121" y="2733838"/>
            <a:ext cx="2009902" cy="386250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78514" y="4602510"/>
            <a:ext cx="5760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Rather than allow variable </a:t>
            </a:r>
            <a:r>
              <a:rPr lang="en-US" sz="2400" i="1" dirty="0" smtClean="0"/>
              <a:t>r</a:t>
            </a:r>
            <a:r>
              <a:rPr lang="en-US" sz="2400" dirty="0" smtClean="0"/>
              <a:t>, which requires a big/complex detector, instead use a point detector and vary the magnetic field strength (</a:t>
            </a:r>
            <a:r>
              <a:rPr lang="en-US" sz="2400" i="1" dirty="0" smtClean="0"/>
              <a:t>B</a:t>
            </a:r>
            <a:r>
              <a:rPr lang="en-US" sz="2400" dirty="0" smtClean="0"/>
              <a:t>) until particles are detected.</a:t>
            </a:r>
          </a:p>
        </p:txBody>
      </p:sp>
    </p:spTree>
    <p:extLst>
      <p:ext uri="{BB962C8B-B14F-4D97-AF65-F5344CB8AC3E}">
        <p14:creationId xmlns:p14="http://schemas.microsoft.com/office/powerpoint/2010/main" val="165009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1" y="3618559"/>
            <a:ext cx="5948900" cy="291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Chromatography staggers input to 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3220" y="6351472"/>
            <a:ext cx="384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https://www.khanacademy.org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5857462" cy="5406829"/>
          </a:xfrm>
        </p:spPr>
        <p:txBody>
          <a:bodyPr/>
          <a:lstStyle/>
          <a:p>
            <a:r>
              <a:rPr lang="en-US" dirty="0" smtClean="0"/>
              <a:t>We don’t dump a complex mixture into the MS all at once! </a:t>
            </a:r>
          </a:p>
          <a:p>
            <a:r>
              <a:rPr lang="en-US" dirty="0" smtClean="0"/>
              <a:t>Chromatography techniques stagger metabolites according to chemical properties (e.g. size, hydrophobicity)</a:t>
            </a:r>
          </a:p>
          <a:p>
            <a:r>
              <a:rPr lang="en-US" dirty="0" smtClean="0"/>
              <a:t>In liquid chromatography (LC), metabolites exit column after increasing </a:t>
            </a:r>
            <a:r>
              <a:rPr lang="en-US" i="1" dirty="0" smtClean="0"/>
              <a:t>retention time</a:t>
            </a:r>
          </a:p>
          <a:p>
            <a:r>
              <a:rPr lang="en-US" dirty="0" smtClean="0"/>
              <a:t>Studies may use multiple columns with increasing retention of non-polar compounds (HILIC, C8, C18)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17" y="943478"/>
            <a:ext cx="5303462" cy="25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76047" y="597789"/>
            <a:ext cx="237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1"/>
                </a:solidFill>
              </a:rPr>
              <a:t>Paper chromatography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07065" y="3520439"/>
            <a:ext cx="264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1"/>
                </a:solidFill>
              </a:rPr>
              <a:t>Liquid chromatography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78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LC-MS 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5308827" cy="5406829"/>
          </a:xfrm>
        </p:spPr>
        <p:txBody>
          <a:bodyPr/>
          <a:lstStyle/>
          <a:p>
            <a:r>
              <a:rPr lang="en-US" dirty="0" smtClean="0"/>
              <a:t>Raw data are 3D “points” ideally corresponding to individual metabolites</a:t>
            </a:r>
          </a:p>
          <a:p>
            <a:r>
              <a:rPr lang="en-US" dirty="0" smtClean="0"/>
              <a:t>Dim 1: m/z (da)</a:t>
            </a:r>
          </a:p>
          <a:p>
            <a:pPr lvl="1"/>
            <a:r>
              <a:rPr lang="en-US" dirty="0" smtClean="0"/>
              <a:t>Fundamental physical quantity</a:t>
            </a:r>
          </a:p>
          <a:p>
            <a:r>
              <a:rPr lang="en-US" dirty="0" smtClean="0"/>
              <a:t>Dim 2: retention time (min, s)</a:t>
            </a:r>
          </a:p>
          <a:p>
            <a:pPr lvl="1"/>
            <a:r>
              <a:rPr lang="en-US" dirty="0" smtClean="0"/>
              <a:t>Varies by column, lab, day</a:t>
            </a:r>
          </a:p>
          <a:p>
            <a:r>
              <a:rPr lang="en-US" dirty="0" smtClean="0"/>
              <a:t>Dim 3: intensity</a:t>
            </a:r>
          </a:p>
          <a:p>
            <a:pPr lvl="1"/>
            <a:r>
              <a:rPr lang="en-US" dirty="0" smtClean="0"/>
              <a:t>Volume under the peak is proportional to abundance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5" y="1234464"/>
            <a:ext cx="6146117" cy="51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78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5" y="1234464"/>
            <a:ext cx="6146117" cy="51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010390" y="137196"/>
            <a:ext cx="4389072" cy="3291804"/>
          </a:xfrm>
          <a:prstGeom prst="wedgeRectCallout">
            <a:avLst>
              <a:gd name="adj1" fmla="val -35021"/>
              <a:gd name="adj2" fmla="val 620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LC-MS/MS (-MS</a:t>
            </a:r>
            <a:r>
              <a:rPr lang="en-US" baseline="30000" dirty="0" smtClean="0"/>
              <a:t>2</a:t>
            </a:r>
            <a:r>
              <a:rPr lang="en-US" dirty="0" smtClean="0"/>
              <a:t>) 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5308827" cy="5406829"/>
          </a:xfrm>
        </p:spPr>
        <p:txBody>
          <a:bodyPr/>
          <a:lstStyle/>
          <a:p>
            <a:r>
              <a:rPr lang="en-US" dirty="0" smtClean="0"/>
              <a:t>If a second round of MS is performed, individual peaks from the first round are associated with additional measurements</a:t>
            </a:r>
          </a:p>
          <a:p>
            <a:r>
              <a:rPr lang="en-US" dirty="0" smtClean="0"/>
              <a:t>Specifically, m/z ratios and intensity values for metabolite breakdown products</a:t>
            </a:r>
          </a:p>
          <a:p>
            <a:r>
              <a:rPr lang="en-US" dirty="0" smtClean="0"/>
              <a:t>Provides more resolution to (e.g.) distinguish between isomers with the same m/z and very similar retention times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 descr="https://upload.wikimedia.org/wikipedia/commons/f/fc/Toluene_ei_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07" y="229235"/>
            <a:ext cx="4126908" cy="30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11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Metabolomics</a:t>
            </a:r>
          </a:p>
          <a:p>
            <a:pPr lvl="1"/>
            <a:r>
              <a:rPr lang="en-US" dirty="0" smtClean="0"/>
              <a:t>Nuclear Magnetic Resonance (NMR)</a:t>
            </a:r>
          </a:p>
          <a:p>
            <a:pPr lvl="1"/>
            <a:r>
              <a:rPr lang="en-US" dirty="0"/>
              <a:t>Mass spectrometry (MS)</a:t>
            </a:r>
            <a:endParaRPr lang="en-US" dirty="0" smtClean="0"/>
          </a:p>
          <a:p>
            <a:pPr lvl="1"/>
            <a:r>
              <a:rPr lang="en-US" dirty="0" smtClean="0"/>
              <a:t>Liquid </a:t>
            </a:r>
            <a:r>
              <a:rPr lang="en-US" dirty="0"/>
              <a:t>Chromatography (</a:t>
            </a:r>
            <a:r>
              <a:rPr lang="en-US" dirty="0" smtClean="0"/>
              <a:t>LC)</a:t>
            </a:r>
          </a:p>
          <a:p>
            <a:pPr lvl="1"/>
            <a:r>
              <a:rPr lang="en-US" dirty="0" smtClean="0"/>
              <a:t>Quality-control procedures</a:t>
            </a:r>
          </a:p>
          <a:p>
            <a:pPr lvl="1"/>
            <a:r>
              <a:rPr lang="en-US" dirty="0" smtClean="0"/>
              <a:t>Metabolite identification</a:t>
            </a:r>
          </a:p>
          <a:p>
            <a:r>
              <a:rPr lang="en-US" dirty="0" smtClean="0"/>
              <a:t>Downstream analyses</a:t>
            </a:r>
          </a:p>
          <a:p>
            <a:pPr lvl="1"/>
            <a:r>
              <a:rPr lang="en-US" dirty="0" smtClean="0"/>
              <a:t>Case study of the IBD microbiome</a:t>
            </a:r>
          </a:p>
          <a:p>
            <a:r>
              <a:rPr lang="en-US" dirty="0" smtClean="0"/>
              <a:t>Databases</a:t>
            </a:r>
          </a:p>
          <a:p>
            <a:r>
              <a:rPr lang="en-US" dirty="0" smtClean="0"/>
              <a:t>Metabolic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82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Spike chemical standards into </a:t>
            </a:r>
            <a:r>
              <a:rPr lang="en-US" dirty="0" err="1" smtClean="0"/>
              <a:t>biosamples</a:t>
            </a:r>
            <a:endParaRPr lang="en-US" dirty="0" smtClean="0"/>
          </a:p>
          <a:p>
            <a:pPr lvl="1"/>
            <a:r>
              <a:rPr lang="en-US" dirty="0" smtClean="0"/>
              <a:t>Aids with calibration, normalization, abundance estimation</a:t>
            </a:r>
          </a:p>
          <a:p>
            <a:r>
              <a:rPr lang="en-US" dirty="0" smtClean="0"/>
              <a:t>Periodically profile a reference sample (or pooling of </a:t>
            </a:r>
            <a:r>
              <a:rPr lang="en-US" dirty="0" err="1" smtClean="0"/>
              <a:t>biosamples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Adjust for batch/run effects</a:t>
            </a:r>
          </a:p>
          <a:p>
            <a:r>
              <a:rPr lang="en-US" dirty="0" smtClean="0"/>
              <a:t>Compare with dilution series of reference/pooling</a:t>
            </a:r>
          </a:p>
          <a:p>
            <a:pPr lvl="1"/>
            <a:r>
              <a:rPr lang="en-US" dirty="0" smtClean="0"/>
              <a:t>Weed out unreliable molecules/establish detection limits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" y="4223687"/>
            <a:ext cx="10986593" cy="16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9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32" y="1051859"/>
            <a:ext cx="6073197" cy="2170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5481" y="1885108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0910" y="1278303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phenylalanine-d8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9228" y="3138279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number (in injection order)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32" y="3896863"/>
            <a:ext cx="6073197" cy="21694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51213" y="6049699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number (in injection order)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5017" y="461955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0239" y="4106457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phenylalanine-d8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824884" y="3495917"/>
            <a:ext cx="304800" cy="4809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lick to Cl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779" y="160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662121" y="160798"/>
            <a:ext cx="237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1"/>
                </a:solidFill>
              </a:rPr>
              <a:t>phenylalanine-d8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910417" y="2423171"/>
            <a:ext cx="5043044" cy="2710108"/>
          </a:xfrm>
        </p:spPr>
        <p:txBody>
          <a:bodyPr/>
          <a:lstStyle/>
          <a:p>
            <a:r>
              <a:rPr lang="en-US" dirty="0" smtClean="0"/>
              <a:t>Spiked-in metabolite should have the same abundance in all measurements of the pooled sample</a:t>
            </a:r>
          </a:p>
          <a:p>
            <a:r>
              <a:rPr lang="en-US" dirty="0" smtClean="0"/>
              <a:t>Nearest-neighbor normalization reduces technical variance</a:t>
            </a:r>
          </a:p>
        </p:txBody>
      </p:sp>
    </p:spTree>
    <p:extLst>
      <p:ext uri="{BB962C8B-B14F-4D97-AF65-F5344CB8AC3E}">
        <p14:creationId xmlns:p14="http://schemas.microsoft.com/office/powerpoint/2010/main" val="645223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8" grpId="0"/>
      <p:bldP spid="20" grpId="0"/>
      <p:bldP spid="22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Metabolite identification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out m/z and potential formulas for parent compound</a:t>
            </a:r>
          </a:p>
          <a:p>
            <a:r>
              <a:rPr lang="en-US" dirty="0" smtClean="0"/>
              <a:t>Match against metabolite databases (e.g. HMDB, </a:t>
            </a:r>
            <a:r>
              <a:rPr lang="en-US" dirty="0" err="1" smtClean="0"/>
              <a:t>Metlin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Likely to be lots of hits</a:t>
            </a:r>
          </a:p>
          <a:p>
            <a:r>
              <a:rPr lang="en-US" dirty="0" smtClean="0"/>
              <a:t>Match against compound libraries</a:t>
            </a:r>
          </a:p>
          <a:p>
            <a:pPr lvl="1"/>
            <a:r>
              <a:rPr lang="en-US" dirty="0" smtClean="0"/>
              <a:t>Internal RT values, known/theoretical MS</a:t>
            </a:r>
            <a:r>
              <a:rPr lang="en-US" baseline="30000" dirty="0" smtClean="0"/>
              <a:t>2</a:t>
            </a:r>
            <a:r>
              <a:rPr lang="en-US" dirty="0" smtClean="0"/>
              <a:t> fragmentation</a:t>
            </a:r>
            <a:endParaRPr lang="en-US" baseline="30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6" y="3635467"/>
            <a:ext cx="10287544" cy="292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79" y="432816"/>
            <a:ext cx="1585595" cy="16716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53" y="2345951"/>
            <a:ext cx="1768062" cy="186404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191108" y="520860"/>
            <a:ext cx="1493520" cy="1560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0870113" y="331884"/>
            <a:ext cx="0" cy="17726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422306" y="137196"/>
            <a:ext cx="953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 Match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092872" y="2567439"/>
            <a:ext cx="1664208" cy="1560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44308" y="2202063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MS/MS Match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97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Metabolite identification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formula alone can be very ambiguous (even worse if allowing ±1 da)</a:t>
            </a:r>
            <a:endParaRPr lang="en-US" baseline="30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8" y="1965976"/>
            <a:ext cx="10142891" cy="37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90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Metabolite identification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cross-sample covariation</a:t>
            </a:r>
          </a:p>
          <a:p>
            <a:pPr lvl="1"/>
            <a:r>
              <a:rPr lang="en-US" dirty="0" smtClean="0"/>
              <a:t>Identify groups of related metabolites (similar to co-expression)</a:t>
            </a:r>
          </a:p>
          <a:p>
            <a:pPr lvl="1"/>
            <a:r>
              <a:rPr lang="en-US" dirty="0" smtClean="0"/>
              <a:t>Transfer annotations from known to unknown metabolites (guilt-by-association)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07656" y="3361578"/>
            <a:ext cx="1727201" cy="2074961"/>
            <a:chOff x="6659879" y="1884679"/>
            <a:chExt cx="1727201" cy="20749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0700" t="13950" r="20457"/>
            <a:stretch/>
          </p:blipFill>
          <p:spPr>
            <a:xfrm>
              <a:off x="6659879" y="1884679"/>
              <a:ext cx="1727201" cy="207496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72350" y="3402330"/>
              <a:ext cx="449580" cy="167640"/>
            </a:xfrm>
            <a:prstGeom prst="rect">
              <a:avLst/>
            </a:prstGeom>
            <a:solidFill>
              <a:srgbClr val="E6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7364723" y="4098650"/>
            <a:ext cx="251460" cy="2133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2757" y="5973689"/>
            <a:ext cx="4065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Brown, et al (2011) Bioinformatics 27: 1108</a:t>
            </a:r>
            <a:r>
              <a:rPr lang="en-US" sz="1400" i="1" dirty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−1112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170" t="632" r="1053" b="1588"/>
          <a:stretch/>
        </p:blipFill>
        <p:spPr>
          <a:xfrm>
            <a:off x="2043601" y="2894188"/>
            <a:ext cx="5114544" cy="2694432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27448"/>
              </p:ext>
            </p:extLst>
          </p:nvPr>
        </p:nvGraphicFramePr>
        <p:xfrm>
          <a:off x="4425105" y="2638155"/>
          <a:ext cx="3025139" cy="1314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025"/>
                <a:gridCol w="550025"/>
                <a:gridCol w="1925089"/>
              </a:tblGrid>
              <a:tr h="21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m.z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Metabolite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D09E00"/>
                          </a:solidFill>
                          <a:effectLst/>
                        </a:rPr>
                        <a:t>162.076</a:t>
                      </a:r>
                      <a:endParaRPr lang="en-US" sz="900" b="0" i="0" u="none" strike="noStrike" dirty="0">
                        <a:solidFill>
                          <a:srgbClr val="D09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D09E00"/>
                          </a:solidFill>
                          <a:effectLst/>
                        </a:rPr>
                        <a:t>7.4</a:t>
                      </a:r>
                      <a:endParaRPr lang="en-US" sz="900" b="0" i="0" u="none" strike="noStrike" dirty="0">
                        <a:solidFill>
                          <a:srgbClr val="D09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D09E00"/>
                          </a:solidFill>
                          <a:effectLst/>
                        </a:rPr>
                        <a:t>2-aminoadipate [M+H]+</a:t>
                      </a:r>
                      <a:endParaRPr lang="en-US" sz="900" b="0" i="0" u="none" strike="noStrike" dirty="0">
                        <a:solidFill>
                          <a:srgbClr val="D09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206.0399</a:t>
                      </a:r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7.39</a:t>
                      </a:r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2-aminoadipate [M+2Na-H]+ </a:t>
                      </a:r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B0AFAF"/>
                          </a:solidFill>
                          <a:effectLst/>
                        </a:rPr>
                        <a:t>228.0218</a:t>
                      </a:r>
                      <a:endParaRPr lang="en-US" sz="900" b="0" i="0" u="none" strike="noStrike" dirty="0">
                        <a:solidFill>
                          <a:srgbClr val="B0AF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B0AFAF"/>
                          </a:solidFill>
                          <a:effectLst/>
                        </a:rPr>
                        <a:t>7.39</a:t>
                      </a:r>
                      <a:endParaRPr lang="en-US" sz="900" b="0" i="0" u="none" strike="noStrike" dirty="0">
                        <a:solidFill>
                          <a:srgbClr val="B0AF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B0AFAF"/>
                          </a:solidFill>
                          <a:effectLst/>
                        </a:rPr>
                        <a:t>2-aminoadipate [M+3Na-2H]+ </a:t>
                      </a:r>
                      <a:endParaRPr lang="en-US" sz="900" b="0" i="0" u="none" strike="noStrike" dirty="0">
                        <a:solidFill>
                          <a:srgbClr val="B0AF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184.058</a:t>
                      </a:r>
                      <a:endParaRPr lang="en-US" sz="9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7.4</a:t>
                      </a:r>
                      <a:endParaRPr lang="en-US" sz="9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2-aminoadipate [</a:t>
                      </a:r>
                      <a:r>
                        <a:rPr lang="en-US" sz="900" u="none" strike="noStrike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M+Na</a:t>
                      </a:r>
                      <a:r>
                        <a:rPr lang="en-US" sz="90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]+</a:t>
                      </a:r>
                      <a:endParaRPr lang="en-US" sz="9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296.0092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7.39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2-aminoadipate [</a:t>
                      </a:r>
                      <a:r>
                        <a:rPr lang="en-US" sz="9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Unknwon</a:t>
                      </a:r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Adduct]+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144.0656</a:t>
                      </a:r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7.4</a:t>
                      </a:r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2-aminoadipate [Fragment]+</a:t>
                      </a:r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48214" y="551607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number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7353" y="3304211"/>
            <a:ext cx="938077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M-H2O+H]</a:t>
            </a:r>
            <a:r>
              <a:rPr lang="en-US" sz="10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05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32126" y="2879806"/>
            <a:ext cx="98937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endParaRPr lang="en-US" sz="14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01458" y="4737585"/>
            <a:ext cx="931665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"/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M+2Na-H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05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05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64104" y="4515930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M+3Na-2H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05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05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53823" y="491752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162.076mz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37980" y="4688949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228.0218mz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60452" y="4779035"/>
            <a:ext cx="6158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M+H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05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05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3170" y="4857260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206.0399mz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6914" y="3653039"/>
            <a:ext cx="8499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184.058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1695" y="3109418"/>
            <a:ext cx="88517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296.0092mz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00777" y="347833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144.065mz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53537" y="3498484"/>
            <a:ext cx="69121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"/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M+Na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05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05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3244" y="5244541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Radius = average integrated abundance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28252">
            <a:off x="8215638" y="400300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Pearson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0.9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318268" y="396255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29780" y="4815271"/>
            <a:ext cx="2724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Parent ion </a:t>
            </a:r>
          </a:p>
          <a:p>
            <a:pPr marL="0" lvl="1"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isotopes </a:t>
            </a:r>
          </a:p>
          <a:p>
            <a:pPr marL="0" lvl="1"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adducts </a:t>
            </a:r>
          </a:p>
          <a:p>
            <a:pPr marL="0" lvl="1"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common fragments </a:t>
            </a:r>
          </a:p>
          <a:p>
            <a:pPr marL="0" lvl="1"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(all in same RT group)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07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pic>
        <p:nvPicPr>
          <p:cNvPr id="8194" name="Picture 2" descr="https://www.cell.com/cms/attachment/2119034749/2088318204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62" y="2765269"/>
            <a:ext cx="7629414" cy="3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Metabolite identification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5406829"/>
          </a:xfrm>
        </p:spPr>
        <p:txBody>
          <a:bodyPr/>
          <a:lstStyle/>
          <a:p>
            <a:r>
              <a:rPr lang="en-US" dirty="0" smtClean="0"/>
              <a:t>Analyze networks of similar fragmentation spectra (MS/MS only)</a:t>
            </a:r>
          </a:p>
          <a:p>
            <a:pPr lvl="1"/>
            <a:r>
              <a:rPr lang="en-US" dirty="0" smtClean="0"/>
              <a:t>“Molecular Networking” </a:t>
            </a:r>
            <a:r>
              <a:rPr lang="en-US" dirty="0"/>
              <a:t>by Pieter C. </a:t>
            </a:r>
            <a:r>
              <a:rPr lang="en-US" dirty="0" err="1" smtClean="0"/>
              <a:t>Dorrestein</a:t>
            </a:r>
            <a:endParaRPr lang="en-US" dirty="0" smtClean="0"/>
          </a:p>
          <a:p>
            <a:r>
              <a:rPr lang="en-US" dirty="0" smtClean="0"/>
              <a:t>Transfer knowledge from knowns to unknowns (more guilt-by-association)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54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505671"/>
            <a:ext cx="86867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Downstream Analyses</a:t>
            </a:r>
          </a:p>
          <a:p>
            <a:pPr algn="ctr"/>
            <a:r>
              <a:rPr lang="en-US" sz="4800" i="1" dirty="0" smtClean="0"/>
              <a:t>Example from my work</a:t>
            </a:r>
            <a:endParaRPr lang="en-US" sz="48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with your sample-by-metabolite table?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87" y="1051586"/>
            <a:ext cx="6658393" cy="557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4851632" cy="5406829"/>
          </a:xfrm>
        </p:spPr>
        <p:txBody>
          <a:bodyPr/>
          <a:lstStyle/>
          <a:p>
            <a:r>
              <a:rPr lang="en-US" dirty="0" smtClean="0"/>
              <a:t>Quality control</a:t>
            </a:r>
          </a:p>
          <a:p>
            <a:pPr lvl="1"/>
            <a:r>
              <a:rPr lang="en-US" sz="2000" dirty="0" smtClean="0"/>
              <a:t>Normalization, outlier removal</a:t>
            </a:r>
          </a:p>
          <a:p>
            <a:r>
              <a:rPr lang="en-US" dirty="0" smtClean="0"/>
              <a:t>Supervised analyses</a:t>
            </a:r>
          </a:p>
          <a:p>
            <a:pPr lvl="1"/>
            <a:r>
              <a:rPr lang="en-US" sz="2000" dirty="0" smtClean="0"/>
              <a:t>Phenotype association/prediction</a:t>
            </a:r>
          </a:p>
          <a:p>
            <a:pPr lvl="1"/>
            <a:r>
              <a:rPr lang="en-US" sz="2000" dirty="0" smtClean="0"/>
              <a:t>Enrichment analyses</a:t>
            </a:r>
          </a:p>
          <a:p>
            <a:r>
              <a:rPr lang="en-US" sz="2400" dirty="0" smtClean="0"/>
              <a:t>Unsupervised analyses</a:t>
            </a:r>
          </a:p>
          <a:p>
            <a:pPr lvl="1"/>
            <a:r>
              <a:rPr lang="en-US" sz="2000" dirty="0" smtClean="0"/>
              <a:t>Clustering samples</a:t>
            </a:r>
          </a:p>
          <a:p>
            <a:pPr lvl="1"/>
            <a:r>
              <a:rPr lang="en-US" sz="2000" dirty="0" smtClean="0"/>
              <a:t>Clustering metabolites</a:t>
            </a:r>
          </a:p>
          <a:p>
            <a:r>
              <a:rPr lang="en-US" sz="2400" dirty="0" smtClean="0"/>
              <a:t>Data integration</a:t>
            </a:r>
          </a:p>
          <a:p>
            <a:pPr lvl="1"/>
            <a:r>
              <a:rPr lang="en-US" sz="2000" dirty="0" smtClean="0"/>
              <a:t>Associating metabolites with other ‘omics measurements</a:t>
            </a:r>
          </a:p>
          <a:p>
            <a:pPr lvl="1"/>
            <a:r>
              <a:rPr lang="en-US" sz="2000" dirty="0" smtClean="0"/>
              <a:t>Do characterized metabolites associate with </a:t>
            </a:r>
            <a:r>
              <a:rPr lang="en-US" sz="2000" u="sng" dirty="0" smtClean="0"/>
              <a:t>uncharacterized</a:t>
            </a:r>
            <a:r>
              <a:rPr lang="en-US" sz="2000" dirty="0" smtClean="0"/>
              <a:t> genes?</a:t>
            </a:r>
          </a:p>
          <a:p>
            <a:pPr lvl="1"/>
            <a:r>
              <a:rPr lang="en-US" sz="2000" dirty="0"/>
              <a:t>Do </a:t>
            </a:r>
            <a:r>
              <a:rPr lang="en-US" sz="2000" u="sng" dirty="0" smtClean="0"/>
              <a:t>uncharacterized</a:t>
            </a:r>
            <a:r>
              <a:rPr lang="en-US" sz="2000" dirty="0" smtClean="0"/>
              <a:t> </a:t>
            </a:r>
            <a:r>
              <a:rPr lang="en-US" sz="2000" dirty="0"/>
              <a:t>metabolites associate with </a:t>
            </a:r>
            <a:r>
              <a:rPr lang="en-US" sz="2000" u="sng" dirty="0" smtClean="0"/>
              <a:t>characterized</a:t>
            </a:r>
            <a:r>
              <a:rPr lang="en-US" sz="2000" dirty="0" smtClean="0"/>
              <a:t> </a:t>
            </a:r>
            <a:r>
              <a:rPr lang="en-US" sz="2000" dirty="0"/>
              <a:t>genes?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78878" y="1600220"/>
            <a:ext cx="38404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common starting point in genomic data analysis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</a:p>
          <a:p>
            <a:pPr algn="ctr"/>
            <a:endParaRPr lang="en-US" sz="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table of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samples (columns) and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features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(rows; </a:t>
            </a:r>
            <a:r>
              <a:rPr lang="en-US" sz="2400" b="1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≫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</a:t>
            </a:r>
            <a:endParaRPr lang="en-US" sz="2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+ sample metadata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+ feature metadata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327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gut metabolome as a host-microbiome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9" y="1325903"/>
            <a:ext cx="5660262" cy="48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919" y="6228550"/>
            <a:ext cx="56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Adapted from Won-Jae </a:t>
            </a:r>
            <a:r>
              <a:rPr lang="en-US" sz="1200" dirty="0" smtClean="0"/>
              <a:t>Lee &amp; </a:t>
            </a:r>
            <a:r>
              <a:rPr lang="en-US" sz="1200" dirty="0"/>
              <a:t>Koji </a:t>
            </a:r>
            <a:r>
              <a:rPr lang="en-US" sz="1200" dirty="0" err="1" smtClean="0"/>
              <a:t>Hase</a:t>
            </a:r>
            <a:r>
              <a:rPr lang="en-US" sz="1200" dirty="0" smtClean="0"/>
              <a:t>, </a:t>
            </a:r>
            <a:r>
              <a:rPr lang="en-US" sz="1200" i="1" dirty="0" smtClean="0"/>
              <a:t>Nature </a:t>
            </a:r>
            <a:r>
              <a:rPr lang="en-US" sz="1200" i="1" dirty="0"/>
              <a:t>Chemical Biology </a:t>
            </a:r>
            <a:r>
              <a:rPr lang="en-US" sz="1200" dirty="0"/>
              <a:t>10, 416–424 (2014)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87049" y="1051586"/>
            <a:ext cx="5771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Dietary compounds may directly promote/hinder the growth of certain microbes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592639"/>
            <a:ext cx="5771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Microbes produce compounds with pro- and anti-inflammatory effects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703317"/>
            <a:ext cx="5771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Most of what we know comes from targeted </a:t>
            </a:r>
            <a:r>
              <a:rPr lang="en-US" sz="2800" dirty="0" err="1" smtClean="0"/>
              <a:t>metabolomic</a:t>
            </a:r>
            <a:r>
              <a:rPr lang="en-US" sz="2800" dirty="0" smtClean="0"/>
              <a:t> surveys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4852307"/>
            <a:ext cx="5771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Potentially many </a:t>
            </a:r>
            <a:r>
              <a:rPr lang="en-US" sz="2800" dirty="0" err="1" smtClean="0"/>
              <a:t>microbially</a:t>
            </a:r>
            <a:r>
              <a:rPr lang="en-US" sz="2800" dirty="0" smtClean="0"/>
              <a:t>-derived, uncharacterized metabolites remain to be found</a:t>
            </a:r>
          </a:p>
        </p:txBody>
      </p:sp>
    </p:spTree>
    <p:extLst>
      <p:ext uri="{BB962C8B-B14F-4D97-AF65-F5344CB8AC3E}">
        <p14:creationId xmlns:p14="http://schemas.microsoft.com/office/powerpoint/2010/main" val="12406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Profiling metabolomes &amp; metagenomes of the IBD gut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3"/>
          <a:stretch/>
        </p:blipFill>
        <p:spPr bwMode="auto">
          <a:xfrm>
            <a:off x="527493" y="1554500"/>
            <a:ext cx="5370390" cy="197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4056" y="1131403"/>
            <a:ext cx="5771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Metagenomes</a:t>
            </a:r>
            <a:r>
              <a:rPr lang="en-US" sz="2400" dirty="0" smtClean="0"/>
              <a:t> </a:t>
            </a:r>
            <a:r>
              <a:rPr lang="en-US" sz="2400" dirty="0" err="1" smtClean="0"/>
              <a:t>QC’ed</a:t>
            </a:r>
            <a:r>
              <a:rPr lang="en-US" sz="2400" dirty="0" smtClean="0"/>
              <a:t> by </a:t>
            </a:r>
            <a:r>
              <a:rPr lang="en-US" sz="2400" dirty="0" err="1" smtClean="0"/>
              <a:t>kneadData</a:t>
            </a:r>
            <a:r>
              <a:rPr lang="en-US" sz="2400" dirty="0" smtClean="0"/>
              <a:t> and profiled by MetaPhlAn2 + HUMAnN2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4056" y="2256767"/>
            <a:ext cx="577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~</a:t>
            </a:r>
            <a:r>
              <a:rPr lang="en-US" sz="2400" dirty="0" smtClean="0"/>
              <a:t>8K measured metabolites from four untargeted metabolomics methods (different LC columns, polarity modes)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056" y="3751463"/>
            <a:ext cx="577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~</a:t>
            </a:r>
            <a:r>
              <a:rPr lang="en-US" sz="2400" dirty="0" smtClean="0"/>
              <a:t>50% had m/z matches to HMDB</a:t>
            </a:r>
            <a:br>
              <a:rPr lang="en-US" sz="2400" dirty="0" smtClean="0"/>
            </a:br>
            <a:r>
              <a:rPr lang="en-US" sz="2400" dirty="0" smtClean="0"/>
              <a:t>(we focus on their molecular subclass only, e.g. </a:t>
            </a:r>
            <a:r>
              <a:rPr lang="en-US" sz="2400" i="1" dirty="0" smtClean="0">
                <a:solidFill>
                  <a:srgbClr val="0070C0"/>
                </a:solidFill>
              </a:rPr>
              <a:t>this looks like a bile acid</a:t>
            </a:r>
            <a:r>
              <a:rPr lang="en-US" sz="2400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4056" y="5246158"/>
            <a:ext cx="577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~</a:t>
            </a:r>
            <a:r>
              <a:rPr lang="en-US" sz="2400" dirty="0" smtClean="0"/>
              <a:t>5% had m/z + RT matches to an in-house compound library (any named compounds are in this subset, e.g. </a:t>
            </a:r>
            <a:r>
              <a:rPr lang="en-US" sz="2400" i="1" dirty="0" smtClean="0">
                <a:solidFill>
                  <a:srgbClr val="C00000"/>
                </a:solidFill>
              </a:rPr>
              <a:t>this is </a:t>
            </a:r>
            <a:r>
              <a:rPr lang="en-US" sz="2400" i="1" dirty="0" err="1" smtClean="0">
                <a:solidFill>
                  <a:srgbClr val="C00000"/>
                </a:solidFill>
              </a:rPr>
              <a:t>cholate</a:t>
            </a:r>
            <a:r>
              <a:rPr lang="en-US" sz="2400" dirty="0" smtClean="0"/>
              <a:t>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7493" y="3657597"/>
            <a:ext cx="5370390" cy="224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moglobin alp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2610" r="1178" b="2316"/>
          <a:stretch/>
        </p:blipFill>
        <p:spPr bwMode="auto">
          <a:xfrm>
            <a:off x="7121329" y="1874537"/>
            <a:ext cx="4832132" cy="24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metabolomics?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small molecules (metabolites) produced by a biological system</a:t>
            </a:r>
          </a:p>
          <a:p>
            <a:pPr lvl="1"/>
            <a:r>
              <a:rPr lang="en-US" dirty="0" smtClean="0"/>
              <a:t>Small usually defined as &lt;1 </a:t>
            </a:r>
            <a:r>
              <a:rPr lang="en-US" dirty="0" err="1" smtClean="0"/>
              <a:t>kda</a:t>
            </a:r>
            <a:endParaRPr lang="en-US" dirty="0" smtClean="0"/>
          </a:p>
          <a:p>
            <a:pPr lvl="1"/>
            <a:r>
              <a:rPr lang="en-US" dirty="0" smtClean="0"/>
              <a:t>Mass of glucose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dirty="0"/>
              <a:t> </a:t>
            </a:r>
            <a:r>
              <a:rPr lang="en-US" dirty="0" smtClean="0"/>
              <a:t>0.18 </a:t>
            </a:r>
            <a:r>
              <a:rPr lang="en-US" dirty="0" err="1"/>
              <a:t>kda</a:t>
            </a:r>
            <a:endParaRPr lang="en-US" dirty="0" smtClean="0"/>
          </a:p>
          <a:p>
            <a:pPr lvl="1"/>
            <a:r>
              <a:rPr lang="en-US" dirty="0" smtClean="0"/>
              <a:t>Mass of </a:t>
            </a:r>
            <a:r>
              <a:rPr lang="en-US" dirty="0" err="1" smtClean="0"/>
              <a:t>heme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dirty="0" smtClean="0"/>
              <a:t> 0.62 </a:t>
            </a:r>
            <a:r>
              <a:rPr lang="en-US" dirty="0" err="1" smtClean="0"/>
              <a:t>kda</a:t>
            </a:r>
            <a:endParaRPr lang="en-US" dirty="0" smtClean="0"/>
          </a:p>
          <a:p>
            <a:pPr lvl="1"/>
            <a:r>
              <a:rPr lang="en-US" dirty="0" smtClean="0"/>
              <a:t>Mass of hemoglobin alpha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dirty="0" smtClean="0"/>
              <a:t> 16 </a:t>
            </a:r>
            <a:r>
              <a:rPr lang="en-US" dirty="0" err="1" smtClean="0"/>
              <a:t>kda</a:t>
            </a:r>
            <a:endParaRPr lang="en-US" dirty="0" smtClean="0"/>
          </a:p>
          <a:p>
            <a:r>
              <a:rPr lang="en-US" dirty="0" smtClean="0"/>
              <a:t>Sometimes distinguished from </a:t>
            </a:r>
            <a:r>
              <a:rPr lang="en-US" i="1" dirty="0" err="1" smtClean="0"/>
              <a:t>metabonomics</a:t>
            </a:r>
            <a:endParaRPr lang="en-US" i="1" dirty="0" smtClean="0"/>
          </a:p>
          <a:p>
            <a:pPr lvl="1"/>
            <a:r>
              <a:rPr lang="en-US" dirty="0" smtClean="0"/>
              <a:t>Includes other molecules in the system, e.g. food</a:t>
            </a:r>
          </a:p>
          <a:p>
            <a:pPr lvl="1"/>
            <a:r>
              <a:rPr lang="en-US" dirty="0" smtClean="0"/>
              <a:t>Term more common in NMR literature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  <p:pic>
        <p:nvPicPr>
          <p:cNvPr id="3080" name="Picture 8" descr="https://cdn.kastatic.org/ka-perseus-images/a4dd3a00d248e902a2c6ae4054fccfa4507b410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82" y="4558857"/>
            <a:ext cx="7589437" cy="21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61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1" y="4014730"/>
            <a:ext cx="1074999" cy="2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34" y="4044569"/>
            <a:ext cx="921819" cy="29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8" y="5071723"/>
            <a:ext cx="8437210" cy="14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5" b="746"/>
          <a:stretch/>
        </p:blipFill>
        <p:spPr bwMode="auto">
          <a:xfrm>
            <a:off x="246527" y="3955403"/>
            <a:ext cx="8437210" cy="11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0"/>
          <a:stretch/>
        </p:blipFill>
        <p:spPr bwMode="auto">
          <a:xfrm>
            <a:off x="238539" y="868708"/>
            <a:ext cx="8437210" cy="309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 </a:t>
            </a:r>
            <a:r>
              <a:rPr lang="en-US" dirty="0" smtClean="0"/>
              <a:t>‘</a:t>
            </a:r>
            <a:r>
              <a:rPr lang="en-US" dirty="0" err="1" smtClean="0"/>
              <a:t>omics</a:t>
            </a:r>
            <a:r>
              <a:rPr lang="en-US" dirty="0" smtClean="0"/>
              <a:t> shifts correlate </a:t>
            </a:r>
            <a:r>
              <a:rPr lang="en-US" dirty="0"/>
              <a:t>with host </a:t>
            </a:r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60939" y="1051586"/>
            <a:ext cx="319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Dominated by CD/control separation (UC is heterogeneous)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292" y="2331732"/>
            <a:ext cx="319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PCo1s were strongly correlated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s</a:t>
            </a:r>
            <a:r>
              <a:rPr lang="en-US" sz="2400" dirty="0" smtClean="0"/>
              <a:t>=0.66, </a:t>
            </a:r>
            <a:r>
              <a:rPr lang="en-US" sz="2400" i="1" dirty="0" smtClean="0"/>
              <a:t>p</a:t>
            </a:r>
            <a:r>
              <a:rPr lang="en-US" sz="2400" dirty="0" smtClean="0"/>
              <a:t>&lt;10</a:t>
            </a:r>
            <a:r>
              <a:rPr lang="en-US" sz="2400" baseline="30000" dirty="0" smtClean="0"/>
              <a:t>-20</a:t>
            </a:r>
            <a:r>
              <a:rPr lang="en-US" sz="2400" dirty="0"/>
              <a:t>)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222910" y="3266602"/>
            <a:ext cx="3259050" cy="1682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>
                  <a:lumMod val="85000"/>
                </a:schemeClr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55" y="3263540"/>
            <a:ext cx="3259050" cy="1682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>
                  <a:lumMod val="85000"/>
                </a:schemeClr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56292" y="5063280"/>
            <a:ext cx="319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PCo1s </a:t>
            </a:r>
            <a:r>
              <a:rPr lang="en-US" sz="2400" dirty="0" smtClean="0"/>
              <a:t>anti-correlate with Shannon diversity</a:t>
            </a:r>
          </a:p>
          <a:p>
            <a:r>
              <a:rPr lang="en-US" sz="2400" dirty="0"/>
              <a:t>(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s</a:t>
            </a:r>
            <a:r>
              <a:rPr lang="en-US" sz="2400" dirty="0" smtClean="0"/>
              <a:t>=-0.32 </a:t>
            </a:r>
            <a:r>
              <a:rPr lang="en-US" sz="2400" dirty="0"/>
              <a:t>and </a:t>
            </a:r>
            <a:r>
              <a:rPr lang="en-US" sz="2400" dirty="0" smtClean="0"/>
              <a:t>-0.57)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83737" y="1051586"/>
            <a:ext cx="3172920" cy="26517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56292" y="3691695"/>
            <a:ext cx="319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PCo1s correlate with gut inflammation</a:t>
            </a:r>
          </a:p>
          <a:p>
            <a:r>
              <a:rPr lang="en-US" sz="2400" dirty="0" smtClean="0"/>
              <a:t>(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s</a:t>
            </a:r>
            <a:r>
              <a:rPr lang="en-US" sz="2400" dirty="0" smtClean="0"/>
              <a:t>=0.49 and 0.44)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75749" y="3703317"/>
            <a:ext cx="3277712" cy="11887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4" grpId="0" animBg="1"/>
      <p:bldP spid="19" grpId="0"/>
      <p:bldP spid="9" grpId="0" animBg="1"/>
      <p:bldP spid="16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differentially abundant (DA) features in IBD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5343" y="1051586"/>
            <a:ext cx="1097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Model (same for all features, sum-normalized within method):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343" y="2370529"/>
            <a:ext cx="10972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Isolate features where </a:t>
            </a:r>
            <a:r>
              <a:rPr lang="en-US" sz="2800" dirty="0" err="1" smtClean="0">
                <a:solidFill>
                  <a:schemeClr val="accent1"/>
                </a:solidFill>
              </a:rPr>
              <a:t>diagnosis:CD</a:t>
            </a:r>
            <a:r>
              <a:rPr lang="en-US" sz="2800" dirty="0" smtClean="0"/>
              <a:t> or </a:t>
            </a:r>
            <a:r>
              <a:rPr lang="en-US" sz="2800" dirty="0" err="1" smtClean="0">
                <a:solidFill>
                  <a:schemeClr val="accent1"/>
                </a:solidFill>
              </a:rPr>
              <a:t>diagnosis:UC</a:t>
            </a:r>
            <a:r>
              <a:rPr lang="en-US" sz="2800" dirty="0" smtClean="0"/>
              <a:t> coefficient had </a:t>
            </a:r>
            <a:r>
              <a:rPr lang="en-US" sz="2800" dirty="0" err="1" smtClean="0"/>
              <a:t>Benjamini</a:t>
            </a:r>
            <a:r>
              <a:rPr lang="en-US" sz="2800" dirty="0" smtClean="0"/>
              <a:t>-Hochberg (FDR) </a:t>
            </a:r>
            <a:r>
              <a:rPr lang="en-US" sz="2800" i="1" dirty="0" smtClean="0"/>
              <a:t>q</a:t>
            </a:r>
            <a:r>
              <a:rPr lang="en-US" sz="2800" dirty="0" smtClean="0"/>
              <a:t>&lt;0.05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343" y="3507054"/>
            <a:ext cx="1097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Save model residuals for downstream applications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343" y="4212692"/>
            <a:ext cx="1133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err="1" smtClean="0"/>
              <a:t>Metagenomic</a:t>
            </a:r>
            <a:r>
              <a:rPr lang="en-US" sz="2800" dirty="0" smtClean="0"/>
              <a:t> trends (species + enzymes) consistent with previous findings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800" dirty="0" smtClean="0"/>
              <a:t>We’ll come back to these later…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343" y="5349219"/>
            <a:ext cx="1133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Many, many DA </a:t>
            </a:r>
            <a:r>
              <a:rPr lang="en-US" sz="2800" dirty="0"/>
              <a:t>metabolites 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Cambria" pitchFamily="18" charset="0"/>
              </a:rPr>
              <a:t>~</a:t>
            </a:r>
            <a:r>
              <a:rPr lang="en-US" sz="2800" dirty="0" smtClean="0"/>
              <a:t>2.7K of 8K)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800" dirty="0" smtClean="0"/>
              <a:t>Used “</a:t>
            </a:r>
            <a:r>
              <a:rPr lang="en-US" sz="2800" u="sng" dirty="0" smtClean="0">
                <a:solidFill>
                  <a:srgbClr val="C00000"/>
                </a:solidFill>
              </a:rPr>
              <a:t>GSEA</a:t>
            </a:r>
            <a:r>
              <a:rPr lang="en-US" sz="2800" dirty="0" smtClean="0"/>
              <a:t>” and </a:t>
            </a:r>
            <a:r>
              <a:rPr lang="en-US" sz="2800" u="sng" dirty="0" smtClean="0">
                <a:solidFill>
                  <a:srgbClr val="C00000"/>
                </a:solidFill>
              </a:rPr>
              <a:t>clustering on residuals</a:t>
            </a:r>
            <a:r>
              <a:rPr lang="en-US" sz="2800" dirty="0" smtClean="0"/>
              <a:t> to simplify interpretation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3703" y="1783098"/>
            <a:ext cx="1022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log( </a:t>
            </a:r>
            <a:r>
              <a:rPr lang="en-US" sz="20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feature</a:t>
            </a:r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l-GR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) ~ </a:t>
            </a:r>
            <a:r>
              <a:rPr lang="en-US" sz="20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diagnosis</a:t>
            </a:r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age + </a:t>
            </a:r>
            <a:r>
              <a:rPr lang="en-US" sz="2000" dirty="0" err="1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abx</a:t>
            </a:r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dirty="0" err="1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mesalamine</a:t>
            </a:r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dirty="0" err="1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immunosuppressants</a:t>
            </a:r>
            <a:r>
              <a:rPr lang="en-US" sz="2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steroids</a:t>
            </a:r>
            <a:endParaRPr lang="en-US" sz="20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Metabolite set enrichment analysis on model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pic>
        <p:nvPicPr>
          <p:cNvPr id="14" name="Picture 2" descr="http://www.pnas.org/content/pnas/102/43/15545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04" y="1143025"/>
            <a:ext cx="6779593" cy="35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04196" y="4983463"/>
            <a:ext cx="65836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Same idea </a:t>
            </a:r>
            <a:r>
              <a:rPr lang="en-US" sz="2000" dirty="0"/>
              <a:t>as GSEA (</a:t>
            </a:r>
            <a:r>
              <a:rPr lang="en-US" sz="2000" dirty="0" smtClean="0"/>
              <a:t>Subramanian 2005): find a metabolite set (HMDB subclass) whose members’ model coefficients were distributed “unusually” among all such coefficients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i="1" dirty="0" smtClean="0"/>
              <a:t>Wilcoxon test as conservative definition of “unusual”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83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Metabolite set enrichment analysis on model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6"/>
          <a:stretch/>
        </p:blipFill>
        <p:spPr bwMode="auto">
          <a:xfrm>
            <a:off x="335344" y="960086"/>
            <a:ext cx="5110114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4"/>
          <a:stretch/>
        </p:blipFill>
        <p:spPr bwMode="auto">
          <a:xfrm>
            <a:off x="5445458" y="960086"/>
            <a:ext cx="2243187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6779" y="2017698"/>
            <a:ext cx="438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Sphingolipids, bile acids up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40" y="2657771"/>
            <a:ext cx="4014361" cy="15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64111" y="4120795"/>
            <a:ext cx="438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Fatty acid subclasses down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41" y="4723990"/>
            <a:ext cx="4014360" cy="13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64111" y="1051586"/>
            <a:ext cx="4382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UC trends are a weakened subset of CD trends</a:t>
            </a:r>
          </a:p>
        </p:txBody>
      </p:sp>
    </p:spTree>
    <p:extLst>
      <p:ext uri="{BB962C8B-B14F-4D97-AF65-F5344CB8AC3E}">
        <p14:creationId xmlns:p14="http://schemas.microsoft.com/office/powerpoint/2010/main" val="698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clusters of co-varying, DA metabolites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 rot="16200000">
            <a:off x="-559963" y="3009769"/>
            <a:ext cx="3910274" cy="157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5562" y="1840146"/>
            <a:ext cx="1920219" cy="3910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Model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residuals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7001" y="1395005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Samples (</a:t>
            </a:r>
            <a:r>
              <a:rPr lang="en-US" i="1" dirty="0" smtClean="0"/>
              <a:t>n</a:t>
            </a:r>
            <a:r>
              <a:rPr lang="en-US" dirty="0" smtClean="0"/>
              <a:t>=155)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3171087" y="3610616"/>
            <a:ext cx="256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 metabolites (</a:t>
            </a:r>
            <a:r>
              <a:rPr lang="en-US" i="1" dirty="0" smtClean="0"/>
              <a:t>n</a:t>
            </a:r>
            <a:r>
              <a:rPr lang="en-US" dirty="0" smtClean="0"/>
              <a:t>=2,729)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98732" y="960147"/>
            <a:ext cx="676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Cluster DA metabolites based on residual abundance (Spearman as similarity measure)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8732" y="1907725"/>
            <a:ext cx="676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“Cut” hierarchy to define clusters with mean similarity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0.7 (strongly correlated)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3300" y="1544226"/>
            <a:ext cx="0" cy="444506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55562" y="2367177"/>
            <a:ext cx="1920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55562" y="2477866"/>
            <a:ext cx="1920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55562" y="3310442"/>
            <a:ext cx="1920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55562" y="4378835"/>
            <a:ext cx="1920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55562" y="4951533"/>
            <a:ext cx="1920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08" y="2855303"/>
            <a:ext cx="6765974" cy="2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98732" y="5029784"/>
            <a:ext cx="6766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Cluster members are </a:t>
            </a:r>
            <a:r>
              <a:rPr lang="en-US" sz="2400" b="1" dirty="0" err="1" smtClean="0"/>
              <a:t>physicochemically</a:t>
            </a:r>
            <a:r>
              <a:rPr lang="en-US" sz="2400" b="1" dirty="0" smtClean="0"/>
              <a:t> similar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2.7x more similar retention times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3.0x more similar mass/charge ratios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15x </a:t>
            </a:r>
            <a:r>
              <a:rPr lang="en-US" sz="2400" dirty="0"/>
              <a:t>more likely to be in same HMDB </a:t>
            </a:r>
            <a:r>
              <a:rPr lang="en-US" sz="2400" dirty="0" smtClean="0"/>
              <a:t>subclass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598397" y="2057415"/>
            <a:ext cx="91439" cy="91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06868" y="2380441"/>
            <a:ext cx="91439" cy="91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81198" y="3014535"/>
            <a:ext cx="91439" cy="91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75326" y="3977634"/>
            <a:ext cx="91439" cy="91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21468" y="4643345"/>
            <a:ext cx="91439" cy="91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12922" y="5334694"/>
            <a:ext cx="91439" cy="91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  <p:bldP spid="17" grpId="0"/>
      <p:bldP spid="20" grpId="0"/>
      <p:bldP spid="28" grpId="0"/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largest IBD-enriched cluster (mostly bile acids)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5" y="1051586"/>
            <a:ext cx="6658393" cy="557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3268" y="1038176"/>
            <a:ext cx="476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Here, 39 bile-acid related metabolites co-vary strongly across samples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3268" y="2474380"/>
            <a:ext cx="476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All are elevated in 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3268" y="3049834"/>
            <a:ext cx="476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Note substructure among UC patients, coinciding with high/low fecal calprotectin</a:t>
            </a:r>
          </a:p>
        </p:txBody>
      </p:sp>
      <p:sp>
        <p:nvSpPr>
          <p:cNvPr id="3" name="Oval 2"/>
          <p:cNvSpPr/>
          <p:nvPr/>
        </p:nvSpPr>
        <p:spPr>
          <a:xfrm>
            <a:off x="4724415" y="1325903"/>
            <a:ext cx="731512" cy="274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largest </a:t>
            </a:r>
            <a:r>
              <a:rPr lang="en-US" dirty="0" smtClean="0"/>
              <a:t>control-enriched cluster (mostly unknown)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5" y="1051586"/>
            <a:ext cx="6658393" cy="557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1"/>
          <a:stretch/>
        </p:blipFill>
        <p:spPr bwMode="auto">
          <a:xfrm>
            <a:off x="427119" y="1037938"/>
            <a:ext cx="6930320" cy="557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3268" y="1325903"/>
            <a:ext cx="476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This cluster (enriched in control subjects) contains no standard metabolites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3268" y="2958395"/>
            <a:ext cx="476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Could be enriched for uncharacterized </a:t>
            </a:r>
            <a:r>
              <a:rPr lang="en-US" sz="2800" dirty="0" err="1" smtClean="0"/>
              <a:t>microbially</a:t>
            </a:r>
            <a:r>
              <a:rPr lang="en-US" sz="2800" dirty="0" smtClean="0"/>
              <a:t> derived </a:t>
            </a:r>
            <a:r>
              <a:rPr lang="en-US" sz="2800" dirty="0"/>
              <a:t>metabolites</a:t>
            </a:r>
            <a:endParaRPr lang="en-US" sz="28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123799" y="4709146"/>
            <a:ext cx="5549979" cy="16338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Speculation</a:t>
            </a:r>
            <a:r>
              <a:rPr lang="en-US" sz="2000" dirty="0" smtClean="0">
                <a:solidFill>
                  <a:srgbClr val="C00000"/>
                </a:solidFill>
              </a:rPr>
              <a:t>: Lots of </a:t>
            </a:r>
            <a:r>
              <a:rPr lang="en-US" sz="2000" dirty="0" err="1" smtClean="0">
                <a:solidFill>
                  <a:srgbClr val="C00000"/>
                </a:solidFill>
              </a:rPr>
              <a:t>tetrapyrrole</a:t>
            </a:r>
            <a:r>
              <a:rPr lang="en-US" sz="2000" dirty="0" smtClean="0">
                <a:solidFill>
                  <a:srgbClr val="C00000"/>
                </a:solidFill>
              </a:rPr>
              <a:t> derivatives here. Vitamin B12 is a </a:t>
            </a:r>
            <a:r>
              <a:rPr lang="en-US" sz="2000" dirty="0" err="1" smtClean="0">
                <a:solidFill>
                  <a:srgbClr val="C00000"/>
                </a:solidFill>
              </a:rPr>
              <a:t>tetrapyrrole</a:t>
            </a:r>
            <a:r>
              <a:rPr lang="en-US" sz="2000" dirty="0" smtClean="0">
                <a:solidFill>
                  <a:srgbClr val="C00000"/>
                </a:solidFill>
              </a:rPr>
              <a:t> compound (but too big to be seen by these MS methods).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B12-producing bugs are depleted in IBD.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Metagenomic</a:t>
            </a:r>
            <a:r>
              <a:rPr lang="en-US" dirty="0" smtClean="0"/>
              <a:t> trends mostly follow previous findings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8"/>
          <a:stretch/>
        </p:blipFill>
        <p:spPr bwMode="auto">
          <a:xfrm>
            <a:off x="305004" y="960147"/>
            <a:ext cx="2790481" cy="19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6"/>
          <a:stretch/>
        </p:blipFill>
        <p:spPr bwMode="auto">
          <a:xfrm>
            <a:off x="6236960" y="1004463"/>
            <a:ext cx="2683947" cy="18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7"/>
          <a:stretch/>
        </p:blipFill>
        <p:spPr bwMode="auto">
          <a:xfrm>
            <a:off x="3305537" y="960147"/>
            <a:ext cx="2721371" cy="19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/>
          <a:stretch/>
        </p:blipFill>
        <p:spPr bwMode="auto">
          <a:xfrm>
            <a:off x="9130958" y="1004463"/>
            <a:ext cx="2634260" cy="18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3"/>
          <a:stretch/>
        </p:blipFill>
        <p:spPr bwMode="auto">
          <a:xfrm>
            <a:off x="625016" y="3520440"/>
            <a:ext cx="5603126" cy="23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9" t="8504" b="22180"/>
          <a:stretch/>
        </p:blipFill>
        <p:spPr bwMode="auto">
          <a:xfrm>
            <a:off x="6254053" y="3520439"/>
            <a:ext cx="1762166" cy="223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5005" y="2971805"/>
            <a:ext cx="1155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50 DA species, of which 35 were up in controls (reflects general loss of diversity in IBD)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9096" y="3664481"/>
            <a:ext cx="3566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 enzymes reflect community-level responses to a more aerobic environment in IBD (e.g. response to ox. stress)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2538" y="6042699"/>
            <a:ext cx="10606923" cy="5866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We focused on </a:t>
            </a:r>
            <a:r>
              <a:rPr lang="en-US" sz="2400" b="1" i="1" dirty="0">
                <a:solidFill>
                  <a:srgbClr val="C00000"/>
                </a:solidFill>
              </a:rPr>
              <a:t>associating DA </a:t>
            </a:r>
            <a:r>
              <a:rPr lang="en-US" sz="2400" b="1" i="1" dirty="0" err="1">
                <a:solidFill>
                  <a:srgbClr val="C00000"/>
                </a:solidFill>
              </a:rPr>
              <a:t>metagenomic</a:t>
            </a:r>
            <a:r>
              <a:rPr lang="en-US" sz="2400" b="1" i="1" dirty="0">
                <a:solidFill>
                  <a:srgbClr val="C00000"/>
                </a:solidFill>
              </a:rPr>
              <a:t> features with DA metabolites!</a:t>
            </a:r>
          </a:p>
        </p:txBody>
      </p:sp>
    </p:spTree>
    <p:extLst>
      <p:ext uri="{BB962C8B-B14F-4D97-AF65-F5344CB8AC3E}">
        <p14:creationId xmlns:p14="http://schemas.microsoft.com/office/powerpoint/2010/main" val="39029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associations between metabolites &amp; microbes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9046965">
            <a:off x="7596779" y="4686991"/>
            <a:ext cx="1105215" cy="406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rtlCol="0" anchor="ctr"/>
          <a:lstStyle/>
          <a:p>
            <a:pPr algn="ctr"/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9887" y="833039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4528287" y="2001439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69985" y="2052239"/>
            <a:ext cx="812800" cy="812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rtlCol="0" anchor="ctr"/>
          <a:lstStyle/>
          <a:p>
            <a:pPr algn="ctr"/>
            <a:r>
              <a:rPr lang="en-US" sz="1600" dirty="0"/>
              <a:t>Controls</a:t>
            </a:r>
          </a:p>
        </p:txBody>
      </p:sp>
      <p:sp>
        <p:nvSpPr>
          <p:cNvPr id="10" name="Oval 9"/>
          <p:cNvSpPr/>
          <p:nvPr/>
        </p:nvSpPr>
        <p:spPr>
          <a:xfrm>
            <a:off x="4528287" y="1239439"/>
            <a:ext cx="812800" cy="8128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1487" y="3204279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Metabolite X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84743" y="1793693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Species 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28287" y="3706831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4528287" y="3707759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86047" y="4483791"/>
            <a:ext cx="812800" cy="812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rtlCol="0" anchor="ctr"/>
          <a:lstStyle/>
          <a:p>
            <a:pPr algn="ctr"/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4136847" y="4445759"/>
            <a:ext cx="812800" cy="8128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8371" y="6172170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Res( Metabolite X )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984743" y="4668414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Res( Species Y 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24573" y="833039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V="1">
            <a:off x="8192973" y="2001439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046965">
            <a:off x="7052271" y="2372428"/>
            <a:ext cx="1105215" cy="406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rtlCol="0" anchor="ctr"/>
          <a:lstStyle/>
          <a:p>
            <a:pPr algn="ctr"/>
            <a:r>
              <a:rPr lang="en-US" sz="1600" dirty="0"/>
              <a:t>Controls</a:t>
            </a:r>
          </a:p>
        </p:txBody>
      </p:sp>
      <p:sp>
        <p:nvSpPr>
          <p:cNvPr id="22" name="Oval 21"/>
          <p:cNvSpPr/>
          <p:nvPr/>
        </p:nvSpPr>
        <p:spPr>
          <a:xfrm rot="19046965">
            <a:off x="7910573" y="1559628"/>
            <a:ext cx="1105215" cy="4064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Cases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6173" y="3204279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Metabolite X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649429" y="1793693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Species 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192973" y="3706831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V="1">
            <a:off x="8192973" y="3707759"/>
            <a:ext cx="0" cy="2336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23057" y="6172170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Res( Metabolite X )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649429" y="4668414"/>
            <a:ext cx="21336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900" dirty="0"/>
              <a:t>Res( Species Y )</a:t>
            </a:r>
          </a:p>
        </p:txBody>
      </p:sp>
      <p:sp>
        <p:nvSpPr>
          <p:cNvPr id="29" name="Oval 28"/>
          <p:cNvSpPr/>
          <p:nvPr/>
        </p:nvSpPr>
        <p:spPr>
          <a:xfrm rot="19046965">
            <a:off x="7640367" y="4647255"/>
            <a:ext cx="1105215" cy="4064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1290079"/>
            <a:ext cx="2540000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2100" dirty="0"/>
              <a:t>X and Y correlate incidentally due to mutual correlation with disease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4158014"/>
            <a:ext cx="2540000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2100" dirty="0"/>
              <a:t>Using a linear model to subtract disease effects, </a:t>
            </a:r>
            <a:r>
              <a:rPr lang="en-US" sz="2100" dirty="0" smtClean="0"/>
              <a:t>the X:Y </a:t>
            </a:r>
            <a:r>
              <a:rPr lang="en-US" sz="2100" dirty="0"/>
              <a:t>correlation vanishes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50400" y="3993868"/>
            <a:ext cx="2540000" cy="17389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/>
              <a:t>Here, X and Y’s residuals correlate, suggesting that the </a:t>
            </a:r>
            <a:r>
              <a:rPr lang="en-US" sz="2100" dirty="0" smtClean="0"/>
              <a:t>X:Y correlation is </a:t>
            </a:r>
            <a:r>
              <a:rPr lang="en-US" sz="2100" dirty="0"/>
              <a:t>not driven by disease</a:t>
            </a:r>
          </a:p>
        </p:txBody>
      </p:sp>
    </p:spTree>
    <p:extLst>
      <p:ext uri="{BB962C8B-B14F-4D97-AF65-F5344CB8AC3E}">
        <p14:creationId xmlns:p14="http://schemas.microsoft.com/office/powerpoint/2010/main" val="11447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5" grpId="0" animBg="1"/>
      <p:bldP spid="16" grpId="0" animBg="1"/>
      <p:bldP spid="17" grpId="0"/>
      <p:bldP spid="18" grpId="0"/>
      <p:bldP spid="21" grpId="0" animBg="1"/>
      <p:bldP spid="22" grpId="0" animBg="1"/>
      <p:bldP spid="23" grpId="0"/>
      <p:bldP spid="24" grpId="0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" y="883920"/>
            <a:ext cx="7645172" cy="585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 associations between metabolites &amp; microbes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77" y="3826058"/>
            <a:ext cx="3383243" cy="261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3105359" y="4426362"/>
            <a:ext cx="305042" cy="27431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72" y="1225524"/>
            <a:ext cx="3404251" cy="25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631874" y="4434829"/>
            <a:ext cx="305042" cy="27431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7738" y="6351472"/>
            <a:ext cx="194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log10(PPM)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metabolomics is tricky (to me at least)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r="44346"/>
          <a:stretch/>
        </p:blipFill>
        <p:spPr bwMode="auto">
          <a:xfrm>
            <a:off x="520055" y="1082040"/>
            <a:ext cx="3657560" cy="32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632976" y="1717521"/>
            <a:ext cx="7320485" cy="3997454"/>
          </a:xfrm>
        </p:spPr>
        <p:txBody>
          <a:bodyPr/>
          <a:lstStyle/>
          <a:p>
            <a:r>
              <a:rPr lang="en-US" dirty="0" smtClean="0"/>
              <a:t>Only tangentially connected to central dogma</a:t>
            </a:r>
          </a:p>
          <a:p>
            <a:pPr lvl="1"/>
            <a:r>
              <a:rPr lang="en-US" dirty="0" smtClean="0"/>
              <a:t>enzymes (proteins) interconvert metabolites</a:t>
            </a:r>
          </a:p>
          <a:p>
            <a:r>
              <a:rPr lang="en-US" dirty="0" smtClean="0"/>
              <a:t>No direct connection to sequence</a:t>
            </a:r>
          </a:p>
          <a:p>
            <a:pPr lvl="1"/>
            <a:r>
              <a:rPr lang="en-US" dirty="0" smtClean="0"/>
              <a:t>Even proteomics used sequence as a guide</a:t>
            </a:r>
          </a:p>
          <a:p>
            <a:r>
              <a:rPr lang="en-US" dirty="0" smtClean="0"/>
              <a:t>Can’t rely on sequencing biology to help us</a:t>
            </a:r>
          </a:p>
          <a:p>
            <a:pPr lvl="1"/>
            <a:r>
              <a:rPr lang="en-US" dirty="0" smtClean="0"/>
              <a:t>Metabolites don’t self replicate</a:t>
            </a:r>
          </a:p>
          <a:p>
            <a:pPr lvl="1"/>
            <a:r>
              <a:rPr lang="en-US" dirty="0" smtClean="0"/>
              <a:t>Metabolites don’t hybridize to DNA</a:t>
            </a:r>
          </a:p>
          <a:p>
            <a:r>
              <a:rPr lang="en-US" dirty="0" smtClean="0"/>
              <a:t>High-throughput gene-metabolite associations based on correlational analyses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 bwMode="auto">
          <a:xfrm>
            <a:off x="280625" y="4434828"/>
            <a:ext cx="4143713" cy="196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381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72" y="1225524"/>
            <a:ext cx="3404251" cy="25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associations to </a:t>
            </a:r>
            <a:r>
              <a:rPr lang="en-US" i="1" dirty="0" smtClean="0"/>
              <a:t>in vitro</a:t>
            </a:r>
            <a:r>
              <a:rPr lang="en-US" dirty="0" smtClean="0"/>
              <a:t> growth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77" y="3826058"/>
            <a:ext cx="3383243" cy="261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997738" y="6351472"/>
            <a:ext cx="194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log10(PPM) units</a:t>
            </a:r>
            <a:endParaRPr lang="en-US" dirty="0"/>
          </a:p>
        </p:txBody>
      </p:sp>
      <p:pic>
        <p:nvPicPr>
          <p:cNvPr id="9218" name="Picture 2" descr="https://media.licdn.com/dms/image/C4E03AQEtf-U2O9A-WA/profile-displayphoto-shrink_200_200/0?e=1529676000&amp;v=beta&amp;t=y7FRvyEAVHKPZVcp1os5KQdvwQYw6yb4gxgNrOeXoT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-552" r="10638" b="27892"/>
          <a:stretch/>
        </p:blipFill>
        <p:spPr bwMode="auto">
          <a:xfrm>
            <a:off x="11067833" y="168690"/>
            <a:ext cx="958579" cy="958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092774" y="316147"/>
            <a:ext cx="99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Nadine</a:t>
            </a:r>
          </a:p>
          <a:p>
            <a:pPr algn="r"/>
            <a:r>
              <a:rPr lang="en-US" dirty="0" err="1" smtClean="0"/>
              <a:t>Fornelos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904" y="1143025"/>
            <a:ext cx="484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Test putative </a:t>
            </a:r>
            <a:r>
              <a:rPr lang="en-US" sz="2800" dirty="0" err="1" smtClean="0"/>
              <a:t>bug:metabolite</a:t>
            </a:r>
            <a:r>
              <a:rPr lang="en-US" sz="2800" dirty="0" smtClean="0"/>
              <a:t> relationships in culture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904" y="2222755"/>
            <a:ext cx="484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Look for changes in growth rate + carrying capacity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904" y="3302485"/>
            <a:ext cx="484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Some associations are confirmed </a:t>
            </a:r>
            <a:r>
              <a:rPr lang="en-US" sz="2800" i="1" dirty="0" smtClean="0"/>
              <a:t>in vitro</a:t>
            </a:r>
            <a:r>
              <a:rPr lang="en-US" sz="2800" dirty="0" smtClean="0"/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904" y="4382214"/>
            <a:ext cx="484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Others not quite as convincing…</a:t>
            </a:r>
          </a:p>
        </p:txBody>
      </p:sp>
      <p:sp>
        <p:nvSpPr>
          <p:cNvPr id="7" name="Isosceles Triangle 6"/>
          <p:cNvSpPr/>
          <p:nvPr/>
        </p:nvSpPr>
        <p:spPr>
          <a:xfrm rot="16200000">
            <a:off x="7033254" y="2204917"/>
            <a:ext cx="1658414" cy="24111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7033254" y="4856648"/>
            <a:ext cx="1658414" cy="24111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franzosa\Dropbox\[Shared]\prism_metabolites\figures\suppfig09_GrowthAssays\suppfig09_GrowthAssay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8" r="71964"/>
          <a:stretch/>
        </p:blipFill>
        <p:spPr bwMode="auto">
          <a:xfrm>
            <a:off x="5031515" y="3852663"/>
            <a:ext cx="2436070" cy="27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004649" y="956449"/>
            <a:ext cx="2436069" cy="2759489"/>
            <a:chOff x="883977" y="594391"/>
            <a:chExt cx="2885632" cy="3268737"/>
          </a:xfrm>
        </p:grpSpPr>
        <p:pic>
          <p:nvPicPr>
            <p:cNvPr id="26" name="Picture 2" descr="C:\Users\franzosa\Dropbox\[Shared]\prism_metabolites\figures\suppfig09_GrowthAssays\suppfig09_GrowthAssay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64" b="54419"/>
            <a:stretch/>
          </p:blipFill>
          <p:spPr bwMode="auto">
            <a:xfrm>
              <a:off x="883977" y="594391"/>
              <a:ext cx="2885632" cy="285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franzosa\Dropbox\[Shared]\prism_metabolites\figures\suppfig09_GrowthAssays\suppfig09_GrowthAssay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19" r="71964"/>
            <a:stretch/>
          </p:blipFill>
          <p:spPr bwMode="auto">
            <a:xfrm>
              <a:off x="883977" y="3394586"/>
              <a:ext cx="2885632" cy="468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4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7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forest prediction of IBD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3"/>
          <a:stretch/>
        </p:blipFill>
        <p:spPr bwMode="auto">
          <a:xfrm>
            <a:off x="609660" y="1051526"/>
            <a:ext cx="28041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7"/>
          <a:stretch/>
        </p:blipFill>
        <p:spPr bwMode="auto">
          <a:xfrm>
            <a:off x="243904" y="1051526"/>
            <a:ext cx="2311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1" r="33845"/>
          <a:stretch/>
        </p:blipFill>
        <p:spPr bwMode="auto">
          <a:xfrm>
            <a:off x="3462890" y="1051526"/>
            <a:ext cx="245533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0" r="2806"/>
          <a:stretch/>
        </p:blipFill>
        <p:spPr bwMode="auto">
          <a:xfrm>
            <a:off x="5943625" y="1051526"/>
            <a:ext cx="249426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56292" y="1322328"/>
            <a:ext cx="320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Metabolites predict IBD status well (AUC&gt;0.9)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56292" y="2228672"/>
            <a:ext cx="320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Predictor generalizes to new samples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6292" y="3151108"/>
            <a:ext cx="320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Species also perform well, despite drawing on far fewer features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56292" y="4511071"/>
            <a:ext cx="3200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marked boost in accuracy from combining metabolites and species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006" y="4018270"/>
            <a:ext cx="236564" cy="1920219"/>
          </a:xfrm>
          <a:prstGeom prst="roundRect">
            <a:avLst>
              <a:gd name="adj" fmla="val 4887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5730" y="3813976"/>
            <a:ext cx="2194536" cy="2286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6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1"/>
          <a:stretch/>
        </p:blipFill>
        <p:spPr bwMode="auto">
          <a:xfrm>
            <a:off x="243904" y="960147"/>
            <a:ext cx="6675047" cy="27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forest prediction of IBD type: CD vs. UC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57938" y="1051586"/>
            <a:ext cx="451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Non-IBD</a:t>
            </a:r>
            <a:r>
              <a:rPr lang="en-US" sz="2400" dirty="0" smtClean="0"/>
              <a:t> controls rarely classified as </a:t>
            </a:r>
            <a:r>
              <a:rPr lang="en-US" sz="2400" b="1" dirty="0" smtClean="0">
                <a:solidFill>
                  <a:srgbClr val="C00000"/>
                </a:solidFill>
              </a:rPr>
              <a:t>IBD:CD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chemeClr val="accent4"/>
                </a:solidFill>
              </a:rPr>
              <a:t>IBD:UC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7938" y="1974022"/>
            <a:ext cx="451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IBD:CD</a:t>
            </a:r>
            <a:r>
              <a:rPr lang="en-US" sz="2400" dirty="0" smtClean="0"/>
              <a:t> rarely classified as </a:t>
            </a:r>
            <a:r>
              <a:rPr lang="en-US" sz="2400" b="1" dirty="0">
                <a:solidFill>
                  <a:schemeClr val="accent1"/>
                </a:solidFill>
              </a:rPr>
              <a:t>Non-IBD</a:t>
            </a:r>
            <a:r>
              <a:rPr lang="en-US" sz="2400" dirty="0" smtClean="0"/>
              <a:t> control, but sometimes as </a:t>
            </a:r>
            <a:r>
              <a:rPr lang="en-US" sz="2400" b="1" dirty="0" smtClean="0">
                <a:solidFill>
                  <a:schemeClr val="accent4"/>
                </a:solidFill>
              </a:rPr>
              <a:t>UC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7938" y="2880366"/>
            <a:ext cx="451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IBD:UC</a:t>
            </a:r>
            <a:r>
              <a:rPr lang="en-US" sz="2400" dirty="0" smtClean="0"/>
              <a:t> hard to get right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r="50426" b="28590"/>
          <a:stretch/>
        </p:blipFill>
        <p:spPr bwMode="auto">
          <a:xfrm>
            <a:off x="7118934" y="3660127"/>
            <a:ext cx="4182654" cy="27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 bwMode="auto">
          <a:xfrm>
            <a:off x="243904" y="3812929"/>
            <a:ext cx="6675047" cy="27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IBD metabolome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1315"/>
          <a:stretch/>
        </p:blipFill>
        <p:spPr bwMode="auto">
          <a:xfrm>
            <a:off x="243904" y="1274372"/>
            <a:ext cx="1737341" cy="129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6"/>
          <a:stretch/>
        </p:blipFill>
        <p:spPr bwMode="auto">
          <a:xfrm>
            <a:off x="472501" y="2933881"/>
            <a:ext cx="1280146" cy="137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r="24537" b="38251"/>
          <a:stretch/>
        </p:blipFill>
        <p:spPr bwMode="auto">
          <a:xfrm>
            <a:off x="243904" y="4859737"/>
            <a:ext cx="1737341" cy="11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2455" r="21545" b="34114"/>
          <a:stretch/>
        </p:blipFill>
        <p:spPr bwMode="auto">
          <a:xfrm>
            <a:off x="6096000" y="1363661"/>
            <a:ext cx="1746073" cy="111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[Shared]\prism_metabolites\slides\rf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10" y="4652449"/>
            <a:ext cx="1444653" cy="15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4123" y="1319956"/>
            <a:ext cx="402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Metabolomes broadly stratified by subject inflammation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4123" y="3205588"/>
            <a:ext cx="411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molecular classes are differentially abundant in IBD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4123" y="4827256"/>
            <a:ext cx="402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classes (clusters) are well understood, while others are largely uncharacterized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9690" y="1319956"/>
            <a:ext cx="399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Putatively mechanistic microbe-metabolite associations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9690" y="4827256"/>
            <a:ext cx="399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Metabolites and microbes can classify IBD status reasonably well, though subtype is harder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5" b="28802"/>
          <a:stretch/>
        </p:blipFill>
        <p:spPr bwMode="auto">
          <a:xfrm>
            <a:off x="6191804" y="2951482"/>
            <a:ext cx="1554464" cy="13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59690" y="3020922"/>
            <a:ext cx="399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Microbial functional adaptations to the IBD gut agree with earlier work</a:t>
            </a:r>
          </a:p>
        </p:txBody>
      </p:sp>
    </p:spTree>
    <p:extLst>
      <p:ext uri="{BB962C8B-B14F-4D97-AF65-F5344CB8AC3E}">
        <p14:creationId xmlns:p14="http://schemas.microsoft.com/office/powerpoint/2010/main" val="7483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Databases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Metabolite/metabolomics databases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9" y="1046877"/>
            <a:ext cx="5395513" cy="256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01" y="3703317"/>
            <a:ext cx="5212477" cy="256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416" y="4198633"/>
            <a:ext cx="4937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METLIN</a:t>
            </a:r>
          </a:p>
          <a:p>
            <a:pPr algn="r"/>
            <a:r>
              <a:rPr lang="en-US" sz="2400" dirty="0"/>
              <a:t>“The original and most comprehensive MS/MS database”</a:t>
            </a:r>
            <a:endParaRPr lang="en-US" sz="2400" dirty="0">
              <a:hlinkClick r:id="rId4"/>
            </a:endParaRPr>
          </a:p>
          <a:p>
            <a:pPr algn="r"/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://metlin.scripps.edu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27243" y="1726858"/>
            <a:ext cx="493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HMDB</a:t>
            </a:r>
            <a:endParaRPr lang="en-US" sz="2400" b="1" dirty="0"/>
          </a:p>
          <a:p>
            <a:r>
              <a:rPr lang="en-US" sz="2400" dirty="0" smtClean="0"/>
              <a:t>The human metabolome database</a:t>
            </a:r>
          </a:p>
          <a:p>
            <a:r>
              <a:rPr lang="en-US" sz="2400" dirty="0">
                <a:hlinkClick r:id="rId5"/>
              </a:rPr>
              <a:t>http://www.hmdb.ca/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2964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4" y="1222913"/>
            <a:ext cx="5486340" cy="283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Metabolism databases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9682" y="3045370"/>
            <a:ext cx="493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glow rad="177800">
                    <a:schemeClr val="bg1">
                      <a:alpha val="40000"/>
                    </a:schemeClr>
                  </a:glow>
                </a:effectLst>
              </a:rPr>
              <a:t>MetaCyc</a:t>
            </a:r>
            <a:endParaRPr lang="en-US" sz="2400" b="1" dirty="0">
              <a:effectLst>
                <a:glow rad="1778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effectLst>
                  <a:glow rad="177800">
                    <a:schemeClr val="bg1">
                      <a:alpha val="40000"/>
                    </a:schemeClr>
                  </a:glow>
                </a:effectLst>
              </a:rPr>
              <a:t>https</a:t>
            </a:r>
            <a:r>
              <a:rPr lang="en-US" sz="2400" dirty="0">
                <a:effectLst>
                  <a:glow rad="177800">
                    <a:schemeClr val="bg1">
                      <a:alpha val="40000"/>
                    </a:schemeClr>
                  </a:glow>
                </a:effectLst>
              </a:rPr>
              <a:t>://metacyc.org/</a:t>
            </a:r>
            <a:endParaRPr lang="en-US" sz="2400" dirty="0" smtClean="0">
              <a:effectLst>
                <a:glow rad="1778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0" y="410459"/>
            <a:ext cx="4663389" cy="378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4707" y="3244992"/>
            <a:ext cx="411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effectLst>
                  <a:glow rad="177800">
                    <a:schemeClr val="bg1"/>
                  </a:glow>
                </a:effectLst>
              </a:rPr>
              <a:t>KEGG</a:t>
            </a:r>
            <a:endParaRPr lang="en-US" sz="2400" b="1" dirty="0">
              <a:effectLst>
                <a:glow rad="177800">
                  <a:schemeClr val="bg1"/>
                </a:glow>
              </a:effectLst>
            </a:endParaRPr>
          </a:p>
          <a:p>
            <a:pPr algn="r"/>
            <a:r>
              <a:rPr lang="en-US" sz="2400" dirty="0">
                <a:effectLst>
                  <a:glow rad="177800">
                    <a:schemeClr val="bg1"/>
                  </a:glow>
                </a:effectLst>
              </a:rPr>
              <a:t>https://www.genome.jp/kegg/</a:t>
            </a:r>
            <a:endParaRPr lang="en-US" sz="2400" dirty="0" smtClean="0">
              <a:effectLst>
                <a:glow rad="177800">
                  <a:schemeClr val="bg1"/>
                </a:glow>
              </a:effectLst>
            </a:endParaRPr>
          </a:p>
        </p:txBody>
      </p:sp>
      <p:pic>
        <p:nvPicPr>
          <p:cNvPr id="16389" name="Picture 5" descr="Image result for glyco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0" y="4526268"/>
            <a:ext cx="7223681" cy="20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4888" y="4693949"/>
            <a:ext cx="3993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Associate metabolites with enzymes, enzymes with pathways, enzymes with genes, genes with species…</a:t>
            </a:r>
          </a:p>
        </p:txBody>
      </p:sp>
    </p:spTree>
    <p:extLst>
      <p:ext uri="{BB962C8B-B14F-4D97-AF65-F5344CB8AC3E}">
        <p14:creationId xmlns:p14="http://schemas.microsoft.com/office/powerpoint/2010/main" val="939481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Metabolic modeling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Static/steady-state models of metabolism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6" y="868708"/>
            <a:ext cx="10241168" cy="54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0117" y="6351472"/>
            <a:ext cx="7151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Beguerisse-Díaz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et al.,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npj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Systems Biology and Applications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4240098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Dynamic/kinetic </a:t>
            </a:r>
            <a:r>
              <a:rPr lang="en-US" dirty="0"/>
              <a:t>models of metabolism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0" y="969609"/>
            <a:ext cx="7016493" cy="528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5927" y="6253152"/>
            <a:ext cx="4981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Ramon et al.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Essays in Biochemistry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(2018)</a:t>
            </a:r>
          </a:p>
        </p:txBody>
      </p:sp>
      <p:pic>
        <p:nvPicPr>
          <p:cNvPr id="18436" name="Picture 4" descr="http://www.plantphysiol.org/content/plantphysiol/152/4/1763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1286841"/>
            <a:ext cx="2814970" cy="50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95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Metabolomics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39493" y="3140340"/>
            <a:ext cx="0" cy="2937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37544" y="4167288"/>
            <a:ext cx="0" cy="1910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16200000">
            <a:off x="5906036" y="1660754"/>
            <a:ext cx="589247" cy="91174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05" y="3960139"/>
            <a:ext cx="955593" cy="972223"/>
          </a:xfrm>
          <a:prstGeom prst="rect">
            <a:avLst/>
          </a:prstGeom>
          <a:solidFill>
            <a:srgbClr val="E1DFE2"/>
          </a:solidFill>
          <a:ln w="1905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 rot="19651155">
            <a:off x="2595801" y="6062876"/>
            <a:ext cx="589247" cy="357663"/>
            <a:chOff x="873903" y="496251"/>
            <a:chExt cx="589247" cy="357663"/>
          </a:xfrm>
        </p:grpSpPr>
        <p:sp>
          <p:nvSpPr>
            <p:cNvPr id="12" name="Rectangle 11"/>
            <p:cNvSpPr/>
            <p:nvPr/>
          </p:nvSpPr>
          <p:spPr>
            <a:xfrm rot="19938791">
              <a:off x="917244" y="661597"/>
              <a:ext cx="461471" cy="82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873903" y="496251"/>
              <a:ext cx="589247" cy="3070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24382" y="588045"/>
              <a:ext cx="538768" cy="2658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3151550" y="1919023"/>
            <a:ext cx="0" cy="4159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5240" y="3439020"/>
            <a:ext cx="0" cy="2639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182294" y="5185340"/>
            <a:ext cx="1348740" cy="821379"/>
            <a:chOff x="7961645" y="4078281"/>
            <a:chExt cx="1982455" cy="1133799"/>
          </a:xfrm>
        </p:grpSpPr>
        <p:sp>
          <p:nvSpPr>
            <p:cNvPr id="18" name="Rectangle 17"/>
            <p:cNvSpPr/>
            <p:nvPr/>
          </p:nvSpPr>
          <p:spPr>
            <a:xfrm>
              <a:off x="7961645" y="4078281"/>
              <a:ext cx="1982455" cy="1133799"/>
            </a:xfrm>
            <a:prstGeom prst="rect">
              <a:avLst/>
            </a:prstGeom>
            <a:solidFill>
              <a:srgbClr val="E1DFE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3846" y="4127653"/>
              <a:ext cx="786264" cy="10029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1657" y="4114687"/>
              <a:ext cx="895420" cy="1015957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6160721" y="1120209"/>
            <a:ext cx="44510" cy="495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255594" y="2067427"/>
            <a:ext cx="1" cy="4010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19375" y="2794801"/>
            <a:ext cx="1" cy="32834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05466" y="3972064"/>
            <a:ext cx="1" cy="21061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34886" y="915078"/>
            <a:ext cx="0" cy="5138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648" y="186574"/>
            <a:ext cx="957658" cy="865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726596" y="607476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6242" y="60381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54395" y="60290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73848" y="6442767"/>
            <a:ext cx="7355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baseline="30000" dirty="0" smtClean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i="1" dirty="0" smtClean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 </a:t>
            </a:r>
            <a:r>
              <a:rPr lang="en-US" sz="1100" i="1" dirty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Corporation, San Jose, </a:t>
            </a:r>
            <a:r>
              <a:rPr lang="en-US" sz="1100" i="1" dirty="0" smtClean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(</a:t>
            </a:r>
            <a:r>
              <a:rPr lang="en-US" sz="1100" i="1" dirty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Makarov et al., 2006a,b; Olsen et al., 2005).</a:t>
            </a:r>
          </a:p>
        </p:txBody>
      </p:sp>
      <p:sp>
        <p:nvSpPr>
          <p:cNvPr id="31" name="Oval 30"/>
          <p:cNvSpPr/>
          <p:nvPr/>
        </p:nvSpPr>
        <p:spPr>
          <a:xfrm>
            <a:off x="2769690" y="1512443"/>
            <a:ext cx="792480" cy="7924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64941" y="1666105"/>
            <a:ext cx="76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</a:p>
        </p:txBody>
      </p:sp>
      <p:sp>
        <p:nvSpPr>
          <p:cNvPr id="33" name="Oval 32"/>
          <p:cNvSpPr/>
          <p:nvPr/>
        </p:nvSpPr>
        <p:spPr>
          <a:xfrm>
            <a:off x="1878150" y="3088259"/>
            <a:ext cx="792480" cy="7924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00689" y="3241921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1,500 BC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“Ant test”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5750" y="3484499"/>
            <a:ext cx="12158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Testing sweetness in urine with ants</a:t>
            </a:r>
            <a:endParaRPr lang="en-US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27723" y="4929157"/>
            <a:ext cx="0" cy="1139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539310" y="1968119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t="79" b="-1"/>
          <a:stretch/>
        </p:blipFill>
        <p:spPr>
          <a:xfrm>
            <a:off x="3325209" y="2791079"/>
            <a:ext cx="1622242" cy="6479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39" name="Rectangle 38"/>
          <p:cNvSpPr/>
          <p:nvPr/>
        </p:nvSpPr>
        <p:spPr>
          <a:xfrm>
            <a:off x="3562526" y="2099030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Metabolic 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49934" y="3621659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73150" y="3799705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Metabolic 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24354" y="2815463"/>
            <a:ext cx="792480" cy="7924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40054" y="296912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1968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135261" y="4559707"/>
            <a:ext cx="1426738" cy="571480"/>
            <a:chOff x="2992862" y="3517615"/>
            <a:chExt cx="1760791" cy="705285"/>
          </a:xfrm>
        </p:grpSpPr>
        <p:sp>
          <p:nvSpPr>
            <p:cNvPr id="45" name="Rectangle 44"/>
            <p:cNvSpPr/>
            <p:nvPr/>
          </p:nvSpPr>
          <p:spPr>
            <a:xfrm>
              <a:off x="2992862" y="3517615"/>
              <a:ext cx="1760791" cy="705285"/>
            </a:xfrm>
            <a:prstGeom prst="rect">
              <a:avLst/>
            </a:prstGeom>
            <a:solidFill>
              <a:srgbClr val="E1DFE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124361" y="3652846"/>
              <a:ext cx="442935" cy="442935"/>
            </a:xfrm>
            <a:prstGeom prst="ellipse">
              <a:avLst/>
            </a:prstGeom>
            <a:solidFill>
              <a:srgbClr val="65BA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02250" y="3652846"/>
              <a:ext cx="442935" cy="442935"/>
            </a:xfrm>
            <a:prstGeom prst="ellipse">
              <a:avLst/>
            </a:prstGeom>
            <a:solidFill>
              <a:srgbClr val="65BA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1629" y="3730905"/>
              <a:ext cx="447541" cy="2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GC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95780" y="3730905"/>
              <a:ext cx="447541" cy="2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MS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3782474" y="3754797"/>
              <a:ext cx="290756" cy="291193"/>
            </a:xfrm>
            <a:prstGeom prst="rightArrow">
              <a:avLst/>
            </a:prstGeom>
            <a:solidFill>
              <a:srgbClr val="E372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688902" y="237551"/>
            <a:ext cx="936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Fourier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77024" y="1042485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8298" y="1114243"/>
            <a:ext cx="1063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163523" y="2079434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65294" y="2151192"/>
            <a:ext cx="962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1984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 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interfaced 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MS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44290" y="3276638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69495" y="3433239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Q-TOF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162006" y="923877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00979" y="1080478"/>
            <a:ext cx="946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LTQ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Orbitrap™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403227" y="2494952"/>
            <a:ext cx="792480" cy="7924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518926" y="2554344"/>
            <a:ext cx="524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8803049" y="3312188"/>
            <a:ext cx="0" cy="2757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628074" y="6427424"/>
            <a:ext cx="2739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 err="1" smtClean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Clemmer</a:t>
            </a:r>
            <a:r>
              <a:rPr lang="en-US" sz="1100" i="1" dirty="0" smtClean="0">
                <a:solidFill>
                  <a:srgbClr val="B0A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1995 J. Am. Chem. Soc. </a:t>
            </a:r>
            <a:endParaRPr lang="en-US" sz="1100" i="1" dirty="0">
              <a:solidFill>
                <a:srgbClr val="B0A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36001" y="1740067"/>
            <a:ext cx="992124" cy="9921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96895" y="1934375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Mobility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(IM)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>
            <a:stCxn id="64" idx="4"/>
          </p:cNvCxnSpPr>
          <p:nvPr/>
        </p:nvCxnSpPr>
        <p:spPr>
          <a:xfrm flipH="1">
            <a:off x="6630909" y="2732191"/>
            <a:ext cx="1154" cy="3347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7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Metabolomics</a:t>
            </a:r>
          </a:p>
          <a:p>
            <a:pPr lvl="1"/>
            <a:r>
              <a:rPr lang="en-US" dirty="0" smtClean="0"/>
              <a:t>Nuclear Magnetic Resonance (NMR)</a:t>
            </a:r>
          </a:p>
          <a:p>
            <a:pPr lvl="1"/>
            <a:r>
              <a:rPr lang="en-US" dirty="0"/>
              <a:t>Mass spectrometry (MS)</a:t>
            </a:r>
            <a:endParaRPr lang="en-US" dirty="0" smtClean="0"/>
          </a:p>
          <a:p>
            <a:pPr lvl="1"/>
            <a:r>
              <a:rPr lang="en-US" dirty="0" smtClean="0"/>
              <a:t>Liquid </a:t>
            </a:r>
            <a:r>
              <a:rPr lang="en-US" dirty="0"/>
              <a:t>Chromatography (</a:t>
            </a:r>
            <a:r>
              <a:rPr lang="en-US" dirty="0" smtClean="0"/>
              <a:t>LC)</a:t>
            </a:r>
          </a:p>
          <a:p>
            <a:pPr lvl="1"/>
            <a:r>
              <a:rPr lang="en-US" dirty="0" smtClean="0"/>
              <a:t>Quality-control procedures</a:t>
            </a:r>
          </a:p>
          <a:p>
            <a:pPr lvl="1"/>
            <a:r>
              <a:rPr lang="en-US" dirty="0" smtClean="0"/>
              <a:t>Metabolite identification</a:t>
            </a:r>
          </a:p>
          <a:p>
            <a:r>
              <a:rPr lang="en-US" dirty="0" smtClean="0"/>
              <a:t>Downstream analyses</a:t>
            </a:r>
          </a:p>
          <a:p>
            <a:pPr lvl="1"/>
            <a:r>
              <a:rPr lang="en-US" dirty="0" smtClean="0"/>
              <a:t>Case study of the IBD microbiome</a:t>
            </a:r>
          </a:p>
          <a:p>
            <a:r>
              <a:rPr lang="en-US" dirty="0" smtClean="0"/>
              <a:t>Databases</a:t>
            </a:r>
          </a:p>
          <a:p>
            <a:r>
              <a:rPr lang="en-US" dirty="0" smtClean="0"/>
              <a:t>Metabolic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0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old.it/portal/files/newcompet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1" y="65064"/>
            <a:ext cx="11016399" cy="67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099" y="320074"/>
            <a:ext cx="3767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https://fold.it/portal/</a:t>
            </a:r>
          </a:p>
        </p:txBody>
      </p:sp>
    </p:spTree>
    <p:extLst>
      <p:ext uri="{BB962C8B-B14F-4D97-AF65-F5344CB8AC3E}">
        <p14:creationId xmlns:p14="http://schemas.microsoft.com/office/powerpoint/2010/main" val="1561733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Extras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505671"/>
            <a:ext cx="86867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Canvas question time</a:t>
            </a:r>
          </a:p>
          <a:p>
            <a:pPr algn="ctr"/>
            <a:r>
              <a:rPr lang="en-US" sz="4800" i="1" dirty="0" smtClean="0"/>
              <a:t>Ask me for the passcode</a:t>
            </a:r>
            <a:endParaRPr lang="en-US" sz="48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Targeted</a:t>
            </a:r>
            <a:r>
              <a:rPr lang="en-US" dirty="0" smtClean="0"/>
              <a:t> metabolomics</a:t>
            </a:r>
          </a:p>
          <a:p>
            <a:pPr lvl="1"/>
            <a:r>
              <a:rPr lang="en-US" dirty="0" smtClean="0"/>
              <a:t>Quantifies 10s of well characterized metabolites from a sample</a:t>
            </a:r>
          </a:p>
          <a:p>
            <a:pPr lvl="1"/>
            <a:r>
              <a:rPr lang="en-US" dirty="0" smtClean="0"/>
              <a:t>Provides absolute quantification through comparisons with chemical standards</a:t>
            </a:r>
          </a:p>
          <a:p>
            <a:pPr lvl="1"/>
            <a:r>
              <a:rPr lang="en-US" dirty="0" smtClean="0"/>
              <a:t>“Usual suspects”: </a:t>
            </a:r>
            <a:r>
              <a:rPr lang="en-US" dirty="0"/>
              <a:t>central carbon </a:t>
            </a:r>
            <a:r>
              <a:rPr lang="en-US" dirty="0" smtClean="0"/>
              <a:t>metabolism, amino acids, nucleotides </a:t>
            </a:r>
          </a:p>
          <a:p>
            <a:r>
              <a:rPr lang="en-US" u="sng" dirty="0" smtClean="0"/>
              <a:t>Untargeted</a:t>
            </a:r>
            <a:r>
              <a:rPr lang="en-US" dirty="0" smtClean="0"/>
              <a:t> metabolomics</a:t>
            </a:r>
          </a:p>
          <a:p>
            <a:pPr lvl="1"/>
            <a:r>
              <a:rPr lang="en-US" dirty="0" smtClean="0"/>
              <a:t>Attempts to enumerate 1,000s of unique metabolites from a sample</a:t>
            </a:r>
          </a:p>
          <a:p>
            <a:pPr lvl="2"/>
            <a:r>
              <a:rPr lang="en-US" dirty="0" smtClean="0"/>
              <a:t>Only characterizing what you can, and with mixed accuracy</a:t>
            </a:r>
          </a:p>
          <a:p>
            <a:pPr lvl="1"/>
            <a:r>
              <a:rPr lang="en-US" dirty="0"/>
              <a:t>Usually requires multiple screens targeting different </a:t>
            </a:r>
            <a:r>
              <a:rPr lang="en-US" dirty="0" smtClean="0"/>
              <a:t>chemistries</a:t>
            </a:r>
          </a:p>
          <a:p>
            <a:pPr lvl="1"/>
            <a:r>
              <a:rPr lang="en-US" dirty="0" smtClean="0"/>
              <a:t>Provides (mostly) relative abundances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Metabolomics philosophies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5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Nuclear Magnetic Resonance (NMR) spectroscopy</a:t>
            </a:r>
          </a:p>
          <a:p>
            <a:pPr lvl="1"/>
            <a:r>
              <a:rPr lang="en-US" dirty="0" smtClean="0"/>
              <a:t>Uses environment-specific atomic resonance (e.g. </a:t>
            </a:r>
            <a:r>
              <a:rPr lang="en-US" baseline="30000" dirty="0" smtClean="0"/>
              <a:t>1</a:t>
            </a:r>
            <a:r>
              <a:rPr lang="en-US" dirty="0" smtClean="0"/>
              <a:t>H) patterns to identify compounds</a:t>
            </a:r>
          </a:p>
          <a:p>
            <a:pPr lvl="1"/>
            <a:r>
              <a:rPr lang="en-US" dirty="0" smtClean="0"/>
              <a:t>Can also be used to work out molecular structures (from coupling)</a:t>
            </a:r>
          </a:p>
          <a:p>
            <a:pPr lvl="1"/>
            <a:r>
              <a:rPr lang="en-US" i="1" dirty="0" smtClean="0"/>
              <a:t>Pros</a:t>
            </a:r>
            <a:r>
              <a:rPr lang="en-US" dirty="0" smtClean="0"/>
              <a:t>: Absolute, reproducible quantification; minimal sample prep; sample unperturbed</a:t>
            </a:r>
          </a:p>
          <a:p>
            <a:pPr lvl="1"/>
            <a:r>
              <a:rPr lang="en-US" i="1" dirty="0" smtClean="0"/>
              <a:t>Cons</a:t>
            </a:r>
            <a:r>
              <a:rPr lang="en-US" dirty="0" smtClean="0"/>
              <a:t>: Low sensitivity (# of molecules, min. abundance); machines very expensive</a:t>
            </a:r>
          </a:p>
          <a:p>
            <a:r>
              <a:rPr lang="en-US" b="1" dirty="0" smtClean="0"/>
              <a:t>Mass spectrometry (MS)</a:t>
            </a:r>
          </a:p>
          <a:p>
            <a:pPr lvl="1"/>
            <a:r>
              <a:rPr lang="en-US" dirty="0" smtClean="0"/>
              <a:t>Directly measures mass/charge ratio of a metabolite</a:t>
            </a:r>
          </a:p>
          <a:p>
            <a:pPr lvl="1"/>
            <a:r>
              <a:rPr lang="en-US" dirty="0" smtClean="0"/>
              <a:t>Can also be used to work out molecular structure (from fragmentation pattern)</a:t>
            </a:r>
            <a:endParaRPr lang="en-US" dirty="0"/>
          </a:p>
          <a:p>
            <a:pPr lvl="1"/>
            <a:r>
              <a:rPr lang="en-US" i="1" dirty="0" smtClean="0"/>
              <a:t>Pros</a:t>
            </a:r>
            <a:r>
              <a:rPr lang="en-US" dirty="0" smtClean="0"/>
              <a:t>: Very sensitive and flexible; can differentiate 1,000s of </a:t>
            </a:r>
            <a:r>
              <a:rPr lang="en-US" dirty="0" err="1" smtClean="0"/>
              <a:t>metaolites</a:t>
            </a:r>
            <a:endParaRPr lang="en-US" dirty="0" smtClean="0"/>
          </a:p>
          <a:p>
            <a:pPr lvl="1"/>
            <a:r>
              <a:rPr lang="en-US" i="1" dirty="0" smtClean="0"/>
              <a:t>Cons</a:t>
            </a:r>
            <a:r>
              <a:rPr lang="en-US" dirty="0" smtClean="0"/>
              <a:t>: Relative quantification only; sample destroyed; complex preps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Metabolomics technologies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9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1859340"/>
            <a:ext cx="9098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Nuclear Magnetic Resonance (NMR) spectroscopy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Nuclear Magnetic Resonance </a:t>
            </a:r>
            <a:r>
              <a:rPr lang="en-US" dirty="0" smtClean="0"/>
              <a:t>(NMR)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</a:t>
            </a:r>
            <a:r>
              <a:rPr lang="en-US" dirty="0"/>
              <a:t>atomic nuclei </a:t>
            </a:r>
            <a:r>
              <a:rPr lang="en-US" dirty="0" smtClean="0"/>
              <a:t>have magnetic properties</a:t>
            </a:r>
          </a:p>
          <a:p>
            <a:r>
              <a:rPr lang="en-US" dirty="0" smtClean="0"/>
              <a:t>Line </a:t>
            </a:r>
            <a:r>
              <a:rPr lang="en-US" dirty="0"/>
              <a:t>them up with powerful magnetic fields</a:t>
            </a:r>
          </a:p>
          <a:p>
            <a:r>
              <a:rPr lang="en-US" dirty="0" smtClean="0"/>
              <a:t>Apply </a:t>
            </a:r>
            <a:r>
              <a:rPr lang="en-US" dirty="0"/>
              <a:t>electromagnetic pulses, causing nuclei to resonate</a:t>
            </a:r>
          </a:p>
          <a:p>
            <a:r>
              <a:rPr lang="en-US" dirty="0" smtClean="0"/>
              <a:t>Resonance </a:t>
            </a:r>
            <a:r>
              <a:rPr lang="en-US" dirty="0"/>
              <a:t>produces measurable currents</a:t>
            </a:r>
          </a:p>
          <a:p>
            <a:r>
              <a:rPr lang="en-US" dirty="0" smtClean="0"/>
              <a:t>Resonance </a:t>
            </a:r>
            <a:r>
              <a:rPr lang="en-US" dirty="0"/>
              <a:t>frequency is environment </a:t>
            </a:r>
            <a:r>
              <a:rPr lang="en-US" dirty="0" smtClean="0"/>
              <a:t>specific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Fourier transform N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684" y="1508781"/>
            <a:ext cx="2865777" cy="356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chemistry.umeche.maine.edu/CHY431/NMR/NM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91" y="4026897"/>
            <a:ext cx="1645902" cy="236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Image result for nmr 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29" y="3814797"/>
            <a:ext cx="2095500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Image result for nmr mac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65" y="3814797"/>
            <a:ext cx="3724183" cy="2793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05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2433</TotalTime>
  <Words>2478</Words>
  <Application>Microsoft Office PowerPoint</Application>
  <PresentationFormat>Custom</PresentationFormat>
  <Paragraphs>505</Paragraphs>
  <Slides>53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template</vt:lpstr>
      <vt:lpstr>Metabolomics</vt:lpstr>
      <vt:lpstr>Summary</vt:lpstr>
      <vt:lpstr>What is metabolomics?</vt:lpstr>
      <vt:lpstr>Why metabolomics is tricky (to me at least)</vt:lpstr>
      <vt:lpstr>Metabolomics history</vt:lpstr>
      <vt:lpstr>Metabolomics philosophies</vt:lpstr>
      <vt:lpstr>Metabolomics technologies</vt:lpstr>
      <vt:lpstr>PowerPoint Presentation</vt:lpstr>
      <vt:lpstr>Nuclear Magnetic Resonance (NMR) spectroscopy</vt:lpstr>
      <vt:lpstr>Nuclear Magnetic Resonance (NMR) spectroscopy</vt:lpstr>
      <vt:lpstr>Nuclear Magnetic Resonance (NMR) spectroscopy</vt:lpstr>
      <vt:lpstr>Nuclear Magnetic Resonance (NMR) spectroscopy</vt:lpstr>
      <vt:lpstr>PowerPoint Presentation</vt:lpstr>
      <vt:lpstr>Mass spectrometry (MS)</vt:lpstr>
      <vt:lpstr>Physical principles underlying mass spectrometry</vt:lpstr>
      <vt:lpstr>Physical principles underlying mass spectrometry</vt:lpstr>
      <vt:lpstr>Chromatography staggers input to MS</vt:lpstr>
      <vt:lpstr>LC-MS raw data</vt:lpstr>
      <vt:lpstr>LC-MS/MS (-MS2) raw data</vt:lpstr>
      <vt:lpstr>Quality control</vt:lpstr>
      <vt:lpstr>Quality control</vt:lpstr>
      <vt:lpstr>Metabolite identification</vt:lpstr>
      <vt:lpstr>Metabolite identification</vt:lpstr>
      <vt:lpstr>Metabolite identification</vt:lpstr>
      <vt:lpstr>Metabolite identification</vt:lpstr>
      <vt:lpstr>PowerPoint Presentation</vt:lpstr>
      <vt:lpstr>What to do with your sample-by-metabolite table?</vt:lpstr>
      <vt:lpstr>The gut metabolome as a host-microbiome interface</vt:lpstr>
      <vt:lpstr>Profiling metabolomes &amp; metagenomes of the IBD gut</vt:lpstr>
      <vt:lpstr>Broad ‘omics shifts correlate with host inflammation</vt:lpstr>
      <vt:lpstr>Finding differentially abundant (DA) features in IBD</vt:lpstr>
      <vt:lpstr>Metabolite set enrichment analysis on model results</vt:lpstr>
      <vt:lpstr>Metabolite set enrichment analysis on model results</vt:lpstr>
      <vt:lpstr>Finding clusters of co-varying, DA metabolites</vt:lpstr>
      <vt:lpstr>The largest IBD-enriched cluster (mostly bile acids)</vt:lpstr>
      <vt:lpstr>The largest control-enriched cluster (mostly unknown)</vt:lpstr>
      <vt:lpstr>Metagenomic trends mostly follow previous findings</vt:lpstr>
      <vt:lpstr>Robust associations between metabolites &amp; microbes</vt:lpstr>
      <vt:lpstr>Robust associations between metabolites &amp; microbes</vt:lpstr>
      <vt:lpstr>From associations to in vitro growth effects</vt:lpstr>
      <vt:lpstr>Random forest prediction of IBD status</vt:lpstr>
      <vt:lpstr>Random forest prediction of IBD type: CD vs. UC</vt:lpstr>
      <vt:lpstr>Summary of IBD metabolome application</vt:lpstr>
      <vt:lpstr>PowerPoint Presentation</vt:lpstr>
      <vt:lpstr>Metabolite/metabolomics databases</vt:lpstr>
      <vt:lpstr>Metabolism databases</vt:lpstr>
      <vt:lpstr>PowerPoint Presentation</vt:lpstr>
      <vt:lpstr>Static/steady-state models of metabolism</vt:lpstr>
      <vt:lpstr>Dynamic/kinetic models of metabolism</vt:lpstr>
      <vt:lpstr>Summary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1133</cp:revision>
  <dcterms:created xsi:type="dcterms:W3CDTF">2017-01-05T15:59:06Z</dcterms:created>
  <dcterms:modified xsi:type="dcterms:W3CDTF">2019-04-24T17:03:59Z</dcterms:modified>
</cp:coreProperties>
</file>