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56"/>
  </p:notesMasterIdLst>
  <p:sldIdLst>
    <p:sldId id="256" r:id="rId2"/>
    <p:sldId id="397" r:id="rId3"/>
    <p:sldId id="417" r:id="rId4"/>
    <p:sldId id="418" r:id="rId5"/>
    <p:sldId id="794" r:id="rId6"/>
    <p:sldId id="733" r:id="rId7"/>
    <p:sldId id="674" r:id="rId8"/>
    <p:sldId id="679" r:id="rId9"/>
    <p:sldId id="676" r:id="rId10"/>
    <p:sldId id="677" r:id="rId11"/>
    <p:sldId id="680" r:id="rId12"/>
    <p:sldId id="678" r:id="rId13"/>
    <p:sldId id="685" r:id="rId14"/>
    <p:sldId id="681" r:id="rId15"/>
    <p:sldId id="730" r:id="rId16"/>
    <p:sldId id="684" r:id="rId17"/>
    <p:sldId id="683" r:id="rId18"/>
    <p:sldId id="686" r:id="rId19"/>
    <p:sldId id="687" r:id="rId20"/>
    <p:sldId id="689" r:id="rId21"/>
    <p:sldId id="692" r:id="rId22"/>
    <p:sldId id="690" r:id="rId23"/>
    <p:sldId id="732" r:id="rId24"/>
    <p:sldId id="695" r:id="rId25"/>
    <p:sldId id="734" r:id="rId26"/>
    <p:sldId id="731" r:id="rId27"/>
    <p:sldId id="700" r:id="rId28"/>
    <p:sldId id="701" r:id="rId29"/>
    <p:sldId id="702" r:id="rId30"/>
    <p:sldId id="703" r:id="rId31"/>
    <p:sldId id="753" r:id="rId32"/>
    <p:sldId id="754" r:id="rId33"/>
    <p:sldId id="755" r:id="rId34"/>
    <p:sldId id="793" r:id="rId35"/>
    <p:sldId id="780" r:id="rId36"/>
    <p:sldId id="782" r:id="rId37"/>
    <p:sldId id="783" r:id="rId38"/>
    <p:sldId id="784" r:id="rId39"/>
    <p:sldId id="785" r:id="rId40"/>
    <p:sldId id="756" r:id="rId41"/>
    <p:sldId id="757" r:id="rId42"/>
    <p:sldId id="758" r:id="rId43"/>
    <p:sldId id="787" r:id="rId44"/>
    <p:sldId id="786" r:id="rId45"/>
    <p:sldId id="759" r:id="rId46"/>
    <p:sldId id="762" r:id="rId47"/>
    <p:sldId id="791" r:id="rId48"/>
    <p:sldId id="764" r:id="rId49"/>
    <p:sldId id="765" r:id="rId50"/>
    <p:sldId id="766" r:id="rId51"/>
    <p:sldId id="767" r:id="rId52"/>
    <p:sldId id="768" r:id="rId53"/>
    <p:sldId id="769" r:id="rId54"/>
    <p:sldId id="79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5"/>
    <p:restoredTop sz="94633"/>
  </p:normalViewPr>
  <p:slideViewPr>
    <p:cSldViewPr snapToObjects="1">
      <p:cViewPr varScale="1">
        <p:scale>
          <a:sx n="90" d="100"/>
          <a:sy n="90" d="100"/>
        </p:scale>
        <p:origin x="224" y="8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70.emf"/><Relationship Id="rId4" Type="http://schemas.openxmlformats.org/officeDocument/2006/relationships/image" Target="../media/image73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84.emf"/><Relationship Id="rId1" Type="http://schemas.openxmlformats.org/officeDocument/2006/relationships/image" Target="../media/image92.emf"/><Relationship Id="rId6" Type="http://schemas.openxmlformats.org/officeDocument/2006/relationships/image" Target="../media/image95.emf"/><Relationship Id="rId5" Type="http://schemas.openxmlformats.org/officeDocument/2006/relationships/image" Target="../media/image87.emf"/><Relationship Id="rId4" Type="http://schemas.openxmlformats.org/officeDocument/2006/relationships/image" Target="../media/image94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84.emf"/><Relationship Id="rId1" Type="http://schemas.openxmlformats.org/officeDocument/2006/relationships/image" Target="../media/image98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image" Target="../media/image104.emf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05.emf"/><Relationship Id="rId1" Type="http://schemas.openxmlformats.org/officeDocument/2006/relationships/image" Target="../media/image113.emf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image" Target="../media/image122.emf"/><Relationship Id="rId4" Type="http://schemas.openxmlformats.org/officeDocument/2006/relationships/image" Target="../media/image12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image" Target="../media/image133.emf"/><Relationship Id="rId4" Type="http://schemas.openxmlformats.org/officeDocument/2006/relationships/image" Target="../media/image136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image" Target="../media/image142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image" Target="../media/image145.emf"/><Relationship Id="rId4" Type="http://schemas.openxmlformats.org/officeDocument/2006/relationships/image" Target="../media/image14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39.emf"/><Relationship Id="rId4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65A49-EB5E-4903-ACE8-213423977F7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3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4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0.emf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1.emf"/><Relationship Id="rId5" Type="http://schemas.openxmlformats.org/officeDocument/2006/relationships/image" Target="../media/image29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7.emf"/><Relationship Id="rId4" Type="http://schemas.openxmlformats.org/officeDocument/2006/relationships/image" Target="../media/image39.emf"/><Relationship Id="rId9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61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63.png"/><Relationship Id="rId10" Type="http://schemas.openxmlformats.org/officeDocument/2006/relationships/image" Target="../media/image60.emf"/><Relationship Id="rId4" Type="http://schemas.openxmlformats.org/officeDocument/2006/relationships/image" Target="../media/image15.e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67.png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e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5.emf"/><Relationship Id="rId4" Type="http://schemas.openxmlformats.org/officeDocument/2006/relationships/image" Target="../media/image15.emf"/><Relationship Id="rId9" Type="http://schemas.openxmlformats.org/officeDocument/2006/relationships/oleObject" Target="../embeddings/oleObject29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73.emf"/><Relationship Id="rId4" Type="http://schemas.openxmlformats.org/officeDocument/2006/relationships/image" Target="../media/image70.emf"/><Relationship Id="rId9" Type="http://schemas.openxmlformats.org/officeDocument/2006/relationships/oleObject" Target="../embeddings/oleObject3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7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8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7.e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image" Target="../media/image82.png"/><Relationship Id="rId10" Type="http://schemas.openxmlformats.org/officeDocument/2006/relationships/image" Target="../media/image79.emf"/><Relationship Id="rId4" Type="http://schemas.openxmlformats.org/officeDocument/2006/relationships/image" Target="../media/image76.e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81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image" Target="../media/image88.png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8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1.pn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4.e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image" Target="../media/image90.png"/><Relationship Id="rId10" Type="http://schemas.openxmlformats.org/officeDocument/2006/relationships/image" Target="../media/image86.emf"/><Relationship Id="rId4" Type="http://schemas.openxmlformats.org/officeDocument/2006/relationships/image" Target="../media/image83.e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88.png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87.emf"/><Relationship Id="rId17" Type="http://schemas.openxmlformats.org/officeDocument/2006/relationships/image" Target="../media/image95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2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4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image" Target="../media/image97.png"/><Relationship Id="rId10" Type="http://schemas.openxmlformats.org/officeDocument/2006/relationships/image" Target="../media/image94.emf"/><Relationship Id="rId4" Type="http://schemas.openxmlformats.org/officeDocument/2006/relationships/image" Target="../media/image92.e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image" Target="../media/image103.png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4.emf"/><Relationship Id="rId11" Type="http://schemas.openxmlformats.org/officeDocument/2006/relationships/image" Target="../media/image88.png"/><Relationship Id="rId5" Type="http://schemas.openxmlformats.org/officeDocument/2006/relationships/oleObject" Target="../embeddings/oleObject54.bin"/><Relationship Id="rId15" Type="http://schemas.openxmlformats.org/officeDocument/2006/relationships/image" Target="../media/image101.emf"/><Relationship Id="rId10" Type="http://schemas.openxmlformats.org/officeDocument/2006/relationships/image" Target="../media/image100.emf"/><Relationship Id="rId4" Type="http://schemas.openxmlformats.org/officeDocument/2006/relationships/image" Target="../media/image98.emf"/><Relationship Id="rId9" Type="http://schemas.openxmlformats.org/officeDocument/2006/relationships/oleObject" Target="../embeddings/oleObject56.bin"/><Relationship Id="rId14" Type="http://schemas.openxmlformats.org/officeDocument/2006/relationships/oleObject" Target="../embeddings/oleObject5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13" Type="http://schemas.openxmlformats.org/officeDocument/2006/relationships/image" Target="../media/image110.png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108.emf"/><Relationship Id="rId17" Type="http://schemas.openxmlformats.org/officeDocument/2006/relationships/image" Target="../media/image109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3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5.e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5" Type="http://schemas.openxmlformats.org/officeDocument/2006/relationships/image" Target="../media/image112.png"/><Relationship Id="rId10" Type="http://schemas.openxmlformats.org/officeDocument/2006/relationships/image" Target="../media/image107.emf"/><Relationship Id="rId4" Type="http://schemas.openxmlformats.org/officeDocument/2006/relationships/image" Target="../media/image104.emf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13" Type="http://schemas.openxmlformats.org/officeDocument/2006/relationships/image" Target="../media/image118.png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116.emf"/><Relationship Id="rId17" Type="http://schemas.openxmlformats.org/officeDocument/2006/relationships/image" Target="../media/image117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9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5.emf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5.bin"/><Relationship Id="rId15" Type="http://schemas.openxmlformats.org/officeDocument/2006/relationships/image" Target="../media/image120.png"/><Relationship Id="rId10" Type="http://schemas.openxmlformats.org/officeDocument/2006/relationships/image" Target="../media/image115.emf"/><Relationship Id="rId4" Type="http://schemas.openxmlformats.org/officeDocument/2006/relationships/image" Target="../media/image113.emf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21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13" Type="http://schemas.openxmlformats.org/officeDocument/2006/relationships/image" Target="../media/image128.png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3.bin"/><Relationship Id="rId12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3.emf"/><Relationship Id="rId11" Type="http://schemas.openxmlformats.org/officeDocument/2006/relationships/image" Target="../media/image126.png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125.emf"/><Relationship Id="rId4" Type="http://schemas.openxmlformats.org/officeDocument/2006/relationships/image" Target="../media/image122.emf"/><Relationship Id="rId9" Type="http://schemas.openxmlformats.org/officeDocument/2006/relationships/oleObject" Target="../embeddings/oleObject74.bin"/><Relationship Id="rId1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13" Type="http://schemas.openxmlformats.org/officeDocument/2006/relationships/image" Target="../media/image139.png"/><Relationship Id="rId3" Type="http://schemas.openxmlformats.org/officeDocument/2006/relationships/image" Target="../media/image137.png"/><Relationship Id="rId7" Type="http://schemas.openxmlformats.org/officeDocument/2006/relationships/image" Target="../media/image134.emf"/><Relationship Id="rId12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6.bin"/><Relationship Id="rId11" Type="http://schemas.openxmlformats.org/officeDocument/2006/relationships/image" Target="../media/image136.emf"/><Relationship Id="rId5" Type="http://schemas.openxmlformats.org/officeDocument/2006/relationships/image" Target="../media/image133.emf"/><Relationship Id="rId10" Type="http://schemas.openxmlformats.org/officeDocument/2006/relationships/oleObject" Target="../embeddings/oleObject78.bin"/><Relationship Id="rId4" Type="http://schemas.openxmlformats.org/officeDocument/2006/relationships/oleObject" Target="../embeddings/oleObject75.bin"/><Relationship Id="rId9" Type="http://schemas.openxmlformats.org/officeDocument/2006/relationships/image" Target="../media/image135.emf"/><Relationship Id="rId14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3.e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142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13" Type="http://schemas.openxmlformats.org/officeDocument/2006/relationships/image" Target="../media/image141.jpeg"/><Relationship Id="rId3" Type="http://schemas.openxmlformats.org/officeDocument/2006/relationships/oleObject" Target="../embeddings/oleObject82.bin"/><Relationship Id="rId7" Type="http://schemas.openxmlformats.org/officeDocument/2006/relationships/image" Target="../media/image146.emf"/><Relationship Id="rId12" Type="http://schemas.openxmlformats.org/officeDocument/2006/relationships/image" Target="../media/image1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83.bin"/><Relationship Id="rId11" Type="http://schemas.openxmlformats.org/officeDocument/2006/relationships/oleObject" Target="../embeddings/oleObject85.bin"/><Relationship Id="rId5" Type="http://schemas.openxmlformats.org/officeDocument/2006/relationships/image" Target="../media/image139.png"/><Relationship Id="rId10" Type="http://schemas.openxmlformats.org/officeDocument/2006/relationships/image" Target="../media/image149.png"/><Relationship Id="rId4" Type="http://schemas.openxmlformats.org/officeDocument/2006/relationships/image" Target="../media/image145.emf"/><Relationship Id="rId9" Type="http://schemas.openxmlformats.org/officeDocument/2006/relationships/image" Target="../media/image14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52.gif"/><Relationship Id="rId5" Type="http://schemas.openxmlformats.org/officeDocument/2006/relationships/image" Target="../media/image151.gif"/><Relationship Id="rId10" Type="http://schemas.openxmlformats.org/officeDocument/2006/relationships/image" Target="../media/image150.emf"/><Relationship Id="rId4" Type="http://schemas.openxmlformats.org/officeDocument/2006/relationships/image" Target="../media/image38.jpeg"/><Relationship Id="rId9" Type="http://schemas.openxmlformats.org/officeDocument/2006/relationships/oleObject" Target="../embeddings/oleObject86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4.jpeg"/><Relationship Id="rId5" Type="http://schemas.openxmlformats.org/officeDocument/2006/relationships/image" Target="../media/image155.emf"/><Relationship Id="rId4" Type="http://schemas.openxmlformats.org/officeDocument/2006/relationships/oleObject" Target="../embeddings/oleObject87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61.emf"/><Relationship Id="rId3" Type="http://schemas.openxmlformats.org/officeDocument/2006/relationships/oleObject" Target="../embeddings/oleObject88.bin"/><Relationship Id="rId7" Type="http://schemas.openxmlformats.org/officeDocument/2006/relationships/oleObject" Target="../embeddings/oleObject90.bin"/><Relationship Id="rId12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9.bin"/><Relationship Id="rId15" Type="http://schemas.openxmlformats.org/officeDocument/2006/relationships/image" Target="../media/image63.png"/><Relationship Id="rId10" Type="http://schemas.openxmlformats.org/officeDocument/2006/relationships/image" Target="../media/image60.emf"/><Relationship Id="rId4" Type="http://schemas.openxmlformats.org/officeDocument/2006/relationships/image" Target="../media/image15.e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8.png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59.png"/><Relationship Id="rId5" Type="http://schemas.openxmlformats.org/officeDocument/2006/relationships/image" Target="../media/image157.emf"/><Relationship Id="rId4" Type="http://schemas.openxmlformats.org/officeDocument/2006/relationships/oleObject" Target="../embeddings/oleObject94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overview of</a:t>
            </a:r>
            <a:br>
              <a:rPr lang="en-US" dirty="0"/>
            </a:br>
            <a:r>
              <a:rPr lang="en-US" dirty="0"/>
              <a:t>systems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Differential equation models: SIR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SIR = Susceptible, Infected, Recovered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i="1" dirty="0" err="1"/>
              <a:t>r</a:t>
            </a:r>
            <a:r>
              <a:rPr lang="en-US" i="1" baseline="-25000" dirty="0" err="1"/>
              <a:t>B</a:t>
            </a:r>
            <a:r>
              <a:rPr lang="en-US" dirty="0"/>
              <a:t>		= birth rate</a:t>
            </a:r>
          </a:p>
          <a:p>
            <a:pPr lvl="1"/>
            <a:r>
              <a:rPr lang="en-US" i="1" dirty="0" err="1"/>
              <a:t>r</a:t>
            </a:r>
            <a:r>
              <a:rPr lang="en-US" i="1" baseline="-25000" dirty="0" err="1"/>
              <a:t>S</a:t>
            </a:r>
            <a:r>
              <a:rPr lang="en-US" dirty="0"/>
              <a:t>		= susceptibility rate</a:t>
            </a:r>
          </a:p>
          <a:p>
            <a:pPr lvl="1"/>
            <a:r>
              <a:rPr lang="en-US" i="1" dirty="0" err="1"/>
              <a:t>r</a:t>
            </a:r>
            <a:r>
              <a:rPr lang="en-US" i="1" baseline="-25000" dirty="0" err="1"/>
              <a:t>I</a:t>
            </a:r>
            <a:r>
              <a:rPr lang="en-US" dirty="0"/>
              <a:t>		= infection rate</a:t>
            </a:r>
          </a:p>
          <a:p>
            <a:pPr lvl="1"/>
            <a:r>
              <a:rPr lang="en-US" i="1" dirty="0" err="1"/>
              <a:t>r</a:t>
            </a:r>
            <a:r>
              <a:rPr lang="en-US" i="1" baseline="-25000" dirty="0" err="1"/>
              <a:t>R</a:t>
            </a:r>
            <a:r>
              <a:rPr lang="en-US" dirty="0"/>
              <a:t>		= recovery rate</a:t>
            </a:r>
          </a:p>
          <a:p>
            <a:pPr lvl="1"/>
            <a:r>
              <a:rPr lang="en-US" i="1" dirty="0" err="1"/>
              <a:t>r</a:t>
            </a:r>
            <a:r>
              <a:rPr lang="en-US" i="1" baseline="-25000" dirty="0" err="1"/>
              <a:t>D</a:t>
            </a:r>
            <a:r>
              <a:rPr lang="en-US" dirty="0"/>
              <a:t>	= death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04565" y="1691659"/>
            <a:ext cx="2590800" cy="1752600"/>
            <a:chOff x="3276600" y="4572000"/>
            <a:chExt cx="2590800" cy="1752600"/>
          </a:xfrm>
        </p:grpSpPr>
        <p:sp>
          <p:nvSpPr>
            <p:cNvPr id="7" name="Rectangle 6"/>
            <p:cNvSpPr/>
            <p:nvPr/>
          </p:nvSpPr>
          <p:spPr bwMode="auto">
            <a:xfrm>
              <a:off x="3276600" y="4572000"/>
              <a:ext cx="2590800" cy="17526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625850" y="4623594"/>
            <a:ext cx="18923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6" name="Equation" r:id="rId3" imgW="1066800" imgH="241300" progId="Equation.3">
                    <p:embed/>
                  </p:oleObj>
                </mc:Choice>
                <mc:Fallback>
                  <p:oleObj name="Equation" r:id="rId3" imgW="1066800" imgH="241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25850" y="4623594"/>
                          <a:ext cx="1892300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3591719" y="5244306"/>
            <a:ext cx="1960563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" name="Equation" r:id="rId5" imgW="1104900" imgH="228600" progId="Equation.3">
                    <p:embed/>
                  </p:oleObj>
                </mc:Choice>
                <mc:Fallback>
                  <p:oleObj name="Equation" r:id="rId5" imgW="1104900" imgH="2286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91719" y="5244306"/>
                          <a:ext cx="1960563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3873500" y="5842794"/>
            <a:ext cx="1397000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8" name="Equation" r:id="rId7" imgW="787400" imgH="241300" progId="Equation.3">
                    <p:embed/>
                  </p:oleObj>
                </mc:Choice>
                <mc:Fallback>
                  <p:oleObj name="Equation" r:id="rId7" imgW="787400" imgH="241300" progId="Equation.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73500" y="5842794"/>
                          <a:ext cx="1397000" cy="430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5791200" y="2511314"/>
            <a:ext cx="4648200" cy="2014954"/>
            <a:chOff x="3196835" y="4114800"/>
            <a:chExt cx="4648200" cy="2014954"/>
          </a:xfrm>
        </p:grpSpPr>
        <p:sp>
          <p:nvSpPr>
            <p:cNvPr id="14" name="Oval 13"/>
            <p:cNvSpPr/>
            <p:nvPr/>
          </p:nvSpPr>
          <p:spPr>
            <a:xfrm>
              <a:off x="4114800" y="5181600"/>
              <a:ext cx="758435" cy="7584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 err="1"/>
                <a:t>Suscep-tible</a:t>
              </a:r>
              <a:endParaRPr lang="en-US" sz="1100" b="1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5600700" y="4495800"/>
              <a:ext cx="758435" cy="7584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/>
                <a:t>Infected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086600" y="5181600"/>
              <a:ext cx="758435" cy="7584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 err="1"/>
                <a:t>Recov-ered</a:t>
              </a:r>
              <a:endParaRPr lang="en-US" sz="1100" b="1" dirty="0"/>
            </a:p>
          </p:txBody>
        </p:sp>
        <p:cxnSp>
          <p:nvCxnSpPr>
            <p:cNvPr id="17" name="Straight Connector 8"/>
            <p:cNvCxnSpPr>
              <a:stCxn id="14" idx="7"/>
              <a:endCxn id="15" idx="2"/>
            </p:cNvCxnSpPr>
            <p:nvPr/>
          </p:nvCxnSpPr>
          <p:spPr>
            <a:xfrm flipV="1">
              <a:off x="4762165" y="4875018"/>
              <a:ext cx="838535" cy="417652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8"/>
            <p:cNvCxnSpPr>
              <a:stCxn id="15" idx="6"/>
              <a:endCxn id="16" idx="1"/>
            </p:cNvCxnSpPr>
            <p:nvPr/>
          </p:nvCxnSpPr>
          <p:spPr>
            <a:xfrm>
              <a:off x="6359135" y="4875018"/>
              <a:ext cx="838535" cy="417652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8"/>
            <p:cNvCxnSpPr>
              <a:stCxn id="16" idx="2"/>
              <a:endCxn id="14" idx="6"/>
            </p:cNvCxnSpPr>
            <p:nvPr/>
          </p:nvCxnSpPr>
          <p:spPr>
            <a:xfrm flipH="1">
              <a:off x="4873235" y="5560818"/>
              <a:ext cx="2213365" cy="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8"/>
            <p:cNvCxnSpPr>
              <a:stCxn id="15" idx="7"/>
            </p:cNvCxnSpPr>
            <p:nvPr/>
          </p:nvCxnSpPr>
          <p:spPr>
            <a:xfrm flipV="1">
              <a:off x="6248065" y="4343400"/>
              <a:ext cx="533735" cy="26347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8"/>
            <p:cNvCxnSpPr>
              <a:endCxn id="14" idx="2"/>
            </p:cNvCxnSpPr>
            <p:nvPr/>
          </p:nvCxnSpPr>
          <p:spPr>
            <a:xfrm flipV="1">
              <a:off x="3581400" y="5560818"/>
              <a:ext cx="533400" cy="306582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196835" y="5791200"/>
              <a:ext cx="333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B</a:t>
              </a:r>
              <a:endParaRPr lang="en-US" sz="1600" b="1" i="1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81800" y="4114800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D</a:t>
              </a:r>
              <a:endParaRPr lang="en-US" sz="1600" b="1" i="1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25835" y="4690646"/>
              <a:ext cx="333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R</a:t>
              </a:r>
              <a:endParaRPr lang="en-US" sz="1600" b="1" i="1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34964" y="5560996"/>
              <a:ext cx="3209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S</a:t>
              </a:r>
              <a:endParaRPr lang="en-US" sz="1600" b="1" i="1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89832" y="469064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I</a:t>
              </a:r>
              <a:endParaRPr lang="en-US" sz="1600" b="1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4494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Differential equation models: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“solution” to a system of DEs is thus a set of functions that describe variables of interest</a:t>
            </a:r>
          </a:p>
          <a:p>
            <a:pPr lvl="1"/>
            <a:r>
              <a:rPr lang="en-US" dirty="0"/>
              <a:t>Not a single value each like standard algebra!</a:t>
            </a:r>
          </a:p>
          <a:p>
            <a:pPr lvl="1"/>
            <a:r>
              <a:rPr lang="en-US" dirty="0"/>
              <a:t>May be a specific, fully parameterized function</a:t>
            </a:r>
          </a:p>
          <a:p>
            <a:pPr lvl="1"/>
            <a:r>
              <a:rPr lang="en-US" dirty="0"/>
              <a:t>May be a family of functions that have the right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99" y="3786200"/>
            <a:ext cx="3900217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967" y="3786200"/>
            <a:ext cx="3543300" cy="28346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07293" y="3819713"/>
            <a:ext cx="2590800" cy="769937"/>
            <a:chOff x="3276600" y="4640263"/>
            <a:chExt cx="2590800" cy="769937"/>
          </a:xfrm>
        </p:grpSpPr>
        <p:sp>
          <p:nvSpPr>
            <p:cNvPr id="8" name="Rectangle 7"/>
            <p:cNvSpPr/>
            <p:nvPr/>
          </p:nvSpPr>
          <p:spPr bwMode="auto">
            <a:xfrm>
              <a:off x="3276600" y="4648200"/>
              <a:ext cx="2590800" cy="762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3377406" y="4640263"/>
            <a:ext cx="2389188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2" name="Equation" r:id="rId5" imgW="1346200" imgH="393700" progId="Equation.3">
                    <p:embed/>
                  </p:oleObj>
                </mc:Choice>
                <mc:Fallback>
                  <p:oleObj name="Equation" r:id="rId5" imgW="1346200" imgH="3937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377406" y="4640263"/>
                          <a:ext cx="2389188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8357413" y="6601426"/>
            <a:ext cx="1443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McDowall AJP 2006</a:t>
            </a:r>
          </a:p>
        </p:txBody>
      </p:sp>
    </p:spTree>
    <p:extLst>
      <p:ext uri="{BB962C8B-B14F-4D97-AF65-F5344CB8AC3E}">
        <p14:creationId xmlns:p14="http://schemas.microsoft.com/office/powerpoint/2010/main" val="3925871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Differential equation models: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Ordinary differential equations (</a:t>
            </a:r>
            <a:r>
              <a:rPr lang="en-US" b="1" u="sng" dirty="0"/>
              <a:t>ODEs</a:t>
            </a:r>
            <a:r>
              <a:rPr lang="en-US" dirty="0"/>
              <a:t>) include a single independent variable and its derivatives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800" dirty="0"/>
          </a:p>
          <a:p>
            <a:r>
              <a:rPr lang="en-US" b="1" u="sng" dirty="0"/>
              <a:t>Linear</a:t>
            </a:r>
            <a:r>
              <a:rPr lang="en-US" dirty="0"/>
              <a:t> ODEs are most common, in which independent variable has only linear coefficients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800600" y="2057415"/>
            <a:ext cx="2590800" cy="1447800"/>
            <a:chOff x="2822575" y="2438400"/>
            <a:chExt cx="2590800" cy="1447800"/>
          </a:xfrm>
        </p:grpSpPr>
        <p:sp>
          <p:nvSpPr>
            <p:cNvPr id="7" name="Rectangle 6"/>
            <p:cNvSpPr/>
            <p:nvPr/>
          </p:nvSpPr>
          <p:spPr bwMode="auto">
            <a:xfrm>
              <a:off x="2822575" y="2438400"/>
              <a:ext cx="2590800" cy="1447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193257" y="2499725"/>
            <a:ext cx="1849437" cy="722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3" name="Equation" r:id="rId3" imgW="1041400" imgH="406400" progId="Equation.3">
                    <p:embed/>
                  </p:oleObj>
                </mc:Choice>
                <mc:Fallback>
                  <p:oleObj name="Equation" r:id="rId3" imgW="1041400" imgH="4064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193257" y="2499725"/>
                          <a:ext cx="1849437" cy="722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3249613" y="3323438"/>
            <a:ext cx="1736725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4" name="Equation" r:id="rId5" imgW="977900" imgH="228600" progId="Equation.3">
                    <p:embed/>
                  </p:oleObj>
                </mc:Choice>
                <mc:Fallback>
                  <p:oleObj name="Equation" r:id="rId5" imgW="977900" imgH="2286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49613" y="3323438"/>
                          <a:ext cx="1736725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4800600" y="4743465"/>
            <a:ext cx="2590800" cy="1447800"/>
            <a:chOff x="2822575" y="2438400"/>
            <a:chExt cx="2590800" cy="14478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822575" y="2438400"/>
              <a:ext cx="2590800" cy="1447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3036888" y="2646363"/>
            <a:ext cx="2163762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5" name="Equation" r:id="rId7" imgW="1219200" imgH="203200" progId="Equation.3">
                    <p:embed/>
                  </p:oleObj>
                </mc:Choice>
                <mc:Fallback>
                  <p:oleObj name="Equation" r:id="rId7" imgW="1219200" imgH="203200" progId="Equation.3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36888" y="2646363"/>
                          <a:ext cx="2163762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3148013" y="3345263"/>
            <a:ext cx="193992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6" name="Equation" r:id="rId9" imgW="1092200" imgH="241300" progId="Equation.3">
                    <p:embed/>
                  </p:oleObj>
                </mc:Choice>
                <mc:Fallback>
                  <p:oleObj name="Equation" r:id="rId9" imgW="1092200" imgH="241300" progId="Equation.3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48013" y="3345263"/>
                          <a:ext cx="1939925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0155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ODEs for biochemical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49742" y="6601426"/>
            <a:ext cx="1519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Claudio </a:t>
            </a:r>
            <a:r>
              <a:rPr lang="en-US" sz="1200" b="1" dirty="0" err="1"/>
              <a:t>Altafini</a:t>
            </a:r>
            <a:r>
              <a:rPr lang="en-US" sz="1200" b="1" dirty="0"/>
              <a:t> 2007</a:t>
            </a:r>
          </a:p>
        </p:txBody>
      </p:sp>
      <p:pic>
        <p:nvPicPr>
          <p:cNvPr id="10" name="Picture 9" descr="Untit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6"/>
          <a:stretch/>
        </p:blipFill>
        <p:spPr>
          <a:xfrm>
            <a:off x="2670245" y="1116455"/>
            <a:ext cx="6851510" cy="1634426"/>
          </a:xfrm>
          <a:prstGeom prst="rect">
            <a:avLst/>
          </a:prstGeom>
        </p:spPr>
      </p:pic>
      <p:pic>
        <p:nvPicPr>
          <p:cNvPr id="11" name="Picture 10" descr="Untit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4" b="34204"/>
          <a:stretch/>
        </p:blipFill>
        <p:spPr>
          <a:xfrm>
            <a:off x="2667000" y="2799106"/>
            <a:ext cx="6851510" cy="1687876"/>
          </a:xfrm>
          <a:prstGeom prst="rect">
            <a:avLst/>
          </a:prstGeom>
        </p:spPr>
      </p:pic>
      <p:pic>
        <p:nvPicPr>
          <p:cNvPr id="12" name="Picture 11" descr="Untit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3"/>
          <a:stretch/>
        </p:blipFill>
        <p:spPr>
          <a:xfrm>
            <a:off x="2667000" y="4551282"/>
            <a:ext cx="6851510" cy="17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61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ODE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often care specifically about the parameters of an ODE model</a:t>
            </a:r>
          </a:p>
          <a:p>
            <a:pPr lvl="1"/>
            <a:r>
              <a:rPr lang="en-US" dirty="0"/>
              <a:t>Sometimes these are known/easily measurable</a:t>
            </a:r>
          </a:p>
          <a:p>
            <a:pPr lvl="2"/>
            <a:r>
              <a:rPr lang="en-US" dirty="0"/>
              <a:t>Birth/death rates in a population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Sometimes they are known within some range</a:t>
            </a:r>
          </a:p>
          <a:p>
            <a:pPr lvl="2"/>
            <a:r>
              <a:rPr lang="en-US" dirty="0"/>
              <a:t>Chemical conversion rates – approximately measurable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10000" y="2331732"/>
            <a:ext cx="1981200" cy="914400"/>
            <a:chOff x="2132806" y="5181600"/>
            <a:chExt cx="1981200" cy="914400"/>
          </a:xfrm>
        </p:grpSpPr>
        <p:sp>
          <p:nvSpPr>
            <p:cNvPr id="6" name="Rectangle 5"/>
            <p:cNvSpPr/>
            <p:nvPr/>
          </p:nvSpPr>
          <p:spPr bwMode="auto">
            <a:xfrm>
              <a:off x="2132806" y="5181600"/>
              <a:ext cx="1981200" cy="914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2177256" y="5403850"/>
            <a:ext cx="189230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79" name="Equation" r:id="rId3" imgW="1066800" imgH="228600" progId="Equation.3">
                    <p:embed/>
                  </p:oleObj>
                </mc:Choice>
                <mc:Fallback>
                  <p:oleObj name="Equation" r:id="rId3" imgW="1066800" imgH="228600" progId="Equation.3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177256" y="5403850"/>
                          <a:ext cx="1892300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4158846" y="2407932"/>
            <a:ext cx="4708964" cy="685800"/>
            <a:chOff x="2634846" y="3276600"/>
            <a:chExt cx="4708964" cy="685800"/>
          </a:xfrm>
        </p:grpSpPr>
        <p:sp>
          <p:nvSpPr>
            <p:cNvPr id="9" name="Oval 8"/>
            <p:cNvSpPr/>
            <p:nvPr/>
          </p:nvSpPr>
          <p:spPr bwMode="auto">
            <a:xfrm>
              <a:off x="2634846" y="3352800"/>
              <a:ext cx="533400" cy="609600"/>
            </a:xfrm>
            <a:prstGeom prst="ellipse">
              <a:avLst/>
            </a:prstGeom>
            <a:noFill/>
            <a:ln w="635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11" name="Straight Connector 10"/>
            <p:cNvCxnSpPr>
              <a:stCxn id="9" idx="6"/>
            </p:cNvCxnSpPr>
            <p:nvPr/>
          </p:nvCxnSpPr>
          <p:spPr bwMode="auto">
            <a:xfrm flipV="1">
              <a:off x="3168246" y="3505200"/>
              <a:ext cx="1403754" cy="1524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2" name="TextBox 11"/>
            <p:cNvSpPr txBox="1"/>
            <p:nvPr/>
          </p:nvSpPr>
          <p:spPr>
            <a:xfrm>
              <a:off x="4627938" y="3276600"/>
              <a:ext cx="2715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Average offspring / animal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8381" y="4776281"/>
            <a:ext cx="1981200" cy="914400"/>
            <a:chOff x="2132806" y="5181600"/>
            <a:chExt cx="1981200" cy="914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132806" y="5181600"/>
              <a:ext cx="1981200" cy="914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2502694" y="5222875"/>
            <a:ext cx="1239837" cy="768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80" name="Equation" r:id="rId5" imgW="698500" imgH="431800" progId="Equation.3">
                    <p:embed/>
                  </p:oleObj>
                </mc:Choice>
                <mc:Fallback>
                  <p:oleObj name="Equation" r:id="rId5" imgW="698500" imgH="431800" progId="Equation.3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02694" y="5222875"/>
                          <a:ext cx="1239837" cy="768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/>
          <p:cNvGrpSpPr/>
          <p:nvPr/>
        </p:nvGrpSpPr>
        <p:grpSpPr>
          <a:xfrm>
            <a:off x="5774690" y="4623882"/>
            <a:ext cx="4618943" cy="637575"/>
            <a:chOff x="3950508" y="5105400"/>
            <a:chExt cx="4618943" cy="637575"/>
          </a:xfrm>
        </p:grpSpPr>
        <p:sp>
          <p:nvSpPr>
            <p:cNvPr id="16" name="Oval 15"/>
            <p:cNvSpPr/>
            <p:nvPr/>
          </p:nvSpPr>
          <p:spPr bwMode="auto">
            <a:xfrm>
              <a:off x="3950508" y="5133375"/>
              <a:ext cx="533400" cy="609600"/>
            </a:xfrm>
            <a:prstGeom prst="ellipse">
              <a:avLst/>
            </a:prstGeom>
            <a:noFill/>
            <a:ln w="635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17" name="Straight Connector 16"/>
            <p:cNvCxnSpPr>
              <a:stCxn id="16" idx="6"/>
            </p:cNvCxnSpPr>
            <p:nvPr/>
          </p:nvCxnSpPr>
          <p:spPr bwMode="auto">
            <a:xfrm flipV="1">
              <a:off x="4483908" y="5285775"/>
              <a:ext cx="1403754" cy="1524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8" name="TextBox 17"/>
            <p:cNvSpPr txBox="1"/>
            <p:nvPr/>
          </p:nvSpPr>
          <p:spPr>
            <a:xfrm>
              <a:off x="5882305" y="5105400"/>
              <a:ext cx="2687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Saturating conversion rate</a:t>
              </a:r>
            </a:p>
          </p:txBody>
        </p:sp>
      </p:grpSp>
      <p:pic>
        <p:nvPicPr>
          <p:cNvPr id="19" name="Picture 2" descr="figure_02_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05" y="4434829"/>
            <a:ext cx="2514600" cy="167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5666335" y="5157281"/>
            <a:ext cx="4173618" cy="762000"/>
            <a:chOff x="3842154" y="5638800"/>
            <a:chExt cx="4173618" cy="762000"/>
          </a:xfrm>
        </p:grpSpPr>
        <p:sp>
          <p:nvSpPr>
            <p:cNvPr id="20" name="Oval 19"/>
            <p:cNvSpPr/>
            <p:nvPr/>
          </p:nvSpPr>
          <p:spPr bwMode="auto">
            <a:xfrm>
              <a:off x="3842154" y="5638800"/>
              <a:ext cx="533400" cy="609600"/>
            </a:xfrm>
            <a:prstGeom prst="ellipse">
              <a:avLst/>
            </a:prstGeom>
            <a:noFill/>
            <a:ln w="635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21" name="Straight Connector 20"/>
            <p:cNvCxnSpPr>
              <a:stCxn id="20" idx="6"/>
            </p:cNvCxnSpPr>
            <p:nvPr/>
          </p:nvCxnSpPr>
          <p:spPr bwMode="auto">
            <a:xfrm>
              <a:off x="4375554" y="5943600"/>
              <a:ext cx="1187046" cy="3048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22" name="TextBox 21"/>
            <p:cNvSpPr txBox="1"/>
            <p:nvPr/>
          </p:nvSpPr>
          <p:spPr>
            <a:xfrm>
              <a:off x="5562600" y="6031468"/>
              <a:ext cx="2453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Concentration at ½ </a:t>
              </a:r>
              <a:r>
                <a:rPr lang="en-US" b="1" i="1" dirty="0" err="1">
                  <a:solidFill>
                    <a:srgbClr val="FF0000"/>
                  </a:solidFill>
                </a:rPr>
                <a:t>V</a:t>
              </a:r>
              <a:r>
                <a:rPr lang="en-US" b="1" i="1" baseline="-25000" dirty="0" err="1">
                  <a:solidFill>
                    <a:srgbClr val="FF0000"/>
                  </a:solidFill>
                </a:rPr>
                <a:t>max</a:t>
              </a:r>
              <a:endParaRPr lang="en-US" b="1" i="1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ODE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Sometimes they’re unknown and can be worked around</a:t>
            </a:r>
          </a:p>
          <a:p>
            <a:endParaRPr lang="en-US" sz="2500" dirty="0"/>
          </a:p>
          <a:p>
            <a:endParaRPr lang="en-US" sz="2500" dirty="0"/>
          </a:p>
          <a:p>
            <a:endParaRPr lang="en-US" sz="1200" dirty="0"/>
          </a:p>
          <a:p>
            <a:r>
              <a:rPr lang="en-US" sz="2500" dirty="0"/>
              <a:t>Sometimes they’re </a:t>
            </a:r>
            <a:r>
              <a:rPr lang="en-US" sz="2500" u="sng" dirty="0"/>
              <a:t>robust</a:t>
            </a:r>
            <a:r>
              <a:rPr lang="en-US" sz="2500" dirty="0"/>
              <a:t> to wide ranges of settings</a:t>
            </a:r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  <a:p>
            <a:r>
              <a:rPr lang="en-US" sz="2500" dirty="0"/>
              <a:t>Sometimes their precise values are critical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 descr="figure_04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92" y="1508781"/>
            <a:ext cx="1035108" cy="106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248400" y="1540930"/>
            <a:ext cx="2286000" cy="990600"/>
            <a:chOff x="3127375" y="2775350"/>
            <a:chExt cx="2286000" cy="990600"/>
          </a:xfrm>
        </p:grpSpPr>
        <p:sp>
          <p:nvSpPr>
            <p:cNvPr id="7" name="Rectangle 6"/>
            <p:cNvSpPr/>
            <p:nvPr/>
          </p:nvSpPr>
          <p:spPr bwMode="auto">
            <a:xfrm>
              <a:off x="3127375" y="2775350"/>
              <a:ext cx="2286000" cy="9906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378994" y="2826150"/>
            <a:ext cx="1782762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2" name="Equation" r:id="rId4" imgW="1003300" imgH="228600" progId="Equation.3">
                    <p:embed/>
                  </p:oleObj>
                </mc:Choice>
                <mc:Fallback>
                  <p:oleObj name="Equation" r:id="rId4" imgW="1003300" imgH="2286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378994" y="2826150"/>
                          <a:ext cx="1782762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3503613" y="3283350"/>
            <a:ext cx="1533525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3" name="Equation" r:id="rId6" imgW="863600" imgH="228600" progId="Equation.3">
                    <p:embed/>
                  </p:oleObj>
                </mc:Choice>
                <mc:Fallback>
                  <p:oleObj name="Equation" r:id="rId6" imgW="863600" imgH="2286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503613" y="3283350"/>
                          <a:ext cx="1533525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1" y="3246122"/>
            <a:ext cx="1716609" cy="12573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0" y="3255819"/>
            <a:ext cx="2743200" cy="12379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66334" y="5530450"/>
            <a:ext cx="2320667" cy="1230252"/>
            <a:chOff x="2822575" y="2655948"/>
            <a:chExt cx="2320667" cy="1230252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822575" y="2667000"/>
              <a:ext cx="2320667" cy="1219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3037611" y="2655948"/>
            <a:ext cx="1939925" cy="1219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4" name="Equation" r:id="rId10" imgW="1092200" imgH="685800" progId="Equation.3">
                    <p:embed/>
                  </p:oleObj>
                </mc:Choice>
                <mc:Fallback>
                  <p:oleObj name="Equation" r:id="rId10" imgW="1092200" imgH="6858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37611" y="2655948"/>
                          <a:ext cx="1939925" cy="1219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1600201" y="5181600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a=0.36, b=0.4, c=4.5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9807" y="5594750"/>
            <a:ext cx="1577424" cy="1143000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8354" y="5594750"/>
            <a:ext cx="1606948" cy="1143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657671" y="5181600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a=0.42, b=0.4, c=4.5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15142" y="5181600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a=0.36, b=0.52, c=4.5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5877" y="5594750"/>
            <a:ext cx="1577424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607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ODE initial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rate parameters, ODE solutions are dependent on </a:t>
            </a:r>
            <a:r>
              <a:rPr lang="en-US" b="1" u="sng" dirty="0"/>
              <a:t>initial values</a:t>
            </a:r>
          </a:p>
          <a:p>
            <a:pPr lvl="1"/>
            <a:r>
              <a:rPr lang="en-US" dirty="0"/>
              <a:t>Also referred to as boundary conditions</a:t>
            </a:r>
          </a:p>
          <a:p>
            <a:pPr lvl="1"/>
            <a:r>
              <a:rPr lang="en-US" dirty="0"/>
              <a:t>Often among the most important parameters, all of the same caveats and necessities apply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2" descr="figure_04_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7"/>
          <a:stretch/>
        </p:blipFill>
        <p:spPr bwMode="auto">
          <a:xfrm>
            <a:off x="6019765" y="3337561"/>
            <a:ext cx="3276600" cy="245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0765" y="4114553"/>
            <a:ext cx="2620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P</a:t>
            </a:r>
            <a:r>
              <a:rPr lang="en-US" sz="3600" b="1" i="1" baseline="-25000" dirty="0"/>
              <a:t>t</a:t>
            </a:r>
            <a:r>
              <a:rPr lang="en-US" sz="3600" b="1" baseline="-25000" dirty="0"/>
              <a:t>+1</a:t>
            </a:r>
            <a:r>
              <a:rPr lang="en-US" sz="3600" b="1" dirty="0"/>
              <a:t>=</a:t>
            </a:r>
            <a:r>
              <a:rPr lang="en-US" sz="3600" b="1" i="1" dirty="0" err="1"/>
              <a:t>rP</a:t>
            </a:r>
            <a:r>
              <a:rPr lang="en-US" sz="3600" b="1" i="1" baseline="-25000" dirty="0" err="1"/>
              <a:t>t</a:t>
            </a:r>
            <a:r>
              <a:rPr lang="en-US" sz="3600" b="1" dirty="0"/>
              <a:t>(1-</a:t>
            </a:r>
            <a:r>
              <a:rPr lang="en-US" sz="3600" b="1" i="1" dirty="0"/>
              <a:t>P</a:t>
            </a:r>
            <a:r>
              <a:rPr lang="en-US" sz="3600" b="1" i="1" baseline="-25000" dirty="0"/>
              <a:t>t</a:t>
            </a:r>
            <a:r>
              <a:rPr lang="en-US" sz="3600" b="1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06F31-A5CC-914F-96CC-FBE45D552188}"/>
              </a:ext>
            </a:extLst>
          </p:cNvPr>
          <p:cNvSpPr txBox="1"/>
          <p:nvPr/>
        </p:nvSpPr>
        <p:spPr>
          <a:xfrm>
            <a:off x="426782" y="3999472"/>
            <a:ext cx="18184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Logistic map</a:t>
            </a:r>
          </a:p>
          <a:p>
            <a:pPr algn="ctr"/>
            <a:r>
              <a:rPr lang="en-US" sz="1600" dirty="0"/>
              <a:t>(Discrete dynamical</a:t>
            </a:r>
            <a:br>
              <a:rPr lang="en-US" sz="1600" dirty="0"/>
            </a:br>
            <a:r>
              <a:rPr lang="en-US" sz="1600" dirty="0"/>
              <a:t>system)</a:t>
            </a:r>
          </a:p>
        </p:txBody>
      </p:sp>
    </p:spTree>
    <p:extLst>
      <p:ext uri="{BB962C8B-B14F-4D97-AF65-F5344CB8AC3E}">
        <p14:creationId xmlns:p14="http://schemas.microsoft.com/office/powerpoint/2010/main" val="427552088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Fully parameterizing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Established by guesstimate or assay to fully specify model</a:t>
            </a:r>
          </a:p>
          <a:p>
            <a:pPr lvl="1"/>
            <a:r>
              <a:rPr lang="en-US" sz="1600" i="1" dirty="0" err="1"/>
              <a:t>r</a:t>
            </a:r>
            <a:r>
              <a:rPr lang="en-US" sz="1600" i="1" baseline="-25000" dirty="0" err="1"/>
              <a:t>B</a:t>
            </a:r>
            <a:r>
              <a:rPr lang="en-US" sz="1600" dirty="0"/>
              <a:t>	= birth rate</a:t>
            </a:r>
          </a:p>
          <a:p>
            <a:pPr marL="914400" lvl="2" indent="0">
              <a:buNone/>
            </a:pPr>
            <a:r>
              <a:rPr lang="en-US" sz="1400" dirty="0"/>
              <a:t>	3 per unit time</a:t>
            </a:r>
          </a:p>
          <a:p>
            <a:pPr lvl="1"/>
            <a:r>
              <a:rPr lang="en-US" sz="1600" i="1" dirty="0" err="1"/>
              <a:t>r</a:t>
            </a:r>
            <a:r>
              <a:rPr lang="en-US" sz="1600" i="1" baseline="-25000" dirty="0" err="1"/>
              <a:t>S</a:t>
            </a:r>
            <a:r>
              <a:rPr lang="en-US" sz="1600" dirty="0"/>
              <a:t>	= susceptibility rate</a:t>
            </a:r>
          </a:p>
          <a:p>
            <a:pPr marL="914400" lvl="2" indent="0">
              <a:buNone/>
            </a:pPr>
            <a:r>
              <a:rPr lang="en-US" sz="1400" dirty="0"/>
              <a:t>	1% per unit time</a:t>
            </a:r>
          </a:p>
          <a:p>
            <a:pPr lvl="1"/>
            <a:r>
              <a:rPr lang="en-US" sz="1600" i="1" dirty="0" err="1"/>
              <a:t>r</a:t>
            </a:r>
            <a:r>
              <a:rPr lang="en-US" sz="1600" i="1" baseline="-25000" dirty="0" err="1"/>
              <a:t>I</a:t>
            </a:r>
            <a:r>
              <a:rPr lang="en-US" sz="1600" dirty="0"/>
              <a:t>	= infection rate</a:t>
            </a:r>
          </a:p>
          <a:p>
            <a:pPr marL="914400" lvl="2" indent="0">
              <a:buNone/>
            </a:pPr>
            <a:r>
              <a:rPr lang="en-US" sz="1400" dirty="0"/>
              <a:t>	0.05% per unit time</a:t>
            </a:r>
          </a:p>
          <a:p>
            <a:pPr lvl="1"/>
            <a:r>
              <a:rPr lang="en-US" sz="1600" i="1" dirty="0" err="1"/>
              <a:t>r</a:t>
            </a:r>
            <a:r>
              <a:rPr lang="en-US" sz="1600" i="1" baseline="-25000" dirty="0" err="1"/>
              <a:t>R</a:t>
            </a:r>
            <a:r>
              <a:rPr lang="en-US" sz="1600" dirty="0"/>
              <a:t>	= recovery rate</a:t>
            </a:r>
          </a:p>
          <a:p>
            <a:pPr marL="914400" lvl="2" indent="0">
              <a:buNone/>
            </a:pPr>
            <a:r>
              <a:rPr lang="en-US" sz="1400" dirty="0"/>
              <a:t>	5% per unit time</a:t>
            </a:r>
          </a:p>
          <a:p>
            <a:pPr lvl="1"/>
            <a:r>
              <a:rPr lang="en-US" sz="1600" i="1" dirty="0" err="1"/>
              <a:t>r</a:t>
            </a:r>
            <a:r>
              <a:rPr lang="en-US" sz="1600" i="1" baseline="-25000" dirty="0" err="1"/>
              <a:t>D</a:t>
            </a:r>
            <a:r>
              <a:rPr lang="en-US" sz="1600" dirty="0"/>
              <a:t>	= death rate</a:t>
            </a:r>
          </a:p>
          <a:p>
            <a:pPr marL="914400" lvl="2" indent="0">
              <a:buNone/>
            </a:pPr>
            <a:r>
              <a:rPr lang="en-US" sz="1400" dirty="0"/>
              <a:t>	1% per unit time</a:t>
            </a:r>
          </a:p>
          <a:p>
            <a:pPr marL="914400" lvl="2" indent="0">
              <a:buNone/>
            </a:pPr>
            <a:endParaRPr lang="en-US" sz="600" dirty="0"/>
          </a:p>
          <a:p>
            <a:pPr lvl="1"/>
            <a:r>
              <a:rPr lang="en-US" sz="1600" i="1" dirty="0"/>
              <a:t>S</a:t>
            </a:r>
            <a:r>
              <a:rPr lang="en-US" sz="1600" baseline="-25000" dirty="0"/>
              <a:t>0</a:t>
            </a:r>
            <a:r>
              <a:rPr lang="en-US" sz="1600" dirty="0"/>
              <a:t>= initial susceptible population</a:t>
            </a:r>
          </a:p>
          <a:p>
            <a:pPr marL="914400" lvl="2" indent="0">
              <a:buNone/>
            </a:pPr>
            <a:r>
              <a:rPr lang="en-US" sz="1400" dirty="0"/>
              <a:t>	990</a:t>
            </a:r>
          </a:p>
          <a:p>
            <a:pPr lvl="1"/>
            <a:r>
              <a:rPr lang="en-US" sz="1600" i="1" dirty="0"/>
              <a:t>I</a:t>
            </a:r>
            <a:r>
              <a:rPr lang="en-US" sz="1600" baseline="-25000" dirty="0"/>
              <a:t>0</a:t>
            </a:r>
            <a:r>
              <a:rPr lang="en-US" sz="1600" dirty="0"/>
              <a:t>	= initial infected population</a:t>
            </a:r>
          </a:p>
          <a:p>
            <a:pPr marL="914400" lvl="2" indent="0">
              <a:buNone/>
            </a:pPr>
            <a:r>
              <a:rPr lang="en-US" sz="1400" dirty="0"/>
              <a:t>	10</a:t>
            </a:r>
          </a:p>
          <a:p>
            <a:pPr lvl="1"/>
            <a:r>
              <a:rPr lang="en-US" sz="1600" i="1" dirty="0"/>
              <a:t>R</a:t>
            </a:r>
            <a:r>
              <a:rPr lang="en-US" sz="1600" baseline="-25000" dirty="0"/>
              <a:t>0</a:t>
            </a:r>
            <a:r>
              <a:rPr lang="en-US" sz="1600" dirty="0"/>
              <a:t>= initial resistant population</a:t>
            </a:r>
          </a:p>
          <a:p>
            <a:pPr marL="914400" lvl="2" indent="0">
              <a:buNone/>
            </a:pPr>
            <a:r>
              <a:rPr lang="en-US" sz="1400" dirty="0"/>
              <a:t>	0</a:t>
            </a:r>
            <a:endParaRPr lang="en-US" sz="1800" dirty="0"/>
          </a:p>
          <a:p>
            <a:pPr marL="914400" lvl="2" indent="0">
              <a:buNone/>
            </a:pPr>
            <a:endParaRPr lang="en-US" sz="600" dirty="0"/>
          </a:p>
          <a:p>
            <a:r>
              <a:rPr lang="en-US" sz="2400" dirty="0"/>
              <a:t>Once a model’s fully specified, how do we solve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477000" y="3870976"/>
            <a:ext cx="3581400" cy="1752600"/>
            <a:chOff x="2286000" y="4572000"/>
            <a:chExt cx="3581400" cy="1752600"/>
          </a:xfrm>
        </p:grpSpPr>
        <p:sp>
          <p:nvSpPr>
            <p:cNvPr id="7" name="Rectangle 6"/>
            <p:cNvSpPr/>
            <p:nvPr/>
          </p:nvSpPr>
          <p:spPr bwMode="auto">
            <a:xfrm>
              <a:off x="2286000" y="4572000"/>
              <a:ext cx="3581400" cy="17526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530677" y="4779962"/>
            <a:ext cx="3109912" cy="1239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5" name="Equation" r:id="rId3" imgW="1752600" imgH="698500" progId="Equation.3">
                    <p:embed/>
                  </p:oleObj>
                </mc:Choice>
                <mc:Fallback>
                  <p:oleObj name="Equation" r:id="rId3" imgW="1752600" imgH="6985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30677" y="4779962"/>
                          <a:ext cx="3109912" cy="12398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7010400" y="1965976"/>
            <a:ext cx="2590800" cy="1752600"/>
            <a:chOff x="3276600" y="4572000"/>
            <a:chExt cx="2590800" cy="17526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276600" y="4572000"/>
              <a:ext cx="2590800" cy="17526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3625850" y="4623594"/>
            <a:ext cx="18923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6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625850" y="4623594"/>
                          <a:ext cx="1892300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3591719" y="5244306"/>
            <a:ext cx="1960563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7" name="Equation" r:id="rId7" imgW="1104900" imgH="228600" progId="Equation.3">
                    <p:embed/>
                  </p:oleObj>
                </mc:Choice>
                <mc:Fallback>
                  <p:oleObj name="Equation" r:id="rId7" imgW="1104900" imgH="228600" progId="Equation.3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591719" y="5244306"/>
                          <a:ext cx="1960563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3873500" y="5842794"/>
            <a:ext cx="1397000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8" name="Equation" r:id="rId9" imgW="787400" imgH="241300" progId="Equation.3">
                    <p:embed/>
                  </p:oleObj>
                </mc:Choice>
                <mc:Fallback>
                  <p:oleObj name="Equation" r:id="rId9" imgW="787400" imgH="241300" progId="Equation.3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873500" y="5842794"/>
                          <a:ext cx="1397000" cy="430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9" name="Straight Connector 8"/>
          <p:cNvCxnSpPr/>
          <p:nvPr/>
        </p:nvCxnSpPr>
        <p:spPr bwMode="auto">
          <a:xfrm>
            <a:off x="609660" y="4251951"/>
            <a:ext cx="328173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65242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Solving ODEs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28800" y="868653"/>
                <a:ext cx="8839200" cy="5029200"/>
              </a:xfrm>
            </p:spPr>
            <p:txBody>
              <a:bodyPr/>
              <a:lstStyle/>
              <a:p>
                <a:r>
                  <a:rPr lang="en-US" dirty="0"/>
                  <a:t>Under some circumstances, can solve analytically</a:t>
                </a:r>
              </a:p>
              <a:p>
                <a:pPr lvl="1"/>
                <a:r>
                  <a:rPr lang="en-US" dirty="0"/>
                  <a:t>Generally relies on having known functional forms for certain families of equations, e.g. exponential or sinusoidal.</a:t>
                </a:r>
              </a:p>
              <a:p>
                <a:pPr lvl="1"/>
                <a:r>
                  <a:rPr lang="en-US" dirty="0"/>
                  <a:t>Works well with power series expansion of the form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 won’t use this approach</a:t>
                </a:r>
              </a:p>
              <a:p>
                <a:r>
                  <a:rPr lang="en-US" dirty="0"/>
                  <a:t>Numerical integration = simulation</a:t>
                </a:r>
              </a:p>
              <a:p>
                <a:pPr lvl="1"/>
                <a:r>
                  <a:rPr lang="en-US" dirty="0"/>
                  <a:t>Roughly: plug in initial values and parameters, then “run” the system by executing tiny simulated time steps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0" y="868653"/>
                <a:ext cx="8839200" cy="5029200"/>
              </a:xfrm>
              <a:blipFill>
                <a:blip r:embed="rId2"/>
                <a:stretch>
                  <a:fillRect l="-1293" t="-1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Midpointa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39" y="4160512"/>
            <a:ext cx="3499325" cy="26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68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Solutions to linear ODEs combine exponential, sinusoidal, linear, and asymptotic functions</a:t>
            </a:r>
          </a:p>
          <a:p>
            <a:pPr lvl="1"/>
            <a:r>
              <a:rPr lang="en-US" dirty="0"/>
              <a:t>Power law at work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262" y="3688053"/>
            <a:ext cx="1877726" cy="1371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1" y="2240293"/>
            <a:ext cx="2070053" cy="13716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874" y="3078453"/>
            <a:ext cx="1928338" cy="1371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3853"/>
            <a:ext cx="1913154" cy="13716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674" y="4892009"/>
            <a:ext cx="1877726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75705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231C4A-5C9F-1C4F-9AB2-8D2D58FED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85" y="1847072"/>
            <a:ext cx="2346976" cy="2679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DC556C-C9A7-AF4C-8392-138ABA5F6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51" y="4709146"/>
            <a:ext cx="2856223" cy="1947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Systems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Phenotypes emergent from interactions among simpler elements</a:t>
            </a:r>
          </a:p>
          <a:p>
            <a:pPr lvl="1"/>
            <a:r>
              <a:rPr lang="en-US" sz="2800" dirty="0"/>
              <a:t>Static interactions: networks</a:t>
            </a:r>
          </a:p>
          <a:p>
            <a:pPr lvl="1"/>
            <a:r>
              <a:rPr lang="en-US" sz="2800" dirty="0"/>
              <a:t>Dynamic interactions: feedback and regulation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EA51D-CCB8-F049-9820-99D1C12A7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20" y="4591142"/>
            <a:ext cx="2346977" cy="1760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7FE64-8BCC-4148-A9D1-4CBCD3CB2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527" y="2548884"/>
            <a:ext cx="2346976" cy="1760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E5EEFE-B90C-9847-84B8-BFC37F0B6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518" y="3886195"/>
            <a:ext cx="269875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Steady state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700" dirty="0"/>
              <a:t>Many ODEs (especially real systems) reach a </a:t>
            </a:r>
            <a:r>
              <a:rPr lang="en-US" sz="2700" b="1" u="sng" dirty="0"/>
              <a:t>steady state</a:t>
            </a:r>
            <a:r>
              <a:rPr lang="en-US" sz="2700" dirty="0"/>
              <a:t>: no variables changing over time</a:t>
            </a:r>
          </a:p>
          <a:p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endParaRPr lang="en-US" sz="1100" dirty="0"/>
          </a:p>
          <a:p>
            <a:r>
              <a:rPr lang="en-US" sz="2700" b="1" u="sng" dirty="0"/>
              <a:t>Attractor</a:t>
            </a:r>
            <a:r>
              <a:rPr lang="en-US" sz="2700" dirty="0"/>
              <a:t> or </a:t>
            </a:r>
            <a:r>
              <a:rPr lang="en-US" sz="2700" b="1" u="sng" dirty="0"/>
              <a:t>stable steady state</a:t>
            </a:r>
            <a:r>
              <a:rPr lang="en-US" sz="2700" dirty="0"/>
              <a:t>: same configuration reached regardless of initial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89" y="1965976"/>
            <a:ext cx="2273347" cy="16002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570" y="1965976"/>
            <a:ext cx="2291062" cy="16002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917" y="1965976"/>
            <a:ext cx="2291062" cy="16002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2130278" y="2304411"/>
            <a:ext cx="8778726" cy="4233515"/>
            <a:chOff x="606278" y="2304411"/>
            <a:chExt cx="8778726" cy="4233515"/>
          </a:xfrm>
          <a:noFill/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278" y="4937726"/>
              <a:ext cx="2296966" cy="1600200"/>
            </a:xfrm>
            <a:prstGeom prst="rect">
              <a:avLst/>
            </a:prstGeom>
            <a:grpFill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4571" y="4937726"/>
              <a:ext cx="2291061" cy="1600200"/>
            </a:xfrm>
            <a:prstGeom prst="rect">
              <a:avLst/>
            </a:prstGeom>
            <a:grpFill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9965" y="4937726"/>
              <a:ext cx="2296966" cy="1600200"/>
            </a:xfrm>
            <a:prstGeom prst="rect">
              <a:avLst/>
            </a:prstGeom>
            <a:grpFill/>
          </p:spPr>
        </p:pic>
        <p:sp>
          <p:nvSpPr>
            <p:cNvPr id="12" name="TextBox 11"/>
            <p:cNvSpPr txBox="1"/>
            <p:nvPr/>
          </p:nvSpPr>
          <p:spPr>
            <a:xfrm>
              <a:off x="6858000" y="4594826"/>
              <a:ext cx="95571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</a:t>
              </a:r>
              <a:r>
                <a:rPr lang="en-US" b="1" baseline="-25000" dirty="0"/>
                <a:t>0</a:t>
              </a:r>
              <a:r>
                <a:rPr lang="en-US" b="1" dirty="0"/>
                <a:t>=2000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14800" y="4594826"/>
              <a:ext cx="85953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</a:t>
              </a:r>
              <a:r>
                <a:rPr lang="en-US" b="1" baseline="-25000" dirty="0"/>
                <a:t>0</a:t>
              </a:r>
              <a:r>
                <a:rPr lang="en-US" b="1" dirty="0"/>
                <a:t>=300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46313" y="2304411"/>
              <a:ext cx="838691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</a:t>
              </a:r>
              <a:r>
                <a:rPr lang="en-US" b="1" baseline="-25000" dirty="0"/>
                <a:t>0</a:t>
              </a:r>
              <a:r>
                <a:rPr lang="en-US" b="1" dirty="0"/>
                <a:t>=990</a:t>
              </a:r>
            </a:p>
            <a:p>
              <a:pPr algn="ctr"/>
              <a:r>
                <a:rPr lang="en-US" b="1" dirty="0"/>
                <a:t>I</a:t>
              </a:r>
              <a:r>
                <a:rPr lang="en-US" b="1" baseline="-25000" dirty="0"/>
                <a:t>0</a:t>
              </a:r>
              <a:r>
                <a:rPr lang="en-US" b="1" dirty="0"/>
                <a:t>=10</a:t>
              </a:r>
            </a:p>
            <a:p>
              <a:pPr algn="ctr"/>
              <a:r>
                <a:rPr lang="en-US" b="1" dirty="0"/>
                <a:t>R</a:t>
              </a:r>
              <a:r>
                <a:rPr lang="en-US" b="1" baseline="-25000" dirty="0"/>
                <a:t>0</a:t>
              </a:r>
              <a:r>
                <a:rPr lang="en-US" b="1" dirty="0"/>
                <a:t>=0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51354" y="4594826"/>
              <a:ext cx="90762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</a:t>
              </a:r>
              <a:r>
                <a:rPr lang="en-US" b="1" baseline="-25000" dirty="0"/>
                <a:t>0</a:t>
              </a:r>
              <a:r>
                <a:rPr lang="en-US" b="1" dirty="0"/>
                <a:t>=1000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026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Model diagnostics:</a:t>
            </a:r>
            <a:br>
              <a:rPr lang="en-US" sz="3600" dirty="0"/>
            </a:br>
            <a:r>
              <a:rPr lang="en-US" sz="3600" dirty="0"/>
              <a:t>departures from steady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of interest to assess model behavior after a perturbation from steady state</a:t>
            </a:r>
          </a:p>
          <a:p>
            <a:pPr lvl="1"/>
            <a:r>
              <a:rPr lang="en-US" dirty="0"/>
              <a:t>May return to steady state, may not –</a:t>
            </a:r>
            <a:br>
              <a:rPr lang="en-US" dirty="0"/>
            </a:br>
            <a:r>
              <a:rPr lang="en-US" dirty="0"/>
              <a:t>depends on system and nature of perturbation</a:t>
            </a:r>
          </a:p>
          <a:p>
            <a:pPr lvl="1"/>
            <a:r>
              <a:rPr lang="en-US" dirty="0"/>
              <a:t>Can stably return</a:t>
            </a:r>
          </a:p>
          <a:p>
            <a:pPr lvl="1"/>
            <a:r>
              <a:rPr lang="en-US" dirty="0"/>
              <a:t>Or oscillate back (</a:t>
            </a:r>
            <a:r>
              <a:rPr lang="en-US" b="1" u="sng" dirty="0"/>
              <a:t>overshoot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Or change to another stable state</a:t>
            </a:r>
          </a:p>
          <a:p>
            <a:pPr lvl="1"/>
            <a:r>
              <a:rPr lang="en-US" dirty="0"/>
              <a:t>Or lose stability altogether</a:t>
            </a:r>
          </a:p>
          <a:p>
            <a:endParaRPr lang="en-US" sz="4400" dirty="0"/>
          </a:p>
          <a:p>
            <a:r>
              <a:rPr lang="en-US" dirty="0"/>
              <a:t>More on this later if there’s time…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2" descr="figure_04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11878"/>
            <a:ext cx="1828800" cy="124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" descr="figure_04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965976"/>
            <a:ext cx="1828800" cy="131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2" descr="figure_04_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93464"/>
            <a:ext cx="1828800" cy="131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718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Model diagnostics:</a:t>
            </a:r>
            <a:br>
              <a:rPr lang="en-US" sz="3600" dirty="0"/>
            </a:br>
            <a:r>
              <a:rPr lang="en-US" sz="3600" dirty="0"/>
              <a:t>robustness to parameter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 may or may not be robust to parameter values</a:t>
            </a:r>
          </a:p>
          <a:p>
            <a:endParaRPr lang="en-US" dirty="0"/>
          </a:p>
          <a:p>
            <a:endParaRPr lang="en-US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dirty="0"/>
              <a:t>Models may or may not be robust to</a:t>
            </a:r>
            <a:br>
              <a:rPr lang="en-US" dirty="0"/>
            </a:br>
            <a:r>
              <a:rPr lang="en-US" dirty="0"/>
              <a:t>initial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880587"/>
            <a:ext cx="6705600" cy="136553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626" y="4754848"/>
            <a:ext cx="2184775" cy="16002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099" y="4754848"/>
            <a:ext cx="2220204" cy="1600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617905" y="442156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R=10, F=5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2601" y="4421568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R=100, F=5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8201" y="4421568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R=25, F=25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2" y="4754848"/>
            <a:ext cx="2184775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7190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47800"/>
            <a:ext cx="8610600" cy="5029200"/>
          </a:xfrm>
        </p:spPr>
        <p:txBody>
          <a:bodyPr/>
          <a:lstStyle/>
          <a:p>
            <a:r>
              <a:rPr lang="en-US" sz="3600" dirty="0"/>
              <a:t>Dynamic models</a:t>
            </a:r>
          </a:p>
          <a:p>
            <a:pPr lvl="1"/>
            <a:r>
              <a:rPr lang="en-US" sz="3200" dirty="0"/>
              <a:t>Model structure and notation</a:t>
            </a:r>
          </a:p>
          <a:p>
            <a:pPr lvl="1"/>
            <a:r>
              <a:rPr lang="en-US" sz="3200" dirty="0"/>
              <a:t>Defining differential equations</a:t>
            </a:r>
          </a:p>
          <a:p>
            <a:pPr lvl="1"/>
            <a:r>
              <a:rPr lang="en-US" sz="3200" dirty="0"/>
              <a:t>Interpreting differential equation models</a:t>
            </a:r>
          </a:p>
          <a:p>
            <a:endParaRPr lang="en-US" sz="1100" dirty="0"/>
          </a:p>
          <a:p>
            <a:r>
              <a:rPr lang="en-US" sz="3600" b="1" dirty="0"/>
              <a:t>ODEs</a:t>
            </a:r>
          </a:p>
          <a:p>
            <a:pPr lvl="1"/>
            <a:r>
              <a:rPr lang="en-US" sz="3200" b="1" dirty="0"/>
              <a:t>Applying ODE models</a:t>
            </a:r>
          </a:p>
          <a:p>
            <a:pPr lvl="1"/>
            <a:r>
              <a:rPr lang="en-US" sz="3200" b="1" dirty="0"/>
              <a:t>Perturbations and interventions</a:t>
            </a:r>
          </a:p>
          <a:p>
            <a:pPr lvl="1"/>
            <a:r>
              <a:rPr lang="en-US" sz="3200" b="1" dirty="0"/>
              <a:t>Modifying/extending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1497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Appropriate uses of ODE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Great for being strongly predictive</a:t>
            </a:r>
          </a:p>
          <a:p>
            <a:pPr lvl="1"/>
            <a:r>
              <a:rPr lang="en-US" sz="2000" dirty="0"/>
              <a:t>Describe entire state of a system at any time</a:t>
            </a:r>
          </a:p>
          <a:p>
            <a:pPr lvl="1"/>
            <a:r>
              <a:rPr lang="en-US" sz="2000" dirty="0"/>
              <a:t>But require a lot of prior knowledge to get right</a:t>
            </a:r>
          </a:p>
          <a:p>
            <a:r>
              <a:rPr lang="en-US" sz="2400" dirty="0"/>
              <a:t>Exact solutions and quantitation are rarely practical</a:t>
            </a:r>
          </a:p>
          <a:p>
            <a:pPr lvl="1"/>
            <a:r>
              <a:rPr lang="en-US" sz="2000" dirty="0"/>
              <a:t>Models are very sensitive to included components</a:t>
            </a:r>
          </a:p>
          <a:p>
            <a:pPr lvl="1"/>
            <a:r>
              <a:rPr lang="en-US" sz="2000" dirty="0"/>
              <a:t>Ditto parameters and initial values</a:t>
            </a:r>
          </a:p>
          <a:p>
            <a:pPr lvl="1"/>
            <a:endParaRPr lang="en-US" sz="2000" dirty="0"/>
          </a:p>
          <a:p>
            <a:r>
              <a:rPr lang="en-US" sz="2400" dirty="0"/>
              <a:t>Qualitative </a:t>
            </a:r>
            <a:r>
              <a:rPr lang="en-US" sz="2400" dirty="0" err="1"/>
              <a:t>behaviorial</a:t>
            </a:r>
            <a:r>
              <a:rPr lang="en-US" sz="2400" dirty="0"/>
              <a:t> analysis is much more fruitful</a:t>
            </a:r>
          </a:p>
          <a:p>
            <a:pPr lvl="1"/>
            <a:r>
              <a:rPr lang="en-US" sz="2000" dirty="0"/>
              <a:t>What’s the general shape of steady state?</a:t>
            </a:r>
          </a:p>
          <a:p>
            <a:pPr lvl="1"/>
            <a:r>
              <a:rPr lang="en-US" sz="2000" dirty="0"/>
              <a:t>Which perturbations matter, how much?</a:t>
            </a:r>
          </a:p>
          <a:p>
            <a:pPr lvl="1"/>
            <a:r>
              <a:rPr lang="en-US" sz="2000" dirty="0"/>
              <a:t>Which parameters matter?</a:t>
            </a:r>
          </a:p>
          <a:p>
            <a:pPr lvl="1"/>
            <a:r>
              <a:rPr lang="en-US" sz="2000" dirty="0"/>
              <a:t>How can I intervene to change outcomes of the system?</a:t>
            </a:r>
          </a:p>
          <a:p>
            <a:pPr lvl="1"/>
            <a:r>
              <a:rPr lang="en-US" sz="2000" dirty="0"/>
              <a:t>What happens if I add/remove model components?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17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ODE example: vaccination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Vaccination as an intervention to control SIR outbreak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743200" y="2057400"/>
            <a:ext cx="2590800" cy="1752600"/>
            <a:chOff x="3276600" y="4572000"/>
            <a:chExt cx="2590800" cy="1752600"/>
          </a:xfrm>
        </p:grpSpPr>
        <p:sp>
          <p:nvSpPr>
            <p:cNvPr id="7" name="Rectangle 6"/>
            <p:cNvSpPr/>
            <p:nvPr/>
          </p:nvSpPr>
          <p:spPr bwMode="auto">
            <a:xfrm>
              <a:off x="3276600" y="4572000"/>
              <a:ext cx="2590800" cy="17526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625850" y="4623594"/>
            <a:ext cx="18923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3" name="Equation" r:id="rId3" imgW="1066800" imgH="241300" progId="Equation.3">
                    <p:embed/>
                  </p:oleObj>
                </mc:Choice>
                <mc:Fallback>
                  <p:oleObj name="Equation" r:id="rId3" imgW="1066800" imgH="241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25850" y="4623594"/>
                          <a:ext cx="1892300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3591719" y="5244306"/>
            <a:ext cx="1960563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4" name="Equation" r:id="rId5" imgW="1104900" imgH="228600" progId="Equation.3">
                    <p:embed/>
                  </p:oleObj>
                </mc:Choice>
                <mc:Fallback>
                  <p:oleObj name="Equation" r:id="rId5" imgW="1104900" imgH="2286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91719" y="5244306"/>
                          <a:ext cx="1960563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3873500" y="5842794"/>
            <a:ext cx="1397000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5" name="Equation" r:id="rId7" imgW="787400" imgH="241300" progId="Equation.3">
                    <p:embed/>
                  </p:oleObj>
                </mc:Choice>
                <mc:Fallback>
                  <p:oleObj name="Equation" r:id="rId7" imgW="787400" imgH="241300" progId="Equation.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73500" y="5842794"/>
                          <a:ext cx="1397000" cy="430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7010400" y="2057400"/>
            <a:ext cx="2590800" cy="1752600"/>
            <a:chOff x="3276600" y="4572000"/>
            <a:chExt cx="2590800" cy="17526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3276600" y="4572000"/>
              <a:ext cx="2590800" cy="17526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344863" y="4624388"/>
            <a:ext cx="24542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6" name="Equation" r:id="rId9" imgW="1384300" imgH="241300" progId="Equation.3">
                    <p:embed/>
                  </p:oleObj>
                </mc:Choice>
                <mc:Fallback>
                  <p:oleObj name="Equation" r:id="rId9" imgW="1384300" imgH="241300" progId="Equation.3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344863" y="4624388"/>
                          <a:ext cx="2454275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3591719" y="5244306"/>
            <a:ext cx="1960563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7" name="Equation" r:id="rId11" imgW="1104900" imgH="228600" progId="Equation.3">
                    <p:embed/>
                  </p:oleObj>
                </mc:Choice>
                <mc:Fallback>
                  <p:oleObj name="Equation" r:id="rId11" imgW="1104900" imgH="2286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91719" y="5244306"/>
                          <a:ext cx="1960563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3592513" y="5843588"/>
            <a:ext cx="1960562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8" name="Equation" r:id="rId12" imgW="1104900" imgH="241300" progId="Equation.3">
                    <p:embed/>
                  </p:oleObj>
                </mc:Choice>
                <mc:Fallback>
                  <p:oleObj name="Equation" r:id="rId12" imgW="1104900" imgH="241300" progId="Equation.3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592513" y="5843588"/>
                          <a:ext cx="1960562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6434" y="4038600"/>
            <a:ext cx="3897166" cy="27432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9834" y="4038600"/>
            <a:ext cx="3897166" cy="274320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0221BC-1E10-F04A-985C-3CF1E0ED643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742" t="15804" r="5992" b="19586"/>
          <a:stretch/>
        </p:blipFill>
        <p:spPr>
          <a:xfrm>
            <a:off x="2014790" y="2419986"/>
            <a:ext cx="8162420" cy="398081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083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ODE example: quarantine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sz="2600" dirty="0"/>
              <a:t>Quarantine as an intervention to control SIR outbreak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>
                <a:solidFill>
                  <a:schemeClr val="tx1"/>
                </a:solidFill>
              </a:rPr>
              <a:pPr/>
              <a:t>26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3200" y="2057400"/>
            <a:ext cx="2590800" cy="1752600"/>
            <a:chOff x="3276600" y="4572000"/>
            <a:chExt cx="2590800" cy="175260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3276600" y="4572000"/>
              <a:ext cx="2590800" cy="1752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625850" y="4623594"/>
            <a:ext cx="18923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33" name="Equation" r:id="rId3" imgW="1066800" imgH="241300" progId="Equation.3">
                    <p:embed/>
                  </p:oleObj>
                </mc:Choice>
                <mc:Fallback>
                  <p:oleObj name="Equation" r:id="rId3" imgW="1066800" imgH="241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25850" y="4623594"/>
                          <a:ext cx="1892300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3591719" y="5244306"/>
            <a:ext cx="1960563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34" name="Equation" r:id="rId5" imgW="1104900" imgH="228600" progId="Equation.3">
                    <p:embed/>
                  </p:oleObj>
                </mc:Choice>
                <mc:Fallback>
                  <p:oleObj name="Equation" r:id="rId5" imgW="1104900" imgH="2286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91719" y="5244306"/>
                          <a:ext cx="1960563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3873500" y="5842794"/>
            <a:ext cx="1397000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35" name="Equation" r:id="rId7" imgW="787400" imgH="241300" progId="Equation.3">
                    <p:embed/>
                  </p:oleObj>
                </mc:Choice>
                <mc:Fallback>
                  <p:oleObj name="Equation" r:id="rId7" imgW="787400" imgH="241300" progId="Equation.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73500" y="5842794"/>
                          <a:ext cx="1397000" cy="430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7010400" y="2050232"/>
            <a:ext cx="2590800" cy="1804988"/>
            <a:chOff x="3276600" y="4564832"/>
            <a:chExt cx="2590800" cy="1804988"/>
          </a:xfrm>
          <a:noFill/>
        </p:grpSpPr>
        <p:sp>
          <p:nvSpPr>
            <p:cNvPr id="12" name="Rectangle 11"/>
            <p:cNvSpPr/>
            <p:nvPr/>
          </p:nvSpPr>
          <p:spPr bwMode="auto">
            <a:xfrm>
              <a:off x="3276600" y="4572000"/>
              <a:ext cx="2590800" cy="1752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322638" y="4564832"/>
            <a:ext cx="2500312" cy="1804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36" name="Equation" r:id="rId9" imgW="1409700" imgH="1016000" progId="Equation.3">
                    <p:embed/>
                  </p:oleObj>
                </mc:Choice>
                <mc:Fallback>
                  <p:oleObj name="Equation" r:id="rId9" imgW="1409700" imgH="1016000" progId="Equation.3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322638" y="4564832"/>
                          <a:ext cx="2500312" cy="1804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6434" y="4038600"/>
            <a:ext cx="3897166" cy="27432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6389834" y="4038600"/>
            <a:ext cx="3897166" cy="2743200"/>
            <a:chOff x="4865834" y="4038600"/>
            <a:chExt cx="3897166" cy="2743200"/>
          </a:xfrm>
          <a:noFill/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65834" y="4038600"/>
              <a:ext cx="3897166" cy="2743200"/>
            </a:xfrm>
            <a:prstGeom prst="rect">
              <a:avLst/>
            </a:prstGeom>
            <a:grpFill/>
          </p:spPr>
        </p:pic>
        <p:sp>
          <p:nvSpPr>
            <p:cNvPr id="21" name="TextBox 20"/>
            <p:cNvSpPr txBox="1"/>
            <p:nvPr/>
          </p:nvSpPr>
          <p:spPr>
            <a:xfrm>
              <a:off x="6324600" y="4572000"/>
              <a:ext cx="78098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i="1" dirty="0" err="1"/>
                <a:t>r</a:t>
              </a:r>
              <a:r>
                <a:rPr lang="en-US" b="1" i="1" baseline="-25000" dirty="0" err="1"/>
                <a:t>Q</a:t>
              </a:r>
              <a:r>
                <a:rPr lang="en-US" b="1" dirty="0"/>
                <a:t>=0.1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57400" y="4038600"/>
            <a:ext cx="3897166" cy="2743200"/>
            <a:chOff x="533400" y="4038600"/>
            <a:chExt cx="3897166" cy="2743200"/>
          </a:xfrm>
          <a:noFill/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3400" y="4038600"/>
              <a:ext cx="3897166" cy="2743200"/>
            </a:xfrm>
            <a:prstGeom prst="rect">
              <a:avLst/>
            </a:prstGeom>
            <a:grpFill/>
          </p:spPr>
        </p:pic>
        <p:sp>
          <p:nvSpPr>
            <p:cNvPr id="22" name="TextBox 21"/>
            <p:cNvSpPr txBox="1"/>
            <p:nvPr/>
          </p:nvSpPr>
          <p:spPr>
            <a:xfrm>
              <a:off x="1981200" y="4495800"/>
              <a:ext cx="89800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i="1" dirty="0" err="1"/>
                <a:t>r</a:t>
              </a:r>
              <a:r>
                <a:rPr lang="en-US" b="1" i="1" baseline="-25000" dirty="0" err="1"/>
                <a:t>Q</a:t>
              </a:r>
              <a:r>
                <a:rPr lang="en-US" b="1" dirty="0"/>
                <a:t>=0.25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5057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Evaluating overall model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evaluate overall qualitative behavior by combining summary statistics and sampling</a:t>
            </a:r>
          </a:p>
          <a:p>
            <a:pPr lvl="1"/>
            <a:r>
              <a:rPr lang="en-US" dirty="0"/>
              <a:t>Choose a useful model summary</a:t>
            </a:r>
          </a:p>
          <a:p>
            <a:pPr lvl="2"/>
            <a:r>
              <a:rPr lang="en-US" dirty="0"/>
              <a:t>Steady state variable values</a:t>
            </a:r>
          </a:p>
          <a:p>
            <a:pPr lvl="2"/>
            <a:r>
              <a:rPr lang="en-US" dirty="0"/>
              <a:t>Values at a fixed time</a:t>
            </a:r>
          </a:p>
          <a:p>
            <a:pPr lvl="2"/>
            <a:r>
              <a:rPr lang="en-US" dirty="0"/>
              <a:t>Ratios of values of interest</a:t>
            </a:r>
          </a:p>
          <a:p>
            <a:pPr lvl="1"/>
            <a:r>
              <a:rPr lang="en-US" dirty="0"/>
              <a:t>Identify useful ranges of all parameters and initial conditions</a:t>
            </a:r>
          </a:p>
          <a:p>
            <a:pPr lvl="1"/>
            <a:r>
              <a:rPr lang="en-US" dirty="0"/>
              <a:t>Repeatedly randomly sample combinations of parameter values from across the space</a:t>
            </a:r>
          </a:p>
          <a:p>
            <a:pPr lvl="2"/>
            <a:r>
              <a:rPr lang="en-US" b="1" u="sng" dirty="0"/>
              <a:t>Monte Carlo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7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Evaluating overall model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71600"/>
            <a:ext cx="8839200" cy="5029200"/>
          </a:xfrm>
        </p:spPr>
        <p:txBody>
          <a:bodyPr/>
          <a:lstStyle/>
          <a:p>
            <a:r>
              <a:rPr lang="en-US" sz="2700" dirty="0"/>
              <a:t>SIR over typical parameter ranges is difficult to perturb, except in the case of unusually low death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2" descr="figure_02_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9"/>
          <a:stretch/>
        </p:blipFill>
        <p:spPr bwMode="auto">
          <a:xfrm>
            <a:off x="3261868" y="2449968"/>
            <a:ext cx="5668264" cy="42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56345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Evaluating overall model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Monte Carlo (or algebraic) evaluation of model behavior answers questions like:</a:t>
            </a:r>
          </a:p>
          <a:p>
            <a:pPr lvl="1"/>
            <a:r>
              <a:rPr lang="en-US" dirty="0"/>
              <a:t>What combinations of parameter values lead to outcomes we like,</a:t>
            </a:r>
            <a:br>
              <a:rPr lang="en-US" dirty="0"/>
            </a:br>
            <a:r>
              <a:rPr lang="en-US" dirty="0"/>
              <a:t>e.g. fewer infections?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do parameter combinations relate to outcomes of interest (such as infections)?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Are there multiple sets of qualitative behaviors, e.g. steady state vs. unbounded values?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26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flow in regulatory networks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618118" cy="5406829"/>
          </a:xfrm>
        </p:spPr>
        <p:txBody>
          <a:bodyPr/>
          <a:lstStyle/>
          <a:p>
            <a:r>
              <a:rPr lang="en-US" dirty="0"/>
              <a:t>Simple interaction “circuits” can compute useful functions</a:t>
            </a:r>
          </a:p>
          <a:p>
            <a:r>
              <a:rPr lang="en-US" dirty="0"/>
              <a:t>These result in network </a:t>
            </a:r>
            <a:r>
              <a:rPr lang="en-US" b="1" dirty="0"/>
              <a:t>motifs </a:t>
            </a:r>
            <a:r>
              <a:rPr lang="en-US" dirty="0"/>
              <a:t>used repeatedly in regulatory networks</a:t>
            </a:r>
          </a:p>
          <a:p>
            <a:r>
              <a:rPr lang="en-US" dirty="0"/>
              <a:t>Example: the “feed-forward loop” (FFL)</a:t>
            </a:r>
          </a:p>
          <a:p>
            <a:r>
              <a:rPr lang="en-US" dirty="0"/>
              <a:t>The coherent (all edges activating) FFL behaves like a noise filter: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5624" t="40205" r="1250" b="7217"/>
          <a:stretch>
            <a:fillRect/>
          </a:stretch>
        </p:blipFill>
        <p:spPr bwMode="auto">
          <a:xfrm>
            <a:off x="335343" y="3694423"/>
            <a:ext cx="5834365" cy="199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3508690" y="3771297"/>
            <a:ext cx="914405" cy="91440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439" y="3154683"/>
            <a:ext cx="5427104" cy="345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108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Systems biology using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models (and science generally!) are both simple and accurate</a:t>
            </a:r>
          </a:p>
          <a:p>
            <a:r>
              <a:rPr lang="en-US" dirty="0"/>
              <a:t>No models are perfect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103178"/>
            <a:ext cx="4876800" cy="360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607156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47800"/>
            <a:ext cx="8610600" cy="5029200"/>
          </a:xfrm>
        </p:spPr>
        <p:txBody>
          <a:bodyPr/>
          <a:lstStyle/>
          <a:p>
            <a:r>
              <a:rPr lang="en-US" sz="3600" b="1" dirty="0"/>
              <a:t>Behavioral analysis of ODEs</a:t>
            </a:r>
          </a:p>
          <a:p>
            <a:pPr lvl="1"/>
            <a:r>
              <a:rPr lang="en-US" sz="3200" b="1" dirty="0"/>
              <a:t>Matrix notation for ODEs</a:t>
            </a:r>
          </a:p>
          <a:p>
            <a:pPr lvl="1"/>
            <a:r>
              <a:rPr lang="en-US" sz="3200" b="1" dirty="0"/>
              <a:t>Symbolic solution for stable states</a:t>
            </a:r>
          </a:p>
          <a:p>
            <a:pPr lvl="1"/>
            <a:r>
              <a:rPr lang="en-US" sz="3200" b="1" dirty="0"/>
              <a:t>Simulation solutions</a:t>
            </a:r>
          </a:p>
          <a:p>
            <a:pPr lvl="1"/>
            <a:endParaRPr lang="en-US" sz="1050" dirty="0"/>
          </a:p>
          <a:p>
            <a:r>
              <a:rPr lang="en-US" sz="3600" dirty="0"/>
              <a:t>Nonlinear ODE behaviors</a:t>
            </a:r>
          </a:p>
          <a:p>
            <a:pPr lvl="1"/>
            <a:r>
              <a:rPr lang="en-US" sz="3200" dirty="0"/>
              <a:t>Types of (un)stable outcomes</a:t>
            </a:r>
          </a:p>
          <a:p>
            <a:pPr lvl="1"/>
            <a:r>
              <a:rPr lang="en-US" sz="3200" dirty="0"/>
              <a:t>Assessing model robustness and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>
                <a:solidFill>
                  <a:srgbClr val="FFFFFF"/>
                </a:solidFill>
              </a:rPr>
              <a:pPr/>
              <a:t>31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0774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Behavioral analysis of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First, a reminder of matrix notation:</a:t>
            </a:r>
          </a:p>
          <a:p>
            <a:pPr lvl="1"/>
            <a:r>
              <a:rPr lang="en-US" dirty="0"/>
              <a:t>Vector			=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dirty="0"/>
              <a:t>Matrix			=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dirty="0"/>
              <a:t>Addition		=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Multiplication	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351855" y="1512100"/>
            <a:ext cx="1600200" cy="457200"/>
            <a:chOff x="2177256" y="5410200"/>
            <a:chExt cx="1600200" cy="45720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2177256" y="5410200"/>
              <a:ext cx="1600200" cy="4572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278856" y="5486400"/>
            <a:ext cx="1397000" cy="315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7" name="Equation" r:id="rId3" imgW="787400" imgH="177800" progId="Equation.3">
                    <p:embed/>
                  </p:oleObj>
                </mc:Choice>
                <mc:Fallback>
                  <p:oleObj name="Equation" r:id="rId3" imgW="787400" imgH="1778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78856" y="5486400"/>
                          <a:ext cx="1397000" cy="315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4351855" y="2286000"/>
            <a:ext cx="1828800" cy="1143000"/>
            <a:chOff x="2116729" y="5378050"/>
            <a:chExt cx="1828800" cy="1143000"/>
          </a:xfrm>
          <a:noFill/>
        </p:grpSpPr>
        <p:sp>
          <p:nvSpPr>
            <p:cNvPr id="10" name="Rectangle 9"/>
            <p:cNvSpPr/>
            <p:nvPr/>
          </p:nvSpPr>
          <p:spPr bwMode="auto">
            <a:xfrm>
              <a:off x="2116729" y="5378050"/>
              <a:ext cx="1828800" cy="1143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2209006" y="5438175"/>
            <a:ext cx="1660323" cy="1025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8" name="Equation" r:id="rId5" imgW="1193800" imgH="736600" progId="Equation.3">
                    <p:embed/>
                  </p:oleObj>
                </mc:Choice>
                <mc:Fallback>
                  <p:oleObj name="Equation" r:id="rId5" imgW="1193800" imgH="736600" progId="Equation.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09006" y="5438175"/>
                          <a:ext cx="1660323" cy="10255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4213806" y="5288248"/>
            <a:ext cx="6819900" cy="1066800"/>
            <a:chOff x="97429" y="6384725"/>
            <a:chExt cx="6819900" cy="1066800"/>
          </a:xfrm>
          <a:noFill/>
        </p:grpSpPr>
        <p:sp>
          <p:nvSpPr>
            <p:cNvPr id="13" name="Rectangle 12"/>
            <p:cNvSpPr/>
            <p:nvPr/>
          </p:nvSpPr>
          <p:spPr bwMode="auto">
            <a:xfrm>
              <a:off x="97429" y="6384725"/>
              <a:ext cx="6819900" cy="10668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173629" y="6500495"/>
            <a:ext cx="6667500" cy="910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9" name="Equation" r:id="rId7" imgW="4368800" imgH="596900" progId="Equation.3">
                    <p:embed/>
                  </p:oleObj>
                </mc:Choice>
                <mc:Fallback>
                  <p:oleObj name="Equation" r:id="rId7" imgW="4368800" imgH="5969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73629" y="6500495"/>
                          <a:ext cx="6667500" cy="9109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3992903" y="3809985"/>
            <a:ext cx="5943600" cy="990600"/>
            <a:chOff x="897529" y="5682850"/>
            <a:chExt cx="5943600" cy="990600"/>
          </a:xfrm>
          <a:noFill/>
        </p:grpSpPr>
        <p:sp>
          <p:nvSpPr>
            <p:cNvPr id="16" name="Rectangle 15"/>
            <p:cNvSpPr/>
            <p:nvPr/>
          </p:nvSpPr>
          <p:spPr bwMode="auto">
            <a:xfrm>
              <a:off x="897529" y="5682850"/>
              <a:ext cx="59436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1004498" y="5782863"/>
            <a:ext cx="57451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0" name="Equation" r:id="rId9" imgW="3873500" imgH="596900" progId="Equation.3">
                    <p:embed/>
                  </p:oleObj>
                </mc:Choice>
                <mc:Fallback>
                  <p:oleObj name="Equation" r:id="rId9" imgW="3873500" imgH="596900" progId="Equation.3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04498" y="5782863"/>
                          <a:ext cx="5745162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24252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Behavioral analysis of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Thus we can write a general linear ODE:</a:t>
            </a:r>
          </a:p>
          <a:p>
            <a:endParaRPr lang="en-US" sz="4400" dirty="0"/>
          </a:p>
          <a:p>
            <a:r>
              <a:rPr lang="en-US" dirty="0"/>
              <a:t>In the two-variable case, this denotes: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Four main parameters:		</a:t>
            </a:r>
            <a:r>
              <a:rPr lang="en-US" i="1" dirty="0"/>
              <a:t>a</a:t>
            </a:r>
            <a:r>
              <a:rPr lang="en-US" baseline="-25000" dirty="0"/>
              <a:t>1,1</a:t>
            </a:r>
            <a:r>
              <a:rPr lang="en-US" dirty="0"/>
              <a:t>, </a:t>
            </a:r>
            <a:r>
              <a:rPr lang="en-US" i="1" dirty="0"/>
              <a:t>a</a:t>
            </a:r>
            <a:r>
              <a:rPr lang="en-US" baseline="-25000" dirty="0"/>
              <a:t>1,2</a:t>
            </a:r>
            <a:r>
              <a:rPr lang="en-US" dirty="0"/>
              <a:t>, </a:t>
            </a:r>
            <a:r>
              <a:rPr lang="en-US" i="1" dirty="0"/>
              <a:t>a</a:t>
            </a:r>
            <a:r>
              <a:rPr lang="en-US" baseline="-25000" dirty="0"/>
              <a:t>2,1</a:t>
            </a:r>
            <a:r>
              <a:rPr lang="en-US" dirty="0"/>
              <a:t>, </a:t>
            </a:r>
            <a:r>
              <a:rPr lang="en-US" i="1" dirty="0"/>
              <a:t>a</a:t>
            </a:r>
            <a:r>
              <a:rPr lang="en-US" baseline="-25000" dirty="0"/>
              <a:t>2,2</a:t>
            </a:r>
            <a:endParaRPr lang="en-US" dirty="0"/>
          </a:p>
          <a:p>
            <a:pPr lvl="1"/>
            <a:r>
              <a:rPr lang="en-US" dirty="0"/>
              <a:t>Two secondary parameters:	</a:t>
            </a:r>
            <a:r>
              <a:rPr lang="en-US" i="1" dirty="0"/>
              <a:t>u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u</a:t>
            </a:r>
            <a:r>
              <a:rPr lang="en-US" baseline="-25000" dirty="0"/>
              <a:t>2</a:t>
            </a:r>
            <a:endParaRPr lang="en-US" dirty="0"/>
          </a:p>
          <a:p>
            <a:pPr lvl="1"/>
            <a:r>
              <a:rPr lang="en-US" dirty="0"/>
              <a:t>Two initial conditions:		</a:t>
            </a:r>
            <a:r>
              <a:rPr lang="en-US" i="1" dirty="0"/>
              <a:t>X</a:t>
            </a:r>
            <a:r>
              <a:rPr lang="en-US" baseline="-25000" dirty="0"/>
              <a:t>1,0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baseline="-25000" dirty="0"/>
              <a:t>2,0</a:t>
            </a:r>
            <a:endParaRPr lang="en-US" dirty="0"/>
          </a:p>
          <a:p>
            <a:endParaRPr lang="en-US" dirty="0"/>
          </a:p>
          <a:p>
            <a:r>
              <a:rPr lang="en-US" dirty="0"/>
              <a:t>What can we model with this system?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181600" y="1600220"/>
            <a:ext cx="1828800" cy="685800"/>
            <a:chOff x="2054777" y="5378050"/>
            <a:chExt cx="1828800" cy="685800"/>
          </a:xfrm>
          <a:noFill/>
        </p:grpSpPr>
        <p:sp>
          <p:nvSpPr>
            <p:cNvPr id="8" name="Rectangle 7"/>
            <p:cNvSpPr/>
            <p:nvPr/>
          </p:nvSpPr>
          <p:spPr bwMode="auto">
            <a:xfrm>
              <a:off x="2054777" y="5378050"/>
              <a:ext cx="1828800" cy="6858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2116729" y="5454250"/>
            <a:ext cx="1750422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5" name="Equation" r:id="rId3" imgW="736600" imgH="203200" progId="Equation.3">
                    <p:embed/>
                  </p:oleObj>
                </mc:Choice>
                <mc:Fallback>
                  <p:oleObj name="Equation" r:id="rId3" imgW="736600" imgH="2032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116729" y="5454250"/>
                          <a:ext cx="1750422" cy="485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/>
          <p:nvPr/>
        </p:nvGrpSpPr>
        <p:grpSpPr>
          <a:xfrm>
            <a:off x="4762500" y="2880366"/>
            <a:ext cx="2667000" cy="929890"/>
            <a:chOff x="1977337" y="4768450"/>
            <a:chExt cx="2667000" cy="929890"/>
          </a:xfrm>
          <a:noFill/>
        </p:grpSpPr>
        <p:sp>
          <p:nvSpPr>
            <p:cNvPr id="11" name="Rectangle 10"/>
            <p:cNvSpPr/>
            <p:nvPr/>
          </p:nvSpPr>
          <p:spPr bwMode="auto">
            <a:xfrm>
              <a:off x="1977337" y="4783940"/>
              <a:ext cx="2667000" cy="914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2054777" y="4768450"/>
            <a:ext cx="2584716" cy="927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6" name="Equation" r:id="rId5" imgW="1422400" imgH="508000" progId="Equation.3">
                    <p:embed/>
                  </p:oleObj>
                </mc:Choice>
                <mc:Fallback>
                  <p:oleObj name="Equation" r:id="rId5" imgW="1422400" imgH="508000" progId="Equation.3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054777" y="4768450"/>
                          <a:ext cx="2584716" cy="927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63911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Applications of linear 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>
                <a:solidFill>
                  <a:schemeClr val="tx1"/>
                </a:solidFill>
              </a:rPr>
              <a:pPr/>
              <a:t>34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0" y="1044275"/>
            <a:ext cx="1538288" cy="830262"/>
            <a:chOff x="2269129" y="5537233"/>
            <a:chExt cx="1538288" cy="830262"/>
          </a:xfrm>
          <a:noFill/>
        </p:grpSpPr>
        <p:sp>
          <p:nvSpPr>
            <p:cNvPr id="6" name="Rectangle 5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2270717" y="5537233"/>
            <a:ext cx="1536700" cy="830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01" name="Equation" r:id="rId3" imgW="1104900" imgH="596900" progId="Equation.3">
                    <p:embed/>
                  </p:oleObj>
                </mc:Choice>
                <mc:Fallback>
                  <p:oleObj name="Equation" r:id="rId3" imgW="1104900" imgH="596900" progId="Equation.3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70717" y="5537233"/>
                          <a:ext cx="1536700" cy="830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5531624" y="1083962"/>
            <a:ext cx="1524000" cy="762000"/>
            <a:chOff x="2269129" y="5576920"/>
            <a:chExt cx="1524000" cy="762000"/>
          </a:xfrm>
          <a:noFill/>
        </p:grpSpPr>
        <p:sp>
          <p:nvSpPr>
            <p:cNvPr id="9" name="Rectangle 8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2392180" y="5713445"/>
            <a:ext cx="1290638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02" name="Equation" r:id="rId5" imgW="927100" imgH="342900" progId="Equation.3">
                    <p:embed/>
                  </p:oleObj>
                </mc:Choice>
                <mc:Fallback>
                  <p:oleObj name="Equation" r:id="rId5" imgW="927100" imgH="342900" progId="Equation.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392180" y="5713445"/>
                          <a:ext cx="1290638" cy="476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7239000" y="1022051"/>
            <a:ext cx="2438400" cy="846137"/>
            <a:chOff x="1977337" y="4732902"/>
            <a:chExt cx="2438400" cy="846137"/>
          </a:xfrm>
          <a:noFill/>
        </p:grpSpPr>
        <p:sp>
          <p:nvSpPr>
            <p:cNvPr id="12" name="Rectangle 11"/>
            <p:cNvSpPr/>
            <p:nvPr/>
          </p:nvSpPr>
          <p:spPr bwMode="auto">
            <a:xfrm>
              <a:off x="1977337" y="4783940"/>
              <a:ext cx="24384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023841" y="4732902"/>
            <a:ext cx="2362200" cy="846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03" name="Equation" r:id="rId7" imgW="1422400" imgH="508000" progId="Equation.3">
                    <p:embed/>
                  </p:oleObj>
                </mc:Choice>
                <mc:Fallback>
                  <p:oleObj name="Equation" r:id="rId7" imgW="1422400" imgH="508000" progId="Equation.3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23841" y="4732902"/>
                          <a:ext cx="2362200" cy="846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" name="Group 60"/>
          <p:cNvGrpSpPr/>
          <p:nvPr/>
        </p:nvGrpSpPr>
        <p:grpSpPr>
          <a:xfrm>
            <a:off x="5035581" y="2057400"/>
            <a:ext cx="3590994" cy="1639050"/>
            <a:chOff x="2057400" y="2209800"/>
            <a:chExt cx="3590994" cy="1639050"/>
          </a:xfrm>
          <a:noFill/>
        </p:grpSpPr>
        <p:sp>
          <p:nvSpPr>
            <p:cNvPr id="15" name="Oval 14"/>
            <p:cNvSpPr/>
            <p:nvPr/>
          </p:nvSpPr>
          <p:spPr>
            <a:xfrm>
              <a:off x="2895600" y="2743200"/>
              <a:ext cx="671401" cy="6714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X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343400" y="2743200"/>
              <a:ext cx="671401" cy="6714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X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8"/>
            <p:cNvCxnSpPr>
              <a:stCxn id="15" idx="7"/>
              <a:endCxn id="16" idx="1"/>
            </p:cNvCxnSpPr>
            <p:nvPr/>
          </p:nvCxnSpPr>
          <p:spPr>
            <a:xfrm rot="5400000" flipH="1" flipV="1">
              <a:off x="3955200" y="2355002"/>
              <a:ext cx="12700" cy="973047"/>
            </a:xfrm>
            <a:prstGeom prst="curvedConnector3">
              <a:avLst>
                <a:gd name="adj1" fmla="val 1842402"/>
              </a:avLst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8"/>
            <p:cNvCxnSpPr>
              <a:stCxn id="16" idx="5"/>
            </p:cNvCxnSpPr>
            <p:nvPr/>
          </p:nvCxnSpPr>
          <p:spPr>
            <a:xfrm>
              <a:off x="4916477" y="3316277"/>
              <a:ext cx="265123" cy="112723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8"/>
            <p:cNvCxnSpPr>
              <a:endCxn id="15" idx="3"/>
            </p:cNvCxnSpPr>
            <p:nvPr/>
          </p:nvCxnSpPr>
          <p:spPr>
            <a:xfrm flipV="1">
              <a:off x="2667000" y="3316277"/>
              <a:ext cx="326924" cy="158023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319040" y="3288145"/>
              <a:ext cx="38504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u</a:t>
              </a:r>
              <a:r>
                <a:rPr lang="en-US" b="1" i="1" baseline="-25000" dirty="0"/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10000" y="3510296"/>
              <a:ext cx="46679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a</a:t>
              </a:r>
              <a:r>
                <a:rPr lang="en-US" sz="1600" b="1" i="1" baseline="-25000" dirty="0"/>
                <a:t>2,1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81600" y="3281696"/>
              <a:ext cx="36260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u</a:t>
              </a:r>
              <a:r>
                <a:rPr lang="en-US" sz="1600" b="1" i="1" baseline="-25000" dirty="0"/>
                <a:t>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97043" y="2209800"/>
              <a:ext cx="46679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a</a:t>
              </a:r>
              <a:r>
                <a:rPr lang="en-US" sz="1600" b="1" i="1" baseline="-25000" dirty="0"/>
                <a:t>1,2</a:t>
              </a:r>
            </a:p>
          </p:txBody>
        </p:sp>
        <p:cxnSp>
          <p:nvCxnSpPr>
            <p:cNvPr id="33" name="Straight Connector 8"/>
            <p:cNvCxnSpPr>
              <a:stCxn id="16" idx="3"/>
              <a:endCxn id="15" idx="5"/>
            </p:cNvCxnSpPr>
            <p:nvPr/>
          </p:nvCxnSpPr>
          <p:spPr>
            <a:xfrm rot="5400000">
              <a:off x="3955201" y="2829754"/>
              <a:ext cx="12700" cy="973047"/>
            </a:xfrm>
            <a:prstGeom prst="curvedConnector3">
              <a:avLst>
                <a:gd name="adj1" fmla="val 1720441"/>
              </a:avLst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8"/>
            <p:cNvCxnSpPr>
              <a:stCxn id="15" idx="1"/>
              <a:endCxn id="15" idx="2"/>
            </p:cNvCxnSpPr>
            <p:nvPr/>
          </p:nvCxnSpPr>
          <p:spPr>
            <a:xfrm rot="16200000" flipH="1" flipV="1">
              <a:off x="2826074" y="2911051"/>
              <a:ext cx="237376" cy="98324"/>
            </a:xfrm>
            <a:prstGeom prst="curvedConnector4">
              <a:avLst>
                <a:gd name="adj1" fmla="val -137725"/>
                <a:gd name="adj2" fmla="val 505774"/>
              </a:avLst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057400" y="2362200"/>
              <a:ext cx="50366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a</a:t>
              </a:r>
              <a:r>
                <a:rPr lang="en-US" b="1" i="1" baseline="-25000" dirty="0"/>
                <a:t>1,1</a:t>
              </a:r>
            </a:p>
          </p:txBody>
        </p:sp>
        <p:cxnSp>
          <p:nvCxnSpPr>
            <p:cNvPr id="48" name="Straight Connector 8"/>
            <p:cNvCxnSpPr>
              <a:stCxn id="16" idx="0"/>
            </p:cNvCxnSpPr>
            <p:nvPr/>
          </p:nvCxnSpPr>
          <p:spPr>
            <a:xfrm rot="16200000" flipH="1">
              <a:off x="4739849" y="2682451"/>
              <a:ext cx="228603" cy="350100"/>
            </a:xfrm>
            <a:prstGeom prst="curvedConnector4">
              <a:avLst>
                <a:gd name="adj1" fmla="val -140653"/>
                <a:gd name="adj2" fmla="val 146607"/>
              </a:avLst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181600" y="2328446"/>
              <a:ext cx="46679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a</a:t>
              </a:r>
              <a:r>
                <a:rPr lang="en-US" sz="1600" b="1" i="1" baseline="-25000" dirty="0"/>
                <a:t>2,2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524001" y="2133600"/>
            <a:ext cx="259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Models two </a:t>
            </a:r>
            <a:r>
              <a:rPr lang="en-US" dirty="0" err="1"/>
              <a:t>autoregulatory</a:t>
            </a:r>
            <a:r>
              <a:rPr lang="en-US" dirty="0"/>
              <a:t> populations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794125" y="5776912"/>
            <a:ext cx="1570038" cy="762000"/>
            <a:chOff x="2253254" y="5576920"/>
            <a:chExt cx="1570038" cy="762000"/>
          </a:xfrm>
          <a:noFill/>
        </p:grpSpPr>
        <p:sp>
          <p:nvSpPr>
            <p:cNvPr id="64" name="Rectangle 63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65" name="Object 64"/>
            <p:cNvGraphicFramePr>
              <a:graphicFrameLocks noChangeAspect="1"/>
            </p:cNvGraphicFramePr>
            <p:nvPr>
              <p:extLst/>
            </p:nvPr>
          </p:nvGraphicFramePr>
          <p:xfrm>
            <a:off x="2253254" y="5608671"/>
            <a:ext cx="1570038" cy="687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04" name="Equation" r:id="rId9" imgW="1130300" imgH="495300" progId="Equation.3">
                    <p:embed/>
                  </p:oleObj>
                </mc:Choice>
                <mc:Fallback>
                  <p:oleObj name="Equation" r:id="rId9" imgW="1130300" imgH="495300" progId="Equation.3">
                    <p:embed/>
                    <p:pic>
                      <p:nvPicPr>
                        <p:cNvPr id="65" name="Object 6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53254" y="5608671"/>
                          <a:ext cx="1570038" cy="687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6" name="Group 65"/>
          <p:cNvGrpSpPr/>
          <p:nvPr/>
        </p:nvGrpSpPr>
        <p:grpSpPr>
          <a:xfrm>
            <a:off x="5531624" y="5776912"/>
            <a:ext cx="1524000" cy="762000"/>
            <a:chOff x="2269129" y="5576920"/>
            <a:chExt cx="1524000" cy="762000"/>
          </a:xfrm>
          <a:noFill/>
        </p:grpSpPr>
        <p:sp>
          <p:nvSpPr>
            <p:cNvPr id="67" name="Rectangle 66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68" name="Object 67"/>
            <p:cNvGraphicFramePr>
              <a:graphicFrameLocks noChangeAspect="1"/>
            </p:cNvGraphicFramePr>
            <p:nvPr>
              <p:extLst/>
            </p:nvPr>
          </p:nvGraphicFramePr>
          <p:xfrm>
            <a:off x="2471555" y="5713446"/>
            <a:ext cx="1131888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05" name="Equation" r:id="rId11" imgW="812800" imgH="342900" progId="Equation.3">
                    <p:embed/>
                  </p:oleObj>
                </mc:Choice>
                <mc:Fallback>
                  <p:oleObj name="Equation" r:id="rId11" imgW="812800" imgH="342900" progId="Equation.3">
                    <p:embed/>
                    <p:pic>
                      <p:nvPicPr>
                        <p:cNvPr id="68" name="Object 67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471555" y="5713446"/>
                          <a:ext cx="1131888" cy="476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9" name="Group 68"/>
          <p:cNvGrpSpPr/>
          <p:nvPr/>
        </p:nvGrpSpPr>
        <p:grpSpPr>
          <a:xfrm>
            <a:off x="7239000" y="5759450"/>
            <a:ext cx="2438400" cy="765540"/>
            <a:chOff x="1977337" y="4777352"/>
            <a:chExt cx="2438400" cy="765540"/>
          </a:xfrm>
          <a:noFill/>
        </p:grpSpPr>
        <p:sp>
          <p:nvSpPr>
            <p:cNvPr id="70" name="Rectangle 69"/>
            <p:cNvSpPr/>
            <p:nvPr/>
          </p:nvSpPr>
          <p:spPr bwMode="auto">
            <a:xfrm>
              <a:off x="1977337" y="4783940"/>
              <a:ext cx="24384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71" name="Object 70"/>
            <p:cNvGraphicFramePr>
              <a:graphicFrameLocks noChangeAspect="1"/>
            </p:cNvGraphicFramePr>
            <p:nvPr>
              <p:extLst/>
            </p:nvPr>
          </p:nvGraphicFramePr>
          <p:xfrm>
            <a:off x="2478987" y="4777352"/>
            <a:ext cx="1411288" cy="735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06" name="Equation" r:id="rId13" imgW="977900" imgH="508000" progId="Equation.3">
                    <p:embed/>
                  </p:oleObj>
                </mc:Choice>
                <mc:Fallback>
                  <p:oleObj name="Equation" r:id="rId13" imgW="977900" imgH="508000" progId="Equation.3">
                    <p:embed/>
                    <p:pic>
                      <p:nvPicPr>
                        <p:cNvPr id="71" name="Object 70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478987" y="4777352"/>
                          <a:ext cx="1411288" cy="7350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" name="Group 91"/>
          <p:cNvGrpSpPr/>
          <p:nvPr/>
        </p:nvGrpSpPr>
        <p:grpSpPr>
          <a:xfrm>
            <a:off x="5297221" y="4038600"/>
            <a:ext cx="3109744" cy="1639050"/>
            <a:chOff x="3773221" y="4038600"/>
            <a:chExt cx="3109744" cy="1639050"/>
          </a:xfrm>
          <a:noFill/>
        </p:grpSpPr>
        <p:sp>
          <p:nvSpPr>
            <p:cNvPr id="73" name="Oval 72"/>
            <p:cNvSpPr/>
            <p:nvPr/>
          </p:nvSpPr>
          <p:spPr>
            <a:xfrm>
              <a:off x="4349781" y="4572000"/>
              <a:ext cx="671401" cy="6714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R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5797581" y="4572000"/>
              <a:ext cx="671401" cy="6714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TF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Connector 8"/>
            <p:cNvCxnSpPr>
              <a:stCxn id="73" idx="7"/>
              <a:endCxn id="74" idx="1"/>
            </p:cNvCxnSpPr>
            <p:nvPr/>
          </p:nvCxnSpPr>
          <p:spPr>
            <a:xfrm rot="5400000" flipH="1" flipV="1">
              <a:off x="5409381" y="4183802"/>
              <a:ext cx="12700" cy="973047"/>
            </a:xfrm>
            <a:prstGeom prst="curvedConnector3">
              <a:avLst>
                <a:gd name="adj1" fmla="val 1842402"/>
              </a:avLst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8"/>
            <p:cNvCxnSpPr>
              <a:endCxn id="73" idx="3"/>
            </p:cNvCxnSpPr>
            <p:nvPr/>
          </p:nvCxnSpPr>
          <p:spPr>
            <a:xfrm flipV="1">
              <a:off x="4121181" y="5145077"/>
              <a:ext cx="326924" cy="158023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773221" y="5116945"/>
              <a:ext cx="28245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L</a:t>
              </a:r>
              <a:endParaRPr lang="en-US" b="1" i="1" baseline="-250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264181" y="5339096"/>
              <a:ext cx="24718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-</a:t>
              </a:r>
              <a:endParaRPr lang="en-US" sz="1600" b="1" i="1" baseline="-250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251224" y="4038600"/>
              <a:ext cx="287258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+</a:t>
              </a:r>
              <a:endParaRPr lang="en-US" sz="1600" b="1" i="1" baseline="-25000" dirty="0"/>
            </a:p>
          </p:txBody>
        </p:sp>
        <p:cxnSp>
          <p:nvCxnSpPr>
            <p:cNvPr id="82" name="Straight Connector 8"/>
            <p:cNvCxnSpPr>
              <a:stCxn id="74" idx="3"/>
              <a:endCxn id="73" idx="5"/>
            </p:cNvCxnSpPr>
            <p:nvPr/>
          </p:nvCxnSpPr>
          <p:spPr>
            <a:xfrm rot="5400000">
              <a:off x="5409382" y="4658554"/>
              <a:ext cx="12700" cy="973047"/>
            </a:xfrm>
            <a:prstGeom prst="curvedConnector3">
              <a:avLst>
                <a:gd name="adj1" fmla="val 1720441"/>
              </a:avLst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"/>
            <p:cNvCxnSpPr>
              <a:stCxn id="74" idx="0"/>
              <a:endCxn id="74" idx="6"/>
            </p:cNvCxnSpPr>
            <p:nvPr/>
          </p:nvCxnSpPr>
          <p:spPr>
            <a:xfrm rot="16200000" flipH="1">
              <a:off x="6133281" y="4572000"/>
              <a:ext cx="335701" cy="335700"/>
            </a:xfrm>
            <a:prstGeom prst="curvedConnector4">
              <a:avLst>
                <a:gd name="adj1" fmla="val -68096"/>
                <a:gd name="adj2" fmla="val 168097"/>
              </a:avLst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6635781" y="4157243"/>
              <a:ext cx="24718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-</a:t>
              </a:r>
              <a:endParaRPr lang="en-US" sz="1600" b="1" i="1" baseline="-25000" dirty="0"/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5"/>
          <a:srcRect r="57824"/>
          <a:stretch/>
        </p:blipFill>
        <p:spPr>
          <a:xfrm>
            <a:off x="2895601" y="3733800"/>
            <a:ext cx="2199337" cy="1803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2638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Behavior of linear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Case 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10000" y="1371600"/>
            <a:ext cx="1524000" cy="762000"/>
            <a:chOff x="2269129" y="5576920"/>
            <a:chExt cx="1524000" cy="76200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323104" y="5606650"/>
            <a:ext cx="1430338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1" name="Equation" r:id="rId3" imgW="1028700" imgH="495300" progId="Equation.3">
                    <p:embed/>
                  </p:oleObj>
                </mc:Choice>
                <mc:Fallback>
                  <p:oleObj name="Equation" r:id="rId3" imgW="1028700" imgH="495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23104" y="5606650"/>
                          <a:ext cx="1430338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5531624" y="1371600"/>
            <a:ext cx="1524000" cy="762000"/>
            <a:chOff x="2269129" y="5576920"/>
            <a:chExt cx="1524000" cy="762000"/>
          </a:xfrm>
          <a:noFill/>
        </p:grpSpPr>
        <p:sp>
          <p:nvSpPr>
            <p:cNvPr id="10" name="Rectangle 9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2454867" y="5713445"/>
            <a:ext cx="1166812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2" name="Equation" r:id="rId5" imgW="838200" imgH="342900" progId="Equation.3">
                    <p:embed/>
                  </p:oleObj>
                </mc:Choice>
                <mc:Fallback>
                  <p:oleObj name="Equation" r:id="rId5" imgW="838200" imgH="342900" progId="Equation.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54867" y="5713445"/>
                          <a:ext cx="1166812" cy="476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7239000" y="1329746"/>
            <a:ext cx="2209800" cy="803854"/>
            <a:chOff x="1977337" y="4752960"/>
            <a:chExt cx="2209800" cy="803854"/>
          </a:xfrm>
          <a:noFill/>
        </p:grpSpPr>
        <p:sp>
          <p:nvSpPr>
            <p:cNvPr id="13" name="Rectangle 12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2252401" y="4752960"/>
            <a:ext cx="1687512" cy="8038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3" name="Equation" r:id="rId7" imgW="1016000" imgH="482600" progId="Equation.3">
                    <p:embed/>
                  </p:oleObj>
                </mc:Choice>
                <mc:Fallback>
                  <p:oleObj name="Equation" r:id="rId7" imgW="1016000" imgH="4826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52401" y="4752960"/>
                          <a:ext cx="1687512" cy="8038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3810000" y="2362200"/>
            <a:ext cx="2209800" cy="758952"/>
            <a:chOff x="1977337" y="4783940"/>
            <a:chExt cx="2209800" cy="758952"/>
          </a:xfrm>
          <a:noFill/>
        </p:grpSpPr>
        <p:sp>
          <p:nvSpPr>
            <p:cNvPr id="16" name="Rectangle 15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304362" y="4784710"/>
            <a:ext cx="1582738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4" name="Equation" r:id="rId9" imgW="952500" imgH="444500" progId="Equation.3">
                    <p:embed/>
                  </p:oleObj>
                </mc:Choice>
                <mc:Fallback>
                  <p:oleObj name="Equation" r:id="rId9" imgW="952500" imgH="444500" progId="Equation.3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304362" y="4784710"/>
                          <a:ext cx="1582738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8518912" y="2362200"/>
            <a:ext cx="914400" cy="758952"/>
            <a:chOff x="2586937" y="4783940"/>
            <a:chExt cx="914400" cy="758952"/>
          </a:xfrm>
          <a:noFill/>
        </p:grpSpPr>
        <p:sp>
          <p:nvSpPr>
            <p:cNvPr id="19" name="Rectangle 18"/>
            <p:cNvSpPr/>
            <p:nvPr/>
          </p:nvSpPr>
          <p:spPr bwMode="auto">
            <a:xfrm>
              <a:off x="2586937" y="4783940"/>
              <a:ext cx="9144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2691286" y="4783940"/>
            <a:ext cx="715962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5" name="Equation" r:id="rId11" imgW="431800" imgH="444500" progId="Equation.3">
                    <p:embed/>
                  </p:oleObj>
                </mc:Choice>
                <mc:Fallback>
                  <p:oleObj name="Equation" r:id="rId11" imgW="431800" imgH="444500" progId="Equation.3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691286" y="4783940"/>
                          <a:ext cx="715962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/>
          <p:cNvGrpSpPr/>
          <p:nvPr/>
        </p:nvGrpSpPr>
        <p:grpSpPr>
          <a:xfrm>
            <a:off x="1518976" y="3745986"/>
            <a:ext cx="2938058" cy="2057400"/>
            <a:chOff x="-5024" y="3745986"/>
            <a:chExt cx="2938058" cy="2057400"/>
          </a:xfrm>
          <a:noFill/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5024" y="3745986"/>
              <a:ext cx="2938058" cy="2057400"/>
            </a:xfrm>
            <a:prstGeom prst="rect">
              <a:avLst/>
            </a:prstGeom>
            <a:grpFill/>
          </p:spPr>
        </p:pic>
        <p:sp>
          <p:nvSpPr>
            <p:cNvPr id="22" name="TextBox 21"/>
            <p:cNvSpPr txBox="1"/>
            <p:nvPr/>
          </p:nvSpPr>
          <p:spPr>
            <a:xfrm>
              <a:off x="770178" y="4081046"/>
              <a:ext cx="127150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=0,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49748" y="3745986"/>
            <a:ext cx="2892507" cy="2057400"/>
            <a:chOff x="3125747" y="3745986"/>
            <a:chExt cx="2892507" cy="2057400"/>
          </a:xfrm>
          <a:noFill/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25747" y="3745986"/>
              <a:ext cx="2892507" cy="2057400"/>
            </a:xfrm>
            <a:prstGeom prst="rect">
              <a:avLst/>
            </a:prstGeom>
            <a:grpFill/>
          </p:spPr>
        </p:pic>
        <p:sp>
          <p:nvSpPr>
            <p:cNvPr id="24" name="TextBox 23"/>
            <p:cNvSpPr txBox="1"/>
            <p:nvPr/>
          </p:nvSpPr>
          <p:spPr>
            <a:xfrm>
              <a:off x="3962400" y="4462046"/>
              <a:ext cx="133402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=-1,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775494" y="3745986"/>
            <a:ext cx="2892507" cy="2057400"/>
            <a:chOff x="6251493" y="3745986"/>
            <a:chExt cx="2892507" cy="2057400"/>
          </a:xfrm>
          <a:noFill/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51493" y="3745986"/>
              <a:ext cx="2892507" cy="2057400"/>
            </a:xfrm>
            <a:prstGeom prst="rect">
              <a:avLst/>
            </a:prstGeom>
            <a:grpFill/>
          </p:spPr>
        </p:pic>
        <p:sp>
          <p:nvSpPr>
            <p:cNvPr id="26" name="TextBox 25"/>
            <p:cNvSpPr txBox="1"/>
            <p:nvPr/>
          </p:nvSpPr>
          <p:spPr>
            <a:xfrm>
              <a:off x="6779129" y="4233446"/>
              <a:ext cx="149271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=2.5,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=-1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81F5BC-6A2A-5B42-9DF4-673FDC8477A9}"/>
                  </a:ext>
                </a:extLst>
              </p:cNvPr>
              <p:cNvSpPr txBox="1"/>
              <p:nvPr/>
            </p:nvSpPr>
            <p:spPr>
              <a:xfrm>
                <a:off x="6542050" y="2355358"/>
                <a:ext cx="12608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81F5BC-6A2A-5B42-9DF4-673FDC847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050" y="2355358"/>
                <a:ext cx="1260858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0471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Behavior of linear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Case 2: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794126" y="1371600"/>
            <a:ext cx="1571625" cy="762000"/>
            <a:chOff x="2253254" y="5576920"/>
            <a:chExt cx="1571625" cy="76200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253254" y="5607083"/>
            <a:ext cx="1571625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49" name="Equation" r:id="rId3" imgW="1130300" imgH="495300" progId="Equation.3">
                    <p:embed/>
                  </p:oleObj>
                </mc:Choice>
                <mc:Fallback>
                  <p:oleObj name="Equation" r:id="rId3" imgW="1130300" imgH="495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53254" y="5607083"/>
                          <a:ext cx="1571625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5531624" y="1371600"/>
            <a:ext cx="1524000" cy="762000"/>
            <a:chOff x="2269129" y="5576920"/>
            <a:chExt cx="1524000" cy="762000"/>
          </a:xfrm>
          <a:noFill/>
        </p:grpSpPr>
        <p:sp>
          <p:nvSpPr>
            <p:cNvPr id="10" name="Rectangle 9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2454867" y="5713445"/>
            <a:ext cx="1166812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50" name="Equation" r:id="rId5" imgW="838200" imgH="342900" progId="Equation.3">
                    <p:embed/>
                  </p:oleObj>
                </mc:Choice>
                <mc:Fallback>
                  <p:oleObj name="Equation" r:id="rId5" imgW="838200" imgH="342900" progId="Equation.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54867" y="5713445"/>
                          <a:ext cx="1166812" cy="476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7239000" y="1330326"/>
            <a:ext cx="2209800" cy="803275"/>
            <a:chOff x="1977337" y="4753539"/>
            <a:chExt cx="2209800" cy="803275"/>
          </a:xfrm>
          <a:noFill/>
        </p:grpSpPr>
        <p:sp>
          <p:nvSpPr>
            <p:cNvPr id="13" name="Rectangle 12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2167837" y="4753539"/>
            <a:ext cx="1857375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51" name="Equation" r:id="rId7" imgW="1117600" imgH="482600" progId="Equation.3">
                    <p:embed/>
                  </p:oleObj>
                </mc:Choice>
                <mc:Fallback>
                  <p:oleObj name="Equation" r:id="rId7" imgW="1117600" imgH="4826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167837" y="4753539"/>
                          <a:ext cx="1857375" cy="803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3810000" y="2362200"/>
            <a:ext cx="2209800" cy="758952"/>
            <a:chOff x="1977337" y="4783940"/>
            <a:chExt cx="2209800" cy="758952"/>
          </a:xfrm>
          <a:noFill/>
        </p:grpSpPr>
        <p:sp>
          <p:nvSpPr>
            <p:cNvPr id="16" name="Rectangle 15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210700" y="4783940"/>
            <a:ext cx="1771650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52" name="Equation" r:id="rId9" imgW="1066800" imgH="444500" progId="Equation.3">
                    <p:embed/>
                  </p:oleObj>
                </mc:Choice>
                <mc:Fallback>
                  <p:oleObj name="Equation" r:id="rId9" imgW="1066800" imgH="444500" progId="Equation.3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10700" y="4783940"/>
                          <a:ext cx="1771650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8518912" y="2362200"/>
            <a:ext cx="914400" cy="758952"/>
            <a:chOff x="2586937" y="4783940"/>
            <a:chExt cx="914400" cy="758952"/>
          </a:xfrm>
          <a:noFill/>
        </p:grpSpPr>
        <p:sp>
          <p:nvSpPr>
            <p:cNvPr id="19" name="Rectangle 18"/>
            <p:cNvSpPr/>
            <p:nvPr/>
          </p:nvSpPr>
          <p:spPr bwMode="auto">
            <a:xfrm>
              <a:off x="2586937" y="4783940"/>
              <a:ext cx="9144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2691286" y="4783940"/>
            <a:ext cx="715962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53" name="Equation" r:id="rId11" imgW="431800" imgH="444500" progId="Equation.3">
                    <p:embed/>
                  </p:oleObj>
                </mc:Choice>
                <mc:Fallback>
                  <p:oleObj name="Equation" r:id="rId11" imgW="431800" imgH="444500" progId="Equation.3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691286" y="4783940"/>
                          <a:ext cx="715962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1518976" y="3745986"/>
            <a:ext cx="2938058" cy="2057400"/>
            <a:chOff x="-5024" y="3745986"/>
            <a:chExt cx="2938058" cy="2057400"/>
          </a:xfrm>
          <a:noFill/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5024" y="3745986"/>
              <a:ext cx="2938058" cy="2057400"/>
            </a:xfrm>
            <a:prstGeom prst="rect">
              <a:avLst/>
            </a:prstGeom>
            <a:grpFill/>
          </p:spPr>
        </p:pic>
        <p:sp>
          <p:nvSpPr>
            <p:cNvPr id="22" name="TextBox 21"/>
            <p:cNvSpPr txBox="1"/>
            <p:nvPr/>
          </p:nvSpPr>
          <p:spPr>
            <a:xfrm>
              <a:off x="770178" y="4081046"/>
              <a:ext cx="127150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=0,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38360" y="3745986"/>
            <a:ext cx="2915283" cy="2057400"/>
            <a:chOff x="3114359" y="3745986"/>
            <a:chExt cx="2915283" cy="2057400"/>
          </a:xfrm>
          <a:noFill/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14359" y="3745986"/>
              <a:ext cx="2915283" cy="2057400"/>
            </a:xfrm>
            <a:prstGeom prst="rect">
              <a:avLst/>
            </a:prstGeom>
            <a:grpFill/>
          </p:spPr>
        </p:pic>
        <p:sp>
          <p:nvSpPr>
            <p:cNvPr id="24" name="TextBox 23"/>
            <p:cNvSpPr txBox="1"/>
            <p:nvPr/>
          </p:nvSpPr>
          <p:spPr>
            <a:xfrm>
              <a:off x="3962400" y="4462046"/>
              <a:ext cx="133402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=-1,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52718" y="3745986"/>
            <a:ext cx="2915283" cy="2057400"/>
            <a:chOff x="6228717" y="3745986"/>
            <a:chExt cx="2915283" cy="2057400"/>
          </a:xfrm>
          <a:noFill/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28717" y="3745986"/>
              <a:ext cx="2915283" cy="2057400"/>
            </a:xfrm>
            <a:prstGeom prst="rect">
              <a:avLst/>
            </a:prstGeom>
            <a:grpFill/>
          </p:spPr>
        </p:pic>
        <p:sp>
          <p:nvSpPr>
            <p:cNvPr id="26" name="TextBox 25"/>
            <p:cNvSpPr txBox="1"/>
            <p:nvPr/>
          </p:nvSpPr>
          <p:spPr>
            <a:xfrm>
              <a:off x="6779129" y="4233446"/>
              <a:ext cx="149271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=2.5,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=-1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47264" y="2362200"/>
            <a:ext cx="1371600" cy="758952"/>
            <a:chOff x="2586937" y="4783940"/>
            <a:chExt cx="1371600" cy="758952"/>
          </a:xfrm>
          <a:noFill/>
        </p:grpSpPr>
        <p:sp>
          <p:nvSpPr>
            <p:cNvPr id="34" name="Rectangle 33"/>
            <p:cNvSpPr/>
            <p:nvPr/>
          </p:nvSpPr>
          <p:spPr bwMode="auto">
            <a:xfrm>
              <a:off x="2586937" y="4783940"/>
              <a:ext cx="13716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3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2716686" y="4983965"/>
            <a:ext cx="1095375" cy="33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54" name="Equation" r:id="rId16" imgW="660400" imgH="203200" progId="Equation.3">
                    <p:embed/>
                  </p:oleObj>
                </mc:Choice>
                <mc:Fallback>
                  <p:oleObj name="Equation" r:id="rId16" imgW="660400" imgH="203200" progId="Equation.3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716686" y="4983965"/>
                          <a:ext cx="1095375" cy="338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08759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Behavior of linear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Case 3: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10000" y="1371600"/>
            <a:ext cx="1524000" cy="762000"/>
            <a:chOff x="2269129" y="5576920"/>
            <a:chExt cx="1524000" cy="76200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332629" y="5607083"/>
            <a:ext cx="1412875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25" name="Equation" r:id="rId3" imgW="1016000" imgH="495300" progId="Equation.3">
                    <p:embed/>
                  </p:oleObj>
                </mc:Choice>
                <mc:Fallback>
                  <p:oleObj name="Equation" r:id="rId3" imgW="1016000" imgH="495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32629" y="5607083"/>
                          <a:ext cx="1412875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5531624" y="1371600"/>
            <a:ext cx="1524000" cy="762000"/>
            <a:chOff x="2269129" y="5576920"/>
            <a:chExt cx="1524000" cy="762000"/>
          </a:xfrm>
          <a:noFill/>
        </p:grpSpPr>
        <p:sp>
          <p:nvSpPr>
            <p:cNvPr id="10" name="Rectangle 9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2454867" y="5713445"/>
            <a:ext cx="1166812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26" name="Equation" r:id="rId5" imgW="838200" imgH="342900" progId="Equation.3">
                    <p:embed/>
                  </p:oleObj>
                </mc:Choice>
                <mc:Fallback>
                  <p:oleObj name="Equation" r:id="rId5" imgW="838200" imgH="342900" progId="Equation.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54867" y="5713445"/>
                          <a:ext cx="1166812" cy="476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7239000" y="1330326"/>
            <a:ext cx="2209800" cy="803275"/>
            <a:chOff x="1977337" y="4753539"/>
            <a:chExt cx="2209800" cy="803275"/>
          </a:xfrm>
          <a:noFill/>
        </p:grpSpPr>
        <p:sp>
          <p:nvSpPr>
            <p:cNvPr id="13" name="Rectangle 12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2263087" y="4753539"/>
            <a:ext cx="1666875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27" name="Equation" r:id="rId7" imgW="1003300" imgH="482600" progId="Equation.3">
                    <p:embed/>
                  </p:oleObj>
                </mc:Choice>
                <mc:Fallback>
                  <p:oleObj name="Equation" r:id="rId7" imgW="1003300" imgH="4826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63087" y="4753539"/>
                          <a:ext cx="1666875" cy="803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3810000" y="2362200"/>
            <a:ext cx="2209800" cy="758952"/>
            <a:chOff x="1977337" y="4783940"/>
            <a:chExt cx="2209800" cy="758952"/>
          </a:xfrm>
          <a:noFill/>
        </p:grpSpPr>
        <p:sp>
          <p:nvSpPr>
            <p:cNvPr id="16" name="Rectangle 15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315475" y="4783940"/>
            <a:ext cx="1560512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28" name="Equation" r:id="rId9" imgW="939800" imgH="444500" progId="Equation.3">
                    <p:embed/>
                  </p:oleObj>
                </mc:Choice>
                <mc:Fallback>
                  <p:oleObj name="Equation" r:id="rId9" imgW="939800" imgH="444500" progId="Equation.3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315475" y="4783940"/>
                          <a:ext cx="1560512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29"/>
          <p:cNvGrpSpPr/>
          <p:nvPr/>
        </p:nvGrpSpPr>
        <p:grpSpPr>
          <a:xfrm>
            <a:off x="1518976" y="3745986"/>
            <a:ext cx="2938058" cy="2057400"/>
            <a:chOff x="-5024" y="3745986"/>
            <a:chExt cx="2938058" cy="2057400"/>
          </a:xfrm>
          <a:noFill/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024" y="3745986"/>
              <a:ext cx="2938058" cy="2057400"/>
            </a:xfrm>
            <a:prstGeom prst="rect">
              <a:avLst/>
            </a:prstGeom>
            <a:grpFill/>
          </p:spPr>
        </p:pic>
        <p:sp>
          <p:nvSpPr>
            <p:cNvPr id="22" name="TextBox 21"/>
            <p:cNvSpPr txBox="1"/>
            <p:nvPr/>
          </p:nvSpPr>
          <p:spPr>
            <a:xfrm>
              <a:off x="770178" y="4081046"/>
              <a:ext cx="127150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=0,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49748" y="3745986"/>
            <a:ext cx="2892507" cy="2057400"/>
            <a:chOff x="3125747" y="3745986"/>
            <a:chExt cx="2892507" cy="2057400"/>
          </a:xfrm>
          <a:noFill/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25747" y="3745986"/>
              <a:ext cx="2892507" cy="2057400"/>
            </a:xfrm>
            <a:prstGeom prst="rect">
              <a:avLst/>
            </a:prstGeom>
            <a:grpFill/>
          </p:spPr>
        </p:pic>
        <p:sp>
          <p:nvSpPr>
            <p:cNvPr id="24" name="TextBox 23"/>
            <p:cNvSpPr txBox="1"/>
            <p:nvPr/>
          </p:nvSpPr>
          <p:spPr>
            <a:xfrm>
              <a:off x="3962400" y="4462046"/>
              <a:ext cx="133402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=-1,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775494" y="3745986"/>
            <a:ext cx="2892507" cy="2057400"/>
            <a:chOff x="6251493" y="3745986"/>
            <a:chExt cx="2892507" cy="2057400"/>
          </a:xfrm>
          <a:noFill/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51493" y="3745986"/>
              <a:ext cx="2892507" cy="2057400"/>
            </a:xfrm>
            <a:prstGeom prst="rect">
              <a:avLst/>
            </a:prstGeom>
            <a:grpFill/>
          </p:spPr>
        </p:pic>
        <p:sp>
          <p:nvSpPr>
            <p:cNvPr id="26" name="TextBox 25"/>
            <p:cNvSpPr txBox="1"/>
            <p:nvPr/>
          </p:nvSpPr>
          <p:spPr>
            <a:xfrm>
              <a:off x="6779129" y="4233446"/>
              <a:ext cx="149271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=2.5,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=-1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073553" y="2362200"/>
            <a:ext cx="1371600" cy="758952"/>
            <a:chOff x="2586937" y="4783940"/>
            <a:chExt cx="1371600" cy="758952"/>
          </a:xfrm>
          <a:noFill/>
        </p:grpSpPr>
        <p:sp>
          <p:nvSpPr>
            <p:cNvPr id="34" name="Rectangle 33"/>
            <p:cNvSpPr/>
            <p:nvPr/>
          </p:nvSpPr>
          <p:spPr bwMode="auto">
            <a:xfrm>
              <a:off x="2586937" y="4783940"/>
              <a:ext cx="13716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3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2790609" y="4983965"/>
            <a:ext cx="947738" cy="33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29" name="Equation" r:id="rId14" imgW="571500" imgH="203200" progId="Equation.3">
                    <p:embed/>
                  </p:oleObj>
                </mc:Choice>
                <mc:Fallback>
                  <p:oleObj name="Equation" r:id="rId14" imgW="571500" imgH="203200" progId="Equation.3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790609" y="4983965"/>
                          <a:ext cx="947738" cy="338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57585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Behavior of linear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Case 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10000" y="1371600"/>
            <a:ext cx="1524000" cy="762000"/>
            <a:chOff x="2269129" y="5576920"/>
            <a:chExt cx="1524000" cy="76200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321517" y="5607083"/>
            <a:ext cx="1431925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97" name="Equation" r:id="rId3" imgW="1028700" imgH="495300" progId="Equation.3">
                    <p:embed/>
                  </p:oleObj>
                </mc:Choice>
                <mc:Fallback>
                  <p:oleObj name="Equation" r:id="rId3" imgW="1028700" imgH="495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21517" y="5607083"/>
                          <a:ext cx="1431925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5531624" y="1371600"/>
            <a:ext cx="1524000" cy="762000"/>
            <a:chOff x="2269129" y="5576920"/>
            <a:chExt cx="1524000" cy="762000"/>
          </a:xfrm>
          <a:noFill/>
        </p:grpSpPr>
        <p:sp>
          <p:nvSpPr>
            <p:cNvPr id="10" name="Rectangle 9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2471555" y="5713445"/>
            <a:ext cx="1131888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98" name="Equation" r:id="rId5" imgW="812800" imgH="342900" progId="Equation.3">
                    <p:embed/>
                  </p:oleObj>
                </mc:Choice>
                <mc:Fallback>
                  <p:oleObj name="Equation" r:id="rId5" imgW="812800" imgH="342900" progId="Equation.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71555" y="5713445"/>
                          <a:ext cx="1131888" cy="476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7239000" y="1330326"/>
            <a:ext cx="2209800" cy="803275"/>
            <a:chOff x="1977337" y="4753539"/>
            <a:chExt cx="2209800" cy="803275"/>
          </a:xfrm>
          <a:noFill/>
        </p:grpSpPr>
        <p:sp>
          <p:nvSpPr>
            <p:cNvPr id="13" name="Rectangle 12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2093225" y="4753539"/>
            <a:ext cx="2005012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99" name="Equation" r:id="rId7" imgW="1206500" imgH="482600" progId="Equation.3">
                    <p:embed/>
                  </p:oleObj>
                </mc:Choice>
                <mc:Fallback>
                  <p:oleObj name="Equation" r:id="rId7" imgW="1206500" imgH="4826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93225" y="4753539"/>
                          <a:ext cx="2005012" cy="803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3810000" y="2362200"/>
            <a:ext cx="2209800" cy="758952"/>
            <a:chOff x="1977337" y="4783940"/>
            <a:chExt cx="2209800" cy="758952"/>
          </a:xfrm>
          <a:noFill/>
        </p:grpSpPr>
        <p:sp>
          <p:nvSpPr>
            <p:cNvPr id="16" name="Rectangle 15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156725" y="4783940"/>
            <a:ext cx="1878012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0" name="Equation" r:id="rId9" imgW="1130300" imgH="444500" progId="Equation.3">
                    <p:embed/>
                  </p:oleObj>
                </mc:Choice>
                <mc:Fallback>
                  <p:oleObj name="Equation" r:id="rId9" imgW="1130300" imgH="444500" progId="Equation.3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156725" y="4783940"/>
                          <a:ext cx="1878012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8518913" y="2362200"/>
            <a:ext cx="915601" cy="758952"/>
            <a:chOff x="2586937" y="4783940"/>
            <a:chExt cx="915601" cy="758952"/>
          </a:xfrm>
          <a:noFill/>
        </p:grpSpPr>
        <p:sp>
          <p:nvSpPr>
            <p:cNvPr id="19" name="Rectangle 18"/>
            <p:cNvSpPr/>
            <p:nvPr/>
          </p:nvSpPr>
          <p:spPr bwMode="auto">
            <a:xfrm>
              <a:off x="2586937" y="4783940"/>
              <a:ext cx="9144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2597663" y="4783940"/>
            <a:ext cx="90487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1" name="Equation" r:id="rId11" imgW="546100" imgH="444500" progId="Equation.3">
                    <p:embed/>
                  </p:oleObj>
                </mc:Choice>
                <mc:Fallback>
                  <p:oleObj name="Equation" r:id="rId11" imgW="546100" imgH="444500" progId="Equation.3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597663" y="4783940"/>
                          <a:ext cx="90487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0" name="Group 39"/>
          <p:cNvGrpSpPr/>
          <p:nvPr/>
        </p:nvGrpSpPr>
        <p:grpSpPr>
          <a:xfrm>
            <a:off x="1524000" y="3745986"/>
            <a:ext cx="2831772" cy="2057400"/>
            <a:chOff x="0" y="3745986"/>
            <a:chExt cx="2831772" cy="2057400"/>
          </a:xfrm>
          <a:noFill/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745986"/>
              <a:ext cx="2831772" cy="2057400"/>
            </a:xfrm>
            <a:prstGeom prst="rect">
              <a:avLst/>
            </a:prstGeom>
            <a:grpFill/>
          </p:spPr>
        </p:pic>
        <p:sp>
          <p:nvSpPr>
            <p:cNvPr id="22" name="TextBox 21"/>
            <p:cNvSpPr txBox="1"/>
            <p:nvPr/>
          </p:nvSpPr>
          <p:spPr>
            <a:xfrm>
              <a:off x="770178" y="4081046"/>
              <a:ext cx="127150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=0,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49748" y="3745986"/>
            <a:ext cx="2892507" cy="2057400"/>
            <a:chOff x="3125747" y="3745986"/>
            <a:chExt cx="2892507" cy="2057400"/>
          </a:xfrm>
          <a:noFill/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25747" y="3745986"/>
              <a:ext cx="2892507" cy="2057400"/>
            </a:xfrm>
            <a:prstGeom prst="rect">
              <a:avLst/>
            </a:prstGeom>
            <a:grpFill/>
          </p:spPr>
        </p:pic>
        <p:sp>
          <p:nvSpPr>
            <p:cNvPr id="24" name="TextBox 23"/>
            <p:cNvSpPr txBox="1"/>
            <p:nvPr/>
          </p:nvSpPr>
          <p:spPr>
            <a:xfrm>
              <a:off x="3962400" y="4462046"/>
              <a:ext cx="133402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=-1,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775494" y="3745986"/>
            <a:ext cx="2892507" cy="2057400"/>
            <a:chOff x="6251493" y="3745986"/>
            <a:chExt cx="2892507" cy="2057400"/>
          </a:xfrm>
          <a:noFill/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51493" y="3745986"/>
              <a:ext cx="2892507" cy="2057400"/>
            </a:xfrm>
            <a:prstGeom prst="rect">
              <a:avLst/>
            </a:prstGeom>
            <a:grpFill/>
          </p:spPr>
        </p:pic>
        <p:sp>
          <p:nvSpPr>
            <p:cNvPr id="26" name="TextBox 25"/>
            <p:cNvSpPr txBox="1"/>
            <p:nvPr/>
          </p:nvSpPr>
          <p:spPr>
            <a:xfrm>
              <a:off x="6779129" y="4114800"/>
              <a:ext cx="149271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=2.5,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=-1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293624" y="2362200"/>
            <a:ext cx="1722864" cy="758952"/>
            <a:chOff x="2738097" y="4783940"/>
            <a:chExt cx="1722864" cy="758952"/>
          </a:xfrm>
          <a:noFill/>
        </p:grpSpPr>
        <p:sp>
          <p:nvSpPr>
            <p:cNvPr id="34" name="Rectangle 33"/>
            <p:cNvSpPr/>
            <p:nvPr/>
          </p:nvSpPr>
          <p:spPr bwMode="auto">
            <a:xfrm>
              <a:off x="2738097" y="4783940"/>
              <a:ext cx="1722864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3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2805199" y="4783940"/>
            <a:ext cx="1579562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2" name="Equation" r:id="rId16" imgW="952500" imgH="444500" progId="Equation.3">
                    <p:embed/>
                  </p:oleObj>
                </mc:Choice>
                <mc:Fallback>
                  <p:oleObj name="Equation" r:id="rId16" imgW="952500" imgH="444500" progId="Equation.3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805199" y="4783940"/>
                          <a:ext cx="1579562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05151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Behavior of linear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Case 5: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10000" y="1371600"/>
            <a:ext cx="1524000" cy="762000"/>
            <a:chOff x="2269129" y="5576920"/>
            <a:chExt cx="1524000" cy="76200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329454" y="5607083"/>
            <a:ext cx="1414463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21" name="Equation" r:id="rId3" imgW="1016000" imgH="495300" progId="Equation.3">
                    <p:embed/>
                  </p:oleObj>
                </mc:Choice>
                <mc:Fallback>
                  <p:oleObj name="Equation" r:id="rId3" imgW="1016000" imgH="495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29454" y="5607083"/>
                          <a:ext cx="1414463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5531624" y="1371600"/>
            <a:ext cx="1524000" cy="762000"/>
            <a:chOff x="2269129" y="5576920"/>
            <a:chExt cx="1524000" cy="762000"/>
          </a:xfrm>
          <a:noFill/>
        </p:grpSpPr>
        <p:sp>
          <p:nvSpPr>
            <p:cNvPr id="10" name="Rectangle 9"/>
            <p:cNvSpPr/>
            <p:nvPr/>
          </p:nvSpPr>
          <p:spPr bwMode="auto">
            <a:xfrm>
              <a:off x="2269129" y="5576920"/>
              <a:ext cx="15240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2471555" y="5713445"/>
            <a:ext cx="1131888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22" name="Equation" r:id="rId5" imgW="812800" imgH="342900" progId="Equation.3">
                    <p:embed/>
                  </p:oleObj>
                </mc:Choice>
                <mc:Fallback>
                  <p:oleObj name="Equation" r:id="rId5" imgW="812800" imgH="342900" progId="Equation.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71555" y="5713445"/>
                          <a:ext cx="1131888" cy="476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7239000" y="1330326"/>
            <a:ext cx="2209800" cy="803275"/>
            <a:chOff x="1977337" y="4753539"/>
            <a:chExt cx="2209800" cy="803275"/>
          </a:xfrm>
          <a:noFill/>
        </p:grpSpPr>
        <p:sp>
          <p:nvSpPr>
            <p:cNvPr id="13" name="Rectangle 12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2156725" y="4753539"/>
            <a:ext cx="1878012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23" name="Equation" r:id="rId7" imgW="1130300" imgH="482600" progId="Equation.3">
                    <p:embed/>
                  </p:oleObj>
                </mc:Choice>
                <mc:Fallback>
                  <p:oleObj name="Equation" r:id="rId7" imgW="1130300" imgH="4826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156725" y="4753539"/>
                          <a:ext cx="1878012" cy="803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3810000" y="2362200"/>
            <a:ext cx="2209800" cy="758952"/>
            <a:chOff x="1977337" y="4783940"/>
            <a:chExt cx="2209800" cy="758952"/>
          </a:xfrm>
          <a:noFill/>
        </p:grpSpPr>
        <p:sp>
          <p:nvSpPr>
            <p:cNvPr id="16" name="Rectangle 15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218637" y="4783940"/>
            <a:ext cx="1752600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24" name="Equation" r:id="rId9" imgW="1054100" imgH="444500" progId="Equation.3">
                    <p:embed/>
                  </p:oleObj>
                </mc:Choice>
                <mc:Fallback>
                  <p:oleObj name="Equation" r:id="rId9" imgW="1054100" imgH="444500" progId="Equation.3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18637" y="4783940"/>
                          <a:ext cx="1752600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8518912" y="2362200"/>
            <a:ext cx="914400" cy="758952"/>
            <a:chOff x="2586937" y="4783940"/>
            <a:chExt cx="914400" cy="758952"/>
          </a:xfrm>
          <a:noFill/>
        </p:grpSpPr>
        <p:sp>
          <p:nvSpPr>
            <p:cNvPr id="19" name="Rectangle 18"/>
            <p:cNvSpPr/>
            <p:nvPr/>
          </p:nvSpPr>
          <p:spPr bwMode="auto">
            <a:xfrm>
              <a:off x="2586937" y="4783940"/>
              <a:ext cx="9144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2786575" y="5015715"/>
            <a:ext cx="525463" cy="274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25" name="Equation" r:id="rId11" imgW="317500" imgH="165100" progId="Equation.3">
                    <p:embed/>
                  </p:oleObj>
                </mc:Choice>
                <mc:Fallback>
                  <p:oleObj name="Equation" r:id="rId11" imgW="317500" imgH="165100" progId="Equation.3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786575" y="5015715"/>
                          <a:ext cx="525463" cy="274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1524000" y="3745986"/>
            <a:ext cx="2801404" cy="2057400"/>
            <a:chOff x="0" y="3745986"/>
            <a:chExt cx="2801404" cy="2057400"/>
          </a:xfrm>
          <a:noFill/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745986"/>
              <a:ext cx="2801404" cy="2057400"/>
            </a:xfrm>
            <a:prstGeom prst="rect">
              <a:avLst/>
            </a:prstGeom>
            <a:grpFill/>
          </p:spPr>
        </p:pic>
        <p:sp>
          <p:nvSpPr>
            <p:cNvPr id="22" name="TextBox 21"/>
            <p:cNvSpPr txBox="1"/>
            <p:nvPr/>
          </p:nvSpPr>
          <p:spPr>
            <a:xfrm>
              <a:off x="381000" y="4081046"/>
              <a:ext cx="127150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=0,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87706" y="3745986"/>
            <a:ext cx="2816588" cy="2057400"/>
            <a:chOff x="3163706" y="3745986"/>
            <a:chExt cx="2816588" cy="2057400"/>
          </a:xfrm>
          <a:noFill/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63706" y="3745986"/>
              <a:ext cx="2816588" cy="2057400"/>
            </a:xfrm>
            <a:prstGeom prst="rect">
              <a:avLst/>
            </a:prstGeom>
            <a:grpFill/>
          </p:spPr>
        </p:pic>
        <p:sp>
          <p:nvSpPr>
            <p:cNvPr id="24" name="TextBox 23"/>
            <p:cNvSpPr txBox="1"/>
            <p:nvPr/>
          </p:nvSpPr>
          <p:spPr>
            <a:xfrm>
              <a:off x="3505200" y="4038600"/>
              <a:ext cx="133402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=-1,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51412" y="3745986"/>
            <a:ext cx="2816588" cy="2057400"/>
            <a:chOff x="6327412" y="3745986"/>
            <a:chExt cx="2816588" cy="2057400"/>
          </a:xfrm>
          <a:noFill/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27412" y="3745986"/>
              <a:ext cx="2816588" cy="2057400"/>
            </a:xfrm>
            <a:prstGeom prst="rect">
              <a:avLst/>
            </a:prstGeom>
            <a:grpFill/>
          </p:spPr>
        </p:pic>
        <p:sp>
          <p:nvSpPr>
            <p:cNvPr id="26" name="TextBox 25"/>
            <p:cNvSpPr txBox="1"/>
            <p:nvPr/>
          </p:nvSpPr>
          <p:spPr>
            <a:xfrm>
              <a:off x="6626729" y="3962400"/>
              <a:ext cx="149271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=2.5,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=-1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293624" y="2362200"/>
            <a:ext cx="1722864" cy="758952"/>
            <a:chOff x="2738097" y="4783940"/>
            <a:chExt cx="1722864" cy="758952"/>
          </a:xfrm>
          <a:noFill/>
        </p:grpSpPr>
        <p:sp>
          <p:nvSpPr>
            <p:cNvPr id="34" name="Rectangle 33"/>
            <p:cNvSpPr/>
            <p:nvPr/>
          </p:nvSpPr>
          <p:spPr bwMode="auto">
            <a:xfrm>
              <a:off x="2738097" y="4783940"/>
              <a:ext cx="1722864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3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2867498" y="4783940"/>
            <a:ext cx="1454150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26" name="Equation" r:id="rId16" imgW="876300" imgH="444500" progId="Equation.3">
                    <p:embed/>
                  </p:oleObj>
                </mc:Choice>
                <mc:Fallback>
                  <p:oleObj name="Equation" r:id="rId16" imgW="876300" imgH="444500" progId="Equation.3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867498" y="4783940"/>
                          <a:ext cx="1454150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49718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DDB15-EAAC-5D45-9F26-E6F08081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motifs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FADE8-8A76-864D-BF99-8B56225D9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EB1D8-99BA-3D4D-B0F3-6223D236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A96D2F-CB94-974B-91D8-804A2BB7B830}"/>
              </a:ext>
            </a:extLst>
          </p:cNvPr>
          <p:cNvGrpSpPr/>
          <p:nvPr/>
        </p:nvGrpSpPr>
        <p:grpSpPr>
          <a:xfrm>
            <a:off x="6918951" y="3708360"/>
            <a:ext cx="2667000" cy="534194"/>
            <a:chOff x="4724400" y="2475706"/>
            <a:chExt cx="2667000" cy="53419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A23DA2-1003-9D48-B81E-D495F4B4B0B5}"/>
                </a:ext>
              </a:extLst>
            </p:cNvPr>
            <p:cNvSpPr/>
            <p:nvPr/>
          </p:nvSpPr>
          <p:spPr bwMode="auto">
            <a:xfrm>
              <a:off x="4724400" y="2476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917002-50DF-1442-A1EA-4BF5F5420BD7}"/>
                </a:ext>
              </a:extLst>
            </p:cNvPr>
            <p:cNvSpPr/>
            <p:nvPr/>
          </p:nvSpPr>
          <p:spPr bwMode="auto">
            <a:xfrm>
              <a:off x="6858000" y="2476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FA3614-12D2-844A-BC97-1EAA3822F5C3}"/>
                </a:ext>
              </a:extLst>
            </p:cNvPr>
            <p:cNvSpPr/>
            <p:nvPr/>
          </p:nvSpPr>
          <p:spPr bwMode="auto">
            <a:xfrm>
              <a:off x="5791200" y="2476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61A0BD5-BEFB-F944-9FFD-A3190CCCC43E}"/>
                </a:ext>
              </a:extLst>
            </p:cNvPr>
            <p:cNvCxnSpPr>
              <a:stCxn id="7" idx="6"/>
              <a:endCxn id="9" idx="2"/>
            </p:cNvCxnSpPr>
            <p:nvPr/>
          </p:nvCxnSpPr>
          <p:spPr bwMode="auto">
            <a:xfrm>
              <a:off x="5257800" y="27432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460F9F5-E637-8B4F-A854-DE104EAB158B}"/>
                </a:ext>
              </a:extLst>
            </p:cNvPr>
            <p:cNvCxnSpPr>
              <a:stCxn id="9" idx="6"/>
              <a:endCxn id="8" idx="2"/>
            </p:cNvCxnSpPr>
            <p:nvPr/>
          </p:nvCxnSpPr>
          <p:spPr bwMode="auto">
            <a:xfrm>
              <a:off x="6324600" y="27432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527B05E9-54C7-4642-A757-9A253E760525}"/>
                </a:ext>
              </a:extLst>
            </p:cNvPr>
            <p:cNvCxnSpPr>
              <a:stCxn id="7" idx="0"/>
              <a:endCxn id="8" idx="0"/>
            </p:cNvCxnSpPr>
            <p:nvPr/>
          </p:nvCxnSpPr>
          <p:spPr bwMode="auto">
            <a:xfrm rot="5400000" flipH="1" flipV="1">
              <a:off x="6057900" y="1409700"/>
              <a:ext cx="1588" cy="2133600"/>
            </a:xfrm>
            <a:prstGeom prst="curvedConnector3">
              <a:avLst>
                <a:gd name="adj1" fmla="val 14395466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703D7A-B07A-3343-9B4D-140A042A5F70}"/>
              </a:ext>
            </a:extLst>
          </p:cNvPr>
          <p:cNvSpPr txBox="1"/>
          <p:nvPr/>
        </p:nvSpPr>
        <p:spPr>
          <a:xfrm>
            <a:off x="7084439" y="3071753"/>
            <a:ext cx="23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Coherent feed-forward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E15AD-397A-F845-AC24-F8138D6CE4B4}"/>
              </a:ext>
            </a:extLst>
          </p:cNvPr>
          <p:cNvSpPr txBox="1"/>
          <p:nvPr/>
        </p:nvSpPr>
        <p:spPr>
          <a:xfrm>
            <a:off x="7936948" y="4204454"/>
            <a:ext cx="63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filter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351D76-ED28-B64B-A177-1730D0DDEF1A}"/>
              </a:ext>
            </a:extLst>
          </p:cNvPr>
          <p:cNvGrpSpPr/>
          <p:nvPr/>
        </p:nvGrpSpPr>
        <p:grpSpPr>
          <a:xfrm>
            <a:off x="6918951" y="5638998"/>
            <a:ext cx="2667000" cy="534194"/>
            <a:chOff x="4876800" y="4990306"/>
            <a:chExt cx="2667000" cy="5341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2C1EF6-17F8-D34A-8D01-12D362537BC1}"/>
                </a:ext>
              </a:extLst>
            </p:cNvPr>
            <p:cNvSpPr/>
            <p:nvPr/>
          </p:nvSpPr>
          <p:spPr bwMode="auto">
            <a:xfrm>
              <a:off x="4876800" y="49911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E6FDBFB-0EF1-5F4C-BC89-A379C10A1A6B}"/>
                </a:ext>
              </a:extLst>
            </p:cNvPr>
            <p:cNvSpPr/>
            <p:nvPr/>
          </p:nvSpPr>
          <p:spPr bwMode="auto">
            <a:xfrm>
              <a:off x="7010400" y="49911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CD7889-CB61-2748-B3A2-47EC197EA5F8}"/>
                </a:ext>
              </a:extLst>
            </p:cNvPr>
            <p:cNvSpPr/>
            <p:nvPr/>
          </p:nvSpPr>
          <p:spPr bwMode="auto">
            <a:xfrm>
              <a:off x="5943600" y="49911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7675AFA-39F2-0F49-AC17-E109D8A31417}"/>
                </a:ext>
              </a:extLst>
            </p:cNvPr>
            <p:cNvCxnSpPr>
              <a:stCxn id="16" idx="6"/>
              <a:endCxn id="18" idx="2"/>
            </p:cNvCxnSpPr>
            <p:nvPr/>
          </p:nvCxnSpPr>
          <p:spPr bwMode="auto">
            <a:xfrm>
              <a:off x="5410200" y="52578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C296A5-FAAB-3F4B-8E19-BC621B68C57F}"/>
                </a:ext>
              </a:extLst>
            </p:cNvPr>
            <p:cNvCxnSpPr>
              <a:stCxn id="18" idx="6"/>
              <a:endCxn id="17" idx="2"/>
            </p:cNvCxnSpPr>
            <p:nvPr/>
          </p:nvCxnSpPr>
          <p:spPr bwMode="auto">
            <a:xfrm>
              <a:off x="6477000" y="52578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diamond" w="lg" len="lg"/>
            </a:ln>
            <a:effectLst/>
          </p:spPr>
        </p:cxnSp>
        <p:cxnSp>
          <p:nvCxnSpPr>
            <p:cNvPr id="21" name="Curved Connector 20">
              <a:extLst>
                <a:ext uri="{FF2B5EF4-FFF2-40B4-BE49-F238E27FC236}">
                  <a16:creationId xmlns:a16="http://schemas.microsoft.com/office/drawing/2014/main" id="{3FB642BC-BCFB-254D-BD41-EA5FF40B0194}"/>
                </a:ext>
              </a:extLst>
            </p:cNvPr>
            <p:cNvCxnSpPr>
              <a:stCxn id="16" idx="0"/>
              <a:endCxn id="17" idx="0"/>
            </p:cNvCxnSpPr>
            <p:nvPr/>
          </p:nvCxnSpPr>
          <p:spPr bwMode="auto">
            <a:xfrm rot="5400000" flipH="1" flipV="1">
              <a:off x="6210300" y="3924300"/>
              <a:ext cx="1588" cy="2133600"/>
            </a:xfrm>
            <a:prstGeom prst="curvedConnector3">
              <a:avLst>
                <a:gd name="adj1" fmla="val 14395466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78084D-485B-F549-B54B-45625511F41D}"/>
              </a:ext>
            </a:extLst>
          </p:cNvPr>
          <p:cNvSpPr txBox="1"/>
          <p:nvPr/>
        </p:nvSpPr>
        <p:spPr>
          <a:xfrm>
            <a:off x="7008456" y="4927560"/>
            <a:ext cx="248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Incoherent feed-forward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84FB68-997C-944B-A6EE-D6FB868D2CC4}"/>
              </a:ext>
            </a:extLst>
          </p:cNvPr>
          <p:cNvSpPr txBox="1"/>
          <p:nvPr/>
        </p:nvSpPr>
        <p:spPr>
          <a:xfrm>
            <a:off x="7938102" y="613509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pulse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4ED141-B9DB-C643-B26A-18F7EBA3A15F}"/>
              </a:ext>
            </a:extLst>
          </p:cNvPr>
          <p:cNvGrpSpPr/>
          <p:nvPr/>
        </p:nvGrpSpPr>
        <p:grpSpPr>
          <a:xfrm>
            <a:off x="3261351" y="4294624"/>
            <a:ext cx="1524000" cy="1600200"/>
            <a:chOff x="1219200" y="4229100"/>
            <a:chExt cx="1524000" cy="1600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82CCD8-5899-6A46-8433-185EDE1BA9C6}"/>
                </a:ext>
              </a:extLst>
            </p:cNvPr>
            <p:cNvSpPr/>
            <p:nvPr/>
          </p:nvSpPr>
          <p:spPr bwMode="auto">
            <a:xfrm>
              <a:off x="1219200" y="42291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02C943E-D0E5-C34D-8B45-A268E4171F48}"/>
                </a:ext>
              </a:extLst>
            </p:cNvPr>
            <p:cNvSpPr/>
            <p:nvPr/>
          </p:nvSpPr>
          <p:spPr bwMode="auto">
            <a:xfrm>
              <a:off x="2209800" y="42291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8FB7FA1-5392-724E-84A3-E7AD97579A30}"/>
                </a:ext>
              </a:extLst>
            </p:cNvPr>
            <p:cNvSpPr/>
            <p:nvPr/>
          </p:nvSpPr>
          <p:spPr bwMode="auto">
            <a:xfrm>
              <a:off x="1219200" y="52959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D534EFA-351B-6741-B7CE-A03E8B7B537B}"/>
                </a:ext>
              </a:extLst>
            </p:cNvPr>
            <p:cNvSpPr/>
            <p:nvPr/>
          </p:nvSpPr>
          <p:spPr bwMode="auto">
            <a:xfrm>
              <a:off x="2209800" y="52959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EB52ED7-17A6-514E-99CB-80AEE0700FCB}"/>
                </a:ext>
              </a:extLst>
            </p:cNvPr>
            <p:cNvCxnSpPr>
              <a:stCxn id="25" idx="4"/>
              <a:endCxn id="27" idx="0"/>
            </p:cNvCxnSpPr>
            <p:nvPr/>
          </p:nvCxnSpPr>
          <p:spPr bwMode="auto">
            <a:xfrm rot="5400000">
              <a:off x="1219200" y="50292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1792A86-4D53-414B-8A0C-45D7EDD5C7DF}"/>
                </a:ext>
              </a:extLst>
            </p:cNvPr>
            <p:cNvCxnSpPr>
              <a:stCxn id="25" idx="4"/>
              <a:endCxn id="28" idx="0"/>
            </p:cNvCxnSpPr>
            <p:nvPr/>
          </p:nvCxnSpPr>
          <p:spPr bwMode="auto">
            <a:xfrm rot="16200000" flipH="1">
              <a:off x="1714500" y="4533900"/>
              <a:ext cx="533400" cy="990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E47404A-549C-F54D-BF1A-8A140DDD85B3}"/>
                </a:ext>
              </a:extLst>
            </p:cNvPr>
            <p:cNvCxnSpPr>
              <a:stCxn id="26" idx="4"/>
              <a:endCxn id="28" idx="0"/>
            </p:cNvCxnSpPr>
            <p:nvPr/>
          </p:nvCxnSpPr>
          <p:spPr bwMode="auto">
            <a:xfrm rot="5400000">
              <a:off x="2209800" y="50292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FA2F5B9-358D-4549-A05D-137F8354E446}"/>
                </a:ext>
              </a:extLst>
            </p:cNvPr>
            <p:cNvCxnSpPr>
              <a:stCxn id="26" idx="4"/>
              <a:endCxn id="27" idx="0"/>
            </p:cNvCxnSpPr>
            <p:nvPr/>
          </p:nvCxnSpPr>
          <p:spPr bwMode="auto">
            <a:xfrm rot="5400000">
              <a:off x="1714500" y="4533900"/>
              <a:ext cx="533400" cy="990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7C8E070-084D-5F47-8290-420DEFFBD980}"/>
              </a:ext>
            </a:extLst>
          </p:cNvPr>
          <p:cNvSpPr txBox="1"/>
          <p:nvPr/>
        </p:nvSpPr>
        <p:spPr>
          <a:xfrm>
            <a:off x="3658572" y="3887192"/>
            <a:ext cx="72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Bi-fan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16A1A1-B69E-6E49-B75C-A219F32CCF48}"/>
              </a:ext>
            </a:extLst>
          </p:cNvPr>
          <p:cNvGrpSpPr/>
          <p:nvPr/>
        </p:nvGrpSpPr>
        <p:grpSpPr>
          <a:xfrm>
            <a:off x="2180025" y="2389624"/>
            <a:ext cx="533400" cy="533400"/>
            <a:chOff x="747474" y="2514600"/>
            <a:chExt cx="533400" cy="5334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C2B350A-B8EC-824D-84F2-87B9796A5499}"/>
                </a:ext>
              </a:extLst>
            </p:cNvPr>
            <p:cNvSpPr/>
            <p:nvPr/>
          </p:nvSpPr>
          <p:spPr bwMode="auto">
            <a:xfrm>
              <a:off x="747474" y="25146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6" name="Curved Connector 35">
              <a:extLst>
                <a:ext uri="{FF2B5EF4-FFF2-40B4-BE49-F238E27FC236}">
                  <a16:creationId xmlns:a16="http://schemas.microsoft.com/office/drawing/2014/main" id="{C9376BEE-27F8-124C-8AE5-F77D9FBEC93E}"/>
                </a:ext>
              </a:extLst>
            </p:cNvPr>
            <p:cNvCxnSpPr/>
            <p:nvPr/>
          </p:nvCxnSpPr>
          <p:spPr bwMode="auto">
            <a:xfrm rot="5400000" flipH="1" flipV="1">
              <a:off x="1013380" y="2404130"/>
              <a:ext cx="1588" cy="377170"/>
            </a:xfrm>
            <a:prstGeom prst="curvedConnector3">
              <a:avLst>
                <a:gd name="adj1" fmla="val 19314547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80863D1-F3BE-794F-A879-1523F4D757F5}"/>
              </a:ext>
            </a:extLst>
          </p:cNvPr>
          <p:cNvSpPr txBox="1"/>
          <p:nvPr/>
        </p:nvSpPr>
        <p:spPr>
          <a:xfrm>
            <a:off x="1625507" y="1475224"/>
            <a:ext cx="1642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Positive</a:t>
            </a:r>
            <a:br>
              <a:rPr lang="en-US" sz="1800" dirty="0"/>
            </a:br>
            <a:r>
              <a:rPr lang="en-US" sz="1800" dirty="0"/>
              <a:t>auto-regulation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41D2C3-1062-E046-A2B0-1BB61629469E}"/>
              </a:ext>
            </a:extLst>
          </p:cNvPr>
          <p:cNvSpPr txBox="1"/>
          <p:nvPr/>
        </p:nvSpPr>
        <p:spPr>
          <a:xfrm>
            <a:off x="2132665" y="2884924"/>
            <a:ext cx="628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delay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5497FE-CD88-664D-B001-3FDDF12F22E2}"/>
              </a:ext>
            </a:extLst>
          </p:cNvPr>
          <p:cNvSpPr txBox="1"/>
          <p:nvPr/>
        </p:nvSpPr>
        <p:spPr>
          <a:xfrm>
            <a:off x="3037408" y="5932924"/>
            <a:ext cx="197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WGD and </a:t>
            </a:r>
            <a:r>
              <a:rPr lang="en-US" sz="1600" dirty="0" err="1"/>
              <a:t>evolvability</a:t>
            </a:r>
            <a:endParaRPr lang="en-US" sz="16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9EE885-5C22-1A4F-89BB-94011242B2B7}"/>
              </a:ext>
            </a:extLst>
          </p:cNvPr>
          <p:cNvGrpSpPr/>
          <p:nvPr/>
        </p:nvGrpSpPr>
        <p:grpSpPr>
          <a:xfrm>
            <a:off x="4698576" y="2389624"/>
            <a:ext cx="533400" cy="533400"/>
            <a:chOff x="2656425" y="2438400"/>
            <a:chExt cx="533400" cy="5334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913F322-D9F1-C348-AE8E-78DDDFC76821}"/>
                </a:ext>
              </a:extLst>
            </p:cNvPr>
            <p:cNvSpPr/>
            <p:nvPr/>
          </p:nvSpPr>
          <p:spPr bwMode="auto">
            <a:xfrm>
              <a:off x="2656425" y="2438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EB8FA246-7504-A44C-B142-877782057C11}"/>
                </a:ext>
              </a:extLst>
            </p:cNvPr>
            <p:cNvCxnSpPr/>
            <p:nvPr/>
          </p:nvCxnSpPr>
          <p:spPr bwMode="auto">
            <a:xfrm rot="5400000" flipH="1" flipV="1">
              <a:off x="2922331" y="2327930"/>
              <a:ext cx="1588" cy="377170"/>
            </a:xfrm>
            <a:prstGeom prst="curvedConnector3">
              <a:avLst>
                <a:gd name="adj1" fmla="val 19314547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diamond" w="lg" len="lg"/>
            </a:ln>
            <a:effectLst/>
          </p:spPr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420BE52-33D9-5143-A4B5-6D3763AC89EC}"/>
              </a:ext>
            </a:extLst>
          </p:cNvPr>
          <p:cNvSpPr txBox="1"/>
          <p:nvPr/>
        </p:nvSpPr>
        <p:spPr>
          <a:xfrm>
            <a:off x="4144058" y="1475224"/>
            <a:ext cx="1642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Negative</a:t>
            </a:r>
            <a:br>
              <a:rPr lang="en-US" sz="1800" dirty="0"/>
            </a:br>
            <a:r>
              <a:rPr lang="en-US" sz="1800" dirty="0"/>
              <a:t>auto-regulation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F93E25-DB10-F944-9B17-AEBCECD2FAF6}"/>
              </a:ext>
            </a:extLst>
          </p:cNvPr>
          <p:cNvSpPr txBox="1"/>
          <p:nvPr/>
        </p:nvSpPr>
        <p:spPr>
          <a:xfrm>
            <a:off x="4199681" y="2884924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speed + stability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78F713-78B0-D64D-846F-2B692EC21208}"/>
              </a:ext>
            </a:extLst>
          </p:cNvPr>
          <p:cNvGrpSpPr/>
          <p:nvPr/>
        </p:nvGrpSpPr>
        <p:grpSpPr>
          <a:xfrm>
            <a:off x="6918951" y="1730831"/>
            <a:ext cx="2667000" cy="534194"/>
            <a:chOff x="4724400" y="2475706"/>
            <a:chExt cx="2667000" cy="53419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5EC7705-F219-714B-A414-C4C4C5D65C21}"/>
                </a:ext>
              </a:extLst>
            </p:cNvPr>
            <p:cNvSpPr/>
            <p:nvPr/>
          </p:nvSpPr>
          <p:spPr bwMode="auto">
            <a:xfrm>
              <a:off x="4724400" y="2476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AF2FB03-D933-334B-A0E4-2E59816379B6}"/>
                </a:ext>
              </a:extLst>
            </p:cNvPr>
            <p:cNvSpPr/>
            <p:nvPr/>
          </p:nvSpPr>
          <p:spPr bwMode="auto">
            <a:xfrm>
              <a:off x="6858000" y="2476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78E860A-4CDD-E743-9D90-0969DDD00DE8}"/>
                </a:ext>
              </a:extLst>
            </p:cNvPr>
            <p:cNvSpPr/>
            <p:nvPr/>
          </p:nvSpPr>
          <p:spPr bwMode="auto">
            <a:xfrm>
              <a:off x="5791200" y="2476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FC19C98-F912-024D-945C-44C77DC0AA68}"/>
                </a:ext>
              </a:extLst>
            </p:cNvPr>
            <p:cNvCxnSpPr>
              <a:stCxn id="46" idx="6"/>
              <a:endCxn id="48" idx="2"/>
            </p:cNvCxnSpPr>
            <p:nvPr/>
          </p:nvCxnSpPr>
          <p:spPr bwMode="auto">
            <a:xfrm>
              <a:off x="5257800" y="27432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34C126F-CAD7-874D-8C80-9F4D7E1D7B54}"/>
                </a:ext>
              </a:extLst>
            </p:cNvPr>
            <p:cNvCxnSpPr>
              <a:stCxn id="48" idx="6"/>
              <a:endCxn id="47" idx="2"/>
            </p:cNvCxnSpPr>
            <p:nvPr/>
          </p:nvCxnSpPr>
          <p:spPr bwMode="auto">
            <a:xfrm>
              <a:off x="6324600" y="27432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51" name="Curved Connector 50">
              <a:extLst>
                <a:ext uri="{FF2B5EF4-FFF2-40B4-BE49-F238E27FC236}">
                  <a16:creationId xmlns:a16="http://schemas.microsoft.com/office/drawing/2014/main" id="{B8B4ADDA-8C24-1540-9CD5-C23E8D1836DE}"/>
                </a:ext>
              </a:extLst>
            </p:cNvPr>
            <p:cNvCxnSpPr>
              <a:stCxn id="46" idx="0"/>
              <a:endCxn id="47" idx="0"/>
            </p:cNvCxnSpPr>
            <p:nvPr/>
          </p:nvCxnSpPr>
          <p:spPr bwMode="auto">
            <a:xfrm rot="5400000" flipH="1" flipV="1">
              <a:off x="6057900" y="1409700"/>
              <a:ext cx="1588" cy="2133600"/>
            </a:xfrm>
            <a:prstGeom prst="curvedConnector3">
              <a:avLst>
                <a:gd name="adj1" fmla="val 14395466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1A96FA8-F97E-6042-814C-2C4AEB8A5F27}"/>
              </a:ext>
            </a:extLst>
          </p:cNvPr>
          <p:cNvSpPr txBox="1"/>
          <p:nvPr/>
        </p:nvSpPr>
        <p:spPr>
          <a:xfrm>
            <a:off x="7715383" y="1094224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Feedback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410DE7-9D79-C147-9E20-ED716F2A4C97}"/>
              </a:ext>
            </a:extLst>
          </p:cNvPr>
          <p:cNvSpPr txBox="1"/>
          <p:nvPr/>
        </p:nvSpPr>
        <p:spPr>
          <a:xfrm>
            <a:off x="7807745" y="2226925"/>
            <a:ext cx="88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277177694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Behavior of linear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 can get:</a:t>
            </a:r>
          </a:p>
          <a:p>
            <a:pPr lvl="1"/>
            <a:r>
              <a:rPr lang="en-US" dirty="0"/>
              <a:t>Stable states independent of initial values</a:t>
            </a:r>
          </a:p>
          <a:p>
            <a:pPr lvl="1"/>
            <a:r>
              <a:rPr lang="en-US" dirty="0"/>
              <a:t>Stable states dependent on initial values</a:t>
            </a:r>
          </a:p>
          <a:p>
            <a:pPr lvl="1"/>
            <a:r>
              <a:rPr lang="en-US" dirty="0"/>
              <a:t>Stable states for some initial values, not others</a:t>
            </a:r>
          </a:p>
          <a:p>
            <a:pPr lvl="1"/>
            <a:r>
              <a:rPr lang="en-US" dirty="0"/>
              <a:t>No stable states</a:t>
            </a:r>
          </a:p>
          <a:p>
            <a:pPr lvl="1"/>
            <a:endParaRPr lang="en-US" dirty="0"/>
          </a:p>
          <a:p>
            <a:r>
              <a:rPr lang="en-US" dirty="0"/>
              <a:t>How to identify these behaviors generally?</a:t>
            </a:r>
          </a:p>
          <a:p>
            <a:pPr lvl="1"/>
            <a:r>
              <a:rPr lang="en-US" dirty="0"/>
              <a:t>Linear systems:		</a:t>
            </a:r>
            <a:r>
              <a:rPr lang="en-US" dirty="0" err="1"/>
              <a:t>derivatize</a:t>
            </a:r>
            <a:r>
              <a:rPr lang="en-US" dirty="0"/>
              <a:t>, set to 0, solve</a:t>
            </a:r>
          </a:p>
          <a:p>
            <a:pPr lvl="1"/>
            <a:r>
              <a:rPr lang="en-US" dirty="0"/>
              <a:t>Nonlinear systems:	pray</a:t>
            </a:r>
          </a:p>
          <a:p>
            <a:pPr lvl="2"/>
            <a:r>
              <a:rPr lang="en-US" sz="1800" dirty="0"/>
              <a:t>Restricted classes can be solved algebraically</a:t>
            </a:r>
          </a:p>
          <a:p>
            <a:pPr lvl="2"/>
            <a:r>
              <a:rPr lang="en-US" sz="1800" dirty="0"/>
              <a:t>More often require numerical simulation / search</a:t>
            </a:r>
          </a:p>
          <a:p>
            <a:pPr lvl="2"/>
            <a:r>
              <a:rPr lang="en-US" sz="1800" dirty="0"/>
              <a:t>But simulations can easily miss stable states in sensitive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495800" y="5806414"/>
            <a:ext cx="3200400" cy="758952"/>
            <a:chOff x="1443937" y="4783940"/>
            <a:chExt cx="3200400" cy="758952"/>
          </a:xfrm>
        </p:grpSpPr>
        <p:sp>
          <p:nvSpPr>
            <p:cNvPr id="7" name="Rectangle 6"/>
            <p:cNvSpPr/>
            <p:nvPr/>
          </p:nvSpPr>
          <p:spPr bwMode="auto">
            <a:xfrm>
              <a:off x="1443937" y="4783940"/>
              <a:ext cx="3200400" cy="7589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1558237" y="4963887"/>
            <a:ext cx="2984500" cy="379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05" name="Equation" r:id="rId3" imgW="1803400" imgH="228600" progId="Equation.3">
                    <p:embed/>
                  </p:oleObj>
                </mc:Choice>
                <mc:Fallback>
                  <p:oleObj name="Equation" r:id="rId3" imgW="1803400" imgH="2286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58237" y="4963887"/>
                          <a:ext cx="2984500" cy="3794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2665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sz="3600" dirty="0"/>
              <a:t>Behavior of nonlinear ODEs:</a:t>
            </a:r>
            <a:br>
              <a:rPr lang="en-US" sz="3600" dirty="0"/>
            </a:br>
            <a:r>
              <a:rPr lang="en-US" sz="3600" dirty="0" err="1"/>
              <a:t>Lotka-Volterra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>
                <a:solidFill>
                  <a:schemeClr val="tx1"/>
                </a:solidFill>
              </a:rPr>
              <a:pPr/>
              <a:t>41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71900" y="1143025"/>
            <a:ext cx="4648200" cy="914400"/>
            <a:chOff x="1828800" y="5181600"/>
            <a:chExt cx="4648200" cy="91440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1828800" y="5181600"/>
              <a:ext cx="4648200" cy="914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055813" y="5403850"/>
            <a:ext cx="189230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3" name="Equation" r:id="rId3" imgW="1066800" imgH="228600" progId="Equation.3">
                    <p:embed/>
                  </p:oleObj>
                </mc:Choice>
                <mc:Fallback>
                  <p:oleObj name="Equation" r:id="rId3" imgW="1066800" imgH="2286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055813" y="5403850"/>
                          <a:ext cx="1892300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4360863" y="5404614"/>
            <a:ext cx="189230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4" name="Equation" r:id="rId5" imgW="1066800" imgH="228600" progId="Equation.3">
                    <p:embed/>
                  </p:oleObj>
                </mc:Choice>
                <mc:Fallback>
                  <p:oleObj name="Equation" r:id="rId5" imgW="1066800" imgH="2286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60863" y="5404614"/>
                          <a:ext cx="1892300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/>
          <p:nvPr/>
        </p:nvGrpSpPr>
        <p:grpSpPr>
          <a:xfrm>
            <a:off x="2667000" y="2237576"/>
            <a:ext cx="2209800" cy="914400"/>
            <a:chOff x="1828800" y="5181600"/>
            <a:chExt cx="2209800" cy="914400"/>
          </a:xfrm>
          <a:noFill/>
        </p:grpSpPr>
        <p:sp>
          <p:nvSpPr>
            <p:cNvPr id="11" name="Rectangle 10"/>
            <p:cNvSpPr/>
            <p:nvPr/>
          </p:nvSpPr>
          <p:spPr bwMode="auto">
            <a:xfrm>
              <a:off x="1828800" y="5181600"/>
              <a:ext cx="2209800" cy="914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2012950" y="5211763"/>
            <a:ext cx="1846263" cy="790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5" name="Equation" r:id="rId7" imgW="1041400" imgH="444500" progId="Equation.3">
                    <p:embed/>
                  </p:oleObj>
                </mc:Choice>
                <mc:Fallback>
                  <p:oleObj name="Equation" r:id="rId7" imgW="1041400" imgH="444500" progId="Equation.3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12950" y="5211763"/>
                          <a:ext cx="1846263" cy="790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7315200" y="2237576"/>
            <a:ext cx="2209800" cy="914400"/>
            <a:chOff x="1828800" y="5181600"/>
            <a:chExt cx="2209800" cy="914400"/>
          </a:xfrm>
          <a:noFill/>
        </p:grpSpPr>
        <p:sp>
          <p:nvSpPr>
            <p:cNvPr id="15" name="Rectangle 14"/>
            <p:cNvSpPr/>
            <p:nvPr/>
          </p:nvSpPr>
          <p:spPr bwMode="auto">
            <a:xfrm>
              <a:off x="1828800" y="5181600"/>
              <a:ext cx="2209800" cy="914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2282825" y="5211763"/>
            <a:ext cx="1304925" cy="790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6" name="Equation" r:id="rId9" imgW="736600" imgH="444500" progId="Equation.3">
                    <p:embed/>
                  </p:oleObj>
                </mc:Choice>
                <mc:Fallback>
                  <p:oleObj name="Equation" r:id="rId9" imgW="736600" imgH="444500" progId="Equation.3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82825" y="5211763"/>
                          <a:ext cx="1304925" cy="790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7" name="Group 36"/>
          <p:cNvGrpSpPr/>
          <p:nvPr/>
        </p:nvGrpSpPr>
        <p:grpSpPr>
          <a:xfrm>
            <a:off x="1524000" y="4358654"/>
            <a:ext cx="2801404" cy="2057400"/>
            <a:chOff x="0" y="3962400"/>
            <a:chExt cx="2801404" cy="2057400"/>
          </a:xfrm>
          <a:noFill/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3962400"/>
              <a:ext cx="2801404" cy="2057400"/>
            </a:xfrm>
            <a:prstGeom prst="rect">
              <a:avLst/>
            </a:prstGeom>
            <a:grpFill/>
          </p:spPr>
        </p:pic>
        <p:sp>
          <p:nvSpPr>
            <p:cNvPr id="20" name="TextBox 19"/>
            <p:cNvSpPr txBox="1"/>
            <p:nvPr/>
          </p:nvSpPr>
          <p:spPr>
            <a:xfrm>
              <a:off x="228600" y="4655403"/>
              <a:ext cx="1515158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d</a:t>
              </a:r>
              <a:r>
                <a:rPr lang="en-US" sz="1600" b="1" i="1" baseline="-25000" dirty="0" err="1"/>
                <a:t>F</a:t>
              </a:r>
              <a:r>
                <a:rPr lang="en-US" sz="1600" b="1" dirty="0"/>
                <a:t>=1.5, </a:t>
              </a:r>
              <a:r>
                <a:rPr lang="en-US" sz="1600" b="1" i="1" dirty="0" err="1"/>
                <a:t>c</a:t>
              </a:r>
              <a:r>
                <a:rPr lang="en-US" sz="1600" b="1" i="1" baseline="-25000" dirty="0" err="1"/>
                <a:t>RF</a:t>
              </a:r>
              <a:r>
                <a:rPr lang="en-US" sz="1600" b="1" dirty="0"/>
                <a:t>=0.75</a:t>
              </a:r>
            </a:p>
            <a:p>
              <a:r>
                <a:rPr lang="en-US" sz="1600" b="1" i="1" dirty="0" err="1"/>
                <a:t>b</a:t>
              </a:r>
              <a:r>
                <a:rPr lang="en-US" sz="1600" b="1" i="1" baseline="-25000" dirty="0" err="1"/>
                <a:t>R</a:t>
              </a:r>
              <a:r>
                <a:rPr lang="en-US" sz="1600" b="1" dirty="0"/>
                <a:t>=1, </a:t>
              </a:r>
              <a:r>
                <a:rPr lang="en-US" sz="1600" b="1" i="1" dirty="0" err="1"/>
                <a:t>p</a:t>
              </a:r>
              <a:r>
                <a:rPr lang="en-US" sz="1600" b="1" i="1" baseline="-25000" dirty="0" err="1"/>
                <a:t>RF</a:t>
              </a:r>
              <a:r>
                <a:rPr lang="en-US" sz="1600" b="1" dirty="0"/>
                <a:t>=0.1</a:t>
              </a:r>
            </a:p>
            <a:p>
              <a:r>
                <a:rPr lang="en-US" sz="1600" b="1" i="1" dirty="0"/>
                <a:t>R</a:t>
              </a:r>
              <a:r>
                <a:rPr lang="en-US" sz="1600" b="1" baseline="-25000" dirty="0"/>
                <a:t>0</a:t>
              </a:r>
              <a:r>
                <a:rPr lang="en-US" sz="1600" b="1" dirty="0"/>
                <a:t>=2, </a:t>
              </a:r>
              <a:r>
                <a:rPr lang="en-US" sz="1600" b="1" i="1" dirty="0"/>
                <a:t>F</a:t>
              </a:r>
              <a:r>
                <a:rPr lang="en-US" sz="1600" b="1" baseline="-25000" dirty="0"/>
                <a:t>0</a:t>
              </a:r>
              <a:r>
                <a:rPr lang="en-US" sz="1600" b="1" dirty="0"/>
                <a:t>=10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95298" y="4358654"/>
            <a:ext cx="2801404" cy="2057400"/>
            <a:chOff x="3171298" y="3962400"/>
            <a:chExt cx="2801404" cy="2057400"/>
          </a:xfrm>
          <a:noFill/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71298" y="3962400"/>
              <a:ext cx="2801404" cy="2057400"/>
            </a:xfrm>
            <a:prstGeom prst="rect">
              <a:avLst/>
            </a:prstGeom>
            <a:grpFill/>
          </p:spPr>
        </p:pic>
        <p:sp>
          <p:nvSpPr>
            <p:cNvPr id="28" name="TextBox 27"/>
            <p:cNvSpPr txBox="1"/>
            <p:nvPr/>
          </p:nvSpPr>
          <p:spPr>
            <a:xfrm>
              <a:off x="3686685" y="4579203"/>
              <a:ext cx="1515158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d</a:t>
              </a:r>
              <a:r>
                <a:rPr lang="en-US" sz="1600" b="1" i="1" baseline="-25000" dirty="0" err="1"/>
                <a:t>F</a:t>
              </a:r>
              <a:r>
                <a:rPr lang="en-US" sz="1600" b="1" dirty="0"/>
                <a:t>=1.5, </a:t>
              </a:r>
              <a:r>
                <a:rPr lang="en-US" sz="1600" b="1" i="1" dirty="0" err="1"/>
                <a:t>c</a:t>
              </a:r>
              <a:r>
                <a:rPr lang="en-US" sz="1600" b="1" i="1" baseline="-25000" dirty="0" err="1"/>
                <a:t>RF</a:t>
              </a:r>
              <a:r>
                <a:rPr lang="en-US" sz="1600" b="1" dirty="0"/>
                <a:t>=0.75</a:t>
              </a:r>
            </a:p>
            <a:p>
              <a:r>
                <a:rPr lang="en-US" sz="1600" b="1" i="1" dirty="0" err="1"/>
                <a:t>b</a:t>
              </a:r>
              <a:r>
                <a:rPr lang="en-US" sz="1600" b="1" i="1" baseline="-25000" dirty="0" err="1"/>
                <a:t>R</a:t>
              </a:r>
              <a:r>
                <a:rPr lang="en-US" sz="1600" b="1" dirty="0"/>
                <a:t>=1, </a:t>
              </a:r>
              <a:r>
                <a:rPr lang="en-US" sz="1600" b="1" i="1" dirty="0" err="1"/>
                <a:t>p</a:t>
              </a:r>
              <a:r>
                <a:rPr lang="en-US" sz="1600" b="1" i="1" baseline="-25000" dirty="0" err="1"/>
                <a:t>RF</a:t>
              </a:r>
              <a:r>
                <a:rPr lang="en-US" sz="1600" b="1" dirty="0"/>
                <a:t>=0.1</a:t>
              </a:r>
            </a:p>
            <a:p>
              <a:r>
                <a:rPr lang="en-US" sz="1600" b="1" i="1" dirty="0"/>
                <a:t>R</a:t>
              </a:r>
              <a:r>
                <a:rPr lang="en-US" sz="1600" b="1" baseline="-25000" dirty="0"/>
                <a:t>0</a:t>
              </a:r>
              <a:r>
                <a:rPr lang="en-US" sz="1600" b="1" dirty="0"/>
                <a:t>=3, </a:t>
              </a:r>
              <a:r>
                <a:rPr lang="en-US" sz="1600" b="1" i="1" dirty="0"/>
                <a:t>F</a:t>
              </a:r>
              <a:r>
                <a:rPr lang="en-US" sz="1600" b="1" baseline="-25000" dirty="0"/>
                <a:t>0</a:t>
              </a:r>
              <a:r>
                <a:rPr lang="en-US" sz="1600" b="1" dirty="0"/>
                <a:t>=10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866596" y="4358654"/>
            <a:ext cx="2801404" cy="2057400"/>
            <a:chOff x="6342596" y="3962400"/>
            <a:chExt cx="2801404" cy="2057400"/>
          </a:xfrm>
          <a:noFill/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42596" y="3962400"/>
              <a:ext cx="2801404" cy="2057400"/>
            </a:xfrm>
            <a:prstGeom prst="rect">
              <a:avLst/>
            </a:prstGeom>
            <a:grpFill/>
          </p:spPr>
        </p:pic>
        <p:sp>
          <p:nvSpPr>
            <p:cNvPr id="29" name="TextBox 28"/>
            <p:cNvSpPr txBox="1"/>
            <p:nvPr/>
          </p:nvSpPr>
          <p:spPr>
            <a:xfrm>
              <a:off x="6890154" y="4530978"/>
              <a:ext cx="1515158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d</a:t>
              </a:r>
              <a:r>
                <a:rPr lang="en-US" sz="1600" b="1" i="1" baseline="-25000" dirty="0" err="1"/>
                <a:t>F</a:t>
              </a:r>
              <a:r>
                <a:rPr lang="en-US" sz="1600" b="1" dirty="0"/>
                <a:t>=1.5, </a:t>
              </a:r>
              <a:r>
                <a:rPr lang="en-US" sz="1600" b="1" i="1" dirty="0" err="1"/>
                <a:t>c</a:t>
              </a:r>
              <a:r>
                <a:rPr lang="en-US" sz="1600" b="1" i="1" baseline="-25000" dirty="0" err="1"/>
                <a:t>RF</a:t>
              </a:r>
              <a:r>
                <a:rPr lang="en-US" sz="1600" b="1" dirty="0"/>
                <a:t>=0.75</a:t>
              </a:r>
            </a:p>
            <a:p>
              <a:r>
                <a:rPr lang="en-US" sz="1600" b="1" i="1" dirty="0" err="1"/>
                <a:t>b</a:t>
              </a:r>
              <a:r>
                <a:rPr lang="en-US" sz="1600" b="1" i="1" baseline="-25000" dirty="0" err="1"/>
                <a:t>R</a:t>
              </a:r>
              <a:r>
                <a:rPr lang="en-US" sz="1600" b="1" dirty="0"/>
                <a:t>=1, </a:t>
              </a:r>
              <a:r>
                <a:rPr lang="en-US" sz="1600" b="1" i="1" dirty="0" err="1"/>
                <a:t>p</a:t>
              </a:r>
              <a:r>
                <a:rPr lang="en-US" sz="1600" b="1" i="1" baseline="-25000" dirty="0" err="1"/>
                <a:t>RF</a:t>
              </a:r>
              <a:r>
                <a:rPr lang="en-US" sz="1600" b="1" dirty="0"/>
                <a:t>=0.1</a:t>
              </a:r>
            </a:p>
            <a:p>
              <a:r>
                <a:rPr lang="en-US" sz="1600" b="1" i="1" dirty="0"/>
                <a:t>R</a:t>
              </a:r>
              <a:r>
                <a:rPr lang="en-US" sz="1600" b="1" baseline="-25000" dirty="0"/>
                <a:t>0</a:t>
              </a:r>
              <a:r>
                <a:rPr lang="en-US" sz="1600" b="1" dirty="0"/>
                <a:t>=2, </a:t>
              </a:r>
              <a:r>
                <a:rPr lang="en-US" sz="1600" b="1" i="1" dirty="0"/>
                <a:t>F</a:t>
              </a:r>
              <a:r>
                <a:rPr lang="en-US" sz="1600" b="1" baseline="-25000" dirty="0"/>
                <a:t>0</a:t>
              </a:r>
              <a:r>
                <a:rPr lang="en-US" sz="1600" b="1" dirty="0"/>
                <a:t>=9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724400" y="2148854"/>
            <a:ext cx="2808996" cy="2057400"/>
            <a:chOff x="3200400" y="1752600"/>
            <a:chExt cx="2808996" cy="2057400"/>
          </a:xfrm>
          <a:noFill/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00400" y="1752600"/>
              <a:ext cx="2808996" cy="2057400"/>
            </a:xfrm>
            <a:prstGeom prst="rect">
              <a:avLst/>
            </a:prstGeom>
            <a:grpFill/>
          </p:spPr>
        </p:pic>
        <p:sp>
          <p:nvSpPr>
            <p:cNvPr id="41" name="TextBox 40"/>
            <p:cNvSpPr txBox="1"/>
            <p:nvPr/>
          </p:nvSpPr>
          <p:spPr>
            <a:xfrm>
              <a:off x="3715787" y="2369403"/>
              <a:ext cx="1515158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d</a:t>
              </a:r>
              <a:r>
                <a:rPr lang="en-US" sz="1600" b="1" i="1" baseline="-25000" dirty="0" err="1"/>
                <a:t>F</a:t>
              </a:r>
              <a:r>
                <a:rPr lang="en-US" sz="1600" b="1" dirty="0"/>
                <a:t>=1.5, </a:t>
              </a:r>
              <a:r>
                <a:rPr lang="en-US" sz="1600" b="1" i="1" dirty="0" err="1"/>
                <a:t>c</a:t>
              </a:r>
              <a:r>
                <a:rPr lang="en-US" sz="1600" b="1" i="1" baseline="-25000" dirty="0" err="1"/>
                <a:t>RF</a:t>
              </a:r>
              <a:r>
                <a:rPr lang="en-US" sz="1600" b="1" dirty="0"/>
                <a:t>=0.75</a:t>
              </a:r>
            </a:p>
            <a:p>
              <a:r>
                <a:rPr lang="en-US" sz="1600" b="1" i="1" dirty="0" err="1"/>
                <a:t>b</a:t>
              </a:r>
              <a:r>
                <a:rPr lang="en-US" sz="1600" b="1" i="1" baseline="-25000" dirty="0" err="1"/>
                <a:t>R</a:t>
              </a:r>
              <a:r>
                <a:rPr lang="en-US" sz="1600" b="1" dirty="0"/>
                <a:t>=1, </a:t>
              </a:r>
              <a:r>
                <a:rPr lang="en-US" sz="1600" b="1" i="1" dirty="0" err="1"/>
                <a:t>p</a:t>
              </a:r>
              <a:r>
                <a:rPr lang="en-US" sz="1600" b="1" i="1" baseline="-25000" dirty="0" err="1"/>
                <a:t>RF</a:t>
              </a:r>
              <a:r>
                <a:rPr lang="en-US" sz="1600" b="1" dirty="0"/>
                <a:t>=0.1</a:t>
              </a:r>
            </a:p>
            <a:p>
              <a:r>
                <a:rPr lang="en-US" sz="1600" b="1" i="1" dirty="0"/>
                <a:t>R</a:t>
              </a:r>
              <a:r>
                <a:rPr lang="en-US" sz="1600" b="1" baseline="-25000" dirty="0"/>
                <a:t>0</a:t>
              </a:r>
              <a:r>
                <a:rPr lang="en-US" sz="1600" b="1" dirty="0"/>
                <a:t>=10, </a:t>
              </a:r>
              <a:r>
                <a:rPr lang="en-US" sz="1600" b="1" i="1" dirty="0"/>
                <a:t>F</a:t>
              </a:r>
              <a:r>
                <a:rPr lang="en-US" sz="1600" b="1" baseline="-25000" dirty="0"/>
                <a:t>0</a:t>
              </a:r>
              <a:r>
                <a:rPr lang="en-US" sz="1600" b="1" dirty="0"/>
                <a:t>=25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383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Behavior of ODEs: stability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325" y="1181100"/>
            <a:ext cx="3689350" cy="2222970"/>
          </a:xfrm>
          <a:prstGeom prst="rect">
            <a:avLst/>
          </a:prstGeom>
        </p:spPr>
      </p:pic>
      <p:pic>
        <p:nvPicPr>
          <p:cNvPr id="7" name="Picture 2" descr="figure_04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3561151"/>
            <a:ext cx="85312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28800" y="541020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the general case, one can only assess stability landscape by simulation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541020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But! The two-variable linear ODE case is both representative and tractable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7459" t="3516" r="23311" b="79607"/>
          <a:stretch/>
        </p:blipFill>
        <p:spPr>
          <a:xfrm>
            <a:off x="5867400" y="5638800"/>
            <a:ext cx="609600" cy="654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04" t="22737" r="79566" b="60386"/>
          <a:stretch/>
        </p:blipFill>
        <p:spPr>
          <a:xfrm>
            <a:off x="1629048" y="6172201"/>
            <a:ext cx="580753" cy="6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0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3117"/>
          <a:stretch/>
        </p:blipFill>
        <p:spPr>
          <a:xfrm>
            <a:off x="6861684" y="1143000"/>
            <a:ext cx="3008082" cy="1828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Visualizing 2D 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981200" y="5486400"/>
            <a:ext cx="1752600" cy="762000"/>
            <a:chOff x="2269129" y="5576920"/>
            <a:chExt cx="1752600" cy="762000"/>
          </a:xfrm>
          <a:noFill/>
        </p:grpSpPr>
        <p:sp>
          <p:nvSpPr>
            <p:cNvPr id="6" name="Rectangle 5"/>
            <p:cNvSpPr/>
            <p:nvPr/>
          </p:nvSpPr>
          <p:spPr bwMode="auto">
            <a:xfrm>
              <a:off x="2269129" y="5576920"/>
              <a:ext cx="17526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2354854" y="5607083"/>
            <a:ext cx="1608138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7" name="Equation" r:id="rId4" imgW="1155700" imgH="495300" progId="Equation.3">
                    <p:embed/>
                  </p:oleObj>
                </mc:Choice>
                <mc:Fallback>
                  <p:oleObj name="Equation" r:id="rId4" imgW="1155700" imgH="495300" progId="Equation.3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354854" y="5607083"/>
                          <a:ext cx="1608138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1981200" y="1447800"/>
            <a:ext cx="1752600" cy="762000"/>
            <a:chOff x="2269129" y="5576920"/>
            <a:chExt cx="1752600" cy="762000"/>
          </a:xfrm>
          <a:noFill/>
        </p:grpSpPr>
        <p:sp>
          <p:nvSpPr>
            <p:cNvPr id="12" name="Rectangle 11"/>
            <p:cNvSpPr/>
            <p:nvPr/>
          </p:nvSpPr>
          <p:spPr bwMode="auto">
            <a:xfrm>
              <a:off x="2269129" y="5576920"/>
              <a:ext cx="17526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443754" y="5607083"/>
            <a:ext cx="1430338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8" name="Equation" r:id="rId6" imgW="1028700" imgH="495300" progId="Equation.3">
                    <p:embed/>
                  </p:oleObj>
                </mc:Choice>
                <mc:Fallback>
                  <p:oleObj name="Equation" r:id="rId6" imgW="1028700" imgH="495300" progId="Equation.3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43754" y="5607083"/>
                          <a:ext cx="1430338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1981200" y="2209801"/>
            <a:ext cx="2209800" cy="803275"/>
            <a:chOff x="1977337" y="4753539"/>
            <a:chExt cx="2209800" cy="803275"/>
          </a:xfrm>
          <a:noFill/>
        </p:grpSpPr>
        <p:sp>
          <p:nvSpPr>
            <p:cNvPr id="15" name="Rectangle 14"/>
            <p:cNvSpPr/>
            <p:nvPr/>
          </p:nvSpPr>
          <p:spPr bwMode="auto">
            <a:xfrm>
              <a:off x="1977337" y="4783940"/>
              <a:ext cx="2209800" cy="75895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2250387" y="4753539"/>
            <a:ext cx="1689100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9" name="Equation" r:id="rId8" imgW="1016000" imgH="482600" progId="Equation.3">
                    <p:embed/>
                  </p:oleObj>
                </mc:Choice>
                <mc:Fallback>
                  <p:oleObj name="Equation" r:id="rId8" imgW="1016000" imgH="482600" progId="Equation.3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50387" y="4753539"/>
                          <a:ext cx="1689100" cy="803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1981200" y="3581400"/>
            <a:ext cx="1752600" cy="762000"/>
            <a:chOff x="2269129" y="5576920"/>
            <a:chExt cx="1752600" cy="762000"/>
          </a:xfrm>
          <a:noFill/>
        </p:grpSpPr>
        <p:sp>
          <p:nvSpPr>
            <p:cNvPr id="23" name="Rectangle 22"/>
            <p:cNvSpPr/>
            <p:nvPr/>
          </p:nvSpPr>
          <p:spPr bwMode="auto">
            <a:xfrm>
              <a:off x="2269129" y="5576920"/>
              <a:ext cx="17526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/>
            </p:nvPr>
          </p:nvGraphicFramePr>
          <p:xfrm>
            <a:off x="2372316" y="5607083"/>
            <a:ext cx="1573213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0" name="Equation" r:id="rId10" imgW="1130300" imgH="495300" progId="Equation.3">
                    <p:embed/>
                  </p:oleObj>
                </mc:Choice>
                <mc:Fallback>
                  <p:oleObj name="Equation" r:id="rId10" imgW="1130300" imgH="495300" progId="Equation.3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372316" y="5607083"/>
                          <a:ext cx="1573213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/>
          <p:cNvGrpSpPr/>
          <p:nvPr/>
        </p:nvGrpSpPr>
        <p:grpSpPr>
          <a:xfrm>
            <a:off x="4572001" y="1143000"/>
            <a:ext cx="2273607" cy="1828800"/>
            <a:chOff x="3048000" y="1143000"/>
            <a:chExt cx="2273607" cy="1828800"/>
          </a:xfrm>
          <a:noFill/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r="57006"/>
            <a:stretch/>
          </p:blipFill>
          <p:spPr>
            <a:xfrm>
              <a:off x="3048000" y="1143000"/>
              <a:ext cx="2273607" cy="1828800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3521250" y="1947446"/>
              <a:ext cx="133402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=-1,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=0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72002" y="3048000"/>
            <a:ext cx="2257529" cy="1828800"/>
            <a:chOff x="3048001" y="3048000"/>
            <a:chExt cx="2257529" cy="1828800"/>
          </a:xfrm>
          <a:noFill/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2"/>
            <a:srcRect r="57464"/>
            <a:stretch/>
          </p:blipFill>
          <p:spPr>
            <a:xfrm>
              <a:off x="3048001" y="3048000"/>
              <a:ext cx="2257529" cy="1828800"/>
            </a:xfrm>
            <a:prstGeom prst="rect">
              <a:avLst/>
            </a:prstGeom>
            <a:grpFill/>
          </p:spPr>
        </p:pic>
        <p:sp>
          <p:nvSpPr>
            <p:cNvPr id="29" name="TextBox 28"/>
            <p:cNvSpPr txBox="1"/>
            <p:nvPr/>
          </p:nvSpPr>
          <p:spPr>
            <a:xfrm>
              <a:off x="3276600" y="3623846"/>
              <a:ext cx="149271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=2.5,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=-1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62409" y="4953000"/>
            <a:ext cx="5326540" cy="1828800"/>
            <a:chOff x="3038409" y="4953000"/>
            <a:chExt cx="5326540" cy="1828800"/>
          </a:xfrm>
          <a:noFill/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38409" y="4953000"/>
              <a:ext cx="5326540" cy="1828800"/>
            </a:xfrm>
            <a:prstGeom prst="rect">
              <a:avLst/>
            </a:prstGeom>
            <a:grpFill/>
          </p:spPr>
        </p:pic>
        <p:sp>
          <p:nvSpPr>
            <p:cNvPr id="30" name="TextBox 29"/>
            <p:cNvSpPr txBox="1"/>
            <p:nvPr/>
          </p:nvSpPr>
          <p:spPr>
            <a:xfrm>
              <a:off x="3673650" y="6172200"/>
              <a:ext cx="133402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1,0</a:t>
              </a:r>
              <a:r>
                <a:rPr lang="en-US" sz="1600" b="1" dirty="0">
                  <a:solidFill>
                    <a:schemeClr val="bg1"/>
                  </a:solidFill>
                </a:rPr>
                <a:t>=1, </a:t>
              </a:r>
              <a:r>
                <a:rPr lang="en-US" sz="1600" b="1" i="1" dirty="0">
                  <a:solidFill>
                    <a:schemeClr val="bg1"/>
                  </a:solidFill>
                </a:rPr>
                <a:t>X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2,0</a:t>
              </a:r>
              <a:r>
                <a:rPr lang="en-US" sz="1600" b="1" dirty="0">
                  <a:solidFill>
                    <a:schemeClr val="bg1"/>
                  </a:solidFill>
                </a:rPr>
                <a:t>=-1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/>
          <a:srcRect l="42205"/>
          <a:stretch/>
        </p:blipFill>
        <p:spPr>
          <a:xfrm>
            <a:off x="6813452" y="1143000"/>
            <a:ext cx="3056314" cy="1828800"/>
          </a:xfrm>
          <a:prstGeom prst="rect">
            <a:avLst/>
          </a:prstGeom>
          <a:noFill/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/>
          <a:srcRect l="42839"/>
          <a:stretch/>
        </p:blipFill>
        <p:spPr>
          <a:xfrm>
            <a:off x="6845607" y="3048000"/>
            <a:ext cx="3033750" cy="18288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897662" y="7620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</a:t>
            </a:r>
            <a:r>
              <a:rPr lang="en-US" b="1" baseline="-25000" dirty="0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51539" y="184046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</a:t>
            </a:r>
            <a:r>
              <a:rPr lang="en-US" b="1" baseline="-25000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DDC710-1DD9-524D-AE48-65C70BBE643C}"/>
              </a:ext>
            </a:extLst>
          </p:cNvPr>
          <p:cNvSpPr txBox="1"/>
          <p:nvPr/>
        </p:nvSpPr>
        <p:spPr>
          <a:xfrm rot="16200000">
            <a:off x="9697313" y="183947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Time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644214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Stability analysis of linear 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2" descr="figure_04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84" y="1295401"/>
            <a:ext cx="7971035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17170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Stability analysis of linear 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16880" y="960147"/>
            <a:ext cx="3009527" cy="1773035"/>
            <a:chOff x="2269129" y="5576920"/>
            <a:chExt cx="2533127" cy="149237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2269129" y="5576920"/>
              <a:ext cx="2533127" cy="149237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324882" y="5617574"/>
            <a:ext cx="2403475" cy="1395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73" name="Equation" r:id="rId3" imgW="1727200" imgH="1003300" progId="Equation.3">
                    <p:embed/>
                  </p:oleObj>
                </mc:Choice>
                <mc:Fallback>
                  <p:oleObj name="Equation" r:id="rId3" imgW="1727200" imgH="1003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24882" y="5617574"/>
                          <a:ext cx="2403475" cy="1395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4716879" y="5111799"/>
            <a:ext cx="5351434" cy="1773036"/>
            <a:chOff x="1255658" y="5576920"/>
            <a:chExt cx="4504317" cy="1492370"/>
          </a:xfrm>
          <a:noFill/>
        </p:grpSpPr>
        <p:sp>
          <p:nvSpPr>
            <p:cNvPr id="10" name="Rectangle 9"/>
            <p:cNvSpPr/>
            <p:nvPr/>
          </p:nvSpPr>
          <p:spPr bwMode="auto">
            <a:xfrm>
              <a:off x="1255658" y="5576920"/>
              <a:ext cx="4504317" cy="149237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1147849"/>
                </p:ext>
              </p:extLst>
            </p:nvPr>
          </p:nvGraphicFramePr>
          <p:xfrm>
            <a:off x="1371785" y="5705950"/>
            <a:ext cx="4311946" cy="1217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74" name="Equation" r:id="rId5" imgW="3098800" imgH="876300" progId="Equation.3">
                    <p:embed/>
                  </p:oleObj>
                </mc:Choice>
                <mc:Fallback>
                  <p:oleObj name="Equation" r:id="rId5" imgW="3098800" imgH="876300" progId="Equation.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71785" y="5705950"/>
                          <a:ext cx="4311946" cy="12175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4595005" y="3027549"/>
            <a:ext cx="5618352" cy="1773036"/>
            <a:chOff x="73275" y="5576920"/>
            <a:chExt cx="4728981" cy="1492370"/>
          </a:xfrm>
          <a:noFill/>
        </p:grpSpPr>
        <p:sp>
          <p:nvSpPr>
            <p:cNvPr id="13" name="Rectangle 12"/>
            <p:cNvSpPr/>
            <p:nvPr/>
          </p:nvSpPr>
          <p:spPr bwMode="auto">
            <a:xfrm>
              <a:off x="73275" y="5576920"/>
              <a:ext cx="4728981" cy="149237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134270" y="5609764"/>
            <a:ext cx="4612233" cy="1412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75" name="Equation" r:id="rId7" imgW="3314700" imgH="1016000" progId="Equation.3">
                    <p:embed/>
                  </p:oleObj>
                </mc:Choice>
                <mc:Fallback>
                  <p:oleObj name="Equation" r:id="rId7" imgW="3314700" imgH="10160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4270" y="5609764"/>
                          <a:ext cx="4612233" cy="14122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Box 14"/>
          <p:cNvSpPr txBox="1"/>
          <p:nvPr/>
        </p:nvSpPr>
        <p:spPr>
          <a:xfrm>
            <a:off x="1737412" y="3228111"/>
            <a:ext cx="2590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System of equations has a unique solution (steady state) only when </a:t>
            </a:r>
            <a:r>
              <a:rPr lang="en-US" sz="2000" dirty="0" err="1"/>
              <a:t>det</a:t>
            </a:r>
            <a:r>
              <a:rPr lang="en-US" sz="2000" dirty="0"/>
              <a:t>(</a:t>
            </a:r>
            <a:r>
              <a:rPr lang="en-US" sz="2000" b="1" dirty="0"/>
              <a:t>A</a:t>
            </a:r>
            <a:r>
              <a:rPr lang="en-US" sz="2000" dirty="0"/>
              <a:t>)≠0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2611" y="53523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Quadratic formula –</a:t>
            </a:r>
            <a:br>
              <a:rPr lang="en-US" sz="2000" dirty="0"/>
            </a:br>
            <a:r>
              <a:rPr lang="en-US" sz="2000" dirty="0"/>
              <a:t>&gt;1 real roots when d(</a:t>
            </a:r>
            <a:r>
              <a:rPr lang="en-US" sz="2000" b="1" dirty="0"/>
              <a:t>A</a:t>
            </a:r>
            <a:r>
              <a:rPr lang="en-US" sz="2000" dirty="0"/>
              <a:t>)&gt;0,</a:t>
            </a:r>
            <a:br>
              <a:rPr lang="en-US" sz="2000" dirty="0"/>
            </a:br>
            <a:r>
              <a:rPr lang="en-US" sz="2000" dirty="0"/>
              <a:t>one when d(</a:t>
            </a:r>
            <a:r>
              <a:rPr lang="en-US" sz="2000" b="1" dirty="0"/>
              <a:t>A</a:t>
            </a:r>
            <a:r>
              <a:rPr lang="en-US" sz="2000" dirty="0"/>
              <a:t>)=0,</a:t>
            </a:r>
            <a:br>
              <a:rPr lang="en-US" sz="2000" dirty="0"/>
            </a:br>
            <a:r>
              <a:rPr lang="en-US" sz="2000" dirty="0"/>
              <a:t>imaginary when d(</a:t>
            </a:r>
            <a:r>
              <a:rPr lang="en-US" sz="2000" b="1" dirty="0"/>
              <a:t>A</a:t>
            </a:r>
            <a:r>
              <a:rPr lang="en-US" sz="2000" dirty="0"/>
              <a:t>)&lt;0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32611" y="1112547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Sum of eigenvalues – decreasing when </a:t>
            </a:r>
            <a:r>
              <a:rPr lang="en-US" sz="2000" dirty="0" err="1"/>
              <a:t>tr</a:t>
            </a:r>
            <a:r>
              <a:rPr lang="en-US" sz="2000" dirty="0"/>
              <a:t>(</a:t>
            </a:r>
            <a:r>
              <a:rPr lang="en-US" sz="2000" b="1" dirty="0"/>
              <a:t>A</a:t>
            </a:r>
            <a:r>
              <a:rPr lang="en-US" sz="2000" dirty="0"/>
              <a:t>)&lt;0, periodic when </a:t>
            </a:r>
            <a:r>
              <a:rPr lang="en-US" sz="2000" dirty="0" err="1"/>
              <a:t>tr</a:t>
            </a:r>
            <a:r>
              <a:rPr lang="en-US" sz="2000" dirty="0"/>
              <a:t>(</a:t>
            </a:r>
            <a:r>
              <a:rPr lang="en-US" sz="2000" b="1" dirty="0"/>
              <a:t>A</a:t>
            </a:r>
            <a:r>
              <a:rPr lang="en-US" sz="2000" dirty="0"/>
              <a:t>)=0,</a:t>
            </a:r>
            <a:br>
              <a:rPr lang="en-US" sz="2000" dirty="0"/>
            </a:br>
            <a:r>
              <a:rPr lang="en-US" sz="2000" dirty="0"/>
              <a:t>increasing when </a:t>
            </a:r>
            <a:r>
              <a:rPr lang="en-US" sz="2000" dirty="0" err="1"/>
              <a:t>tr</a:t>
            </a:r>
            <a:r>
              <a:rPr lang="en-US" sz="2000" dirty="0"/>
              <a:t>(</a:t>
            </a:r>
            <a:r>
              <a:rPr lang="en-US" sz="2000" b="1" dirty="0"/>
              <a:t>A</a:t>
            </a:r>
            <a:r>
              <a:rPr lang="en-US" sz="2000" dirty="0"/>
              <a:t>)&gt;0</a:t>
            </a:r>
          </a:p>
        </p:txBody>
      </p:sp>
    </p:spTree>
    <p:extLst>
      <p:ext uri="{BB962C8B-B14F-4D97-AF65-F5344CB8AC3E}">
        <p14:creationId xmlns:p14="http://schemas.microsoft.com/office/powerpoint/2010/main" val="2928380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Stability analysis of linear ODEs: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>
                <a:solidFill>
                  <a:schemeClr val="tx1"/>
                </a:solidFill>
              </a:rPr>
              <a:pPr/>
              <a:t>46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76400" y="1676400"/>
            <a:ext cx="1752600" cy="762000"/>
            <a:chOff x="2269129" y="5576920"/>
            <a:chExt cx="1752600" cy="762000"/>
          </a:xfrm>
          <a:noFill/>
        </p:grpSpPr>
        <p:sp>
          <p:nvSpPr>
            <p:cNvPr id="7" name="Rectangle 6"/>
            <p:cNvSpPr/>
            <p:nvPr/>
          </p:nvSpPr>
          <p:spPr bwMode="auto">
            <a:xfrm>
              <a:off x="2269129" y="5576920"/>
              <a:ext cx="17526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354854" y="5607083"/>
            <a:ext cx="1608138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5" name="Equation" r:id="rId3" imgW="1155700" imgH="495300" progId="Equation.3">
                    <p:embed/>
                  </p:oleObj>
                </mc:Choice>
                <mc:Fallback>
                  <p:oleObj name="Equation" r:id="rId3" imgW="1155700" imgH="4953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54854" y="5607083"/>
                          <a:ext cx="1608138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5455927" y="1417342"/>
            <a:ext cx="5326540" cy="1828800"/>
            <a:chOff x="3038409" y="4953000"/>
            <a:chExt cx="5326540" cy="1828800"/>
          </a:xfrm>
          <a:noFill/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8409" y="4953000"/>
              <a:ext cx="5326540" cy="1828800"/>
            </a:xfrm>
            <a:prstGeom prst="rect">
              <a:avLst/>
            </a:prstGeom>
            <a:grpFill/>
          </p:spPr>
        </p:pic>
        <p:sp>
          <p:nvSpPr>
            <p:cNvPr id="11" name="TextBox 10"/>
            <p:cNvSpPr txBox="1"/>
            <p:nvPr/>
          </p:nvSpPr>
          <p:spPr>
            <a:xfrm>
              <a:off x="3673650" y="6172200"/>
              <a:ext cx="133402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X</a:t>
              </a:r>
              <a:r>
                <a:rPr lang="en-US" sz="1600" b="1" baseline="-25000" dirty="0"/>
                <a:t>1,0</a:t>
              </a:r>
              <a:r>
                <a:rPr lang="en-US" sz="1600" b="1" dirty="0"/>
                <a:t>=1, </a:t>
              </a:r>
              <a:r>
                <a:rPr lang="en-US" sz="1600" b="1" i="1" dirty="0"/>
                <a:t>X</a:t>
              </a:r>
              <a:r>
                <a:rPr lang="en-US" sz="1600" b="1" baseline="-25000" dirty="0"/>
                <a:t>2,0</a:t>
              </a:r>
              <a:r>
                <a:rPr lang="en-US" sz="1600" b="1" dirty="0"/>
                <a:t>=-1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68462" y="2514600"/>
            <a:ext cx="3124200" cy="1143000"/>
            <a:chOff x="1583329" y="5363810"/>
            <a:chExt cx="3124200" cy="1143000"/>
          </a:xfrm>
          <a:noFill/>
        </p:grpSpPr>
        <p:sp>
          <p:nvSpPr>
            <p:cNvPr id="13" name="Rectangle 12"/>
            <p:cNvSpPr/>
            <p:nvPr/>
          </p:nvSpPr>
          <p:spPr bwMode="auto">
            <a:xfrm>
              <a:off x="1583329" y="5363810"/>
              <a:ext cx="3124200" cy="1143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1675405" y="5403498"/>
            <a:ext cx="2968625" cy="1079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6" name="Equation" r:id="rId6" imgW="2133600" imgH="774700" progId="Equation.3">
                    <p:embed/>
                  </p:oleObj>
                </mc:Choice>
                <mc:Fallback>
                  <p:oleObj name="Equation" r:id="rId6" imgW="2133600" imgH="774700" progId="Equation.3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75405" y="5403498"/>
                          <a:ext cx="2968625" cy="1079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1684338" y="4419600"/>
            <a:ext cx="1752600" cy="762000"/>
            <a:chOff x="2269129" y="5576920"/>
            <a:chExt cx="1752600" cy="762000"/>
          </a:xfrm>
          <a:noFill/>
        </p:grpSpPr>
        <p:sp>
          <p:nvSpPr>
            <p:cNvPr id="17" name="Rectangle 16"/>
            <p:cNvSpPr/>
            <p:nvPr/>
          </p:nvSpPr>
          <p:spPr bwMode="auto">
            <a:xfrm>
              <a:off x="2269129" y="5576920"/>
              <a:ext cx="1752600" cy="762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2337391" y="5607083"/>
            <a:ext cx="1201737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7" name="Equation" r:id="rId8" imgW="863600" imgH="495300" progId="Equation.3">
                    <p:embed/>
                  </p:oleObj>
                </mc:Choice>
                <mc:Fallback>
                  <p:oleObj name="Equation" r:id="rId8" imgW="863600" imgH="495300" progId="Equation.3">
                    <p:embed/>
                    <p:pic>
                      <p:nvPicPr>
                        <p:cNvPr id="18" name="Object 1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337391" y="5607083"/>
                          <a:ext cx="1201737" cy="688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5463865" y="4160542"/>
            <a:ext cx="5352118" cy="1828800"/>
            <a:chOff x="3520598" y="4495800"/>
            <a:chExt cx="5352118" cy="1828800"/>
          </a:xfrm>
          <a:noFill/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0598" y="4495800"/>
              <a:ext cx="5352118" cy="1828800"/>
            </a:xfrm>
            <a:prstGeom prst="rect">
              <a:avLst/>
            </a:prstGeom>
            <a:grpFill/>
          </p:spPr>
        </p:pic>
        <p:sp>
          <p:nvSpPr>
            <p:cNvPr id="21" name="TextBox 20"/>
            <p:cNvSpPr txBox="1"/>
            <p:nvPr/>
          </p:nvSpPr>
          <p:spPr>
            <a:xfrm>
              <a:off x="3962400" y="5486400"/>
              <a:ext cx="127150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X</a:t>
              </a:r>
              <a:r>
                <a:rPr lang="en-US" sz="1600" b="1" baseline="-25000" dirty="0"/>
                <a:t>1,0</a:t>
              </a:r>
              <a:r>
                <a:rPr lang="en-US" sz="1600" b="1" dirty="0"/>
                <a:t>=0, </a:t>
              </a:r>
              <a:r>
                <a:rPr lang="en-US" sz="1600" b="1" i="1" dirty="0"/>
                <a:t>X</a:t>
              </a:r>
              <a:r>
                <a:rPr lang="en-US" sz="1600" b="1" baseline="-25000" dirty="0"/>
                <a:t>2,0</a:t>
              </a:r>
              <a:r>
                <a:rPr lang="en-US" sz="1600" b="1" dirty="0"/>
                <a:t>=0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76400" y="5257800"/>
            <a:ext cx="3124200" cy="1143000"/>
            <a:chOff x="1583329" y="5363810"/>
            <a:chExt cx="3124200" cy="1143000"/>
          </a:xfrm>
          <a:noFill/>
        </p:grpSpPr>
        <p:sp>
          <p:nvSpPr>
            <p:cNvPr id="23" name="Rectangle 22"/>
            <p:cNvSpPr/>
            <p:nvPr/>
          </p:nvSpPr>
          <p:spPr bwMode="auto">
            <a:xfrm>
              <a:off x="1583329" y="5363810"/>
              <a:ext cx="3124200" cy="1143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/>
            </p:nvPr>
          </p:nvGraphicFramePr>
          <p:xfrm>
            <a:off x="1659529" y="5403498"/>
            <a:ext cx="2297113" cy="1079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8" name="Equation" r:id="rId11" imgW="1651000" imgH="774700" progId="Equation.3">
                    <p:embed/>
                  </p:oleObj>
                </mc:Choice>
                <mc:Fallback>
                  <p:oleObj name="Equation" r:id="rId11" imgW="1651000" imgH="774700" progId="Equation.3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659529" y="5403498"/>
                          <a:ext cx="2297113" cy="1079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1600201" y="3807554"/>
            <a:ext cx="3276600" cy="2974246"/>
            <a:chOff x="76201" y="3807554"/>
            <a:chExt cx="3276600" cy="2974246"/>
          </a:xfrm>
          <a:noFill/>
        </p:grpSpPr>
        <p:pic>
          <p:nvPicPr>
            <p:cNvPr id="25" name="Picture 2" descr="figure_04_16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03" t="-592" r="151" b="31931"/>
            <a:stretch/>
          </p:blipFill>
          <p:spPr bwMode="auto">
            <a:xfrm>
              <a:off x="76201" y="3807554"/>
              <a:ext cx="3276600" cy="297424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" name="Oval 34"/>
            <p:cNvSpPr/>
            <p:nvPr/>
          </p:nvSpPr>
          <p:spPr bwMode="auto">
            <a:xfrm>
              <a:off x="1143000" y="4632125"/>
              <a:ext cx="1905000" cy="1219200"/>
            </a:xfrm>
            <a:prstGeom prst="ellipse">
              <a:avLst/>
            </a:prstGeom>
            <a:grpFill/>
            <a:ln w="635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00200" y="990600"/>
            <a:ext cx="3505200" cy="3188500"/>
            <a:chOff x="76200" y="990600"/>
            <a:chExt cx="3505200" cy="3188500"/>
          </a:xfrm>
          <a:noFill/>
        </p:grpSpPr>
        <p:pic>
          <p:nvPicPr>
            <p:cNvPr id="33" name="Picture 2" descr="figure_04_16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9" r="47535" b="44793"/>
            <a:stretch/>
          </p:blipFill>
          <p:spPr bwMode="auto">
            <a:xfrm>
              <a:off x="76200" y="990600"/>
              <a:ext cx="3360996" cy="299292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4" name="Oval 33"/>
            <p:cNvSpPr/>
            <p:nvPr/>
          </p:nvSpPr>
          <p:spPr bwMode="auto">
            <a:xfrm>
              <a:off x="1447800" y="2502700"/>
              <a:ext cx="2133600" cy="1676400"/>
            </a:xfrm>
            <a:prstGeom prst="ellipse">
              <a:avLst/>
            </a:prstGeom>
            <a:grpFill/>
            <a:ln w="635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520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47800"/>
            <a:ext cx="8839200" cy="5029200"/>
          </a:xfrm>
        </p:spPr>
        <p:txBody>
          <a:bodyPr/>
          <a:lstStyle/>
          <a:p>
            <a:r>
              <a:rPr lang="en-US" sz="3600" dirty="0"/>
              <a:t>Behavioral analysis of ODEs</a:t>
            </a:r>
          </a:p>
          <a:p>
            <a:pPr lvl="1"/>
            <a:r>
              <a:rPr lang="en-US" sz="3200" dirty="0"/>
              <a:t>Matrix notation for ODEs</a:t>
            </a:r>
          </a:p>
          <a:p>
            <a:pPr lvl="1"/>
            <a:r>
              <a:rPr lang="en-US" sz="3200" dirty="0"/>
              <a:t>Symbolic solution for stable states</a:t>
            </a:r>
          </a:p>
          <a:p>
            <a:pPr lvl="1"/>
            <a:r>
              <a:rPr lang="en-US" sz="3200" dirty="0"/>
              <a:t>Simulation solutions</a:t>
            </a:r>
          </a:p>
          <a:p>
            <a:pPr lvl="1"/>
            <a:endParaRPr lang="en-US" sz="1050" dirty="0"/>
          </a:p>
          <a:p>
            <a:r>
              <a:rPr lang="en-US" sz="3600" b="1" dirty="0"/>
              <a:t>Nonlinear ODE behaviors</a:t>
            </a:r>
          </a:p>
          <a:p>
            <a:pPr lvl="1"/>
            <a:r>
              <a:rPr lang="en-US" sz="3200" b="1" dirty="0"/>
              <a:t>Types of (un)stable outcomes</a:t>
            </a:r>
          </a:p>
          <a:p>
            <a:pPr lvl="1"/>
            <a:r>
              <a:rPr lang="en-US" sz="3000" b="1" dirty="0"/>
              <a:t>Assessing model robustness and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>
                <a:solidFill>
                  <a:srgbClr val="FFFFFF"/>
                </a:solidFill>
              </a:rPr>
              <a:pPr/>
              <a:t>47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82558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(Un)stable systems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Linear models are generally well-behaved</a:t>
            </a:r>
          </a:p>
          <a:p>
            <a:pPr lvl="1"/>
            <a:r>
              <a:rPr lang="en-US" dirty="0"/>
              <a:t>Stable states, oscillations, or (exponential) growth</a:t>
            </a:r>
          </a:p>
          <a:p>
            <a:r>
              <a:rPr lang="en-US" dirty="0"/>
              <a:t>What about nonlinear systems?</a:t>
            </a:r>
          </a:p>
          <a:p>
            <a:pPr lvl="1"/>
            <a:r>
              <a:rPr lang="en-US" dirty="0"/>
              <a:t>Craziness!</a:t>
            </a:r>
          </a:p>
          <a:p>
            <a:pPr lvl="1"/>
            <a:r>
              <a:rPr lang="en-US" dirty="0"/>
              <a:t>Chaos</a:t>
            </a:r>
          </a:p>
          <a:p>
            <a:pPr lvl="2"/>
            <a:r>
              <a:rPr lang="en-US" sz="1600" dirty="0"/>
              <a:t>Sensitive initial </a:t>
            </a:r>
            <a:r>
              <a:rPr lang="en-US" sz="1600" dirty="0" err="1"/>
              <a:t>conds</a:t>
            </a:r>
            <a:r>
              <a:rPr lang="en-US" sz="1600" dirty="0"/>
              <a:t>.</a:t>
            </a:r>
          </a:p>
          <a:p>
            <a:pPr lvl="2"/>
            <a:r>
              <a:rPr lang="en-US" sz="1600" dirty="0"/>
              <a:t>Long-term aperiodic</a:t>
            </a:r>
          </a:p>
          <a:p>
            <a:pPr lvl="2"/>
            <a:r>
              <a:rPr lang="en-US" sz="1600" dirty="0"/>
              <a:t>Deterministic</a:t>
            </a:r>
          </a:p>
          <a:p>
            <a:pPr lvl="1"/>
            <a:r>
              <a:rPr lang="en-US" dirty="0"/>
              <a:t>Bifurcations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057400" y="5029200"/>
            <a:ext cx="4904178" cy="1828800"/>
            <a:chOff x="533400" y="5029200"/>
            <a:chExt cx="4904178" cy="1828800"/>
          </a:xfrm>
          <a:noFill/>
        </p:grpSpPr>
        <p:pic>
          <p:nvPicPr>
            <p:cNvPr id="6" name="Picture 2" descr="figure_04_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029200"/>
              <a:ext cx="4904178" cy="18288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479612" y="6107668"/>
              <a:ext cx="67678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r=1.5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8600" y="6107668"/>
              <a:ext cx="67678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r=3.8</a:t>
              </a:r>
            </a:p>
          </p:txBody>
        </p:sp>
      </p:grpSp>
      <p:pic>
        <p:nvPicPr>
          <p:cNvPr id="16" name="Picture 15" descr="Double-compound-pendulu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971800"/>
            <a:ext cx="1371600" cy="1371600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054233" y="2971800"/>
            <a:ext cx="1737976" cy="1659660"/>
            <a:chOff x="5530233" y="2971800"/>
            <a:chExt cx="1737976" cy="1659660"/>
          </a:xfrm>
          <a:noFill/>
        </p:grpSpPr>
        <p:sp>
          <p:nvSpPr>
            <p:cNvPr id="11" name="TextBox 10"/>
            <p:cNvSpPr txBox="1"/>
            <p:nvPr/>
          </p:nvSpPr>
          <p:spPr>
            <a:xfrm>
              <a:off x="5530233" y="4292906"/>
              <a:ext cx="173797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ρ</a:t>
              </a:r>
              <a:r>
                <a:rPr lang="en-US" sz="1600" b="1" dirty="0"/>
                <a:t>=28, </a:t>
              </a:r>
              <a:r>
                <a:rPr lang="en-US" sz="1600" b="1" dirty="0" err="1"/>
                <a:t>σ</a:t>
              </a:r>
              <a:r>
                <a:rPr lang="en-US" sz="1600" b="1" dirty="0"/>
                <a:t>=10, β=8/3</a:t>
              </a:r>
            </a:p>
          </p:txBody>
        </p:sp>
        <p:pic>
          <p:nvPicPr>
            <p:cNvPr id="19" name="Picture 18" descr="A_Trajectory_Through_Phase_Space_in_a_Lorenz_Attractor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2971800"/>
              <a:ext cx="1371600" cy="1371600"/>
            </a:xfrm>
            <a:prstGeom prst="rect">
              <a:avLst/>
            </a:prstGeom>
            <a:grpFill/>
          </p:spPr>
        </p:pic>
      </p:grpSp>
      <p:grpSp>
        <p:nvGrpSpPr>
          <p:cNvPr id="21" name="Group 20"/>
          <p:cNvGrpSpPr/>
          <p:nvPr/>
        </p:nvGrpSpPr>
        <p:grpSpPr>
          <a:xfrm>
            <a:off x="5380464" y="2971800"/>
            <a:ext cx="1621592" cy="1660910"/>
            <a:chOff x="3856464" y="2971800"/>
            <a:chExt cx="1621592" cy="1660910"/>
          </a:xfrm>
          <a:noFill/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6200" y="2971800"/>
              <a:ext cx="1591856" cy="1371600"/>
            </a:xfrm>
            <a:prstGeom prst="rect">
              <a:avLst/>
            </a:prstGeom>
            <a:grpFill/>
          </p:spPr>
        </p:pic>
        <p:sp>
          <p:nvSpPr>
            <p:cNvPr id="20" name="TextBox 19"/>
            <p:cNvSpPr txBox="1"/>
            <p:nvPr/>
          </p:nvSpPr>
          <p:spPr>
            <a:xfrm>
              <a:off x="3856464" y="4294156"/>
              <a:ext cx="138666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Lorenz system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22030" y="5013959"/>
            <a:ext cx="2612571" cy="1828800"/>
            <a:chOff x="5998029" y="5013959"/>
            <a:chExt cx="2612571" cy="1828800"/>
          </a:xfrm>
          <a:noFill/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98029" y="5013959"/>
              <a:ext cx="2612571" cy="1828800"/>
            </a:xfrm>
            <a:prstGeom prst="rect">
              <a:avLst/>
            </a:prstGeom>
            <a:grpFill/>
          </p:spPr>
        </p:pic>
        <p:sp>
          <p:nvSpPr>
            <p:cNvPr id="23" name="TextBox 22"/>
            <p:cNvSpPr txBox="1"/>
            <p:nvPr/>
          </p:nvSpPr>
          <p:spPr>
            <a:xfrm>
              <a:off x="7192422" y="6248355"/>
              <a:ext cx="330540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00"/>
                  </a:solidFill>
                </a:rPr>
                <a:t>r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19800" y="5562600"/>
              <a:ext cx="410690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00"/>
                  </a:solidFill>
                </a:rPr>
                <a:t>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78498" y="4876780"/>
            <a:ext cx="1371600" cy="381000"/>
            <a:chOff x="2463687" y="5774540"/>
            <a:chExt cx="1371600" cy="381000"/>
          </a:xfrm>
          <a:noFill/>
        </p:grpSpPr>
        <p:sp>
          <p:nvSpPr>
            <p:cNvPr id="9" name="Rectangle 8"/>
            <p:cNvSpPr/>
            <p:nvPr/>
          </p:nvSpPr>
          <p:spPr bwMode="auto">
            <a:xfrm>
              <a:off x="2463687" y="5774540"/>
              <a:ext cx="1371600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2493850" y="5800758"/>
            <a:ext cx="1327150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25" name="Equation" r:id="rId9" imgW="952500" imgH="215900" progId="Equation.3">
                    <p:embed/>
                  </p:oleObj>
                </mc:Choice>
                <mc:Fallback>
                  <p:oleObj name="Equation" r:id="rId9" imgW="952500" imgH="215900" progId="Equation.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493850" y="5800758"/>
                          <a:ext cx="1327150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69838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model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models of the real world are generally stable</a:t>
            </a:r>
          </a:p>
          <a:p>
            <a:pPr lvl="1"/>
            <a:r>
              <a:rPr lang="en-US" dirty="0"/>
              <a:t>Insensitive to exact parameter values</a:t>
            </a:r>
          </a:p>
          <a:p>
            <a:pPr lvl="1"/>
            <a:r>
              <a:rPr lang="en-US" dirty="0"/>
              <a:t>Insensitive to exact initial conditions</a:t>
            </a:r>
          </a:p>
          <a:p>
            <a:pPr lvl="1"/>
            <a:r>
              <a:rPr lang="en-US" dirty="0"/>
              <a:t>(Except under special circumstances)</a:t>
            </a:r>
          </a:p>
          <a:p>
            <a:endParaRPr lang="en-US" dirty="0"/>
          </a:p>
          <a:p>
            <a:r>
              <a:rPr lang="en-US" dirty="0"/>
              <a:t>Can assess this by:</a:t>
            </a:r>
          </a:p>
          <a:p>
            <a:pPr lvl="1"/>
            <a:r>
              <a:rPr lang="en-US" dirty="0"/>
              <a:t>Bolus experiments</a:t>
            </a:r>
          </a:p>
          <a:p>
            <a:pPr lvl="1"/>
            <a:r>
              <a:rPr lang="en-US" dirty="0"/>
              <a:t>Changing the model structure or parameters</a:t>
            </a:r>
          </a:p>
          <a:p>
            <a:pPr lvl="1"/>
            <a:r>
              <a:rPr lang="en-US" dirty="0"/>
              <a:t>Screening/searching parameter space</a:t>
            </a:r>
          </a:p>
          <a:p>
            <a:pPr lvl="1"/>
            <a:r>
              <a:rPr lang="en-US" dirty="0"/>
              <a:t>Identifying and understanding critical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7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CFAE-C956-3D4F-9BD5-5C04348C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static network models with dynamical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0A743-C0DD-494A-8BD9-498BB8B70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97DD6-5E8B-734E-A516-B0117814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B2F65-6F2F-644F-BFD1-9DEEABA46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25" y="1234464"/>
            <a:ext cx="6029784" cy="1507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B5DD8-AA69-E046-8546-288D3F5C7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048" y="3329100"/>
            <a:ext cx="2614131" cy="2701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E23D8-8D76-1546-93A8-9D4C41623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53" y="1024483"/>
            <a:ext cx="2997200" cy="322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3E4455-61A1-BB44-BB80-164948D71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588" y="3287595"/>
            <a:ext cx="4527119" cy="34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5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200" dirty="0"/>
              <a:t>Testing model stability: bolus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0" y="1051586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 steady state, temporarily (typically instantaneously) modify the value of one variable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5943600" y="1051586"/>
            <a:ext cx="449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Assess subsequent dynamics – should return to steady state, smoothly or with overshoot/oscillation</a:t>
            </a:r>
          </a:p>
        </p:txBody>
      </p:sp>
      <p:pic>
        <p:nvPicPr>
          <p:cNvPr id="10" name="Picture 2" descr="figure_04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01" y="2118385"/>
            <a:ext cx="359559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858000" y="2438675"/>
            <a:ext cx="2667000" cy="1279910"/>
            <a:chOff x="1977337" y="4524939"/>
            <a:chExt cx="2667000" cy="1279910"/>
          </a:xfrm>
          <a:noFill/>
        </p:grpSpPr>
        <p:sp>
          <p:nvSpPr>
            <p:cNvPr id="12" name="Rectangle 11"/>
            <p:cNvSpPr/>
            <p:nvPr/>
          </p:nvSpPr>
          <p:spPr bwMode="auto">
            <a:xfrm>
              <a:off x="1977337" y="4524939"/>
              <a:ext cx="2667000" cy="127991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053537" y="4542402"/>
            <a:ext cx="2574925" cy="1227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9" name="Equation" r:id="rId4" imgW="1549400" imgH="736600" progId="Equation.3">
                    <p:embed/>
                  </p:oleObj>
                </mc:Choice>
                <mc:Fallback>
                  <p:oleObj name="Equation" r:id="rId4" imgW="1549400" imgH="736600" progId="Equation.3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053537" y="4542402"/>
                          <a:ext cx="2574925" cy="1227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524002" y="4328185"/>
            <a:ext cx="4419599" cy="2057400"/>
            <a:chOff x="1" y="4724400"/>
            <a:chExt cx="4419599" cy="2057400"/>
          </a:xfrm>
          <a:noFill/>
        </p:grpSpPr>
        <p:pic>
          <p:nvPicPr>
            <p:cNvPr id="6" name="Picture 2" descr="figure_04_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771" y="4724400"/>
              <a:ext cx="2868829" cy="20574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" y="5156537"/>
              <a:ext cx="1600200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Increase dependent </a:t>
              </a:r>
              <a:r>
                <a:rPr lang="en-US" sz="1600" i="1" dirty="0"/>
                <a:t>X</a:t>
              </a:r>
              <a:r>
                <a:rPr lang="en-US" sz="1600" baseline="-25000" dirty="0"/>
                <a:t>1</a:t>
              </a:r>
              <a:r>
                <a:rPr lang="en-US" sz="1600" dirty="0"/>
                <a:t> instantaneously</a:t>
              </a:r>
              <a:endParaRPr lang="en-US" sz="1600" baseline="-25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31182" y="4328185"/>
            <a:ext cx="4460619" cy="2057400"/>
            <a:chOff x="4607181" y="4724400"/>
            <a:chExt cx="4460619" cy="2057400"/>
          </a:xfrm>
          <a:noFill/>
        </p:grpSpPr>
        <p:pic>
          <p:nvPicPr>
            <p:cNvPr id="7" name="Picture 2" descr="figure_04_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181" y="4724400"/>
              <a:ext cx="2868830" cy="20574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91400" y="5156537"/>
              <a:ext cx="1676400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Increase independent </a:t>
              </a:r>
              <a:r>
                <a:rPr lang="en-US" sz="1600" i="1" dirty="0"/>
                <a:t>X</a:t>
              </a:r>
              <a:r>
                <a:rPr lang="en-US" sz="1600" baseline="-25000" dirty="0"/>
                <a:t>4</a:t>
              </a:r>
              <a:r>
                <a:rPr lang="en-US" sz="1600" dirty="0"/>
                <a:t> transiently</a:t>
              </a:r>
              <a:endParaRPr lang="en-US" sz="16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5924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Testing model stability: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524000" y="914401"/>
            <a:ext cx="4114800" cy="1822581"/>
            <a:chOff x="3196835" y="4114800"/>
            <a:chExt cx="4648200" cy="2058841"/>
          </a:xfrm>
          <a:noFill/>
        </p:grpSpPr>
        <p:sp>
          <p:nvSpPr>
            <p:cNvPr id="12" name="Oval 11"/>
            <p:cNvSpPr/>
            <p:nvPr/>
          </p:nvSpPr>
          <p:spPr>
            <a:xfrm>
              <a:off x="4114800" y="5181600"/>
              <a:ext cx="758435" cy="75843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 err="1"/>
                <a:t>Susc</a:t>
              </a:r>
              <a:r>
                <a:rPr lang="en-US" sz="1100" b="1" dirty="0"/>
                <a:t>.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00700" y="4495800"/>
              <a:ext cx="758435" cy="75843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/>
                <a:t>Inf.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086600" y="5181600"/>
              <a:ext cx="758435" cy="75843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/>
                <a:t>Rec.</a:t>
              </a:r>
            </a:p>
          </p:txBody>
        </p:sp>
        <p:cxnSp>
          <p:nvCxnSpPr>
            <p:cNvPr id="15" name="Straight Connector 8"/>
            <p:cNvCxnSpPr>
              <a:stCxn id="12" idx="7"/>
              <a:endCxn id="13" idx="2"/>
            </p:cNvCxnSpPr>
            <p:nvPr/>
          </p:nvCxnSpPr>
          <p:spPr>
            <a:xfrm flipV="1">
              <a:off x="4762165" y="4875018"/>
              <a:ext cx="838535" cy="417652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8"/>
            <p:cNvCxnSpPr>
              <a:stCxn id="13" idx="6"/>
              <a:endCxn id="14" idx="1"/>
            </p:cNvCxnSpPr>
            <p:nvPr/>
          </p:nvCxnSpPr>
          <p:spPr>
            <a:xfrm>
              <a:off x="6359135" y="4875018"/>
              <a:ext cx="838535" cy="417652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8"/>
            <p:cNvCxnSpPr>
              <a:stCxn id="14" idx="2"/>
              <a:endCxn id="12" idx="6"/>
            </p:cNvCxnSpPr>
            <p:nvPr/>
          </p:nvCxnSpPr>
          <p:spPr>
            <a:xfrm flipH="1">
              <a:off x="4873235" y="5560818"/>
              <a:ext cx="2213365" cy="0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8"/>
            <p:cNvCxnSpPr>
              <a:stCxn id="13" idx="7"/>
            </p:cNvCxnSpPr>
            <p:nvPr/>
          </p:nvCxnSpPr>
          <p:spPr>
            <a:xfrm flipV="1">
              <a:off x="6248065" y="4343400"/>
              <a:ext cx="533735" cy="263470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8"/>
            <p:cNvCxnSpPr>
              <a:endCxn id="12" idx="2"/>
            </p:cNvCxnSpPr>
            <p:nvPr/>
          </p:nvCxnSpPr>
          <p:spPr>
            <a:xfrm flipV="1">
              <a:off x="3581400" y="5560818"/>
              <a:ext cx="533400" cy="306582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196835" y="5791200"/>
              <a:ext cx="377009" cy="38244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B</a:t>
              </a:r>
              <a:endParaRPr lang="en-US" sz="1600" b="1" i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81800" y="4114800"/>
              <a:ext cx="387874" cy="38244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D</a:t>
              </a:r>
              <a:endParaRPr lang="en-US" sz="1600" b="1" i="1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25835" y="4690646"/>
              <a:ext cx="377009" cy="38244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R</a:t>
              </a:r>
              <a:endParaRPr lang="en-US" sz="1600" b="1" i="1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14163" y="5560996"/>
              <a:ext cx="362522" cy="38244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S</a:t>
              </a:r>
              <a:endParaRPr lang="en-US" sz="1600" b="1" i="1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89832" y="4690646"/>
              <a:ext cx="331738" cy="38244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I</a:t>
              </a:r>
              <a:endParaRPr lang="en-US" sz="1600" b="1" i="1" baseline="-25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23899" y="2593042"/>
            <a:ext cx="2362200" cy="1597959"/>
            <a:chOff x="3276600" y="4572000"/>
            <a:chExt cx="2590800" cy="1752600"/>
          </a:xfrm>
          <a:noFill/>
        </p:grpSpPr>
        <p:sp>
          <p:nvSpPr>
            <p:cNvPr id="27" name="Rectangle 26"/>
            <p:cNvSpPr/>
            <p:nvPr/>
          </p:nvSpPr>
          <p:spPr bwMode="auto">
            <a:xfrm>
              <a:off x="3276600" y="4572000"/>
              <a:ext cx="2590800" cy="1752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3625850" y="4623594"/>
            <a:ext cx="18923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13" name="Equation" r:id="rId3" imgW="1066800" imgH="241300" progId="Equation.3">
                    <p:embed/>
                  </p:oleObj>
                </mc:Choice>
                <mc:Fallback>
                  <p:oleObj name="Equation" r:id="rId3" imgW="1066800" imgH="241300" progId="Equation.3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25850" y="4623594"/>
                          <a:ext cx="1892300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/>
            </p:nvPr>
          </p:nvGraphicFramePr>
          <p:xfrm>
            <a:off x="3591719" y="5244306"/>
            <a:ext cx="1960563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14" name="Equation" r:id="rId5" imgW="1104900" imgH="228600" progId="Equation.3">
                    <p:embed/>
                  </p:oleObj>
                </mc:Choice>
                <mc:Fallback>
                  <p:oleObj name="Equation" r:id="rId5" imgW="1104900" imgH="228600" progId="Equation.3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91719" y="5244306"/>
                          <a:ext cx="1960563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>
              <p:extLst/>
            </p:nvPr>
          </p:nvGraphicFramePr>
          <p:xfrm>
            <a:off x="3873500" y="5842794"/>
            <a:ext cx="1397000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15" name="Equation" r:id="rId7" imgW="787400" imgH="241300" progId="Equation.3">
                    <p:embed/>
                  </p:oleObj>
                </mc:Choice>
                <mc:Fallback>
                  <p:oleObj name="Equation" r:id="rId7" imgW="787400" imgH="241300" progId="Equation.3">
                    <p:embed/>
                    <p:pic>
                      <p:nvPicPr>
                        <p:cNvPr id="30" name="Object 29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73500" y="5842794"/>
                          <a:ext cx="1397000" cy="430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7298080" y="2590800"/>
            <a:ext cx="2365513" cy="1600200"/>
            <a:chOff x="3276600" y="4572000"/>
            <a:chExt cx="2590800" cy="1752600"/>
          </a:xfrm>
          <a:noFill/>
        </p:grpSpPr>
        <p:sp>
          <p:nvSpPr>
            <p:cNvPr id="32" name="Rectangle 31"/>
            <p:cNvSpPr/>
            <p:nvPr/>
          </p:nvSpPr>
          <p:spPr bwMode="auto">
            <a:xfrm>
              <a:off x="3276600" y="4572000"/>
              <a:ext cx="2590800" cy="1752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/>
            </p:nvPr>
          </p:nvGraphicFramePr>
          <p:xfrm>
            <a:off x="3344863" y="4624388"/>
            <a:ext cx="24542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16" name="Equation" r:id="rId9" imgW="1384300" imgH="241300" progId="Equation.3">
                    <p:embed/>
                  </p:oleObj>
                </mc:Choice>
                <mc:Fallback>
                  <p:oleObj name="Equation" r:id="rId9" imgW="1384300" imgH="241300" progId="Equation.3">
                    <p:embed/>
                    <p:pic>
                      <p:nvPicPr>
                        <p:cNvPr id="33" name="Object 3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344863" y="4624388"/>
                          <a:ext cx="2454275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3591719" y="5244306"/>
            <a:ext cx="1960563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17" name="Equation" r:id="rId11" imgW="1104900" imgH="228600" progId="Equation.3">
                    <p:embed/>
                  </p:oleObj>
                </mc:Choice>
                <mc:Fallback>
                  <p:oleObj name="Equation" r:id="rId11" imgW="1104900" imgH="228600" progId="Equation.3">
                    <p:embed/>
                    <p:pic>
                      <p:nvPicPr>
                        <p:cNvPr id="34" name="Object 3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91719" y="5244306"/>
                          <a:ext cx="1960563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3592513" y="5843588"/>
            <a:ext cx="1960562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18" name="Equation" r:id="rId12" imgW="1104900" imgH="241300" progId="Equation.3">
                    <p:embed/>
                  </p:oleObj>
                </mc:Choice>
                <mc:Fallback>
                  <p:oleObj name="Equation" r:id="rId12" imgW="1104900" imgH="241300" progId="Equation.3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592513" y="5843588"/>
                          <a:ext cx="1960562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8798" y="4267200"/>
            <a:ext cx="3572402" cy="2514600"/>
          </a:xfrm>
          <a:prstGeom prst="rect">
            <a:avLst/>
          </a:prstGeom>
          <a:noFill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4634" y="4267200"/>
            <a:ext cx="3572402" cy="2514600"/>
          </a:xfrm>
          <a:prstGeom prst="rect">
            <a:avLst/>
          </a:prstGeom>
          <a:noFill/>
        </p:spPr>
      </p:pic>
      <p:grpSp>
        <p:nvGrpSpPr>
          <p:cNvPr id="55" name="Group 54"/>
          <p:cNvGrpSpPr/>
          <p:nvPr/>
        </p:nvGrpSpPr>
        <p:grpSpPr>
          <a:xfrm>
            <a:off x="5943600" y="914400"/>
            <a:ext cx="4114800" cy="1822580"/>
            <a:chOff x="4419600" y="914400"/>
            <a:chExt cx="4114800" cy="1822580"/>
          </a:xfrm>
          <a:noFill/>
        </p:grpSpPr>
        <p:sp>
          <p:nvSpPr>
            <p:cNvPr id="39" name="Oval 38"/>
            <p:cNvSpPr/>
            <p:nvPr/>
          </p:nvSpPr>
          <p:spPr>
            <a:xfrm>
              <a:off x="5232225" y="1858780"/>
              <a:ext cx="671401" cy="6714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 err="1"/>
                <a:t>Susc</a:t>
              </a:r>
              <a:r>
                <a:rPr lang="en-US" sz="1100" b="1" dirty="0"/>
                <a:t>.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6547612" y="1251679"/>
              <a:ext cx="671401" cy="6714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/>
                <a:t>Inf.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7862999" y="1858780"/>
              <a:ext cx="671401" cy="67140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/>
                <a:t>Rec.</a:t>
              </a:r>
            </a:p>
          </p:txBody>
        </p:sp>
        <p:cxnSp>
          <p:nvCxnSpPr>
            <p:cNvPr id="42" name="Straight Connector 8"/>
            <p:cNvCxnSpPr>
              <a:stCxn id="39" idx="7"/>
              <a:endCxn id="40" idx="2"/>
            </p:cNvCxnSpPr>
            <p:nvPr/>
          </p:nvCxnSpPr>
          <p:spPr>
            <a:xfrm flipV="1">
              <a:off x="5805302" y="1587380"/>
              <a:ext cx="742310" cy="369725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8"/>
            <p:cNvCxnSpPr>
              <a:stCxn id="40" idx="6"/>
              <a:endCxn id="41" idx="1"/>
            </p:cNvCxnSpPr>
            <p:nvPr/>
          </p:nvCxnSpPr>
          <p:spPr>
            <a:xfrm>
              <a:off x="7219013" y="1587380"/>
              <a:ext cx="742310" cy="369725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8"/>
            <p:cNvCxnSpPr>
              <a:stCxn id="41" idx="2"/>
              <a:endCxn id="39" idx="6"/>
            </p:cNvCxnSpPr>
            <p:nvPr/>
          </p:nvCxnSpPr>
          <p:spPr>
            <a:xfrm flipH="1">
              <a:off x="5903626" y="2194482"/>
              <a:ext cx="1959372" cy="0"/>
            </a:xfrm>
            <a:prstGeom prst="straightConnector1">
              <a:avLst/>
            </a:prstGeom>
            <a:grpFill/>
            <a:ln w="38100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8"/>
            <p:cNvCxnSpPr>
              <a:stCxn id="40" idx="7"/>
            </p:cNvCxnSpPr>
            <p:nvPr/>
          </p:nvCxnSpPr>
          <p:spPr>
            <a:xfrm flipV="1">
              <a:off x="7120689" y="1116767"/>
              <a:ext cx="472487" cy="233236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8"/>
            <p:cNvCxnSpPr>
              <a:endCxn id="39" idx="2"/>
            </p:cNvCxnSpPr>
            <p:nvPr/>
          </p:nvCxnSpPr>
          <p:spPr>
            <a:xfrm flipV="1">
              <a:off x="4760035" y="2194482"/>
              <a:ext cx="472190" cy="271400"/>
            </a:xfrm>
            <a:prstGeom prst="straightConnector1">
              <a:avLst/>
            </a:prstGeom>
            <a:grpFill/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419600" y="2398426"/>
              <a:ext cx="33374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B</a:t>
              </a:r>
              <a:endParaRPr lang="en-US" sz="1600" b="1" i="1" baseline="-25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593176" y="914400"/>
              <a:ext cx="34336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D</a:t>
              </a:r>
              <a:endParaRPr lang="en-US" sz="1600" b="1" i="1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455108" y="1424165"/>
              <a:ext cx="33374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R</a:t>
              </a:r>
              <a:endParaRPr lang="en-US" sz="1600" b="1" i="1" baseline="-25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36579" y="2194639"/>
              <a:ext cx="320921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S</a:t>
              </a:r>
              <a:endParaRPr lang="en-US" sz="1600" b="1" i="1" baseline="-25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06843" y="1424165"/>
              <a:ext cx="29367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I</a:t>
              </a:r>
              <a:endParaRPr lang="en-US" sz="1600" b="1" i="1" baseline="-250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711445" y="1828800"/>
              <a:ext cx="33695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err="1"/>
                <a:t>r</a:t>
              </a:r>
              <a:r>
                <a:rPr lang="en-US" sz="1600" b="1" i="1" baseline="-25000" dirty="0" err="1"/>
                <a:t>V</a:t>
              </a:r>
              <a:endParaRPr lang="en-US" sz="1600" b="1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316761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sz="3600" dirty="0"/>
              <a:t>Testing model stability:</a:t>
            </a:r>
            <a:br>
              <a:rPr lang="en-US" sz="3600" dirty="0"/>
            </a:br>
            <a:r>
              <a:rPr lang="en-US" sz="3600" dirty="0"/>
              <a:t>parameter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Parameter screening</a:t>
            </a:r>
          </a:p>
          <a:p>
            <a:pPr lvl="1"/>
            <a:r>
              <a:rPr lang="en-US" dirty="0"/>
              <a:t>Simulate model with combinations of parameter values chosen from throughout plausible space</a:t>
            </a:r>
          </a:p>
          <a:p>
            <a:pPr lvl="1"/>
            <a:r>
              <a:rPr lang="en-US" dirty="0"/>
              <a:t>Controlled Monte Carlo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C242F-20BE-4F6C-ABA6-9DCC8641EF6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042" y="3063244"/>
            <a:ext cx="4914900" cy="33782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5721293" y="3575574"/>
            <a:ext cx="1447801" cy="390142"/>
            <a:chOff x="3771750" y="5245100"/>
            <a:chExt cx="1587911" cy="427898"/>
          </a:xfrm>
          <a:noFill/>
        </p:grpSpPr>
        <p:sp>
          <p:nvSpPr>
            <p:cNvPr id="8" name="Rectangle 7"/>
            <p:cNvSpPr/>
            <p:nvPr/>
          </p:nvSpPr>
          <p:spPr bwMode="auto">
            <a:xfrm>
              <a:off x="3771750" y="5255127"/>
              <a:ext cx="1587911" cy="41787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3050478"/>
                </p:ext>
              </p:extLst>
            </p:nvPr>
          </p:nvGraphicFramePr>
          <p:xfrm>
            <a:off x="3806193" y="5245100"/>
            <a:ext cx="1532194" cy="4056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97" name="Equation" r:id="rId4" imgW="863600" imgH="228600" progId="Equation.3">
                    <p:embed/>
                  </p:oleObj>
                </mc:Choice>
                <mc:Fallback>
                  <p:oleObj name="Equation" r:id="rId4" imgW="863600" imgH="228600" progId="Equation.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06193" y="5245100"/>
                          <a:ext cx="1532194" cy="40568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49421"/>
          <a:stretch/>
        </p:blipFill>
        <p:spPr>
          <a:xfrm>
            <a:off x="2743201" y="3063244"/>
            <a:ext cx="1210003" cy="91440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r="50916"/>
          <a:stretch/>
        </p:blipFill>
        <p:spPr>
          <a:xfrm>
            <a:off x="2794474" y="5527044"/>
            <a:ext cx="1174218" cy="9144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r="49274"/>
          <a:stretch/>
        </p:blipFill>
        <p:spPr>
          <a:xfrm>
            <a:off x="2743201" y="4261374"/>
            <a:ext cx="1225491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681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Testing model stability:</a:t>
            </a:r>
            <a:br>
              <a:rPr lang="en-US" sz="3600" dirty="0"/>
            </a:br>
            <a:r>
              <a:rPr lang="en-US" sz="3600" dirty="0"/>
              <a:t>bifurcation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Bifurcation point</a:t>
            </a:r>
            <a:r>
              <a:rPr lang="en-US" dirty="0"/>
              <a:t> is a threshold past which system behaves qualitatively differently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2" descr="figure_04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2" y="2148854"/>
            <a:ext cx="5943599" cy="428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989906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47800"/>
            <a:ext cx="8610600" cy="5029200"/>
          </a:xfrm>
        </p:spPr>
        <p:txBody>
          <a:bodyPr/>
          <a:lstStyle/>
          <a:p>
            <a:r>
              <a:rPr lang="en-US" sz="3600" dirty="0"/>
              <a:t>Behavioral analysis of ODEs</a:t>
            </a:r>
          </a:p>
          <a:p>
            <a:pPr lvl="1"/>
            <a:r>
              <a:rPr lang="en-US" sz="3200" dirty="0"/>
              <a:t>Matrix notation for ODEs</a:t>
            </a:r>
          </a:p>
          <a:p>
            <a:pPr lvl="1"/>
            <a:r>
              <a:rPr lang="en-US" sz="3200" dirty="0"/>
              <a:t>Symbolic solution for stable states</a:t>
            </a:r>
          </a:p>
          <a:p>
            <a:pPr lvl="1"/>
            <a:r>
              <a:rPr lang="en-US" sz="3200" dirty="0"/>
              <a:t>Simulation solutions</a:t>
            </a:r>
          </a:p>
          <a:p>
            <a:pPr lvl="1"/>
            <a:endParaRPr lang="en-US" sz="1050" dirty="0"/>
          </a:p>
          <a:p>
            <a:r>
              <a:rPr lang="en-US" sz="3600" dirty="0"/>
              <a:t>Nonlinear ODE behaviors</a:t>
            </a:r>
          </a:p>
          <a:p>
            <a:pPr lvl="1"/>
            <a:r>
              <a:rPr lang="en-US" sz="3200" dirty="0"/>
              <a:t>Types of (un)stable outcomes</a:t>
            </a:r>
          </a:p>
          <a:p>
            <a:pPr lvl="1"/>
            <a:r>
              <a:rPr lang="en-US" sz="3200" dirty="0"/>
              <a:t>Assessing model robustness and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>
                <a:solidFill>
                  <a:srgbClr val="FFFFFF"/>
                </a:solidFill>
              </a:rPr>
              <a:pPr/>
              <a:t>54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9350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47800"/>
            <a:ext cx="8610600" cy="5029200"/>
          </a:xfrm>
        </p:spPr>
        <p:txBody>
          <a:bodyPr/>
          <a:lstStyle/>
          <a:p>
            <a:r>
              <a:rPr lang="en-US" sz="3600" b="1" dirty="0"/>
              <a:t>Dynamic models</a:t>
            </a:r>
          </a:p>
          <a:p>
            <a:pPr lvl="1"/>
            <a:r>
              <a:rPr lang="en-US" sz="3200" b="1" dirty="0"/>
              <a:t>Model structure and notation</a:t>
            </a:r>
          </a:p>
          <a:p>
            <a:pPr lvl="1"/>
            <a:r>
              <a:rPr lang="en-US" sz="3200" b="1" dirty="0"/>
              <a:t>Defining differential equations</a:t>
            </a:r>
          </a:p>
          <a:p>
            <a:pPr lvl="1"/>
            <a:r>
              <a:rPr lang="en-US" sz="3200" b="1" dirty="0"/>
              <a:t>Interpreting differential equation models</a:t>
            </a:r>
          </a:p>
          <a:p>
            <a:endParaRPr lang="en-US" sz="1100" dirty="0"/>
          </a:p>
          <a:p>
            <a:r>
              <a:rPr lang="en-US" sz="3600" dirty="0"/>
              <a:t>ODEs</a:t>
            </a:r>
          </a:p>
          <a:p>
            <a:pPr lvl="1"/>
            <a:r>
              <a:rPr lang="en-US" sz="3200" dirty="0"/>
              <a:t>Applying ODE models</a:t>
            </a:r>
          </a:p>
          <a:p>
            <a:pPr lvl="1"/>
            <a:r>
              <a:rPr lang="en-US" sz="3200" dirty="0"/>
              <a:t>Perturbations and interventions</a:t>
            </a:r>
          </a:p>
          <a:p>
            <a:pPr lvl="1"/>
            <a:r>
              <a:rPr lang="en-US" sz="3200" dirty="0"/>
              <a:t>Modifying/extending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468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models of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Interconversions</a:t>
            </a:r>
            <a:r>
              <a:rPr lang="en-US" dirty="0"/>
              <a:t> between populations are one of many dynamical systems networks represent well</a:t>
            </a:r>
          </a:p>
          <a:p>
            <a:pPr lvl="1"/>
            <a:r>
              <a:rPr lang="en-US" dirty="0"/>
              <a:t>Nodes = populations</a:t>
            </a:r>
          </a:p>
          <a:p>
            <a:pPr lvl="2"/>
            <a:r>
              <a:rPr lang="en-US" dirty="0"/>
              <a:t>People, chemicals, proteins, etc.</a:t>
            </a:r>
          </a:p>
          <a:p>
            <a:pPr lvl="1"/>
            <a:r>
              <a:rPr lang="en-US" dirty="0"/>
              <a:t>Edges = transition rates</a:t>
            </a:r>
          </a:p>
          <a:p>
            <a:pPr lvl="2"/>
            <a:r>
              <a:rPr lang="en-US" dirty="0"/>
              <a:t>Infection, transformation, synthesis,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2289566" y="3794756"/>
            <a:ext cx="1901435" cy="2286000"/>
            <a:chOff x="152400" y="4267200"/>
            <a:chExt cx="1901435" cy="2286000"/>
          </a:xfrm>
        </p:grpSpPr>
        <p:sp>
          <p:nvSpPr>
            <p:cNvPr id="7" name="Oval 6"/>
            <p:cNvSpPr/>
            <p:nvPr/>
          </p:nvSpPr>
          <p:spPr>
            <a:xfrm>
              <a:off x="1295400" y="4267200"/>
              <a:ext cx="758435" cy="7584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/>
                <a:t>Rabbits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295400" y="5791200"/>
              <a:ext cx="758435" cy="7584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/>
                <a:t>Foxes</a:t>
              </a:r>
            </a:p>
          </p:txBody>
        </p:sp>
        <p:cxnSp>
          <p:nvCxnSpPr>
            <p:cNvPr id="9" name="Straight Connector 8"/>
            <p:cNvCxnSpPr>
              <a:stCxn id="7" idx="4"/>
              <a:endCxn id="8" idx="0"/>
            </p:cNvCxnSpPr>
            <p:nvPr/>
          </p:nvCxnSpPr>
          <p:spPr>
            <a:xfrm>
              <a:off x="1674618" y="5025635"/>
              <a:ext cx="0" cy="765565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8"/>
            <p:cNvCxnSpPr>
              <a:stCxn id="7" idx="1"/>
              <a:endCxn id="7" idx="3"/>
            </p:cNvCxnSpPr>
            <p:nvPr/>
          </p:nvCxnSpPr>
          <p:spPr>
            <a:xfrm rot="16200000" flipH="1">
              <a:off x="1138322" y="4646417"/>
              <a:ext cx="536295" cy="12700"/>
            </a:xfrm>
            <a:prstGeom prst="curvedConnector5">
              <a:avLst>
                <a:gd name="adj1" fmla="val -42626"/>
                <a:gd name="adj2" fmla="val -3655118"/>
                <a:gd name="adj3" fmla="val 142626"/>
              </a:avLst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8"/>
            <p:cNvCxnSpPr>
              <a:stCxn id="8" idx="1"/>
            </p:cNvCxnSpPr>
            <p:nvPr/>
          </p:nvCxnSpPr>
          <p:spPr>
            <a:xfrm rot="16200000" flipH="1">
              <a:off x="1101670" y="6207070"/>
              <a:ext cx="650930" cy="41330"/>
            </a:xfrm>
            <a:prstGeom prst="curvedConnector5">
              <a:avLst>
                <a:gd name="adj1" fmla="val -35119"/>
                <a:gd name="adj2" fmla="val -1070358"/>
                <a:gd name="adj3" fmla="val 116789"/>
              </a:avLst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28600" y="4495800"/>
              <a:ext cx="604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Birth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8600" y="6019800"/>
              <a:ext cx="6973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Death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2400" y="5213750"/>
              <a:ext cx="13251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Consumption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876800" y="3913402"/>
            <a:ext cx="4850798" cy="2014954"/>
            <a:chOff x="2994237" y="4114800"/>
            <a:chExt cx="4850798" cy="2014954"/>
          </a:xfrm>
        </p:grpSpPr>
        <p:sp>
          <p:nvSpPr>
            <p:cNvPr id="31" name="Oval 30"/>
            <p:cNvSpPr/>
            <p:nvPr/>
          </p:nvSpPr>
          <p:spPr>
            <a:xfrm>
              <a:off x="4114800" y="5181600"/>
              <a:ext cx="758435" cy="7584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 err="1"/>
                <a:t>Suscep-tible</a:t>
              </a:r>
              <a:endParaRPr lang="en-US" sz="1100" b="1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5600700" y="4495800"/>
              <a:ext cx="758435" cy="7584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/>
                <a:t>Infected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7086600" y="5181600"/>
              <a:ext cx="758435" cy="7584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100" b="1" dirty="0" err="1"/>
                <a:t>Recov-ered</a:t>
              </a:r>
              <a:endParaRPr lang="en-US" sz="1100" b="1" dirty="0"/>
            </a:p>
          </p:txBody>
        </p:sp>
        <p:cxnSp>
          <p:nvCxnSpPr>
            <p:cNvPr id="34" name="Straight Connector 8"/>
            <p:cNvCxnSpPr>
              <a:stCxn id="31" idx="7"/>
              <a:endCxn id="32" idx="2"/>
            </p:cNvCxnSpPr>
            <p:nvPr/>
          </p:nvCxnSpPr>
          <p:spPr>
            <a:xfrm flipV="1">
              <a:off x="4762165" y="4875018"/>
              <a:ext cx="838535" cy="417652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8"/>
            <p:cNvCxnSpPr>
              <a:stCxn id="32" idx="6"/>
              <a:endCxn id="33" idx="1"/>
            </p:cNvCxnSpPr>
            <p:nvPr/>
          </p:nvCxnSpPr>
          <p:spPr>
            <a:xfrm>
              <a:off x="6359135" y="4875018"/>
              <a:ext cx="838535" cy="417652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8"/>
            <p:cNvCxnSpPr>
              <a:stCxn id="33" idx="2"/>
              <a:endCxn id="31" idx="6"/>
            </p:cNvCxnSpPr>
            <p:nvPr/>
          </p:nvCxnSpPr>
          <p:spPr>
            <a:xfrm flipH="1">
              <a:off x="4873235" y="5560818"/>
              <a:ext cx="2213365" cy="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8"/>
            <p:cNvCxnSpPr>
              <a:stCxn id="32" idx="7"/>
            </p:cNvCxnSpPr>
            <p:nvPr/>
          </p:nvCxnSpPr>
          <p:spPr>
            <a:xfrm flipV="1">
              <a:off x="6248065" y="4343400"/>
              <a:ext cx="533735" cy="26347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8"/>
            <p:cNvCxnSpPr>
              <a:endCxn id="31" idx="2"/>
            </p:cNvCxnSpPr>
            <p:nvPr/>
          </p:nvCxnSpPr>
          <p:spPr>
            <a:xfrm flipV="1">
              <a:off x="3581400" y="5560818"/>
              <a:ext cx="533400" cy="306582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994237" y="5791200"/>
              <a:ext cx="604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Birth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81800" y="4114800"/>
              <a:ext cx="6973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Death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705600" y="4690646"/>
              <a:ext cx="1011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Immunity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29831" y="5560996"/>
              <a:ext cx="13219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Susceptibility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43400" y="4690646"/>
              <a:ext cx="941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Infection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309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models of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such a model, each population is a quantity that evolves over time</a:t>
            </a:r>
          </a:p>
          <a:p>
            <a:pPr lvl="1"/>
            <a:r>
              <a:rPr lang="en-US" dirty="0"/>
              <a:t>Thus a function with respect to time </a:t>
            </a:r>
            <a:r>
              <a:rPr lang="en-US" i="1" dirty="0"/>
              <a:t>t</a:t>
            </a:r>
            <a:endParaRPr lang="en-US" dirty="0"/>
          </a:p>
          <a:p>
            <a:pPr lvl="1"/>
            <a:r>
              <a:rPr lang="en-US" dirty="0"/>
              <a:t>e.g. </a:t>
            </a: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) = sin(</a:t>
            </a:r>
            <a:r>
              <a:rPr lang="en-US" i="1" dirty="0"/>
              <a:t>t</a:t>
            </a:r>
            <a:r>
              <a:rPr lang="en-US" dirty="0"/>
              <a:t> + 1),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) = sin(</a:t>
            </a:r>
            <a:r>
              <a:rPr lang="en-US" i="1" dirty="0"/>
              <a:t>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3063244"/>
            <a:ext cx="4343400" cy="308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930521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Differential equation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useful to denote relationships between populations and their rates of change</a:t>
            </a:r>
          </a:p>
          <a:p>
            <a:pPr lvl="1"/>
            <a:r>
              <a:rPr lang="en-US" dirty="0"/>
              <a:t>Number of rabbits born depend on existing population</a:t>
            </a:r>
          </a:p>
          <a:p>
            <a:pPr lvl="1"/>
            <a:r>
              <a:rPr lang="en-US" dirty="0"/>
              <a:t>Newly infected individuals depends on how many healthy + how many sick already exist</a:t>
            </a:r>
          </a:p>
          <a:p>
            <a:r>
              <a:rPr lang="en-US" dirty="0"/>
              <a:t>Differential equations allow us to write equations about variables and their time derivatives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048000" y="4709146"/>
            <a:ext cx="6096000" cy="914400"/>
            <a:chOff x="1600200" y="5181600"/>
            <a:chExt cx="6096000" cy="914400"/>
          </a:xfrm>
        </p:grpSpPr>
        <p:sp>
          <p:nvSpPr>
            <p:cNvPr id="8" name="Rectangle 7"/>
            <p:cNvSpPr/>
            <p:nvPr/>
          </p:nvSpPr>
          <p:spPr bwMode="auto">
            <a:xfrm>
              <a:off x="1600200" y="5181600"/>
              <a:ext cx="6096000" cy="914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pitchFamily="1" charset="-128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1752600" y="5257800"/>
            <a:ext cx="2501081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3" name="Equation" r:id="rId3" imgW="1409700" imgH="393700" progId="Equation.3">
                    <p:embed/>
                  </p:oleObj>
                </mc:Choice>
                <mc:Fallback>
                  <p:oleObj name="Equation" r:id="rId3" imgW="1409700" imgH="393700" progId="Equation.3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752600" y="5257800"/>
                          <a:ext cx="2501081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5006975" y="5257800"/>
            <a:ext cx="2544763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4" name="Equation" r:id="rId5" imgW="1435100" imgH="393700" progId="Equation.3">
                    <p:embed/>
                  </p:oleObj>
                </mc:Choice>
                <mc:Fallback>
                  <p:oleObj name="Equation" r:id="rId5" imgW="1435100" imgH="3937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006975" y="5257800"/>
                          <a:ext cx="2544763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0177770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1870</TotalTime>
  <Words>1845</Words>
  <Application>Microsoft Macintosh PowerPoint</Application>
  <PresentationFormat>Widescreen</PresentationFormat>
  <Paragraphs>507</Paragraphs>
  <Slides>54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Cambria Math</vt:lpstr>
      <vt:lpstr>LucidaGrande</vt:lpstr>
      <vt:lpstr>Wingdings</vt:lpstr>
      <vt:lpstr>template</vt:lpstr>
      <vt:lpstr>Equation</vt:lpstr>
      <vt:lpstr>An overview of systems biology</vt:lpstr>
      <vt:lpstr>Systems biology</vt:lpstr>
      <vt:lpstr>Information flow in regulatory networks</vt:lpstr>
      <vt:lpstr>Network motifs</vt:lpstr>
      <vt:lpstr>Linking static network models with dynamical systems</vt:lpstr>
      <vt:lpstr>Outline</vt:lpstr>
      <vt:lpstr>Network models of processes</vt:lpstr>
      <vt:lpstr>Network models of processes</vt:lpstr>
      <vt:lpstr>Differential equation models</vt:lpstr>
      <vt:lpstr>Differential equation models: SIR</vt:lpstr>
      <vt:lpstr>Differential equation models: solutions</vt:lpstr>
      <vt:lpstr>Differential equation models: ODEs</vt:lpstr>
      <vt:lpstr>ODEs for biochemical systems</vt:lpstr>
      <vt:lpstr>ODE parameters</vt:lpstr>
      <vt:lpstr>ODE parameters</vt:lpstr>
      <vt:lpstr>ODE initial values</vt:lpstr>
      <vt:lpstr>Fully parameterizing ODEs</vt:lpstr>
      <vt:lpstr>Solving ODEs</vt:lpstr>
      <vt:lpstr>Linear ODEs</vt:lpstr>
      <vt:lpstr>Steady state behavior</vt:lpstr>
      <vt:lpstr>Model diagnostics: departures from steady state</vt:lpstr>
      <vt:lpstr>Model diagnostics: robustness to parameter values</vt:lpstr>
      <vt:lpstr>Outline</vt:lpstr>
      <vt:lpstr>Appropriate uses of ODE models</vt:lpstr>
      <vt:lpstr>ODE example: vaccination</vt:lpstr>
      <vt:lpstr>ODE example: quarantine</vt:lpstr>
      <vt:lpstr>Evaluating overall model behavior</vt:lpstr>
      <vt:lpstr>Evaluating overall model behavior</vt:lpstr>
      <vt:lpstr>Evaluating overall model behavior</vt:lpstr>
      <vt:lpstr>Systems biology using ODEs</vt:lpstr>
      <vt:lpstr>Outline</vt:lpstr>
      <vt:lpstr>Behavioral analysis of ODEs</vt:lpstr>
      <vt:lpstr>Behavioral analysis of ODEs</vt:lpstr>
      <vt:lpstr>Applications of linear ODEs</vt:lpstr>
      <vt:lpstr>Behavior of linear ODEs</vt:lpstr>
      <vt:lpstr>Behavior of linear ODEs</vt:lpstr>
      <vt:lpstr>Behavior of linear ODEs</vt:lpstr>
      <vt:lpstr>Behavior of linear ODEs</vt:lpstr>
      <vt:lpstr>Behavior of linear ODEs</vt:lpstr>
      <vt:lpstr>Behavior of linear ODEs</vt:lpstr>
      <vt:lpstr>Behavior of nonlinear ODEs: Lotka-Volterra</vt:lpstr>
      <vt:lpstr>Behavior of ODEs: stability analysis</vt:lpstr>
      <vt:lpstr>Visualizing 2D ODEs</vt:lpstr>
      <vt:lpstr>Stability analysis of linear ODEs</vt:lpstr>
      <vt:lpstr>Stability analysis of linear ODEs</vt:lpstr>
      <vt:lpstr>Stability analysis of linear ODEs: examples</vt:lpstr>
      <vt:lpstr>Outline</vt:lpstr>
      <vt:lpstr>(Un)stable systems behavior</vt:lpstr>
      <vt:lpstr>Testing model stability</vt:lpstr>
      <vt:lpstr>Testing model stability: bolus experiments</vt:lpstr>
      <vt:lpstr>Testing model stability: structure</vt:lpstr>
      <vt:lpstr>Testing model stability: parameter screening</vt:lpstr>
      <vt:lpstr>Testing model stability: bifurcation points</vt:lpstr>
      <vt:lpstr>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934</cp:revision>
  <dcterms:created xsi:type="dcterms:W3CDTF">2017-01-05T15:59:06Z</dcterms:created>
  <dcterms:modified xsi:type="dcterms:W3CDTF">2019-04-29T18:31:46Z</dcterms:modified>
</cp:coreProperties>
</file>