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  <p:sldMasterId id="2147483780" r:id="rId3"/>
  </p:sldMasterIdLst>
  <p:notesMasterIdLst>
    <p:notesMasterId r:id="rId75"/>
  </p:notesMasterIdLst>
  <p:sldIdLst>
    <p:sldId id="256" r:id="rId4"/>
    <p:sldId id="465" r:id="rId5"/>
    <p:sldId id="466" r:id="rId6"/>
    <p:sldId id="472" r:id="rId7"/>
    <p:sldId id="490" r:id="rId8"/>
    <p:sldId id="379" r:id="rId9"/>
    <p:sldId id="443" r:id="rId10"/>
    <p:sldId id="467" r:id="rId11"/>
    <p:sldId id="509" r:id="rId12"/>
    <p:sldId id="468" r:id="rId13"/>
    <p:sldId id="469" r:id="rId14"/>
    <p:sldId id="493" r:id="rId15"/>
    <p:sldId id="470" r:id="rId16"/>
    <p:sldId id="511" r:id="rId17"/>
    <p:sldId id="510" r:id="rId18"/>
    <p:sldId id="478" r:id="rId19"/>
    <p:sldId id="479" r:id="rId20"/>
    <p:sldId id="480" r:id="rId21"/>
    <p:sldId id="512" r:id="rId22"/>
    <p:sldId id="492" r:id="rId23"/>
    <p:sldId id="481" r:id="rId24"/>
    <p:sldId id="482" r:id="rId25"/>
    <p:sldId id="483" r:id="rId26"/>
    <p:sldId id="487" r:id="rId27"/>
    <p:sldId id="484" r:id="rId28"/>
    <p:sldId id="485" r:id="rId29"/>
    <p:sldId id="486" r:id="rId30"/>
    <p:sldId id="504" r:id="rId31"/>
    <p:sldId id="496" r:id="rId32"/>
    <p:sldId id="498" r:id="rId33"/>
    <p:sldId id="497" r:id="rId34"/>
    <p:sldId id="499" r:id="rId35"/>
    <p:sldId id="500" r:id="rId36"/>
    <p:sldId id="503" r:id="rId37"/>
    <p:sldId id="501" r:id="rId38"/>
    <p:sldId id="502" r:id="rId39"/>
    <p:sldId id="505" r:id="rId40"/>
    <p:sldId id="513" r:id="rId41"/>
    <p:sldId id="514" r:id="rId42"/>
    <p:sldId id="515" r:id="rId43"/>
    <p:sldId id="516" r:id="rId44"/>
    <p:sldId id="517" r:id="rId45"/>
    <p:sldId id="518" r:id="rId46"/>
    <p:sldId id="519" r:id="rId47"/>
    <p:sldId id="521" r:id="rId48"/>
    <p:sldId id="522" r:id="rId49"/>
    <p:sldId id="523" r:id="rId50"/>
    <p:sldId id="524" r:id="rId51"/>
    <p:sldId id="525" r:id="rId52"/>
    <p:sldId id="526" r:id="rId53"/>
    <p:sldId id="507" r:id="rId54"/>
    <p:sldId id="528" r:id="rId55"/>
    <p:sldId id="529" r:id="rId56"/>
    <p:sldId id="530" r:id="rId57"/>
    <p:sldId id="531" r:id="rId58"/>
    <p:sldId id="506" r:id="rId59"/>
    <p:sldId id="538" r:id="rId60"/>
    <p:sldId id="539" r:id="rId61"/>
    <p:sldId id="540" r:id="rId62"/>
    <p:sldId id="494" r:id="rId63"/>
    <p:sldId id="543" r:id="rId64"/>
    <p:sldId id="532" r:id="rId65"/>
    <p:sldId id="533" r:id="rId66"/>
    <p:sldId id="534" r:id="rId67"/>
    <p:sldId id="544" r:id="rId68"/>
    <p:sldId id="545" r:id="rId69"/>
    <p:sldId id="542" r:id="rId70"/>
    <p:sldId id="464" r:id="rId71"/>
    <p:sldId id="546" r:id="rId72"/>
    <p:sldId id="536" r:id="rId73"/>
    <p:sldId id="53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1590" autoAdjust="0"/>
  </p:normalViewPr>
  <p:slideViewPr>
    <p:cSldViewPr snapToObjects="1">
      <p:cViewPr>
        <p:scale>
          <a:sx n="80" d="100"/>
          <a:sy n="80" d="100"/>
        </p:scale>
        <p:origin x="-1518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939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295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23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0514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22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898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251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08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515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751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084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7732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70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480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060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9583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2549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938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991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72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349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996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9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sm6PCyPrhAhXyY98KHTgvANAQjRx6BAgBEAU&amp;url=http://jackandjillinteriors.com/product/once-upon-a-time-storybook-blue-wall-art/&amp;psig=AOvVaw20kPMw5yrMjciLEZuWKBUd&amp;ust=155680816217105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source=images&amp;cd=&amp;cad=rja&amp;uact=8&amp;ved=2ahUKEwjYxJCuyfrhAhVMhOAKHaGRD_AQjRx6BAgBEAU&amp;url=http://fromdatawithlove.thegovans.us/2013/05/&amp;psig=AOvVaw1eOEgByJmpMwy9Yi2GIeuN&amp;ust=15568083732131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com/url?sa=i&amp;rct=j&amp;q=&amp;esrc=s&amp;source=images&amp;cd=&amp;cad=rja&amp;uact=8&amp;ved=2ahUKEwiH3pqqzvrhAhWqTd8KHcNQDwoQjRx6BAgBEAU&amp;url=https://www.reddit.com/r/coolguides/comments/9leiyk/different_colour_terms/&amp;psig=AOvVaw16O6h_e4ZXpZ2X2Ip-A_Ic&amp;ust=1556809681219045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ialmentor.com/datavi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Data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259449"/>
            <a:ext cx="90981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Why we plot:</a:t>
            </a:r>
          </a:p>
          <a:p>
            <a:pPr algn="ctr"/>
            <a:r>
              <a:rPr lang="en-US" sz="6600" i="1" dirty="0" smtClean="0"/>
              <a:t>Tell me a story</a:t>
            </a:r>
            <a:endParaRPr lang="en-US" sz="80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Telling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Plots of raw data are often for you + your team</a:t>
            </a:r>
          </a:p>
          <a:p>
            <a:pPr lvl="1"/>
            <a:r>
              <a:rPr lang="en-US" dirty="0" smtClean="0"/>
              <a:t>Sometimes included in papers as “Supporting Information”</a:t>
            </a:r>
            <a:endParaRPr lang="en-US" sz="3200" dirty="0" smtClean="0"/>
          </a:p>
          <a:p>
            <a:r>
              <a:rPr lang="en-US" dirty="0" smtClean="0"/>
              <a:t>Most scientific figures are designed to tell clear stories</a:t>
            </a:r>
          </a:p>
          <a:p>
            <a:pPr lvl="1"/>
            <a:r>
              <a:rPr lang="en-US" dirty="0" smtClean="0"/>
              <a:t>Those included in posters, talks, manuscripts</a:t>
            </a:r>
          </a:p>
          <a:p>
            <a:pPr lvl="1"/>
            <a:r>
              <a:rPr lang="en-US" dirty="0" smtClean="0"/>
              <a:t>The story should be clear when the figure is seen out of context</a:t>
            </a:r>
          </a:p>
          <a:p>
            <a:pPr lvl="1"/>
            <a:r>
              <a:rPr lang="en-US" dirty="0" smtClean="0"/>
              <a:t>Trying to tell more than one story per figure (or figure part) is tricky</a:t>
            </a:r>
          </a:p>
          <a:p>
            <a:r>
              <a:rPr lang="en-US" dirty="0" smtClean="0"/>
              <a:t>How many scientists read papers:</a:t>
            </a:r>
          </a:p>
          <a:p>
            <a:pPr lvl="1"/>
            <a:r>
              <a:rPr lang="en-US" dirty="0" smtClean="0"/>
              <a:t>Title </a:t>
            </a:r>
            <a:r>
              <a:rPr lang="en-US" dirty="0" smtClean="0">
                <a:sym typeface="Wingdings" panose="05000000000000000000" pitchFamily="2" charset="2"/>
              </a:rPr>
              <a:t> Most important summary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Authors / Journal  Subjective evaluations of quality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Abstract  Rest of the story (excluding first/last sentences of context)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Figures  Convince me that your claims were true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Methods (maybe)  How did they do this?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Image result for storyb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03" y="137196"/>
            <a:ext cx="2644169" cy="20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81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Telling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Stories often mirror hypotheses / statistical tests</a:t>
            </a:r>
          </a:p>
          <a:p>
            <a:pPr lvl="1"/>
            <a:r>
              <a:rPr lang="en-US" dirty="0" smtClean="0"/>
              <a:t>X is associated with Y (e.g. </a:t>
            </a:r>
            <a:r>
              <a:rPr lang="en-US" i="1" dirty="0" smtClean="0"/>
              <a:t>height increases with 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is different from B (e.g. </a:t>
            </a:r>
            <a:r>
              <a:rPr lang="en-US" i="1" dirty="0" smtClean="0"/>
              <a:t>ibuprofen reduces fever compared to placebo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Stories rarely involve more than three dimensions at a time</a:t>
            </a:r>
          </a:p>
          <a:p>
            <a:pPr lvl="1"/>
            <a:r>
              <a:rPr lang="en-US" dirty="0" smtClean="0"/>
              <a:t>X is associated with Y when Z is true, but not when Z is false</a:t>
            </a:r>
          </a:p>
          <a:p>
            <a:pPr lvl="1"/>
            <a:r>
              <a:rPr lang="en-US" dirty="0" smtClean="0"/>
              <a:t>Beyond this the stories get too complicated</a:t>
            </a:r>
          </a:p>
          <a:p>
            <a:r>
              <a:rPr lang="en-US" dirty="0" smtClean="0"/>
              <a:t>Usually, there will be a clear (and common) visualization for each story type</a:t>
            </a:r>
          </a:p>
          <a:p>
            <a:pPr lvl="1"/>
            <a:r>
              <a:rPr lang="en-US" dirty="0" smtClean="0"/>
              <a:t>Depending on the number and type of your variables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3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stor</a:t>
            </a:r>
            <a:r>
              <a:rPr lang="en-US" dirty="0"/>
              <a:t>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C:\Users\Eric Franzosa\Dropbox\[Work]\bst281_spr2019\lectures\w14-graphics\cow-book\29-telling-a-story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73" y="1204817"/>
            <a:ext cx="8018854" cy="494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11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the story?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17" y="926970"/>
            <a:ext cx="7525166" cy="56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97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story?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  <p:pic>
        <p:nvPicPr>
          <p:cNvPr id="3076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12954" y="883920"/>
            <a:ext cx="5766092" cy="5840460"/>
            <a:chOff x="3212954" y="883920"/>
            <a:chExt cx="5766092" cy="5840460"/>
          </a:xfrm>
        </p:grpSpPr>
        <p:pic>
          <p:nvPicPr>
            <p:cNvPr id="3" name="Picture 2" descr="F:\[Work]\bst281_spr2019\lectures\w14-graphics\cow-book\09-boxplots-violins-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54" y="883920"/>
              <a:ext cx="5766092" cy="576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81610" y="6355048"/>
              <a:ext cx="2468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dirty="0" smtClean="0"/>
                <a:t>ovie length (minutes)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4313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367171"/>
            <a:ext cx="9098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Mapping variables to graphical attributes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22" y="3154683"/>
            <a:ext cx="4135339" cy="34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nature of data and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dataset is a collection of variables derived from discrete observations</a:t>
            </a:r>
          </a:p>
          <a:p>
            <a:pPr lvl="1"/>
            <a:r>
              <a:rPr lang="en-US" dirty="0" smtClean="0"/>
              <a:t>Observation is a sample (or sampling event)</a:t>
            </a:r>
          </a:p>
          <a:p>
            <a:pPr lvl="1"/>
            <a:r>
              <a:rPr lang="en-US" dirty="0" smtClean="0"/>
              <a:t>Observation is not always a unique individual (</a:t>
            </a:r>
            <a:r>
              <a:rPr lang="en-US" i="1" dirty="0" smtClean="0"/>
              <a:t>why?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Variables come in a few common flavors:</a:t>
            </a:r>
          </a:p>
          <a:p>
            <a:pPr lvl="1"/>
            <a:r>
              <a:rPr lang="en-US" b="1" dirty="0" smtClean="0"/>
              <a:t>Continuous </a:t>
            </a:r>
            <a:r>
              <a:rPr lang="en-US" dirty="0" smtClean="0"/>
              <a:t>(including </a:t>
            </a:r>
            <a:r>
              <a:rPr lang="en-US" i="1" dirty="0" smtClean="0"/>
              <a:t>proportions</a:t>
            </a:r>
            <a:r>
              <a:rPr lang="en-US" dirty="0" smtClean="0"/>
              <a:t> and </a:t>
            </a:r>
            <a:r>
              <a:rPr lang="en-US" i="1" dirty="0" smtClean="0"/>
              <a:t>counts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“Number” data, often with units, often to arbitrary precision</a:t>
            </a:r>
          </a:p>
          <a:p>
            <a:pPr lvl="2"/>
            <a:r>
              <a:rPr lang="en-US" dirty="0" smtClean="0"/>
              <a:t>Ex. Height (m) = 1.83, 1.23, 0.65, …</a:t>
            </a:r>
          </a:p>
          <a:p>
            <a:pPr lvl="1"/>
            <a:r>
              <a:rPr lang="en-US" b="1" dirty="0" smtClean="0"/>
              <a:t>Categorical</a:t>
            </a:r>
            <a:endParaRPr lang="en-US" dirty="0"/>
          </a:p>
          <a:p>
            <a:pPr lvl="2"/>
            <a:r>
              <a:rPr lang="en-US" dirty="0" smtClean="0"/>
              <a:t>“Label” data with two or more “levels”</a:t>
            </a:r>
          </a:p>
          <a:p>
            <a:pPr lvl="2"/>
            <a:r>
              <a:rPr lang="en-US" dirty="0" smtClean="0"/>
              <a:t>Ex. State = Maine, Vermont, Connecticut, …</a:t>
            </a:r>
          </a:p>
          <a:p>
            <a:pPr lvl="1"/>
            <a:r>
              <a:rPr lang="en-US" b="1" i="1" dirty="0" smtClean="0"/>
              <a:t>Ordinal</a:t>
            </a:r>
          </a:p>
          <a:p>
            <a:pPr lvl="2"/>
            <a:r>
              <a:rPr lang="en-US" dirty="0" smtClean="0"/>
              <a:t>Categories with a meaningful order to them</a:t>
            </a:r>
          </a:p>
          <a:p>
            <a:pPr lvl="2"/>
            <a:r>
              <a:rPr lang="en-US" dirty="0" smtClean="0"/>
              <a:t>Ex. Month = January, February, March,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90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plot maps variables to graphical attributes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7609" y="4906710"/>
            <a:ext cx="420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u="sng" dirty="0" smtClean="0">
                <a:solidFill>
                  <a:schemeClr val="accent1"/>
                </a:solidFill>
              </a:rPr>
              <a:t>scatter plot</a:t>
            </a:r>
            <a:r>
              <a:rPr lang="en-US" dirty="0" smtClean="0">
                <a:solidFill>
                  <a:schemeClr val="accent1"/>
                </a:solidFill>
              </a:rPr>
              <a:t> maps: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continuous</a:t>
            </a:r>
            <a:r>
              <a:rPr lang="en-US" dirty="0" smtClean="0">
                <a:solidFill>
                  <a:schemeClr val="accent1"/>
                </a:solidFill>
              </a:rPr>
              <a:t> variable to relative </a:t>
            </a:r>
            <a:r>
              <a:rPr lang="en-US" b="1" dirty="0" smtClean="0">
                <a:solidFill>
                  <a:schemeClr val="accent1"/>
                </a:solidFill>
              </a:rPr>
              <a:t>position</a:t>
            </a:r>
            <a:r>
              <a:rPr lang="en-US" dirty="0" smtClean="0">
                <a:solidFill>
                  <a:schemeClr val="accent1"/>
                </a:solidFill>
              </a:rPr>
              <a:t> along an axis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 second </a:t>
            </a:r>
            <a:r>
              <a:rPr lang="en-US" b="1" dirty="0" smtClean="0">
                <a:solidFill>
                  <a:schemeClr val="accent1"/>
                </a:solidFill>
              </a:rPr>
              <a:t>continuous</a:t>
            </a:r>
            <a:r>
              <a:rPr lang="en-US" dirty="0" smtClean="0">
                <a:solidFill>
                  <a:schemeClr val="accent1"/>
                </a:solidFill>
              </a:rPr>
              <a:t> variable to relative </a:t>
            </a:r>
            <a:r>
              <a:rPr lang="en-US" b="1" dirty="0" smtClean="0">
                <a:solidFill>
                  <a:schemeClr val="accent1"/>
                </a:solidFill>
              </a:rPr>
              <a:t>position</a:t>
            </a:r>
            <a:r>
              <a:rPr lang="en-US" dirty="0" smtClean="0">
                <a:solidFill>
                  <a:schemeClr val="accent1"/>
                </a:solidFill>
              </a:rPr>
              <a:t> along an orthogonal axis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46" name="Picture 6" descr="Image result for scatter plo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2" y="1417341"/>
            <a:ext cx="4736352" cy="32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61756" y="4906710"/>
            <a:ext cx="4023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u="sng" dirty="0" smtClean="0">
                <a:solidFill>
                  <a:schemeClr val="accent1"/>
                </a:solidFill>
              </a:rPr>
              <a:t>swarm plot</a:t>
            </a:r>
            <a:r>
              <a:rPr lang="en-US" dirty="0" smtClean="0">
                <a:solidFill>
                  <a:schemeClr val="accent1"/>
                </a:solidFill>
              </a:rPr>
              <a:t> maps: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b="1" dirty="0">
                <a:solidFill>
                  <a:schemeClr val="accent1"/>
                </a:solidFill>
              </a:rPr>
              <a:t>categorical</a:t>
            </a:r>
            <a:r>
              <a:rPr lang="en-US" dirty="0">
                <a:solidFill>
                  <a:schemeClr val="accent1"/>
                </a:solidFill>
              </a:rPr>
              <a:t> variable to a </a:t>
            </a:r>
            <a:r>
              <a:rPr lang="en-US" b="1" dirty="0">
                <a:solidFill>
                  <a:schemeClr val="accent1"/>
                </a:solidFill>
              </a:rPr>
              <a:t>position</a:t>
            </a:r>
            <a:r>
              <a:rPr lang="en-US" dirty="0">
                <a:solidFill>
                  <a:schemeClr val="accent1"/>
                </a:solidFill>
              </a:rPr>
              <a:t> along an axis (may not be meaningful)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continuous</a:t>
            </a:r>
            <a:r>
              <a:rPr lang="en-US" dirty="0" smtClean="0">
                <a:solidFill>
                  <a:schemeClr val="accent1"/>
                </a:solidFill>
              </a:rPr>
              <a:t> variable to a relative </a:t>
            </a:r>
            <a:r>
              <a:rPr lang="en-US" b="1" dirty="0" smtClean="0">
                <a:solidFill>
                  <a:schemeClr val="accent1"/>
                </a:solidFill>
              </a:rPr>
              <a:t>position</a:t>
            </a:r>
            <a:r>
              <a:rPr lang="en-US" dirty="0" smtClean="0">
                <a:solidFill>
                  <a:schemeClr val="accent1"/>
                </a:solidFill>
              </a:rPr>
              <a:t> along an orthogonal axis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52" name="Picture 12" descr="Image result for swarm plo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9" b="10179"/>
          <a:stretch/>
        </p:blipFill>
        <p:spPr bwMode="auto">
          <a:xfrm>
            <a:off x="6644634" y="1051586"/>
            <a:ext cx="3291804" cy="36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80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plot maps variables to graphical attributes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3" descr="F:\[Work]\bst281_spr2019\lectures\w14-graphics\cow-book\17-proportional-ink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00" y="1270303"/>
            <a:ext cx="4979178" cy="3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5489" y="4452197"/>
            <a:ext cx="4023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u="sng" dirty="0" smtClean="0">
                <a:solidFill>
                  <a:schemeClr val="accent1"/>
                </a:solidFill>
              </a:rPr>
              <a:t>bar chart</a:t>
            </a:r>
            <a:r>
              <a:rPr lang="en-US" dirty="0" smtClean="0">
                <a:solidFill>
                  <a:schemeClr val="accent1"/>
                </a:solidFill>
              </a:rPr>
              <a:t> maps: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categorical</a:t>
            </a:r>
            <a:r>
              <a:rPr lang="en-US" dirty="0" smtClean="0">
                <a:solidFill>
                  <a:schemeClr val="accent1"/>
                </a:solidFill>
              </a:rPr>
              <a:t> variable to a </a:t>
            </a:r>
            <a:r>
              <a:rPr lang="en-US" b="1" dirty="0" smtClean="0">
                <a:solidFill>
                  <a:schemeClr val="accent1"/>
                </a:solidFill>
              </a:rPr>
              <a:t>position</a:t>
            </a:r>
            <a:r>
              <a:rPr lang="en-US" dirty="0" smtClean="0">
                <a:solidFill>
                  <a:schemeClr val="accent1"/>
                </a:solidFill>
              </a:rPr>
              <a:t> along an axis (may not be meaningful)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continuous</a:t>
            </a:r>
            <a:r>
              <a:rPr lang="en-US" dirty="0" smtClean="0">
                <a:solidFill>
                  <a:schemeClr val="accent1"/>
                </a:solidFill>
              </a:rPr>
              <a:t> variable to a </a:t>
            </a:r>
            <a:r>
              <a:rPr lang="en-US" b="1" dirty="0" smtClean="0">
                <a:solidFill>
                  <a:schemeClr val="accent1"/>
                </a:solidFill>
              </a:rPr>
              <a:t>length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" name="Picture 2" descr="C:\Users\Eric Franzosa\Dropbox\[Work]\bst281_spr2019\lectures\w14-graphics\cow-book\10-visualizing-proportions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40" y="1087425"/>
            <a:ext cx="5114122" cy="315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18951" y="4434829"/>
            <a:ext cx="4023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u="sng" dirty="0" smtClean="0">
                <a:solidFill>
                  <a:schemeClr val="accent1"/>
                </a:solidFill>
              </a:rPr>
              <a:t>pie chart</a:t>
            </a:r>
            <a:r>
              <a:rPr lang="en-US" dirty="0" smtClean="0">
                <a:solidFill>
                  <a:schemeClr val="accent1"/>
                </a:solidFill>
              </a:rPr>
              <a:t> maps: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continuous</a:t>
            </a:r>
            <a:r>
              <a:rPr lang="en-US" dirty="0" smtClean="0">
                <a:solidFill>
                  <a:schemeClr val="accent1"/>
                </a:solidFill>
              </a:rPr>
              <a:t> variable to an </a:t>
            </a:r>
            <a:r>
              <a:rPr lang="en-US" b="1" dirty="0" smtClean="0">
                <a:solidFill>
                  <a:schemeClr val="accent1"/>
                </a:solidFill>
              </a:rPr>
              <a:t>angle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categorical </a:t>
            </a:r>
            <a:r>
              <a:rPr lang="en-US" dirty="0" smtClean="0">
                <a:solidFill>
                  <a:schemeClr val="accent1"/>
                </a:solidFill>
              </a:rPr>
              <a:t>variable to the bisector of that </a:t>
            </a:r>
            <a:r>
              <a:rPr lang="en-US" b="1" dirty="0" smtClean="0">
                <a:solidFill>
                  <a:schemeClr val="accent1"/>
                </a:solidFill>
              </a:rPr>
              <a:t>angle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77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Why we plot</a:t>
            </a:r>
          </a:p>
          <a:p>
            <a:pPr lvl="1"/>
            <a:r>
              <a:rPr lang="en-US" dirty="0"/>
              <a:t>Examine data for issues / hidden behavior</a:t>
            </a:r>
          </a:p>
          <a:p>
            <a:pPr lvl="1"/>
            <a:r>
              <a:rPr lang="en-US" dirty="0"/>
              <a:t>Telling stories</a:t>
            </a:r>
          </a:p>
          <a:p>
            <a:r>
              <a:rPr lang="en-US" dirty="0"/>
              <a:t>How plots can go wrong</a:t>
            </a:r>
          </a:p>
          <a:p>
            <a:pPr lvl="1"/>
            <a:r>
              <a:rPr lang="en-US" dirty="0"/>
              <a:t>Ugly plots</a:t>
            </a:r>
          </a:p>
          <a:p>
            <a:pPr lvl="1"/>
            <a:r>
              <a:rPr lang="en-US" dirty="0" err="1"/>
              <a:t>Uninterpretable</a:t>
            </a:r>
            <a:r>
              <a:rPr lang="en-US" dirty="0"/>
              <a:t> </a:t>
            </a:r>
            <a:r>
              <a:rPr lang="en-US" dirty="0" smtClean="0"/>
              <a:t>(“bad”) plots</a:t>
            </a:r>
            <a:endParaRPr lang="en-US" dirty="0"/>
          </a:p>
          <a:p>
            <a:pPr lvl="1"/>
            <a:r>
              <a:rPr lang="en-US" dirty="0"/>
              <a:t>Misleading </a:t>
            </a:r>
            <a:r>
              <a:rPr lang="en-US" dirty="0" smtClean="0"/>
              <a:t>(“wrong”) plots</a:t>
            </a:r>
            <a:endParaRPr lang="en-US" dirty="0"/>
          </a:p>
          <a:p>
            <a:r>
              <a:rPr lang="en-US" sz="3200" dirty="0"/>
              <a:t>The grammar of graphics</a:t>
            </a:r>
          </a:p>
          <a:p>
            <a:pPr lvl="1"/>
            <a:r>
              <a:rPr lang="en-US" dirty="0"/>
              <a:t>Mapping data to graphical attributes</a:t>
            </a:r>
          </a:p>
          <a:p>
            <a:r>
              <a:rPr lang="en-US" sz="3200" dirty="0"/>
              <a:t>Miscellaneous tips and tricks</a:t>
            </a:r>
          </a:p>
          <a:p>
            <a:r>
              <a:rPr lang="en-US" sz="3200" dirty="0"/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plot maps variables to graphical attributes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13" descr="C:\Users\Eric Franzosa\Dropbox\Archived Work\Graphics\ArTMY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1" y="1067966"/>
            <a:ext cx="7180712" cy="53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67585" y="2888556"/>
            <a:ext cx="4485876" cy="17373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Flow charts like this one are  helpful for picking a type of chart based on the nature and number of your variables</a:t>
            </a:r>
          </a:p>
        </p:txBody>
      </p:sp>
    </p:spTree>
    <p:extLst>
      <p:ext uri="{BB962C8B-B14F-4D97-AF65-F5344CB8AC3E}">
        <p14:creationId xmlns:p14="http://schemas.microsoft.com/office/powerpoint/2010/main" val="2336201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graphical attributes (“aesthetics”)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21</a:t>
            </a:fld>
            <a:endParaRPr lang="en-US"/>
          </a:p>
        </p:txBody>
      </p:sp>
      <p:pic>
        <p:nvPicPr>
          <p:cNvPr id="11266" name="Picture 2" descr="C:\Users\Eric Franzosa\Dropbox\[Work]\bst281_spr2019\lectures\w14-graphics\cow-book\02-aesthetic-mappin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2" y="1691659"/>
            <a:ext cx="9509656" cy="42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v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611" y="983773"/>
            <a:ext cx="310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1"/>
                </a:solidFill>
              </a:rPr>
              <a:t>Continuous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C00000"/>
                </a:solidFill>
              </a:rPr>
              <a:t>Categorical (1-30 levels)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976" y="983773"/>
            <a:ext cx="292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C00000"/>
                </a:solidFill>
              </a:rPr>
              <a:t>Categorical </a:t>
            </a:r>
            <a:r>
              <a:rPr lang="en-US" sz="2000" i="1" dirty="0">
                <a:solidFill>
                  <a:srgbClr val="C00000"/>
                </a:solidFill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</a:rPr>
              <a:t>1-5 </a:t>
            </a:r>
            <a:r>
              <a:rPr lang="en-US" sz="2000" i="1" dirty="0">
                <a:solidFill>
                  <a:srgbClr val="C00000"/>
                </a:solidFill>
              </a:rPr>
              <a:t>levels</a:t>
            </a:r>
            <a:r>
              <a:rPr lang="en-US" sz="2000" i="1" dirty="0" smtClean="0">
                <a:solidFill>
                  <a:srgbClr val="C00000"/>
                </a:solidFill>
              </a:rPr>
              <a:t>)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3341" y="983773"/>
            <a:ext cx="3017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Continuous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>
                <a:solidFill>
                  <a:srgbClr val="C00000"/>
                </a:solidFill>
              </a:rPr>
              <a:t>Categorical (</a:t>
            </a:r>
            <a:r>
              <a:rPr lang="en-US" sz="2000" i="1" dirty="0" smtClean="0">
                <a:solidFill>
                  <a:srgbClr val="C00000"/>
                </a:solidFill>
              </a:rPr>
              <a:t>1-3 levels</a:t>
            </a:r>
            <a:r>
              <a:rPr lang="en-US" sz="2000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2611" y="5714975"/>
            <a:ext cx="310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Continuous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>
                <a:solidFill>
                  <a:srgbClr val="C00000"/>
                </a:solidFill>
              </a:rPr>
              <a:t>Categorical (</a:t>
            </a:r>
            <a:r>
              <a:rPr lang="en-US" sz="2000" i="1" dirty="0" smtClean="0">
                <a:solidFill>
                  <a:srgbClr val="C00000"/>
                </a:solidFill>
              </a:rPr>
              <a:t>1-10 </a:t>
            </a:r>
            <a:r>
              <a:rPr lang="en-US" sz="2000" i="1" dirty="0">
                <a:solidFill>
                  <a:srgbClr val="C00000"/>
                </a:solidFill>
              </a:rPr>
              <a:t>levels)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15" y="5714975"/>
            <a:ext cx="2926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Continuous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>
                <a:solidFill>
                  <a:srgbClr val="C00000"/>
                </a:solidFill>
              </a:rPr>
              <a:t>Categorical (</a:t>
            </a:r>
            <a:r>
              <a:rPr lang="en-US" sz="2000" i="1" dirty="0" smtClean="0">
                <a:solidFill>
                  <a:srgbClr val="C00000"/>
                </a:solidFill>
              </a:rPr>
              <a:t>1-3 levels</a:t>
            </a:r>
            <a:r>
              <a:rPr lang="en-US" sz="2000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1902" y="5714975"/>
            <a:ext cx="310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C00000"/>
                </a:solidFill>
              </a:rPr>
              <a:t>Categorical </a:t>
            </a:r>
            <a:r>
              <a:rPr lang="en-US" sz="2000" i="1" dirty="0">
                <a:solidFill>
                  <a:srgbClr val="C00000"/>
                </a:solidFill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</a:rPr>
              <a:t>1-3 </a:t>
            </a:r>
            <a:r>
              <a:rPr lang="en-US" sz="2000" i="1" dirty="0">
                <a:solidFill>
                  <a:srgbClr val="C00000"/>
                </a:solidFill>
              </a:rPr>
              <a:t>levels)</a:t>
            </a:r>
          </a:p>
        </p:txBody>
      </p:sp>
    </p:spTree>
    <p:extLst>
      <p:ext uri="{BB962C8B-B14F-4D97-AF65-F5344CB8AC3E}">
        <p14:creationId xmlns:p14="http://schemas.microsoft.com/office/powerpoint/2010/main" val="2105480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347495" y="1524892"/>
            <a:ext cx="817616" cy="817616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8755" y="1524892"/>
            <a:ext cx="817616" cy="81761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0016" y="1524892"/>
            <a:ext cx="817616" cy="81761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31277" y="1524892"/>
            <a:ext cx="817616" cy="817616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538" y="1524892"/>
            <a:ext cx="817616" cy="8176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 common attributes (examples)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1537" y="1672090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Opacity</a:t>
            </a:r>
            <a:endParaRPr lang="en-US" sz="28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1346" y="2643932"/>
            <a:ext cx="0" cy="8229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2700000">
            <a:off x="2478824" y="2643932"/>
            <a:ext cx="0" cy="8229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758970" y="2643932"/>
            <a:ext cx="0" cy="8229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41537" y="2826810"/>
            <a:ext cx="2421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Rotation/angle</a:t>
            </a:r>
            <a:endParaRPr lang="en-US" sz="2800" b="1" dirty="0"/>
          </a:p>
        </p:txBody>
      </p:sp>
      <p:sp>
        <p:nvSpPr>
          <p:cNvPr id="11" name="Regular Pentagon 10"/>
          <p:cNvSpPr/>
          <p:nvPr/>
        </p:nvSpPr>
        <p:spPr>
          <a:xfrm>
            <a:off x="721291" y="3810867"/>
            <a:ext cx="960110" cy="914390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ctagon 12"/>
          <p:cNvSpPr/>
          <p:nvPr/>
        </p:nvSpPr>
        <p:spPr>
          <a:xfrm>
            <a:off x="2070017" y="3876166"/>
            <a:ext cx="822951" cy="822951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decagon 22"/>
          <p:cNvSpPr/>
          <p:nvPr/>
        </p:nvSpPr>
        <p:spPr>
          <a:xfrm>
            <a:off x="3319504" y="3810867"/>
            <a:ext cx="923693" cy="923693"/>
          </a:xfrm>
          <a:prstGeom prst="do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41537" y="3993745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Side number</a:t>
            </a:r>
            <a:endParaRPr lang="en-US" sz="2800" b="1" dirty="0"/>
          </a:p>
        </p:txBody>
      </p:sp>
      <p:pic>
        <p:nvPicPr>
          <p:cNvPr id="12290" name="Picture 2" descr="jet color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9089" r="10614" b="12543"/>
          <a:stretch/>
        </p:blipFill>
        <p:spPr bwMode="auto">
          <a:xfrm>
            <a:off x="764226" y="5349219"/>
            <a:ext cx="3478972" cy="3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41537" y="5283194"/>
            <a:ext cx="1964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Wavelength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93268" y="1691659"/>
            <a:ext cx="475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because you CAN doesn’t mean that you SHOULD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193268" y="3200403"/>
            <a:ext cx="475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case where standards are standards for a reason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193268" y="4709146"/>
            <a:ext cx="475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(Usually related to ease of visual perception)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18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Mappings of more than two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23</a:t>
            </a:fld>
            <a:endParaRPr lang="en-US"/>
          </a:p>
        </p:txBody>
      </p:sp>
      <p:pic>
        <p:nvPicPr>
          <p:cNvPr id="13314" name="Picture 2" descr="C:\Users\Eric Franzosa\Dropbox\[Work]\bst281_spr2019\lectures\w14-graphics\cow-book\02-aesthetic-mapping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" y="1143024"/>
            <a:ext cx="6375325" cy="393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ric Franzosa\Dropbox\[Work]\bst281_spr2019\lectures\w14-graphics\cow-book\02-aesthetic-mapping-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63" y="4069073"/>
            <a:ext cx="7589437" cy="227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ove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7184086" y="1677841"/>
            <a:ext cx="4851632" cy="1842598"/>
          </a:xfrm>
        </p:spPr>
        <p:txBody>
          <a:bodyPr/>
          <a:lstStyle/>
          <a:p>
            <a:r>
              <a:rPr lang="en-US" sz="2400" dirty="0" smtClean="0"/>
              <a:t>Which variables (of which kinds) are mapped to which attributes?</a:t>
            </a:r>
          </a:p>
          <a:p>
            <a:r>
              <a:rPr lang="en-US" sz="2400" dirty="0" smtClean="0"/>
              <a:t>Which is easier to interpret?</a:t>
            </a:r>
          </a:p>
          <a:p>
            <a:r>
              <a:rPr lang="en-US" sz="2400" dirty="0" smtClean="0"/>
              <a:t>How would things change with 50 cities instead of 4?</a:t>
            </a:r>
          </a:p>
        </p:txBody>
      </p:sp>
    </p:spTree>
    <p:extLst>
      <p:ext uri="{BB962C8B-B14F-4D97-AF65-F5344CB8AC3E}">
        <p14:creationId xmlns:p14="http://schemas.microsoft.com/office/powerpoint/2010/main" val="3813161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heatmap meas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3" y="228635"/>
            <a:ext cx="11338436" cy="655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24</a:t>
            </a:fld>
            <a:endParaRPr lang="en-US"/>
          </a:p>
        </p:txBody>
      </p:sp>
      <p:pic>
        <p:nvPicPr>
          <p:cNvPr id="17412" name="Picture 4" descr="Image result for line plot too many col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5" y="1600220"/>
            <a:ext cx="6016686" cy="429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72684" y="868708"/>
            <a:ext cx="7955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effectLst>
                  <a:glow rad="127000">
                    <a:schemeClr val="bg1"/>
                  </a:glow>
                </a:effectLst>
              </a:rPr>
              <a:t>Complexity is an issue of bad design, not an abundance of data</a:t>
            </a:r>
            <a:endParaRPr lang="en-US" sz="2400" i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084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Mappings of more than two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/>
          </a:p>
        </p:txBody>
      </p:sp>
      <p:pic>
        <p:nvPicPr>
          <p:cNvPr id="24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Eric Franzosa\Dropbox\[Work]\bst281_spr2019\lectures\w14-graphics\cow-book\02-aesthetic-mapping-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" y="1204817"/>
            <a:ext cx="6409350" cy="51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01829" y="1813552"/>
            <a:ext cx="4851632" cy="3809984"/>
          </a:xfrm>
        </p:spPr>
        <p:txBody>
          <a:bodyPr/>
          <a:lstStyle/>
          <a:p>
            <a:r>
              <a:rPr lang="en-US" dirty="0" smtClean="0"/>
              <a:t>Some attributes are more “obvious” than others</a:t>
            </a:r>
          </a:p>
          <a:p>
            <a:pPr lvl="1"/>
            <a:r>
              <a:rPr lang="en-US" dirty="0" smtClean="0"/>
              <a:t>Differences easier to spot</a:t>
            </a:r>
          </a:p>
          <a:p>
            <a:r>
              <a:rPr lang="en-US" dirty="0" smtClean="0"/>
              <a:t>Map the most important stories to obvious attributes</a:t>
            </a:r>
          </a:p>
          <a:p>
            <a:pPr lvl="1"/>
            <a:r>
              <a:rPr lang="en-US" dirty="0" smtClean="0"/>
              <a:t>Position (high)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 (low)</a:t>
            </a:r>
          </a:p>
        </p:txBody>
      </p:sp>
    </p:spTree>
    <p:extLst>
      <p:ext uri="{BB962C8B-B14F-4D97-AF65-F5344CB8AC3E}">
        <p14:creationId xmlns:p14="http://schemas.microsoft.com/office/powerpoint/2010/main" val="46631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Faceting maps categorical variables over plots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26</a:t>
            </a:fld>
            <a:endParaRPr lang="en-US"/>
          </a:p>
        </p:txBody>
      </p:sp>
      <p:pic>
        <p:nvPicPr>
          <p:cNvPr id="24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Eric Franzosa\Dropbox\[Work]\bst281_spr2019\lectures\w14-graphics\cow-book\12-visualizing-associations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" y="1204817"/>
            <a:ext cx="5409100" cy="432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Eric Franzosa\Dropbox\[Work]\bst281_spr2019\lectures\w14-graphics\cow-book\12-visualizing-associations-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86" y="3154682"/>
            <a:ext cx="8073030" cy="322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52480" y="1508781"/>
            <a:ext cx="551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The rule of small multiples: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 smtClean="0">
                <a:solidFill>
                  <a:schemeClr val="accent1"/>
                </a:solidFill>
              </a:rPr>
              <a:t>Once the reader understands a single instance of the plot, they can quickly parse many of them</a:t>
            </a:r>
            <a:endParaRPr lang="en-US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41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Faceting maps categorical variables over plots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27</a:t>
            </a:fld>
            <a:endParaRPr lang="en-US"/>
          </a:p>
        </p:txBody>
      </p:sp>
      <p:pic>
        <p:nvPicPr>
          <p:cNvPr id="16386" name="Picture 2" descr="C:\Users\Eric Franzosa\Downloads\plot_classifier_comparison_0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r="20851"/>
          <a:stretch/>
        </p:blipFill>
        <p:spPr bwMode="auto">
          <a:xfrm>
            <a:off x="238539" y="990600"/>
            <a:ext cx="11570936" cy="46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49" y="5335809"/>
            <a:ext cx="9418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Using two dimensions of faceting (columns and rows) to visualize the accuracy of different supervised classifiers on different types of input data (from: </a:t>
            </a:r>
            <a:r>
              <a:rPr lang="en-US" sz="2800" dirty="0" err="1" smtClean="0"/>
              <a:t>scikit</a:t>
            </a:r>
            <a:r>
              <a:rPr lang="en-US" sz="2800" dirty="0" smtClean="0"/>
              <a:t>-learn)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323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367171"/>
            <a:ext cx="9098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Working with position and size attributes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plot </a:t>
            </a:r>
            <a:r>
              <a:rPr lang="en-US" dirty="0" smtClean="0">
                <a:solidFill>
                  <a:srgbClr val="7030A0"/>
                </a:solidFill>
              </a:rPr>
              <a:t>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29</a:t>
            </a:fld>
            <a:endParaRPr lang="en-US"/>
          </a:p>
        </p:txBody>
      </p:sp>
      <p:pic>
        <p:nvPicPr>
          <p:cNvPr id="24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1" y="984526"/>
            <a:ext cx="4103377" cy="554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632976" y="2880366"/>
            <a:ext cx="4851632" cy="1554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are the variables?</a:t>
            </a:r>
          </a:p>
          <a:p>
            <a:r>
              <a:rPr lang="en-US" dirty="0" smtClean="0"/>
              <a:t>How are they being mapped?</a:t>
            </a:r>
          </a:p>
          <a:p>
            <a:r>
              <a:rPr lang="en-US" dirty="0" smtClean="0"/>
              <a:t>Is the mapping accurate?</a:t>
            </a:r>
          </a:p>
        </p:txBody>
      </p:sp>
    </p:spTree>
    <p:extLst>
      <p:ext uri="{BB962C8B-B14F-4D97-AF65-F5344CB8AC3E}">
        <p14:creationId xmlns:p14="http://schemas.microsoft.com/office/powerpoint/2010/main" val="2944290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Introduction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plot 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30</a:t>
            </a:fld>
            <a:endParaRPr lang="en-US"/>
          </a:p>
        </p:txBody>
      </p:sp>
      <p:pic>
        <p:nvPicPr>
          <p:cNvPr id="24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2" y="1035820"/>
            <a:ext cx="6229485" cy="56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66907" y="2880366"/>
            <a:ext cx="4851632" cy="1554463"/>
          </a:xfrm>
        </p:spPr>
        <p:txBody>
          <a:bodyPr/>
          <a:lstStyle/>
          <a:p>
            <a:r>
              <a:rPr lang="en-US" dirty="0" smtClean="0"/>
              <a:t>What are the two variables?</a:t>
            </a:r>
          </a:p>
          <a:p>
            <a:r>
              <a:rPr lang="en-US" dirty="0" smtClean="0"/>
              <a:t>How are they being mapped?</a:t>
            </a:r>
          </a:p>
          <a:p>
            <a:r>
              <a:rPr lang="en-US" dirty="0" smtClean="0"/>
              <a:t>Is the mapping accurate?</a:t>
            </a:r>
          </a:p>
        </p:txBody>
      </p:sp>
    </p:spTree>
    <p:extLst>
      <p:ext uri="{BB962C8B-B14F-4D97-AF65-F5344CB8AC3E}">
        <p14:creationId xmlns:p14="http://schemas.microsoft.com/office/powerpoint/2010/main" val="1778336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plot better?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31</a:t>
            </a:fld>
            <a:endParaRPr lang="en-US"/>
          </a:p>
        </p:txBody>
      </p:sp>
      <p:pic>
        <p:nvPicPr>
          <p:cNvPr id="24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Eric Franzosa\Dropbox\[Work]\bst281_spr2019\lectures\w14-graphics\cow-book\06-visualizing-amounts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2" y="852388"/>
            <a:ext cx="6503544" cy="58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166907" y="2880366"/>
            <a:ext cx="4851632" cy="1554463"/>
          </a:xfrm>
        </p:spPr>
        <p:txBody>
          <a:bodyPr/>
          <a:lstStyle/>
          <a:p>
            <a:r>
              <a:rPr lang="en-US" dirty="0" smtClean="0"/>
              <a:t>What are the two variables?</a:t>
            </a:r>
          </a:p>
          <a:p>
            <a:r>
              <a:rPr lang="en-US" dirty="0" smtClean="0"/>
              <a:t>How are they being mapped?</a:t>
            </a:r>
          </a:p>
          <a:p>
            <a:r>
              <a:rPr lang="en-US" dirty="0" smtClean="0"/>
              <a:t>Is the mapping accurate?</a:t>
            </a:r>
          </a:p>
        </p:txBody>
      </p:sp>
    </p:spTree>
    <p:extLst>
      <p:ext uri="{BB962C8B-B14F-4D97-AF65-F5344CB8AC3E}">
        <p14:creationId xmlns:p14="http://schemas.microsoft.com/office/powerpoint/2010/main" val="1359607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plot </a:t>
            </a:r>
            <a:r>
              <a:rPr lang="en-US" dirty="0" smtClean="0">
                <a:solidFill>
                  <a:srgbClr val="7030A0"/>
                </a:solidFill>
              </a:rPr>
              <a:t>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32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05025" y="2880366"/>
            <a:ext cx="4851632" cy="1554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are the variables?</a:t>
            </a:r>
          </a:p>
          <a:p>
            <a:r>
              <a:rPr lang="en-US" dirty="0" smtClean="0"/>
              <a:t>How are they being mapped?</a:t>
            </a:r>
          </a:p>
          <a:p>
            <a:r>
              <a:rPr lang="en-US" dirty="0" smtClean="0"/>
              <a:t>Is the mapping accurate?</a:t>
            </a:r>
          </a:p>
        </p:txBody>
      </p:sp>
      <p:sp>
        <p:nvSpPr>
          <p:cNvPr id="3" name="Oval 2"/>
          <p:cNvSpPr/>
          <p:nvPr/>
        </p:nvSpPr>
        <p:spPr>
          <a:xfrm>
            <a:off x="1341152" y="2418706"/>
            <a:ext cx="914400" cy="9144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15" y="2190106"/>
            <a:ext cx="1371600" cy="1371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0078" y="1961506"/>
            <a:ext cx="1828800" cy="1828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12555" y="3936907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2 cases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18" y="3936907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3 cases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8676" y="3936907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4 cases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>
            <a:stCxn id="3" idx="2"/>
          </p:cNvCxnSpPr>
          <p:nvPr/>
        </p:nvCxnSpPr>
        <p:spPr>
          <a:xfrm>
            <a:off x="1341152" y="2875906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6"/>
          </p:cNvCxnSpPr>
          <p:nvPr/>
        </p:nvCxnSpPr>
        <p:spPr>
          <a:xfrm>
            <a:off x="1775487" y="2875906"/>
            <a:ext cx="48006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78447" y="2875906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12782" y="2875906"/>
            <a:ext cx="48006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2847" y="2875906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50078" y="2875906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4413" y="2875906"/>
            <a:ext cx="48006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64478" y="2875906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98813" y="2875906"/>
            <a:ext cx="48006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12575" y="4425889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7030A0"/>
                </a:solidFill>
              </a:rPr>
              <a:t>r </a:t>
            </a:r>
            <a:r>
              <a:rPr lang="en-US" sz="2400" dirty="0" smtClean="0">
                <a:solidFill>
                  <a:srgbClr val="7030A0"/>
                </a:solidFill>
              </a:rPr>
              <a:t>= 1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7038" y="4425889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7030A0"/>
                </a:solidFill>
              </a:rPr>
              <a:t>r </a:t>
            </a:r>
            <a:r>
              <a:rPr lang="en-US" sz="2400" dirty="0" smtClean="0">
                <a:solidFill>
                  <a:srgbClr val="7030A0"/>
                </a:solidFill>
              </a:rPr>
              <a:t>= 1.5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8696" y="4425889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7030A0"/>
                </a:solidFill>
              </a:rPr>
              <a:t>r </a:t>
            </a:r>
            <a:r>
              <a:rPr lang="en-US" sz="2400" dirty="0" smtClean="0">
                <a:solidFill>
                  <a:srgbClr val="7030A0"/>
                </a:solidFill>
              </a:rPr>
              <a:t>= 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2575" y="4887554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7030A0"/>
                </a:solidFill>
              </a:rPr>
              <a:t>a </a:t>
            </a:r>
            <a:r>
              <a:rPr lang="en-US" sz="2400" dirty="0" smtClean="0">
                <a:solidFill>
                  <a:srgbClr val="7030A0"/>
                </a:solidFill>
              </a:rPr>
              <a:t>= </a:t>
            </a:r>
            <a:r>
              <a:rPr lang="el-GR" sz="2400" dirty="0">
                <a:solidFill>
                  <a:srgbClr val="7030A0"/>
                </a:solidFill>
              </a:rPr>
              <a:t>π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9879" y="4887554"/>
            <a:ext cx="169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7030A0"/>
                </a:solidFill>
              </a:rPr>
              <a:t>a = </a:t>
            </a:r>
            <a:r>
              <a:rPr lang="en-US" sz="2400" dirty="0" smtClean="0">
                <a:solidFill>
                  <a:srgbClr val="7030A0"/>
                </a:solidFill>
              </a:rPr>
              <a:t>1.5</a:t>
            </a:r>
            <a:r>
              <a:rPr lang="en-US" sz="2400" baseline="30000" dirty="0" smtClean="0">
                <a:solidFill>
                  <a:srgbClr val="7030A0"/>
                </a:solidFill>
              </a:rPr>
              <a:t>2</a:t>
            </a:r>
            <a:r>
              <a:rPr lang="el-GR" sz="2400" dirty="0" smtClean="0">
                <a:solidFill>
                  <a:srgbClr val="7030A0"/>
                </a:solidFill>
              </a:rPr>
              <a:t>π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8696" y="4887554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7030A0"/>
                </a:solidFill>
              </a:rPr>
              <a:t>a = </a:t>
            </a:r>
            <a:r>
              <a:rPr lang="en-US" sz="24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2</a:t>
            </a:r>
            <a:r>
              <a:rPr lang="el-GR" sz="2400" dirty="0" smtClean="0">
                <a:solidFill>
                  <a:srgbClr val="7030A0"/>
                </a:solidFill>
              </a:rPr>
              <a:t>π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50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plot better (but still not great)?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341152" y="2414117"/>
            <a:ext cx="914400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49893" y="2313533"/>
            <a:ext cx="1115568" cy="111556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4395" y="2226665"/>
            <a:ext cx="1289304" cy="128930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555" y="3936907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2 cases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18" y="3936907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3 cases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8676" y="3936907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4 cases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3" idx="2"/>
          </p:cNvCxnSpPr>
          <p:nvPr/>
        </p:nvCxnSpPr>
        <p:spPr>
          <a:xfrm>
            <a:off x="1341152" y="2871317"/>
            <a:ext cx="43435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6"/>
          </p:cNvCxnSpPr>
          <p:nvPr/>
        </p:nvCxnSpPr>
        <p:spPr>
          <a:xfrm>
            <a:off x="1798352" y="2871317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61325" y="2871317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95660" y="2871317"/>
            <a:ext cx="48006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75725" y="2871317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395" y="2871317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58730" y="2871317"/>
            <a:ext cx="48006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795" y="2871317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73130" y="2871317"/>
            <a:ext cx="48006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12575" y="4425889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r </a:t>
            </a:r>
            <a:r>
              <a:rPr lang="en-US" sz="2400" dirty="0" smtClean="0">
                <a:solidFill>
                  <a:srgbClr val="0070C0"/>
                </a:solidFill>
              </a:rPr>
              <a:t>= 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9879" y="4425889"/>
            <a:ext cx="169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r </a:t>
            </a:r>
            <a:r>
              <a:rPr lang="en-US" sz="2400" dirty="0" smtClean="0">
                <a:solidFill>
                  <a:srgbClr val="0070C0"/>
                </a:solidFill>
              </a:rPr>
              <a:t>= 1.5</a:t>
            </a:r>
            <a:r>
              <a:rPr lang="en-US" sz="2400" baseline="30000" dirty="0" smtClean="0">
                <a:solidFill>
                  <a:srgbClr val="0070C0"/>
                </a:solidFill>
              </a:rPr>
              <a:t>1/2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7257" y="4425889"/>
            <a:ext cx="150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r </a:t>
            </a:r>
            <a:r>
              <a:rPr lang="en-US" sz="2400" dirty="0" smtClean="0">
                <a:solidFill>
                  <a:srgbClr val="0070C0"/>
                </a:solidFill>
              </a:rPr>
              <a:t>= 2</a:t>
            </a:r>
            <a:r>
              <a:rPr lang="en-US" sz="2400" baseline="30000" dirty="0" smtClean="0">
                <a:solidFill>
                  <a:srgbClr val="0070C0"/>
                </a:solidFill>
              </a:rPr>
              <a:t>1/2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2575" y="4887554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a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9879" y="4887554"/>
            <a:ext cx="169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a = </a:t>
            </a:r>
            <a:r>
              <a:rPr lang="en-US" sz="2400" dirty="0" smtClean="0">
                <a:solidFill>
                  <a:srgbClr val="0070C0"/>
                </a:solidFill>
              </a:rPr>
              <a:t>1.5</a:t>
            </a:r>
            <a:r>
              <a:rPr lang="el-GR" sz="2400" dirty="0" smtClean="0">
                <a:solidFill>
                  <a:srgbClr val="0070C0"/>
                </a:solidFill>
              </a:rPr>
              <a:t>π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8696" y="4887554"/>
            <a:ext cx="13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a = </a:t>
            </a:r>
            <a:r>
              <a:rPr lang="en-US" sz="2400" dirty="0" smtClean="0">
                <a:solidFill>
                  <a:srgbClr val="0070C0"/>
                </a:solidFill>
              </a:rPr>
              <a:t>2</a:t>
            </a:r>
            <a:r>
              <a:rPr lang="el-GR" sz="2400" dirty="0" smtClean="0">
                <a:solidFill>
                  <a:srgbClr val="0070C0"/>
                </a:solidFill>
              </a:rPr>
              <a:t>π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005025" y="2880366"/>
            <a:ext cx="4851632" cy="1554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are the variables?</a:t>
            </a:r>
          </a:p>
          <a:p>
            <a:r>
              <a:rPr lang="en-US" dirty="0" smtClean="0"/>
              <a:t>How are they being mapped?</a:t>
            </a:r>
          </a:p>
          <a:p>
            <a:r>
              <a:rPr lang="en-US" dirty="0" smtClean="0"/>
              <a:t>Is the mapping accurate?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Is the mapping easy to read?</a:t>
            </a:r>
          </a:p>
        </p:txBody>
      </p:sp>
    </p:spTree>
    <p:extLst>
      <p:ext uri="{BB962C8B-B14F-4D97-AF65-F5344CB8AC3E}">
        <p14:creationId xmlns:p14="http://schemas.microsoft.com/office/powerpoint/2010/main" val="1378937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Transform data to visualize across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transformation is the most common</a:t>
            </a:r>
          </a:p>
          <a:p>
            <a:pPr lvl="1"/>
            <a:r>
              <a:rPr lang="en-US" dirty="0" smtClean="0"/>
              <a:t>Plotted value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dirty="0" smtClean="0"/>
              <a:t>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x</a:t>
            </a:r>
            <a:r>
              <a:rPr lang="en-US" dirty="0" smtClean="0"/>
              <a:t>( data value )</a:t>
            </a:r>
          </a:p>
          <a:p>
            <a:pPr lvl="1"/>
            <a:r>
              <a:rPr lang="en-US" dirty="0" smtClean="0"/>
              <a:t>Use x = 2 (log base-2) for smaller dynamic range</a:t>
            </a:r>
          </a:p>
          <a:p>
            <a:pPr lvl="1"/>
            <a:r>
              <a:rPr lang="en-US" dirty="0" smtClean="0"/>
              <a:t>Use x = 10 for larger dynamic range</a:t>
            </a:r>
          </a:p>
          <a:p>
            <a:pPr lvl="1"/>
            <a:r>
              <a:rPr lang="en-US" dirty="0" smtClean="0"/>
              <a:t>Can’t handle zeroes</a:t>
            </a:r>
          </a:p>
          <a:p>
            <a:r>
              <a:rPr lang="en-US" dirty="0" smtClean="0"/>
              <a:t>Square-root transformation also used</a:t>
            </a:r>
          </a:p>
          <a:p>
            <a:pPr lvl="1"/>
            <a:r>
              <a:rPr lang="en-US" dirty="0"/>
              <a:t>Plotted value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dirty="0"/>
              <a:t> </a:t>
            </a:r>
            <a:r>
              <a:rPr lang="en-US" dirty="0" err="1" smtClean="0"/>
              <a:t>sqrt</a:t>
            </a:r>
            <a:r>
              <a:rPr lang="en-US" dirty="0" smtClean="0"/>
              <a:t>( </a:t>
            </a:r>
            <a:r>
              <a:rPr lang="en-US" dirty="0"/>
              <a:t>data value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Handles zeroes, but axes can be difficult make/read</a:t>
            </a:r>
          </a:p>
          <a:p>
            <a:pPr lvl="1"/>
            <a:r>
              <a:rPr lang="en-US" dirty="0" smtClean="0"/>
              <a:t>Data meriting transformation often blow up “too fast” for square root</a:t>
            </a:r>
          </a:p>
          <a:p>
            <a:r>
              <a:rPr lang="en-US" dirty="0" smtClean="0"/>
              <a:t>Doesn’t just apply to position (can use with any continuous mapping)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2" t="34881"/>
          <a:stretch/>
        </p:blipFill>
        <p:spPr bwMode="auto">
          <a:xfrm>
            <a:off x="7924780" y="1024915"/>
            <a:ext cx="3645721" cy="309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54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 data to visualize across scales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35</a:t>
            </a:fld>
            <a:endParaRPr lang="en-US"/>
          </a:p>
        </p:txBody>
      </p:sp>
      <p:pic>
        <p:nvPicPr>
          <p:cNvPr id="26626" name="Picture 2" descr="C:\Users\Eric Franzosa\Dropbox\[Work]\bst281_spr2019\lectures\w14-graphics\cow-book\03-coordinate-systems-axe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3" y="1067342"/>
            <a:ext cx="762556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Eric Franzosa\Dropbox\[Work]\bst281_spr2019\lectures\w14-graphics\cow-book\03-coordinate-systems-axes-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41" y="1893202"/>
            <a:ext cx="762556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ove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31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 data to visualize across scales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Eric Franzosa\Dropbox\[Work]\bst281_spr2019\lectures\w14-graphics\cow-book\03-coordinate-systems-axes-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1526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0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Working with </a:t>
            </a:r>
            <a:r>
              <a:rPr lang="en-US" sz="6600" b="1" dirty="0" err="1" smtClean="0">
                <a:solidFill>
                  <a:srgbClr val="C00000"/>
                </a:solidFill>
              </a:rPr>
              <a:t>c</a:t>
            </a:r>
            <a:r>
              <a:rPr lang="en-US" sz="6600" b="1" dirty="0" err="1" smtClean="0">
                <a:solidFill>
                  <a:schemeClr val="accent2"/>
                </a:solidFill>
              </a:rPr>
              <a:t>o</a:t>
            </a:r>
            <a:r>
              <a:rPr lang="en-US" sz="6600" b="1" dirty="0" err="1" smtClean="0">
                <a:solidFill>
                  <a:srgbClr val="FFC000"/>
                </a:solidFill>
              </a:rPr>
              <a:t>l</a:t>
            </a:r>
            <a:r>
              <a:rPr lang="en-US" sz="6600" b="1" dirty="0" err="1" smtClean="0">
                <a:solidFill>
                  <a:srgbClr val="00B050"/>
                </a:solidFill>
              </a:rPr>
              <a:t>o</a:t>
            </a:r>
            <a:r>
              <a:rPr lang="en-US" sz="6600" b="1" dirty="0" err="1" smtClean="0">
                <a:solidFill>
                  <a:srgbClr val="00B0F0"/>
                </a:solidFill>
              </a:rPr>
              <a:t>u</a:t>
            </a:r>
            <a:r>
              <a:rPr lang="en-US" sz="6600" b="1" dirty="0" err="1" smtClean="0">
                <a:solidFill>
                  <a:srgbClr val="0070C0"/>
                </a:solidFill>
              </a:rPr>
              <a:t>r</a:t>
            </a:r>
            <a:r>
              <a:rPr lang="en-US" sz="6600" b="1" dirty="0" err="1" smtClean="0">
                <a:solidFill>
                  <a:srgbClr val="7030A0"/>
                </a:solidFill>
              </a:rPr>
              <a:t>s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Image result for shade h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57" y="1278376"/>
            <a:ext cx="6319487" cy="48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Color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35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Categorical colors: limit yourself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Limit yourself to 7-10 colors</a:t>
            </a:r>
          </a:p>
          <a:p>
            <a:pPr lvl="1"/>
            <a:r>
              <a:rPr lang="en-US" dirty="0" smtClean="0"/>
              <a:t>If you need more, you probably need a different plot design / mapping</a:t>
            </a:r>
          </a:p>
          <a:p>
            <a:r>
              <a:rPr lang="en-US" dirty="0" smtClean="0"/>
              <a:t>Reserve a couple of colors for “unknown” and “other”</a:t>
            </a:r>
          </a:p>
          <a:p>
            <a:pPr lvl="1"/>
            <a:r>
              <a:rPr lang="en-US" dirty="0" smtClean="0"/>
              <a:t>Let “other” encompass all of the minor categories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402805" y="3022743"/>
            <a:ext cx="9356584" cy="3556003"/>
            <a:chOff x="975416" y="2932867"/>
            <a:chExt cx="9966851" cy="37879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611" y="2932867"/>
              <a:ext cx="9509656" cy="174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626" y="4689806"/>
              <a:ext cx="9418217" cy="158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2040" y="4434360"/>
              <a:ext cx="2968625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865" y="6205829"/>
              <a:ext cx="8012764" cy="51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016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Book: </a:t>
            </a:r>
            <a:r>
              <a:rPr lang="en-US" u="sng" dirty="0" smtClean="0"/>
              <a:t>Fundamentals </a:t>
            </a:r>
            <a:r>
              <a:rPr lang="en-US" u="sng" dirty="0"/>
              <a:t>of Data </a:t>
            </a:r>
            <a:r>
              <a:rPr lang="en-US" u="sng" dirty="0" smtClean="0"/>
              <a:t>Visualization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7137607" cy="5406829"/>
          </a:xfrm>
        </p:spPr>
        <p:txBody>
          <a:bodyPr/>
          <a:lstStyle/>
          <a:p>
            <a:r>
              <a:rPr lang="en-US" sz="3200" dirty="0" smtClean="0"/>
              <a:t>By Claus O. Wilke</a:t>
            </a:r>
          </a:p>
          <a:p>
            <a:r>
              <a:rPr lang="en-US" sz="3200" dirty="0" smtClean="0"/>
              <a:t>Published early 2019</a:t>
            </a:r>
          </a:p>
          <a:p>
            <a:r>
              <a:rPr lang="en-US" sz="3200" dirty="0" smtClean="0"/>
              <a:t>Excellent, comprehensive introduction to making scientific figures</a:t>
            </a:r>
          </a:p>
          <a:p>
            <a:r>
              <a:rPr lang="en-US" sz="3200" dirty="0" smtClean="0"/>
              <a:t>Free online version available:</a:t>
            </a:r>
          </a:p>
          <a:p>
            <a:pPr lvl="1"/>
            <a:r>
              <a:rPr lang="en-US" dirty="0">
                <a:hlinkClick r:id="rId3"/>
              </a:rPr>
              <a:t>https://serialmentor.com/dataviz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Linked on Canvas</a:t>
            </a:r>
          </a:p>
          <a:p>
            <a:r>
              <a:rPr lang="en-US" dirty="0" smtClean="0"/>
              <a:t>Borrowing many examples from here</a:t>
            </a:r>
          </a:p>
          <a:p>
            <a:pPr lvl="1"/>
            <a:r>
              <a:rPr lang="en-US" dirty="0" smtClean="0"/>
              <a:t>Look for book cover in slide corner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Cov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41" y="1245501"/>
            <a:ext cx="3873730" cy="507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61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Categorical colors: limit yourself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8539" y="1082040"/>
            <a:ext cx="4577315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goal of using color for a categorical variable is to be able to match data to its category by eye</a:t>
            </a:r>
          </a:p>
          <a:p>
            <a:r>
              <a:rPr lang="en-US" dirty="0" smtClean="0"/>
              <a:t>Distinguishing close hues/tints/shades is hard</a:t>
            </a:r>
          </a:p>
          <a:p>
            <a:r>
              <a:rPr lang="en-US" dirty="0" smtClean="0"/>
              <a:t>“Is that 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light blue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or 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light </a:t>
            </a:r>
            <a:r>
              <a:rPr lang="en-US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light</a:t>
            </a: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blue</a:t>
            </a:r>
            <a:r>
              <a:rPr lang="en-US" dirty="0" smtClean="0"/>
              <a:t>?”</a:t>
            </a:r>
            <a:endParaRPr lang="en-US" i="1" dirty="0" smtClean="0"/>
          </a:p>
          <a:p>
            <a:endParaRPr lang="en-US" dirty="0" smtClean="0"/>
          </a:p>
        </p:txBody>
      </p:sp>
      <p:pic>
        <p:nvPicPr>
          <p:cNvPr id="11" name="Picture 4" descr="Image result for line plot too many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71" y="1374268"/>
            <a:ext cx="6742138" cy="48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95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Categorical colors: </a:t>
            </a:r>
            <a:r>
              <a:rPr lang="en-US" dirty="0" smtClean="0"/>
              <a:t>use pre-defined sets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Designed to be easily distinguished and look good</a:t>
            </a:r>
          </a:p>
          <a:p>
            <a:r>
              <a:rPr lang="en-US" dirty="0" smtClean="0"/>
              <a:t>Helps with staying consistent across plots</a:t>
            </a:r>
          </a:p>
          <a:p>
            <a:endParaRPr lang="en-US" dirty="0" smtClean="0"/>
          </a:p>
        </p:txBody>
      </p:sp>
      <p:pic>
        <p:nvPicPr>
          <p:cNvPr id="8194" name="Picture 2" descr="F:\[Work]\bst281_spr2019\lectures\w14-graphics\cow-book\04-color-basic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67" y="2378152"/>
            <a:ext cx="8595266" cy="36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85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Categorical colors: </a:t>
            </a:r>
            <a:r>
              <a:rPr lang="en-US" dirty="0" smtClean="0"/>
              <a:t>redundant coding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Coding categorical variables onto two different attributes (e.g. color and shape) can help people who have a hard time distinguishing colors</a:t>
            </a:r>
          </a:p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[Work]\bst281_spr2019\lectures\w14-graphics\cow-book\20-redundant-codin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86033"/>
            <a:ext cx="54864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[Work]\bst281_spr2019\lectures\w14-graphics\cow-book\20-redundant-coding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786033"/>
            <a:ext cx="54864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32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Categorical colors: </a:t>
            </a:r>
            <a:r>
              <a:rPr lang="en-US" dirty="0" smtClean="0"/>
              <a:t>redundant coding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Coding categorical variables onto two different attributes (e.g. color and shape) can help people who have a hard time distinguishing colors</a:t>
            </a:r>
          </a:p>
          <a:p>
            <a:r>
              <a:rPr lang="en-US" dirty="0" smtClean="0"/>
              <a:t>Also helps keep figure interpretable when printed in </a:t>
            </a:r>
            <a:r>
              <a:rPr lang="en-US" dirty="0" err="1" smtClean="0"/>
              <a:t>grayscale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[Work]\bst281_spr2019\lectures\w14-graphics\cow-book\20-redundant-coding-01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86033"/>
            <a:ext cx="54864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[Work]\bst281_spr2019\lectures\w14-graphics\cow-book\20-redundant-coding-03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786033"/>
            <a:ext cx="54864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60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Continuous colors</a:t>
            </a:r>
            <a:r>
              <a:rPr lang="en-US" dirty="0"/>
              <a:t>: </a:t>
            </a:r>
            <a:r>
              <a:rPr lang="en-US" u="sng" dirty="0" smtClean="0"/>
              <a:t>don’t</a:t>
            </a:r>
            <a:r>
              <a:rPr lang="en-US" dirty="0" smtClean="0"/>
              <a:t> taste the rainbow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[Work]\bst281_spr2019\lectures\w14-graphics\cow-book\19-color-pitfalls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5" y="1204775"/>
            <a:ext cx="6881812" cy="51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50" y="1808001"/>
            <a:ext cx="41451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Mapping continuous data to hue is like mapping to wavelength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eye/brain doesn’t interpret shorter wavelengths as higher/lower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This defeats one of the main purposes of attribute mapping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0553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Continuous colors</a:t>
            </a:r>
            <a:r>
              <a:rPr lang="en-US" dirty="0"/>
              <a:t>: </a:t>
            </a:r>
            <a:r>
              <a:rPr lang="en-US" dirty="0" smtClean="0"/>
              <a:t>use pre-defined maps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These vary at least one property other than hue</a:t>
            </a:r>
          </a:p>
          <a:p>
            <a:r>
              <a:rPr lang="en-US" dirty="0" smtClean="0"/>
              <a:t>Often designed with common deficiencies in color perception in mind</a:t>
            </a:r>
          </a:p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[Work]\bst281_spr2019\lectures\w14-graphics\cow-book\04-color-basics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2835307"/>
            <a:ext cx="8595360" cy="36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68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Continuous colors</a:t>
            </a:r>
            <a:r>
              <a:rPr lang="en-US" dirty="0"/>
              <a:t>: </a:t>
            </a:r>
            <a:r>
              <a:rPr lang="en-US" dirty="0" smtClean="0"/>
              <a:t>use pre-defined maps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These vary at least one property other than hue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Often designed with common deficiencies in color perception in mind</a:t>
            </a:r>
          </a:p>
          <a:p>
            <a:r>
              <a:rPr lang="en-US" dirty="0" smtClean="0"/>
              <a:t>Often keep </a:t>
            </a:r>
            <a:r>
              <a:rPr lang="en-US" dirty="0"/>
              <a:t>figure interpretable when printed in </a:t>
            </a:r>
            <a:r>
              <a:rPr lang="en-US" dirty="0" err="1"/>
              <a:t>grayscale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[Work]\bst281_spr2019\lectures\w14-graphics\cow-book\04-color-basics-0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2835307"/>
            <a:ext cx="8595360" cy="36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00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[Work]\bst281_spr2019\lectures\w14-graphics\cow-book\04-color-basics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2" y="1202059"/>
            <a:ext cx="6885432" cy="51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Continuous colors: use pre-defined maps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76146" y="2524826"/>
            <a:ext cx="41451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Note how much more clear the story is here: </a:t>
            </a:r>
          </a:p>
          <a:p>
            <a:pPr>
              <a:spcAft>
                <a:spcPts val="1200"/>
              </a:spcAft>
            </a:pPr>
            <a:r>
              <a:rPr lang="en-US" sz="2400" i="1" dirty="0" smtClean="0"/>
              <a:t>There are a couple of counties that have much higher median income than the rest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657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Continuous colors: </a:t>
            </a:r>
            <a:r>
              <a:rPr lang="en-US" dirty="0" smtClean="0"/>
              <a:t>diverging color maps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2392" y="1808001"/>
            <a:ext cx="557777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classic “microarray </a:t>
            </a:r>
            <a:r>
              <a:rPr lang="en-US" sz="2400" dirty="0" err="1" smtClean="0"/>
              <a:t>heatmap</a:t>
            </a:r>
            <a:r>
              <a:rPr lang="en-US" sz="2400" dirty="0" smtClean="0"/>
              <a:t>” is one of the great tragedies of scientific data visualization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Picking </a:t>
            </a:r>
            <a:r>
              <a:rPr lang="en-US" sz="2400" b="1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to represent down/up makes the figures </a:t>
            </a:r>
            <a:r>
              <a:rPr lang="en-US" sz="2400" dirty="0" err="1" smtClean="0"/>
              <a:t>uninterpretable</a:t>
            </a:r>
            <a:r>
              <a:rPr lang="en-US" sz="2400" dirty="0" smtClean="0"/>
              <a:t> to a large fraction of the population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(Personally, I associated </a:t>
            </a:r>
            <a:r>
              <a:rPr lang="en-US" sz="2400" b="1" dirty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 with “</a:t>
            </a:r>
            <a:r>
              <a:rPr lang="en-US" sz="2400" b="1" dirty="0">
                <a:solidFill>
                  <a:srgbClr val="00B050"/>
                </a:solidFill>
              </a:rPr>
              <a:t>go</a:t>
            </a:r>
            <a:r>
              <a:rPr lang="en-US" sz="2400" dirty="0" smtClean="0"/>
              <a:t>” and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with “</a:t>
            </a:r>
            <a:r>
              <a:rPr lang="en-US" sz="2400" b="1" dirty="0">
                <a:solidFill>
                  <a:srgbClr val="FF0000"/>
                </a:solidFill>
              </a:rPr>
              <a:t>stop</a:t>
            </a:r>
            <a:r>
              <a:rPr lang="en-US" sz="2400" dirty="0" smtClean="0"/>
              <a:t>,” which makes this doubly confusing)</a:t>
            </a:r>
            <a:endParaRPr lang="en-US" sz="2400" dirty="0"/>
          </a:p>
        </p:txBody>
      </p:sp>
      <p:pic>
        <p:nvPicPr>
          <p:cNvPr id="13314" name="Picture 2" descr="https://www.researchgate.net/profile/Begona_Mellado/publication/274964501/figure/fig3/AS:294724909977602@1447279302245/Heatmap-representing-expression-profile-of-the-50-most-differentially-expressed-genes-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4" y="932923"/>
            <a:ext cx="4277429" cy="57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02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[Work]\bst281_spr2019\lectures\w14-graphics\cow-book\04-color-basics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30" y="2926746"/>
            <a:ext cx="8595360" cy="36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Continuous colors: diverging color maps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data that diverge in two directions from expectation</a:t>
            </a:r>
          </a:p>
          <a:p>
            <a:pPr lvl="1"/>
            <a:r>
              <a:rPr lang="en-US" dirty="0" smtClean="0"/>
              <a:t>Up-regulated vs. down-regulated</a:t>
            </a:r>
          </a:p>
          <a:p>
            <a:pPr lvl="1"/>
            <a:r>
              <a:rPr lang="en-US" dirty="0" smtClean="0"/>
              <a:t>Over-enriched (enriched) vs. under-enriched (depleted)</a:t>
            </a:r>
          </a:p>
          <a:p>
            <a:pPr lvl="1"/>
            <a:r>
              <a:rPr lang="en-US" dirty="0" smtClean="0"/>
              <a:t>Positive correlation vs. negative correlation</a:t>
            </a:r>
          </a:p>
          <a:p>
            <a:endParaRPr lang="en-US" dirty="0" smtClean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data visualization goes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ugly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C00000"/>
                </a:solidFill>
              </a:rPr>
              <a:t>bad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7030A0"/>
                </a:solidFill>
              </a:rPr>
              <a:t>wrong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 dirty="0"/>
          </a:p>
        </p:txBody>
      </p:sp>
      <p:pic>
        <p:nvPicPr>
          <p:cNvPr id="3076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Eric Franzosa\Dropbox\[Work]\bst281_spr2019\lectures\w14-graphics\cow-book\01-introduction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8" y="1211575"/>
            <a:ext cx="6857965" cy="51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945" y="1961059"/>
            <a:ext cx="2285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Fine aesthetics</a:t>
            </a:r>
          </a:p>
          <a:p>
            <a:pPr algn="r"/>
            <a:r>
              <a:rPr lang="en-US" sz="2000" dirty="0" smtClean="0"/>
              <a:t>Easy interpretation</a:t>
            </a:r>
          </a:p>
          <a:p>
            <a:pPr algn="r"/>
            <a:r>
              <a:rPr lang="en-US" sz="2000" dirty="0" smtClean="0"/>
              <a:t>Fair representation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662121" y="1961059"/>
            <a:ext cx="2285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Poor aesthetics</a:t>
            </a:r>
          </a:p>
          <a:p>
            <a:r>
              <a:rPr lang="en-US" sz="2000" dirty="0" smtClean="0"/>
              <a:t>Easy interpretation</a:t>
            </a:r>
          </a:p>
          <a:p>
            <a:r>
              <a:rPr lang="en-US" sz="2000" dirty="0" smtClean="0"/>
              <a:t>Fair representation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62120" y="4665853"/>
            <a:ext cx="2468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OK aesthetics</a:t>
            </a:r>
          </a:p>
          <a:p>
            <a:r>
              <a:rPr lang="en-US" sz="2000" dirty="0" smtClean="0"/>
              <a:t>Easy interpretation</a:t>
            </a:r>
          </a:p>
          <a:p>
            <a:r>
              <a:rPr lang="en-US" sz="2000" b="1" dirty="0" smtClean="0"/>
              <a:t>Unfair representation</a:t>
            </a:r>
          </a:p>
          <a:p>
            <a:r>
              <a:rPr lang="en-US" sz="2000" b="1" dirty="0" smtClean="0"/>
              <a:t>(</a:t>
            </a:r>
            <a:r>
              <a:rPr lang="en-US" sz="2000" b="1" i="1" dirty="0" smtClean="0"/>
              <a:t>bad science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3904" y="4665853"/>
            <a:ext cx="2285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Fine aesthetics</a:t>
            </a:r>
          </a:p>
          <a:p>
            <a:pPr algn="r"/>
            <a:r>
              <a:rPr lang="en-US" sz="2000" b="1" dirty="0" smtClean="0"/>
              <a:t>Hard to interpret</a:t>
            </a:r>
          </a:p>
          <a:p>
            <a:pPr algn="r"/>
            <a:r>
              <a:rPr lang="en-US" sz="2000" dirty="0" smtClean="0"/>
              <a:t>Fair representation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902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Continuous colors: diverging color maps</a:t>
            </a:r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F:\[Work]\bst281_spr2019\lectures\w14-graphics\cow-book\12-visualizing-association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0" y="1874537"/>
            <a:ext cx="3931877" cy="39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F:\[Work]\bst281_spr2019\lectures\w14-graphics\cow-book\04-color-basics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5" y="1874537"/>
            <a:ext cx="5498960" cy="41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Always center on a meaningful value (e.g. 50% of </a:t>
            </a:r>
            <a:r>
              <a:rPr lang="en-US" i="1" dirty="0" smtClean="0"/>
              <a:t>r</a:t>
            </a:r>
            <a:r>
              <a:rPr lang="en-US" dirty="0" smtClean="0"/>
              <a:t>=0)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9254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367171"/>
            <a:ext cx="9098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prstClr val="black"/>
                </a:solidFill>
              </a:rPr>
              <a:t>Tips for avoiding </a:t>
            </a:r>
          </a:p>
          <a:p>
            <a:pPr algn="ctr"/>
            <a:r>
              <a:rPr lang="en-US" sz="6600" b="1" dirty="0" smtClean="0">
                <a:solidFill>
                  <a:schemeClr val="accent2"/>
                </a:solidFill>
              </a:rPr>
              <a:t>ugly</a:t>
            </a:r>
            <a:r>
              <a:rPr lang="en-US" sz="6600" dirty="0" smtClean="0">
                <a:solidFill>
                  <a:prstClr val="black"/>
                </a:solidFill>
              </a:rPr>
              <a:t> plots</a:t>
            </a:r>
            <a:endParaRPr lang="en-US" sz="6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Your. Fonts. Are. Too. Small.</a:t>
            </a:r>
            <a:endParaRPr lang="en-US" dirty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8539" y="1082040"/>
            <a:ext cx="4668754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Biggest issue I see in evaluating figures</a:t>
            </a:r>
          </a:p>
          <a:p>
            <a:r>
              <a:rPr lang="en-US" dirty="0" smtClean="0"/>
              <a:t>People design figures zoomed in on 24” monitors, but print/display on much smaller scales</a:t>
            </a:r>
          </a:p>
          <a:p>
            <a:r>
              <a:rPr lang="en-US" dirty="0" smtClean="0"/>
              <a:t>Fonts should be no smaller than 6-point when scaled to fit on a page (6-7” wide)</a:t>
            </a:r>
          </a:p>
          <a:p>
            <a:r>
              <a:rPr lang="en-US" i="1" dirty="0" smtClean="0"/>
              <a:t>Don’t assume software gets it right by default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1506" name="Picture 2" descr="F:\[Work]\bst281_spr2019\lectures\w14-graphics\cow-book\24-small-axis-label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71" y="1204817"/>
            <a:ext cx="5486400" cy="338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F:\[Work]\bst281_spr2019\lectures\w14-graphics\cow-book\24-small-axis-labels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8" y="2897885"/>
            <a:ext cx="5486400" cy="338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2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F:\[Work]\bst281_spr2019\lectures\w14-graphics\cow-book\23-balance-data-context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832287"/>
            <a:ext cx="5486400" cy="338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:\[Work]\bst281_spr2019\lectures\w14-graphics\cow-book\23-balance-data-context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788927"/>
            <a:ext cx="5486400" cy="338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Optimize the </a:t>
            </a:r>
            <a:r>
              <a:rPr lang="en-US" dirty="0" err="1" smtClean="0"/>
              <a:t>data:ink</a:t>
            </a:r>
            <a:r>
              <a:rPr lang="en-US" dirty="0" smtClean="0"/>
              <a:t> ratio</a:t>
            </a:r>
            <a:endParaRPr lang="en-US" dirty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Minimize (or avoid outright) lines and shading that don’t directly aid the reader with interpreting your data</a:t>
            </a:r>
            <a:endParaRPr lang="en-US" i="1" dirty="0" smtClean="0"/>
          </a:p>
          <a:p>
            <a:r>
              <a:rPr lang="en-US" i="1" dirty="0"/>
              <a:t>Don’t assume software gets it right by </a:t>
            </a:r>
            <a:r>
              <a:rPr lang="en-US" i="1" dirty="0" smtClean="0"/>
              <a:t>default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224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Optimize the </a:t>
            </a:r>
            <a:r>
              <a:rPr lang="en-US" dirty="0" err="1" smtClean="0"/>
              <a:t>data:ink</a:t>
            </a:r>
            <a:r>
              <a:rPr lang="en-US" dirty="0" smtClean="0"/>
              <a:t> ratio</a:t>
            </a:r>
            <a:endParaRPr lang="en-US" dirty="0"/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the same time, don’t go overboard deleting useful elements</a:t>
            </a:r>
          </a:p>
          <a:p>
            <a:endParaRPr lang="en-US" dirty="0" smtClean="0"/>
          </a:p>
        </p:txBody>
      </p:sp>
      <p:pic>
        <p:nvPicPr>
          <p:cNvPr id="23554" name="Picture 2" descr="F:\[Work]\bst281_spr2019\lectures\w14-graphics\cow-book\23-balance-data-contex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" y="1783098"/>
            <a:ext cx="5486400" cy="338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:\[Work]\bst281_spr2019\lectures\w14-graphics\cow-book\23-balance-data-context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57" y="2514610"/>
            <a:ext cx="5486400" cy="338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F:\[Work]\bst281_spr2019\lectures\w14-graphics\cow-book\23-balance-data-context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92" y="2971805"/>
            <a:ext cx="5486400" cy="338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43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Fill and organize your space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Multi-panel figures should be densely filled rectangles</a:t>
            </a:r>
          </a:p>
          <a:p>
            <a:r>
              <a:rPr lang="en-US" dirty="0" smtClean="0"/>
              <a:t>If something looks like it could be aligned, it should be aligned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91065" y="2600031"/>
            <a:ext cx="3566121" cy="1371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1064" y="4124016"/>
            <a:ext cx="1097269" cy="1371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1212" y="4124016"/>
            <a:ext cx="2285974" cy="1371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01829" y="2602199"/>
            <a:ext cx="1463024" cy="2903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47731" y="2766012"/>
            <a:ext cx="1371585" cy="813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47731" y="3732061"/>
            <a:ext cx="1645902" cy="813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5489" y="2398551"/>
            <a:ext cx="3931877" cy="329180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6073" y="2386675"/>
            <a:ext cx="3931877" cy="329180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7946" y="5825856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Good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54160" y="5830040"/>
            <a:ext cx="1133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Ugly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Miscellaneous tips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Use light shading to connect rows</a:t>
            </a:r>
            <a:endParaRPr lang="en-US" dirty="0"/>
          </a:p>
        </p:txBody>
      </p:sp>
      <p:pic>
        <p:nvPicPr>
          <p:cNvPr id="24578" name="Picture 2" descr="F:\[Shared]\HUMAnN2\figures\fig1_TieredSearchEvaluations\fig1_TieredSearchEvaluatio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9" b="22367"/>
          <a:stretch/>
        </p:blipFill>
        <p:spPr bwMode="auto">
          <a:xfrm>
            <a:off x="1387462" y="1783098"/>
            <a:ext cx="9417077" cy="479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call these “iTunes bars” since that program uses them to connect song fields</a:t>
            </a:r>
          </a:p>
        </p:txBody>
      </p:sp>
    </p:spTree>
    <p:extLst>
      <p:ext uri="{BB962C8B-B14F-4D97-AF65-F5344CB8AC3E}">
        <p14:creationId xmlns:p14="http://schemas.microsoft.com/office/powerpoint/2010/main" val="214555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Consider directly labeling your data</a:t>
            </a:r>
            <a:endParaRPr lang="en-US" dirty="0"/>
          </a:p>
        </p:txBody>
      </p:sp>
      <p:pic>
        <p:nvPicPr>
          <p:cNvPr id="7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F:\[Work]\bst281_spr2019\lectures\w14-graphics\cow-book\13-time-series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65" y="1783098"/>
            <a:ext cx="7792671" cy="48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nice alternative to a legend when you have few things to label</a:t>
            </a:r>
          </a:p>
        </p:txBody>
      </p:sp>
    </p:spTree>
    <p:extLst>
      <p:ext uri="{BB962C8B-B14F-4D97-AF65-F5344CB8AC3E}">
        <p14:creationId xmlns:p14="http://schemas.microsoft.com/office/powerpoint/2010/main" val="1987016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Include and label error bars</a:t>
            </a:r>
            <a:endParaRPr lang="en-US" dirty="0"/>
          </a:p>
        </p:txBody>
      </p:sp>
      <p:pic>
        <p:nvPicPr>
          <p:cNvPr id="7" name="Picture 4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38539" y="1082040"/>
            <a:ext cx="5798878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Error bars could  be:</a:t>
            </a:r>
          </a:p>
          <a:p>
            <a:pPr lvl="1"/>
            <a:r>
              <a:rPr lang="en-US" dirty="0" smtClean="0"/>
              <a:t>Standard deviation</a:t>
            </a:r>
          </a:p>
          <a:p>
            <a:pPr lvl="1"/>
            <a:r>
              <a:rPr lang="en-US" dirty="0" smtClean="0"/>
              <a:t>Standard error</a:t>
            </a:r>
          </a:p>
          <a:p>
            <a:pPr lvl="1"/>
            <a:r>
              <a:rPr lang="en-US" dirty="0" smtClean="0"/>
              <a:t>Confidence/uncertainty interval</a:t>
            </a:r>
          </a:p>
          <a:p>
            <a:pPr lvl="1"/>
            <a:r>
              <a:rPr lang="en-US" dirty="0" smtClean="0"/>
              <a:t>Credible interval</a:t>
            </a:r>
          </a:p>
          <a:p>
            <a:r>
              <a:rPr lang="en-US" dirty="0" smtClean="0"/>
              <a:t>These quantities have VERY different interpretations</a:t>
            </a:r>
          </a:p>
          <a:p>
            <a:r>
              <a:rPr lang="en-US" dirty="0" smtClean="0"/>
              <a:t>Don’t rely on error bars for suggesting statistical significance</a:t>
            </a:r>
          </a:p>
        </p:txBody>
      </p:sp>
      <p:pic>
        <p:nvPicPr>
          <p:cNvPr id="26626" name="Picture 2" descr="F:\[Work]\bst281_spr2019\lectures\w14-graphics\cow-book\16-visualizing-uncertainty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27" y="2056318"/>
            <a:ext cx="5598552" cy="34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44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459504"/>
            <a:ext cx="9098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Why we plot:</a:t>
            </a:r>
          </a:p>
          <a:p>
            <a:pPr algn="ctr"/>
            <a:r>
              <a:rPr lang="en-US" sz="5400" i="1" dirty="0" smtClean="0"/>
              <a:t>Look at your data!</a:t>
            </a:r>
            <a:endParaRPr lang="en-US" sz="66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Resources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Tools for making plots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8539" y="1082040"/>
            <a:ext cx="11618118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Plotting tools</a:t>
            </a:r>
          </a:p>
          <a:p>
            <a:pPr lvl="1"/>
            <a:r>
              <a:rPr lang="en-US" dirty="0" smtClean="0"/>
              <a:t>Read in raw data and design plots</a:t>
            </a:r>
          </a:p>
          <a:p>
            <a:pPr lvl="1"/>
            <a:r>
              <a:rPr lang="en-US" dirty="0" smtClean="0"/>
              <a:t>Differ in degree of automation / adherence to “grammar of graphics” philosophy</a:t>
            </a:r>
          </a:p>
          <a:p>
            <a:pPr lvl="1"/>
            <a:r>
              <a:rPr lang="en-US" dirty="0"/>
              <a:t>Examples (</a:t>
            </a:r>
            <a:r>
              <a:rPr lang="en-US" i="1" dirty="0"/>
              <a:t>pick one and </a:t>
            </a:r>
            <a:r>
              <a:rPr lang="en-US" i="1" dirty="0" smtClean="0"/>
              <a:t>practice it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>
                <a:latin typeface="Consolas" pitchFamily="49" charset="0"/>
                <a:cs typeface="Consolas" pitchFamily="49" charset="0"/>
              </a:rPr>
              <a:t>ggplot2</a:t>
            </a:r>
            <a:r>
              <a:rPr lang="en-US" dirty="0" smtClean="0"/>
              <a:t> (R)</a:t>
            </a:r>
          </a:p>
          <a:p>
            <a:pPr lvl="2"/>
            <a:r>
              <a:rPr lang="en-US" dirty="0" err="1">
                <a:latin typeface="Consolas" pitchFamily="49" charset="0"/>
                <a:cs typeface="Consolas" pitchFamily="49" charset="0"/>
              </a:rPr>
              <a:t>matplotlib</a:t>
            </a:r>
            <a:r>
              <a:rPr lang="en-US" dirty="0" smtClean="0"/>
              <a:t> (Python)</a:t>
            </a:r>
          </a:p>
          <a:p>
            <a:pPr lvl="2"/>
            <a:r>
              <a:rPr lang="en-US" dirty="0" err="1">
                <a:latin typeface="Consolas" pitchFamily="49" charset="0"/>
                <a:cs typeface="Consolas" pitchFamily="49" charset="0"/>
              </a:rPr>
              <a:t>seaborn</a:t>
            </a:r>
            <a:r>
              <a:rPr lang="en-US" dirty="0" smtClean="0"/>
              <a:t> (Python)</a:t>
            </a:r>
          </a:p>
          <a:p>
            <a:pPr lvl="2"/>
            <a:r>
              <a:rPr lang="en-US" dirty="0" err="1">
                <a:latin typeface="Consolas" pitchFamily="49" charset="0"/>
                <a:cs typeface="Consolas" pitchFamily="49" charset="0"/>
              </a:rPr>
              <a:t>plotnine</a:t>
            </a:r>
            <a:r>
              <a:rPr lang="en-US" dirty="0" smtClean="0"/>
              <a:t> (Python)</a:t>
            </a:r>
          </a:p>
          <a:p>
            <a:pPr lvl="2"/>
            <a:r>
              <a:rPr lang="en-US" dirty="0" smtClean="0"/>
              <a:t>Excel</a:t>
            </a:r>
          </a:p>
          <a:p>
            <a:r>
              <a:rPr lang="en-US" sz="3200" dirty="0" smtClean="0"/>
              <a:t>Vector graphics tools</a:t>
            </a:r>
          </a:p>
          <a:p>
            <a:pPr lvl="1"/>
            <a:r>
              <a:rPr lang="en-US" dirty="0" smtClean="0"/>
              <a:t>Manipulate the output of plotting tools to make polished figures</a:t>
            </a:r>
          </a:p>
          <a:p>
            <a:pPr lvl="1"/>
            <a:r>
              <a:rPr lang="en-US" dirty="0"/>
              <a:t>Examples </a:t>
            </a:r>
            <a:r>
              <a:rPr lang="en-US" dirty="0" smtClean="0"/>
              <a:t>(</a:t>
            </a:r>
            <a:r>
              <a:rPr lang="en-US" i="1" dirty="0"/>
              <a:t>pick one and practice it</a:t>
            </a:r>
            <a:r>
              <a:rPr lang="en-US" dirty="0" smtClean="0"/>
              <a:t>)</a:t>
            </a:r>
            <a:endParaRPr lang="en-US" sz="2800" dirty="0" smtClean="0"/>
          </a:p>
          <a:p>
            <a:pPr lvl="2"/>
            <a:r>
              <a:rPr lang="en-US" dirty="0" smtClean="0"/>
              <a:t>Adobe Illustrator (Windows, Mac; not free)</a:t>
            </a:r>
          </a:p>
          <a:p>
            <a:pPr lvl="2"/>
            <a:r>
              <a:rPr lang="en-US" dirty="0" err="1" smtClean="0"/>
              <a:t>Inkscape</a:t>
            </a:r>
            <a:r>
              <a:rPr lang="en-US" dirty="0" smtClean="0"/>
              <a:t> (all platforms; free)</a:t>
            </a:r>
          </a:p>
        </p:txBody>
      </p:sp>
    </p:spTree>
    <p:extLst>
      <p:ext uri="{BB962C8B-B14F-4D97-AF65-F5344CB8AC3E}">
        <p14:creationId xmlns:p14="http://schemas.microsoft.com/office/powerpoint/2010/main" val="400885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Series: </a:t>
            </a:r>
            <a:r>
              <a:rPr lang="en-US" i="1" dirty="0" smtClean="0"/>
              <a:t>Nature Methods</a:t>
            </a:r>
            <a:r>
              <a:rPr lang="en-US" dirty="0" smtClean="0"/>
              <a:t>’ “Points of View”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7411924" cy="5406829"/>
          </a:xfrm>
        </p:spPr>
        <p:txBody>
          <a:bodyPr/>
          <a:lstStyle/>
          <a:p>
            <a:r>
              <a:rPr lang="en-US" sz="3200" dirty="0" smtClean="0"/>
              <a:t>Mostly by Bang Wong (with co-authors)</a:t>
            </a:r>
          </a:p>
          <a:p>
            <a:r>
              <a:rPr lang="en-US" sz="3200" dirty="0" smtClean="0"/>
              <a:t>Series of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sz="3200" dirty="0" smtClean="0"/>
              <a:t>30 one-page articles on various topics in data visualization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41" y="1234464"/>
            <a:ext cx="3892541" cy="511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91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Book: </a:t>
            </a:r>
            <a:r>
              <a:rPr lang="en-US" u="sng" dirty="0" smtClean="0"/>
              <a:t>The Visual Display of Quantitative Information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7137607" cy="5406829"/>
          </a:xfrm>
        </p:spPr>
        <p:txBody>
          <a:bodyPr/>
          <a:lstStyle/>
          <a:p>
            <a:r>
              <a:rPr lang="en-US" sz="3200" dirty="0" smtClean="0"/>
              <a:t>By Edward R. </a:t>
            </a:r>
            <a:r>
              <a:rPr lang="en-US" sz="3200" dirty="0" err="1" smtClean="0"/>
              <a:t>Tufte</a:t>
            </a:r>
            <a:r>
              <a:rPr lang="en-US" sz="3200" dirty="0" smtClean="0"/>
              <a:t> (“</a:t>
            </a:r>
            <a:r>
              <a:rPr lang="en-US" sz="3200" dirty="0" err="1" smtClean="0"/>
              <a:t>Tufte</a:t>
            </a:r>
            <a:r>
              <a:rPr lang="en-US" sz="3200" dirty="0" smtClean="0"/>
              <a:t>”)</a:t>
            </a:r>
          </a:p>
          <a:p>
            <a:r>
              <a:rPr lang="en-US" sz="3200" dirty="0" smtClean="0"/>
              <a:t>A classic text in this field</a:t>
            </a:r>
          </a:p>
          <a:p>
            <a:pPr lvl="1"/>
            <a:r>
              <a:rPr lang="en-US" dirty="0" err="1" smtClean="0"/>
              <a:t>Tufte</a:t>
            </a:r>
            <a:r>
              <a:rPr lang="en-US" dirty="0" smtClean="0"/>
              <a:t> has written several follow-ups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63</a:t>
            </a:fld>
            <a:endParaRPr lang="en-US"/>
          </a:p>
        </p:txBody>
      </p:sp>
      <p:pic>
        <p:nvPicPr>
          <p:cNvPr id="6146" name="Picture 2" descr="https://images.gr-assets.com/books/1490961555l/17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9" y="1417342"/>
            <a:ext cx="3834422" cy="483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83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Book: </a:t>
            </a:r>
            <a:r>
              <a:rPr lang="en-US" u="sng" dirty="0" smtClean="0"/>
              <a:t>The Grammar of Graphics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7137607" cy="5406829"/>
          </a:xfrm>
        </p:spPr>
        <p:txBody>
          <a:bodyPr/>
          <a:lstStyle/>
          <a:p>
            <a:r>
              <a:rPr lang="en-US" sz="3200" dirty="0" smtClean="0"/>
              <a:t>By Leland Wilkinson</a:t>
            </a:r>
          </a:p>
          <a:p>
            <a:r>
              <a:rPr lang="en-US" sz="3200" dirty="0" smtClean="0"/>
              <a:t>Very theoretical treatment of the topic</a:t>
            </a:r>
          </a:p>
          <a:p>
            <a:r>
              <a:rPr lang="en-US" sz="3200" dirty="0" smtClean="0"/>
              <a:t>Origin of the “gg” in “</a:t>
            </a:r>
            <a:r>
              <a:rPr lang="en-US" sz="3200" dirty="0" err="1" smtClean="0"/>
              <a:t>ggplot</a:t>
            </a:r>
            <a:r>
              <a:rPr lang="en-US" sz="3200" dirty="0" smtClean="0"/>
              <a:t>(2)”</a:t>
            </a:r>
          </a:p>
          <a:p>
            <a:pPr lvl="1"/>
            <a:r>
              <a:rPr lang="en-US" dirty="0" smtClean="0"/>
              <a:t>See papers by ggplot2 creator Hadley Wickham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64</a:t>
            </a:fld>
            <a:endParaRPr lang="en-US"/>
          </a:p>
        </p:txBody>
      </p:sp>
      <p:pic>
        <p:nvPicPr>
          <p:cNvPr id="7170" name="Picture 2" descr="Image result for grammar of graph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"/>
          <a:stretch/>
        </p:blipFill>
        <p:spPr bwMode="auto">
          <a:xfrm>
            <a:off x="8381974" y="1433108"/>
            <a:ext cx="2937667" cy="47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5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 attention to sources with good graphics, copy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540682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3200" dirty="0" smtClean="0"/>
              <a:t>Sadly, the vast majority of graphics in scientific publications are </a:t>
            </a:r>
            <a:r>
              <a:rPr lang="en-US" sz="3200" b="1" dirty="0" smtClean="0"/>
              <a:t>ugly </a:t>
            </a:r>
            <a:r>
              <a:rPr lang="en-US" sz="3200" dirty="0" smtClean="0"/>
              <a:t>or </a:t>
            </a:r>
            <a:r>
              <a:rPr lang="en-US" sz="3200" b="1" dirty="0" smtClean="0"/>
              <a:t>hard to interpret </a:t>
            </a:r>
            <a:r>
              <a:rPr lang="en-US" sz="3200" dirty="0" smtClean="0"/>
              <a:t>(but hopefully not outright </a:t>
            </a:r>
            <a:r>
              <a:rPr lang="en-US" sz="3200" b="1" dirty="0" smtClean="0"/>
              <a:t>wrong</a:t>
            </a:r>
            <a:r>
              <a:rPr lang="en-US" sz="3200" dirty="0" smtClean="0"/>
              <a:t>)</a:t>
            </a:r>
          </a:p>
          <a:p>
            <a:pPr>
              <a:spcBef>
                <a:spcPts val="3000"/>
              </a:spcBef>
            </a:pPr>
            <a:r>
              <a:rPr lang="en-US" sz="3200" dirty="0" smtClean="0"/>
              <a:t>“Big” journals like </a:t>
            </a:r>
            <a:r>
              <a:rPr lang="en-US" sz="3200" i="1" dirty="0" smtClean="0"/>
              <a:t>Nature</a:t>
            </a:r>
            <a:r>
              <a:rPr lang="en-US" sz="3200" dirty="0" smtClean="0"/>
              <a:t> tend to be better as they employ graphics professionals to enforce good, uniform style</a:t>
            </a:r>
          </a:p>
          <a:p>
            <a:pPr>
              <a:spcBef>
                <a:spcPts val="3000"/>
              </a:spcBef>
            </a:pPr>
            <a:r>
              <a:rPr lang="en-US" sz="3200" dirty="0" smtClean="0"/>
              <a:t>Many news sites (e.g. fivethirtyeight.com, nytimes.com) are putting more emphasis on powerful data graphics for story telling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4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 attention to sources with good graphics,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66</a:t>
            </a:fld>
            <a:endParaRPr lang="en-US"/>
          </a:p>
        </p:txBody>
      </p:sp>
      <p:pic>
        <p:nvPicPr>
          <p:cNvPr id="1026" name="Picture 2" descr="https://fivethirtyeight.com/wp-content/uploads/2019/04/roeder-jeopardy-3.png?w=1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18" y="1051586"/>
            <a:ext cx="5992765" cy="5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35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Why we plot</a:t>
            </a:r>
          </a:p>
          <a:p>
            <a:pPr lvl="1"/>
            <a:r>
              <a:rPr lang="en-US" dirty="0" smtClean="0"/>
              <a:t>Examine data for issues / hidden behavior</a:t>
            </a:r>
          </a:p>
          <a:p>
            <a:pPr lvl="1"/>
            <a:r>
              <a:rPr lang="en-US" dirty="0" smtClean="0"/>
              <a:t>Telling stories</a:t>
            </a:r>
          </a:p>
          <a:p>
            <a:r>
              <a:rPr lang="en-US" dirty="0" smtClean="0"/>
              <a:t>How plots can go wrong</a:t>
            </a:r>
          </a:p>
          <a:p>
            <a:pPr lvl="1"/>
            <a:r>
              <a:rPr lang="en-US" dirty="0" smtClean="0"/>
              <a:t>Ugly plots</a:t>
            </a:r>
          </a:p>
          <a:p>
            <a:pPr lvl="1"/>
            <a:r>
              <a:rPr lang="en-US" dirty="0" err="1" smtClean="0"/>
              <a:t>Uninterpretable</a:t>
            </a:r>
            <a:r>
              <a:rPr lang="en-US" dirty="0" smtClean="0"/>
              <a:t> plots</a:t>
            </a:r>
          </a:p>
          <a:p>
            <a:pPr lvl="1"/>
            <a:r>
              <a:rPr lang="en-US" dirty="0" smtClean="0"/>
              <a:t>Misleading plots</a:t>
            </a:r>
          </a:p>
          <a:p>
            <a:r>
              <a:rPr lang="en-US" sz="3200" dirty="0" smtClean="0"/>
              <a:t>The grammar of graphics</a:t>
            </a:r>
          </a:p>
          <a:p>
            <a:pPr lvl="1"/>
            <a:r>
              <a:rPr lang="en-US" dirty="0" smtClean="0"/>
              <a:t>Mapping data to graphical attributes</a:t>
            </a:r>
          </a:p>
          <a:p>
            <a:r>
              <a:rPr lang="en-US" sz="3200" dirty="0" smtClean="0"/>
              <a:t>Miscellaneous tips and tricks</a:t>
            </a:r>
          </a:p>
          <a:p>
            <a:r>
              <a:rPr lang="en-US" sz="3200" dirty="0" smtClean="0"/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505671"/>
            <a:ext cx="86867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Canvas question time</a:t>
            </a:r>
          </a:p>
          <a:p>
            <a:pPr algn="ctr"/>
            <a:r>
              <a:rPr lang="en-US" sz="4800" i="1" dirty="0" smtClean="0"/>
              <a:t>Ask me for the passcode</a:t>
            </a:r>
            <a:endParaRPr lang="en-US" sz="48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3" y="1234464"/>
            <a:ext cx="5765117" cy="502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Random article + figure from current </a:t>
            </a:r>
            <a:r>
              <a:rPr lang="en-US" i="1" dirty="0" smtClean="0"/>
              <a:t>Science</a:t>
            </a:r>
            <a:endParaRPr lang="en-US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9" y="1155485"/>
            <a:ext cx="8797928" cy="516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48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trends can mask important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6131778" cy="54068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Recall </a:t>
            </a:r>
            <a:r>
              <a:rPr lang="en-US" dirty="0" err="1"/>
              <a:t>Anscombe's</a:t>
            </a:r>
            <a:r>
              <a:rPr lang="en-US" dirty="0"/>
              <a:t> </a:t>
            </a:r>
            <a:r>
              <a:rPr lang="en-US" dirty="0" smtClean="0"/>
              <a:t>Quartet: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Four datasets with identical (or near identical) values for many common summary statistics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The datasets clearly differ and suggest different phenomena (if they were real)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Image result for anscombe's quar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12" y="1134613"/>
            <a:ext cx="5047756" cy="50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6" y="4083224"/>
            <a:ext cx="6309291" cy="20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Extras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Categorical colors: </a:t>
            </a:r>
            <a:r>
              <a:rPr lang="en-US" dirty="0" smtClean="0"/>
              <a:t>pick the right category</a:t>
            </a:r>
            <a:endParaRPr lang="en-US" dirty="0"/>
          </a:p>
        </p:txBody>
      </p:sp>
      <p:pic>
        <p:nvPicPr>
          <p:cNvPr id="20482" name="Picture 2" descr="F:\[Work]\bst281_spr2019\lectures\w14-graphics\cow-book\04-color-basics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28" y="1054458"/>
            <a:ext cx="4663389" cy="55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78878" y="2880366"/>
            <a:ext cx="4851632" cy="1554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are the variables?</a:t>
            </a:r>
          </a:p>
          <a:p>
            <a:r>
              <a:rPr lang="en-US" dirty="0" smtClean="0"/>
              <a:t>How are they being mapped?</a:t>
            </a:r>
          </a:p>
          <a:p>
            <a:r>
              <a:rPr lang="en-US" dirty="0" smtClean="0"/>
              <a:t>What is the story?</a:t>
            </a:r>
          </a:p>
        </p:txBody>
      </p:sp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84" y="106689"/>
            <a:ext cx="838771" cy="109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12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trends can mask important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Image result for different data same box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7" y="1325903"/>
            <a:ext cx="5705199" cy="22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0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98" y="3813454"/>
            <a:ext cx="7444239" cy="26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3195" y="1691659"/>
            <a:ext cx="4663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Visualize data in its rawest form possible before moving on to summary measures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087" y="4069073"/>
            <a:ext cx="3639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Failing that, use summaries that maintain as much information as possible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02194" y="3611878"/>
            <a:ext cx="10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Violin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Plot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1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[Work]\bst281_spr2019\lectures\w14-graphics\cow-book\07-histograms-density-plot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18" y="1234464"/>
            <a:ext cx="3657600" cy="225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data are too large to view in raw form?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F:\[Work]\bst281_spr2019\lectures\w14-graphics\cow-book\18-overlapping-points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2" y="2057415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[Work]\bst281_spr2019\lectures\w14-graphics\cow-book\18-overlapping-points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17" y="2411749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[Work]\bst281_spr2019\lectures\w14-graphics\cow-book\09-boxplots-violins-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85" y="3611878"/>
            <a:ext cx="4296476" cy="265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585" y="1474427"/>
            <a:ext cx="137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histograms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18951" y="2606049"/>
            <a:ext cx="2468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2D histograms</a:t>
            </a:r>
          </a:p>
          <a:p>
            <a:r>
              <a:rPr lang="en-US" sz="2000" i="1" dirty="0" smtClean="0"/>
              <a:t>(</a:t>
            </a:r>
            <a:r>
              <a:rPr lang="en-US" sz="2000" i="1" dirty="0" err="1" smtClean="0"/>
              <a:t>heatmaps</a:t>
            </a:r>
            <a:r>
              <a:rPr lang="en-US" sz="2000" i="1" dirty="0" smtClean="0"/>
              <a:t> of counts)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99097" y="4857670"/>
            <a:ext cx="246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Ridgeline plots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654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3.xml><?xml version="1.0" encoding="utf-8"?>
<a:theme xmlns:a="http://schemas.openxmlformats.org/drawingml/2006/main" name="3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2928</TotalTime>
  <Words>2394</Words>
  <Application>Microsoft Office PowerPoint</Application>
  <PresentationFormat>Custom</PresentationFormat>
  <Paragraphs>491</Paragraphs>
  <Slides>71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template</vt:lpstr>
      <vt:lpstr>1_template</vt:lpstr>
      <vt:lpstr>3_template</vt:lpstr>
      <vt:lpstr>Scientific Data Visualization</vt:lpstr>
      <vt:lpstr>Summary</vt:lpstr>
      <vt:lpstr>PowerPoint Presentation</vt:lpstr>
      <vt:lpstr>Book: Fundamentals of Data Visualization</vt:lpstr>
      <vt:lpstr>When data visualization goes ugly/bad/wrong</vt:lpstr>
      <vt:lpstr>PowerPoint Presentation</vt:lpstr>
      <vt:lpstr>Summary trends can mask important structure</vt:lpstr>
      <vt:lpstr>Summary trends can mask important structure</vt:lpstr>
      <vt:lpstr>What if data are too large to view in raw form?</vt:lpstr>
      <vt:lpstr>PowerPoint Presentation</vt:lpstr>
      <vt:lpstr>Telling stories</vt:lpstr>
      <vt:lpstr>Telling stories</vt:lpstr>
      <vt:lpstr>What’s the story?</vt:lpstr>
      <vt:lpstr>What’s the story?</vt:lpstr>
      <vt:lpstr>What’s the story?</vt:lpstr>
      <vt:lpstr>PowerPoint Presentation</vt:lpstr>
      <vt:lpstr>The nature of data and variables</vt:lpstr>
      <vt:lpstr>A plot maps variables to graphical attributes</vt:lpstr>
      <vt:lpstr>A plot maps variables to graphical attributes</vt:lpstr>
      <vt:lpstr>A plot maps variables to graphical attributes</vt:lpstr>
      <vt:lpstr>Common graphical attributes (“aesthetics”)</vt:lpstr>
      <vt:lpstr>Less common attributes (examples)</vt:lpstr>
      <vt:lpstr>Mappings of more than two variables</vt:lpstr>
      <vt:lpstr>PowerPoint Presentation</vt:lpstr>
      <vt:lpstr>Mappings of more than two variables</vt:lpstr>
      <vt:lpstr>Faceting maps categorical variables over plots</vt:lpstr>
      <vt:lpstr>Faceting maps categorical variables over plots</vt:lpstr>
      <vt:lpstr>PowerPoint Presentation</vt:lpstr>
      <vt:lpstr>Why is this plot wrong?</vt:lpstr>
      <vt:lpstr>Why is this plot bad?</vt:lpstr>
      <vt:lpstr>Why is this plot better?</vt:lpstr>
      <vt:lpstr>Why is this plot wrong?</vt:lpstr>
      <vt:lpstr>Why is this plot better (but still not great)?</vt:lpstr>
      <vt:lpstr>Transform data to visualize across scales</vt:lpstr>
      <vt:lpstr>Transform data to visualize across scales</vt:lpstr>
      <vt:lpstr>Transform data to visualize across scales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Article Series: Nature Methods’ “Points of View”</vt:lpstr>
      <vt:lpstr>Book: The Visual Display of Quantitative Information</vt:lpstr>
      <vt:lpstr>Book: The Grammar of Graphics</vt:lpstr>
      <vt:lpstr>Pay attention to sources with good graphics, copy</vt:lpstr>
      <vt:lpstr>Pay attention to sources with good graphics, copy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Eric Franzosa</cp:lastModifiedBy>
  <cp:revision>1649</cp:revision>
  <dcterms:created xsi:type="dcterms:W3CDTF">2017-01-05T15:59:06Z</dcterms:created>
  <dcterms:modified xsi:type="dcterms:W3CDTF">2019-05-01T18:07:58Z</dcterms:modified>
</cp:coreProperties>
</file>