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428" r:id="rId2"/>
    <p:sldId id="324" r:id="rId3"/>
    <p:sldId id="325" r:id="rId4"/>
    <p:sldId id="326" r:id="rId5"/>
    <p:sldId id="437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432" r:id="rId18"/>
    <p:sldId id="433" r:id="rId19"/>
    <p:sldId id="434" r:id="rId20"/>
    <p:sldId id="436" r:id="rId21"/>
    <p:sldId id="435" r:id="rId22"/>
    <p:sldId id="430" r:id="rId23"/>
    <p:sldId id="275" r:id="rId24"/>
    <p:sldId id="274" r:id="rId25"/>
    <p:sldId id="276" r:id="rId26"/>
    <p:sldId id="43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62"/>
  </p:normalViewPr>
  <p:slideViewPr>
    <p:cSldViewPr snapToGrid="0" snapToObjects="1">
      <p:cViewPr varScale="1">
        <p:scale>
          <a:sx n="117" d="100"/>
          <a:sy n="117" d="100"/>
        </p:scale>
        <p:origin x="19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726AA-2991-054C-A568-6A68E0757032}" type="datetimeFigureOut">
              <a:rPr lang="en-US" smtClean="0"/>
              <a:t>9/6/19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827AD-729C-674A-BEB4-3AC1559CA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6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Rho dh/dt = - rho k h   divide rho     dh/dt = -k h =  - h / </a:t>
            </a:r>
            <a:r>
              <a:rPr lang="en-US" dirty="0" err="1"/>
              <a:t>TimeConst</a:t>
            </a:r>
            <a:endParaRPr lang="en-US" dirty="0"/>
          </a:p>
          <a:p>
            <a:r>
              <a:rPr lang="en-US" dirty="0"/>
              <a:t>Kg/m3 * m/s = kg/m2/s        that’s </a:t>
            </a:r>
            <a:r>
              <a:rPr lang="en-US" dirty="0" err="1"/>
              <a:t>k’P</a:t>
            </a:r>
            <a:r>
              <a:rPr lang="en-US" dirty="0"/>
              <a:t>         </a:t>
            </a:r>
            <a:r>
              <a:rPr lang="en-US" dirty="0">
                <a:latin typeface="+mn-lt"/>
              </a:rPr>
              <a:t>k rho h = kg/m3/m   :  k in s-1, if written as –k rho g h then k has units of 1/velocity; </a:t>
            </a:r>
            <a:r>
              <a:rPr lang="en-US" b="1" dirty="0">
                <a:latin typeface="+mn-lt"/>
              </a:rPr>
              <a:t> k in 1.1 has units of velocity 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EEF75-ADFF-604F-9BBD-9B40D019D7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30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</a:t>
            </a:r>
            <a:r>
              <a:rPr lang="en-US" dirty="0" err="1"/>
              <a:t>autorgressive</a:t>
            </a:r>
            <a:r>
              <a:rPr lang="en-US" dirty="0"/>
              <a:t> behavior: capacity; Two ways to learn about the model--observe the transient or the steady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C969B4-FECA-6643-B0E9-2A59A033B2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097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degrees of </a:t>
            </a:r>
            <a:r>
              <a:rPr lang="en-US" dirty="0" err="1"/>
              <a:t>freeedom</a:t>
            </a:r>
            <a:r>
              <a:rPr lang="en-US" dirty="0"/>
              <a:t>.  run </a:t>
            </a:r>
            <a:r>
              <a:rPr lang="en-US" dirty="0" err="1"/>
              <a:t>ar</a:t>
            </a:r>
            <a:r>
              <a:rPr lang="en-US" dirty="0"/>
              <a:t>() on these data;  the </a:t>
            </a:r>
            <a:r>
              <a:rPr lang="en-US" dirty="0" err="1"/>
              <a:t>corr</a:t>
            </a:r>
            <a:r>
              <a:rPr lang="en-US" dirty="0"/>
              <a:t> time exact = 50</a:t>
            </a:r>
            <a:r>
              <a:rPr lang="en-US" baseline="0" dirty="0"/>
              <a:t> (s), </a:t>
            </a:r>
            <a:r>
              <a:rPr lang="en-US" baseline="0" dirty="0" err="1"/>
              <a:t>ar</a:t>
            </a:r>
            <a:r>
              <a:rPr lang="en-US" baseline="0" dirty="0"/>
              <a:t> estimate 41 [ AR1^n= 1/e; </a:t>
            </a:r>
          </a:p>
          <a:p>
            <a:r>
              <a:rPr lang="en-US" baseline="0" dirty="0"/>
              <a:t>This is a Markov chain (probability to stay or leave; transition rate prop to number that are in each box =prior state</a:t>
            </a:r>
          </a:p>
          <a:p>
            <a:r>
              <a:rPr lang="en-US" dirty="0"/>
              <a:t>NOTE this noise</a:t>
            </a:r>
            <a:r>
              <a:rPr lang="en-US" baseline="0" dirty="0"/>
              <a:t> is process noise, there will also be PDFs for every measurement (h, </a:t>
            </a:r>
            <a:r>
              <a:rPr lang="en-US" baseline="0" dirty="0" err="1"/>
              <a:t>ni</a:t>
            </a:r>
            <a:r>
              <a:rPr lang="en-US" baseline="0" dirty="0"/>
              <a:t>, </a:t>
            </a:r>
            <a:r>
              <a:rPr lang="en-US" baseline="0" dirty="0" err="1"/>
              <a:t>etc</a:t>
            </a:r>
            <a:r>
              <a:rPr lang="en-US" baseline="0" dirty="0"/>
              <a:t>)</a:t>
            </a:r>
          </a:p>
          <a:p>
            <a:r>
              <a:rPr lang="en-US" b="1" dirty="0"/>
              <a:t>An example of </a:t>
            </a:r>
            <a:r>
              <a:rPr lang="en-US" b="1" dirty="0" err="1"/>
              <a:t>autorgressive</a:t>
            </a:r>
            <a:r>
              <a:rPr lang="en-US" b="1" dirty="0"/>
              <a:t> behavior: capacity; NOTE Two ways to learn about the model--observe the transient or the steady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C969B4-FECA-6643-B0E9-2A59A033B2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282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seen that the problem is</a:t>
            </a:r>
            <a:r>
              <a:rPr lang="en-US" baseline="0" dirty="0"/>
              <a:t> symmetric </a:t>
            </a:r>
            <a:r>
              <a:rPr lang="en-US" baseline="0" dirty="0" err="1"/>
              <a:t>wrt</a:t>
            </a:r>
            <a:r>
              <a:rPr lang="en-US" baseline="0" dirty="0"/>
              <a:t> predictors and response; and several ways that stochastic effects enter our problem; Now let's solve a very basic problem, fitting a straight line (a model!!) to data, {x ; y} &lt;=&gt; predictor, response;  Students to solve a similar model problem, hands-on, on the website – three box symmetric.  </a:t>
            </a:r>
            <a:r>
              <a:rPr lang="en-US" b="1" baseline="0" dirty="0"/>
              <a:t>Yang Li [1]  </a:t>
            </a:r>
            <a:r>
              <a:rPr lang="en-US" b="0" baseline="0" dirty="0"/>
              <a:t>Second problem: retrieve estimates for k/h given Dt and one (then several) realizations </a:t>
            </a:r>
            <a:r>
              <a:rPr lang="en-US" b="1" baseline="0" dirty="0"/>
              <a:t>Yang Li [2]</a:t>
            </a:r>
          </a:p>
          <a:p>
            <a:endParaRPr lang="en-US" b="1" baseline="0" dirty="0"/>
          </a:p>
          <a:p>
            <a:r>
              <a:rPr lang="en-US" b="1" baseline="0" dirty="0"/>
              <a:t>Better for a 2-box, because it follows individual particles, but harder to generalize.  The given loop could follow the individual particles in a double loop (yuck)</a:t>
            </a:r>
          </a:p>
          <a:p>
            <a:r>
              <a:rPr lang="en-US" b="0" dirty="0"/>
              <a:t>np=100</a:t>
            </a:r>
          </a:p>
          <a:p>
            <a:r>
              <a:rPr lang="en-US" b="0" dirty="0" err="1"/>
              <a:t>khdt</a:t>
            </a:r>
            <a:r>
              <a:rPr lang="en-US" b="0" dirty="0"/>
              <a:t>=.01</a:t>
            </a:r>
          </a:p>
          <a:p>
            <a:r>
              <a:rPr lang="en-US" b="0" dirty="0"/>
              <a:t>A1=matrix(</a:t>
            </a:r>
            <a:r>
              <a:rPr lang="en-US" b="0" dirty="0" err="1"/>
              <a:t>as.numeric</a:t>
            </a:r>
            <a:r>
              <a:rPr lang="en-US" b="0" dirty="0"/>
              <a:t>(</a:t>
            </a:r>
            <a:r>
              <a:rPr lang="en-US" b="0" dirty="0" err="1"/>
              <a:t>runif</a:t>
            </a:r>
            <a:r>
              <a:rPr lang="en-US" b="0" dirty="0"/>
              <a:t>(1000*np) &lt; </a:t>
            </a:r>
            <a:r>
              <a:rPr lang="en-US" b="0" dirty="0" err="1"/>
              <a:t>khdt</a:t>
            </a:r>
            <a:r>
              <a:rPr lang="en-US" b="0" dirty="0"/>
              <a:t> ) ,</a:t>
            </a:r>
            <a:r>
              <a:rPr lang="en-US" b="0" dirty="0" err="1"/>
              <a:t>nrow</a:t>
            </a:r>
            <a:r>
              <a:rPr lang="en-US" b="0" dirty="0"/>
              <a:t> = np)</a:t>
            </a:r>
          </a:p>
          <a:p>
            <a:r>
              <a:rPr lang="en-US" b="0" dirty="0"/>
              <a:t>  UU=NULL</a:t>
            </a:r>
          </a:p>
          <a:p>
            <a:r>
              <a:rPr lang="en-US" b="0" dirty="0"/>
              <a:t>  for(k in 1:100){</a:t>
            </a:r>
          </a:p>
          <a:p>
            <a:r>
              <a:rPr lang="en-US" b="0" dirty="0"/>
              <a:t>  u0=</a:t>
            </a:r>
            <a:r>
              <a:rPr lang="en-US" b="0" dirty="0" err="1"/>
              <a:t>cumsum</a:t>
            </a:r>
            <a:r>
              <a:rPr lang="en-US" b="0" dirty="0"/>
              <a:t>(A1[k,])%%2</a:t>
            </a:r>
          </a:p>
          <a:p>
            <a:r>
              <a:rPr lang="en-US" b="0" dirty="0"/>
              <a:t>  UU=</a:t>
            </a:r>
            <a:r>
              <a:rPr lang="en-US" b="0" dirty="0" err="1"/>
              <a:t>rbind</a:t>
            </a:r>
            <a:r>
              <a:rPr lang="en-US" b="0" dirty="0"/>
              <a:t>(UU,u0)}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C9301-A552-774E-9DDD-5669B759CF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70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Workshop</a:t>
            </a:r>
            <a:r>
              <a:rPr lang="en-US" dirty="0"/>
              <a:t> item – code this model with 100 particles, k/h dt =0.01 ;  also, for homework, asymmetrical limits;  limit as k 3-&gt; 1 goes to zero; (sink case); </a:t>
            </a:r>
            <a:r>
              <a:rPr lang="en-US" b="1" dirty="0"/>
              <a:t>make one box  sink (return flux </a:t>
            </a:r>
            <a:r>
              <a:rPr lang="en-US" b="1" dirty="0">
                <a:sym typeface="Wingdings" pitchFamily="2" charset="2"/>
              </a:rPr>
              <a:t> 0);</a:t>
            </a:r>
          </a:p>
          <a:p>
            <a:r>
              <a:rPr lang="en-US" b="1" dirty="0">
                <a:sym typeface="Wingdings" pitchFamily="2" charset="2"/>
              </a:rPr>
              <a:t>Code and look at both deterministic and stochastic versions;  Eventually this model set will reappear in the data analysis part of the course.  Workshop should be 1 week AFTER we have done the lecture.  </a:t>
            </a:r>
          </a:p>
          <a:p>
            <a:endParaRPr lang="en-US" b="1" dirty="0">
              <a:sym typeface="Wingdings" pitchFamily="2" charset="2"/>
            </a:endParaRPr>
          </a:p>
          <a:p>
            <a:r>
              <a:rPr lang="en-US" b="1" dirty="0">
                <a:sym typeface="Wingdings" pitchFamily="2" charset="2"/>
              </a:rPr>
              <a:t>Green’s function:  with and without diffusion, (or advection).  With or without </a:t>
            </a:r>
            <a:r>
              <a:rPr lang="en-US" b="1">
                <a:sym typeface="Wingdings" pitchFamily="2" charset="2"/>
              </a:rPr>
              <a:t>a sink….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EEF75-ADFF-604F-9BBD-9B40D019D7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3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 ln h/dt = - 1/tau,   ln h = - t/tau      </a:t>
            </a:r>
            <a:r>
              <a:rPr lang="en-US" dirty="0" err="1"/>
              <a:t>dC</a:t>
            </a:r>
            <a:r>
              <a:rPr lang="en-US" dirty="0"/>
              <a:t>/dt = -C (1/tau – 1/lambda)  </a:t>
            </a:r>
            <a:r>
              <a:rPr lang="en-US" dirty="0" err="1"/>
              <a:t>lamba</a:t>
            </a:r>
            <a:r>
              <a:rPr lang="en-US" dirty="0"/>
              <a:t> = decay lifetime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EEF75-ADFF-604F-9BBD-9B40D019D7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48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Solutions   by adding and subtracting:  C = Total Mass ;   C1 – C2 = (C1 – C2)o exp( - t * 2 k/h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EEF75-ADFF-604F-9BBD-9B40D019D7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6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Eigenvalue equation:  </a:t>
            </a:r>
            <a:r>
              <a:rPr lang="en-US" dirty="0" err="1"/>
              <a:t>dC</a:t>
            </a:r>
            <a:r>
              <a:rPr lang="en-US" dirty="0"/>
              <a:t>/dt = -lambda* C    lambda a scalar !   C is s simple exponential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EEF75-ADFF-604F-9BBD-9B40D019D7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40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exp(</a:t>
            </a:r>
            <a:r>
              <a:rPr lang="en-US" b="1" dirty="0"/>
              <a:t>A</a:t>
            </a:r>
            <a:r>
              <a:rPr lang="en-US" dirty="0"/>
              <a:t>t) = 1 + At + At^2/2!  + (At)3! + …         show it satisfies </a:t>
            </a:r>
            <a:r>
              <a:rPr lang="en-US" dirty="0" err="1"/>
              <a:t>dY</a:t>
            </a:r>
            <a:r>
              <a:rPr lang="en-US" dirty="0"/>
              <a:t>/dt = AY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EEF75-ADFF-604F-9BBD-9B40D019D7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35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Could add a drain to a box with no return to simulate this case 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827AD-729C-674A-BEB4-3AC1559CAF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36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evolution operators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Green's functions/impulse response: source term = delta function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Age and Age spectrum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 Green’s function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Tangent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 approximations for non-linear dynamical systems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[ application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estimating global fluxes of atmospheric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tracers.]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827AD-729C-674A-BEB4-3AC1559CAF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05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an exercise for the class to do this problem or similar.  Note no diffusion in a linear system (the above problem has diffusion 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827AD-729C-674A-BEB4-3AC1559CAF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15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if particles disappear, Ask the class about how to represent.. {simulate with a box that has particles coming in, but none going out. –radioactivity case, for example. ) </a:t>
            </a:r>
          </a:p>
          <a:p>
            <a:r>
              <a:rPr lang="en-US" dirty="0"/>
              <a:t>The 1 eigenvalue implies that the particles are 100% probable to stay in the bounds of the system. </a:t>
            </a:r>
            <a:r>
              <a:rPr lang="en-US" b="1" dirty="0"/>
              <a:t> The stochastic matrix = columns add to 1. </a:t>
            </a:r>
          </a:p>
          <a:p>
            <a:r>
              <a:rPr lang="en-US" b="1" dirty="0"/>
              <a:t>The eigenvector v to the eigenvalue 1 is called the stable equilibrium distribution of A. It is also called </a:t>
            </a:r>
            <a:r>
              <a:rPr lang="en-US" b="1" dirty="0" err="1"/>
              <a:t>Perron-Frobenius</a:t>
            </a:r>
            <a:r>
              <a:rPr lang="en-US" b="1" dirty="0"/>
              <a:t> eigenvector</a:t>
            </a:r>
            <a:r>
              <a:rPr lang="en-US" dirty="0"/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EEF75-ADFF-604F-9BBD-9B40D019D7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8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67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64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6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64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0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73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1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FA83D-A886-1045-98CD-4B5ECE25C641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6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6A47BF-FD3D-E942-8597-EB012D41C77E}"/>
              </a:ext>
            </a:extLst>
          </p:cNvPr>
          <p:cNvSpPr txBox="1"/>
          <p:nvPr/>
        </p:nvSpPr>
        <p:spPr>
          <a:xfrm>
            <a:off x="0" y="673942"/>
            <a:ext cx="9144000" cy="48320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  <a:p>
            <a:pPr algn="ctr"/>
            <a:r>
              <a:rPr lang="en-US" sz="4400" b="1" dirty="0"/>
              <a:t>EPS 236: Lectures 1 – 2</a:t>
            </a:r>
          </a:p>
          <a:p>
            <a:pPr algn="ctr"/>
            <a:endParaRPr lang="en-US" sz="4400" b="1" dirty="0"/>
          </a:p>
          <a:p>
            <a:pPr algn="ctr"/>
            <a:r>
              <a:rPr lang="en-US" sz="4400" dirty="0">
                <a:solidFill>
                  <a:schemeClr val="bg1">
                    <a:lumMod val="50000"/>
                  </a:schemeClr>
                </a:solidFill>
              </a:rPr>
              <a:t>Linear models of physical systems </a:t>
            </a:r>
          </a:p>
          <a:p>
            <a:pPr algn="ctr"/>
            <a:r>
              <a:rPr lang="en-US" sz="4400" dirty="0">
                <a:solidFill>
                  <a:schemeClr val="bg1">
                    <a:lumMod val="50000"/>
                  </a:schemeClr>
                </a:solidFill>
              </a:rPr>
              <a:t>…and other types of systems… </a:t>
            </a:r>
          </a:p>
          <a:p>
            <a:pPr algn="ctr"/>
            <a:r>
              <a:rPr lang="en-US" sz="4400" dirty="0">
                <a:solidFill>
                  <a:schemeClr val="bg1">
                    <a:lumMod val="50000"/>
                  </a:schemeClr>
                </a:solidFill>
              </a:rPr>
              <a:t>Analytical properties and applications.</a:t>
            </a:r>
          </a:p>
          <a:p>
            <a:pPr algn="ctr"/>
            <a:endParaRPr lang="en-US" sz="44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7CA77-1AB2-6640-93E9-E13A3CD78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BC9EA-85C0-2F40-902B-529D3644D97D}" type="datetime1">
              <a:rPr lang="en-US" smtClean="0"/>
              <a:t>9/6/19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45D555-DFE1-BF44-9E40-CFFFEBA0E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DB3B6-9C1E-944D-947D-F2AFAE0D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3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7351E99-D26A-744B-A5DF-856E3F68E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99"/>
          <a:stretch/>
        </p:blipFill>
        <p:spPr>
          <a:xfrm>
            <a:off x="2035274" y="1213882"/>
            <a:ext cx="6845891" cy="5644118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6DE4DCD6-416D-E04B-80D2-809BEDC9ACB6}"/>
              </a:ext>
            </a:extLst>
          </p:cNvPr>
          <p:cNvSpPr/>
          <p:nvPr/>
        </p:nvSpPr>
        <p:spPr>
          <a:xfrm>
            <a:off x="-1" y="13506"/>
            <a:ext cx="4583059" cy="16776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3FB91B6-66D1-5D42-8B05-F5850D5C940F}"/>
              </a:ext>
            </a:extLst>
          </p:cNvPr>
          <p:cNvGrpSpPr/>
          <p:nvPr/>
        </p:nvGrpSpPr>
        <p:grpSpPr>
          <a:xfrm>
            <a:off x="255636" y="245806"/>
            <a:ext cx="4340335" cy="1360526"/>
            <a:chOff x="147482" y="155170"/>
            <a:chExt cx="4340335" cy="136052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A1BE28-4099-B343-AF08-7CB16D9C2C13}"/>
                </a:ext>
              </a:extLst>
            </p:cNvPr>
            <p:cNvSpPr txBox="1"/>
            <p:nvPr/>
          </p:nvSpPr>
          <p:spPr>
            <a:xfrm>
              <a:off x="147484" y="157316"/>
              <a:ext cx="1111045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9EB1D78-9823-9545-BEFE-EBFC17BDB010}"/>
                </a:ext>
              </a:extLst>
            </p:cNvPr>
            <p:cNvSpPr txBox="1"/>
            <p:nvPr/>
          </p:nvSpPr>
          <p:spPr>
            <a:xfrm>
              <a:off x="2954594" y="155170"/>
              <a:ext cx="1111045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ACACA6-BE44-5640-A346-1CE76D31EE0C}"/>
                </a:ext>
              </a:extLst>
            </p:cNvPr>
            <p:cNvSpPr txBox="1"/>
            <p:nvPr/>
          </p:nvSpPr>
          <p:spPr>
            <a:xfrm>
              <a:off x="147482" y="828401"/>
              <a:ext cx="1111045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4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249136-23E2-E746-A95B-E327BF238845}"/>
                </a:ext>
              </a:extLst>
            </p:cNvPr>
            <p:cNvSpPr txBox="1"/>
            <p:nvPr/>
          </p:nvSpPr>
          <p:spPr>
            <a:xfrm>
              <a:off x="1570704" y="827155"/>
              <a:ext cx="1111045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12856F-5504-8B49-918B-54272A6E8F3E}"/>
                </a:ext>
              </a:extLst>
            </p:cNvPr>
            <p:cNvSpPr txBox="1"/>
            <p:nvPr/>
          </p:nvSpPr>
          <p:spPr>
            <a:xfrm>
              <a:off x="2954594" y="827155"/>
              <a:ext cx="1111045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6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5E2887-D07B-0341-B777-31FF02E8B373}"/>
                </a:ext>
              </a:extLst>
            </p:cNvPr>
            <p:cNvSpPr txBox="1"/>
            <p:nvPr/>
          </p:nvSpPr>
          <p:spPr>
            <a:xfrm>
              <a:off x="1551039" y="165003"/>
              <a:ext cx="1111045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4346F9C-5B92-A847-AAA9-B96A7829BC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6360" y="524502"/>
              <a:ext cx="2" cy="3017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991B975-D8CC-AA42-82B2-8E2C39843D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2274" y="524502"/>
              <a:ext cx="2" cy="3017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FB3E68D-AC39-CA40-A791-AEC678B177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6954" y="529731"/>
              <a:ext cx="2" cy="3017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9449022-F404-0D4F-B45D-837BE4299F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2868" y="529731"/>
              <a:ext cx="2" cy="3017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92BFABE-FAE4-1844-B0C5-38CD0891F9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7662" y="534335"/>
              <a:ext cx="2" cy="3017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2624B84-E7FE-604B-8BF6-C74AC439CA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73576" y="534335"/>
              <a:ext cx="2" cy="3017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4053133-DF9B-E74B-A9C2-2F0E8FB3F2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69567" y="430093"/>
              <a:ext cx="281472" cy="3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311B8BC-9865-894F-A4AF-00C24A8315E1}"/>
                </a:ext>
              </a:extLst>
            </p:cNvPr>
            <p:cNvCxnSpPr>
              <a:cxnSpLocks/>
            </p:cNvCxnSpPr>
            <p:nvPr/>
          </p:nvCxnSpPr>
          <p:spPr>
            <a:xfrm>
              <a:off x="1280601" y="318235"/>
              <a:ext cx="2814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A3B7B88-6140-6E4B-99C7-FF60AEE4E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4681" y="1204457"/>
              <a:ext cx="2" cy="3017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79B28B0-4C58-8142-B9B4-3F4FB47ACB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0595" y="1204457"/>
              <a:ext cx="2" cy="3017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478A597-A7B1-9748-A3BA-420D5A0153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6952" y="1213943"/>
              <a:ext cx="2" cy="3017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DA9B8FE-2736-CA45-983E-EAB8A108C2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2866" y="1213943"/>
              <a:ext cx="2" cy="3017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8CD2D66-CEC2-7446-B2AA-0E9869771D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1846" y="1184448"/>
              <a:ext cx="2" cy="3017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D22EF68-B06C-474E-BBFD-20AF343911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47760" y="1184448"/>
              <a:ext cx="2" cy="3017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46109CC-D823-144F-BDDA-EA939AF4BE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8232" y="429713"/>
              <a:ext cx="281472" cy="3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1A0F0E6-62A6-2D41-BCBE-05632125708F}"/>
                </a:ext>
              </a:extLst>
            </p:cNvPr>
            <p:cNvCxnSpPr>
              <a:cxnSpLocks/>
            </p:cNvCxnSpPr>
            <p:nvPr/>
          </p:nvCxnSpPr>
          <p:spPr>
            <a:xfrm>
              <a:off x="2679266" y="317855"/>
              <a:ext cx="2814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B64F488-6AA4-C441-9726-5730B1B998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2084" y="1062365"/>
              <a:ext cx="281472" cy="3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D54F32E-810B-EC40-A2F1-50C2A1A10BEF}"/>
                </a:ext>
              </a:extLst>
            </p:cNvPr>
            <p:cNvCxnSpPr>
              <a:cxnSpLocks/>
            </p:cNvCxnSpPr>
            <p:nvPr/>
          </p:nvCxnSpPr>
          <p:spPr>
            <a:xfrm>
              <a:off x="2673118" y="950507"/>
              <a:ext cx="2814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8B56021-D873-E746-AE1F-E6EF720FB2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8194" y="1059434"/>
              <a:ext cx="281472" cy="3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C290DC8-1C57-6C4F-B539-94D43BF3D313}"/>
                </a:ext>
              </a:extLst>
            </p:cNvPr>
            <p:cNvCxnSpPr>
              <a:cxnSpLocks/>
            </p:cNvCxnSpPr>
            <p:nvPr/>
          </p:nvCxnSpPr>
          <p:spPr>
            <a:xfrm>
              <a:off x="1289228" y="947576"/>
              <a:ext cx="2814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9D6F737-2135-D944-8CA2-D2977ED4C3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4787" y="560453"/>
              <a:ext cx="374880" cy="3101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3ED0300-2C19-CF45-9B7A-AD2AB8464691}"/>
                </a:ext>
              </a:extLst>
            </p:cNvPr>
            <p:cNvCxnSpPr>
              <a:cxnSpLocks/>
            </p:cNvCxnSpPr>
            <p:nvPr/>
          </p:nvCxnSpPr>
          <p:spPr>
            <a:xfrm>
              <a:off x="1299037" y="517824"/>
              <a:ext cx="401943" cy="3084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2D175D5-11B3-F94F-8C73-1E349391BC81}"/>
                </a:ext>
              </a:extLst>
            </p:cNvPr>
            <p:cNvSpPr txBox="1"/>
            <p:nvPr/>
          </p:nvSpPr>
          <p:spPr>
            <a:xfrm>
              <a:off x="4042285" y="429713"/>
              <a:ext cx="432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1243D42-CF28-364E-8A96-053BBC2B7123}"/>
                </a:ext>
              </a:extLst>
            </p:cNvPr>
            <p:cNvSpPr txBox="1"/>
            <p:nvPr/>
          </p:nvSpPr>
          <p:spPr>
            <a:xfrm>
              <a:off x="4061338" y="1085713"/>
              <a:ext cx="4264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ACB29CA-DDBD-CA4E-8E9C-8A6B97253189}"/>
                </a:ext>
              </a:extLst>
            </p:cNvPr>
            <p:cNvSpPr txBox="1"/>
            <p:nvPr/>
          </p:nvSpPr>
          <p:spPr>
            <a:xfrm>
              <a:off x="2647929" y="426010"/>
              <a:ext cx="432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730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488755-5271-CF4E-A472-81A717B05100}"/>
              </a:ext>
            </a:extLst>
          </p:cNvPr>
          <p:cNvSpPr/>
          <p:nvPr/>
        </p:nvSpPr>
        <p:spPr>
          <a:xfrm>
            <a:off x="589935" y="757083"/>
            <a:ext cx="1750142" cy="16911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76591B-8D52-114B-ABB4-9746268B7B71}"/>
              </a:ext>
            </a:extLst>
          </p:cNvPr>
          <p:cNvSpPr txBox="1"/>
          <p:nvPr/>
        </p:nvSpPr>
        <p:spPr>
          <a:xfrm>
            <a:off x="462116" y="157316"/>
            <a:ext cx="8209936" cy="65864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 The time-dependence of any model composed of n reservoirs (boxes) and fluxes</a:t>
            </a:r>
            <a:r>
              <a:rPr lang="en-US" dirty="0"/>
              <a:t>   </a:t>
            </a:r>
          </a:p>
          <a:p>
            <a:r>
              <a:rPr lang="en-US" dirty="0"/>
              <a:t> between them given by linear functions of reservoir contents, can be written as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 dx</a:t>
            </a:r>
            <a:r>
              <a:rPr lang="en-US" sz="2000" baseline="-25000" dirty="0">
                <a:solidFill>
                  <a:srgbClr val="0070C0"/>
                </a:solidFill>
              </a:rPr>
              <a:t>1</a:t>
            </a:r>
            <a:r>
              <a:rPr lang="en-US" sz="2000" dirty="0">
                <a:solidFill>
                  <a:srgbClr val="0070C0"/>
                </a:solidFill>
              </a:rPr>
              <a:t>/</a:t>
            </a:r>
            <a:r>
              <a:rPr lang="en-US" sz="2000" dirty="0" err="1">
                <a:solidFill>
                  <a:srgbClr val="0070C0"/>
                </a:solidFill>
              </a:rPr>
              <a:t>dt</a:t>
            </a:r>
            <a:r>
              <a:rPr lang="en-US" sz="2000" dirty="0">
                <a:solidFill>
                  <a:srgbClr val="0070C0"/>
                </a:solidFill>
              </a:rPr>
              <a:t> = </a:t>
            </a:r>
            <a:r>
              <a:rPr lang="en-US" sz="2000" dirty="0">
                <a:solidFill>
                  <a:srgbClr val="0070C0"/>
                </a:solidFill>
                <a:latin typeface="Symbol" pitchFamily="2" charset="2"/>
              </a:rPr>
              <a:t>S</a:t>
            </a:r>
            <a:r>
              <a:rPr lang="en-US" sz="2000" dirty="0">
                <a:solidFill>
                  <a:srgbClr val="0070C0"/>
                </a:solidFill>
              </a:rPr>
              <a:t>k</a:t>
            </a:r>
            <a:r>
              <a:rPr lang="en-US" sz="2000" baseline="-25000" dirty="0">
                <a:solidFill>
                  <a:srgbClr val="0070C0"/>
                </a:solidFill>
              </a:rPr>
              <a:t>1i</a:t>
            </a:r>
            <a:r>
              <a:rPr lang="en-US" sz="2000" dirty="0">
                <a:solidFill>
                  <a:srgbClr val="0070C0"/>
                </a:solidFill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</a:rPr>
              <a:t>i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 dx</a:t>
            </a:r>
            <a:r>
              <a:rPr lang="en-US" sz="2000" baseline="-25000" dirty="0">
                <a:solidFill>
                  <a:srgbClr val="0070C0"/>
                </a:solidFill>
              </a:rPr>
              <a:t>2</a:t>
            </a:r>
            <a:r>
              <a:rPr lang="en-US" sz="2000" dirty="0">
                <a:solidFill>
                  <a:srgbClr val="0070C0"/>
                </a:solidFill>
              </a:rPr>
              <a:t>/</a:t>
            </a:r>
            <a:r>
              <a:rPr lang="en-US" sz="2000" dirty="0" err="1">
                <a:solidFill>
                  <a:srgbClr val="0070C0"/>
                </a:solidFill>
              </a:rPr>
              <a:t>dt</a:t>
            </a:r>
            <a:r>
              <a:rPr lang="en-US" sz="2000" dirty="0">
                <a:solidFill>
                  <a:srgbClr val="0070C0"/>
                </a:solidFill>
              </a:rPr>
              <a:t> = </a:t>
            </a:r>
            <a:r>
              <a:rPr lang="en-US" sz="2000" dirty="0">
                <a:solidFill>
                  <a:srgbClr val="0070C0"/>
                </a:solidFill>
                <a:latin typeface="Symbol" pitchFamily="2" charset="2"/>
              </a:rPr>
              <a:t>S</a:t>
            </a:r>
            <a:r>
              <a:rPr lang="en-US" sz="2000" dirty="0">
                <a:solidFill>
                  <a:srgbClr val="0070C0"/>
                </a:solidFill>
              </a:rPr>
              <a:t>k</a:t>
            </a:r>
            <a:r>
              <a:rPr lang="en-US" sz="2000" baseline="-25000" dirty="0">
                <a:solidFill>
                  <a:srgbClr val="0070C0"/>
                </a:solidFill>
              </a:rPr>
              <a:t>2i</a:t>
            </a:r>
            <a:r>
              <a:rPr lang="en-US" sz="2000" dirty="0">
                <a:solidFill>
                  <a:srgbClr val="0070C0"/>
                </a:solidFill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</a:rPr>
              <a:t>i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...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  </a:t>
            </a:r>
            <a:r>
              <a:rPr lang="en-US" sz="2000" dirty="0" err="1">
                <a:solidFill>
                  <a:srgbClr val="0070C0"/>
                </a:solidFill>
              </a:rPr>
              <a:t>dx</a:t>
            </a:r>
            <a:r>
              <a:rPr lang="en-US" sz="2000" baseline="-25000" dirty="0" err="1">
                <a:solidFill>
                  <a:srgbClr val="0070C0"/>
                </a:solidFill>
              </a:rPr>
              <a:t>j</a:t>
            </a:r>
            <a:r>
              <a:rPr lang="en-US" sz="2000" dirty="0">
                <a:solidFill>
                  <a:srgbClr val="0070C0"/>
                </a:solidFill>
              </a:rPr>
              <a:t>/</a:t>
            </a:r>
            <a:r>
              <a:rPr lang="en-US" sz="2000" dirty="0" err="1">
                <a:solidFill>
                  <a:srgbClr val="0070C0"/>
                </a:solidFill>
              </a:rPr>
              <a:t>dt</a:t>
            </a:r>
            <a:r>
              <a:rPr lang="en-US" sz="2000" dirty="0">
                <a:solidFill>
                  <a:srgbClr val="0070C0"/>
                </a:solidFill>
              </a:rPr>
              <a:t> = </a:t>
            </a:r>
            <a:r>
              <a:rPr lang="en-US" sz="2000" dirty="0" err="1">
                <a:solidFill>
                  <a:srgbClr val="0070C0"/>
                </a:solidFill>
                <a:latin typeface="Symbol" pitchFamily="2" charset="2"/>
              </a:rPr>
              <a:t>S</a:t>
            </a:r>
            <a:r>
              <a:rPr lang="en-US" sz="2000" dirty="0" err="1">
                <a:solidFill>
                  <a:srgbClr val="0070C0"/>
                </a:solidFill>
              </a:rPr>
              <a:t>k</a:t>
            </a:r>
            <a:r>
              <a:rPr lang="en-US" sz="2000" baseline="-25000" dirty="0" err="1">
                <a:solidFill>
                  <a:srgbClr val="0070C0"/>
                </a:solidFill>
              </a:rPr>
              <a:t>ji</a:t>
            </a:r>
            <a:r>
              <a:rPr lang="en-US" sz="2000" dirty="0" err="1">
                <a:solidFill>
                  <a:srgbClr val="0070C0"/>
                </a:solidFill>
              </a:rPr>
              <a:t>x</a:t>
            </a:r>
            <a:r>
              <a:rPr lang="en-US" sz="2000" baseline="-25000" dirty="0" err="1">
                <a:solidFill>
                  <a:srgbClr val="0070C0"/>
                </a:solidFill>
              </a:rPr>
              <a:t>i</a:t>
            </a:r>
            <a:endParaRPr lang="en-US" sz="2000" baseline="-25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    </a:t>
            </a:r>
            <a:r>
              <a:rPr lang="en-US" sz="2000" dirty="0" err="1">
                <a:solidFill>
                  <a:srgbClr val="0070C0"/>
                </a:solidFill>
              </a:rPr>
              <a:t>dx</a:t>
            </a:r>
            <a:r>
              <a:rPr lang="en-US" sz="2000" baseline="-25000" dirty="0" err="1">
                <a:solidFill>
                  <a:srgbClr val="0070C0"/>
                </a:solidFill>
              </a:rPr>
              <a:t>n</a:t>
            </a:r>
            <a:r>
              <a:rPr lang="en-US" sz="2000" dirty="0">
                <a:solidFill>
                  <a:srgbClr val="0070C0"/>
                </a:solidFill>
              </a:rPr>
              <a:t>/</a:t>
            </a:r>
            <a:r>
              <a:rPr lang="en-US" sz="2000" dirty="0" err="1">
                <a:solidFill>
                  <a:srgbClr val="0070C0"/>
                </a:solidFill>
              </a:rPr>
              <a:t>dt</a:t>
            </a:r>
            <a:r>
              <a:rPr lang="en-US" sz="2000" dirty="0">
                <a:solidFill>
                  <a:srgbClr val="0070C0"/>
                </a:solidFill>
              </a:rPr>
              <a:t> = </a:t>
            </a:r>
            <a:r>
              <a:rPr lang="en-US" sz="2000" dirty="0" err="1">
                <a:solidFill>
                  <a:srgbClr val="0070C0"/>
                </a:solidFill>
                <a:latin typeface="Symbol" pitchFamily="2" charset="2"/>
              </a:rPr>
              <a:t>S</a:t>
            </a:r>
            <a:r>
              <a:rPr lang="en-US" sz="2000" dirty="0" err="1">
                <a:solidFill>
                  <a:srgbClr val="0070C0"/>
                </a:solidFill>
              </a:rPr>
              <a:t>k</a:t>
            </a:r>
            <a:r>
              <a:rPr lang="en-US" sz="2000" baseline="-25000" dirty="0" err="1">
                <a:solidFill>
                  <a:srgbClr val="0070C0"/>
                </a:solidFill>
              </a:rPr>
              <a:t>ni</a:t>
            </a:r>
            <a:r>
              <a:rPr lang="en-US" sz="2000" dirty="0" err="1">
                <a:solidFill>
                  <a:srgbClr val="0070C0"/>
                </a:solidFill>
              </a:rPr>
              <a:t>x</a:t>
            </a:r>
            <a:r>
              <a:rPr lang="en-US" sz="2000" baseline="-25000" dirty="0" err="1">
                <a:solidFill>
                  <a:srgbClr val="0070C0"/>
                </a:solidFill>
              </a:rPr>
              <a:t>i</a:t>
            </a:r>
            <a:endParaRPr lang="en-US" sz="2000" baseline="-25000" dirty="0">
              <a:solidFill>
                <a:srgbClr val="0070C0"/>
              </a:solidFill>
            </a:endParaRPr>
          </a:p>
          <a:p>
            <a:endParaRPr lang="en-US" dirty="0"/>
          </a:p>
          <a:p>
            <a:r>
              <a:rPr lang="en-US" dirty="0"/>
              <a:t> This is a familiar mathematical problem, a set of coupled, 1st-order, linear  </a:t>
            </a:r>
          </a:p>
          <a:p>
            <a:r>
              <a:rPr lang="en-US" dirty="0"/>
              <a:t> differential equations that can be written in matrix form,</a:t>
            </a:r>
          </a:p>
          <a:p>
            <a:endParaRPr lang="en-US" sz="800" dirty="0"/>
          </a:p>
          <a:p>
            <a:r>
              <a:rPr lang="en-US" dirty="0"/>
              <a:t>  </a:t>
            </a:r>
            <a:r>
              <a:rPr lang="en-US" dirty="0" err="1"/>
              <a:t>d</a:t>
            </a:r>
            <a:r>
              <a:rPr lang="en-US" b="1" dirty="0" err="1"/>
              <a:t>X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 = </a:t>
            </a:r>
            <a:r>
              <a:rPr lang="en-US" b="1" u="dbl" dirty="0"/>
              <a:t>K</a:t>
            </a:r>
            <a:r>
              <a:rPr lang="en-US" dirty="0"/>
              <a:t>*</a:t>
            </a:r>
            <a:r>
              <a:rPr lang="en-US" b="1" dirty="0"/>
              <a:t>X</a:t>
            </a:r>
            <a:r>
              <a:rPr lang="en-US" dirty="0"/>
              <a:t>,</a:t>
            </a:r>
          </a:p>
          <a:p>
            <a:endParaRPr lang="en-US" sz="800" dirty="0"/>
          </a:p>
          <a:p>
            <a:r>
              <a:rPr lang="en-US" dirty="0"/>
              <a:t> where bold symbols denote matrices or vectors. For the initial value problem, where</a:t>
            </a:r>
          </a:p>
          <a:p>
            <a:r>
              <a:rPr lang="en-US" b="1" dirty="0"/>
              <a:t> X</a:t>
            </a:r>
            <a:r>
              <a:rPr lang="en-US" dirty="0"/>
              <a:t>(t=0) =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, it is easy to show that the solution is given compactly as</a:t>
            </a:r>
          </a:p>
          <a:p>
            <a:r>
              <a:rPr lang="en-US" b="1" dirty="0"/>
              <a:t> X</a:t>
            </a:r>
            <a:r>
              <a:rPr lang="en-US" dirty="0"/>
              <a:t> = </a:t>
            </a:r>
            <a:r>
              <a:rPr lang="en-US" dirty="0" err="1"/>
              <a:t>exp</a:t>
            </a:r>
            <a:r>
              <a:rPr lang="en-US" dirty="0"/>
              <a:t>(</a:t>
            </a:r>
            <a:r>
              <a:rPr lang="en-US" b="1" u="dbl" dirty="0" err="1"/>
              <a:t>K</a:t>
            </a:r>
            <a:r>
              <a:rPr lang="en-US" dirty="0" err="1"/>
              <a:t>t</a:t>
            </a:r>
            <a:r>
              <a:rPr lang="en-US" dirty="0"/>
              <a:t>) *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. (3.1)</a:t>
            </a:r>
          </a:p>
          <a:p>
            <a:endParaRPr lang="en-US" dirty="0"/>
          </a:p>
          <a:p>
            <a:r>
              <a:rPr lang="en-US" dirty="0"/>
              <a:t> Here is the demonstration: the function </a:t>
            </a:r>
            <a:r>
              <a:rPr lang="en-US" dirty="0" err="1"/>
              <a:t>exp</a:t>
            </a:r>
            <a:r>
              <a:rPr lang="en-US" dirty="0"/>
              <a:t>(Mt) of a matrix is defined in terms of a</a:t>
            </a:r>
          </a:p>
          <a:p>
            <a:r>
              <a:rPr lang="en-US" dirty="0"/>
              <a:t> power series analogous to </a:t>
            </a:r>
            <a:r>
              <a:rPr lang="en-US" dirty="0" err="1"/>
              <a:t>exp</a:t>
            </a:r>
            <a:r>
              <a:rPr lang="en-US" dirty="0"/>
              <a:t>(x), i.e.,</a:t>
            </a:r>
          </a:p>
          <a:p>
            <a:r>
              <a:rPr lang="en-US" dirty="0"/>
              <a:t>                  </a:t>
            </a:r>
            <a:r>
              <a:rPr lang="en-US" dirty="0" err="1"/>
              <a:t>exp</a:t>
            </a:r>
            <a:r>
              <a:rPr lang="en-US" dirty="0"/>
              <a:t>(</a:t>
            </a:r>
            <a:r>
              <a:rPr lang="en-US" b="1" u="dbl" dirty="0"/>
              <a:t>M</a:t>
            </a:r>
            <a:r>
              <a:rPr lang="en-US" dirty="0"/>
              <a:t>)  = 1 + </a:t>
            </a:r>
            <a:r>
              <a:rPr lang="en-US" b="1" u="dbl" dirty="0"/>
              <a:t>M</a:t>
            </a:r>
            <a:r>
              <a:rPr lang="en-US" dirty="0"/>
              <a:t> + </a:t>
            </a:r>
            <a:r>
              <a:rPr lang="en-US" b="1" u="dbl" dirty="0"/>
              <a:t>M</a:t>
            </a:r>
            <a:r>
              <a:rPr lang="en-US" baseline="30000" dirty="0"/>
              <a:t>2</a:t>
            </a:r>
            <a:r>
              <a:rPr lang="en-US" dirty="0"/>
              <a:t>/2! + </a:t>
            </a:r>
            <a:r>
              <a:rPr lang="en-US" b="1" u="dbl" dirty="0"/>
              <a:t>M</a:t>
            </a:r>
            <a:r>
              <a:rPr lang="en-US" baseline="30000" dirty="0"/>
              <a:t>3</a:t>
            </a:r>
            <a:r>
              <a:rPr lang="en-US" dirty="0"/>
              <a:t>/3! + </a:t>
            </a:r>
            <a:r>
              <a:rPr lang="en-US" b="1" u="dbl" dirty="0"/>
              <a:t>M</a:t>
            </a:r>
            <a:r>
              <a:rPr lang="en-US" baseline="30000" dirty="0"/>
              <a:t>4</a:t>
            </a:r>
            <a:r>
              <a:rPr lang="en-US" dirty="0"/>
              <a:t>/4! + ....</a:t>
            </a:r>
          </a:p>
          <a:p>
            <a:r>
              <a:rPr lang="en-US" dirty="0"/>
              <a:t> If we differentiate </a:t>
            </a:r>
            <a:r>
              <a:rPr lang="en-US" dirty="0" err="1"/>
              <a:t>exp</a:t>
            </a:r>
            <a:r>
              <a:rPr lang="en-US" dirty="0"/>
              <a:t>(</a:t>
            </a:r>
            <a:r>
              <a:rPr lang="en-US" b="1" u="dbl" dirty="0"/>
              <a:t>M</a:t>
            </a:r>
            <a:r>
              <a:rPr lang="en-US" dirty="0"/>
              <a:t>) with respect to a scalar (say, t), we see that</a:t>
            </a:r>
          </a:p>
          <a:p>
            <a:r>
              <a:rPr lang="en-US" dirty="0"/>
              <a:t>           d </a:t>
            </a:r>
            <a:r>
              <a:rPr lang="en-US" dirty="0" err="1"/>
              <a:t>exp</a:t>
            </a:r>
            <a:r>
              <a:rPr lang="en-US" dirty="0"/>
              <a:t>(</a:t>
            </a:r>
            <a:r>
              <a:rPr lang="en-US" b="1" u="dbl" dirty="0"/>
              <a:t>M</a:t>
            </a:r>
            <a:r>
              <a:rPr lang="en-US" dirty="0"/>
              <a:t>)/</a:t>
            </a:r>
            <a:r>
              <a:rPr lang="en-US" dirty="0" err="1"/>
              <a:t>dt</a:t>
            </a:r>
            <a:r>
              <a:rPr lang="en-US" dirty="0"/>
              <a:t> = </a:t>
            </a:r>
            <a:r>
              <a:rPr lang="en-US" dirty="0" err="1"/>
              <a:t>exp</a:t>
            </a:r>
            <a:r>
              <a:rPr lang="en-US" dirty="0"/>
              <a:t>(</a:t>
            </a:r>
            <a:r>
              <a:rPr lang="en-US" b="1" u="dbl" dirty="0"/>
              <a:t>M</a:t>
            </a:r>
            <a:r>
              <a:rPr lang="en-US" dirty="0"/>
              <a:t>) * d</a:t>
            </a:r>
            <a:r>
              <a:rPr lang="en-US" b="1" dirty="0"/>
              <a:t> </a:t>
            </a:r>
            <a:r>
              <a:rPr lang="en-US" b="1" u="dbl" dirty="0"/>
              <a:t>M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,</a:t>
            </a:r>
          </a:p>
          <a:p>
            <a:r>
              <a:rPr lang="en-US" sz="800" dirty="0"/>
              <a:t> </a:t>
            </a:r>
          </a:p>
          <a:p>
            <a:r>
              <a:rPr lang="en-US" dirty="0"/>
              <a:t> which proves the point for our case (</a:t>
            </a:r>
            <a:r>
              <a:rPr lang="en-US" b="1" u="dbl" dirty="0"/>
              <a:t>M</a:t>
            </a:r>
            <a:r>
              <a:rPr lang="en-US" dirty="0"/>
              <a:t> = </a:t>
            </a:r>
            <a:r>
              <a:rPr lang="en-US" b="1" u="dbl" dirty="0"/>
              <a:t>K</a:t>
            </a:r>
            <a:r>
              <a:rPr lang="en-US" dirty="0"/>
              <a:t> * t, K independent of t).</a:t>
            </a:r>
          </a:p>
        </p:txBody>
      </p:sp>
    </p:spTree>
    <p:extLst>
      <p:ext uri="{BB962C8B-B14F-4D97-AF65-F5344CB8AC3E}">
        <p14:creationId xmlns:p14="http://schemas.microsoft.com/office/powerpoint/2010/main" val="2644999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1FCCA5-49D7-7748-80A0-62F88CFFEC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48"/>
          <a:stretch/>
        </p:blipFill>
        <p:spPr>
          <a:xfrm>
            <a:off x="331470" y="0"/>
            <a:ext cx="8481060" cy="67449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51ED23-F1A1-004E-A1B5-A70CDACCC250}"/>
              </a:ext>
            </a:extLst>
          </p:cNvPr>
          <p:cNvSpPr txBox="1"/>
          <p:nvPr/>
        </p:nvSpPr>
        <p:spPr>
          <a:xfrm>
            <a:off x="0" y="1052052"/>
            <a:ext cx="9143999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The system of coupled linear differential equations is solved efficiently using the eigenvalues and eigenvectors of the transport matrix.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A4241-D1E6-474C-BADF-FD14C92DF7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80" b="20917"/>
          <a:stretch/>
        </p:blipFill>
        <p:spPr>
          <a:xfrm>
            <a:off x="6341806" y="6056671"/>
            <a:ext cx="1889234" cy="24580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36FF38-2DC6-4845-A131-18D0658E0860}"/>
              </a:ext>
            </a:extLst>
          </p:cNvPr>
          <p:cNvCxnSpPr/>
          <p:nvPr/>
        </p:nvCxnSpPr>
        <p:spPr>
          <a:xfrm>
            <a:off x="7157884" y="6302477"/>
            <a:ext cx="2163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C20EAF-3536-534E-AB3C-F04CBED8A834}"/>
              </a:ext>
            </a:extLst>
          </p:cNvPr>
          <p:cNvCxnSpPr/>
          <p:nvPr/>
        </p:nvCxnSpPr>
        <p:spPr>
          <a:xfrm>
            <a:off x="7172632" y="6336893"/>
            <a:ext cx="2163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8519B00-35AF-9C40-ACFB-28C674D54711}"/>
              </a:ext>
            </a:extLst>
          </p:cNvPr>
          <p:cNvSpPr/>
          <p:nvPr/>
        </p:nvSpPr>
        <p:spPr>
          <a:xfrm>
            <a:off x="7256207" y="6479458"/>
            <a:ext cx="530942" cy="29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59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D80B6D-0DE4-4249-A00E-4E4E82459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414" y="0"/>
            <a:ext cx="586917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57E2A1-5380-9B47-9E3D-46483A7C7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053121" y="3295650"/>
            <a:ext cx="6794500" cy="20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8E97D7-22EF-A94E-9EA1-BE5F6F438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482413" y="3318932"/>
            <a:ext cx="6706013" cy="24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72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5735ED-DADC-DF4A-884E-D8158B424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92" y="75993"/>
            <a:ext cx="702289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6553B-807F-2F42-982A-466B03F04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053121" y="3295650"/>
            <a:ext cx="6794500" cy="20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F94075-2EA1-1A40-A111-0F433C2FE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722430" y="3306436"/>
            <a:ext cx="6706013" cy="24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47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15B9AC-A759-9442-80EA-7C9D02CE1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273" y="0"/>
            <a:ext cx="6189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91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87D755-6A6D-6B4B-AA6F-2D5E474E9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156" y="481780"/>
            <a:ext cx="6265932" cy="608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69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1E8DF-F921-E241-B0A6-3E97DD789279}"/>
              </a:ext>
            </a:extLst>
          </p:cNvPr>
          <p:cNvSpPr txBox="1"/>
          <p:nvPr/>
        </p:nvSpPr>
        <p:spPr>
          <a:xfrm>
            <a:off x="698643" y="328773"/>
            <a:ext cx="75617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Two-box model with loss (2 time scales)</a:t>
            </a:r>
          </a:p>
          <a:p>
            <a:endParaRPr lang="en-US" sz="2400" dirty="0"/>
          </a:p>
          <a:p>
            <a:r>
              <a:rPr lang="en-US" sz="2400" dirty="0"/>
              <a:t>Consider the 2-box model in which we place a radioactive gas with exponential decay time T</a:t>
            </a:r>
            <a:r>
              <a:rPr lang="en-US" sz="2400" baseline="-25000" dirty="0"/>
              <a:t>d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/>
              <a:t>dC</a:t>
            </a:r>
            <a:r>
              <a:rPr lang="en-US" sz="2400" baseline="-25000" dirty="0"/>
              <a:t>1</a:t>
            </a:r>
            <a:r>
              <a:rPr lang="en-US" sz="2400" dirty="0"/>
              <a:t>/dt = ( C</a:t>
            </a:r>
            <a:r>
              <a:rPr lang="en-US" sz="2400" baseline="-25000" dirty="0"/>
              <a:t>2</a:t>
            </a:r>
            <a:r>
              <a:rPr lang="en-US" sz="2400" dirty="0"/>
              <a:t> – C</a:t>
            </a:r>
            <a:r>
              <a:rPr lang="en-US" sz="2400" baseline="-25000" dirty="0"/>
              <a:t>1</a:t>
            </a:r>
            <a:r>
              <a:rPr lang="en-US" sz="2400" dirty="0"/>
              <a:t> ) / </a:t>
            </a:r>
            <a:r>
              <a:rPr lang="en-US" sz="2400" dirty="0">
                <a:latin typeface="Symbol" pitchFamily="2" charset="2"/>
              </a:rPr>
              <a:t>t</a:t>
            </a:r>
            <a:r>
              <a:rPr lang="en-US" sz="2400" dirty="0"/>
              <a:t> – C</a:t>
            </a:r>
            <a:r>
              <a:rPr lang="en-US" sz="2400" baseline="-25000" dirty="0"/>
              <a:t>1</a:t>
            </a:r>
            <a:r>
              <a:rPr lang="en-US" sz="2400" dirty="0"/>
              <a:t>/T</a:t>
            </a:r>
            <a:r>
              <a:rPr lang="en-US" sz="2400" baseline="-25000" dirty="0"/>
              <a:t>d</a:t>
            </a:r>
            <a:r>
              <a:rPr lang="en-US" sz="2400" dirty="0"/>
              <a:t>  </a:t>
            </a:r>
          </a:p>
          <a:p>
            <a:endParaRPr lang="en-US" sz="2400" baseline="-25000" dirty="0"/>
          </a:p>
          <a:p>
            <a:r>
              <a:rPr lang="en-US" sz="2400" dirty="0"/>
              <a:t>dC</a:t>
            </a:r>
            <a:r>
              <a:rPr lang="en-US" sz="2400" baseline="-25000" dirty="0"/>
              <a:t>2</a:t>
            </a:r>
            <a:r>
              <a:rPr lang="en-US" sz="2400" dirty="0"/>
              <a:t>/dt = - ( C</a:t>
            </a:r>
            <a:r>
              <a:rPr lang="en-US" sz="2400" baseline="-25000" dirty="0"/>
              <a:t>2</a:t>
            </a:r>
            <a:r>
              <a:rPr lang="en-US" sz="2400" dirty="0"/>
              <a:t> – C</a:t>
            </a:r>
            <a:r>
              <a:rPr lang="en-US" sz="2400" baseline="-25000" dirty="0"/>
              <a:t>1</a:t>
            </a:r>
            <a:r>
              <a:rPr lang="en-US" sz="2400" dirty="0"/>
              <a:t> ) / </a:t>
            </a:r>
            <a:r>
              <a:rPr lang="en-US" sz="2400" dirty="0">
                <a:latin typeface="Symbol" pitchFamily="2" charset="2"/>
              </a:rPr>
              <a:t>t</a:t>
            </a:r>
            <a:r>
              <a:rPr lang="en-US" sz="2400" dirty="0"/>
              <a:t> – C</a:t>
            </a:r>
            <a:r>
              <a:rPr lang="en-US" sz="2400" baseline="-25000" dirty="0"/>
              <a:t>2</a:t>
            </a:r>
            <a:r>
              <a:rPr lang="en-US" sz="2400" dirty="0"/>
              <a:t>/T</a:t>
            </a:r>
            <a:r>
              <a:rPr lang="en-US" sz="2400" baseline="-25000" dirty="0"/>
              <a:t>d</a:t>
            </a:r>
            <a:r>
              <a:rPr lang="en-US" sz="2400" dirty="0"/>
              <a:t>  </a:t>
            </a:r>
          </a:p>
          <a:p>
            <a:endParaRPr lang="en-US" sz="2400" baseline="-25000" dirty="0"/>
          </a:p>
          <a:p>
            <a:r>
              <a:rPr lang="en-US" sz="2400" dirty="0">
                <a:sym typeface="Wingdings" pitchFamily="2" charset="2"/>
              </a:rPr>
              <a:t></a:t>
            </a:r>
            <a:r>
              <a:rPr lang="en-US" sz="2400" baseline="-25000" dirty="0">
                <a:sym typeface="Wingdings" pitchFamily="2" charset="2"/>
              </a:rPr>
              <a:t>   </a:t>
            </a:r>
            <a:r>
              <a:rPr lang="en-US" sz="2400" dirty="0">
                <a:sym typeface="Wingdings" pitchFamily="2" charset="2"/>
              </a:rPr>
              <a:t>d (C</a:t>
            </a:r>
            <a:r>
              <a:rPr lang="en-US" sz="2400" baseline="-25000" dirty="0">
                <a:sym typeface="Wingdings" pitchFamily="2" charset="2"/>
              </a:rPr>
              <a:t>1</a:t>
            </a:r>
            <a:r>
              <a:rPr lang="en-US" sz="2400" dirty="0">
                <a:sym typeface="Wingdings" pitchFamily="2" charset="2"/>
              </a:rPr>
              <a:t> + dC</a:t>
            </a:r>
            <a:r>
              <a:rPr lang="en-US" sz="2400" baseline="-25000" dirty="0">
                <a:sym typeface="Wingdings" pitchFamily="2" charset="2"/>
              </a:rPr>
              <a:t>2</a:t>
            </a:r>
            <a:r>
              <a:rPr lang="en-US" sz="2400" dirty="0">
                <a:sym typeface="Wingdings" pitchFamily="2" charset="2"/>
              </a:rPr>
              <a:t>)/dt = - (C</a:t>
            </a:r>
            <a:r>
              <a:rPr lang="en-US" sz="2400" baseline="-25000" dirty="0">
                <a:sym typeface="Wingdings" pitchFamily="2" charset="2"/>
              </a:rPr>
              <a:t>1</a:t>
            </a:r>
            <a:r>
              <a:rPr lang="en-US" sz="2400" dirty="0">
                <a:sym typeface="Wingdings" pitchFamily="2" charset="2"/>
              </a:rPr>
              <a:t> + C</a:t>
            </a:r>
            <a:r>
              <a:rPr lang="en-US" sz="2400" baseline="-25000" dirty="0">
                <a:sym typeface="Wingdings" pitchFamily="2" charset="2"/>
              </a:rPr>
              <a:t>2</a:t>
            </a:r>
            <a:r>
              <a:rPr lang="en-US" sz="2400" dirty="0">
                <a:sym typeface="Wingdings" pitchFamily="2" charset="2"/>
              </a:rPr>
              <a:t>)/T</a:t>
            </a:r>
            <a:r>
              <a:rPr lang="en-US" sz="2400" baseline="-25000" dirty="0">
                <a:sym typeface="Wingdings" pitchFamily="2" charset="2"/>
              </a:rPr>
              <a:t>d</a:t>
            </a: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/>
              <a:t>       d(C</a:t>
            </a:r>
            <a:r>
              <a:rPr lang="en-US" sz="2400" baseline="-25000" dirty="0"/>
              <a:t>2</a:t>
            </a:r>
            <a:r>
              <a:rPr lang="en-US" sz="2400" dirty="0"/>
              <a:t> – C</a:t>
            </a:r>
            <a:r>
              <a:rPr lang="en-US" sz="2400" baseline="-25000" dirty="0"/>
              <a:t>1</a:t>
            </a:r>
            <a:r>
              <a:rPr lang="en-US" sz="2400" dirty="0"/>
              <a:t>) = -2 (C</a:t>
            </a:r>
            <a:r>
              <a:rPr lang="en-US" sz="2400" baseline="-25000" dirty="0"/>
              <a:t>2</a:t>
            </a:r>
            <a:r>
              <a:rPr lang="en-US" sz="2400" dirty="0"/>
              <a:t> – C</a:t>
            </a:r>
            <a:r>
              <a:rPr lang="en-US" sz="2400" baseline="-25000" dirty="0"/>
              <a:t>1</a:t>
            </a:r>
            <a:r>
              <a:rPr lang="en-US" sz="2400" dirty="0"/>
              <a:t>)/</a:t>
            </a:r>
            <a:r>
              <a:rPr lang="en-US" sz="2400" dirty="0">
                <a:latin typeface="Symbol" pitchFamily="2" charset="2"/>
              </a:rPr>
              <a:t>t</a:t>
            </a:r>
            <a:r>
              <a:rPr lang="en-US" sz="2400" dirty="0"/>
              <a:t> - (C</a:t>
            </a:r>
            <a:r>
              <a:rPr lang="en-US" sz="2400" baseline="-25000" dirty="0"/>
              <a:t>2</a:t>
            </a:r>
            <a:r>
              <a:rPr lang="en-US" sz="2400" dirty="0"/>
              <a:t> – C</a:t>
            </a:r>
            <a:r>
              <a:rPr lang="en-US" sz="2400" baseline="-25000" dirty="0"/>
              <a:t>1</a:t>
            </a:r>
            <a:r>
              <a:rPr lang="en-US" sz="2400" dirty="0"/>
              <a:t>)/T</a:t>
            </a:r>
            <a:r>
              <a:rPr lang="en-US" sz="2400" baseline="-25000" dirty="0"/>
              <a:t>d</a:t>
            </a:r>
          </a:p>
          <a:p>
            <a:endParaRPr lang="en-US" sz="2400" dirty="0"/>
          </a:p>
          <a:p>
            <a:r>
              <a:rPr lang="en-US" sz="2400" dirty="0"/>
              <a:t>Solutions:</a:t>
            </a:r>
          </a:p>
          <a:p>
            <a:r>
              <a:rPr lang="en-US" sz="2400" dirty="0"/>
              <a:t>(C</a:t>
            </a:r>
            <a:r>
              <a:rPr lang="en-US" sz="2400" baseline="-25000" dirty="0"/>
              <a:t>1</a:t>
            </a:r>
            <a:r>
              <a:rPr lang="en-US" sz="2400" dirty="0"/>
              <a:t> + C</a:t>
            </a:r>
            <a:r>
              <a:rPr lang="en-US" sz="2400" baseline="-25000" dirty="0"/>
              <a:t>2</a:t>
            </a:r>
            <a:r>
              <a:rPr lang="en-US" sz="2400" dirty="0"/>
              <a:t>)</a:t>
            </a:r>
            <a:r>
              <a:rPr lang="en-US" sz="2400" baseline="-25000" dirty="0"/>
              <a:t>t</a:t>
            </a:r>
            <a:r>
              <a:rPr lang="en-US" sz="2400" dirty="0"/>
              <a:t> = ( C</a:t>
            </a:r>
            <a:r>
              <a:rPr lang="en-US" sz="2400" baseline="-25000" dirty="0"/>
              <a:t>1</a:t>
            </a:r>
            <a:r>
              <a:rPr lang="en-US" sz="2400" dirty="0"/>
              <a:t> + C</a:t>
            </a:r>
            <a:r>
              <a:rPr lang="en-US" sz="2400" baseline="-25000" dirty="0"/>
              <a:t>2</a:t>
            </a:r>
            <a:r>
              <a:rPr lang="en-US" sz="2400" dirty="0"/>
              <a:t> )</a:t>
            </a:r>
            <a:r>
              <a:rPr lang="en-US" sz="2400" baseline="-25000" dirty="0"/>
              <a:t>o</a:t>
            </a:r>
            <a:r>
              <a:rPr lang="en-US" sz="2400" dirty="0"/>
              <a:t> exp( -t/T</a:t>
            </a:r>
            <a:r>
              <a:rPr lang="en-US" sz="2400" baseline="-25000" dirty="0"/>
              <a:t>d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dirty="0"/>
              <a:t>(C</a:t>
            </a:r>
            <a:r>
              <a:rPr lang="en-US" sz="2400" baseline="-25000" dirty="0"/>
              <a:t>2</a:t>
            </a:r>
            <a:r>
              <a:rPr lang="en-US" sz="2400" dirty="0"/>
              <a:t> – C</a:t>
            </a:r>
            <a:r>
              <a:rPr lang="en-US" sz="2400" baseline="-25000" dirty="0"/>
              <a:t>1</a:t>
            </a:r>
            <a:r>
              <a:rPr lang="en-US" sz="2400" dirty="0"/>
              <a:t>) = ( C</a:t>
            </a:r>
            <a:r>
              <a:rPr lang="en-US" sz="2400" baseline="-25000" dirty="0"/>
              <a:t>2</a:t>
            </a:r>
            <a:r>
              <a:rPr lang="en-US" sz="2400" dirty="0"/>
              <a:t> – C</a:t>
            </a:r>
            <a:r>
              <a:rPr lang="en-US" sz="2400" baseline="-25000" dirty="0"/>
              <a:t>1</a:t>
            </a:r>
            <a:r>
              <a:rPr lang="en-US" sz="2400" dirty="0"/>
              <a:t>)</a:t>
            </a:r>
            <a:r>
              <a:rPr lang="en-US" sz="2400" baseline="-25000" dirty="0"/>
              <a:t>o</a:t>
            </a:r>
            <a:r>
              <a:rPr lang="en-US" sz="2400" dirty="0"/>
              <a:t> exp(- t/</a:t>
            </a:r>
            <a:r>
              <a:rPr lang="en-US" sz="2400" baseline="-25000" dirty="0"/>
              <a:t>Tm</a:t>
            </a:r>
            <a:r>
              <a:rPr lang="en-US" sz="2400" dirty="0"/>
              <a:t>)     1/T</a:t>
            </a:r>
            <a:r>
              <a:rPr lang="en-US" sz="2400" baseline="-25000" dirty="0"/>
              <a:t>m</a:t>
            </a:r>
            <a:r>
              <a:rPr lang="en-US" sz="2400" dirty="0"/>
              <a:t> = 2/</a:t>
            </a:r>
            <a:r>
              <a:rPr lang="en-US" sz="2400" dirty="0">
                <a:latin typeface="Symbol" pitchFamily="2" charset="2"/>
              </a:rPr>
              <a:t>t</a:t>
            </a:r>
            <a:r>
              <a:rPr lang="en-US" sz="2400" dirty="0"/>
              <a:t> + 1/T</a:t>
            </a:r>
            <a:r>
              <a:rPr lang="en-US" sz="2400" baseline="-250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84799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057622-B1DC-7746-B794-F3C38061D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0" y="1454150"/>
            <a:ext cx="66167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65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C2A2D-F28E-DA42-B837-54ACA53DA1E1}"/>
              </a:ext>
            </a:extLst>
          </p:cNvPr>
          <p:cNvSpPr txBox="1"/>
          <p:nvPr/>
        </p:nvSpPr>
        <p:spPr>
          <a:xfrm>
            <a:off x="403761" y="93022"/>
            <a:ext cx="8265225" cy="666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“Time evolution operator”</a:t>
            </a:r>
            <a:r>
              <a:rPr lang="en-US" sz="2400" dirty="0"/>
              <a:t>   = </a:t>
            </a:r>
            <a:r>
              <a:rPr lang="en-US" sz="2400" b="1" dirty="0" err="1"/>
              <a:t>X</a:t>
            </a:r>
            <a:r>
              <a:rPr lang="en-US" sz="2400" b="1" baseline="-25000" dirty="0" err="1"/>
              <a:t>e</a:t>
            </a:r>
            <a:r>
              <a:rPr lang="en-US" sz="2400" b="1" dirty="0"/>
              <a:t> X</a:t>
            </a:r>
            <a:r>
              <a:rPr lang="en-US" sz="2400" b="1" baseline="-25000" dirty="0"/>
              <a:t>e</a:t>
            </a:r>
            <a:r>
              <a:rPr lang="en-US" sz="2400" b="1" baseline="30000" dirty="0"/>
              <a:t>-1</a:t>
            </a:r>
            <a:r>
              <a:rPr lang="en-US" sz="2400" dirty="0"/>
              <a:t> </a:t>
            </a:r>
            <a:r>
              <a:rPr lang="en-US" sz="2400" dirty="0" err="1"/>
              <a:t>exp</a:t>
            </a:r>
            <a:r>
              <a:rPr lang="en-US" sz="2400" dirty="0"/>
              <a:t>(</a:t>
            </a:r>
            <a:r>
              <a:rPr lang="en-US" sz="2400" b="1" dirty="0" err="1"/>
              <a:t>K</a:t>
            </a:r>
            <a:r>
              <a:rPr lang="en-US" sz="2400" dirty="0" err="1"/>
              <a:t>t</a:t>
            </a:r>
            <a:r>
              <a:rPr lang="en-US" sz="2400" dirty="0"/>
              <a:t>) </a:t>
            </a:r>
            <a:r>
              <a:rPr lang="en-US" sz="2400" b="1" dirty="0" err="1"/>
              <a:t>X</a:t>
            </a:r>
            <a:r>
              <a:rPr lang="en-US" sz="2400" b="1" baseline="-25000" dirty="0" err="1"/>
              <a:t>e</a:t>
            </a:r>
            <a:r>
              <a:rPr lang="en-US" sz="2400" b="1" dirty="0"/>
              <a:t> X</a:t>
            </a:r>
            <a:r>
              <a:rPr lang="en-US" sz="2400" b="1" baseline="-25000" dirty="0"/>
              <a:t>e</a:t>
            </a:r>
            <a:r>
              <a:rPr lang="en-US" sz="2400" b="1" baseline="30000" dirty="0"/>
              <a:t>-1</a:t>
            </a:r>
            <a:r>
              <a:rPr lang="en-US" sz="2400" b="1" dirty="0"/>
              <a:t> </a:t>
            </a:r>
          </a:p>
          <a:p>
            <a:r>
              <a:rPr lang="en-US" sz="2400" b="1" baseline="30000" dirty="0"/>
              <a:t>       </a:t>
            </a:r>
            <a:r>
              <a:rPr lang="en-US" sz="2400" b="1" dirty="0"/>
              <a:t>                                              = </a:t>
            </a:r>
            <a:r>
              <a:rPr lang="en-US" sz="2400" b="1" dirty="0" err="1"/>
              <a:t>X</a:t>
            </a:r>
            <a:r>
              <a:rPr lang="en-US" sz="2400" b="1" baseline="-25000" dirty="0" err="1"/>
              <a:t>e</a:t>
            </a:r>
            <a:r>
              <a:rPr lang="en-US" sz="2400" b="1" dirty="0"/>
              <a:t> </a:t>
            </a:r>
            <a:r>
              <a:rPr lang="en-US" sz="2400" dirty="0"/>
              <a:t>exp </a:t>
            </a:r>
            <a:r>
              <a:rPr lang="en-US" sz="2400" b="1" dirty="0"/>
              <a:t>(</a:t>
            </a:r>
            <a:r>
              <a:rPr lang="en-US" sz="2400" b="1" dirty="0">
                <a:latin typeface="Symbol" pitchFamily="2" charset="2"/>
              </a:rPr>
              <a:t>L</a:t>
            </a:r>
            <a:r>
              <a:rPr lang="en-US" sz="2400" dirty="0"/>
              <a:t>t) </a:t>
            </a:r>
            <a:r>
              <a:rPr lang="en-US" sz="2400" b="1" dirty="0"/>
              <a:t>X</a:t>
            </a:r>
            <a:r>
              <a:rPr lang="en-US" sz="2400" b="1" baseline="-25000" dirty="0"/>
              <a:t>e</a:t>
            </a:r>
            <a:r>
              <a:rPr lang="en-US" sz="2400" b="1" baseline="30000" dirty="0"/>
              <a:t>-1</a:t>
            </a:r>
            <a:r>
              <a:rPr lang="en-US" sz="2400" b="1" dirty="0"/>
              <a:t> </a:t>
            </a:r>
          </a:p>
          <a:p>
            <a:endParaRPr lang="en-US" sz="900" b="1" dirty="0"/>
          </a:p>
          <a:p>
            <a:r>
              <a:rPr lang="en-US" sz="2400" b="1" baseline="30000" dirty="0"/>
              <a:t>                        </a:t>
            </a:r>
            <a:r>
              <a:rPr lang="en-US" sz="2400" b="1" dirty="0"/>
              <a:t>                          </a:t>
            </a:r>
            <a:r>
              <a:rPr lang="en-US" b="1" dirty="0"/>
              <a:t>exp(</a:t>
            </a:r>
            <a:r>
              <a:rPr lang="en-US" b="1" dirty="0">
                <a:latin typeface="Symbol" pitchFamily="2" charset="2"/>
              </a:rPr>
              <a:t>l</a:t>
            </a:r>
            <a:r>
              <a:rPr lang="en-US" b="1" baseline="-25000" dirty="0"/>
              <a:t>1</a:t>
            </a:r>
            <a:r>
              <a:rPr lang="en-US" b="1" dirty="0"/>
              <a:t>t)          0           ….</a:t>
            </a:r>
          </a:p>
          <a:p>
            <a:r>
              <a:rPr lang="en-US" sz="2400" b="1" dirty="0"/>
              <a:t>                                              </a:t>
            </a:r>
            <a:r>
              <a:rPr lang="en-US" b="1" dirty="0"/>
              <a:t>0        exp(</a:t>
            </a:r>
            <a:r>
              <a:rPr lang="en-US" b="1" dirty="0">
                <a:latin typeface="Symbol" pitchFamily="2" charset="2"/>
              </a:rPr>
              <a:t>l</a:t>
            </a:r>
            <a:r>
              <a:rPr lang="en-US" b="1" baseline="-25000" dirty="0"/>
              <a:t>2</a:t>
            </a:r>
            <a:r>
              <a:rPr lang="en-US" b="1" dirty="0"/>
              <a:t>t</a:t>
            </a:r>
            <a:r>
              <a:rPr lang="en-US" sz="2400" b="1" dirty="0"/>
              <a:t>)     </a:t>
            </a:r>
            <a:r>
              <a:rPr lang="en-US" b="1" dirty="0"/>
              <a:t> …. </a:t>
            </a:r>
            <a:endParaRPr lang="en-US" sz="2400" b="1" dirty="0"/>
          </a:p>
          <a:p>
            <a:r>
              <a:rPr lang="en-US" sz="1000" b="1" dirty="0"/>
              <a:t>                                                                                                              ….                          ….                            ….</a:t>
            </a:r>
            <a:endParaRPr lang="en-US" sz="1000" dirty="0"/>
          </a:p>
          <a:p>
            <a:endParaRPr lang="en-US" sz="1000" dirty="0"/>
          </a:p>
          <a:p>
            <a:endParaRPr lang="en-US" sz="1000" i="1" dirty="0"/>
          </a:p>
          <a:p>
            <a:r>
              <a:rPr lang="en-US" sz="2000" i="1" dirty="0"/>
              <a:t>where </a:t>
            </a:r>
            <a:r>
              <a:rPr lang="en-US" sz="2000" i="1" dirty="0">
                <a:latin typeface="Symbol" pitchFamily="2" charset="2"/>
              </a:rPr>
              <a:t>L</a:t>
            </a:r>
            <a:r>
              <a:rPr lang="en-US" sz="2000" i="1" dirty="0"/>
              <a:t> is the diagonal matrix of eigenvalues (</a:t>
            </a:r>
            <a:r>
              <a:rPr lang="en-US" sz="2000" i="1" dirty="0">
                <a:latin typeface="Symbol" pitchFamily="2" charset="2"/>
              </a:rPr>
              <a:t>l</a:t>
            </a:r>
            <a:r>
              <a:rPr lang="en-US" sz="2000" i="1" baseline="-25000" dirty="0"/>
              <a:t>i</a:t>
            </a:r>
            <a:r>
              <a:rPr lang="en-US" sz="2000" i="1" dirty="0"/>
              <a:t>)</a:t>
            </a:r>
          </a:p>
          <a:p>
            <a:endParaRPr lang="en-US" sz="1000" dirty="0"/>
          </a:p>
          <a:p>
            <a:r>
              <a:rPr lang="en-US" sz="3200" b="1" dirty="0"/>
              <a:t>Green’s function: </a:t>
            </a:r>
            <a:r>
              <a:rPr lang="en-US" sz="2400" dirty="0"/>
              <a:t>Solution of the differential equation with a delta function as the initial value.  In our field it is sometimes called an “age spectrum”, representing the ensemble of transit times/transition probabilities from a given (input) location.</a:t>
            </a:r>
          </a:p>
          <a:p>
            <a:endParaRPr lang="en-US" sz="1000" dirty="0"/>
          </a:p>
          <a:p>
            <a:r>
              <a:rPr lang="en-US" sz="2400" dirty="0"/>
              <a:t>The Green’s function / age spectrum can be computed from the the time evolution operator, where the time dependence is construed as a lag time since the impulse/input. </a:t>
            </a:r>
          </a:p>
          <a:p>
            <a:endParaRPr lang="en-US" sz="2400" dirty="0"/>
          </a:p>
          <a:p>
            <a:r>
              <a:rPr lang="en-US" sz="2400" b="1" i="1" dirty="0"/>
              <a:t>The age spectrum can be measured in the atmosphere or ocean, and computed readily in models.</a:t>
            </a:r>
            <a:r>
              <a:rPr lang="en-US" sz="2400" b="1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33E81D-C975-2C48-808A-D87ED65AFCBB}"/>
              </a:ext>
            </a:extLst>
          </p:cNvPr>
          <p:cNvSpPr txBox="1"/>
          <p:nvPr/>
        </p:nvSpPr>
        <p:spPr>
          <a:xfrm>
            <a:off x="2601687" y="1240970"/>
            <a:ext cx="696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 </a:t>
            </a:r>
            <a:r>
              <a:rPr lang="en-US" sz="2400" b="1" dirty="0" err="1"/>
              <a:t>X</a:t>
            </a:r>
            <a:r>
              <a:rPr lang="en-US" sz="2400" b="1" baseline="-25000" dirty="0" err="1"/>
              <a:t>e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F48517-50CA-7D4E-8D76-0585D4FD33B3}"/>
              </a:ext>
            </a:extLst>
          </p:cNvPr>
          <p:cNvSpPr txBox="1"/>
          <p:nvPr/>
        </p:nvSpPr>
        <p:spPr>
          <a:xfrm>
            <a:off x="5747658" y="1240970"/>
            <a:ext cx="696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X</a:t>
            </a:r>
            <a:r>
              <a:rPr lang="en-US" sz="2400" b="1" baseline="-25000" dirty="0"/>
              <a:t>e</a:t>
            </a:r>
            <a:r>
              <a:rPr lang="en-US" sz="2400" b="1" baseline="30000" dirty="0"/>
              <a:t>-1</a:t>
            </a:r>
            <a:endParaRPr lang="en-US" sz="2400" baseline="30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FD6B71-6F4D-8D44-A821-695CEDB53F1D}"/>
              </a:ext>
            </a:extLst>
          </p:cNvPr>
          <p:cNvCxnSpPr>
            <a:cxnSpLocks/>
          </p:cNvCxnSpPr>
          <p:nvPr/>
        </p:nvCxnSpPr>
        <p:spPr>
          <a:xfrm flipH="1">
            <a:off x="3276600" y="1099456"/>
            <a:ext cx="10885" cy="9361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84E41-16F2-4244-B942-FC07396F2759}"/>
              </a:ext>
            </a:extLst>
          </p:cNvPr>
          <p:cNvCxnSpPr>
            <a:cxnSpLocks/>
          </p:cNvCxnSpPr>
          <p:nvPr/>
        </p:nvCxnSpPr>
        <p:spPr>
          <a:xfrm>
            <a:off x="5747658" y="1099456"/>
            <a:ext cx="0" cy="9361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35803D-3917-3646-86B3-2B51E6076939}"/>
              </a:ext>
            </a:extLst>
          </p:cNvPr>
          <p:cNvCxnSpPr>
            <a:cxnSpLocks/>
          </p:cNvCxnSpPr>
          <p:nvPr/>
        </p:nvCxnSpPr>
        <p:spPr>
          <a:xfrm>
            <a:off x="3276600" y="1099455"/>
            <a:ext cx="16328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7751EF-57E4-8C4A-9377-2114639CB1D2}"/>
              </a:ext>
            </a:extLst>
          </p:cNvPr>
          <p:cNvCxnSpPr>
            <a:cxnSpLocks/>
          </p:cNvCxnSpPr>
          <p:nvPr/>
        </p:nvCxnSpPr>
        <p:spPr>
          <a:xfrm>
            <a:off x="3276600" y="2035627"/>
            <a:ext cx="16328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E447A4-81BB-B94A-B538-3C88DBB09478}"/>
              </a:ext>
            </a:extLst>
          </p:cNvPr>
          <p:cNvCxnSpPr>
            <a:cxnSpLocks/>
          </p:cNvCxnSpPr>
          <p:nvPr/>
        </p:nvCxnSpPr>
        <p:spPr>
          <a:xfrm>
            <a:off x="5584372" y="1099456"/>
            <a:ext cx="16328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60FC1E-A1CD-8043-AE25-5ECCD99285EA}"/>
              </a:ext>
            </a:extLst>
          </p:cNvPr>
          <p:cNvCxnSpPr>
            <a:cxnSpLocks/>
          </p:cNvCxnSpPr>
          <p:nvPr/>
        </p:nvCxnSpPr>
        <p:spPr>
          <a:xfrm>
            <a:off x="5584372" y="2035628"/>
            <a:ext cx="16328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68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9E2079F-63D9-C049-AC58-821C1BB47EB0}"/>
              </a:ext>
            </a:extLst>
          </p:cNvPr>
          <p:cNvGrpSpPr/>
          <p:nvPr/>
        </p:nvGrpSpPr>
        <p:grpSpPr>
          <a:xfrm>
            <a:off x="0" y="117197"/>
            <a:ext cx="9144000" cy="6457950"/>
            <a:chOff x="0" y="117197"/>
            <a:chExt cx="9144000" cy="6457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23F5DB-E4E3-EA48-91FA-D6319CF111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88"/>
            <a:stretch/>
          </p:blipFill>
          <p:spPr>
            <a:xfrm>
              <a:off x="0" y="117197"/>
              <a:ext cx="9144000" cy="645795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9CD8ABC-ACBA-B44E-AE34-2BCCB31330B3}"/>
                </a:ext>
              </a:extLst>
            </p:cNvPr>
            <p:cNvSpPr txBox="1"/>
            <p:nvPr/>
          </p:nvSpPr>
          <p:spPr>
            <a:xfrm>
              <a:off x="6041570" y="6128177"/>
              <a:ext cx="15131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>
                      <a:lumMod val="65000"/>
                    </a:schemeClr>
                  </a:solidFill>
                </a:rPr>
                <a:t>↑Units: velocity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202DBFC-5B97-C045-9659-07948000B6DB}"/>
                </a:ext>
              </a:extLst>
            </p:cNvPr>
            <p:cNvSpPr txBox="1"/>
            <p:nvPr/>
          </p:nvSpPr>
          <p:spPr>
            <a:xfrm>
              <a:off x="1480457" y="4986441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‘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CE602F-98CB-7C47-96B3-06E6487E83BC}"/>
                </a:ext>
              </a:extLst>
            </p:cNvPr>
            <p:cNvSpPr txBox="1"/>
            <p:nvPr/>
          </p:nvSpPr>
          <p:spPr>
            <a:xfrm>
              <a:off x="21771" y="5948191"/>
              <a:ext cx="526868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70C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Concentration problem (ink in a volume of water, diffusing out):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C6CDDF-4ABE-9F4B-8D26-026C3688E16E}"/>
                </a:ext>
              </a:extLst>
            </p:cNvPr>
            <p:cNvSpPr/>
            <p:nvPr/>
          </p:nvSpPr>
          <p:spPr>
            <a:xfrm>
              <a:off x="5105399" y="5094163"/>
              <a:ext cx="1872343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8E69AD-AC1E-7446-A438-CC39450CE988}"/>
                </a:ext>
              </a:extLst>
            </p:cNvPr>
            <p:cNvSpPr txBox="1"/>
            <p:nvPr/>
          </p:nvSpPr>
          <p:spPr>
            <a:xfrm>
              <a:off x="4953000" y="5007430"/>
              <a:ext cx="2394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dh/dt = - h/</a:t>
              </a:r>
              <a:r>
                <a:rPr lang="en-US" i="1" dirty="0">
                  <a:latin typeface="Symbol" pitchFamily="2" charset="2"/>
                </a:rPr>
                <a:t>t</a:t>
              </a:r>
              <a:r>
                <a:rPr lang="en-US" i="1" dirty="0"/>
                <a:t> ;  </a:t>
              </a:r>
              <a:r>
                <a:rPr lang="en-US" i="1" dirty="0">
                  <a:latin typeface="Symbol" pitchFamily="2" charset="2"/>
                </a:rPr>
                <a:t>t</a:t>
              </a:r>
              <a:r>
                <a:rPr lang="en-US" i="1" dirty="0"/>
                <a:t> = 1/k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8388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D22AE6C-FAB7-454F-89BC-0864C3302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E577D0-1B14-CC41-8CE7-B2408297B4FE}"/>
              </a:ext>
            </a:extLst>
          </p:cNvPr>
          <p:cNvSpPr/>
          <p:nvPr/>
        </p:nvSpPr>
        <p:spPr>
          <a:xfrm>
            <a:off x="6422571" y="3918857"/>
            <a:ext cx="2435679" cy="239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DD634D-00E9-D84F-AECF-82C4C4F5A731}"/>
              </a:ext>
            </a:extLst>
          </p:cNvPr>
          <p:cNvSpPr/>
          <p:nvPr/>
        </p:nvSpPr>
        <p:spPr>
          <a:xfrm>
            <a:off x="6422572" y="4550228"/>
            <a:ext cx="402771" cy="1774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03DFC5-9401-5B4A-B3F7-D01D9AF2A431}"/>
              </a:ext>
            </a:extLst>
          </p:cNvPr>
          <p:cNvSpPr/>
          <p:nvPr/>
        </p:nvSpPr>
        <p:spPr>
          <a:xfrm>
            <a:off x="7043724" y="4550228"/>
            <a:ext cx="402771" cy="1774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838302-29DC-EF40-80D7-662600F008BE}"/>
              </a:ext>
            </a:extLst>
          </p:cNvPr>
          <p:cNvSpPr/>
          <p:nvPr/>
        </p:nvSpPr>
        <p:spPr>
          <a:xfrm>
            <a:off x="7771039" y="4550228"/>
            <a:ext cx="402771" cy="1774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F66D5E-B506-A54C-A425-DC49855EF9D3}"/>
              </a:ext>
            </a:extLst>
          </p:cNvPr>
          <p:cNvSpPr/>
          <p:nvPr/>
        </p:nvSpPr>
        <p:spPr>
          <a:xfrm>
            <a:off x="8394927" y="4550228"/>
            <a:ext cx="402771" cy="1774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9D5B2E-115C-1147-BC41-27E79F9CA9E5}"/>
              </a:ext>
            </a:extLst>
          </p:cNvPr>
          <p:cNvSpPr txBox="1"/>
          <p:nvPr/>
        </p:nvSpPr>
        <p:spPr>
          <a:xfrm>
            <a:off x="7383745" y="4954173"/>
            <a:ext cx="36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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838DD-FB14-1E42-82D1-6CA4B35AAB32}"/>
              </a:ext>
            </a:extLst>
          </p:cNvPr>
          <p:cNvSpPr txBox="1"/>
          <p:nvPr/>
        </p:nvSpPr>
        <p:spPr>
          <a:xfrm flipH="1">
            <a:off x="7383745" y="5252748"/>
            <a:ext cx="36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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967D3D-7982-6045-BCD1-CC396E0B9ECD}"/>
              </a:ext>
            </a:extLst>
          </p:cNvPr>
          <p:cNvSpPr txBox="1"/>
          <p:nvPr/>
        </p:nvSpPr>
        <p:spPr>
          <a:xfrm rot="10800000">
            <a:off x="8103223" y="4948730"/>
            <a:ext cx="36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ym typeface="Wingdings" pitchFamily="2" charset="2"/>
              </a:rPr>
              <a:t>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551C0-C19C-784A-82C7-56092E952DAE}"/>
              </a:ext>
            </a:extLst>
          </p:cNvPr>
          <p:cNvSpPr txBox="1"/>
          <p:nvPr/>
        </p:nvSpPr>
        <p:spPr>
          <a:xfrm rot="10800000" flipH="1">
            <a:off x="8103223" y="5247305"/>
            <a:ext cx="36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ym typeface="Wingdings" pitchFamily="2" charset="2"/>
              </a:rPr>
              <a:t>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7C1FA8-344E-C34E-8DAC-60E11A52D803}"/>
              </a:ext>
            </a:extLst>
          </p:cNvPr>
          <p:cNvSpPr txBox="1"/>
          <p:nvPr/>
        </p:nvSpPr>
        <p:spPr>
          <a:xfrm>
            <a:off x="6753388" y="4926960"/>
            <a:ext cx="36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7759FC-76AF-DE4C-841C-C1FEE325CD60}"/>
              </a:ext>
            </a:extLst>
          </p:cNvPr>
          <p:cNvSpPr txBox="1"/>
          <p:nvPr/>
        </p:nvSpPr>
        <p:spPr>
          <a:xfrm flipH="1">
            <a:off x="6753388" y="5225535"/>
            <a:ext cx="36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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A7F53-9E8E-5B4E-86AC-9453BCC0412C}"/>
              </a:ext>
            </a:extLst>
          </p:cNvPr>
          <p:cNvSpPr txBox="1"/>
          <p:nvPr/>
        </p:nvSpPr>
        <p:spPr>
          <a:xfrm>
            <a:off x="6422571" y="6400800"/>
            <a:ext cx="255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NHi</a:t>
            </a:r>
            <a:r>
              <a:rPr lang="en-US" dirty="0"/>
              <a:t>    NT          ST        </a:t>
            </a:r>
            <a:r>
              <a:rPr lang="en-US" dirty="0" err="1"/>
              <a:t>SHi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FB3168-980C-9341-8EC8-5731872223E7}"/>
              </a:ext>
            </a:extLst>
          </p:cNvPr>
          <p:cNvSpPr txBox="1"/>
          <p:nvPr/>
        </p:nvSpPr>
        <p:spPr>
          <a:xfrm>
            <a:off x="7043724" y="4158343"/>
            <a:ext cx="40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EBA429-4CA7-BC45-9026-ACDF29A6CDB4}"/>
              </a:ext>
            </a:extLst>
          </p:cNvPr>
          <p:cNvSpPr txBox="1"/>
          <p:nvPr/>
        </p:nvSpPr>
        <p:spPr>
          <a:xfrm>
            <a:off x="7798932" y="4158343"/>
            <a:ext cx="40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CD5C04-3AA1-FE48-B9D1-D19A90B396A7}"/>
              </a:ext>
            </a:extLst>
          </p:cNvPr>
          <p:cNvSpPr txBox="1"/>
          <p:nvPr/>
        </p:nvSpPr>
        <p:spPr>
          <a:xfrm rot="10800000" flipH="1">
            <a:off x="8394927" y="4158343"/>
            <a:ext cx="40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45A158-65B4-984D-B208-B895980E19A8}"/>
              </a:ext>
            </a:extLst>
          </p:cNvPr>
          <p:cNvSpPr txBox="1"/>
          <p:nvPr/>
        </p:nvSpPr>
        <p:spPr>
          <a:xfrm rot="10800000" flipH="1">
            <a:off x="6447729" y="4158343"/>
            <a:ext cx="40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↑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9510D8-3D2A-E240-A597-8E53D21992B7}"/>
              </a:ext>
            </a:extLst>
          </p:cNvPr>
          <p:cNvSpPr txBox="1"/>
          <p:nvPr/>
        </p:nvSpPr>
        <p:spPr>
          <a:xfrm>
            <a:off x="6753388" y="4802165"/>
            <a:ext cx="36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B81B24-3C7B-1F4E-8A82-8B776AEDBCCC}"/>
              </a:ext>
            </a:extLst>
          </p:cNvPr>
          <p:cNvSpPr txBox="1"/>
          <p:nvPr/>
        </p:nvSpPr>
        <p:spPr>
          <a:xfrm rot="10800000">
            <a:off x="8103222" y="4802555"/>
            <a:ext cx="36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84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34CA72-0941-7B4E-832E-F17B1CAFE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509" y="0"/>
            <a:ext cx="599549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DDE4F6-AEFE-584F-9065-A6FE042FD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03909"/>
            <a:ext cx="3693226" cy="29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20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10EB525-2DCF-C845-9B61-69BBE4F997CC}"/>
              </a:ext>
            </a:extLst>
          </p:cNvPr>
          <p:cNvSpPr/>
          <p:nvPr/>
        </p:nvSpPr>
        <p:spPr>
          <a:xfrm>
            <a:off x="4346451" y="6313715"/>
            <a:ext cx="4536291" cy="2991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872D7E-E522-BB45-9C32-D7C33E81CFC4}"/>
              </a:ext>
            </a:extLst>
          </p:cNvPr>
          <p:cNvGrpSpPr/>
          <p:nvPr/>
        </p:nvGrpSpPr>
        <p:grpSpPr>
          <a:xfrm>
            <a:off x="83635" y="1711763"/>
            <a:ext cx="3088887" cy="4471639"/>
            <a:chOff x="334537" y="1951464"/>
            <a:chExt cx="3088887" cy="44716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C996B3A-AB2F-F74A-923B-B1EDADAC9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479" t="2401" r="32505" b="24213"/>
            <a:stretch/>
          </p:blipFill>
          <p:spPr>
            <a:xfrm>
              <a:off x="345687" y="1951464"/>
              <a:ext cx="3077737" cy="447163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3B86A1-33E1-AF4A-BB23-2C012C5A3D81}"/>
                </a:ext>
              </a:extLst>
            </p:cNvPr>
            <p:cNvSpPr/>
            <p:nvPr/>
          </p:nvSpPr>
          <p:spPr>
            <a:xfrm>
              <a:off x="334537" y="5341434"/>
              <a:ext cx="2620536" cy="2564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AA865DE-23A2-BF44-A8DB-28C45E55B635}"/>
              </a:ext>
            </a:extLst>
          </p:cNvPr>
          <p:cNvSpPr/>
          <p:nvPr/>
        </p:nvSpPr>
        <p:spPr>
          <a:xfrm>
            <a:off x="2988526" y="3137604"/>
            <a:ext cx="3568392" cy="12489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B5A805-5862-C54D-9356-EF8AD4FB045E}"/>
              </a:ext>
            </a:extLst>
          </p:cNvPr>
          <p:cNvSpPr txBox="1"/>
          <p:nvPr/>
        </p:nvSpPr>
        <p:spPr>
          <a:xfrm>
            <a:off x="144967" y="100361"/>
            <a:ext cx="888752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sz="2400" b="1" dirty="0"/>
              <a:t>Markov chain:   a stochastic model for a sequence of events in which the probability of each event depends only on the state attained in the previous event.  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Closely linked to 1</a:t>
            </a:r>
            <a:r>
              <a:rPr lang="en-US" sz="2400" b="1" i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order linear </a:t>
            </a:r>
            <a:r>
              <a:rPr lang="en-US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diff.eq’s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04902-A369-BB4D-8CCB-D8F8C9E81F1E}"/>
              </a:ext>
            </a:extLst>
          </p:cNvPr>
          <p:cNvSpPr txBox="1"/>
          <p:nvPr/>
        </p:nvSpPr>
        <p:spPr>
          <a:xfrm>
            <a:off x="141247" y="1300690"/>
            <a:ext cx="28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From slide 5: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BC541E-0970-0347-B982-9C7C81A91A47}"/>
              </a:ext>
            </a:extLst>
          </p:cNvPr>
          <p:cNvSpPr txBox="1"/>
          <p:nvPr/>
        </p:nvSpPr>
        <p:spPr>
          <a:xfrm>
            <a:off x="2858703" y="1235232"/>
            <a:ext cx="6251844" cy="543225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Equivalent Stochastic Model:</a:t>
            </a:r>
            <a:r>
              <a:rPr lang="en-US" sz="2000" dirty="0"/>
              <a:t> Represent </a:t>
            </a:r>
            <a:r>
              <a:rPr lang="en-US" sz="2000" i="1" dirty="0"/>
              <a:t>C </a:t>
            </a:r>
            <a:r>
              <a:rPr lang="en-US" sz="2000" dirty="0"/>
              <a:t>as a population of particles (molecules, ping-pong balls, …),  with </a:t>
            </a:r>
            <a:r>
              <a:rPr lang="en-US" sz="2000" i="1" dirty="0"/>
              <a:t>C</a:t>
            </a:r>
            <a:r>
              <a:rPr lang="en-US" sz="2000" i="1" baseline="-25000" dirty="0"/>
              <a:t>1</a:t>
            </a:r>
            <a:r>
              <a:rPr lang="en-US" sz="2000" dirty="0"/>
              <a:t>, </a:t>
            </a:r>
            <a:r>
              <a:rPr lang="en-US" sz="2000" i="1" dirty="0"/>
              <a:t>C</a:t>
            </a:r>
            <a:r>
              <a:rPr lang="en-US" sz="2000" i="1" baseline="-25000" dirty="0"/>
              <a:t>2</a:t>
            </a:r>
            <a:r>
              <a:rPr lang="en-US" sz="2000" dirty="0"/>
              <a:t> the counts in each box.  For time </a:t>
            </a: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dirty="0"/>
              <a:t>t (&lt;&lt; h/k), the probability that a single particle in box 1 transitions from 1 </a:t>
            </a:r>
            <a:r>
              <a:rPr lang="en-US" sz="2000" dirty="0">
                <a:sym typeface="Wingdings" pitchFamily="2" charset="2"/>
              </a:rPr>
              <a:t> 2 is k/h </a:t>
            </a: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dirty="0"/>
              <a:t>t</a:t>
            </a:r>
            <a:r>
              <a:rPr lang="en-US" sz="2000" dirty="0">
                <a:sym typeface="Wingdings" pitchFamily="2" charset="2"/>
              </a:rPr>
              <a:t>, and the  probability that it stays in 1 is  1 – k/h </a:t>
            </a: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dirty="0"/>
              <a:t>t</a:t>
            </a:r>
            <a:r>
              <a:rPr lang="en-US" sz="2000" dirty="0">
                <a:sym typeface="Wingdings" pitchFamily="2" charset="2"/>
              </a:rPr>
              <a:t>.  The </a:t>
            </a:r>
          </a:p>
          <a:p>
            <a:r>
              <a:rPr lang="en-US" sz="2000" dirty="0"/>
              <a:t>”</a:t>
            </a:r>
            <a:r>
              <a:rPr lang="en-US" sz="2000" b="1" dirty="0"/>
              <a:t>transition matrix</a:t>
            </a:r>
            <a:r>
              <a:rPr lang="en-US" sz="2000" dirty="0"/>
              <a:t>” (mean transition rate) is: </a:t>
            </a:r>
          </a:p>
          <a:p>
            <a:endParaRPr lang="en-US" sz="1100" dirty="0"/>
          </a:p>
          <a:p>
            <a:r>
              <a:rPr lang="en-US" sz="2400" dirty="0"/>
              <a:t>  (</a:t>
            </a:r>
            <a:r>
              <a:rPr lang="en-US" sz="2400" dirty="0">
                <a:sym typeface="Wingdings" pitchFamily="2" charset="2"/>
              </a:rPr>
              <a:t>1 – k/h) </a:t>
            </a:r>
            <a:r>
              <a:rPr lang="en-US" sz="2400" dirty="0">
                <a:latin typeface="Symbol" pitchFamily="2" charset="2"/>
              </a:rPr>
              <a:t>D</a:t>
            </a:r>
            <a:r>
              <a:rPr lang="en-US" sz="2400" dirty="0"/>
              <a:t>t         </a:t>
            </a:r>
            <a:r>
              <a:rPr lang="en-US" sz="2400" dirty="0">
                <a:sym typeface="Wingdings" pitchFamily="2" charset="2"/>
              </a:rPr>
              <a:t>(k/h) </a:t>
            </a:r>
            <a:r>
              <a:rPr lang="en-US" sz="2400" dirty="0">
                <a:latin typeface="Symbol" pitchFamily="2" charset="2"/>
              </a:rPr>
              <a:t>D</a:t>
            </a:r>
            <a:r>
              <a:rPr lang="en-US" sz="2400" dirty="0"/>
              <a:t>t      </a:t>
            </a:r>
            <a:r>
              <a:rPr lang="en-US" sz="2000" b="1" i="1" dirty="0">
                <a:solidFill>
                  <a:srgbClr val="FF0000"/>
                </a:solidFill>
              </a:rPr>
              <a:t>This is the </a:t>
            </a:r>
            <a:r>
              <a:rPr lang="en-US" sz="2000" b="1" i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sz="2000" b="1" i="1" dirty="0">
                <a:solidFill>
                  <a:srgbClr val="FF0000"/>
                </a:solidFill>
              </a:rPr>
              <a:t>t &lt;&lt; h/k</a:t>
            </a:r>
            <a:endParaRPr lang="en-US" sz="2000" dirty="0"/>
          </a:p>
          <a:p>
            <a:endParaRPr lang="en-US" sz="1000" dirty="0"/>
          </a:p>
          <a:p>
            <a:r>
              <a:rPr lang="en-US" sz="2400" dirty="0"/>
              <a:t>  </a:t>
            </a:r>
            <a:r>
              <a:rPr lang="en-US" sz="2400" dirty="0">
                <a:sym typeface="Wingdings" pitchFamily="2" charset="2"/>
              </a:rPr>
              <a:t>(k/h) </a:t>
            </a:r>
            <a:r>
              <a:rPr lang="en-US" sz="2400" dirty="0">
                <a:latin typeface="Symbol" pitchFamily="2" charset="2"/>
              </a:rPr>
              <a:t>D</a:t>
            </a:r>
            <a:r>
              <a:rPr lang="en-US" sz="2400" dirty="0"/>
              <a:t>t           (</a:t>
            </a:r>
            <a:r>
              <a:rPr lang="en-US" sz="2400" dirty="0">
                <a:sym typeface="Wingdings" pitchFamily="2" charset="2"/>
              </a:rPr>
              <a:t>1 – k/h) </a:t>
            </a:r>
            <a:r>
              <a:rPr lang="en-US" sz="2400" dirty="0">
                <a:latin typeface="Symbol" pitchFamily="2" charset="2"/>
              </a:rPr>
              <a:t>D</a:t>
            </a:r>
            <a:r>
              <a:rPr lang="en-US" sz="2400" dirty="0"/>
              <a:t>t    </a:t>
            </a:r>
            <a:r>
              <a:rPr lang="en-US" sz="2000" b="1" i="1" dirty="0">
                <a:solidFill>
                  <a:srgbClr val="FF0000"/>
                </a:solidFill>
              </a:rPr>
              <a:t>approximation of the</a:t>
            </a:r>
            <a:endParaRPr lang="en-US" sz="2000" dirty="0"/>
          </a:p>
          <a:p>
            <a:endParaRPr lang="en-US" sz="1200" dirty="0"/>
          </a:p>
          <a:p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u="sng" dirty="0">
                <a:solidFill>
                  <a:srgbClr val="FF0000"/>
                </a:solidFill>
              </a:rPr>
              <a:t>time evolution operator</a:t>
            </a:r>
            <a:r>
              <a:rPr lang="en-US" sz="2000" b="1" i="1" dirty="0">
                <a:solidFill>
                  <a:srgbClr val="FF0000"/>
                </a:solidFill>
              </a:rPr>
              <a:t> of the linear model, with eigenvalues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</a:p>
          <a:p>
            <a:endParaRPr lang="en-US" sz="1000" dirty="0">
              <a:solidFill>
                <a:srgbClr val="FF0000"/>
              </a:solidFill>
            </a:endParaRPr>
          </a:p>
          <a:p>
            <a:r>
              <a:rPr lang="en-US" sz="2400" dirty="0"/>
              <a:t>     [ </a:t>
            </a:r>
            <a:r>
              <a:rPr lang="en-US" sz="2400" b="1" dirty="0"/>
              <a:t>1</a:t>
            </a:r>
            <a:r>
              <a:rPr lang="en-US" sz="2400" dirty="0"/>
              <a:t>, 1 - 2k/</a:t>
            </a:r>
            <a:r>
              <a:rPr lang="en-US" sz="2400" dirty="0" err="1"/>
              <a:t>h</a:t>
            </a:r>
            <a:r>
              <a:rPr lang="en-US" sz="2400" dirty="0" err="1">
                <a:latin typeface="Symbol" pitchFamily="2" charset="2"/>
              </a:rPr>
              <a:t>D</a:t>
            </a:r>
            <a:r>
              <a:rPr lang="en-US" sz="2400" dirty="0" err="1"/>
              <a:t>t</a:t>
            </a:r>
            <a:r>
              <a:rPr lang="en-US" sz="2400" dirty="0"/>
              <a:t> ]      </a:t>
            </a:r>
            <a:r>
              <a:rPr lang="en-US" sz="2400" i="1" dirty="0">
                <a:sym typeface="Wingdings" pitchFamily="2" charset="2"/>
              </a:rPr>
              <a:t> </a:t>
            </a:r>
            <a:r>
              <a:rPr lang="en-US" sz="2400" i="1" dirty="0"/>
              <a:t>( </a:t>
            </a:r>
            <a:r>
              <a:rPr lang="en-US" sz="2400" i="1" dirty="0" err="1"/>
              <a:t>exp</a:t>
            </a:r>
            <a:r>
              <a:rPr lang="en-US" sz="2400" i="1" dirty="0"/>
              <a:t>(-2k/</a:t>
            </a:r>
            <a:r>
              <a:rPr lang="en-US" sz="2400" i="1" dirty="0" err="1"/>
              <a:t>h</a:t>
            </a:r>
            <a:r>
              <a:rPr lang="en-US" sz="2400" i="1" dirty="0" err="1">
                <a:latin typeface="Symbol" pitchFamily="2" charset="2"/>
              </a:rPr>
              <a:t>D</a:t>
            </a:r>
            <a:r>
              <a:rPr lang="en-US" sz="2400" i="1" dirty="0" err="1"/>
              <a:t>t</a:t>
            </a:r>
            <a:r>
              <a:rPr lang="en-US" sz="2400" i="1" dirty="0"/>
              <a:t>) )  </a:t>
            </a:r>
            <a:r>
              <a:rPr lang="en-US" sz="2400" dirty="0"/>
              <a:t> </a:t>
            </a:r>
          </a:p>
          <a:p>
            <a:endParaRPr lang="en-US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(Note: “1” is always the largest eigenvalue for the transition matrix, corresponding to the 0 eigenvalue of the differential equation [mass conservation].) </a:t>
            </a:r>
            <a:r>
              <a:rPr lang="en-US" b="1" i="1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Eigenvectors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: same as in the deterministic model.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25CB85-315E-9D4D-8460-364D620216F8}"/>
              </a:ext>
            </a:extLst>
          </p:cNvPr>
          <p:cNvGrpSpPr/>
          <p:nvPr/>
        </p:nvGrpSpPr>
        <p:grpSpPr>
          <a:xfrm>
            <a:off x="3044286" y="3271426"/>
            <a:ext cx="226744" cy="1007058"/>
            <a:chOff x="3356516" y="4806176"/>
            <a:chExt cx="226744" cy="103375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8E5CD8C-E904-9C43-8EAF-40CAC30E1ABB}"/>
                </a:ext>
              </a:extLst>
            </p:cNvPr>
            <p:cNvCxnSpPr>
              <a:cxnSpLocks/>
            </p:cNvCxnSpPr>
            <p:nvPr/>
          </p:nvCxnSpPr>
          <p:spPr>
            <a:xfrm>
              <a:off x="3367666" y="4806176"/>
              <a:ext cx="0" cy="10337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01CD373-438F-D140-89A1-8934D1FDF82B}"/>
                </a:ext>
              </a:extLst>
            </p:cNvPr>
            <p:cNvCxnSpPr/>
            <p:nvPr/>
          </p:nvCxnSpPr>
          <p:spPr>
            <a:xfrm>
              <a:off x="3356516" y="4806176"/>
              <a:ext cx="2118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ABDA9F4-77E1-764C-9999-D61A72464358}"/>
                </a:ext>
              </a:extLst>
            </p:cNvPr>
            <p:cNvCxnSpPr/>
            <p:nvPr/>
          </p:nvCxnSpPr>
          <p:spPr>
            <a:xfrm>
              <a:off x="3371386" y="5824652"/>
              <a:ext cx="2118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925508-0F4E-B34A-A002-DC0BA6578DEB}"/>
              </a:ext>
            </a:extLst>
          </p:cNvPr>
          <p:cNvGrpSpPr/>
          <p:nvPr/>
        </p:nvGrpSpPr>
        <p:grpSpPr>
          <a:xfrm flipH="1">
            <a:off x="6237256" y="3256146"/>
            <a:ext cx="226744" cy="1007058"/>
            <a:chOff x="3356516" y="4806176"/>
            <a:chExt cx="226744" cy="103375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2C3B701-6B5A-0848-A2E2-AF08589B46F1}"/>
                </a:ext>
              </a:extLst>
            </p:cNvPr>
            <p:cNvCxnSpPr>
              <a:cxnSpLocks/>
            </p:cNvCxnSpPr>
            <p:nvPr/>
          </p:nvCxnSpPr>
          <p:spPr>
            <a:xfrm>
              <a:off x="3367666" y="4806176"/>
              <a:ext cx="0" cy="10337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6C63002-F76E-914E-B49E-DEEC1C378FB4}"/>
                </a:ext>
              </a:extLst>
            </p:cNvPr>
            <p:cNvCxnSpPr/>
            <p:nvPr/>
          </p:nvCxnSpPr>
          <p:spPr>
            <a:xfrm>
              <a:off x="3356516" y="4806176"/>
              <a:ext cx="2118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4926D2F-D287-2C4A-BF26-6DC2BE2870BF}"/>
                </a:ext>
              </a:extLst>
            </p:cNvPr>
            <p:cNvCxnSpPr/>
            <p:nvPr/>
          </p:nvCxnSpPr>
          <p:spPr>
            <a:xfrm>
              <a:off x="3371386" y="5824652"/>
              <a:ext cx="2118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0788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.Markov.2bo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3" y="2644536"/>
            <a:ext cx="3906603" cy="39066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50342" y="1079040"/>
            <a:ext cx="2840978" cy="3625515"/>
            <a:chOff x="902833" y="1307640"/>
            <a:chExt cx="2840978" cy="3625515"/>
          </a:xfrm>
        </p:grpSpPr>
        <p:sp>
          <p:nvSpPr>
            <p:cNvPr id="6" name="Rectangle 5"/>
            <p:cNvSpPr/>
            <p:nvPr/>
          </p:nvSpPr>
          <p:spPr>
            <a:xfrm>
              <a:off x="1200151" y="1307640"/>
              <a:ext cx="1900237" cy="14867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00150" y="3446387"/>
              <a:ext cx="1900237" cy="14867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28741" y="1674533"/>
              <a:ext cx="16716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(kg m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2400" b="1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75943" y="3897383"/>
              <a:ext cx="648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n2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524603" y="2794408"/>
              <a:ext cx="0" cy="65197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875943" y="2794408"/>
              <a:ext cx="0" cy="65197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714625" y="2958376"/>
              <a:ext cx="1029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 (m s</a:t>
              </a:r>
              <a:r>
                <a:rPr kumimoji="0" lang="en-US" sz="1800" b="0" i="1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02833" y="2967896"/>
              <a:ext cx="9783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 (m s</a:t>
              </a:r>
              <a:r>
                <a:rPr kumimoji="0" lang="en-US" sz="1800" b="0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88729" y="1602277"/>
            <a:ext cx="723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729" y="3437441"/>
            <a:ext cx="723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21007" y="1162579"/>
            <a:ext cx="49880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pdf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parameter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 1 -&gt; Box 2   transition probability = k/h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 2 -&gt; Box 1   transition probability = k/h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250" y="4633115"/>
            <a:ext cx="1828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h Area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3538" y="2644536"/>
            <a:ext cx="247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250" y="5838092"/>
            <a:ext cx="4701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 turbulent exchange of trace gases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77776" y="5007095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result is one realization (or sample) of the Markov Chain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BA0A82-1074-5847-ABF5-16A6D49650EA}"/>
              </a:ext>
            </a:extLst>
          </p:cNvPr>
          <p:cNvSpPr txBox="1"/>
          <p:nvPr/>
        </p:nvSpPr>
        <p:spPr>
          <a:xfrm>
            <a:off x="68597" y="30360"/>
            <a:ext cx="9048750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Stochastic Linear Model: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2-box model mass transfer model,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equivalent Markov chain. </a:t>
            </a:r>
            <a:r>
              <a:rPr kumimoji="0" lang="en-US" sz="2800" b="1" i="0" u="dbl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it do?</a:t>
            </a:r>
          </a:p>
        </p:txBody>
      </p:sp>
    </p:spTree>
    <p:extLst>
      <p:ext uri="{BB962C8B-B14F-4D97-AF65-F5344CB8AC3E}">
        <p14:creationId xmlns:p14="http://schemas.microsoft.com/office/powerpoint/2010/main" val="4184216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97" y="30360"/>
            <a:ext cx="9048750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Stochastic Linear Model: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2-box model mass transfer model,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equivalent Markov chain. </a:t>
            </a:r>
            <a:r>
              <a:rPr kumimoji="0" lang="en-US" sz="2800" b="1" i="0" u="dbl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it do?</a:t>
            </a:r>
          </a:p>
        </p:txBody>
      </p:sp>
      <p:pic>
        <p:nvPicPr>
          <p:cNvPr id="3" name="Picture 2" descr="Fig.Markov.2bo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65" y="2626619"/>
            <a:ext cx="3531957" cy="3531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772" y="6147907"/>
            <a:ext cx="887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(x = N1) Coefficients: 0.9761   Order selected 1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 = 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-1/log(.9761)= 41.3 (exact=50))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50342" y="1079040"/>
            <a:ext cx="2840978" cy="3625515"/>
            <a:chOff x="902833" y="1307640"/>
            <a:chExt cx="2840978" cy="3625515"/>
          </a:xfrm>
        </p:grpSpPr>
        <p:sp>
          <p:nvSpPr>
            <p:cNvPr id="6" name="Rectangle 5"/>
            <p:cNvSpPr/>
            <p:nvPr/>
          </p:nvSpPr>
          <p:spPr>
            <a:xfrm>
              <a:off x="1200151" y="1307640"/>
              <a:ext cx="1900237" cy="14867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00150" y="3446387"/>
              <a:ext cx="1900237" cy="14867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28741" y="1674533"/>
              <a:ext cx="16716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(kg m</a:t>
              </a:r>
              <a:r>
                <a:rPr kumimoji="0" lang="en-US" sz="24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2400" b="1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75943" y="3897383"/>
              <a:ext cx="648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n2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524603" y="2794408"/>
              <a:ext cx="0" cy="65197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875943" y="2794408"/>
              <a:ext cx="0" cy="65197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714625" y="2958376"/>
              <a:ext cx="1029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 (m s</a:t>
              </a:r>
              <a:r>
                <a:rPr kumimoji="0" lang="en-US" sz="1800" b="0" i="1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02833" y="2967896"/>
              <a:ext cx="9783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 (m s</a:t>
              </a:r>
              <a:r>
                <a:rPr kumimoji="0" lang="en-US" sz="1800" b="0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88729" y="1602277"/>
            <a:ext cx="723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729" y="3437441"/>
            <a:ext cx="723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7984" y="1162579"/>
            <a:ext cx="489108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chain representation of this model: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 1 -&gt; Box 2   transition probability = k/h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 2 -&gt; Box 1   transition probability = k/h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set k/h = 0.01   1% transition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proceed step-wise, stochastically 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runif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2772" y="4958247"/>
            <a:ext cx="48910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 dn1/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k ( n2 –n1)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 dn2/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k ( n1 –n2)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(n1 – n2) = d = d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(-2k/h 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n1 + n2 = constant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519372" y="4704555"/>
            <a:ext cx="3338628" cy="16540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762134" y="4171255"/>
            <a:ext cx="2426552" cy="12387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5250" y="4633115"/>
            <a:ext cx="32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h Area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; set k/h=.01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638800" y="3759200"/>
            <a:ext cx="762000" cy="156210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09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377" y="1086507"/>
            <a:ext cx="8783783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</a:rPr>
              <a:t>## </a:t>
            </a:r>
            <a:r>
              <a:rPr lang="en-US" sz="2800" b="1" u="sng" dirty="0">
                <a:solidFill>
                  <a:srgbClr val="FF0000"/>
                </a:solidFill>
              </a:rPr>
              <a:t>R code for Markov chain representing the 2-box model</a:t>
            </a:r>
          </a:p>
          <a:p>
            <a:r>
              <a:rPr lang="en-US" sz="2800" b="1" dirty="0" err="1"/>
              <a:t>k.h.dt</a:t>
            </a:r>
            <a:r>
              <a:rPr lang="en-US" sz="2800" b="1" dirty="0"/>
              <a:t> =0.01  </a:t>
            </a:r>
            <a:r>
              <a:rPr lang="en-US" sz="2400" b="1" dirty="0"/>
              <a:t># transition </a:t>
            </a:r>
            <a:r>
              <a:rPr lang="en-US" sz="2400" b="1" dirty="0" err="1"/>
              <a:t>freq</a:t>
            </a:r>
            <a:r>
              <a:rPr lang="en-US" sz="2400" b="1" dirty="0"/>
              <a:t> x </a:t>
            </a:r>
            <a:r>
              <a:rPr lang="en-US" sz="2400" b="1" dirty="0">
                <a:latin typeface="Symbol" pitchFamily="2" charset="2"/>
              </a:rPr>
              <a:t>D</a:t>
            </a:r>
            <a:r>
              <a:rPr lang="en-US" sz="2400" b="1" dirty="0"/>
              <a:t>t </a:t>
            </a:r>
          </a:p>
          <a:p>
            <a:r>
              <a:rPr lang="en-US" b="1" dirty="0">
                <a:solidFill>
                  <a:srgbClr val="FF0000"/>
                </a:solidFill>
              </a:rPr>
              <a:t>#                                         k/h dt=  (1/</a:t>
            </a:r>
            <a:r>
              <a:rPr lang="en-US" b="1" dirty="0">
                <a:solidFill>
                  <a:srgbClr val="FF0000"/>
                </a:solidFill>
                <a:latin typeface="Symbol" pitchFamily="2" charset="2"/>
              </a:rPr>
              <a:t>t</a:t>
            </a:r>
            <a:r>
              <a:rPr lang="en-US" b="1" dirty="0">
                <a:solidFill>
                  <a:srgbClr val="FF0000"/>
                </a:solidFill>
              </a:rPr>
              <a:t>) *</a:t>
            </a:r>
            <a:r>
              <a:rPr lang="en-US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b="1" dirty="0">
                <a:solidFill>
                  <a:srgbClr val="FF0000"/>
                </a:solidFill>
              </a:rPr>
              <a:t>t        sampling time </a:t>
            </a:r>
            <a:r>
              <a:rPr lang="en-US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b="1" dirty="0">
                <a:solidFill>
                  <a:srgbClr val="FF0000"/>
                </a:solidFill>
              </a:rPr>
              <a:t>t ; transition prob no units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## A single realization with finite number of particles:</a:t>
            </a:r>
          </a:p>
          <a:p>
            <a:r>
              <a:rPr lang="en-US" sz="2400" dirty="0"/>
              <a:t>n1=100;n2=0 # number of particles, initial</a:t>
            </a:r>
          </a:p>
          <a:p>
            <a:r>
              <a:rPr lang="en-US" sz="2400" dirty="0"/>
              <a:t>N1=n1;N2=n2 # </a:t>
            </a:r>
            <a:r>
              <a:rPr lang="en-US" sz="2400" dirty="0" err="1"/>
              <a:t>Nj</a:t>
            </a:r>
            <a:r>
              <a:rPr lang="en-US" sz="2400" dirty="0"/>
              <a:t> accumulates solutions</a:t>
            </a:r>
          </a:p>
          <a:p>
            <a:r>
              <a:rPr lang="it-IT" sz="2400" dirty="0"/>
              <a:t>for(i in 1:1000){</a:t>
            </a:r>
          </a:p>
          <a:p>
            <a:r>
              <a:rPr lang="it-IT" sz="2400" dirty="0" err="1"/>
              <a:t>if</a:t>
            </a:r>
            <a:r>
              <a:rPr lang="it-IT" sz="2400" dirty="0"/>
              <a:t>(n1==0)dn1=0 else dn1=sum(</a:t>
            </a:r>
            <a:r>
              <a:rPr lang="it-IT" sz="2400" dirty="0" err="1"/>
              <a:t>runif</a:t>
            </a:r>
            <a:r>
              <a:rPr lang="it-IT" sz="2400" dirty="0"/>
              <a:t>(n1)&lt;</a:t>
            </a:r>
            <a:r>
              <a:rPr lang="it-IT" sz="2400" dirty="0" err="1"/>
              <a:t>k.h.dt</a:t>
            </a:r>
            <a:r>
              <a:rPr lang="it-IT" sz="2400" dirty="0"/>
              <a:t>)</a:t>
            </a:r>
          </a:p>
          <a:p>
            <a:r>
              <a:rPr lang="it-IT" sz="2400" dirty="0" err="1"/>
              <a:t>if</a:t>
            </a:r>
            <a:r>
              <a:rPr lang="it-IT" sz="2400" dirty="0"/>
              <a:t>(n2==0)dn2=0 else dn2=sum(</a:t>
            </a:r>
            <a:r>
              <a:rPr lang="it-IT" sz="2400" dirty="0" err="1"/>
              <a:t>runif</a:t>
            </a:r>
            <a:r>
              <a:rPr lang="it-IT" sz="2400" dirty="0"/>
              <a:t>(n2)&lt;</a:t>
            </a:r>
            <a:r>
              <a:rPr lang="it-IT" sz="2400" dirty="0" err="1"/>
              <a:t>k.h.dt</a:t>
            </a:r>
            <a:r>
              <a:rPr lang="it-IT" sz="2400" dirty="0"/>
              <a:t>)</a:t>
            </a:r>
          </a:p>
          <a:p>
            <a:r>
              <a:rPr lang="it-IT" sz="2400" dirty="0"/>
              <a:t>##</a:t>
            </a:r>
            <a:r>
              <a:rPr lang="en-US" sz="2400" dirty="0" err="1"/>
              <a:t>runif</a:t>
            </a:r>
            <a:r>
              <a:rPr lang="en-US" sz="2400" dirty="0"/>
              <a:t>: uniform distribution random numbers between (0,1)</a:t>
            </a:r>
          </a:p>
          <a:p>
            <a:r>
              <a:rPr lang="it-IT" sz="2400" dirty="0"/>
              <a:t>n1= n1-dn1+dn2 ## new </a:t>
            </a:r>
            <a:r>
              <a:rPr lang="en-US" sz="2400" dirty="0"/>
              <a:t>value</a:t>
            </a:r>
            <a:r>
              <a:rPr lang="it-IT" sz="2400" dirty="0"/>
              <a:t> in box 1</a:t>
            </a:r>
          </a:p>
          <a:p>
            <a:r>
              <a:rPr lang="de-DE" sz="2400" dirty="0"/>
              <a:t>n2= n2-dn2+dn1 ## in box 2</a:t>
            </a:r>
          </a:p>
          <a:p>
            <a:r>
              <a:rPr lang="de-DE" sz="2400" dirty="0"/>
              <a:t>N1=c(N1,n1)</a:t>
            </a:r>
          </a:p>
          <a:p>
            <a:r>
              <a:rPr lang="de-DE" sz="2400" dirty="0"/>
              <a:t>N2=c(N2,n2)</a:t>
            </a:r>
          </a:p>
          <a:p>
            <a:r>
              <a:rPr lang="de-DE" sz="2400" dirty="0"/>
              <a:t>}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49375" y="2625845"/>
            <a:ext cx="5350039" cy="730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9375" y="3712352"/>
            <a:ext cx="6080173" cy="7765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0F59B-EDC2-2848-9A7A-E1DB2ABB3166}"/>
              </a:ext>
            </a:extLst>
          </p:cNvPr>
          <p:cNvSpPr txBox="1"/>
          <p:nvPr/>
        </p:nvSpPr>
        <p:spPr>
          <a:xfrm>
            <a:off x="1" y="0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Coding the stochastic model of tracer in a 2-layer environment: </a:t>
            </a:r>
          </a:p>
          <a:p>
            <a:pPr algn="ctr"/>
            <a:r>
              <a:rPr lang="en-US" sz="2400" b="1" dirty="0"/>
              <a:t>A “realization” of the stochastic transition problem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ECAD9-D024-0D45-A38E-2C07B776F0A5}"/>
              </a:ext>
            </a:extLst>
          </p:cNvPr>
          <p:cNvSpPr txBox="1"/>
          <p:nvPr/>
        </p:nvSpPr>
        <p:spPr>
          <a:xfrm>
            <a:off x="4904509" y="6270171"/>
            <a:ext cx="369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#Notes: </a:t>
            </a:r>
            <a:r>
              <a:rPr lang="en-US" i="1" dirty="0" err="1"/>
              <a:t>runif</a:t>
            </a:r>
            <a:r>
              <a:rPr lang="en-US" i="1" dirty="0"/>
              <a:t>() ;  </a:t>
            </a:r>
          </a:p>
        </p:txBody>
      </p:sp>
    </p:spTree>
    <p:extLst>
      <p:ext uri="{BB962C8B-B14F-4D97-AF65-F5344CB8AC3E}">
        <p14:creationId xmlns:p14="http://schemas.microsoft.com/office/powerpoint/2010/main" val="403661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8A0F30-F44F-0D4A-B1B0-861B61026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28600"/>
            <a:ext cx="6400800" cy="6400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127E8C-50E1-974C-93FC-9E71449BBC3F}"/>
              </a:ext>
            </a:extLst>
          </p:cNvPr>
          <p:cNvSpPr/>
          <p:nvPr/>
        </p:nvSpPr>
        <p:spPr>
          <a:xfrm>
            <a:off x="3325091" y="1175657"/>
            <a:ext cx="748145" cy="61751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4603E9-E50F-414A-B7B6-3DCEDC493ED8}"/>
              </a:ext>
            </a:extLst>
          </p:cNvPr>
          <p:cNvSpPr/>
          <p:nvPr/>
        </p:nvSpPr>
        <p:spPr>
          <a:xfrm>
            <a:off x="4501737" y="1175656"/>
            <a:ext cx="748145" cy="617517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3E229A-DE01-8B47-BE73-B92D0EA7F0D6}"/>
              </a:ext>
            </a:extLst>
          </p:cNvPr>
          <p:cNvSpPr/>
          <p:nvPr/>
        </p:nvSpPr>
        <p:spPr>
          <a:xfrm>
            <a:off x="5678384" y="1175657"/>
            <a:ext cx="748145" cy="61751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CFBC0-54DF-964A-9F23-B218C2776CDA}"/>
              </a:ext>
            </a:extLst>
          </p:cNvPr>
          <p:cNvSpPr txBox="1"/>
          <p:nvPr/>
        </p:nvSpPr>
        <p:spPr>
          <a:xfrm>
            <a:off x="4073235" y="1175656"/>
            <a:ext cx="49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565CFD-1934-0A49-884C-74B2F3C0743D}"/>
              </a:ext>
            </a:extLst>
          </p:cNvPr>
          <p:cNvSpPr txBox="1"/>
          <p:nvPr/>
        </p:nvSpPr>
        <p:spPr>
          <a:xfrm>
            <a:off x="5246910" y="1173680"/>
            <a:ext cx="49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C9319F-44BA-A447-AEE0-5298CD0A3F87}"/>
              </a:ext>
            </a:extLst>
          </p:cNvPr>
          <p:cNvSpPr txBox="1"/>
          <p:nvPr/>
        </p:nvSpPr>
        <p:spPr>
          <a:xfrm flipH="1">
            <a:off x="4095006" y="1446809"/>
            <a:ext cx="49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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869158-1E83-6143-9056-C2F1351C6C9A}"/>
              </a:ext>
            </a:extLst>
          </p:cNvPr>
          <p:cNvSpPr txBox="1"/>
          <p:nvPr/>
        </p:nvSpPr>
        <p:spPr>
          <a:xfrm flipH="1">
            <a:off x="5268681" y="1444833"/>
            <a:ext cx="49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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52659A-3057-C743-B05D-54274E36B171}"/>
              </a:ext>
            </a:extLst>
          </p:cNvPr>
          <p:cNvSpPr txBox="1"/>
          <p:nvPr/>
        </p:nvSpPr>
        <p:spPr>
          <a:xfrm>
            <a:off x="3378032" y="1173680"/>
            <a:ext cx="320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C9E481-897B-6D4C-93E1-26F49F21A25F}"/>
              </a:ext>
            </a:extLst>
          </p:cNvPr>
          <p:cNvSpPr txBox="1"/>
          <p:nvPr/>
        </p:nvSpPr>
        <p:spPr>
          <a:xfrm>
            <a:off x="3530432" y="1326080"/>
            <a:ext cx="320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CF3E18-E437-1D46-99CB-A4955D7980E5}"/>
              </a:ext>
            </a:extLst>
          </p:cNvPr>
          <p:cNvSpPr txBox="1"/>
          <p:nvPr/>
        </p:nvSpPr>
        <p:spPr>
          <a:xfrm>
            <a:off x="3682832" y="1478480"/>
            <a:ext cx="320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8A54A1-7473-C042-9215-F0D0A851BFDF}"/>
              </a:ext>
            </a:extLst>
          </p:cNvPr>
          <p:cNvSpPr txBox="1"/>
          <p:nvPr/>
        </p:nvSpPr>
        <p:spPr>
          <a:xfrm>
            <a:off x="3835232" y="1630880"/>
            <a:ext cx="320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188BB-5F9D-E840-9DE1-6D4418197B26}"/>
              </a:ext>
            </a:extLst>
          </p:cNvPr>
          <p:cNvSpPr txBox="1"/>
          <p:nvPr/>
        </p:nvSpPr>
        <p:spPr>
          <a:xfrm>
            <a:off x="3571992" y="1129492"/>
            <a:ext cx="320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5140C4-FCA6-6744-9773-173E54D61335}"/>
              </a:ext>
            </a:extLst>
          </p:cNvPr>
          <p:cNvSpPr txBox="1"/>
          <p:nvPr/>
        </p:nvSpPr>
        <p:spPr>
          <a:xfrm>
            <a:off x="3794911" y="1329186"/>
            <a:ext cx="320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374E7B-8641-B941-97ED-47CA99F8466E}"/>
              </a:ext>
            </a:extLst>
          </p:cNvPr>
          <p:cNvSpPr txBox="1"/>
          <p:nvPr/>
        </p:nvSpPr>
        <p:spPr>
          <a:xfrm>
            <a:off x="3318406" y="1316228"/>
            <a:ext cx="320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DAE230-A2B3-C24B-8382-DE225A1C675B}"/>
              </a:ext>
            </a:extLst>
          </p:cNvPr>
          <p:cNvSpPr txBox="1"/>
          <p:nvPr/>
        </p:nvSpPr>
        <p:spPr>
          <a:xfrm>
            <a:off x="3590797" y="1374478"/>
            <a:ext cx="320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8B2B09-4C70-5742-9A71-2D052489E9CC}"/>
              </a:ext>
            </a:extLst>
          </p:cNvPr>
          <p:cNvSpPr txBox="1"/>
          <p:nvPr/>
        </p:nvSpPr>
        <p:spPr>
          <a:xfrm>
            <a:off x="3706086" y="1204834"/>
            <a:ext cx="320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6DD9AB-0F32-9A4D-9B3E-3A53D0212F30}"/>
              </a:ext>
            </a:extLst>
          </p:cNvPr>
          <p:cNvSpPr txBox="1"/>
          <p:nvPr/>
        </p:nvSpPr>
        <p:spPr>
          <a:xfrm>
            <a:off x="3562102" y="1559627"/>
            <a:ext cx="320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07C5F9-D15D-5847-AF89-5DEF413D6C0C}"/>
              </a:ext>
            </a:extLst>
          </p:cNvPr>
          <p:cNvSpPr txBox="1"/>
          <p:nvPr/>
        </p:nvSpPr>
        <p:spPr>
          <a:xfrm>
            <a:off x="3359475" y="1462602"/>
            <a:ext cx="320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F27107-B2DC-B642-B257-79FBA2C7BEE7}"/>
              </a:ext>
            </a:extLst>
          </p:cNvPr>
          <p:cNvSpPr txBox="1"/>
          <p:nvPr/>
        </p:nvSpPr>
        <p:spPr>
          <a:xfrm>
            <a:off x="3808515" y="1139182"/>
            <a:ext cx="320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1776314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BD773A2-780F-4F46-86B3-D39C44877503}"/>
              </a:ext>
            </a:extLst>
          </p:cNvPr>
          <p:cNvSpPr/>
          <p:nvPr/>
        </p:nvSpPr>
        <p:spPr>
          <a:xfrm>
            <a:off x="971550" y="2767862"/>
            <a:ext cx="8012430" cy="40901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FA7DB8-6196-D745-8A6A-BED9907148E0}"/>
              </a:ext>
            </a:extLst>
          </p:cNvPr>
          <p:cNvSpPr/>
          <p:nvPr/>
        </p:nvSpPr>
        <p:spPr>
          <a:xfrm>
            <a:off x="2320290" y="43375"/>
            <a:ext cx="6480810" cy="2480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410DD-A3D3-F346-8CAC-44FC54A57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290" y="498562"/>
            <a:ext cx="4091940" cy="15699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64ADD0-B239-EA48-AEFD-BE890E12BE9F}"/>
              </a:ext>
            </a:extLst>
          </p:cNvPr>
          <p:cNvSpPr txBox="1"/>
          <p:nvPr/>
        </p:nvSpPr>
        <p:spPr>
          <a:xfrm>
            <a:off x="5692140" y="1779828"/>
            <a:ext cx="1223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t/T*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3BEE6-DDAA-614A-A4A0-CE0915430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170" y="3000761"/>
            <a:ext cx="5927579" cy="3671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F8F051-0A5C-9E4F-A70E-E64DDA52F32C}"/>
              </a:ext>
            </a:extLst>
          </p:cNvPr>
          <p:cNvSpPr txBox="1"/>
          <p:nvPr/>
        </p:nvSpPr>
        <p:spPr>
          <a:xfrm>
            <a:off x="7555230" y="637199"/>
            <a:ext cx="124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1-box, with forcing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7DA38F-B293-784C-A1D7-87ABAC479E2B}"/>
              </a:ext>
            </a:extLst>
          </p:cNvPr>
          <p:cNvSpPr txBox="1"/>
          <p:nvPr/>
        </p:nvSpPr>
        <p:spPr>
          <a:xfrm>
            <a:off x="6915150" y="4601841"/>
            <a:ext cx="2068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2-box, impulse,</a:t>
            </a:r>
          </a:p>
          <a:p>
            <a:r>
              <a:rPr lang="en-US" dirty="0"/>
              <a:t>with 1</a:t>
            </a:r>
            <a:r>
              <a:rPr lang="en-US" baseline="30000" dirty="0"/>
              <a:t>st</a:t>
            </a:r>
            <a:r>
              <a:rPr lang="en-US" dirty="0"/>
              <a:t> order decay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F39D1D-55FA-2B41-A27F-AD2E763B1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375"/>
            <a:ext cx="2051615" cy="24803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79FDA9-19DF-D942-ADC7-C0E0C8AFC9A3}"/>
              </a:ext>
            </a:extLst>
          </p:cNvPr>
          <p:cNvSpPr txBox="1"/>
          <p:nvPr/>
        </p:nvSpPr>
        <p:spPr>
          <a:xfrm>
            <a:off x="1428680" y="637199"/>
            <a:ext cx="124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1-box, impulse</a:t>
            </a:r>
          </a:p>
        </p:txBody>
      </p:sp>
    </p:spTree>
    <p:extLst>
      <p:ext uri="{BB962C8B-B14F-4D97-AF65-F5344CB8AC3E}">
        <p14:creationId xmlns:p14="http://schemas.microsoft.com/office/powerpoint/2010/main" val="885041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A276C1-2303-8A46-80F7-BB8CD6509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22382"/>
            <a:ext cx="8789670" cy="6093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9ED952-6F69-CE44-BB3A-43A9A0D93C9C}"/>
              </a:ext>
            </a:extLst>
          </p:cNvPr>
          <p:cNvSpPr txBox="1"/>
          <p:nvPr/>
        </p:nvSpPr>
        <p:spPr>
          <a:xfrm>
            <a:off x="719191" y="0"/>
            <a:ext cx="7726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Tracer in a 2-layer environment: Coupled 2-box problem </a:t>
            </a:r>
          </a:p>
          <a:p>
            <a:pPr algn="ctr"/>
            <a:r>
              <a:rPr lang="en-US" sz="2400" i="1" dirty="0"/>
              <a:t>(closed system, mass conserved)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6297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C2A97C-14A1-0E4C-A02E-30F2B6A20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827" y="1080336"/>
            <a:ext cx="5682343" cy="56823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23677E-E2D6-BB4B-A116-5C3DCCA62DAD}"/>
              </a:ext>
            </a:extLst>
          </p:cNvPr>
          <p:cNvSpPr txBox="1"/>
          <p:nvPr/>
        </p:nvSpPr>
        <p:spPr>
          <a:xfrm>
            <a:off x="1447799" y="95321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Solution to the initial value problem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k/h = 0.01 s</a:t>
            </a:r>
            <a:r>
              <a:rPr lang="en-US" sz="2400" b="1" baseline="30000" dirty="0"/>
              <a:t>-1</a:t>
            </a:r>
            <a:r>
              <a:rPr lang="en-US" sz="2400" b="1" dirty="0"/>
              <a:t> (time unit</a:t>
            </a:r>
            <a:r>
              <a:rPr lang="en-US" sz="2400" b="1" baseline="30000" dirty="0"/>
              <a:t>-1</a:t>
            </a:r>
            <a:r>
              <a:rPr lang="en-US" sz="2400" b="1" dirty="0"/>
              <a:t>); initial c1=100, c2=0</a:t>
            </a:r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33776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1CD5C7-DE4F-9F4A-A8EB-8E460196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2219"/>
            <a:ext cx="9144000" cy="4150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99E924-757E-9B45-8FB8-194DAB4B62BE}"/>
              </a:ext>
            </a:extLst>
          </p:cNvPr>
          <p:cNvSpPr txBox="1"/>
          <p:nvPr/>
        </p:nvSpPr>
        <p:spPr>
          <a:xfrm>
            <a:off x="7249887" y="4397829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991429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F8B04-3D64-9248-B4DC-DDAEA66D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48" y="396806"/>
            <a:ext cx="8514735" cy="25247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4D862-4FE9-754F-AA5A-5730B8AEC29D}"/>
              </a:ext>
            </a:extLst>
          </p:cNvPr>
          <p:cNvSpPr txBox="1"/>
          <p:nvPr/>
        </p:nvSpPr>
        <p:spPr>
          <a:xfrm>
            <a:off x="2143432" y="1336027"/>
            <a:ext cx="66564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(for this case the eigenvectors are orthogonal, not true in general (e.g. h1 != h2)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017C6C-6A44-2C46-BCE6-C187B0847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48" y="3860801"/>
            <a:ext cx="8327922" cy="17424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BC1AE8-9D64-2D45-88BC-D25C9484EA5C}"/>
              </a:ext>
            </a:extLst>
          </p:cNvPr>
          <p:cNvSpPr/>
          <p:nvPr/>
        </p:nvSpPr>
        <p:spPr>
          <a:xfrm>
            <a:off x="678426" y="3764648"/>
            <a:ext cx="1622322" cy="560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71730C-089C-2C4A-B907-8562BAD45980}"/>
              </a:ext>
            </a:extLst>
          </p:cNvPr>
          <p:cNvSpPr/>
          <p:nvPr/>
        </p:nvSpPr>
        <p:spPr>
          <a:xfrm>
            <a:off x="3328218" y="4567617"/>
            <a:ext cx="2089355" cy="560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332216-5BF2-FF47-8A12-F263A9FFC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73" y="187986"/>
            <a:ext cx="8475407" cy="3371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B584DD-E0FC-F645-91EA-3C5BA1C3F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85"/>
          <a:stretch/>
        </p:blipFill>
        <p:spPr>
          <a:xfrm>
            <a:off x="235973" y="3559278"/>
            <a:ext cx="8662222" cy="27923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9C2427-6B3F-F048-83FD-AC545E96CE29}"/>
              </a:ext>
            </a:extLst>
          </p:cNvPr>
          <p:cNvSpPr/>
          <p:nvPr/>
        </p:nvSpPr>
        <p:spPr>
          <a:xfrm>
            <a:off x="2743199" y="2212258"/>
            <a:ext cx="4768645" cy="12781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2EB2FC-E7C2-F142-A16E-C41C8BD3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45" y="204697"/>
            <a:ext cx="8445910" cy="1307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C2A97C-14A1-0E4C-A02E-30F2B6A2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45" y="858379"/>
            <a:ext cx="5682343" cy="5682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83D272-BA7F-4143-8570-5AE1D71F5865}"/>
              </a:ext>
            </a:extLst>
          </p:cNvPr>
          <p:cNvSpPr txBox="1"/>
          <p:nvPr/>
        </p:nvSpPr>
        <p:spPr>
          <a:xfrm>
            <a:off x="3907971" y="1098905"/>
            <a:ext cx="4886984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k.h</a:t>
            </a:r>
            <a:r>
              <a:rPr lang="en-US" dirty="0"/>
              <a:t>=.01 ##k/h = 0.01 s</a:t>
            </a:r>
            <a:r>
              <a:rPr lang="en-US" baseline="30000" dirty="0"/>
              <a:t>-1</a:t>
            </a:r>
            <a:r>
              <a:rPr lang="en-US" dirty="0"/>
              <a:t> (time unit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  <a:p>
            <a:r>
              <a:rPr lang="en-US" dirty="0" err="1"/>
              <a:t>tt</a:t>
            </a:r>
            <a:r>
              <a:rPr lang="en-US" dirty="0"/>
              <a:t>=0:1000 #time vector; initial c1=100, c2=0</a:t>
            </a:r>
          </a:p>
          <a:p>
            <a:r>
              <a:rPr lang="en-US" dirty="0"/>
              <a:t>c1.c2=100*exp(-2*</a:t>
            </a:r>
            <a:r>
              <a:rPr lang="en-US" dirty="0" err="1"/>
              <a:t>tt</a:t>
            </a:r>
            <a:r>
              <a:rPr lang="en-US" dirty="0"/>
              <a:t>*</a:t>
            </a:r>
            <a:r>
              <a:rPr lang="en-US" dirty="0" err="1"/>
              <a:t>k.h</a:t>
            </a:r>
            <a:r>
              <a:rPr lang="en-US" dirty="0"/>
              <a:t>) #solution for (c1 – c2)</a:t>
            </a:r>
          </a:p>
          <a:p>
            <a:r>
              <a:rPr lang="en-US" dirty="0"/>
              <a:t>c1=(100 + c1.c2)/2</a:t>
            </a:r>
          </a:p>
          <a:p>
            <a:r>
              <a:rPr lang="en-US" dirty="0"/>
              <a:t>c2=100 - c1</a:t>
            </a:r>
          </a:p>
          <a:p>
            <a:r>
              <a:rPr lang="en-US" dirty="0"/>
              <a:t>plot(tt,c1,type="</a:t>
            </a:r>
            <a:r>
              <a:rPr lang="en-US" dirty="0" err="1"/>
              <a:t>l",col</a:t>
            </a:r>
            <a:r>
              <a:rPr lang="en-US" dirty="0"/>
              <a:t>="red",</a:t>
            </a:r>
            <a:r>
              <a:rPr lang="en-US" dirty="0" err="1"/>
              <a:t>ylim</a:t>
            </a:r>
            <a:r>
              <a:rPr lang="en-US" dirty="0"/>
              <a:t>=c(0,100),</a:t>
            </a:r>
            <a:r>
              <a:rPr lang="en-US" dirty="0" err="1"/>
              <a:t>lwd</a:t>
            </a:r>
            <a:r>
              <a:rPr lang="en-US" dirty="0"/>
              <a:t>=3)</a:t>
            </a:r>
          </a:p>
          <a:p>
            <a:r>
              <a:rPr lang="en-US" dirty="0"/>
              <a:t>lines(tt,c2,type="</a:t>
            </a:r>
            <a:r>
              <a:rPr lang="en-US" dirty="0" err="1"/>
              <a:t>l",col</a:t>
            </a:r>
            <a:r>
              <a:rPr lang="en-US" dirty="0"/>
              <a:t>="blue",</a:t>
            </a:r>
            <a:r>
              <a:rPr lang="en-US" dirty="0" err="1"/>
              <a:t>lwd</a:t>
            </a:r>
            <a:r>
              <a:rPr lang="en-US" dirty="0"/>
              <a:t>=3,lty=2)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421666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8CDAD3FC-E457-584C-81DB-B2A19A9EBEE8}" vid="{49A015C0-4D28-5E44-A31B-B2297A0126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372</TotalTime>
  <Words>2370</Words>
  <Application>Microsoft Macintosh PowerPoint</Application>
  <PresentationFormat>On-screen Show (4:3)</PresentationFormat>
  <Paragraphs>250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Symbol</vt:lpstr>
      <vt:lpstr>Theme2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Wofsy</dc:creator>
  <cp:lastModifiedBy>Steven Wofsy</cp:lastModifiedBy>
  <cp:revision>28</cp:revision>
  <cp:lastPrinted>2019-09-05T13:37:38Z</cp:lastPrinted>
  <dcterms:created xsi:type="dcterms:W3CDTF">2019-09-05T11:48:00Z</dcterms:created>
  <dcterms:modified xsi:type="dcterms:W3CDTF">2019-09-06T16:51:27Z</dcterms:modified>
</cp:coreProperties>
</file>