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8" r:id="rId4"/>
    <p:sldId id="272" r:id="rId5"/>
    <p:sldId id="269" r:id="rId6"/>
    <p:sldId id="257" r:id="rId7"/>
    <p:sldId id="261" r:id="rId8"/>
    <p:sldId id="259" r:id="rId9"/>
    <p:sldId id="260" r:id="rId10"/>
    <p:sldId id="271" r:id="rId11"/>
    <p:sldId id="270" r:id="rId12"/>
    <p:sldId id="262" r:id="rId13"/>
    <p:sldId id="273" r:id="rId14"/>
    <p:sldId id="264" r:id="rId15"/>
    <p:sldId id="265" r:id="rId16"/>
    <p:sldId id="266" r:id="rId17"/>
    <p:sldId id="267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4"/>
    <p:restoredTop sz="94752"/>
  </p:normalViewPr>
  <p:slideViewPr>
    <p:cSldViewPr snapToGrid="0" snapToObjects="1">
      <p:cViewPr varScale="1">
        <p:scale>
          <a:sx n="108" d="100"/>
          <a:sy n="108" d="100"/>
        </p:scale>
        <p:origin x="1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EC0CA-5D1D-784E-8086-DDFF441F5D8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CE3DD-344B-8044-B731-FF818409A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outcomes for this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the analytical properties of linear systems (the evolution operator, modes (eigenvectors, eigenvalues).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Gaining familiarity with the advection – diffusion equation and its representation in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finite difference.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coding, visualization, and presentation skills.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CE3DD-344B-8044-B731-FF818409A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Symmetry -&gt; only 2 decay rates + mass conservation!  Only 3 distinct eigenvectors and </a:t>
            </a:r>
            <a:r>
              <a:rPr lang="en-US" dirty="0" err="1"/>
              <a:t>eigenvaleus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CE3DD-344B-8044-B731-FF818409A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Row:  disposition into/out from a single box.    Column: flows from/into a box from all other boxes.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CE3DD-344B-8044-B731-FF818409A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Assign( ) ;  lists;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CE3DD-344B-8044-B731-FF818409A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7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the adv – diff equation quantitatively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CE3DD-344B-8044-B731-FF818409A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8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6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6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0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7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A83D-A886-1045-98CD-4B5ECE25C64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A2B4A-3F34-F54A-9B5F-22559B4D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6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j.nih.gov/ij/download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0F7E-FE19-B44E-8B5F-E0609C970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70333"/>
            <a:ext cx="7772400" cy="1022631"/>
          </a:xfrm>
          <a:solidFill>
            <a:srgbClr val="FFC000"/>
          </a:solidFill>
        </p:spPr>
        <p:txBody>
          <a:bodyPr/>
          <a:lstStyle/>
          <a:p>
            <a:r>
              <a:rPr lang="en-US" dirty="0" err="1"/>
              <a:t>String.of.Boxes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F3586-BA5A-4148-BD05-8E9A6A350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728" y="1392964"/>
            <a:ext cx="5903353" cy="165576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/>
              <a:t>Simulations of Diffusion and Dispersion </a:t>
            </a:r>
          </a:p>
          <a:p>
            <a:r>
              <a:rPr lang="en-US" b="1" dirty="0"/>
              <a:t>Using 1</a:t>
            </a:r>
            <a:r>
              <a:rPr lang="en-US" b="1" baseline="30000" dirty="0"/>
              <a:t>st</a:t>
            </a:r>
            <a:r>
              <a:rPr lang="en-US" b="1" dirty="0"/>
              <a:t> Order Linear Systems </a:t>
            </a:r>
          </a:p>
          <a:p>
            <a:r>
              <a:rPr lang="en-US" sz="2800" b="1" dirty="0"/>
              <a:t>Class problem #1 EPS 236  2019 Fall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8971B-04DB-6544-A06E-96E1A6E2B65B}"/>
              </a:ext>
            </a:extLst>
          </p:cNvPr>
          <p:cNvSpPr/>
          <p:nvPr/>
        </p:nvSpPr>
        <p:spPr>
          <a:xfrm>
            <a:off x="769123" y="3896882"/>
            <a:ext cx="7772400" cy="35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07629-67EF-7245-9360-6CD7BF9AE64A}"/>
              </a:ext>
            </a:extLst>
          </p:cNvPr>
          <p:cNvSpPr txBox="1"/>
          <p:nvPr/>
        </p:nvSpPr>
        <p:spPr>
          <a:xfrm>
            <a:off x="1492662" y="2696635"/>
            <a:ext cx="611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L = length of the loop; </a:t>
            </a:r>
            <a:r>
              <a:rPr lang="en-US" sz="2000" b="1" dirty="0">
                <a:latin typeface="Symbol" pitchFamily="2" charset="2"/>
              </a:rPr>
              <a:t>D</a:t>
            </a:r>
            <a:r>
              <a:rPr lang="en-US" sz="2000" b="1" dirty="0"/>
              <a:t>x = L/</a:t>
            </a:r>
            <a:r>
              <a:rPr lang="en-US" sz="2000" b="1" dirty="0" err="1"/>
              <a:t>nbox</a:t>
            </a:r>
            <a:r>
              <a:rPr lang="en-US" sz="2000" b="1" dirty="0"/>
              <a:t>= length of each box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F4FF31-AD0A-864B-9B98-1E58B1164CA3}"/>
              </a:ext>
            </a:extLst>
          </p:cNvPr>
          <p:cNvCxnSpPr/>
          <p:nvPr/>
        </p:nvCxnSpPr>
        <p:spPr>
          <a:xfrm>
            <a:off x="1119499" y="3900881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58DFB3-7F38-814B-B850-9A145E33631F}"/>
              </a:ext>
            </a:extLst>
          </p:cNvPr>
          <p:cNvCxnSpPr/>
          <p:nvPr/>
        </p:nvCxnSpPr>
        <p:spPr>
          <a:xfrm>
            <a:off x="1494089" y="3892910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BC92D4-3F24-174F-BC4D-6E38E6A9BCF7}"/>
              </a:ext>
            </a:extLst>
          </p:cNvPr>
          <p:cNvCxnSpPr/>
          <p:nvPr/>
        </p:nvCxnSpPr>
        <p:spPr>
          <a:xfrm>
            <a:off x="1887197" y="3908852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30438E-5D0F-F145-86AC-C4A127E79AD1}"/>
              </a:ext>
            </a:extLst>
          </p:cNvPr>
          <p:cNvCxnSpPr/>
          <p:nvPr/>
        </p:nvCxnSpPr>
        <p:spPr>
          <a:xfrm>
            <a:off x="2261787" y="3900881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B87C55-E7DB-1344-8274-B8B6616D861D}"/>
              </a:ext>
            </a:extLst>
          </p:cNvPr>
          <p:cNvCxnSpPr/>
          <p:nvPr/>
        </p:nvCxnSpPr>
        <p:spPr>
          <a:xfrm>
            <a:off x="2639226" y="3900881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D37E8D-05E7-5746-9881-D05F99EBE481}"/>
              </a:ext>
            </a:extLst>
          </p:cNvPr>
          <p:cNvCxnSpPr/>
          <p:nvPr/>
        </p:nvCxnSpPr>
        <p:spPr>
          <a:xfrm>
            <a:off x="3013816" y="3892910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B2C9F8-28E9-614F-8D17-055A419C48F8}"/>
              </a:ext>
            </a:extLst>
          </p:cNvPr>
          <p:cNvCxnSpPr/>
          <p:nvPr/>
        </p:nvCxnSpPr>
        <p:spPr>
          <a:xfrm>
            <a:off x="3406924" y="3908852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C5D79F-C583-E44F-A6EE-29C6DBFA1512}"/>
              </a:ext>
            </a:extLst>
          </p:cNvPr>
          <p:cNvCxnSpPr/>
          <p:nvPr/>
        </p:nvCxnSpPr>
        <p:spPr>
          <a:xfrm>
            <a:off x="3781514" y="3900881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B71A57-E0E2-4147-B071-1D340DD2D6D2}"/>
              </a:ext>
            </a:extLst>
          </p:cNvPr>
          <p:cNvCxnSpPr/>
          <p:nvPr/>
        </p:nvCxnSpPr>
        <p:spPr>
          <a:xfrm>
            <a:off x="4099133" y="3893484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96A1FD-5E0C-8D49-8EC1-2554D7861C88}"/>
              </a:ext>
            </a:extLst>
          </p:cNvPr>
          <p:cNvCxnSpPr/>
          <p:nvPr/>
        </p:nvCxnSpPr>
        <p:spPr>
          <a:xfrm>
            <a:off x="4473723" y="3885513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339E08-0C8B-3D4A-9C22-7DF3879078BB}"/>
              </a:ext>
            </a:extLst>
          </p:cNvPr>
          <p:cNvCxnSpPr/>
          <p:nvPr/>
        </p:nvCxnSpPr>
        <p:spPr>
          <a:xfrm>
            <a:off x="4866831" y="3901455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DDCA5D-F4A3-8447-8E44-0A5589D3BD8A}"/>
              </a:ext>
            </a:extLst>
          </p:cNvPr>
          <p:cNvCxnSpPr/>
          <p:nvPr/>
        </p:nvCxnSpPr>
        <p:spPr>
          <a:xfrm>
            <a:off x="5241421" y="3893484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69917A-5D32-7A44-8F79-2953C6076D76}"/>
              </a:ext>
            </a:extLst>
          </p:cNvPr>
          <p:cNvCxnSpPr/>
          <p:nvPr/>
        </p:nvCxnSpPr>
        <p:spPr>
          <a:xfrm>
            <a:off x="5603192" y="3900881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905B7F-C4AE-2A45-8D0F-5ED0042FC2BC}"/>
              </a:ext>
            </a:extLst>
          </p:cNvPr>
          <p:cNvCxnSpPr/>
          <p:nvPr/>
        </p:nvCxnSpPr>
        <p:spPr>
          <a:xfrm>
            <a:off x="5986328" y="3892910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B78DCD-3E6C-0546-88F3-3C988074631A}"/>
              </a:ext>
            </a:extLst>
          </p:cNvPr>
          <p:cNvCxnSpPr/>
          <p:nvPr/>
        </p:nvCxnSpPr>
        <p:spPr>
          <a:xfrm>
            <a:off x="6370890" y="3908852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713E41-9E27-BA47-AA56-0DBD4082D1EF}"/>
              </a:ext>
            </a:extLst>
          </p:cNvPr>
          <p:cNvCxnSpPr/>
          <p:nvPr/>
        </p:nvCxnSpPr>
        <p:spPr>
          <a:xfrm>
            <a:off x="6745480" y="3900881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34AB3A-53B0-A040-A11F-EBAB917E5A3D}"/>
              </a:ext>
            </a:extLst>
          </p:cNvPr>
          <p:cNvCxnSpPr/>
          <p:nvPr/>
        </p:nvCxnSpPr>
        <p:spPr>
          <a:xfrm>
            <a:off x="7047432" y="3908852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3E5558-4B05-DB4A-B349-FCD965834AC9}"/>
              </a:ext>
            </a:extLst>
          </p:cNvPr>
          <p:cNvCxnSpPr/>
          <p:nvPr/>
        </p:nvCxnSpPr>
        <p:spPr>
          <a:xfrm>
            <a:off x="7422022" y="3900881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F33553-01B6-CD4E-BCCD-B49F0A5B47DF}"/>
              </a:ext>
            </a:extLst>
          </p:cNvPr>
          <p:cNvCxnSpPr/>
          <p:nvPr/>
        </p:nvCxnSpPr>
        <p:spPr>
          <a:xfrm>
            <a:off x="7815130" y="3916823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C006BA-CFE8-8543-A7F4-771FC6258D50}"/>
              </a:ext>
            </a:extLst>
          </p:cNvPr>
          <p:cNvCxnSpPr/>
          <p:nvPr/>
        </p:nvCxnSpPr>
        <p:spPr>
          <a:xfrm>
            <a:off x="8189720" y="3908852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19D2818-E9DB-0E4A-A067-58F1B61C976B}"/>
              </a:ext>
            </a:extLst>
          </p:cNvPr>
          <p:cNvSpPr/>
          <p:nvPr/>
        </p:nvSpPr>
        <p:spPr>
          <a:xfrm>
            <a:off x="8189720" y="4263776"/>
            <a:ext cx="351803" cy="35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0C7D88-DEC9-7748-8E47-5BC243524308}"/>
              </a:ext>
            </a:extLst>
          </p:cNvPr>
          <p:cNvSpPr/>
          <p:nvPr/>
        </p:nvSpPr>
        <p:spPr>
          <a:xfrm>
            <a:off x="767696" y="4254655"/>
            <a:ext cx="351803" cy="35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DDA961-CC63-A942-98BF-BEE51F03A12B}"/>
              </a:ext>
            </a:extLst>
          </p:cNvPr>
          <p:cNvSpPr/>
          <p:nvPr/>
        </p:nvSpPr>
        <p:spPr>
          <a:xfrm>
            <a:off x="767696" y="4624945"/>
            <a:ext cx="7772400" cy="35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BF2D09-4546-CE44-B51C-849A81FEECD3}"/>
              </a:ext>
            </a:extLst>
          </p:cNvPr>
          <p:cNvCxnSpPr/>
          <p:nvPr/>
        </p:nvCxnSpPr>
        <p:spPr>
          <a:xfrm>
            <a:off x="1118072" y="4628944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7CBAE5C-B82F-5540-8574-68D9518D6D53}"/>
              </a:ext>
            </a:extLst>
          </p:cNvPr>
          <p:cNvCxnSpPr/>
          <p:nvPr/>
        </p:nvCxnSpPr>
        <p:spPr>
          <a:xfrm>
            <a:off x="1492662" y="4620973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CC171A-62CF-E840-93F0-B2FD1F2CA7ED}"/>
              </a:ext>
            </a:extLst>
          </p:cNvPr>
          <p:cNvCxnSpPr/>
          <p:nvPr/>
        </p:nvCxnSpPr>
        <p:spPr>
          <a:xfrm>
            <a:off x="1885770" y="4636915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E90321-B316-9441-B8BE-C1F88020E117}"/>
              </a:ext>
            </a:extLst>
          </p:cNvPr>
          <p:cNvCxnSpPr/>
          <p:nvPr/>
        </p:nvCxnSpPr>
        <p:spPr>
          <a:xfrm>
            <a:off x="2260360" y="4628944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D1E1E3-E4AA-1E41-A9D7-F4DAF9B24116}"/>
              </a:ext>
            </a:extLst>
          </p:cNvPr>
          <p:cNvCxnSpPr/>
          <p:nvPr/>
        </p:nvCxnSpPr>
        <p:spPr>
          <a:xfrm>
            <a:off x="2637799" y="4628944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03DE352-5032-234E-9237-E2384D6A1867}"/>
              </a:ext>
            </a:extLst>
          </p:cNvPr>
          <p:cNvCxnSpPr/>
          <p:nvPr/>
        </p:nvCxnSpPr>
        <p:spPr>
          <a:xfrm>
            <a:off x="3012389" y="4620973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12E7FF-2895-3C46-8324-C6613CE821CC}"/>
              </a:ext>
            </a:extLst>
          </p:cNvPr>
          <p:cNvCxnSpPr/>
          <p:nvPr/>
        </p:nvCxnSpPr>
        <p:spPr>
          <a:xfrm>
            <a:off x="3405497" y="4636915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9BB46E7-CD80-A246-A4B4-FCA15005ACEF}"/>
              </a:ext>
            </a:extLst>
          </p:cNvPr>
          <p:cNvCxnSpPr/>
          <p:nvPr/>
        </p:nvCxnSpPr>
        <p:spPr>
          <a:xfrm>
            <a:off x="3780087" y="4628944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0E394E7-AE2B-2944-96CE-18F69AB41CD8}"/>
              </a:ext>
            </a:extLst>
          </p:cNvPr>
          <p:cNvCxnSpPr/>
          <p:nvPr/>
        </p:nvCxnSpPr>
        <p:spPr>
          <a:xfrm>
            <a:off x="4097706" y="4621547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5158EE-087C-2D49-A3C1-3592466D02D9}"/>
              </a:ext>
            </a:extLst>
          </p:cNvPr>
          <p:cNvCxnSpPr/>
          <p:nvPr/>
        </p:nvCxnSpPr>
        <p:spPr>
          <a:xfrm>
            <a:off x="4472296" y="4613576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39272A-84D8-3243-B068-F17486FAF346}"/>
              </a:ext>
            </a:extLst>
          </p:cNvPr>
          <p:cNvCxnSpPr/>
          <p:nvPr/>
        </p:nvCxnSpPr>
        <p:spPr>
          <a:xfrm>
            <a:off x="4865404" y="4629518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0B7634-9EBB-FC4E-B923-BD330710EF7B}"/>
              </a:ext>
            </a:extLst>
          </p:cNvPr>
          <p:cNvCxnSpPr/>
          <p:nvPr/>
        </p:nvCxnSpPr>
        <p:spPr>
          <a:xfrm>
            <a:off x="5239994" y="4621547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CC4B74C-3811-384A-88E4-D54F88B4E94F}"/>
              </a:ext>
            </a:extLst>
          </p:cNvPr>
          <p:cNvCxnSpPr/>
          <p:nvPr/>
        </p:nvCxnSpPr>
        <p:spPr>
          <a:xfrm>
            <a:off x="5601765" y="4628944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18F4429-9167-6B4C-ADEB-D9A12BF813F8}"/>
              </a:ext>
            </a:extLst>
          </p:cNvPr>
          <p:cNvCxnSpPr/>
          <p:nvPr/>
        </p:nvCxnSpPr>
        <p:spPr>
          <a:xfrm>
            <a:off x="5984901" y="4620973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D97379-7367-4D4C-B763-E03A461939B7}"/>
              </a:ext>
            </a:extLst>
          </p:cNvPr>
          <p:cNvCxnSpPr/>
          <p:nvPr/>
        </p:nvCxnSpPr>
        <p:spPr>
          <a:xfrm>
            <a:off x="6369463" y="4636915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360267B-8DBA-1C4D-B5D8-33E4F0BC8C4C}"/>
              </a:ext>
            </a:extLst>
          </p:cNvPr>
          <p:cNvCxnSpPr/>
          <p:nvPr/>
        </p:nvCxnSpPr>
        <p:spPr>
          <a:xfrm>
            <a:off x="6744053" y="4628944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833D73-9406-5740-B392-D4A44622F3E2}"/>
              </a:ext>
            </a:extLst>
          </p:cNvPr>
          <p:cNvCxnSpPr/>
          <p:nvPr/>
        </p:nvCxnSpPr>
        <p:spPr>
          <a:xfrm>
            <a:off x="7046005" y="4636915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B0C4B36-EBB2-FD43-8612-62C116AA3ACA}"/>
              </a:ext>
            </a:extLst>
          </p:cNvPr>
          <p:cNvCxnSpPr/>
          <p:nvPr/>
        </p:nvCxnSpPr>
        <p:spPr>
          <a:xfrm>
            <a:off x="7420595" y="4628944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D4AD5C-8686-9A45-8C75-A04433C37B60}"/>
              </a:ext>
            </a:extLst>
          </p:cNvPr>
          <p:cNvCxnSpPr/>
          <p:nvPr/>
        </p:nvCxnSpPr>
        <p:spPr>
          <a:xfrm>
            <a:off x="7813703" y="4644886"/>
            <a:ext cx="0" cy="354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23F875-A042-8542-86C3-5FCA19645417}"/>
              </a:ext>
            </a:extLst>
          </p:cNvPr>
          <p:cNvCxnSpPr/>
          <p:nvPr/>
        </p:nvCxnSpPr>
        <p:spPr>
          <a:xfrm>
            <a:off x="8188293" y="4636915"/>
            <a:ext cx="0" cy="354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2A41149-7827-BC43-8CD4-EF74978D107F}"/>
              </a:ext>
            </a:extLst>
          </p:cNvPr>
          <p:cNvCxnSpPr/>
          <p:nvPr/>
        </p:nvCxnSpPr>
        <p:spPr>
          <a:xfrm>
            <a:off x="1418602" y="3691783"/>
            <a:ext cx="2307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A49DF00-E71F-A546-B846-4E905E2D036B}"/>
              </a:ext>
            </a:extLst>
          </p:cNvPr>
          <p:cNvCxnSpPr>
            <a:cxnSpLocks/>
          </p:cNvCxnSpPr>
          <p:nvPr/>
        </p:nvCxnSpPr>
        <p:spPr>
          <a:xfrm flipH="1">
            <a:off x="1382992" y="3775815"/>
            <a:ext cx="2307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B1448E8-B527-6B48-80BB-BD300D1FF3D6}"/>
              </a:ext>
            </a:extLst>
          </p:cNvPr>
          <p:cNvSpPr txBox="1"/>
          <p:nvPr/>
        </p:nvSpPr>
        <p:spPr>
          <a:xfrm>
            <a:off x="1254095" y="3332927"/>
            <a:ext cx="82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k.h</a:t>
            </a:r>
            <a:endParaRPr lang="en-US" b="1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96A452D-9C3B-8D4D-9CE0-18DE1C6396FA}"/>
              </a:ext>
            </a:extLst>
          </p:cNvPr>
          <p:cNvCxnSpPr/>
          <p:nvPr/>
        </p:nvCxnSpPr>
        <p:spPr>
          <a:xfrm>
            <a:off x="1388122" y="4313306"/>
            <a:ext cx="2307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7BA8870-92B0-844B-8DBE-661A6292D040}"/>
              </a:ext>
            </a:extLst>
          </p:cNvPr>
          <p:cNvSpPr txBox="1"/>
          <p:nvPr/>
        </p:nvSpPr>
        <p:spPr>
          <a:xfrm>
            <a:off x="1328745" y="4209735"/>
            <a:ext cx="82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</a:t>
            </a:r>
            <a:r>
              <a:rPr lang="en-US" b="1" baseline="-25000" dirty="0" err="1"/>
              <a:t>a</a:t>
            </a:r>
            <a:endParaRPr lang="en-US" b="1" baseline="-250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D7158BF-70A9-9941-A06D-FC8A19F3AD6A}"/>
              </a:ext>
            </a:extLst>
          </p:cNvPr>
          <p:cNvCxnSpPr/>
          <p:nvPr/>
        </p:nvCxnSpPr>
        <p:spPr>
          <a:xfrm>
            <a:off x="1785687" y="3693108"/>
            <a:ext cx="2307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88AF900-E38D-884F-8043-2DD41F6AE258}"/>
              </a:ext>
            </a:extLst>
          </p:cNvPr>
          <p:cNvCxnSpPr>
            <a:cxnSpLocks/>
          </p:cNvCxnSpPr>
          <p:nvPr/>
        </p:nvCxnSpPr>
        <p:spPr>
          <a:xfrm flipH="1">
            <a:off x="1750077" y="3777140"/>
            <a:ext cx="2307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6534C02-DA5B-E949-A251-B2CDB8A9A13A}"/>
              </a:ext>
            </a:extLst>
          </p:cNvPr>
          <p:cNvCxnSpPr/>
          <p:nvPr/>
        </p:nvCxnSpPr>
        <p:spPr>
          <a:xfrm>
            <a:off x="1779059" y="4306682"/>
            <a:ext cx="2307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F20FC71-7C83-8D48-88F9-06443745165D}"/>
              </a:ext>
            </a:extLst>
          </p:cNvPr>
          <p:cNvSpPr txBox="1"/>
          <p:nvPr/>
        </p:nvSpPr>
        <p:spPr>
          <a:xfrm>
            <a:off x="1714738" y="5135702"/>
            <a:ext cx="571452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Symbol" pitchFamily="2" charset="2"/>
              </a:rPr>
              <a:t>D</a:t>
            </a:r>
            <a:r>
              <a:rPr lang="en-US" sz="2000" b="1" dirty="0" err="1"/>
              <a:t>C</a:t>
            </a:r>
            <a:r>
              <a:rPr lang="en-US" sz="2000" b="1" baseline="-25000" dirty="0" err="1"/>
              <a:t>i</a:t>
            </a:r>
            <a:r>
              <a:rPr lang="en-US" sz="2000" b="1" dirty="0"/>
              <a:t>/</a:t>
            </a:r>
            <a:r>
              <a:rPr lang="en-US" sz="2000" b="1" dirty="0">
                <a:latin typeface="Symbol" pitchFamily="2" charset="2"/>
              </a:rPr>
              <a:t>D</a:t>
            </a:r>
            <a:r>
              <a:rPr lang="en-US" sz="2000" b="1" dirty="0"/>
              <a:t>t = (</a:t>
            </a:r>
            <a:r>
              <a:rPr lang="en-US" sz="2000" b="1" dirty="0" err="1"/>
              <a:t>k.h</a:t>
            </a:r>
            <a:r>
              <a:rPr lang="en-US" sz="2000" b="1" dirty="0"/>
              <a:t> + </a:t>
            </a:r>
            <a:r>
              <a:rPr lang="en-US" sz="2000" b="1" dirty="0" err="1"/>
              <a:t>v</a:t>
            </a:r>
            <a:r>
              <a:rPr lang="en-US" sz="2000" b="1" baseline="-25000" dirty="0" err="1"/>
              <a:t>a</a:t>
            </a:r>
            <a:r>
              <a:rPr lang="en-US" sz="2000" b="1" dirty="0"/>
              <a:t> )* C</a:t>
            </a:r>
            <a:r>
              <a:rPr lang="en-US" sz="2000" b="1" baseline="-25000" dirty="0"/>
              <a:t>i-1</a:t>
            </a:r>
            <a:r>
              <a:rPr lang="en-US" sz="2000" b="1" dirty="0"/>
              <a:t>  - (2 </a:t>
            </a:r>
            <a:r>
              <a:rPr lang="en-US" sz="2000" b="1" dirty="0" err="1"/>
              <a:t>k.h</a:t>
            </a:r>
            <a:r>
              <a:rPr lang="en-US" sz="2000" b="1" dirty="0"/>
              <a:t> – </a:t>
            </a:r>
            <a:r>
              <a:rPr lang="en-US" sz="2000" b="1" dirty="0" err="1"/>
              <a:t>v</a:t>
            </a:r>
            <a:r>
              <a:rPr lang="en-US" sz="2000" b="1" baseline="-25000" dirty="0" err="1"/>
              <a:t>a</a:t>
            </a:r>
            <a:r>
              <a:rPr lang="en-US" sz="2000" b="1" dirty="0"/>
              <a:t> ) * C</a:t>
            </a:r>
            <a:r>
              <a:rPr lang="en-US" sz="2000" b="1" baseline="-25000" dirty="0"/>
              <a:t>i</a:t>
            </a:r>
            <a:r>
              <a:rPr lang="en-US" sz="2000" b="1" dirty="0"/>
              <a:t>  + </a:t>
            </a:r>
            <a:r>
              <a:rPr lang="en-US" sz="2000" b="1" dirty="0" err="1"/>
              <a:t>k.h</a:t>
            </a:r>
            <a:r>
              <a:rPr lang="en-US" sz="2000" b="1" dirty="0"/>
              <a:t> * C</a:t>
            </a:r>
            <a:r>
              <a:rPr lang="en-US" sz="2000" b="1" baseline="-25000" dirty="0"/>
              <a:t>i+1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err="1"/>
              <a:t>v</a:t>
            </a:r>
            <a:r>
              <a:rPr lang="en-US" sz="2000" b="1" baseline="-25000" dirty="0" err="1"/>
              <a:t>a</a:t>
            </a:r>
            <a:r>
              <a:rPr lang="en-US" sz="2000" b="1" dirty="0"/>
              <a:t> has units (</a:t>
            </a:r>
            <a:r>
              <a:rPr lang="en-US" sz="2000" b="1" dirty="0" err="1"/>
              <a:t>frac</a:t>
            </a:r>
            <a:r>
              <a:rPr lang="en-US" sz="2000" b="1" dirty="0"/>
              <a:t> box traversed per unit time): s</a:t>
            </a:r>
            <a:r>
              <a:rPr lang="en-US" sz="2000" b="1" baseline="30000" dirty="0"/>
              <a:t>-1</a:t>
            </a:r>
          </a:p>
          <a:p>
            <a:r>
              <a:rPr lang="en-US" sz="2000" b="1" dirty="0" err="1"/>
              <a:t>k.h</a:t>
            </a:r>
            <a:r>
              <a:rPr lang="en-US" sz="2000" b="1" dirty="0"/>
              <a:t> has units (</a:t>
            </a:r>
            <a:r>
              <a:rPr lang="en-US" sz="2000" b="1" dirty="0" err="1"/>
              <a:t>frac</a:t>
            </a:r>
            <a:r>
              <a:rPr lang="en-US" sz="2000" b="1" dirty="0"/>
              <a:t> box exchanged per unit time): s</a:t>
            </a:r>
            <a:r>
              <a:rPr lang="en-US" sz="2000" b="1" baseline="30000" dirty="0"/>
              <a:t>-1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05758-3BD4-6845-8F28-9A2E91D5F9C1}"/>
              </a:ext>
            </a:extLst>
          </p:cNvPr>
          <p:cNvSpPr txBox="1"/>
          <p:nvPr/>
        </p:nvSpPr>
        <p:spPr>
          <a:xfrm>
            <a:off x="-1" y="6555179"/>
            <a:ext cx="6744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Note: this problem is equivalent to a random walk (linear Markov chain)</a:t>
            </a:r>
          </a:p>
        </p:txBody>
      </p:sp>
    </p:spTree>
    <p:extLst>
      <p:ext uri="{BB962C8B-B14F-4D97-AF65-F5344CB8AC3E}">
        <p14:creationId xmlns:p14="http://schemas.microsoft.com/office/powerpoint/2010/main" val="88769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B477BB-F896-7748-A1A0-DCEAF785FD17}"/>
              </a:ext>
            </a:extLst>
          </p:cNvPr>
          <p:cNvSpPr/>
          <p:nvPr/>
        </p:nvSpPr>
        <p:spPr>
          <a:xfrm>
            <a:off x="0" y="1797784"/>
            <a:ext cx="885899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Pointers (continued)</a:t>
            </a:r>
          </a:p>
          <a:p>
            <a:pPr lvl="0" algn="ctr"/>
            <a:endParaRPr lang="en-US" sz="24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Multiplication by a diagonal matrix is very efficient </a:t>
            </a:r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 the reason that the </a:t>
            </a:r>
            <a:r>
              <a:rPr lang="en-US" sz="2400" dirty="0">
                <a:solidFill>
                  <a:prstClr val="black"/>
                </a:solidFill>
              </a:rPr>
              <a:t>eigenvector/eigenvalue formulation is so useful (in addition giving time scales, allowing for unbiased averaging over time, </a:t>
            </a:r>
            <a:r>
              <a:rPr lang="en-US" sz="2400" dirty="0" err="1">
                <a:solidFill>
                  <a:prstClr val="black"/>
                </a:solidFill>
              </a:rPr>
              <a:t>etc</a:t>
            </a:r>
            <a:r>
              <a:rPr lang="en-US" sz="2400" dirty="0">
                <a:solidFill>
                  <a:prstClr val="black"/>
                </a:solidFill>
              </a:rPr>
              <a:t>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Finding the eigenvectors is iterative and can be time-consuming.  Consider saving the results for big matrices, using assign( ). You also want to return (or save by assign( ) ) the K matrix and its eigenvectors and eigenvalues, in addition to the solution to the initial value problem.</a:t>
            </a:r>
          </a:p>
        </p:txBody>
      </p:sp>
    </p:spTree>
    <p:extLst>
      <p:ext uri="{BB962C8B-B14F-4D97-AF65-F5344CB8AC3E}">
        <p14:creationId xmlns:p14="http://schemas.microsoft.com/office/powerpoint/2010/main" val="222544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9E946D-DBC8-E74A-9D5D-63DFF938CDAE}"/>
              </a:ext>
            </a:extLst>
          </p:cNvPr>
          <p:cNvSpPr txBox="1"/>
          <p:nvPr/>
        </p:nvSpPr>
        <p:spPr>
          <a:xfrm>
            <a:off x="249382" y="86915"/>
            <a:ext cx="8490857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/>
          </a:p>
          <a:p>
            <a:r>
              <a:rPr lang="en-US" sz="2400" b="1" dirty="0"/>
              <a:t>Application 1 – common to all work groups. </a:t>
            </a:r>
          </a:p>
          <a:p>
            <a:r>
              <a:rPr lang="en-US" sz="2400" b="1" dirty="0"/>
              <a:t>(a)</a:t>
            </a:r>
            <a:r>
              <a:rPr lang="en-US" sz="2400" b="1" i="1" dirty="0"/>
              <a:t> </a:t>
            </a:r>
            <a:r>
              <a:rPr lang="en-US" sz="2400" i="1" dirty="0"/>
              <a:t>Illustrate  your results with graphs: use </a:t>
            </a:r>
            <a:r>
              <a:rPr lang="en-US" sz="2400" i="1" dirty="0" err="1"/>
              <a:t>matplot</a:t>
            </a:r>
            <a:r>
              <a:rPr lang="en-US" sz="2400" i="1" dirty="0"/>
              <a:t>( ) and also make a movie</a:t>
            </a:r>
            <a:r>
              <a:rPr lang="en-US" sz="2400" baseline="30000" dirty="0"/>
              <a:t>‡</a:t>
            </a:r>
            <a:r>
              <a:rPr lang="en-US" sz="2400" i="1" dirty="0"/>
              <a:t>.</a:t>
            </a:r>
            <a:r>
              <a:rPr lang="en-US" sz="2400" dirty="0"/>
              <a:t> Then one other interesting display.  Do for at least 2 cases of inputs to the function. </a:t>
            </a:r>
          </a:p>
          <a:p>
            <a:endParaRPr lang="en-US" sz="800" b="1" dirty="0"/>
          </a:p>
          <a:p>
            <a:r>
              <a:rPr lang="en-US" sz="2400" b="1" dirty="0"/>
              <a:t>(b) </a:t>
            </a:r>
            <a:r>
              <a:rPr lang="en-US" sz="2400" dirty="0"/>
              <a:t>The solution to this problem is equivalent to solving the advection-diffusion equation (see extra slides); it has the form:</a:t>
            </a:r>
          </a:p>
          <a:p>
            <a:r>
              <a:rPr lang="en-US" sz="2400" i="1" dirty="0"/>
              <a:t>          </a:t>
            </a:r>
            <a:r>
              <a:rPr lang="en-US" sz="2400" b="1" i="1" dirty="0"/>
              <a:t>f(x, t) = 1/sqrt(4 </a:t>
            </a:r>
            <a:r>
              <a:rPr lang="en-US" sz="2400" b="1" i="1" dirty="0">
                <a:latin typeface="Symbol" pitchFamily="2" charset="2"/>
              </a:rPr>
              <a:t>p</a:t>
            </a:r>
            <a:r>
              <a:rPr lang="en-US" sz="2400" b="1" i="1" dirty="0"/>
              <a:t> D t) </a:t>
            </a:r>
            <a:r>
              <a:rPr lang="en-US" sz="2400" b="1" i="1" dirty="0" err="1"/>
              <a:t>exp</a:t>
            </a:r>
            <a:r>
              <a:rPr lang="en-US" sz="2400" b="1" i="1" dirty="0"/>
              <a:t>( - (x – </a:t>
            </a:r>
            <a:r>
              <a:rPr lang="en-US" sz="2400" b="1" i="1" dirty="0" err="1"/>
              <a:t>v</a:t>
            </a:r>
            <a:r>
              <a:rPr lang="en-US" sz="2400" b="1" i="1" baseline="-25000" dirty="0" err="1"/>
              <a:t>a</a:t>
            </a:r>
            <a:r>
              <a:rPr lang="en-US" sz="2400" b="1" i="1" dirty="0"/>
              <a:t> t)</a:t>
            </a:r>
            <a:r>
              <a:rPr lang="en-US" sz="2400" b="1" i="1" baseline="30000" dirty="0"/>
              <a:t>2</a:t>
            </a:r>
            <a:r>
              <a:rPr lang="en-US" sz="2400" b="1" i="1" dirty="0"/>
              <a:t> /( 4 D t ) )</a:t>
            </a:r>
          </a:p>
          <a:p>
            <a:r>
              <a:rPr lang="en-US" sz="2400" dirty="0"/>
              <a:t> Use an ordinary least squares fit to determine the diffusion coefficient D, for a given exchange coefficient, for a circular case, with 50 boxes, </a:t>
            </a:r>
            <a:r>
              <a:rPr lang="en-US" sz="2400" dirty="0" err="1"/>
              <a:t>k.h</a:t>
            </a:r>
            <a:r>
              <a:rPr lang="en-US" sz="2400" dirty="0"/>
              <a:t>= 0.01, </a:t>
            </a:r>
            <a:r>
              <a:rPr lang="en-US" sz="2400" dirty="0" err="1"/>
              <a:t>v</a:t>
            </a:r>
            <a:r>
              <a:rPr lang="en-US" sz="2400" baseline="-25000" dirty="0" err="1"/>
              <a:t>a</a:t>
            </a:r>
            <a:r>
              <a:rPr lang="en-US" sz="2400" dirty="0"/>
              <a:t>=.014, initially all zero except box 25.</a:t>
            </a:r>
          </a:p>
          <a:p>
            <a:endParaRPr lang="en-US" sz="800" dirty="0"/>
          </a:p>
          <a:p>
            <a:r>
              <a:rPr lang="en-US" sz="2400" b="1" dirty="0"/>
              <a:t>(c) </a:t>
            </a:r>
            <a:r>
              <a:rPr lang="en-US" sz="2400" dirty="0"/>
              <a:t>Try other cases. Let L be a distance spanned by the boxes, and </a:t>
            </a:r>
            <a:r>
              <a:rPr lang="en-US" sz="2400" dirty="0" err="1"/>
              <a:t>nbox</a:t>
            </a:r>
            <a:r>
              <a:rPr lang="en-US" sz="2400" dirty="0"/>
              <a:t> the number of boxes into which L is divided. </a:t>
            </a:r>
            <a:r>
              <a:rPr lang="en-US" sz="2400" i="1" dirty="0"/>
              <a:t>If you increase </a:t>
            </a:r>
            <a:r>
              <a:rPr lang="en-US" sz="2400" i="1" dirty="0" err="1"/>
              <a:t>nbox</a:t>
            </a:r>
            <a:r>
              <a:rPr lang="en-US" sz="2400" i="1" dirty="0"/>
              <a:t> (to get higher resolution), you must multiply </a:t>
            </a:r>
            <a:r>
              <a:rPr lang="en-US" sz="2400" i="1" dirty="0" err="1"/>
              <a:t>k.h</a:t>
            </a:r>
            <a:r>
              <a:rPr lang="en-US" sz="2400" i="1" dirty="0"/>
              <a:t> by nbox</a:t>
            </a:r>
            <a:r>
              <a:rPr lang="en-US" sz="2400" i="1" baseline="30000" dirty="0"/>
              <a:t>2</a:t>
            </a:r>
            <a:r>
              <a:rPr lang="en-US" sz="2400" i="1" dirty="0"/>
              <a:t> to have the same answer across the L landscape (see extra slides).   If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a</a:t>
            </a:r>
            <a:r>
              <a:rPr lang="en-US" sz="2400" i="1" dirty="0"/>
              <a:t> is finite it scales by </a:t>
            </a:r>
            <a:r>
              <a:rPr lang="en-US" sz="2400" i="1" dirty="0" err="1"/>
              <a:t>nbox</a:t>
            </a:r>
            <a:r>
              <a:rPr lang="en-US" sz="2400" i="1" dirty="0"/>
              <a:t>. Show some comparisons.   </a:t>
            </a:r>
            <a:endParaRPr lang="en-US" sz="2400" dirty="0"/>
          </a:p>
          <a:p>
            <a:endParaRPr lang="en-US" sz="2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783766-46A5-D945-AB0E-C4A5E367D360}"/>
              </a:ext>
            </a:extLst>
          </p:cNvPr>
          <p:cNvCxnSpPr/>
          <p:nvPr/>
        </p:nvCxnSpPr>
        <p:spPr>
          <a:xfrm>
            <a:off x="249382" y="60017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2BD4774-C5CD-804B-8B05-4AC9BC2511A3}"/>
              </a:ext>
            </a:extLst>
          </p:cNvPr>
          <p:cNvSpPr txBox="1"/>
          <p:nvPr/>
        </p:nvSpPr>
        <p:spPr>
          <a:xfrm>
            <a:off x="318053" y="6165740"/>
            <a:ext cx="882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/>
              <a:t>‡</a:t>
            </a:r>
            <a:r>
              <a:rPr lang="en-US" b="1" dirty="0"/>
              <a:t>An easy way to make a movie is to install the platform-independent version of ImageJ.</a:t>
            </a:r>
          </a:p>
          <a:p>
            <a:r>
              <a:rPr lang="en-US" b="1" dirty="0"/>
              <a:t>You must install Java first to use it. See: </a:t>
            </a:r>
            <a:r>
              <a:rPr lang="en-US" b="1" dirty="0">
                <a:hlinkClick r:id="rId3"/>
              </a:rPr>
              <a:t>https://imagej.nih.gov/ij/download.html</a:t>
            </a:r>
            <a:endParaRPr lang="en-US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8473DD-B367-5940-B1CF-76EC799D7BA3}"/>
              </a:ext>
            </a:extLst>
          </p:cNvPr>
          <p:cNvCxnSpPr/>
          <p:nvPr/>
        </p:nvCxnSpPr>
        <p:spPr>
          <a:xfrm>
            <a:off x="11876" y="619391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1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5C0DE5-21FB-4344-A09F-C32A8C4F0630}"/>
              </a:ext>
            </a:extLst>
          </p:cNvPr>
          <p:cNvSpPr/>
          <p:nvPr/>
        </p:nvSpPr>
        <p:spPr>
          <a:xfrm>
            <a:off x="391885" y="0"/>
            <a:ext cx="859773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  <a:p>
            <a:r>
              <a:rPr lang="en-US" sz="2400" b="1" dirty="0"/>
              <a:t>Applications 2, 3, 4, </a:t>
            </a:r>
            <a:r>
              <a:rPr lang="en-US" sz="2400" dirty="0"/>
              <a:t>…  At least one free-wheeling application, with some nice figures to illustrate.  Possibilities: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the comparable function for the equivalent Markov chain, explore dependence on number of particles.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a cube (or a pretzel – interesting!) instead of a chain (beware of accuracy limits of eigen() and solve())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Gas chromatograph. Study how a peak appears as it passes a fixed point, as a function of advection velocity.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one box into a “sink” – i.e. there are inflows into, but zero (or very small) outflows from, this one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Extra Credit (= 1 bar dark chocolate for the best submission) if you do the tunnel challenge problem on the next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Other creative ideas?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104BB-5EE6-2C40-953F-9AD172BBDBF8}"/>
              </a:ext>
            </a:extLst>
          </p:cNvPr>
          <p:cNvSpPr txBox="1"/>
          <p:nvPr/>
        </p:nvSpPr>
        <p:spPr>
          <a:xfrm>
            <a:off x="225631" y="5046479"/>
            <a:ext cx="8763989" cy="169277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Products of the class project:</a:t>
            </a:r>
          </a:p>
          <a:p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Each group will present their work (</a:t>
            </a:r>
            <a:r>
              <a:rPr lang="en-US" sz="2400" b="1" dirty="0" err="1"/>
              <a:t>Powerpoint</a:t>
            </a:r>
            <a:r>
              <a:rPr lang="en-US" sz="2400" b="1" dirty="0"/>
              <a:t>, 5 minutes).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</a:t>
            </a:r>
            <a:r>
              <a:rPr lang="en-US" sz="2400" b="1" dirty="0" err="1"/>
              <a:t>Powerpoint</a:t>
            </a:r>
            <a:r>
              <a:rPr lang="en-US" sz="2400" b="1" dirty="0"/>
              <a:t> and all codes will  be uploaded to the Canvas. Please ensure the codes run!</a:t>
            </a:r>
          </a:p>
        </p:txBody>
      </p:sp>
    </p:spTree>
    <p:extLst>
      <p:ext uri="{BB962C8B-B14F-4D97-AF65-F5344CB8AC3E}">
        <p14:creationId xmlns:p14="http://schemas.microsoft.com/office/powerpoint/2010/main" val="422979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D15852-8046-F943-8B4E-9E67DF7511F4}"/>
              </a:ext>
            </a:extLst>
          </p:cNvPr>
          <p:cNvSpPr txBox="1"/>
          <p:nvPr/>
        </p:nvSpPr>
        <p:spPr>
          <a:xfrm>
            <a:off x="285008" y="178130"/>
            <a:ext cx="86571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Tunnel Challenge</a:t>
            </a:r>
          </a:p>
          <a:p>
            <a:pPr algn="ctr"/>
            <a:endParaRPr lang="en-US" sz="2400" dirty="0"/>
          </a:p>
          <a:p>
            <a:r>
              <a:rPr lang="en-US" sz="2400" dirty="0"/>
              <a:t>A tunnel through the Alps is 10 km long.  There are sensors placed every 100m along its length. The cross section of the tunnel is 15m across and 6 m high.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Traffic is going both directions, leading to turbulence that exchanges air (</a:t>
            </a:r>
            <a:r>
              <a:rPr lang="en-US" sz="2400" dirty="0" err="1"/>
              <a:t>k.h</a:t>
            </a:r>
            <a:r>
              <a:rPr lang="en-US" sz="2400" dirty="0"/>
              <a:t>) in 60s between each pair of sensors. There is a wind blowing from France towards Italy at 10 km/hr. </a:t>
            </a:r>
          </a:p>
          <a:p>
            <a:endParaRPr lang="en-US" sz="2400" dirty="0"/>
          </a:p>
          <a:p>
            <a:r>
              <a:rPr lang="en-US" sz="2400" dirty="0"/>
              <a:t>My car is travelling from France to Italy at 100 km/</a:t>
            </a:r>
            <a:r>
              <a:rPr lang="en-US" sz="2400" dirty="0" err="1"/>
              <a:t>hr</a:t>
            </a:r>
            <a:r>
              <a:rPr lang="en-US" sz="2400" dirty="0"/>
              <a:t> emitting specially labelled carbon dioxide† at the rate of 50 kg/hr. </a:t>
            </a:r>
          </a:p>
          <a:p>
            <a:endParaRPr lang="en-US" sz="2400" dirty="0"/>
          </a:p>
          <a:p>
            <a:r>
              <a:rPr lang="en-US" sz="2400" dirty="0"/>
              <a:t>Show the concentrations of my CO</a:t>
            </a:r>
            <a:r>
              <a:rPr lang="en-US" sz="2400" baseline="-25000" dirty="0"/>
              <a:t>2</a:t>
            </a:r>
            <a:r>
              <a:rPr lang="en-US" sz="2400" dirty="0"/>
              <a:t> (kg/m</a:t>
            </a:r>
            <a:r>
              <a:rPr lang="en-US" sz="2400" baseline="30000" dirty="0"/>
              <a:t>3</a:t>
            </a:r>
            <a:r>
              <a:rPr lang="en-US" sz="2400" dirty="0"/>
              <a:t>) at the sensors as my car passes through, and after I exit.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9B30F-B3DA-B746-BD48-4A26F8ABE5A4}"/>
              </a:ext>
            </a:extLst>
          </p:cNvPr>
          <p:cNvSpPr txBox="1"/>
          <p:nvPr/>
        </p:nvSpPr>
        <p:spPr>
          <a:xfrm>
            <a:off x="362197" y="6151418"/>
            <a:ext cx="85027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† NOTE, I actually don't own a car, but my spouse does and it is an electric car!</a:t>
            </a:r>
          </a:p>
        </p:txBody>
      </p:sp>
    </p:spTree>
    <p:extLst>
      <p:ext uri="{BB962C8B-B14F-4D97-AF65-F5344CB8AC3E}">
        <p14:creationId xmlns:p14="http://schemas.microsoft.com/office/powerpoint/2010/main" val="169968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41287B-799B-074B-B49A-60F05527A72C}"/>
              </a:ext>
            </a:extLst>
          </p:cNvPr>
          <p:cNvSpPr txBox="1"/>
          <p:nvPr/>
        </p:nvSpPr>
        <p:spPr>
          <a:xfrm>
            <a:off x="390292" y="547686"/>
            <a:ext cx="84749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following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Extra Slides</a:t>
            </a:r>
            <a:r>
              <a:rPr lang="en-US" sz="2800" dirty="0"/>
              <a:t> show that the </a:t>
            </a:r>
            <a:r>
              <a:rPr lang="en-US" sz="2800" dirty="0" err="1"/>
              <a:t>Strings.of.Boxes</a:t>
            </a:r>
            <a:r>
              <a:rPr lang="en-US" sz="2800" dirty="0"/>
              <a:t> problem provides a representation of the mass continuity equation, with transport provided by advection and diffusion.</a:t>
            </a:r>
          </a:p>
          <a:p>
            <a:endParaRPr lang="en-US" sz="2800" dirty="0"/>
          </a:p>
          <a:p>
            <a:r>
              <a:rPr lang="en-US" sz="2800" dirty="0"/>
              <a:t>This material does not need to be used in the problem. Students are free to skip it altogether.</a:t>
            </a:r>
          </a:p>
          <a:p>
            <a:endParaRPr lang="en-US" sz="2800" dirty="0"/>
          </a:p>
          <a:p>
            <a:r>
              <a:rPr lang="en-US" sz="2800" dirty="0"/>
              <a:t>The slides are presented here because the advection-diffusion equation is often incorporated into atmospheric and ocean models. Students who are interested in atmospheric transport models should consider having a close look at this material.  Some of it will appear again in the Modeling section of the course.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D027D-97CE-7F49-B596-CB6824341DC3}"/>
              </a:ext>
            </a:extLst>
          </p:cNvPr>
          <p:cNvSpPr txBox="1"/>
          <p:nvPr/>
        </p:nvSpPr>
        <p:spPr>
          <a:xfrm>
            <a:off x="0" y="2291938"/>
            <a:ext cx="91440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Relating a set of connected boxes to transport of molecules (advection – diffusion) 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1F036-AE1C-6840-9D03-6FC1FC43F102}"/>
              </a:ext>
            </a:extLst>
          </p:cNvPr>
          <p:cNvSpPr/>
          <p:nvPr/>
        </p:nvSpPr>
        <p:spPr>
          <a:xfrm>
            <a:off x="0" y="0"/>
            <a:ext cx="9144000" cy="368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9151E-580C-824A-8646-CF4B7E2F8464}"/>
              </a:ext>
            </a:extLst>
          </p:cNvPr>
          <p:cNvSpPr txBox="1"/>
          <p:nvPr/>
        </p:nvSpPr>
        <p:spPr>
          <a:xfrm>
            <a:off x="0" y="0"/>
            <a:ext cx="262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46370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57D5A-B71F-0D4E-B758-793B1FFBDFAE}"/>
              </a:ext>
            </a:extLst>
          </p:cNvPr>
          <p:cNvSpPr txBox="1"/>
          <p:nvPr/>
        </p:nvSpPr>
        <p:spPr>
          <a:xfrm>
            <a:off x="100361" y="390293"/>
            <a:ext cx="89432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rate (events/sec in unit volume) that molecules collide with each other ?</a:t>
            </a:r>
          </a:p>
          <a:p>
            <a:r>
              <a:rPr lang="en-US" sz="2000" b="1" dirty="0"/>
              <a:t>How far do they go on average between collisions ?  </a:t>
            </a:r>
            <a:r>
              <a:rPr lang="en-US" sz="2000" b="1" dirty="0">
                <a:sym typeface="Wingdings" pitchFamily="2" charset="2"/>
              </a:rPr>
              <a:t> </a:t>
            </a:r>
            <a:r>
              <a:rPr lang="en-US" sz="2000" b="1" dirty="0"/>
              <a:t>Mean Free Path</a:t>
            </a:r>
          </a:p>
          <a:p>
            <a:endParaRPr lang="en-US" sz="800" dirty="0"/>
          </a:p>
          <a:p>
            <a:r>
              <a:rPr lang="en-US" sz="2000" dirty="0"/>
              <a:t>Start with the "hard sphere" model of molecular collisions.</a:t>
            </a:r>
          </a:p>
          <a:p>
            <a:r>
              <a:rPr lang="en-US" sz="2000" dirty="0"/>
              <a:t>The model:</a:t>
            </a:r>
          </a:p>
          <a:p>
            <a:r>
              <a:rPr lang="en-US" sz="2000" dirty="0"/>
              <a:t>•</a:t>
            </a:r>
            <a:r>
              <a:rPr lang="en-US" sz="2000" b="1" dirty="0"/>
              <a:t>n</a:t>
            </a:r>
            <a:r>
              <a:rPr lang="en-US" sz="2000" dirty="0"/>
              <a:t> molecules/cm</a:t>
            </a:r>
            <a:r>
              <a:rPr lang="en-US" sz="2000" baseline="30000" dirty="0"/>
              <a:t>3</a:t>
            </a:r>
          </a:p>
          <a:p>
            <a:r>
              <a:rPr lang="en-US" sz="2000" dirty="0"/>
              <a:t>•Molecules are rigid, non-attracting spheres with </a:t>
            </a:r>
            <a:r>
              <a:rPr lang="en-US" sz="2000" dirty="0" err="1"/>
              <a:t>radis</a:t>
            </a:r>
            <a:r>
              <a:rPr lang="en-US" sz="2000" dirty="0"/>
              <a:t> </a:t>
            </a:r>
            <a:r>
              <a:rPr lang="en-US" sz="2000" b="1" dirty="0"/>
              <a:t>r</a:t>
            </a:r>
            <a:endParaRPr lang="en-US" sz="2000" dirty="0"/>
          </a:p>
          <a:p>
            <a:r>
              <a:rPr lang="en-US" sz="2000" dirty="0"/>
              <a:t>•All molecules travel with the same speed </a:t>
            </a:r>
            <a:r>
              <a:rPr lang="en-US" sz="2000" b="1" dirty="0"/>
              <a:t>v= (8 </a:t>
            </a:r>
            <a:r>
              <a:rPr lang="en-US" sz="2000" b="1" dirty="0" err="1"/>
              <a:t>kT</a:t>
            </a:r>
            <a:r>
              <a:rPr lang="en-US" sz="2000" b="1" dirty="0"/>
              <a:t>/ </a:t>
            </a:r>
            <a:r>
              <a:rPr lang="en-US" sz="2000" b="1" dirty="0">
                <a:latin typeface="Symbol" pitchFamily="2" charset="2"/>
              </a:rPr>
              <a:t>p</a:t>
            </a:r>
            <a:r>
              <a:rPr lang="en-US" sz="2000" b="1" dirty="0"/>
              <a:t>m )</a:t>
            </a:r>
            <a:r>
              <a:rPr lang="en-US" sz="2000" b="1" baseline="30000" dirty="0"/>
              <a:t>½</a:t>
            </a:r>
            <a:r>
              <a:rPr lang="en-US" sz="2000" b="1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What volume is swept out by a molecule in 1 s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9F96E-1AAF-FC4E-91F1-22C5D4951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" y="2937663"/>
            <a:ext cx="5274527" cy="383060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86350-0589-074D-893B-F4BEA93A61CA}"/>
              </a:ext>
            </a:extLst>
          </p:cNvPr>
          <p:cNvSpPr txBox="1"/>
          <p:nvPr/>
        </p:nvSpPr>
        <p:spPr>
          <a:xfrm>
            <a:off x="5597912" y="2937663"/>
            <a:ext cx="3445727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Cross section (area) = </a:t>
            </a:r>
            <a:r>
              <a:rPr lang="en-US" sz="2000" dirty="0">
                <a:latin typeface="Symbol" pitchFamily="2" charset="2"/>
              </a:rPr>
              <a:t>s</a:t>
            </a:r>
          </a:p>
          <a:p>
            <a:endParaRPr lang="en-US" sz="1000" dirty="0"/>
          </a:p>
          <a:p>
            <a:r>
              <a:rPr lang="en-US" sz="2000" dirty="0"/>
              <a:t>Volume swept out in 1s is </a:t>
            </a:r>
          </a:p>
          <a:p>
            <a:pPr algn="ctr"/>
            <a:r>
              <a:rPr lang="en-US" sz="2000" b="1" dirty="0"/>
              <a:t>Vol = </a:t>
            </a:r>
            <a:r>
              <a:rPr lang="en-US" sz="2000" b="1" dirty="0" err="1">
                <a:latin typeface="Symbol" pitchFamily="2" charset="2"/>
              </a:rPr>
              <a:t>s</a:t>
            </a:r>
            <a:r>
              <a:rPr lang="en-US" sz="2000" b="1" dirty="0" err="1"/>
              <a:t>v</a:t>
            </a:r>
            <a:endParaRPr lang="en-US" sz="2000" b="1" dirty="0"/>
          </a:p>
          <a:p>
            <a:endParaRPr lang="en-US" sz="1000" b="1" dirty="0"/>
          </a:p>
          <a:p>
            <a:r>
              <a:rPr lang="en-US" sz="2000" dirty="0"/>
              <a:t>Number of collisions s</a:t>
            </a:r>
            <a:r>
              <a:rPr lang="en-US" sz="2000" baseline="30000" dirty="0"/>
              <a:t>-1</a:t>
            </a:r>
          </a:p>
          <a:p>
            <a:pPr algn="ctr"/>
            <a:r>
              <a:rPr lang="en-US" sz="2000" b="1" dirty="0" err="1"/>
              <a:t>Col.rate</a:t>
            </a:r>
            <a:r>
              <a:rPr lang="en-US" sz="2000" b="1" dirty="0"/>
              <a:t> = </a:t>
            </a:r>
            <a:r>
              <a:rPr lang="en-US" sz="2000" b="1" dirty="0" err="1">
                <a:latin typeface="Symbol" pitchFamily="2" charset="2"/>
              </a:rPr>
              <a:t>s</a:t>
            </a:r>
            <a:r>
              <a:rPr lang="en-US" sz="2000" b="1" dirty="0" err="1"/>
              <a:t>nv</a:t>
            </a:r>
            <a:endParaRPr lang="en-US" sz="2000" b="1" dirty="0"/>
          </a:p>
          <a:p>
            <a:pPr algn="ctr"/>
            <a:endParaRPr lang="en-US" sz="1000" b="1" dirty="0"/>
          </a:p>
          <a:p>
            <a:r>
              <a:rPr lang="en-US" sz="2000" dirty="0"/>
              <a:t>Time between collisions</a:t>
            </a:r>
          </a:p>
          <a:p>
            <a:pPr algn="ctr"/>
            <a:r>
              <a:rPr lang="en-US" sz="2000" b="1" dirty="0">
                <a:latin typeface="Symbol" pitchFamily="2" charset="2"/>
              </a:rPr>
              <a:t>D</a:t>
            </a:r>
            <a:r>
              <a:rPr lang="en-US" sz="2000" b="1" dirty="0"/>
              <a:t>t = 1/</a:t>
            </a:r>
            <a:r>
              <a:rPr lang="en-US" sz="2000" b="1" dirty="0" err="1">
                <a:latin typeface="Symbol" pitchFamily="2" charset="2"/>
              </a:rPr>
              <a:t>s</a:t>
            </a:r>
            <a:r>
              <a:rPr lang="en-US" sz="2000" b="1" dirty="0" err="1"/>
              <a:t>nv</a:t>
            </a:r>
            <a:endParaRPr lang="en-US" sz="2000" b="1" dirty="0"/>
          </a:p>
          <a:p>
            <a:pPr algn="ctr"/>
            <a:endParaRPr lang="en-US" sz="1000" b="1" dirty="0"/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Mean dist. between collisions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Symbol" pitchFamily="2" charset="2"/>
              </a:rPr>
              <a:t>l</a:t>
            </a:r>
            <a:r>
              <a:rPr lang="en-US" sz="2000" b="1" dirty="0">
                <a:solidFill>
                  <a:srgbClr val="FF0000"/>
                </a:solidFill>
              </a:rPr>
              <a:t> = v </a:t>
            </a:r>
            <a:r>
              <a:rPr lang="en-US" sz="2000" b="1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sz="2000" b="1" dirty="0">
                <a:solidFill>
                  <a:srgbClr val="FF0000"/>
                </a:solidFill>
              </a:rPr>
              <a:t>t = 1/</a:t>
            </a:r>
            <a:r>
              <a:rPr lang="en-US" sz="2000" b="1" dirty="0" err="1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US" sz="2000" b="1" dirty="0" err="1">
                <a:solidFill>
                  <a:srgbClr val="FF0000"/>
                </a:solidFill>
              </a:rPr>
              <a:t>n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“Mean Free Path”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85729-7F89-7443-9E6B-DD182175B55A}"/>
              </a:ext>
            </a:extLst>
          </p:cNvPr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Relating a set of connected boxes to transport of molecules (advection – diffusion) 1</a:t>
            </a:r>
          </a:p>
        </p:txBody>
      </p:sp>
    </p:spTree>
    <p:extLst>
      <p:ext uri="{BB962C8B-B14F-4D97-AF65-F5344CB8AC3E}">
        <p14:creationId xmlns:p14="http://schemas.microsoft.com/office/powerpoint/2010/main" val="300986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D433C-EA31-DB4D-9381-8D9B204BCD30}"/>
              </a:ext>
            </a:extLst>
          </p:cNvPr>
          <p:cNvSpPr txBox="1"/>
          <p:nvPr/>
        </p:nvSpPr>
        <p:spPr>
          <a:xfrm>
            <a:off x="0" y="10578"/>
            <a:ext cx="91440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Relating a set of connected boxes to transport of molecules (advection – diffusion)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17FE9-9D5D-C046-9EED-7C172053AAD6}"/>
              </a:ext>
            </a:extLst>
          </p:cNvPr>
          <p:cNvSpPr txBox="1"/>
          <p:nvPr/>
        </p:nvSpPr>
        <p:spPr>
          <a:xfrm>
            <a:off x="412595" y="366838"/>
            <a:ext cx="85529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Net </a:t>
            </a:r>
            <a:r>
              <a:rPr lang="en-US" sz="2000" dirty="0"/>
              <a:t>Flux of molecules </a:t>
            </a:r>
            <a:r>
              <a:rPr lang="en-US" sz="2000" b="1" dirty="0"/>
              <a:t>across a surface </a:t>
            </a:r>
            <a:r>
              <a:rPr lang="en-US" sz="2000" dirty="0"/>
              <a:t>(number cm</a:t>
            </a:r>
            <a:r>
              <a:rPr lang="en-US" sz="2000" baseline="30000" dirty="0"/>
              <a:t>-2</a:t>
            </a:r>
            <a:r>
              <a:rPr lang="en-US" sz="2000" dirty="0"/>
              <a:t> s</a:t>
            </a:r>
            <a:r>
              <a:rPr lang="en-US" sz="2000" baseline="30000" dirty="0"/>
              <a:t>-1</a:t>
            </a:r>
            <a:r>
              <a:rPr lang="en-US" sz="2000" dirty="0"/>
              <a:t>)</a:t>
            </a:r>
          </a:p>
          <a:p>
            <a:endParaRPr lang="en-US" sz="1000" dirty="0"/>
          </a:p>
          <a:p>
            <a:r>
              <a:rPr lang="en-US" sz="2000" dirty="0"/>
              <a:t>Place all the molecules in a grid with space </a:t>
            </a:r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x</a:t>
            </a:r>
            <a:r>
              <a:rPr lang="en-US" sz="2000" dirty="0"/>
              <a:t> =</a:t>
            </a:r>
            <a:r>
              <a:rPr lang="en-US" sz="2000" dirty="0">
                <a:latin typeface="Symbol" pitchFamily="2" charset="2"/>
              </a:rPr>
              <a:t> l</a:t>
            </a:r>
            <a:r>
              <a:rPr lang="en-US" sz="2000" dirty="0"/>
              <a:t> .</a:t>
            </a:r>
          </a:p>
          <a:p>
            <a:endParaRPr lang="en-US" sz="1000" dirty="0"/>
          </a:p>
          <a:p>
            <a:r>
              <a:rPr lang="en-US" sz="2000" dirty="0"/>
              <a:t>The number on each face of a cube is n/</a:t>
            </a:r>
            <a:r>
              <a:rPr lang="en-US" sz="2000" dirty="0">
                <a:latin typeface="Symbol" pitchFamily="2" charset="2"/>
              </a:rPr>
              <a:t>l</a:t>
            </a:r>
            <a:r>
              <a:rPr lang="en-US" sz="2000" baseline="30000" dirty="0"/>
              <a:t>3</a:t>
            </a:r>
            <a:r>
              <a:rPr lang="en-US" sz="2000" dirty="0"/>
              <a:t> (or ½ that number). Compute the </a:t>
            </a:r>
            <a:r>
              <a:rPr lang="en-US" sz="2000" i="1" dirty="0"/>
              <a:t>net</a:t>
            </a:r>
            <a:r>
              <a:rPr lang="en-US" sz="2000" dirty="0"/>
              <a:t> flux from one face to the next.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FDD2A5-0D42-FE4F-83E6-266DFB6A1F11}"/>
              </a:ext>
            </a:extLst>
          </p:cNvPr>
          <p:cNvCxnSpPr/>
          <p:nvPr/>
        </p:nvCxnSpPr>
        <p:spPr>
          <a:xfrm>
            <a:off x="925552" y="2352908"/>
            <a:ext cx="0" cy="1527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0DC34-FCCC-FB4A-910C-984F3A07B1C3}"/>
              </a:ext>
            </a:extLst>
          </p:cNvPr>
          <p:cNvCxnSpPr/>
          <p:nvPr/>
        </p:nvCxnSpPr>
        <p:spPr>
          <a:xfrm>
            <a:off x="2427250" y="2352908"/>
            <a:ext cx="0" cy="1527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124AA0-F5E2-EB42-B4CB-FC05FDE58ABF}"/>
              </a:ext>
            </a:extLst>
          </p:cNvPr>
          <p:cNvSpPr txBox="1"/>
          <p:nvPr/>
        </p:nvSpPr>
        <p:spPr>
          <a:xfrm>
            <a:off x="791738" y="4015759"/>
            <a:ext cx="21298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ymbol" pitchFamily="2" charset="2"/>
                <a:sym typeface="Wingdings" pitchFamily="2" charset="2"/>
              </a:rPr>
              <a:t>         </a:t>
            </a:r>
            <a:r>
              <a:rPr lang="en-US" sz="2000" b="1" dirty="0">
                <a:latin typeface="Symbol" pitchFamily="2" charset="2"/>
              </a:rPr>
              <a:t>l        </a:t>
            </a:r>
            <a:r>
              <a:rPr lang="en-US" sz="2000" b="1" dirty="0">
                <a:latin typeface="Symbol" pitchFamily="2" charset="2"/>
                <a:sym typeface="Wingdings" pitchFamily="2" charset="2"/>
              </a:rPr>
              <a:t></a:t>
            </a:r>
          </a:p>
          <a:p>
            <a:endParaRPr lang="en-US" sz="1000" b="1" dirty="0"/>
          </a:p>
          <a:p>
            <a:r>
              <a:rPr lang="en-US" sz="2000" b="1" dirty="0"/>
              <a:t>x                    </a:t>
            </a:r>
            <a:r>
              <a:rPr lang="en-US" sz="2000" b="1" dirty="0" err="1"/>
              <a:t>x+</a:t>
            </a:r>
            <a:r>
              <a:rPr lang="en-US" sz="2000" b="1" dirty="0" err="1">
                <a:latin typeface="Symbol" pitchFamily="2" charset="2"/>
              </a:rPr>
              <a:t>D</a:t>
            </a:r>
            <a:r>
              <a:rPr lang="en-US" sz="2000" b="1" dirty="0" err="1"/>
              <a:t>x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BBD17-FAAA-184C-B80D-BC35C2C16140}"/>
              </a:ext>
            </a:extLst>
          </p:cNvPr>
          <p:cNvSpPr txBox="1"/>
          <p:nvPr/>
        </p:nvSpPr>
        <p:spPr>
          <a:xfrm>
            <a:off x="791738" y="1995849"/>
            <a:ext cx="70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Wingdings" pitchFamily="2" charset="2"/>
              </a:rPr>
              <a:t>n</a:t>
            </a:r>
            <a:r>
              <a:rPr lang="en-US" sz="2000" baseline="-25000" dirty="0">
                <a:sym typeface="Wingdings" pitchFamily="2" charset="2"/>
              </a:rPr>
              <a:t>➖</a:t>
            </a:r>
            <a:endParaRPr lang="en-US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E47CF-B15E-954D-946B-6D46530DBADF}"/>
              </a:ext>
            </a:extLst>
          </p:cNvPr>
          <p:cNvSpPr txBox="1"/>
          <p:nvPr/>
        </p:nvSpPr>
        <p:spPr>
          <a:xfrm>
            <a:off x="2219094" y="1988480"/>
            <a:ext cx="70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Wingdings" pitchFamily="2" charset="2"/>
              </a:rPr>
              <a:t>n</a:t>
            </a:r>
            <a:r>
              <a:rPr lang="en-US" sz="2800" baseline="-25000" dirty="0">
                <a:sym typeface="Wingdings" pitchFamily="2" charset="2"/>
              </a:rPr>
              <a:t>+</a:t>
            </a:r>
            <a:endParaRPr lang="en-US" sz="200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1D665-CFD5-2043-A2CC-7B8F31712D8F}"/>
              </a:ext>
            </a:extLst>
          </p:cNvPr>
          <p:cNvSpPr txBox="1"/>
          <p:nvPr/>
        </p:nvSpPr>
        <p:spPr>
          <a:xfrm>
            <a:off x="3928948" y="1843258"/>
            <a:ext cx="4861932" cy="437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Diffusion</a:t>
            </a:r>
          </a:p>
          <a:p>
            <a:pPr algn="ctr"/>
            <a:endParaRPr lang="en-US" sz="2000" dirty="0"/>
          </a:p>
          <a:p>
            <a:r>
              <a:rPr lang="en-US" sz="2000" dirty="0"/>
              <a:t>Number crossing l </a:t>
            </a:r>
            <a:r>
              <a:rPr lang="en-US" sz="2000" dirty="0">
                <a:sym typeface="Wingdings" pitchFamily="2" charset="2"/>
              </a:rPr>
              <a:t> r (apart from factor ~2)</a:t>
            </a:r>
          </a:p>
          <a:p>
            <a:r>
              <a:rPr lang="en-US" sz="2000" dirty="0">
                <a:sym typeface="Wingdings" pitchFamily="2" charset="2"/>
              </a:rPr>
              <a:t>         </a:t>
            </a:r>
            <a:r>
              <a:rPr lang="en-US" sz="2000" b="1" dirty="0" err="1">
                <a:sym typeface="Wingdings" pitchFamily="2" charset="2"/>
              </a:rPr>
              <a:t>vn</a:t>
            </a:r>
            <a:r>
              <a:rPr lang="en-US" sz="2000" baseline="-25000" dirty="0">
                <a:sym typeface="Wingdings" pitchFamily="2" charset="2"/>
              </a:rPr>
              <a:t>➖</a:t>
            </a:r>
            <a:r>
              <a:rPr lang="en-US" sz="2000" dirty="0"/>
              <a:t> </a:t>
            </a:r>
          </a:p>
          <a:p>
            <a:r>
              <a:rPr lang="en-US" sz="2000" dirty="0"/>
              <a:t>Number crossing r </a:t>
            </a:r>
            <a:r>
              <a:rPr lang="en-US" sz="2000" dirty="0">
                <a:sym typeface="Wingdings" pitchFamily="2" charset="2"/>
              </a:rPr>
              <a:t> l (apart from factor ~2)</a:t>
            </a:r>
          </a:p>
          <a:p>
            <a:r>
              <a:rPr lang="en-US" sz="2000" dirty="0">
                <a:sym typeface="Wingdings" pitchFamily="2" charset="2"/>
              </a:rPr>
              <a:t>         </a:t>
            </a:r>
            <a:r>
              <a:rPr lang="en-US" sz="2000" b="1" dirty="0" err="1">
                <a:sym typeface="Wingdings" pitchFamily="2" charset="2"/>
              </a:rPr>
              <a:t>vn</a:t>
            </a:r>
            <a:r>
              <a:rPr lang="en-US" sz="2800" baseline="-25000" dirty="0">
                <a:sym typeface="Wingdings" pitchFamily="2" charset="2"/>
              </a:rPr>
              <a:t>+</a:t>
            </a:r>
            <a:r>
              <a:rPr lang="en-US" sz="2000" dirty="0"/>
              <a:t> </a:t>
            </a:r>
          </a:p>
          <a:p>
            <a:r>
              <a:rPr lang="en-US" sz="2000" dirty="0"/>
              <a:t>Net flux in + direction   (-1) v (</a:t>
            </a:r>
            <a:r>
              <a:rPr lang="en-US" sz="2000" dirty="0">
                <a:sym typeface="Wingdings" pitchFamily="2" charset="2"/>
              </a:rPr>
              <a:t>n</a:t>
            </a:r>
            <a:r>
              <a:rPr lang="en-US" sz="2800" baseline="-25000" dirty="0">
                <a:sym typeface="Wingdings" pitchFamily="2" charset="2"/>
              </a:rPr>
              <a:t>+</a:t>
            </a:r>
            <a:r>
              <a:rPr lang="en-US" sz="2000" dirty="0"/>
              <a:t> -  </a:t>
            </a:r>
            <a:r>
              <a:rPr lang="en-US" sz="2000" dirty="0">
                <a:sym typeface="Wingdings" pitchFamily="2" charset="2"/>
              </a:rPr>
              <a:t>n</a:t>
            </a:r>
            <a:r>
              <a:rPr lang="en-US" sz="2000" baseline="-25000" dirty="0">
                <a:sym typeface="Wingdings" pitchFamily="2" charset="2"/>
              </a:rPr>
              <a:t>➖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(</a:t>
            </a:r>
            <a:r>
              <a:rPr lang="en-US" sz="2000" b="1" dirty="0">
                <a:sym typeface="Wingdings" pitchFamily="2" charset="2"/>
              </a:rPr>
              <a:t>n</a:t>
            </a:r>
            <a:r>
              <a:rPr lang="en-US" sz="2800" baseline="-25000" dirty="0">
                <a:sym typeface="Wingdings" pitchFamily="2" charset="2"/>
              </a:rPr>
              <a:t>+</a:t>
            </a:r>
            <a:r>
              <a:rPr lang="en-US" sz="2000" dirty="0"/>
              <a:t> -  </a:t>
            </a:r>
            <a:r>
              <a:rPr lang="en-US" sz="2000" b="1" dirty="0">
                <a:sym typeface="Wingdings" pitchFamily="2" charset="2"/>
              </a:rPr>
              <a:t>n</a:t>
            </a:r>
            <a:r>
              <a:rPr lang="en-US" sz="2000" baseline="-25000" dirty="0">
                <a:sym typeface="Wingdings" pitchFamily="2" charset="2"/>
              </a:rPr>
              <a:t>➖</a:t>
            </a:r>
            <a:r>
              <a:rPr lang="en-US" sz="2000" dirty="0"/>
              <a:t>) = </a:t>
            </a:r>
            <a:r>
              <a:rPr lang="en-US" sz="2000" dirty="0" err="1"/>
              <a:t>dn</a:t>
            </a:r>
            <a:r>
              <a:rPr lang="en-US" sz="2000" dirty="0"/>
              <a:t>/dx </a:t>
            </a:r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x</a:t>
            </a:r>
            <a:r>
              <a:rPr lang="en-US" sz="2000" dirty="0"/>
              <a:t> = </a:t>
            </a:r>
            <a:r>
              <a:rPr lang="en-US" sz="2000" dirty="0">
                <a:latin typeface="Symbol" pitchFamily="2" charset="2"/>
              </a:rPr>
              <a:t>l</a:t>
            </a:r>
            <a:r>
              <a:rPr lang="en-US" sz="2000" dirty="0"/>
              <a:t> </a:t>
            </a:r>
            <a:r>
              <a:rPr lang="en-US" sz="2000" dirty="0" err="1"/>
              <a:t>dn</a:t>
            </a:r>
            <a:r>
              <a:rPr lang="en-US" sz="2000" dirty="0"/>
              <a:t>/dx</a:t>
            </a:r>
          </a:p>
          <a:p>
            <a:endParaRPr lang="en-US" sz="2000" dirty="0"/>
          </a:p>
          <a:p>
            <a:r>
              <a:rPr lang="en-US" sz="2800" b="1" i="1" dirty="0">
                <a:solidFill>
                  <a:srgbClr val="FF0000"/>
                </a:solidFill>
              </a:rPr>
              <a:t>Net Diffusive </a:t>
            </a:r>
            <a:r>
              <a:rPr lang="en-US" sz="2800" b="1" dirty="0">
                <a:solidFill>
                  <a:srgbClr val="FF0000"/>
                </a:solidFill>
              </a:rPr>
              <a:t>Flux = – </a:t>
            </a:r>
            <a:r>
              <a:rPr lang="en-US" sz="2800" b="1" dirty="0">
                <a:solidFill>
                  <a:srgbClr val="FF0000"/>
                </a:solidFill>
                <a:latin typeface="Symbol" pitchFamily="2" charset="2"/>
              </a:rPr>
              <a:t>l</a:t>
            </a:r>
            <a:r>
              <a:rPr lang="en-US" sz="2800" b="1" dirty="0">
                <a:solidFill>
                  <a:srgbClr val="FF0000"/>
                </a:solidFill>
              </a:rPr>
              <a:t>v </a:t>
            </a:r>
            <a:r>
              <a:rPr lang="en-US" sz="2800" b="1" dirty="0" err="1">
                <a:solidFill>
                  <a:srgbClr val="FF0000"/>
                </a:solidFill>
              </a:rPr>
              <a:t>dn</a:t>
            </a:r>
            <a:r>
              <a:rPr lang="en-US" sz="2800" b="1" dirty="0">
                <a:solidFill>
                  <a:srgbClr val="FF0000"/>
                </a:solidFill>
              </a:rPr>
              <a:t>/dx </a:t>
            </a:r>
          </a:p>
          <a:p>
            <a:endParaRPr lang="en-US" sz="1000" b="1" dirty="0"/>
          </a:p>
          <a:p>
            <a:r>
              <a:rPr lang="en-US" sz="2000" b="1" dirty="0"/>
              <a:t>The diffusion coefficient is the velocity x distance in one hop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6A6F9B-98D2-4345-BD3B-0E2625A4F639}"/>
              </a:ext>
            </a:extLst>
          </p:cNvPr>
          <p:cNvCxnSpPr/>
          <p:nvPr/>
        </p:nvCxnSpPr>
        <p:spPr>
          <a:xfrm>
            <a:off x="1687553" y="2352908"/>
            <a:ext cx="0" cy="15277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2BB62AF-BC2F-E544-A87E-2BFC28842344}"/>
              </a:ext>
            </a:extLst>
          </p:cNvPr>
          <p:cNvSpPr txBox="1"/>
          <p:nvPr/>
        </p:nvSpPr>
        <p:spPr>
          <a:xfrm>
            <a:off x="412595" y="5288134"/>
            <a:ext cx="3088888" cy="1177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Advection</a:t>
            </a:r>
          </a:p>
          <a:p>
            <a:pPr algn="ctr"/>
            <a:endParaRPr lang="en-US" sz="105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Advective Flux = V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en-US" sz="2400" b="1" baseline="14000" dirty="0">
                <a:solidFill>
                  <a:srgbClr val="FF0000"/>
                </a:solidFill>
                <a:sym typeface="Wingdings" pitchFamily="2" charset="2"/>
              </a:rPr>
              <a:t>_</a:t>
            </a:r>
            <a:endParaRPr lang="en-US" sz="2400" baseline="14000" dirty="0">
              <a:solidFill>
                <a:srgbClr val="FF0000"/>
              </a:solidFill>
              <a:latin typeface="Symbol" pitchFamily="2" charset="2"/>
            </a:endParaRPr>
          </a:p>
          <a:p>
            <a:pPr algn="ctr"/>
            <a:endParaRPr lang="en-US" sz="24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3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F4071-83F9-3043-B3A5-6EC78455D43E}"/>
              </a:ext>
            </a:extLst>
          </p:cNvPr>
          <p:cNvSpPr txBox="1"/>
          <p:nvPr/>
        </p:nvSpPr>
        <p:spPr>
          <a:xfrm>
            <a:off x="1" y="0"/>
            <a:ext cx="91440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Relating a set of connected boxes to transport of molecules (advection – diffusion)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9740C-5C10-6141-9368-8CDFE6B753D8}"/>
              </a:ext>
            </a:extLst>
          </p:cNvPr>
          <p:cNvSpPr txBox="1"/>
          <p:nvPr/>
        </p:nvSpPr>
        <p:spPr>
          <a:xfrm>
            <a:off x="234177" y="366838"/>
            <a:ext cx="873140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Net Change </a:t>
            </a:r>
            <a:r>
              <a:rPr lang="en-US" sz="2400" dirty="0"/>
              <a:t>  molecules </a:t>
            </a:r>
            <a:r>
              <a:rPr lang="en-US" sz="2400" b="1" dirty="0"/>
              <a:t>in a volume </a:t>
            </a:r>
            <a:r>
              <a:rPr lang="en-US" sz="2400" dirty="0"/>
              <a:t>(number cm</a:t>
            </a:r>
            <a:r>
              <a:rPr lang="en-US" sz="2400" baseline="30000" dirty="0"/>
              <a:t>-3</a:t>
            </a:r>
            <a:r>
              <a:rPr lang="en-US" sz="2400" dirty="0"/>
              <a:t> s</a:t>
            </a:r>
            <a:r>
              <a:rPr lang="en-US" sz="2400" baseline="30000" dirty="0"/>
              <a:t>-1</a:t>
            </a:r>
            <a:r>
              <a:rPr lang="en-US" sz="2400" dirty="0"/>
              <a:t>)</a:t>
            </a:r>
          </a:p>
          <a:p>
            <a:endParaRPr lang="en-US" sz="1050" dirty="0"/>
          </a:p>
          <a:p>
            <a:r>
              <a:rPr lang="en-US" sz="2400" dirty="0"/>
              <a:t>Given by the </a:t>
            </a:r>
            <a:r>
              <a:rPr lang="en-US" sz="2400" i="1" dirty="0"/>
              <a:t>difference </a:t>
            </a:r>
            <a:r>
              <a:rPr lang="en-US" sz="2400" dirty="0"/>
              <a:t> between what is coming in through the left (“upstream”) surface and exiting through the right (“downstream”). </a:t>
            </a:r>
          </a:p>
          <a:p>
            <a:endParaRPr lang="en-US" sz="1050" dirty="0"/>
          </a:p>
          <a:p>
            <a:r>
              <a:rPr lang="en-US" sz="2400" dirty="0"/>
              <a:t>That is the x  derivative of the fluxes on the previous page.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Rate of change in the volume = </a:t>
            </a:r>
            <a:r>
              <a:rPr lang="en-US" sz="2400" dirty="0" err="1"/>
              <a:t>dF</a:t>
            </a:r>
            <a:r>
              <a:rPr lang="en-US" sz="2400" dirty="0"/>
              <a:t>/dx (or </a:t>
            </a:r>
            <a:r>
              <a:rPr lang="en-US" sz="2400" dirty="0" err="1"/>
              <a:t>Div</a:t>
            </a:r>
            <a:r>
              <a:rPr lang="en-US" sz="2400" dirty="0"/>
              <a:t> F in 3-d):</a:t>
            </a:r>
          </a:p>
          <a:p>
            <a:endParaRPr lang="en-US" sz="2400" dirty="0"/>
          </a:p>
          <a:p>
            <a:r>
              <a:rPr lang="en-US" sz="2400" dirty="0" err="1"/>
              <a:t>dn</a:t>
            </a:r>
            <a:r>
              <a:rPr lang="en-US" sz="2400" dirty="0"/>
              <a:t>/</a:t>
            </a:r>
            <a:r>
              <a:rPr lang="en-US" sz="2400" dirty="0" err="1"/>
              <a:t>dt</a:t>
            </a:r>
            <a:r>
              <a:rPr lang="en-US" sz="2400" dirty="0"/>
              <a:t> + </a:t>
            </a:r>
            <a:r>
              <a:rPr lang="en-US" sz="2400" dirty="0" err="1"/>
              <a:t>dF</a:t>
            </a:r>
            <a:r>
              <a:rPr lang="en-US" sz="2400" dirty="0"/>
              <a:t>/dx = &lt;Prod/loss&gt; = 0               (no chemistry)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3FBAB-A4A3-A943-90BD-C0F313004E3E}"/>
              </a:ext>
            </a:extLst>
          </p:cNvPr>
          <p:cNvSpPr txBox="1"/>
          <p:nvPr/>
        </p:nvSpPr>
        <p:spPr>
          <a:xfrm>
            <a:off x="540835" y="4475655"/>
            <a:ext cx="811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dn</a:t>
            </a:r>
            <a:r>
              <a:rPr lang="en-US" sz="2800" b="1" dirty="0"/>
              <a:t>/</a:t>
            </a:r>
            <a:r>
              <a:rPr lang="en-US" sz="2800" b="1" dirty="0" err="1"/>
              <a:t>dt</a:t>
            </a:r>
            <a:r>
              <a:rPr lang="en-US" sz="2800" b="1" dirty="0"/>
              <a:t> + </a:t>
            </a:r>
            <a:r>
              <a:rPr lang="en-US" sz="2800" b="1" dirty="0" err="1"/>
              <a:t>dF</a:t>
            </a:r>
            <a:r>
              <a:rPr lang="en-US" sz="2800" b="1" dirty="0"/>
              <a:t>/dx =  V </a:t>
            </a:r>
            <a:r>
              <a:rPr lang="en-US" sz="2800" b="1" dirty="0" err="1"/>
              <a:t>dn</a:t>
            </a:r>
            <a:r>
              <a:rPr lang="en-US" sz="2800" b="1" dirty="0"/>
              <a:t>/dx – d/dx (D </a:t>
            </a:r>
            <a:r>
              <a:rPr lang="en-US" sz="2800" b="1" dirty="0" err="1"/>
              <a:t>dn</a:t>
            </a:r>
            <a:r>
              <a:rPr lang="en-US" sz="2800" b="1" dirty="0"/>
              <a:t>/dx)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This is the mass continuity equation in 1-d.</a:t>
            </a:r>
          </a:p>
          <a:p>
            <a:pPr algn="ctr"/>
            <a:r>
              <a:rPr lang="en-US" sz="2800" b="1" dirty="0" err="1"/>
              <a:t>dF</a:t>
            </a:r>
            <a:r>
              <a:rPr lang="en-US" sz="2800" b="1" dirty="0"/>
              <a:t>/dx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 err="1">
                <a:sym typeface="Wingdings" pitchFamily="2" charset="2"/>
              </a:rPr>
              <a:t>Div</a:t>
            </a:r>
            <a:r>
              <a:rPr lang="en-US" sz="2800" b="1" dirty="0">
                <a:sym typeface="Wingdings" pitchFamily="2" charset="2"/>
              </a:rPr>
              <a:t> F  in 3-d.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819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575B6-3781-1848-A40F-8F554F4F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00" y="531000"/>
            <a:ext cx="6096000" cy="609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B61E06-22BF-4D4C-A506-EDC36DC12F37}"/>
              </a:ext>
            </a:extLst>
          </p:cNvPr>
          <p:cNvSpPr/>
          <p:nvPr/>
        </p:nvSpPr>
        <p:spPr>
          <a:xfrm>
            <a:off x="0" y="0"/>
            <a:ext cx="9144000" cy="368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49E6CC-46A8-B144-BE76-DF35D2AF2977}"/>
              </a:ext>
            </a:extLst>
          </p:cNvPr>
          <p:cNvSpPr/>
          <p:nvPr/>
        </p:nvSpPr>
        <p:spPr>
          <a:xfrm>
            <a:off x="0" y="368300"/>
            <a:ext cx="9144000" cy="6489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ED56F0-6171-4040-882D-8954840EC5F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3000" y="3333750"/>
          <a:ext cx="6858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3" imgW="6858000" imgH="190500" progId="Word.Document.12">
                  <p:embed/>
                </p:oleObj>
              </mc:Choice>
              <mc:Fallback>
                <p:oleObj name="Document" r:id="rId3" imgW="6858000" imgH="190500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4ED56F0-6171-4040-882D-8954840EC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333750"/>
                        <a:ext cx="6858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AC4A3E-7505-1045-A1ED-AF58F3885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1261"/>
              </p:ext>
            </p:extLst>
          </p:nvPr>
        </p:nvGraphicFramePr>
        <p:xfrm>
          <a:off x="298450" y="368300"/>
          <a:ext cx="8845550" cy="64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5" imgW="5943600" imgH="3886200" progId="Word.Document.12">
                  <p:embed/>
                </p:oleObj>
              </mc:Choice>
              <mc:Fallback>
                <p:oleObj name="Document" r:id="rId5" imgW="5943600" imgH="388620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7AC4A3E-7505-1045-A1ED-AF58F3885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450" y="368300"/>
                        <a:ext cx="8845550" cy="648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2BE09F-510D-8D4D-9663-4D375880E329}"/>
              </a:ext>
            </a:extLst>
          </p:cNvPr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Relating a set of connected boxes to transport of molecules (advection – diffusion)  </a:t>
            </a:r>
          </a:p>
        </p:txBody>
      </p:sp>
    </p:spTree>
    <p:extLst>
      <p:ext uri="{BB962C8B-B14F-4D97-AF65-F5344CB8AC3E}">
        <p14:creationId xmlns:p14="http://schemas.microsoft.com/office/powerpoint/2010/main" val="422950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30BCAF-A74B-514E-9624-115F0A90F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95" y="824116"/>
            <a:ext cx="5350508" cy="4872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71B637-EAF1-3349-913F-C75ADCDAE598}"/>
              </a:ext>
            </a:extLst>
          </p:cNvPr>
          <p:cNvSpPr txBox="1"/>
          <p:nvPr/>
        </p:nvSpPr>
        <p:spPr>
          <a:xfrm>
            <a:off x="3869473" y="880946"/>
            <a:ext cx="123778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Box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D0004-B230-C441-B636-788C1CB1E92A}"/>
              </a:ext>
            </a:extLst>
          </p:cNvPr>
          <p:cNvSpPr txBox="1"/>
          <p:nvPr/>
        </p:nvSpPr>
        <p:spPr>
          <a:xfrm>
            <a:off x="6045818" y="2349635"/>
            <a:ext cx="123778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Box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B2594-F194-CE49-982C-98808B5EABA1}"/>
              </a:ext>
            </a:extLst>
          </p:cNvPr>
          <p:cNvSpPr txBox="1"/>
          <p:nvPr/>
        </p:nvSpPr>
        <p:spPr>
          <a:xfrm>
            <a:off x="1693126" y="2436494"/>
            <a:ext cx="123778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Box 5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7271B4-DF80-6D47-BC74-E1BB83FBBA0B}"/>
              </a:ext>
            </a:extLst>
          </p:cNvPr>
          <p:cNvSpPr/>
          <p:nvPr/>
        </p:nvSpPr>
        <p:spPr>
          <a:xfrm>
            <a:off x="3546088" y="5281603"/>
            <a:ext cx="1895707" cy="260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307A9-79F9-D34A-9943-470D086D2064}"/>
              </a:ext>
            </a:extLst>
          </p:cNvPr>
          <p:cNvSpPr txBox="1"/>
          <p:nvPr/>
        </p:nvSpPr>
        <p:spPr>
          <a:xfrm>
            <a:off x="5248506" y="4785289"/>
            <a:ext cx="123778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BDC0B-FAC8-C944-BC69-558B72F392EE}"/>
              </a:ext>
            </a:extLst>
          </p:cNvPr>
          <p:cNvSpPr txBox="1"/>
          <p:nvPr/>
        </p:nvSpPr>
        <p:spPr>
          <a:xfrm>
            <a:off x="2523890" y="4780685"/>
            <a:ext cx="123778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Box 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CD42CD-7487-E349-ADA8-4D4D59E8F995}"/>
              </a:ext>
            </a:extLst>
          </p:cNvPr>
          <p:cNvGrpSpPr/>
          <p:nvPr/>
        </p:nvGrpSpPr>
        <p:grpSpPr>
          <a:xfrm>
            <a:off x="5066373" y="1572322"/>
            <a:ext cx="609598" cy="654204"/>
            <a:chOff x="5066373" y="1572322"/>
            <a:chExt cx="609598" cy="65420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34E47CC-613D-A744-9A4E-233CDBE6EFF4}"/>
                </a:ext>
              </a:extLst>
            </p:cNvPr>
            <p:cNvCxnSpPr/>
            <p:nvPr/>
          </p:nvCxnSpPr>
          <p:spPr>
            <a:xfrm>
              <a:off x="5248506" y="1572322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E702F8D-8358-904A-A117-E4085380988E}"/>
                </a:ext>
              </a:extLst>
            </p:cNvPr>
            <p:cNvCxnSpPr/>
            <p:nvPr/>
          </p:nvCxnSpPr>
          <p:spPr>
            <a:xfrm>
              <a:off x="5066373" y="1880838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A1B23E-AB9B-E74A-BCEE-DAEA4CBB1752}"/>
              </a:ext>
            </a:extLst>
          </p:cNvPr>
          <p:cNvGrpSpPr/>
          <p:nvPr/>
        </p:nvGrpSpPr>
        <p:grpSpPr>
          <a:xfrm rot="17170436">
            <a:off x="3241288" y="1590908"/>
            <a:ext cx="609598" cy="654204"/>
            <a:chOff x="5066373" y="1572322"/>
            <a:chExt cx="609598" cy="65420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E61AB6E-AE90-7F40-9B7F-3C6121A8C755}"/>
                </a:ext>
              </a:extLst>
            </p:cNvPr>
            <p:cNvCxnSpPr/>
            <p:nvPr/>
          </p:nvCxnSpPr>
          <p:spPr>
            <a:xfrm>
              <a:off x="5248506" y="1572322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40793E-B2A0-AF41-A1CA-E52800C78119}"/>
                </a:ext>
              </a:extLst>
            </p:cNvPr>
            <p:cNvCxnSpPr/>
            <p:nvPr/>
          </p:nvCxnSpPr>
          <p:spPr>
            <a:xfrm>
              <a:off x="5066373" y="1880838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F3AAF-CE2D-FB4C-9719-21DC3EA0DD3B}"/>
              </a:ext>
            </a:extLst>
          </p:cNvPr>
          <p:cNvGrpSpPr/>
          <p:nvPr/>
        </p:nvGrpSpPr>
        <p:grpSpPr>
          <a:xfrm rot="2135437">
            <a:off x="2604893" y="3357948"/>
            <a:ext cx="609598" cy="654204"/>
            <a:chOff x="5066373" y="1572322"/>
            <a:chExt cx="609598" cy="65420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4CC960A-1998-7D47-932B-95B4FC4DC14C}"/>
                </a:ext>
              </a:extLst>
            </p:cNvPr>
            <p:cNvCxnSpPr/>
            <p:nvPr/>
          </p:nvCxnSpPr>
          <p:spPr>
            <a:xfrm>
              <a:off x="5248506" y="1572322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098A4C-3558-6043-BF97-E550E02D8361}"/>
                </a:ext>
              </a:extLst>
            </p:cNvPr>
            <p:cNvCxnSpPr/>
            <p:nvPr/>
          </p:nvCxnSpPr>
          <p:spPr>
            <a:xfrm>
              <a:off x="5066373" y="1880838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67326-8931-D04E-A78C-C93D12CC90B5}"/>
              </a:ext>
            </a:extLst>
          </p:cNvPr>
          <p:cNvGrpSpPr/>
          <p:nvPr/>
        </p:nvGrpSpPr>
        <p:grpSpPr>
          <a:xfrm rot="19225684">
            <a:off x="4135076" y="4607936"/>
            <a:ext cx="609598" cy="654204"/>
            <a:chOff x="5066373" y="1572322"/>
            <a:chExt cx="609598" cy="65420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828289C-6D15-2A4F-89A4-EE31BD53DD94}"/>
                </a:ext>
              </a:extLst>
            </p:cNvPr>
            <p:cNvCxnSpPr/>
            <p:nvPr/>
          </p:nvCxnSpPr>
          <p:spPr>
            <a:xfrm>
              <a:off x="5248506" y="1572322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12A8481-59AF-9F47-B661-B3AFDF4C3516}"/>
                </a:ext>
              </a:extLst>
            </p:cNvPr>
            <p:cNvCxnSpPr/>
            <p:nvPr/>
          </p:nvCxnSpPr>
          <p:spPr>
            <a:xfrm>
              <a:off x="5066373" y="1880838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55C29C-46F8-FC4B-A1C8-ECC5FFAA4C7B}"/>
              </a:ext>
            </a:extLst>
          </p:cNvPr>
          <p:cNvGrpSpPr/>
          <p:nvPr/>
        </p:nvGrpSpPr>
        <p:grpSpPr>
          <a:xfrm rot="14971256">
            <a:off x="5775553" y="3430389"/>
            <a:ext cx="609598" cy="654204"/>
            <a:chOff x="5066373" y="1572322"/>
            <a:chExt cx="609598" cy="65420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DCE095C-0F95-194A-AA30-0E205C91FE98}"/>
                </a:ext>
              </a:extLst>
            </p:cNvPr>
            <p:cNvCxnSpPr/>
            <p:nvPr/>
          </p:nvCxnSpPr>
          <p:spPr>
            <a:xfrm>
              <a:off x="5248506" y="1572322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8CDF5EC-2964-B841-97F4-8EBB3BD5D585}"/>
                </a:ext>
              </a:extLst>
            </p:cNvPr>
            <p:cNvCxnSpPr/>
            <p:nvPr/>
          </p:nvCxnSpPr>
          <p:spPr>
            <a:xfrm>
              <a:off x="5066373" y="1880838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F7C66-3FD3-FB4E-AEBE-6DC2A70CCE46}"/>
              </a:ext>
            </a:extLst>
          </p:cNvPr>
          <p:cNvCxnSpPr/>
          <p:nvPr/>
        </p:nvCxnSpPr>
        <p:spPr>
          <a:xfrm>
            <a:off x="5467817" y="1300980"/>
            <a:ext cx="427465" cy="345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A2538C-F6E4-584F-A216-0CC49C605B08}"/>
              </a:ext>
            </a:extLst>
          </p:cNvPr>
          <p:cNvCxnSpPr>
            <a:cxnSpLocks/>
          </p:cNvCxnSpPr>
          <p:nvPr/>
        </p:nvCxnSpPr>
        <p:spPr>
          <a:xfrm flipH="1">
            <a:off x="6579220" y="3560959"/>
            <a:ext cx="167270" cy="550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CD1878-9216-104F-BCA5-F7BDD2743B3D}"/>
              </a:ext>
            </a:extLst>
          </p:cNvPr>
          <p:cNvCxnSpPr>
            <a:cxnSpLocks/>
          </p:cNvCxnSpPr>
          <p:nvPr/>
        </p:nvCxnSpPr>
        <p:spPr>
          <a:xfrm flipH="1">
            <a:off x="4200288" y="5415415"/>
            <a:ext cx="56855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9586D52-5A82-F940-9AE1-D6BFFC2F37DD}"/>
              </a:ext>
            </a:extLst>
          </p:cNvPr>
          <p:cNvCxnSpPr>
            <a:cxnSpLocks/>
          </p:cNvCxnSpPr>
          <p:nvPr/>
        </p:nvCxnSpPr>
        <p:spPr>
          <a:xfrm flipH="1" flipV="1">
            <a:off x="2312018" y="3612608"/>
            <a:ext cx="159442" cy="4992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99E5F8-BCA6-534C-8C42-457A9A627C9D}"/>
              </a:ext>
            </a:extLst>
          </p:cNvPr>
          <p:cNvCxnSpPr>
            <a:cxnSpLocks/>
          </p:cNvCxnSpPr>
          <p:nvPr/>
        </p:nvCxnSpPr>
        <p:spPr>
          <a:xfrm flipV="1">
            <a:off x="2989920" y="1380694"/>
            <a:ext cx="411504" cy="292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35C3B8-A197-D54B-BD99-1085C93FABDC}"/>
              </a:ext>
            </a:extLst>
          </p:cNvPr>
          <p:cNvCxnSpPr>
            <a:cxnSpLocks/>
          </p:cNvCxnSpPr>
          <p:nvPr/>
        </p:nvCxnSpPr>
        <p:spPr>
          <a:xfrm flipV="1">
            <a:off x="6547625" y="354046"/>
            <a:ext cx="459524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0767B90-AC5A-EB44-A4B2-F39D9219DCCA}"/>
              </a:ext>
            </a:extLst>
          </p:cNvPr>
          <p:cNvSpPr txBox="1"/>
          <p:nvPr/>
        </p:nvSpPr>
        <p:spPr>
          <a:xfrm>
            <a:off x="7283603" y="158241"/>
            <a:ext cx="1860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rgbClr val="FF0000"/>
                </a:solidFill>
              </a:rPr>
              <a:t>, advection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2400" b="1" dirty="0" err="1"/>
              <a:t>k.h</a:t>
            </a:r>
            <a:r>
              <a:rPr lang="en-US" sz="2400" b="1" dirty="0"/>
              <a:t> exchange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8316F1-55E3-A444-ACB0-EC7961E5A763}"/>
              </a:ext>
            </a:extLst>
          </p:cNvPr>
          <p:cNvGrpSpPr/>
          <p:nvPr/>
        </p:nvGrpSpPr>
        <p:grpSpPr>
          <a:xfrm rot="19225684">
            <a:off x="6514235" y="665481"/>
            <a:ext cx="604694" cy="455727"/>
            <a:chOff x="5071277" y="1572322"/>
            <a:chExt cx="604694" cy="45572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2B0029B-AC85-274C-BBEE-DE55C3D3730A}"/>
                </a:ext>
              </a:extLst>
            </p:cNvPr>
            <p:cNvCxnSpPr/>
            <p:nvPr/>
          </p:nvCxnSpPr>
          <p:spPr>
            <a:xfrm>
              <a:off x="5248506" y="1572322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E2FE7D8-917E-624A-B2A8-FFB00A501834}"/>
                </a:ext>
              </a:extLst>
            </p:cNvPr>
            <p:cNvCxnSpPr/>
            <p:nvPr/>
          </p:nvCxnSpPr>
          <p:spPr>
            <a:xfrm>
              <a:off x="5071277" y="1682361"/>
              <a:ext cx="427465" cy="3456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59B473F-506D-154C-BFAE-A6DF84DC2672}"/>
              </a:ext>
            </a:extLst>
          </p:cNvPr>
          <p:cNvSpPr txBox="1"/>
          <p:nvPr/>
        </p:nvSpPr>
        <p:spPr>
          <a:xfrm>
            <a:off x="0" y="5936450"/>
            <a:ext cx="565350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Symmetry </a:t>
            </a:r>
            <a:r>
              <a:rPr lang="en-US" i="1" dirty="0">
                <a:sym typeface="Wingdings" pitchFamily="2" charset="2"/>
              </a:rPr>
              <a:t></a:t>
            </a:r>
            <a:r>
              <a:rPr lang="en-US" i="1" dirty="0"/>
              <a:t> only 2 decay rates + mass conservation!  Symmetry is broken by advection. </a:t>
            </a:r>
          </a:p>
          <a:p>
            <a:r>
              <a:rPr lang="en-US" i="1" dirty="0"/>
              <a:t>Only 3 distinct eigenvectors and eigenvalues (real parts)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241E2D-AA9F-6F45-9F82-99D20EAA08CC}"/>
              </a:ext>
            </a:extLst>
          </p:cNvPr>
          <p:cNvSpPr txBox="1"/>
          <p:nvPr/>
        </p:nvSpPr>
        <p:spPr>
          <a:xfrm>
            <a:off x="17931" y="24880"/>
            <a:ext cx="352815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5-box example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34C0B1-6370-B64D-9665-F16216965F7C}"/>
              </a:ext>
            </a:extLst>
          </p:cNvPr>
          <p:cNvSpPr txBox="1"/>
          <p:nvPr/>
        </p:nvSpPr>
        <p:spPr>
          <a:xfrm>
            <a:off x="7932717" y="2349635"/>
            <a:ext cx="121128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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Case: input here</a:t>
            </a:r>
          </a:p>
        </p:txBody>
      </p:sp>
    </p:spTree>
    <p:extLst>
      <p:ext uri="{BB962C8B-B14F-4D97-AF65-F5344CB8AC3E}">
        <p14:creationId xmlns:p14="http://schemas.microsoft.com/office/powerpoint/2010/main" val="130416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385BD-F91D-EC46-9BD0-9C928312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" y="3669475"/>
            <a:ext cx="8958680" cy="2980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E72967-6DB3-F14A-A8B9-18D9FD43F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29" y="487466"/>
            <a:ext cx="7328059" cy="26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07CAFE-A8D2-9448-B1BD-79CFBFBD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A10A3-A804-4A42-AF1B-274DDE3A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3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5E0394-2150-5B47-A3C2-84F2E77C3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83" y="419432"/>
            <a:ext cx="3844456" cy="3844456"/>
          </a:xfrm>
          <a:prstGeom prst="rect">
            <a:avLst/>
          </a:prstGeom>
        </p:spPr>
      </p:pic>
      <p:pic>
        <p:nvPicPr>
          <p:cNvPr id="3" name="Online Media 2" descr="CLASS_PROJECT1.1.avi">
            <a:hlinkClick r:id="" action="ppaction://media"/>
            <a:extLst>
              <a:ext uri="{FF2B5EF4-FFF2-40B4-BE49-F238E27FC236}">
                <a16:creationId xmlns:a16="http://schemas.microsoft.com/office/drawing/2014/main" id="{94332177-5097-A944-A224-14C2E0DFE3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9444" y="381000"/>
            <a:ext cx="4788673" cy="4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9E946D-DBC8-E74A-9D5D-63DFF938CDAE}"/>
              </a:ext>
            </a:extLst>
          </p:cNvPr>
          <p:cNvSpPr txBox="1"/>
          <p:nvPr/>
        </p:nvSpPr>
        <p:spPr>
          <a:xfrm>
            <a:off x="190005" y="594747"/>
            <a:ext cx="857398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a general function</a:t>
            </a:r>
            <a:r>
              <a:rPr lang="en-US" sz="2400" dirty="0"/>
              <a:t> to represent a string of boxes connected together with two-way exchange, then apply it to some test cases.  Allow for advection, and for circular connection.</a:t>
            </a:r>
          </a:p>
          <a:p>
            <a:endParaRPr lang="en-US" sz="1000" dirty="0"/>
          </a:p>
          <a:p>
            <a:r>
              <a:rPr lang="en-US" sz="2400" dirty="0"/>
              <a:t>Suggested Procedure: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Write down equations and code 4 boxes explicitly. by hand.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Then you know how to write the function that builds up the transfer matrix for and </a:t>
            </a:r>
            <a:r>
              <a:rPr lang="en-US" sz="2400" dirty="0" err="1"/>
              <a:t>nbox</a:t>
            </a:r>
            <a:r>
              <a:rPr lang="en-US" sz="2400" dirty="0"/>
              <a:t> number of boxes. Consider using a building block of a 3-element vector.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function should compute the time evolution operator and use it to track a slug of material put into a given (selectable) box. It might be more flexible to allow any initial conditions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function should return the Green’s function (initial input in one box) or time evolution for more complex inputs, for specified time points. It should also save or return the K matrix, eigenvalues, and eigenvectors of the K matrix.</a:t>
            </a:r>
          </a:p>
          <a:p>
            <a:endParaRPr lang="en-US" sz="7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783766-46A5-D945-AB0E-C4A5E367D360}"/>
              </a:ext>
            </a:extLst>
          </p:cNvPr>
          <p:cNvCxnSpPr/>
          <p:nvPr/>
        </p:nvCxnSpPr>
        <p:spPr>
          <a:xfrm>
            <a:off x="0" y="67414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105B43-D3B5-8248-8A26-D457A30831AC}"/>
              </a:ext>
            </a:extLst>
          </p:cNvPr>
          <p:cNvCxnSpPr/>
          <p:nvPr/>
        </p:nvCxnSpPr>
        <p:spPr>
          <a:xfrm>
            <a:off x="0" y="6517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F97EEDD-E37A-8E40-B29D-DB9873AC3D98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First class project: EPS 236 2019F.</a:t>
            </a:r>
          </a:p>
        </p:txBody>
      </p:sp>
    </p:spTree>
    <p:extLst>
      <p:ext uri="{BB962C8B-B14F-4D97-AF65-F5344CB8AC3E}">
        <p14:creationId xmlns:p14="http://schemas.microsoft.com/office/powerpoint/2010/main" val="411733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1B949-A504-584C-96CD-556D58FF2B12}"/>
              </a:ext>
            </a:extLst>
          </p:cNvPr>
          <p:cNvSpPr txBox="1"/>
          <p:nvPr/>
        </p:nvSpPr>
        <p:spPr>
          <a:xfrm>
            <a:off x="123710" y="558140"/>
            <a:ext cx="8682823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Some pointers: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will get imaginary (pairs of complex-conjugate) eigenvalues and eigen vectors. They may be solutions to a problem very close to the exact one, but not the same as. They are good enough.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</a:t>
            </a:r>
            <a:r>
              <a:rPr lang="en-US" sz="2400" dirty="0" err="1"/>
              <a:t>rowSums</a:t>
            </a:r>
            <a:r>
              <a:rPr lang="en-US" sz="2400" dirty="0"/>
              <a:t>() and </a:t>
            </a:r>
            <a:r>
              <a:rPr lang="en-US" sz="2400" dirty="0" err="1"/>
              <a:t>colSums</a:t>
            </a:r>
            <a:r>
              <a:rPr lang="en-US" sz="2400" dirty="0"/>
              <a:t>() (</a:t>
            </a:r>
            <a:r>
              <a:rPr lang="en-US" sz="2400" i="1" dirty="0"/>
              <a:t>should = 0</a:t>
            </a:r>
            <a:r>
              <a:rPr lang="en-US" sz="2400" dirty="0"/>
              <a:t>) for your K matrix.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checks on the accuracy of your solutions – are you really getting eigenvectors and eigenvalues?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we increase the number of boxes, you would want to avoid the explicit inverse of </a:t>
            </a:r>
            <a:r>
              <a:rPr lang="en-US" sz="2400" dirty="0" err="1"/>
              <a:t>Xe</a:t>
            </a:r>
            <a:r>
              <a:rPr lang="en-US" sz="2400" dirty="0"/>
              <a:t>.  Instead, solve the linear problem: </a:t>
            </a:r>
          </a:p>
          <a:p>
            <a:r>
              <a:rPr lang="en-US" sz="2400" dirty="0"/>
              <a:t>                         Xe</a:t>
            </a:r>
            <a:r>
              <a:rPr lang="en-US" sz="2400" baseline="30000" dirty="0"/>
              <a:t>-1</a:t>
            </a:r>
            <a:r>
              <a:rPr lang="en-US" sz="2400" dirty="0"/>
              <a:t> %*% C</a:t>
            </a:r>
            <a:r>
              <a:rPr lang="en-US" sz="2400" baseline="-25000" dirty="0"/>
              <a:t>0</a:t>
            </a:r>
            <a:r>
              <a:rPr lang="en-US" sz="2400" dirty="0"/>
              <a:t> = solve(</a:t>
            </a:r>
            <a:r>
              <a:rPr lang="en-US" sz="2400" dirty="0" err="1"/>
              <a:t>Xe</a:t>
            </a:r>
            <a:r>
              <a:rPr lang="en-US" sz="2400" dirty="0"/>
              <a:t>, C</a:t>
            </a:r>
            <a:r>
              <a:rPr lang="en-US" sz="2400" baseline="-25000" dirty="0"/>
              <a:t>0</a:t>
            </a:r>
            <a:r>
              <a:rPr lang="en-US" sz="2400" dirty="0"/>
              <a:t>)  [R-syntax], </a:t>
            </a:r>
          </a:p>
          <a:p>
            <a:r>
              <a:rPr lang="en-US" sz="2400" dirty="0"/>
              <a:t>i.e.  obtain the desired rotated vector without computing the inverse matrix explicitly. </a:t>
            </a:r>
            <a:r>
              <a:rPr lang="en-US" sz="2400" i="1" dirty="0"/>
              <a:t> The inverse matrix can be a stiff/inaccurate computation, and it may take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907801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8CDAD3FC-E457-584C-81DB-B2A19A9EBEE8}" vid="{49A015C0-4D28-5E44-A31B-B2297A0126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1951</TotalTime>
  <Words>1862</Words>
  <Application>Microsoft Macintosh PowerPoint</Application>
  <PresentationFormat>On-screen Show (4:3)</PresentationFormat>
  <Paragraphs>169</Paragraphs>
  <Slides>18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Wingdings</vt:lpstr>
      <vt:lpstr>Theme2</vt:lpstr>
      <vt:lpstr>Document</vt:lpstr>
      <vt:lpstr>String.of.Boxes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String.of.Boxes</dc:title>
  <dc:creator>Steven Wofsy</dc:creator>
  <cp:lastModifiedBy>Steven Wofsy</cp:lastModifiedBy>
  <cp:revision>101</cp:revision>
  <dcterms:created xsi:type="dcterms:W3CDTF">2019-09-11T15:24:44Z</dcterms:created>
  <dcterms:modified xsi:type="dcterms:W3CDTF">2019-09-16T01:30:27Z</dcterms:modified>
</cp:coreProperties>
</file>