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1"/>
  </p:notesMasterIdLst>
  <p:sldIdLst>
    <p:sldId id="309" r:id="rId2"/>
    <p:sldId id="338" r:id="rId3"/>
    <p:sldId id="307" r:id="rId4"/>
    <p:sldId id="258" r:id="rId5"/>
    <p:sldId id="277" r:id="rId6"/>
    <p:sldId id="308" r:id="rId7"/>
    <p:sldId id="311" r:id="rId8"/>
    <p:sldId id="312" r:id="rId9"/>
    <p:sldId id="278" r:id="rId10"/>
    <p:sldId id="310" r:id="rId11"/>
    <p:sldId id="281" r:id="rId12"/>
    <p:sldId id="279" r:id="rId13"/>
    <p:sldId id="280" r:id="rId14"/>
    <p:sldId id="282" r:id="rId15"/>
    <p:sldId id="283" r:id="rId16"/>
    <p:sldId id="290" r:id="rId17"/>
    <p:sldId id="433" r:id="rId18"/>
    <p:sldId id="285" r:id="rId19"/>
    <p:sldId id="286" r:id="rId20"/>
    <p:sldId id="287" r:id="rId21"/>
    <p:sldId id="288" r:id="rId22"/>
    <p:sldId id="434" r:id="rId23"/>
    <p:sldId id="284" r:id="rId24"/>
    <p:sldId id="426" r:id="rId25"/>
    <p:sldId id="313" r:id="rId26"/>
    <p:sldId id="318" r:id="rId27"/>
    <p:sldId id="314" r:id="rId28"/>
    <p:sldId id="291" r:id="rId29"/>
    <p:sldId id="289" r:id="rId30"/>
    <p:sldId id="292" r:id="rId31"/>
    <p:sldId id="442" r:id="rId32"/>
    <p:sldId id="444" r:id="rId33"/>
    <p:sldId id="436" r:id="rId34"/>
    <p:sldId id="441" r:id="rId35"/>
    <p:sldId id="440" r:id="rId36"/>
    <p:sldId id="437" r:id="rId37"/>
    <p:sldId id="438" r:id="rId38"/>
    <p:sldId id="439" r:id="rId39"/>
    <p:sldId id="449" r:id="rId40"/>
    <p:sldId id="445" r:id="rId41"/>
    <p:sldId id="447" r:id="rId42"/>
    <p:sldId id="446" r:id="rId43"/>
    <p:sldId id="448" r:id="rId44"/>
    <p:sldId id="443" r:id="rId45"/>
    <p:sldId id="317" r:id="rId46"/>
    <p:sldId id="259" r:id="rId47"/>
    <p:sldId id="260" r:id="rId48"/>
    <p:sldId id="316" r:id="rId49"/>
    <p:sldId id="261" r:id="rId50"/>
    <p:sldId id="315" r:id="rId51"/>
    <p:sldId id="263" r:id="rId52"/>
    <p:sldId id="265" r:id="rId53"/>
    <p:sldId id="432" r:id="rId54"/>
    <p:sldId id="450" r:id="rId55"/>
    <p:sldId id="271" r:id="rId56"/>
    <p:sldId id="269" r:id="rId57"/>
    <p:sldId id="267" r:id="rId58"/>
    <p:sldId id="268" r:id="rId59"/>
    <p:sldId id="451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56"/>
    <p:restoredTop sz="94599"/>
  </p:normalViewPr>
  <p:slideViewPr>
    <p:cSldViewPr snapToGrid="0" snapToObjects="1">
      <p:cViewPr varScale="1">
        <p:scale>
          <a:sx n="138" d="100"/>
          <a:sy n="138" d="100"/>
        </p:scale>
        <p:origin x="17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19D1C-C42E-C74D-8236-735C7DA26D55}" type="datetimeFigureOut">
              <a:rPr lang="en-US" smtClean="0"/>
              <a:t>9/23/19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C9826-DF7D-7640-9702-6FC83D959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133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STATE as the positive, then exhortation</a:t>
            </a:r>
            <a:r>
              <a:rPr lang="en-US" dirty="0"/>
              <a:t>; 2: light bulb slide</a:t>
            </a:r>
            <a:r>
              <a:rPr lang="is-IS" dirty="0"/>
              <a:t>….</a:t>
            </a:r>
            <a:r>
              <a:rPr lang="is-IS" b="1" dirty="0"/>
              <a:t>4. from some</a:t>
            </a:r>
            <a:r>
              <a:rPr lang="is-IS" b="1" baseline="0" dirty="0"/>
              <a:t> literature, or from our sample problem </a:t>
            </a:r>
            <a:r>
              <a:rPr lang="is-IS" b="1" baseline="0" dirty="0">
                <a:sym typeface="Wingdings"/>
              </a:rPr>
              <a:t> 5. bootstrap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C9301-A552-774E-9DDD-5669B759CF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687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Connections between RMA, SMA, York fit, chi-</a:t>
            </a:r>
            <a:r>
              <a:rPr lang="en-US" dirty="0" err="1"/>
              <a:t>sq</a:t>
            </a:r>
            <a:r>
              <a:rPr lang="en-US" dirty="0"/>
              <a:t> fit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C9301-A552-774E-9DDD-5669B759CF8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60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OLS is</a:t>
            </a:r>
            <a:r>
              <a:rPr lang="en-US" baseline="0" dirty="0"/>
              <a:t> heteroscedastic on average -- residuals have a trend with data</a:t>
            </a:r>
          </a:p>
          <a:p>
            <a:endParaRPr lang="en-US" baseline="0" dirty="0"/>
          </a:p>
          <a:p>
            <a:r>
              <a:rPr lang="en-US" baseline="0" dirty="0"/>
              <a:t>Show the dependence of the mean slope on r / rho;  introduce York regression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C9301-A552-774E-9DDD-5669B759CF8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32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your fits for the example problem; EXHORT the troops.;  RESAMPLING concept;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C9301-A552-774E-9DDD-5669B759CF8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88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Given the data, P is the probability that the data would arise at random with the parameter value = 0 (no correlation/slope)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C9826-DF7D-7640-9702-6FC83D959F6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86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Resampling, normally distributed, true mean is 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baseline="-25000" dirty="0" err="1"/>
              <a:t>o</a:t>
            </a:r>
            <a:r>
              <a:rPr lang="en-US" dirty="0"/>
              <a:t>,,we expect sample mean to fall within the 95% CI;  or, only 5% chance that, if the true mean in 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baseline="-25000" dirty="0" err="1"/>
              <a:t>o</a:t>
            </a:r>
            <a:r>
              <a:rPr lang="en-US" dirty="0"/>
              <a:t>, the t-statistic will fall outside the range by chance.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C9826-DF7D-7640-9702-6FC83D959F6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08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general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non-central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with parameters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df,Del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/>
              <a:t>= (df, </a:t>
            </a:r>
            <a:r>
              <a:rPr lang="en-US" dirty="0" err="1"/>
              <a:t>ncp</a:t>
            </a:r>
            <a:r>
              <a:rPr lang="en-US" dirty="0"/>
              <a:t>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defined as the distribution of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T(df, Del) := (U + Del) / (Chi(df) / sqrt(df))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Chi(df)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are independent random variables,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 ~ N(0,1)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Chi(df)^2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chi-squared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C9826-DF7D-7640-9702-6FC83D959F6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1456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C9826-DF7D-7640-9702-6FC83D959F6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48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 wavelets,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969B4-FECA-6643-B0E9-2A59A033B22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489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autocorrelation;  serial correlation </a:t>
            </a:r>
            <a:r>
              <a:rPr lang="en-US" b="1" dirty="0"/>
              <a:t>For Yang Li</a:t>
            </a:r>
            <a:r>
              <a:rPr lang="en-US" dirty="0"/>
              <a:t>: </a:t>
            </a:r>
            <a:r>
              <a:rPr lang="en-US" b="1" dirty="0"/>
              <a:t>Summary notes of a more formal nature are needed for autocorrelated data.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969B4-FECA-6643-B0E9-2A59A033B22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455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dirty="0"/>
              <a:t>students do this! &lt;&lt;&lt;&lt;&lt;&lt;&lt;&lt;&lt;&lt;&lt;&lt;&lt;&lt;&lt;&lt;&lt;&lt;&lt;&lt;&lt;&lt;&lt;&lt;&lt;&lt;&lt;&lt;&lt;&lt;&lt;&lt;&lt;&lt;&lt;&lt;&lt;&lt;&lt;&lt;&lt;&lt;&lt;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C969B4-FECA-6643-B0E9-2A59A033B22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03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"sampling" aspect is more</a:t>
            </a:r>
            <a:r>
              <a:rPr lang="en-US" baseline="0" dirty="0"/>
              <a:t> obvious when we have the Markov model in the continuous model. In both cases I can redo the trials with the exact same setup many times and assess the variations of the results. </a:t>
            </a:r>
            <a:r>
              <a:rPr lang="en-US" b="1" baseline="0" dirty="0"/>
              <a:t>Note in our fields, usually we can't do that !!!  Wrong model: fit a straight line to curvilinear data.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C9301-A552-774E-9DDD-5669B759CF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292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all the different time scales for correlation in this figure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C9826-DF7D-7640-9702-6FC83D959F6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038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 (will test for overall significance of a model: </a:t>
            </a:r>
          </a:p>
          <a:p>
            <a:r>
              <a:rPr lang="en-US" dirty="0"/>
              <a:t>1.define “Extra sum of squares” = Residual sum of squares-reduced model – residual sum of squares-full model  </a:t>
            </a:r>
          </a:p>
          <a:p>
            <a:r>
              <a:rPr lang="en-US" dirty="0"/>
              <a:t>F-statistic = (Extra sum of squares) / (Extra degrees of freedom) / Variance-estimate-based-on-the-sample-data-full-model</a:t>
            </a:r>
          </a:p>
          <a:p>
            <a:r>
              <a:rPr lang="en-US" dirty="0"/>
              <a:t> F-distribution               =function(</a:t>
            </a:r>
            <a:r>
              <a:rPr lang="en-US" dirty="0" err="1"/>
              <a:t>num</a:t>
            </a:r>
            <a:r>
              <a:rPr lang="en-US" dirty="0"/>
              <a:t> </a:t>
            </a:r>
            <a:r>
              <a:rPr lang="en-US" dirty="0" err="1"/>
              <a:t>deg</a:t>
            </a:r>
            <a:r>
              <a:rPr lang="en-US" dirty="0"/>
              <a:t> of freedom, </a:t>
            </a:r>
            <a:r>
              <a:rPr lang="en-US" dirty="0" err="1"/>
              <a:t>denom</a:t>
            </a:r>
            <a:r>
              <a:rPr lang="en-US" dirty="0"/>
              <a:t> </a:t>
            </a:r>
            <a:r>
              <a:rPr lang="en-US" dirty="0" err="1"/>
              <a:t>deg</a:t>
            </a:r>
            <a:r>
              <a:rPr lang="en-US" dirty="0"/>
              <a:t> of freedom) ;  similar to t-test, but tells us if a group of predictors is </a:t>
            </a:r>
            <a:r>
              <a:rPr lang="en-US" dirty="0" err="1"/>
              <a:t>signficant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C9301-A552-774E-9DDD-5669B759CF8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86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HEY, IS THAT THE AMO??</a:t>
            </a:r>
          </a:p>
          <a:p>
            <a:r>
              <a:rPr lang="en-US" dirty="0"/>
              <a:t>Describe what </a:t>
            </a:r>
            <a:r>
              <a:rPr lang="en-US" dirty="0" err="1"/>
              <a:t>arima</a:t>
            </a:r>
            <a:r>
              <a:rPr lang="en-US" dirty="0"/>
              <a:t>() does: fit a model with a functional form + autoregressive noise!.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C9301-A552-774E-9DDD-5669B759CF8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14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Insert a slide with the slope and intercept in a least squares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5C9301-A552-774E-9DDD-5669B759CF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22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Cov</a:t>
            </a:r>
            <a:r>
              <a:rPr lang="en-US" dirty="0"/>
              <a:t>(</a:t>
            </a:r>
            <a:r>
              <a:rPr lang="en-US" dirty="0" err="1"/>
              <a:t>x,y</a:t>
            </a:r>
            <a:r>
              <a:rPr lang="en-US" dirty="0"/>
              <a:t>) = SUM( (x - &lt;x&gt;)((y - &lt;y&gt;))       SUM (</a:t>
            </a:r>
            <a:r>
              <a:rPr lang="en-US" dirty="0" err="1"/>
              <a:t>xy</a:t>
            </a:r>
            <a:r>
              <a:rPr lang="en-US" dirty="0"/>
              <a:t>) -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C9826-DF7D-7640-9702-6FC83D959F6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7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Relate to the hypothesis; NOTE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+mn-ea"/>
                <a:cs typeface="+mn-cs"/>
              </a:rPr>
              <a:t>variance </a:t>
            </a:r>
            <a:r>
              <a:rPr lang="en-US" b="1" dirty="0"/>
              <a:t>is not always attributable to measurement error – in our 2-box example, s is due to fluctuations</a:t>
            </a:r>
            <a:r>
              <a:rPr lang="en-US" b="1" baseline="0" dirty="0"/>
              <a:t> of a physical process.  VERY COMMON in our field !!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C9301-A552-774E-9DDD-5669B759CF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25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far we have not strayed from the familiar!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C9301-A552-774E-9DDD-5669B759CF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54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difference between rho (true</a:t>
            </a:r>
            <a:r>
              <a:rPr lang="en-US" baseline="0" dirty="0"/>
              <a:t> </a:t>
            </a:r>
            <a:r>
              <a:rPr lang="en-US" baseline="0" dirty="0" err="1"/>
              <a:t>corr</a:t>
            </a:r>
            <a:r>
              <a:rPr lang="en-US" baseline="0" dirty="0"/>
              <a:t> </a:t>
            </a:r>
            <a:r>
              <a:rPr lang="en-US" baseline="0" dirty="0" err="1"/>
              <a:t>coeff</a:t>
            </a:r>
            <a:r>
              <a:rPr lang="en-US" baseline="0" dirty="0"/>
              <a:t>) and r, sample estimate for that!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C9301-A552-774E-9DDD-5669B759CF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973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ERROR or </a:t>
            </a:r>
            <a:r>
              <a:rPr lang="en-US" dirty="0" err="1"/>
              <a:t>prob</a:t>
            </a:r>
            <a:r>
              <a:rPr lang="en-US" dirty="0"/>
              <a:t> </a:t>
            </a:r>
            <a:r>
              <a:rPr lang="en-US" dirty="0" err="1"/>
              <a:t>dist</a:t>
            </a:r>
            <a:r>
              <a:rPr lang="en-US" dirty="0"/>
              <a:t> in x here ….!  slow OLS slope decreasing with sigma 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C9301-A552-774E-9DDD-5669B759CF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58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C9301-A552-774E-9DDD-5669B759CF8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44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83D-A886-1045-98CD-4B5ECE25C641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89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83D-A886-1045-98CD-4B5ECE25C641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67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83D-A886-1045-98CD-4B5ECE25C641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64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83D-A886-1045-98CD-4B5ECE25C641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68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83D-A886-1045-98CD-4B5ECE25C641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83D-A886-1045-98CD-4B5ECE25C641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5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83D-A886-1045-98CD-4B5ECE25C641}" type="datetimeFigureOut">
              <a:rPr lang="en-US" smtClean="0"/>
              <a:t>9/23/19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64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83D-A886-1045-98CD-4B5ECE25C641}" type="datetimeFigureOut">
              <a:rPr lang="en-US" smtClean="0"/>
              <a:t>9/23/19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0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83D-A886-1045-98CD-4B5ECE25C641}" type="datetimeFigureOut">
              <a:rPr lang="en-US" smtClean="0"/>
              <a:t>9/23/19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73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83D-A886-1045-98CD-4B5ECE25C641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17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FA83D-A886-1045-98CD-4B5ECE25C641}" type="datetimeFigureOut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FA83D-A886-1045-98CD-4B5ECE25C641}" type="datetimeFigureOut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A2B4A-3F34-F54A-9B5F-22559B4D5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6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6A47BF-FD3D-E942-8597-EB012D41C77E}"/>
              </a:ext>
            </a:extLst>
          </p:cNvPr>
          <p:cNvSpPr txBox="1"/>
          <p:nvPr/>
        </p:nvSpPr>
        <p:spPr>
          <a:xfrm>
            <a:off x="0" y="673942"/>
            <a:ext cx="9144000" cy="415498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endParaRPr lang="en-US" sz="4400" b="1" dirty="0"/>
          </a:p>
          <a:p>
            <a:pPr algn="ctr"/>
            <a:r>
              <a:rPr lang="en-US" sz="4400" b="1" dirty="0"/>
              <a:t>EPS 236: Lectures 3 – 6</a:t>
            </a:r>
          </a:p>
          <a:p>
            <a:pPr algn="ctr"/>
            <a:endParaRPr lang="en-US" sz="4400" b="1" dirty="0"/>
          </a:p>
          <a:p>
            <a:pPr algn="ctr"/>
            <a:r>
              <a:rPr lang="en-US" sz="4400" dirty="0">
                <a:solidFill>
                  <a:schemeClr val="bg1">
                    <a:lumMod val="50000"/>
                  </a:schemeClr>
                </a:solidFill>
              </a:rPr>
              <a:t>The 5 deadly sins of data analysis...</a:t>
            </a:r>
          </a:p>
          <a:p>
            <a:pPr algn="ctr"/>
            <a:r>
              <a:rPr lang="en-US" sz="4400" dirty="0">
                <a:solidFill>
                  <a:schemeClr val="bg1">
                    <a:lumMod val="50000"/>
                  </a:schemeClr>
                </a:solidFill>
              </a:rPr>
              <a:t>And how to avoid them.</a:t>
            </a:r>
          </a:p>
          <a:p>
            <a:pPr algn="ctr"/>
            <a:endParaRPr lang="en-US" sz="44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17CA77-1AB2-6640-93E9-E13A3CD78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BC9EA-85C0-2F40-902B-529D3644D97D}" type="datetime1">
              <a:rPr lang="en-US" smtClean="0"/>
              <a:t>9/23/19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45D555-DFE1-BF44-9E40-CFFFEBA0E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DB3B6-9C1E-944D-947D-F2AFAE0D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48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7E500D-B9F5-0A4A-ADD4-D6B8755FD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5203" y="6463927"/>
            <a:ext cx="2057400" cy="365125"/>
          </a:xfrm>
        </p:spPr>
        <p:txBody>
          <a:bodyPr/>
          <a:lstStyle/>
          <a:p>
            <a:fld id="{F773A443-2AD1-3044-AE84-60AC8D85C71A}" type="datetime1">
              <a:rPr lang="en-US" smtClean="0"/>
              <a:t>9/23/19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255A66-42B2-7D40-83A3-A9ACB91D4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15503" y="6463927"/>
            <a:ext cx="3086100" cy="365125"/>
          </a:xfrm>
        </p:spPr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F6DB6-43F4-6B4C-BA92-E96EAA97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4503" y="6463927"/>
            <a:ext cx="2057400" cy="365125"/>
          </a:xfrm>
        </p:spPr>
        <p:txBody>
          <a:bodyPr/>
          <a:lstStyle/>
          <a:p>
            <a:fld id="{CD3A2B4A-3F34-F54A-9B5F-22559B4D568D}" type="slidenum">
              <a:rPr lang="en-US" smtClean="0"/>
              <a:t>10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3849FE-89D7-054A-B20F-41B592F1C6BA}"/>
              </a:ext>
            </a:extLst>
          </p:cNvPr>
          <p:cNvGrpSpPr/>
          <p:nvPr/>
        </p:nvGrpSpPr>
        <p:grpSpPr>
          <a:xfrm>
            <a:off x="0" y="560231"/>
            <a:ext cx="9144000" cy="6678751"/>
            <a:chOff x="981634" y="640913"/>
            <a:chExt cx="7812741" cy="66787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3DFFF02-372E-9040-9F02-4E53872959F2}"/>
                </a:ext>
              </a:extLst>
            </p:cNvPr>
            <p:cNvSpPr txBox="1"/>
            <p:nvPr/>
          </p:nvSpPr>
          <p:spPr>
            <a:xfrm>
              <a:off x="981634" y="640913"/>
              <a:ext cx="7812741" cy="6678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Symbol" pitchFamily="2" charset="2"/>
                </a:rPr>
                <a:t>c</a:t>
              </a:r>
              <a:r>
                <a:rPr lang="en-US" baseline="30000" dirty="0"/>
                <a:t>2</a:t>
              </a:r>
              <a:r>
                <a:rPr lang="en-US" dirty="0"/>
                <a:t>(</a:t>
              </a:r>
              <a:r>
                <a:rPr lang="en-US" dirty="0" err="1"/>
                <a:t>a,b</a:t>
              </a:r>
              <a:r>
                <a:rPr lang="en-US" dirty="0"/>
                <a:t>) = </a:t>
              </a:r>
              <a:r>
                <a:rPr lang="en-US" sz="2400" dirty="0">
                  <a:latin typeface="Symbol" pitchFamily="2" charset="2"/>
                </a:rPr>
                <a:t>S</a:t>
              </a:r>
              <a:r>
                <a:rPr lang="en-US" baseline="-25000" dirty="0"/>
                <a:t>i</a:t>
              </a:r>
              <a:r>
                <a:rPr lang="en-US" dirty="0"/>
                <a:t> (</a:t>
              </a: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dirty="0"/>
                <a:t> –a –b x</a:t>
              </a:r>
              <a:r>
                <a:rPr lang="en-US" baseline="-25000" dirty="0"/>
                <a:t>i</a:t>
              </a:r>
              <a:r>
                <a:rPr lang="en-US" dirty="0"/>
                <a:t>)</a:t>
              </a:r>
              <a:r>
                <a:rPr lang="en-US" baseline="30000" dirty="0"/>
                <a:t>2</a:t>
              </a:r>
              <a:r>
                <a:rPr lang="en-US" dirty="0"/>
                <a:t>/</a:t>
              </a:r>
              <a:r>
                <a:rPr lang="en-US" dirty="0">
                  <a:latin typeface="Symbol" pitchFamily="2" charset="2"/>
                </a:rPr>
                <a:t>s</a:t>
              </a:r>
              <a:r>
                <a:rPr lang="en-US" baseline="-25000" dirty="0"/>
                <a:t>i</a:t>
              </a:r>
              <a:r>
                <a:rPr lang="en-US" baseline="30000" dirty="0">
                  <a:latin typeface="Symbol" pitchFamily="2" charset="2"/>
                </a:rPr>
                <a:t>2</a:t>
              </a:r>
              <a:r>
                <a:rPr lang="en-US" dirty="0"/>
                <a:t>    “Cost function” for (weighted)least squares problem</a:t>
              </a:r>
            </a:p>
            <a:p>
              <a:endParaRPr lang="en-US" dirty="0">
                <a:latin typeface="Symbol" pitchFamily="2" charset="2"/>
              </a:endParaRPr>
            </a:p>
            <a:p>
              <a:r>
                <a:rPr lang="en-US" dirty="0"/>
                <a:t>At its minimum, both partial derivatives of the cost function </a:t>
              </a:r>
              <a:r>
                <a:rPr lang="en-US" dirty="0" err="1"/>
                <a:t>wrt</a:t>
              </a:r>
              <a:r>
                <a:rPr lang="en-US" dirty="0"/>
                <a:t> a, b vanish</a:t>
              </a:r>
            </a:p>
            <a:p>
              <a:endParaRPr lang="en-US" dirty="0"/>
            </a:p>
            <a:p>
              <a:r>
                <a:rPr lang="en-US" dirty="0"/>
                <a:t>Then </a:t>
              </a:r>
              <a:r>
                <a:rPr lang="en-US" sz="2400" dirty="0">
                  <a:solidFill>
                    <a:srgbClr val="0432FF"/>
                  </a:solidFill>
                  <a:latin typeface="Symbol" pitchFamily="2" charset="2"/>
                </a:rPr>
                <a:t>D</a:t>
              </a:r>
              <a:r>
                <a:rPr lang="en-US" dirty="0">
                  <a:solidFill>
                    <a:srgbClr val="0432FF"/>
                  </a:solidFill>
                </a:rPr>
                <a:t> = </a:t>
              </a:r>
              <a:r>
                <a:rPr lang="en-US" sz="2400" dirty="0">
                  <a:solidFill>
                    <a:srgbClr val="0432FF"/>
                  </a:solidFill>
                  <a:latin typeface="Symbol" pitchFamily="2" charset="2"/>
                </a:rPr>
                <a:t>S</a:t>
              </a:r>
              <a:r>
                <a:rPr lang="en-US" baseline="-25000" dirty="0">
                  <a:solidFill>
                    <a:srgbClr val="0432FF"/>
                  </a:solidFill>
                </a:rPr>
                <a:t>i </a:t>
              </a:r>
              <a:r>
                <a:rPr lang="en-US" dirty="0">
                  <a:solidFill>
                    <a:srgbClr val="0432FF"/>
                  </a:solidFill>
                </a:rPr>
                <a:t> 1 /</a:t>
              </a:r>
              <a:r>
                <a:rPr lang="en-US" dirty="0">
                  <a:solidFill>
                    <a:srgbClr val="0432FF"/>
                  </a:solidFill>
                  <a:latin typeface="Symbol" pitchFamily="2" charset="2"/>
                </a:rPr>
                <a:t>s</a:t>
              </a:r>
              <a:r>
                <a:rPr lang="en-US" baseline="-25000" dirty="0">
                  <a:solidFill>
                    <a:srgbClr val="0432FF"/>
                  </a:solidFill>
                </a:rPr>
                <a:t>i</a:t>
              </a:r>
              <a:r>
                <a:rPr lang="en-US" baseline="30000" dirty="0">
                  <a:solidFill>
                    <a:srgbClr val="0432FF"/>
                  </a:solidFill>
                </a:rPr>
                <a:t>2  </a:t>
              </a:r>
              <a:r>
                <a:rPr lang="en-US" sz="2400" dirty="0">
                  <a:solidFill>
                    <a:srgbClr val="0432FF"/>
                  </a:solidFill>
                  <a:latin typeface="Symbol" pitchFamily="2" charset="2"/>
                </a:rPr>
                <a:t>S</a:t>
              </a:r>
              <a:r>
                <a:rPr lang="en-US" baseline="-25000" dirty="0">
                  <a:solidFill>
                    <a:srgbClr val="0432FF"/>
                  </a:solidFill>
                </a:rPr>
                <a:t>i </a:t>
              </a:r>
              <a:r>
                <a:rPr lang="en-US" dirty="0">
                  <a:solidFill>
                    <a:srgbClr val="0432FF"/>
                  </a:solidFill>
                </a:rPr>
                <a:t>x</a:t>
              </a:r>
              <a:r>
                <a:rPr lang="en-US" baseline="-25000" dirty="0">
                  <a:solidFill>
                    <a:srgbClr val="0432FF"/>
                  </a:solidFill>
                </a:rPr>
                <a:t>i</a:t>
              </a:r>
              <a:r>
                <a:rPr lang="en-US" baseline="30000" dirty="0">
                  <a:solidFill>
                    <a:srgbClr val="0432FF"/>
                  </a:solidFill>
                </a:rPr>
                <a:t>2</a:t>
              </a:r>
              <a:r>
                <a:rPr lang="en-US" dirty="0">
                  <a:solidFill>
                    <a:srgbClr val="0432FF"/>
                  </a:solidFill>
                </a:rPr>
                <a:t> /</a:t>
              </a:r>
              <a:r>
                <a:rPr lang="en-US" dirty="0">
                  <a:solidFill>
                    <a:srgbClr val="0432FF"/>
                  </a:solidFill>
                  <a:latin typeface="Symbol" pitchFamily="2" charset="2"/>
                </a:rPr>
                <a:t>s</a:t>
              </a:r>
              <a:r>
                <a:rPr lang="en-US" baseline="-25000" dirty="0">
                  <a:solidFill>
                    <a:srgbClr val="0432FF"/>
                  </a:solidFill>
                </a:rPr>
                <a:t>i</a:t>
              </a:r>
              <a:r>
                <a:rPr lang="en-US" baseline="30000" dirty="0">
                  <a:solidFill>
                    <a:srgbClr val="0432FF"/>
                  </a:solidFill>
                </a:rPr>
                <a:t>2  </a:t>
              </a:r>
              <a:r>
                <a:rPr lang="en-US" dirty="0">
                  <a:solidFill>
                    <a:srgbClr val="0432FF"/>
                  </a:solidFill>
                </a:rPr>
                <a:t> - (</a:t>
              </a:r>
              <a:r>
                <a:rPr lang="en-US" sz="2400" dirty="0">
                  <a:solidFill>
                    <a:srgbClr val="0432FF"/>
                  </a:solidFill>
                  <a:latin typeface="Symbol" pitchFamily="2" charset="2"/>
                </a:rPr>
                <a:t>S</a:t>
              </a:r>
              <a:r>
                <a:rPr lang="en-US" baseline="-25000" dirty="0">
                  <a:solidFill>
                    <a:srgbClr val="0432FF"/>
                  </a:solidFill>
                </a:rPr>
                <a:t>i </a:t>
              </a:r>
              <a:r>
                <a:rPr lang="en-US" dirty="0">
                  <a:solidFill>
                    <a:srgbClr val="0432FF"/>
                  </a:solidFill>
                </a:rPr>
                <a:t>x</a:t>
              </a:r>
              <a:r>
                <a:rPr lang="en-US" baseline="-25000" dirty="0">
                  <a:solidFill>
                    <a:srgbClr val="0432FF"/>
                  </a:solidFill>
                </a:rPr>
                <a:t>i</a:t>
              </a:r>
              <a:r>
                <a:rPr lang="en-US" dirty="0">
                  <a:solidFill>
                    <a:srgbClr val="0432FF"/>
                  </a:solidFill>
                </a:rPr>
                <a:t> /</a:t>
              </a:r>
              <a:r>
                <a:rPr lang="en-US" dirty="0">
                  <a:solidFill>
                    <a:srgbClr val="0432FF"/>
                  </a:solidFill>
                  <a:latin typeface="Symbol" pitchFamily="2" charset="2"/>
                </a:rPr>
                <a:t>s</a:t>
              </a:r>
              <a:r>
                <a:rPr lang="en-US" baseline="-25000" dirty="0">
                  <a:solidFill>
                    <a:srgbClr val="0432FF"/>
                  </a:solidFill>
                </a:rPr>
                <a:t>i</a:t>
              </a:r>
              <a:r>
                <a:rPr lang="en-US" baseline="30000" dirty="0">
                  <a:solidFill>
                    <a:srgbClr val="0432FF"/>
                  </a:solidFill>
                </a:rPr>
                <a:t>2</a:t>
              </a:r>
              <a:r>
                <a:rPr lang="en-US" dirty="0">
                  <a:solidFill>
                    <a:srgbClr val="0432FF"/>
                  </a:solidFill>
                </a:rPr>
                <a:t> )</a:t>
              </a:r>
              <a:r>
                <a:rPr lang="en-US" baseline="30000" dirty="0">
                  <a:solidFill>
                    <a:srgbClr val="0432FF"/>
                  </a:solidFill>
                </a:rPr>
                <a:t>2</a:t>
              </a:r>
            </a:p>
            <a:p>
              <a:endParaRPr lang="en-US" baseline="30000" dirty="0"/>
            </a:p>
            <a:p>
              <a:r>
                <a:rPr lang="en-US" baseline="30000" dirty="0"/>
                <a:t>               </a:t>
              </a:r>
              <a:r>
                <a:rPr lang="en-US" dirty="0"/>
                <a:t> a= </a:t>
              </a:r>
              <a:r>
                <a:rPr lang="en-US" sz="2400" dirty="0"/>
                <a:t>(</a:t>
              </a:r>
              <a:r>
                <a:rPr lang="en-US" sz="2400" dirty="0">
                  <a:solidFill>
                    <a:prstClr val="black"/>
                  </a:solidFill>
                  <a:latin typeface="Symbol" pitchFamily="2" charset="2"/>
                </a:rPr>
                <a:t>S</a:t>
              </a:r>
              <a:r>
                <a:rPr lang="en-US" baseline="-25000" dirty="0">
                  <a:solidFill>
                    <a:prstClr val="black"/>
                  </a:solidFill>
                </a:rPr>
                <a:t>i </a:t>
              </a:r>
              <a:r>
                <a:rPr lang="en-US" dirty="0">
                  <a:solidFill>
                    <a:prstClr val="black"/>
                  </a:solidFill>
                </a:rPr>
                <a:t>x</a:t>
              </a:r>
              <a:r>
                <a:rPr lang="en-US" baseline="-25000" dirty="0">
                  <a:solidFill>
                    <a:prstClr val="black"/>
                  </a:solidFill>
                </a:rPr>
                <a:t>i</a:t>
              </a:r>
              <a:r>
                <a:rPr lang="en-US" baseline="30000" dirty="0">
                  <a:solidFill>
                    <a:prstClr val="black"/>
                  </a:solidFill>
                </a:rPr>
                <a:t>2</a:t>
              </a:r>
              <a:r>
                <a:rPr lang="en-US" dirty="0"/>
                <a:t> /</a:t>
              </a:r>
              <a:r>
                <a:rPr lang="en-US" dirty="0">
                  <a:latin typeface="Symbol" pitchFamily="2" charset="2"/>
                </a:rPr>
                <a:t>s</a:t>
              </a:r>
              <a:r>
                <a:rPr lang="en-US" baseline="-25000" dirty="0"/>
                <a:t>i</a:t>
              </a:r>
              <a:r>
                <a:rPr lang="en-US" baseline="30000" dirty="0"/>
                <a:t>2 </a:t>
              </a:r>
              <a:r>
                <a:rPr lang="en-US" sz="2400" dirty="0">
                  <a:solidFill>
                    <a:prstClr val="black"/>
                  </a:solidFill>
                  <a:latin typeface="Symbol" pitchFamily="2" charset="2"/>
                </a:rPr>
                <a:t>S</a:t>
              </a:r>
              <a:r>
                <a:rPr lang="en-US" baseline="-25000" dirty="0">
                  <a:solidFill>
                    <a:prstClr val="black"/>
                  </a:solidFill>
                </a:rPr>
                <a:t>i </a:t>
              </a:r>
              <a:r>
                <a:rPr lang="en-US" dirty="0" err="1">
                  <a:solidFill>
                    <a:prstClr val="black"/>
                  </a:solidFill>
                </a:rPr>
                <a:t>y</a:t>
              </a:r>
              <a:r>
                <a:rPr lang="en-US" baseline="-25000" dirty="0" err="1">
                  <a:solidFill>
                    <a:prstClr val="black"/>
                  </a:solidFill>
                </a:rPr>
                <a:t>i</a:t>
              </a:r>
              <a:r>
                <a:rPr lang="en-US" dirty="0"/>
                <a:t> /</a:t>
              </a:r>
              <a:r>
                <a:rPr lang="en-US" dirty="0">
                  <a:latin typeface="Symbol" pitchFamily="2" charset="2"/>
                </a:rPr>
                <a:t>s</a:t>
              </a:r>
              <a:r>
                <a:rPr lang="en-US" baseline="-25000" dirty="0"/>
                <a:t>i</a:t>
              </a:r>
              <a:r>
                <a:rPr lang="en-US" baseline="30000" dirty="0"/>
                <a:t>2</a:t>
              </a:r>
              <a:r>
                <a:rPr lang="en-US" dirty="0"/>
                <a:t> - </a:t>
              </a:r>
              <a:r>
                <a:rPr lang="en-US" sz="2400" dirty="0">
                  <a:solidFill>
                    <a:prstClr val="black"/>
                  </a:solidFill>
                  <a:latin typeface="Symbol" pitchFamily="2" charset="2"/>
                </a:rPr>
                <a:t>S</a:t>
              </a:r>
              <a:r>
                <a:rPr lang="en-US" baseline="-25000" dirty="0">
                  <a:solidFill>
                    <a:prstClr val="black"/>
                  </a:solidFill>
                </a:rPr>
                <a:t>i </a:t>
              </a:r>
              <a:r>
                <a:rPr lang="en-US" dirty="0">
                  <a:solidFill>
                    <a:prstClr val="black"/>
                  </a:solidFill>
                </a:rPr>
                <a:t>x</a:t>
              </a:r>
              <a:r>
                <a:rPr lang="en-US" baseline="-25000" dirty="0">
                  <a:solidFill>
                    <a:prstClr val="black"/>
                  </a:solidFill>
                </a:rPr>
                <a:t>i</a:t>
              </a:r>
              <a:r>
                <a:rPr lang="en-US" dirty="0"/>
                <a:t> /</a:t>
              </a:r>
              <a:r>
                <a:rPr lang="en-US" dirty="0">
                  <a:latin typeface="Symbol" pitchFamily="2" charset="2"/>
                </a:rPr>
                <a:t>s</a:t>
              </a:r>
              <a:r>
                <a:rPr lang="en-US" baseline="-25000" dirty="0"/>
                <a:t>i</a:t>
              </a:r>
              <a:r>
                <a:rPr lang="en-US" baseline="30000" dirty="0"/>
                <a:t>2 </a:t>
              </a:r>
              <a:r>
                <a:rPr lang="en-US" sz="2400" dirty="0">
                  <a:solidFill>
                    <a:prstClr val="black"/>
                  </a:solidFill>
                  <a:latin typeface="Symbol" pitchFamily="2" charset="2"/>
                </a:rPr>
                <a:t>S</a:t>
              </a:r>
              <a:r>
                <a:rPr lang="en-US" baseline="-25000" dirty="0">
                  <a:solidFill>
                    <a:prstClr val="black"/>
                  </a:solidFill>
                </a:rPr>
                <a:t>i </a:t>
              </a:r>
              <a:r>
                <a:rPr lang="en-US" dirty="0" err="1">
                  <a:solidFill>
                    <a:prstClr val="black"/>
                  </a:solidFill>
                </a:rPr>
                <a:t>x</a:t>
              </a:r>
              <a:r>
                <a:rPr lang="en-US" baseline="-25000" dirty="0" err="1">
                  <a:solidFill>
                    <a:prstClr val="black"/>
                  </a:solidFill>
                </a:rPr>
                <a:t>i</a:t>
              </a:r>
              <a:r>
                <a:rPr lang="en-US" dirty="0" err="1">
                  <a:solidFill>
                    <a:prstClr val="black"/>
                  </a:solidFill>
                </a:rPr>
                <a:t>y</a:t>
              </a:r>
              <a:r>
                <a:rPr lang="en-US" baseline="-25000" dirty="0" err="1">
                  <a:solidFill>
                    <a:prstClr val="black"/>
                  </a:solidFill>
                </a:rPr>
                <a:t>i</a:t>
              </a:r>
              <a:r>
                <a:rPr lang="en-US" dirty="0"/>
                <a:t> /</a:t>
              </a:r>
              <a:r>
                <a:rPr lang="en-US" dirty="0">
                  <a:latin typeface="Symbol" pitchFamily="2" charset="2"/>
                </a:rPr>
                <a:t>s</a:t>
              </a:r>
              <a:r>
                <a:rPr lang="en-US" baseline="-25000" dirty="0"/>
                <a:t>i</a:t>
              </a:r>
              <a:r>
                <a:rPr lang="en-US" baseline="30000" dirty="0"/>
                <a:t>2</a:t>
              </a:r>
              <a:r>
                <a:rPr lang="en-US" dirty="0"/>
                <a:t> </a:t>
              </a:r>
              <a:r>
                <a:rPr lang="en-US" sz="2400" dirty="0"/>
                <a:t>)/</a:t>
              </a:r>
              <a:r>
                <a:rPr lang="en-US" sz="2400" dirty="0">
                  <a:solidFill>
                    <a:srgbClr val="0432FF"/>
                  </a:solidFill>
                  <a:latin typeface="Symbol" pitchFamily="2" charset="2"/>
                </a:rPr>
                <a:t>D</a:t>
              </a:r>
              <a:r>
                <a:rPr lang="en-US" sz="2400" dirty="0">
                  <a:latin typeface="Symbol" pitchFamily="2" charset="2"/>
                </a:rPr>
                <a:t> </a:t>
              </a:r>
            </a:p>
            <a:p>
              <a:endParaRPr lang="en-US" sz="2400" dirty="0">
                <a:latin typeface="Symbol" pitchFamily="2" charset="2"/>
              </a:endParaRPr>
            </a:p>
            <a:p>
              <a:pPr marL="285750" indent="-285750">
                <a:buFont typeface="Symbol" pitchFamily="2" charset="2"/>
                <a:buChar char=" "/>
              </a:pPr>
              <a:r>
                <a:rPr lang="en-US" dirty="0"/>
                <a:t>b= </a:t>
              </a:r>
              <a:r>
                <a:rPr lang="en-US" sz="2400" dirty="0"/>
                <a:t>(</a:t>
              </a:r>
              <a:r>
                <a:rPr lang="en-US" sz="2400" dirty="0">
                  <a:solidFill>
                    <a:prstClr val="black"/>
                  </a:solidFill>
                  <a:latin typeface="Symbol" pitchFamily="2" charset="2"/>
                </a:rPr>
                <a:t>S</a:t>
              </a:r>
              <a:r>
                <a:rPr lang="en-US" baseline="-25000" dirty="0">
                  <a:solidFill>
                    <a:prstClr val="black"/>
                  </a:solidFill>
                </a:rPr>
                <a:t>i </a:t>
              </a:r>
              <a:r>
                <a:rPr lang="en-US" dirty="0">
                  <a:solidFill>
                    <a:prstClr val="black"/>
                  </a:solidFill>
                </a:rPr>
                <a:t> 1</a:t>
              </a:r>
              <a:r>
                <a:rPr lang="en-US" dirty="0"/>
                <a:t> /</a:t>
              </a:r>
              <a:r>
                <a:rPr lang="en-US" dirty="0">
                  <a:latin typeface="Symbol" pitchFamily="2" charset="2"/>
                </a:rPr>
                <a:t>s</a:t>
              </a:r>
              <a:r>
                <a:rPr lang="en-US" baseline="-25000" dirty="0"/>
                <a:t>i</a:t>
              </a:r>
              <a:r>
                <a:rPr lang="en-US" baseline="30000" dirty="0"/>
                <a:t>2 </a:t>
              </a:r>
              <a:r>
                <a:rPr lang="en-US" sz="2400" dirty="0">
                  <a:solidFill>
                    <a:prstClr val="black"/>
                  </a:solidFill>
                  <a:latin typeface="Symbol" pitchFamily="2" charset="2"/>
                </a:rPr>
                <a:t>S</a:t>
              </a:r>
              <a:r>
                <a:rPr lang="en-US" baseline="-25000" dirty="0">
                  <a:solidFill>
                    <a:prstClr val="black"/>
                  </a:solidFill>
                </a:rPr>
                <a:t>i </a:t>
              </a:r>
              <a:r>
                <a:rPr lang="en-US" dirty="0" err="1">
                  <a:solidFill>
                    <a:prstClr val="black"/>
                  </a:solidFill>
                </a:rPr>
                <a:t>x</a:t>
              </a:r>
              <a:r>
                <a:rPr lang="en-US" baseline="-25000" dirty="0" err="1">
                  <a:solidFill>
                    <a:prstClr val="black"/>
                  </a:solidFill>
                </a:rPr>
                <a:t>i</a:t>
              </a:r>
              <a:r>
                <a:rPr lang="en-US" dirty="0" err="1">
                  <a:solidFill>
                    <a:prstClr val="black"/>
                  </a:solidFill>
                </a:rPr>
                <a:t>y</a:t>
              </a:r>
              <a:r>
                <a:rPr lang="en-US" baseline="-25000" dirty="0" err="1">
                  <a:solidFill>
                    <a:prstClr val="black"/>
                  </a:solidFill>
                </a:rPr>
                <a:t>i</a:t>
              </a:r>
              <a:r>
                <a:rPr lang="en-US" dirty="0"/>
                <a:t> /</a:t>
              </a:r>
              <a:r>
                <a:rPr lang="en-US" dirty="0">
                  <a:latin typeface="Symbol" pitchFamily="2" charset="2"/>
                </a:rPr>
                <a:t>s</a:t>
              </a:r>
              <a:r>
                <a:rPr lang="en-US" baseline="-25000" dirty="0"/>
                <a:t>i</a:t>
              </a:r>
              <a:r>
                <a:rPr lang="en-US" baseline="30000" dirty="0"/>
                <a:t>2 </a:t>
              </a:r>
              <a:r>
                <a:rPr lang="en-US" dirty="0"/>
                <a:t> - </a:t>
              </a:r>
              <a:r>
                <a:rPr lang="en-US" sz="2400" dirty="0">
                  <a:solidFill>
                    <a:prstClr val="black"/>
                  </a:solidFill>
                  <a:latin typeface="Symbol" pitchFamily="2" charset="2"/>
                </a:rPr>
                <a:t>S</a:t>
              </a:r>
              <a:r>
                <a:rPr lang="en-US" baseline="-25000" dirty="0">
                  <a:solidFill>
                    <a:prstClr val="black"/>
                  </a:solidFill>
                </a:rPr>
                <a:t>i </a:t>
              </a:r>
              <a:r>
                <a:rPr lang="en-US" dirty="0">
                  <a:solidFill>
                    <a:prstClr val="black"/>
                  </a:solidFill>
                </a:rPr>
                <a:t>x</a:t>
              </a:r>
              <a:r>
                <a:rPr lang="en-US" baseline="-25000" dirty="0">
                  <a:solidFill>
                    <a:prstClr val="black"/>
                  </a:solidFill>
                </a:rPr>
                <a:t>i</a:t>
              </a:r>
              <a:r>
                <a:rPr lang="en-US" dirty="0"/>
                <a:t> /</a:t>
              </a:r>
              <a:r>
                <a:rPr lang="en-US" dirty="0">
                  <a:latin typeface="Symbol" pitchFamily="2" charset="2"/>
                </a:rPr>
                <a:t> s</a:t>
              </a:r>
              <a:r>
                <a:rPr lang="en-US" baseline="-25000" dirty="0"/>
                <a:t>i</a:t>
              </a:r>
              <a:r>
                <a:rPr lang="en-US" baseline="30000" dirty="0"/>
                <a:t>2</a:t>
              </a:r>
              <a:r>
                <a:rPr lang="en-US" dirty="0"/>
                <a:t> </a:t>
              </a:r>
              <a:r>
                <a:rPr lang="en-US" sz="2400" dirty="0">
                  <a:solidFill>
                    <a:prstClr val="black"/>
                  </a:solidFill>
                  <a:latin typeface="Symbol" pitchFamily="2" charset="2"/>
                </a:rPr>
                <a:t>S</a:t>
              </a:r>
              <a:r>
                <a:rPr lang="en-US" baseline="-25000" dirty="0">
                  <a:solidFill>
                    <a:prstClr val="black"/>
                  </a:solidFill>
                </a:rPr>
                <a:t>i </a:t>
              </a:r>
              <a:r>
                <a:rPr lang="en-US" dirty="0" err="1">
                  <a:solidFill>
                    <a:prstClr val="black"/>
                  </a:solidFill>
                </a:rPr>
                <a:t>y</a:t>
              </a:r>
              <a:r>
                <a:rPr lang="en-US" baseline="-25000" dirty="0" err="1">
                  <a:solidFill>
                    <a:prstClr val="black"/>
                  </a:solidFill>
                </a:rPr>
                <a:t>i</a:t>
              </a:r>
              <a:r>
                <a:rPr lang="en-US" dirty="0"/>
                <a:t> /</a:t>
              </a:r>
              <a:r>
                <a:rPr lang="en-US" dirty="0">
                  <a:latin typeface="Symbol" pitchFamily="2" charset="2"/>
                </a:rPr>
                <a:t>s</a:t>
              </a:r>
              <a:r>
                <a:rPr lang="en-US" baseline="-25000" dirty="0"/>
                <a:t>i</a:t>
              </a:r>
              <a:r>
                <a:rPr lang="en-US" baseline="30000" dirty="0"/>
                <a:t>2</a:t>
              </a:r>
              <a:r>
                <a:rPr lang="en-US" sz="2000" dirty="0"/>
                <a:t> )/</a:t>
              </a:r>
              <a:r>
                <a:rPr lang="en-US" sz="2400" dirty="0">
                  <a:solidFill>
                    <a:prstClr val="black"/>
                  </a:solidFill>
                  <a:latin typeface="Symbol" pitchFamily="2" charset="2"/>
                </a:rPr>
                <a:t> </a:t>
              </a:r>
              <a:r>
                <a:rPr lang="en-US" sz="2400" dirty="0">
                  <a:solidFill>
                    <a:srgbClr val="0432FF"/>
                  </a:solidFill>
                  <a:latin typeface="Symbol" pitchFamily="2" charset="2"/>
                </a:rPr>
                <a:t>D</a:t>
              </a:r>
              <a:endParaRPr lang="en-US" sz="2000" dirty="0">
                <a:solidFill>
                  <a:srgbClr val="0432FF"/>
                </a:solidFill>
              </a:endParaRPr>
            </a:p>
            <a:p>
              <a:pPr marL="285750" indent="-285750">
                <a:buFont typeface="Symbol" pitchFamily="2" charset="2"/>
                <a:buChar char=" "/>
              </a:pPr>
              <a:endParaRPr lang="en-US" sz="2000" dirty="0">
                <a:latin typeface="Symbol" pitchFamily="2" charset="2"/>
              </a:endParaRPr>
            </a:p>
            <a:p>
              <a:pPr marL="285750" indent="-285750">
                <a:buFont typeface="Symbol" pitchFamily="2" charset="2"/>
                <a:buChar char=" "/>
              </a:pPr>
              <a:r>
                <a:rPr lang="en-US" dirty="0"/>
                <a:t>If all the </a:t>
              </a:r>
              <a:r>
                <a:rPr lang="en-US" dirty="0" err="1">
                  <a:latin typeface="Symbol" pitchFamily="2" charset="2"/>
                </a:rPr>
                <a:t>s</a:t>
              </a:r>
              <a:r>
                <a:rPr lang="en-US" baseline="-25000" dirty="0" err="1"/>
                <a:t>i</a:t>
              </a:r>
              <a:r>
                <a:rPr lang="en-US" dirty="0"/>
                <a:t> are equal, they disappear and we have the more familiar</a:t>
              </a:r>
            </a:p>
            <a:p>
              <a:pPr marL="285750" indent="-285750">
                <a:buFont typeface="Symbol" pitchFamily="2" charset="2"/>
                <a:buChar char=" "/>
              </a:pPr>
              <a:endParaRPr lang="en-US" dirty="0"/>
            </a:p>
            <a:p>
              <a:pPr marL="285750" indent="-285750">
                <a:buFont typeface="Symbol" pitchFamily="2" charset="2"/>
                <a:buChar char=" "/>
              </a:pPr>
              <a:r>
                <a:rPr lang="en-US" dirty="0"/>
                <a:t>b = (</a:t>
              </a:r>
              <a:r>
                <a:rPr lang="en-US" dirty="0" err="1">
                  <a:latin typeface="Symbol" pitchFamily="2" charset="2"/>
                </a:rPr>
                <a:t>S</a:t>
              </a:r>
              <a:r>
                <a:rPr lang="en-US" dirty="0" err="1"/>
                <a:t>x</a:t>
              </a:r>
              <a:r>
                <a:rPr lang="en-US" baseline="-25000" dirty="0" err="1"/>
                <a:t>i</a:t>
              </a: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dirty="0"/>
                <a:t> – </a:t>
              </a:r>
              <a:r>
                <a:rPr lang="en-US" dirty="0" err="1">
                  <a:latin typeface="Symbol" pitchFamily="2" charset="2"/>
                </a:rPr>
                <a:t>S</a:t>
              </a:r>
              <a:r>
                <a:rPr lang="en-US" dirty="0" err="1"/>
                <a:t>x</a:t>
              </a:r>
              <a:r>
                <a:rPr lang="en-US" baseline="-25000" dirty="0" err="1"/>
                <a:t>i</a:t>
              </a:r>
              <a:r>
                <a:rPr lang="en-US" dirty="0"/>
                <a:t> </a:t>
              </a:r>
              <a:r>
                <a:rPr lang="en-US" dirty="0" err="1">
                  <a:latin typeface="Symbol" pitchFamily="2" charset="2"/>
                </a:rPr>
                <a:t>S</a:t>
              </a:r>
              <a:r>
                <a:rPr lang="en-US" dirty="0" err="1"/>
                <a:t>y</a:t>
              </a:r>
              <a:r>
                <a:rPr lang="en-US" baseline="-25000" dirty="0" err="1"/>
                <a:t>i</a:t>
              </a:r>
              <a:r>
                <a:rPr lang="en-US" dirty="0"/>
                <a:t>)/(</a:t>
              </a:r>
              <a:r>
                <a:rPr lang="en-US" dirty="0">
                  <a:latin typeface="Symbol" pitchFamily="2" charset="2"/>
                </a:rPr>
                <a:t>S</a:t>
              </a:r>
              <a:r>
                <a:rPr lang="en-US" dirty="0"/>
                <a:t>x</a:t>
              </a:r>
              <a:r>
                <a:rPr lang="en-US" baseline="-25000" dirty="0"/>
                <a:t>i</a:t>
              </a:r>
              <a:r>
                <a:rPr lang="en-US" baseline="30000" dirty="0"/>
                <a:t>2</a:t>
              </a:r>
              <a:r>
                <a:rPr lang="en-US" dirty="0"/>
                <a:t> – (</a:t>
              </a:r>
              <a:r>
                <a:rPr lang="en-US" dirty="0" err="1">
                  <a:latin typeface="Symbol" pitchFamily="2" charset="2"/>
                </a:rPr>
                <a:t>S</a:t>
              </a:r>
              <a:r>
                <a:rPr lang="en-US" dirty="0" err="1"/>
                <a:t>x</a:t>
              </a:r>
              <a:r>
                <a:rPr lang="en-US" baseline="-25000" dirty="0" err="1"/>
                <a:t>i</a:t>
              </a:r>
              <a:r>
                <a:rPr lang="en-US" dirty="0"/>
                <a:t>)</a:t>
              </a:r>
              <a:r>
                <a:rPr lang="en-US" baseline="30000" dirty="0"/>
                <a:t>2</a:t>
              </a:r>
              <a:r>
                <a:rPr lang="en-US" dirty="0"/>
                <a:t>)            = </a:t>
              </a:r>
              <a:r>
                <a:rPr lang="en-US" dirty="0" err="1"/>
                <a:t>cov</a:t>
              </a:r>
              <a:r>
                <a:rPr lang="en-US" dirty="0"/>
                <a:t>(</a:t>
              </a:r>
              <a:r>
                <a:rPr lang="en-US" dirty="0" err="1"/>
                <a:t>x,y</a:t>
              </a:r>
              <a:r>
                <a:rPr lang="en-US" dirty="0"/>
                <a:t>)/</a:t>
              </a:r>
              <a:r>
                <a:rPr lang="en-US" dirty="0" err="1"/>
                <a:t>var</a:t>
              </a:r>
              <a:r>
                <a:rPr lang="en-US" dirty="0"/>
                <a:t>(x)</a:t>
              </a:r>
            </a:p>
            <a:p>
              <a:pPr marL="285750" indent="-285750">
                <a:buFont typeface="Symbol" pitchFamily="2" charset="2"/>
                <a:buChar char=" "/>
              </a:pPr>
              <a:endParaRPr lang="en-US" dirty="0"/>
            </a:p>
            <a:p>
              <a:pPr marL="285750" indent="-285750">
                <a:buFont typeface="Symbol" pitchFamily="2" charset="2"/>
                <a:buChar char=" "/>
              </a:pPr>
              <a:r>
                <a:rPr lang="en-US" sz="2000" b="1" dirty="0"/>
                <a:t>Compare to the correlation coefficient, r</a:t>
              </a:r>
            </a:p>
            <a:p>
              <a:pPr marL="285750" indent="-285750">
                <a:buFont typeface="Symbol" pitchFamily="2" charset="2"/>
                <a:buChar char=" "/>
              </a:pPr>
              <a:endParaRPr lang="en-US" sz="2000" b="1" dirty="0"/>
            </a:p>
            <a:p>
              <a:pPr marL="285750" indent="-285750">
                <a:buFont typeface="Symbol" pitchFamily="2" charset="2"/>
                <a:buChar char=" "/>
              </a:pPr>
              <a:r>
                <a:rPr lang="en-US" sz="2000" b="1" dirty="0"/>
                <a:t>r=  (</a:t>
              </a:r>
              <a:r>
                <a:rPr lang="en-US" sz="2000" b="1" dirty="0" err="1">
                  <a:latin typeface="Symbol" pitchFamily="2" charset="2"/>
                </a:rPr>
                <a:t>S</a:t>
              </a:r>
              <a:r>
                <a:rPr lang="en-US" sz="2000" b="1" dirty="0" err="1"/>
                <a:t>x</a:t>
              </a:r>
              <a:r>
                <a:rPr lang="en-US" sz="2000" b="1" baseline="-25000" dirty="0" err="1"/>
                <a:t>i</a:t>
              </a:r>
              <a:r>
                <a:rPr lang="en-US" sz="2000" b="1" dirty="0" err="1"/>
                <a:t>y</a:t>
              </a:r>
              <a:r>
                <a:rPr lang="en-US" sz="2000" b="1" baseline="-25000" dirty="0" err="1"/>
                <a:t>i</a:t>
              </a:r>
              <a:r>
                <a:rPr lang="en-US" sz="2000" b="1" dirty="0"/>
                <a:t> – </a:t>
              </a:r>
              <a:r>
                <a:rPr lang="en-US" sz="2000" b="1" dirty="0" err="1">
                  <a:latin typeface="Symbol" pitchFamily="2" charset="2"/>
                </a:rPr>
                <a:t>S</a:t>
              </a:r>
              <a:r>
                <a:rPr lang="en-US" sz="2000" b="1" dirty="0" err="1"/>
                <a:t>x</a:t>
              </a:r>
              <a:r>
                <a:rPr lang="en-US" sz="2000" b="1" baseline="-25000" dirty="0" err="1"/>
                <a:t>i</a:t>
              </a:r>
              <a:r>
                <a:rPr lang="en-US" sz="2000" b="1" dirty="0"/>
                <a:t> </a:t>
              </a:r>
              <a:r>
                <a:rPr lang="en-US" sz="2000" b="1" dirty="0" err="1">
                  <a:latin typeface="Symbol" pitchFamily="2" charset="2"/>
                </a:rPr>
                <a:t>S</a:t>
              </a:r>
              <a:r>
                <a:rPr lang="en-US" sz="2000" b="1" dirty="0" err="1"/>
                <a:t>y</a:t>
              </a:r>
              <a:r>
                <a:rPr lang="en-US" sz="2000" b="1" baseline="-25000" dirty="0" err="1"/>
                <a:t>i</a:t>
              </a:r>
              <a:r>
                <a:rPr lang="en-US" sz="2000" b="1" dirty="0"/>
                <a:t>)/ ( (</a:t>
              </a:r>
              <a:r>
                <a:rPr lang="en-US" sz="2000" b="1" dirty="0">
                  <a:latin typeface="Symbol" pitchFamily="2" charset="2"/>
                </a:rPr>
                <a:t>S(</a:t>
              </a:r>
              <a:r>
                <a:rPr lang="en-US" sz="2000" b="1" dirty="0"/>
                <a:t>x</a:t>
              </a:r>
              <a:r>
                <a:rPr lang="en-US" sz="2000" b="1" baseline="-25000" dirty="0"/>
                <a:t>i </a:t>
              </a:r>
              <a:r>
                <a:rPr lang="en-US" sz="2000" b="1" dirty="0"/>
                <a:t> - x)</a:t>
              </a:r>
              <a:r>
                <a:rPr lang="en-US" sz="2000" b="1" baseline="30000" dirty="0"/>
                <a:t>2 </a:t>
              </a:r>
              <a:r>
                <a:rPr lang="en-US" sz="2000" b="1" dirty="0"/>
                <a:t>)</a:t>
              </a:r>
              <a:r>
                <a:rPr lang="en-US" sz="2000" b="1" baseline="30000" dirty="0"/>
                <a:t>1/2</a:t>
              </a:r>
              <a:r>
                <a:rPr lang="en-US" sz="2000" b="1" dirty="0"/>
                <a:t> (</a:t>
              </a:r>
              <a:r>
                <a:rPr lang="en-US" sz="2000" b="1" dirty="0">
                  <a:latin typeface="Symbol" pitchFamily="2" charset="2"/>
                </a:rPr>
                <a:t>S(</a:t>
              </a:r>
              <a:r>
                <a:rPr lang="en-US" sz="2000" b="1" dirty="0" err="1"/>
                <a:t>y</a:t>
              </a:r>
              <a:r>
                <a:rPr lang="en-US" sz="2000" b="1" baseline="-25000" dirty="0" err="1"/>
                <a:t>i</a:t>
              </a:r>
              <a:r>
                <a:rPr lang="en-US" sz="2000" b="1" baseline="-25000" dirty="0"/>
                <a:t> </a:t>
              </a:r>
              <a:r>
                <a:rPr lang="en-US" sz="2000" b="1" dirty="0"/>
                <a:t> - y)</a:t>
              </a:r>
              <a:r>
                <a:rPr lang="en-US" sz="2000" b="1" baseline="30000" dirty="0"/>
                <a:t>2 </a:t>
              </a:r>
              <a:r>
                <a:rPr lang="en-US" sz="2000" b="1" dirty="0"/>
                <a:t>)</a:t>
              </a:r>
              <a:r>
                <a:rPr lang="en-US" sz="2000" b="1" baseline="30000" dirty="0"/>
                <a:t>1/2</a:t>
              </a:r>
              <a:r>
                <a:rPr lang="en-US" sz="2000" b="1" dirty="0"/>
                <a:t>  )  ≡ </a:t>
              </a:r>
              <a:r>
                <a:rPr lang="en-US" sz="2000" b="1" dirty="0" err="1"/>
                <a:t>cov</a:t>
              </a:r>
              <a:r>
                <a:rPr lang="en-US" sz="2000" b="1" dirty="0"/>
                <a:t>(</a:t>
              </a:r>
              <a:r>
                <a:rPr lang="en-US" sz="2000" b="1" dirty="0" err="1"/>
                <a:t>x,y</a:t>
              </a:r>
              <a:r>
                <a:rPr lang="en-US" sz="2000" b="1" dirty="0"/>
                <a:t>)/(</a:t>
              </a:r>
              <a:r>
                <a:rPr lang="en-US" sz="2000" b="1" dirty="0" err="1">
                  <a:latin typeface="Symbol" pitchFamily="2" charset="2"/>
                </a:rPr>
                <a:t>s</a:t>
              </a:r>
              <a:r>
                <a:rPr lang="en-US" sz="2000" b="1" baseline="-25000" dirty="0" err="1"/>
                <a:t>x</a:t>
              </a:r>
              <a:r>
                <a:rPr lang="en-US" sz="2000" b="1" dirty="0"/>
                <a:t> </a:t>
              </a:r>
              <a:r>
                <a:rPr lang="en-US" sz="2000" b="1" dirty="0" err="1">
                  <a:latin typeface="Symbol" pitchFamily="2" charset="2"/>
                </a:rPr>
                <a:t>s</a:t>
              </a:r>
              <a:r>
                <a:rPr lang="en-US" sz="2000" b="1" baseline="-25000" dirty="0" err="1"/>
                <a:t>y</a:t>
              </a:r>
              <a:r>
                <a:rPr lang="en-US" sz="2000" b="1" dirty="0"/>
                <a:t> ) </a:t>
              </a:r>
            </a:p>
            <a:p>
              <a:pPr marL="285750" indent="-285750">
                <a:buFont typeface="Symbol" pitchFamily="2" charset="2"/>
                <a:buChar char=" "/>
              </a:pPr>
              <a:r>
                <a:rPr lang="en-US" sz="2000" b="1" dirty="0"/>
                <a:t>                                                                                         = </a:t>
              </a:r>
              <a:r>
                <a:rPr lang="en-US" sz="2000" b="1" dirty="0" err="1"/>
                <a:t>cov</a:t>
              </a:r>
              <a:r>
                <a:rPr lang="en-US" sz="2000" b="1" dirty="0"/>
                <a:t>(</a:t>
              </a:r>
              <a:r>
                <a:rPr lang="en-US" sz="2000" b="1" dirty="0" err="1"/>
                <a:t>x,y</a:t>
              </a:r>
              <a:r>
                <a:rPr lang="en-US" sz="2000" b="1" dirty="0"/>
                <a:t>)/sqrt(</a:t>
              </a:r>
              <a:r>
                <a:rPr lang="en-US" sz="2000" b="1" dirty="0" err="1"/>
                <a:t>var</a:t>
              </a:r>
              <a:r>
                <a:rPr lang="en-US" sz="2000" b="1" dirty="0"/>
                <a:t>(x) </a:t>
              </a:r>
              <a:r>
                <a:rPr lang="en-US" sz="2000" b="1" dirty="0" err="1"/>
                <a:t>var</a:t>
              </a:r>
              <a:r>
                <a:rPr lang="en-US" sz="2000" b="1" dirty="0"/>
                <a:t>(y) )</a:t>
              </a:r>
            </a:p>
            <a:p>
              <a:pPr marL="285750" indent="-285750">
                <a:buFont typeface="Symbol" pitchFamily="2" charset="2"/>
                <a:buChar char=" "/>
              </a:pPr>
              <a:endParaRPr lang="en-US" dirty="0"/>
            </a:p>
            <a:p>
              <a:pPr marL="285750" indent="-285750">
                <a:buFont typeface="Symbol" pitchFamily="2" charset="2"/>
                <a:buChar char=" "/>
              </a:pPr>
              <a:r>
                <a:rPr lang="en-US" dirty="0"/>
                <a:t>Note that r is symmetric in x and y, but the slope b of the ordinary least squares is not (!).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539D314-245D-184A-B930-2FC60D6543C9}"/>
                </a:ext>
              </a:extLst>
            </p:cNvPr>
            <p:cNvCxnSpPr/>
            <p:nvPr/>
          </p:nvCxnSpPr>
          <p:spPr>
            <a:xfrm>
              <a:off x="3886200" y="5533589"/>
              <a:ext cx="12102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6A9B4BC-810A-8341-9E6D-6A2F898D9D8F}"/>
                </a:ext>
              </a:extLst>
            </p:cNvPr>
            <p:cNvCxnSpPr/>
            <p:nvPr/>
          </p:nvCxnSpPr>
          <p:spPr>
            <a:xfrm>
              <a:off x="5127812" y="5524624"/>
              <a:ext cx="12102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98A2BC2-7077-3D4B-9E3D-38A8052C181D}"/>
              </a:ext>
            </a:extLst>
          </p:cNvPr>
          <p:cNvSpPr txBox="1"/>
          <p:nvPr/>
        </p:nvSpPr>
        <p:spPr>
          <a:xfrm>
            <a:off x="1485899" y="56138"/>
            <a:ext cx="7538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i="1" dirty="0">
                <a:solidFill>
                  <a:prstClr val="black"/>
                </a:solidFill>
              </a:rPr>
              <a:t>y = ax + b                     Ordinary least squares</a:t>
            </a:r>
          </a:p>
        </p:txBody>
      </p:sp>
    </p:spTree>
    <p:extLst>
      <p:ext uri="{BB962C8B-B14F-4D97-AF65-F5344CB8AC3E}">
        <p14:creationId xmlns:p14="http://schemas.microsoft.com/office/powerpoint/2010/main" val="11264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1194"/>
            <a:ext cx="9144000" cy="60756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02200" y="3365500"/>
            <a:ext cx="384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θ</a:t>
            </a:r>
            <a:r>
              <a:rPr lang="en-US" dirty="0"/>
              <a:t> = parameters (</a:t>
            </a:r>
            <a:r>
              <a:rPr lang="en-US" dirty="0" err="1"/>
              <a:t>a,b</a:t>
            </a:r>
            <a:r>
              <a:rPr lang="en-US" dirty="0"/>
              <a:t>)</a:t>
            </a:r>
          </a:p>
          <a:p>
            <a:r>
              <a:rPr lang="en-US" dirty="0"/>
              <a:t>P = </a:t>
            </a:r>
            <a:r>
              <a:rPr lang="en-US" dirty="0" err="1"/>
              <a:t>prob</a:t>
            </a:r>
            <a:r>
              <a:rPr lang="en-US" dirty="0"/>
              <a:t> we get </a:t>
            </a:r>
            <a:r>
              <a:rPr lang="en-US" dirty="0" err="1"/>
              <a:t>obs</a:t>
            </a:r>
            <a:r>
              <a:rPr lang="en-US" dirty="0"/>
              <a:t> data x, given (</a:t>
            </a:r>
            <a:r>
              <a:rPr lang="en-US" dirty="0" err="1"/>
              <a:t>a,b</a:t>
            </a:r>
            <a:r>
              <a:rPr lang="en-US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900" y="49530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of having produced the observations </a:t>
            </a:r>
            <a:r>
              <a:rPr lang="en-US" sz="2800"/>
              <a:t>you obtained.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8559800" y="4686300"/>
            <a:ext cx="190500" cy="266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86DDBA2-475B-2447-A7A3-9CF3E068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11163-8C9E-4344-8344-C7F7EEAF2508}" type="datetime1">
              <a:rPr lang="en-US" smtClean="0"/>
              <a:t>9/23/19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0A71387-4F58-AB4D-A55E-6E84323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D13CE25-9B83-164F-A1BA-66540AE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22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81" y="0"/>
            <a:ext cx="8963437" cy="67188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569612" y="3782423"/>
            <a:ext cx="2349305" cy="1436691"/>
            <a:chOff x="6569612" y="3782423"/>
            <a:chExt cx="2349305" cy="1436691"/>
          </a:xfrm>
        </p:grpSpPr>
        <p:sp>
          <p:nvSpPr>
            <p:cNvPr id="3" name="TextBox 2"/>
            <p:cNvSpPr txBox="1"/>
            <p:nvPr/>
          </p:nvSpPr>
          <p:spPr>
            <a:xfrm>
              <a:off x="7146386" y="3782423"/>
              <a:ext cx="17725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to maximize P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766560" y="4195744"/>
              <a:ext cx="21523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minimize sum </a:t>
              </a:r>
              <a:r>
                <a:rPr lang="en-US" b="1">
                  <a:solidFill>
                    <a:srgbClr val="FF0000"/>
                  </a:solidFill>
                </a:rPr>
                <a:t>of squared residuals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6" name="Straight Arrow Connector 5"/>
            <p:cNvCxnSpPr>
              <a:stCxn id="3" idx="1"/>
            </p:cNvCxnSpPr>
            <p:nvPr/>
          </p:nvCxnSpPr>
          <p:spPr>
            <a:xfrm flipH="1">
              <a:off x="6569612" y="3967089"/>
              <a:ext cx="57677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7512148" y="4808018"/>
              <a:ext cx="11722" cy="41109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160621" y="2574386"/>
            <a:ext cx="8828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Symbol" charset="2"/>
              </a:rPr>
              <a:t>s</a:t>
            </a:r>
            <a:r>
              <a:rPr lang="en-US" sz="2000" b="1" dirty="0">
                <a:solidFill>
                  <a:srgbClr val="FF0000"/>
                </a:solidFill>
              </a:rPr>
              <a:t> is usually attributed to “measurement error”, for y; no errors are attributed to 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42957" y="2833818"/>
            <a:ext cx="214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F0"/>
                </a:solidFill>
              </a:rPr>
              <a:t>Both usually false!!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58449-8B34-244E-9F85-7AACF0D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2146" y="6482848"/>
            <a:ext cx="2057400" cy="365125"/>
          </a:xfrm>
        </p:spPr>
        <p:txBody>
          <a:bodyPr/>
          <a:lstStyle/>
          <a:p>
            <a:fld id="{6B7FE876-1459-344B-AB97-53DAD8ABAB1C}" type="datetime1">
              <a:rPr lang="en-US" smtClean="0"/>
              <a:t>9/23/19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B687E50-B4C3-6D46-B73C-677828A1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2446" y="6482848"/>
            <a:ext cx="3086100" cy="365125"/>
          </a:xfrm>
        </p:spPr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8FAC0A-D409-854B-ABF7-41752C65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31446" y="6482848"/>
            <a:ext cx="2057400" cy="365125"/>
          </a:xfrm>
        </p:spPr>
        <p:txBody>
          <a:bodyPr/>
          <a:lstStyle/>
          <a:p>
            <a:fld id="{CD3A2B4A-3F34-F54A-9B5F-22559B4D568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8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473" y="2060345"/>
            <a:ext cx="6921500" cy="1689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" y="112542"/>
            <a:ext cx="877824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</a:rPr>
              <a:t>Ordinary Least Squares (OLS):  “errors” all equal</a:t>
            </a:r>
          </a:p>
          <a:p>
            <a:endParaRPr lang="en-US" sz="1400" b="1" dirty="0"/>
          </a:p>
          <a:p>
            <a:r>
              <a:rPr lang="en-US" sz="3200" b="1" u="sng" dirty="0"/>
              <a:t>Weighted Least squares (Chi-square)</a:t>
            </a:r>
            <a:r>
              <a:rPr lang="en-US" sz="3200" b="1" dirty="0"/>
              <a:t>: “Errors” may be different for different observations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908" y="3435755"/>
            <a:ext cx="5892800" cy="1752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2097" y="3790819"/>
            <a:ext cx="100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𝛘</a:t>
            </a:r>
            <a:r>
              <a:rPr lang="en-US" sz="3600" baseline="30000" dirty="0"/>
              <a:t>2</a:t>
            </a:r>
            <a:r>
              <a:rPr lang="en-US" sz="3600" dirty="0"/>
              <a:t> </a:t>
            </a:r>
            <a:r>
              <a:rPr lang="en-US" sz="3600" b="1" dirty="0"/>
              <a:t>:</a:t>
            </a:r>
            <a:endParaRPr lang="en-US" sz="3600" b="1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343535"/>
            <a:ext cx="1273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OLS: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7583" y="4935085"/>
            <a:ext cx="59272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So far we have not strayed from the familiar, </a:t>
            </a:r>
          </a:p>
          <a:p>
            <a:r>
              <a:rPr lang="en-US" sz="2400" b="1" dirty="0"/>
              <a:t>until we take into account variance in x!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6EE577-B9CF-5345-8B34-0EA8841D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243B-68D5-5641-99A5-F0322DEBA803}" type="datetime1">
              <a:rPr lang="en-US" smtClean="0"/>
              <a:t>9/23/19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486505-9F22-AE4A-A3A4-FE5D825B8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D459A-B120-1842-B30F-C59F041C6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b="1" smtClean="0"/>
              <a:t>13</a:t>
            </a:fld>
            <a:endParaRPr lang="en-US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596989-BF0B-004D-BEAB-2760D3B86030}"/>
              </a:ext>
            </a:extLst>
          </p:cNvPr>
          <p:cNvSpPr txBox="1"/>
          <p:nvPr/>
        </p:nvSpPr>
        <p:spPr>
          <a:xfrm>
            <a:off x="1278906" y="5778624"/>
            <a:ext cx="5040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ymbol" pitchFamily="2" charset="2"/>
              </a:rPr>
              <a:t>s</a:t>
            </a:r>
            <a:r>
              <a:rPr lang="en-US" sz="2800" b="1" baseline="-25000" dirty="0"/>
              <a:t>i</a:t>
            </a:r>
            <a:r>
              <a:rPr lang="en-US" sz="2800" b="1" baseline="30000" dirty="0"/>
              <a:t>2</a:t>
            </a:r>
            <a:r>
              <a:rPr lang="en-US" sz="2800" b="1" dirty="0"/>
              <a:t> = </a:t>
            </a:r>
            <a:r>
              <a:rPr lang="en-US" sz="2800" b="1" dirty="0">
                <a:latin typeface="Symbol" pitchFamily="2" charset="2"/>
              </a:rPr>
              <a:t>s</a:t>
            </a:r>
            <a:r>
              <a:rPr lang="en-US" sz="2800" b="1" baseline="-25000" dirty="0"/>
              <a:t>yi</a:t>
            </a:r>
            <a:r>
              <a:rPr lang="en-US" sz="2800" b="1" baseline="30000" dirty="0"/>
              <a:t>2</a:t>
            </a:r>
            <a:r>
              <a:rPr lang="en-US" sz="2800" b="1" dirty="0"/>
              <a:t> + b</a:t>
            </a:r>
            <a:r>
              <a:rPr lang="en-US" sz="2800" b="1" baseline="30000" dirty="0"/>
              <a:t>2</a:t>
            </a:r>
            <a:r>
              <a:rPr lang="en-US" sz="2800" b="1" dirty="0">
                <a:latin typeface="Symbol" pitchFamily="2" charset="2"/>
              </a:rPr>
              <a:t>s</a:t>
            </a:r>
            <a:r>
              <a:rPr lang="en-US" sz="2800" b="1" baseline="-25000" dirty="0"/>
              <a:t>xi</a:t>
            </a:r>
            <a:r>
              <a:rPr lang="en-US" sz="2800" b="1" baseline="30000" dirty="0"/>
              <a:t>2</a:t>
            </a:r>
            <a:r>
              <a:rPr lang="en-US" sz="2800" b="1" dirty="0"/>
              <a:t> + 2 b </a:t>
            </a:r>
            <a:r>
              <a:rPr lang="en-US" sz="2800" b="1" dirty="0" err="1"/>
              <a:t>cov</a:t>
            </a:r>
            <a:r>
              <a:rPr lang="en-US" sz="2800" b="1" dirty="0"/>
              <a:t>(</a:t>
            </a:r>
            <a:r>
              <a:rPr lang="en-US" sz="2800" b="1" dirty="0" err="1">
                <a:latin typeface="Symbol" pitchFamily="2" charset="2"/>
              </a:rPr>
              <a:t>e</a:t>
            </a:r>
            <a:r>
              <a:rPr lang="en-US" sz="2800" b="1" baseline="-25000" dirty="0" err="1"/>
              <a:t>yi</a:t>
            </a:r>
            <a:r>
              <a:rPr lang="en-US" sz="2800" b="1" dirty="0" err="1"/>
              <a:t>,</a:t>
            </a:r>
            <a:r>
              <a:rPr lang="en-US" sz="2800" b="1" dirty="0" err="1">
                <a:latin typeface="Symbol" pitchFamily="2" charset="2"/>
              </a:rPr>
              <a:t>e</a:t>
            </a:r>
            <a:r>
              <a:rPr lang="en-US" sz="2800" b="1" baseline="-25000" dirty="0" err="1"/>
              <a:t>xi</a:t>
            </a:r>
            <a:r>
              <a:rPr lang="en-US" sz="2800" b="1" dirty="0"/>
              <a:t>)</a:t>
            </a:r>
            <a:endParaRPr lang="en-US" sz="2800" b="1" baseline="30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51CECD-A776-6F4F-A4E0-3B099E63B546}"/>
              </a:ext>
            </a:extLst>
          </p:cNvPr>
          <p:cNvSpPr txBox="1"/>
          <p:nvPr/>
        </p:nvSpPr>
        <p:spPr>
          <a:xfrm>
            <a:off x="6455117" y="5778624"/>
            <a:ext cx="2063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ym typeface="Wingdings" pitchFamily="2" charset="2"/>
              </a:rPr>
              <a:t></a:t>
            </a:r>
            <a:r>
              <a:rPr lang="en-US" sz="3600" b="1" dirty="0"/>
              <a:t>York Fit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963876-A519-1C4B-A081-B9834D9283B3}"/>
              </a:ext>
            </a:extLst>
          </p:cNvPr>
          <p:cNvSpPr txBox="1"/>
          <p:nvPr/>
        </p:nvSpPr>
        <p:spPr>
          <a:xfrm>
            <a:off x="4256686" y="5809597"/>
            <a:ext cx="39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602673-F9B6-E348-9E03-DAD1844560BE}"/>
              </a:ext>
            </a:extLst>
          </p:cNvPr>
          <p:cNvSpPr txBox="1"/>
          <p:nvPr/>
        </p:nvSpPr>
        <p:spPr>
          <a:xfrm>
            <a:off x="4545566" y="5811870"/>
            <a:ext cx="39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645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4479" y="92479"/>
            <a:ext cx="8709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But there is (almost always) also error (unresolved variance) in the predictor (x) (our “symmetry”).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60000">
            <a:off x="3162009" y="2161928"/>
            <a:ext cx="5295900" cy="200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116" y="2711969"/>
            <a:ext cx="2622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Symbol" charset="2"/>
              </a:rPr>
              <a:t>r</a:t>
            </a:r>
            <a:r>
              <a:rPr lang="en-US" sz="3600" dirty="0"/>
              <a:t> = </a:t>
            </a:r>
            <a:r>
              <a:rPr lang="en-US" sz="3600" dirty="0" err="1"/>
              <a:t>cor</a:t>
            </a:r>
            <a:r>
              <a:rPr lang="en-US" sz="3600" dirty="0"/>
              <a:t>(</a:t>
            </a:r>
            <a:r>
              <a:rPr lang="en-US" sz="3600" dirty="0" err="1"/>
              <a:t>x,y</a:t>
            </a:r>
            <a:r>
              <a:rPr lang="en-US" sz="3600" dirty="0"/>
              <a:t>) ≅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700" y="1304239"/>
            <a:ext cx="90043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Look at the relationship between the </a:t>
            </a:r>
            <a:r>
              <a:rPr lang="en-US" sz="2800" b="1" u="sng" dirty="0"/>
              <a:t>correlation coefficient </a:t>
            </a:r>
            <a:r>
              <a:rPr lang="en-US" sz="2800" b="1" u="sng" dirty="0">
                <a:latin typeface="Symbol" charset="2"/>
              </a:rPr>
              <a:t>r,</a:t>
            </a:r>
            <a:r>
              <a:rPr lang="en-US" sz="2800" b="1" dirty="0"/>
              <a:t> and the OLS Slope  (not equal!!!):</a:t>
            </a:r>
          </a:p>
        </p:txBody>
      </p:sp>
      <p:sp>
        <p:nvSpPr>
          <p:cNvPr id="7" name="Rectangle 6"/>
          <p:cNvSpPr/>
          <p:nvPr/>
        </p:nvSpPr>
        <p:spPr>
          <a:xfrm>
            <a:off x="3967089" y="5247249"/>
            <a:ext cx="2546253" cy="3938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20546" y="4979424"/>
            <a:ext cx="41359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</a:rPr>
              <a:t>Why this is a YOOOGE problem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479" y="4979424"/>
            <a:ext cx="4529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OLS Slope = </a:t>
            </a:r>
            <a:r>
              <a:rPr lang="en-US" sz="4000" dirty="0">
                <a:latin typeface="Symbol" charset="2"/>
              </a:rPr>
              <a:t>r </a:t>
            </a:r>
            <a:r>
              <a:rPr lang="en-US" sz="4000" dirty="0" err="1">
                <a:latin typeface="Symbol" charset="2"/>
              </a:rPr>
              <a:t>s</a:t>
            </a:r>
            <a:r>
              <a:rPr lang="en-US" sz="4000" baseline="-25000" dirty="0" err="1"/>
              <a:t>y</a:t>
            </a:r>
            <a:r>
              <a:rPr lang="en-US" sz="4000" dirty="0">
                <a:latin typeface="Symbol" charset="2"/>
              </a:rPr>
              <a:t>/</a:t>
            </a:r>
            <a:r>
              <a:rPr lang="en-US" sz="4000" dirty="0" err="1">
                <a:latin typeface="Symbol" charset="2"/>
              </a:rPr>
              <a:t>s</a:t>
            </a:r>
            <a:r>
              <a:rPr lang="en-US" sz="4000" baseline="-25000" dirty="0" err="1"/>
              <a:t>x</a:t>
            </a:r>
            <a:endParaRPr lang="en-US" sz="4000" dirty="0"/>
          </a:p>
          <a:p>
            <a:r>
              <a:rPr lang="en-US" sz="4000" baseline="-25000" dirty="0"/>
              <a:t>                         </a:t>
            </a:r>
            <a:r>
              <a:rPr lang="en-US" sz="4000" dirty="0"/>
              <a:t>≅</a:t>
            </a:r>
            <a:r>
              <a:rPr lang="en-US" sz="4000" baseline="-25000" dirty="0"/>
              <a:t>  </a:t>
            </a:r>
            <a:r>
              <a:rPr lang="en-US" sz="4000" dirty="0"/>
              <a:t>r </a:t>
            </a:r>
            <a:r>
              <a:rPr lang="en-US" sz="4000" dirty="0" err="1"/>
              <a:t>SD</a:t>
            </a:r>
            <a:r>
              <a:rPr lang="en-US" sz="4000" baseline="-25000" dirty="0" err="1"/>
              <a:t>y</a:t>
            </a:r>
            <a:r>
              <a:rPr lang="en-US" sz="4000" dirty="0"/>
              <a:t>/</a:t>
            </a:r>
            <a:r>
              <a:rPr lang="en-US" sz="4000" dirty="0" err="1"/>
              <a:t>SD</a:t>
            </a:r>
            <a:r>
              <a:rPr lang="en-US" sz="4000" baseline="-25000" dirty="0" err="1"/>
              <a:t>x</a:t>
            </a:r>
            <a:endParaRPr lang="en-US" sz="40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434479" y="3613775"/>
            <a:ext cx="1885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solidFill>
                  <a:srgbClr val="FF0000"/>
                </a:solidFill>
              </a:rPr>
              <a:t>symmetric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4479" y="6102808"/>
            <a:ext cx="1885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asymmetric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8E8DB-1AEF-1C46-8D00-CFE04E5A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D79E1-85B7-BB45-918C-1328797094A4}" type="datetime1">
              <a:rPr lang="en-US" smtClean="0"/>
              <a:t>9/23/19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83003CD-96FE-C941-98BB-0E61534C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11A6A5E-0504-5E44-A793-03A25144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83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446" y="1199255"/>
            <a:ext cx="3799643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y + </a:t>
            </a:r>
            <a:r>
              <a:rPr lang="en-US" sz="3200" b="1" dirty="0" err="1">
                <a:latin typeface="Symbol" charset="2"/>
              </a:rPr>
              <a:t>e</a:t>
            </a:r>
            <a:r>
              <a:rPr lang="en-US" sz="3200" b="1" baseline="-25000" dirty="0" err="1"/>
              <a:t>y</a:t>
            </a:r>
            <a:r>
              <a:rPr lang="en-US" sz="3200" b="1" dirty="0"/>
              <a:t> = a + </a:t>
            </a:r>
            <a:r>
              <a:rPr lang="en-US" sz="3200" b="1" dirty="0" err="1"/>
              <a:t>bx</a:t>
            </a:r>
            <a:endParaRPr lang="en-US" sz="3200" b="1" dirty="0"/>
          </a:p>
          <a:p>
            <a:endParaRPr lang="en-US" sz="1400" b="1" dirty="0"/>
          </a:p>
          <a:p>
            <a:r>
              <a:rPr lang="en-US" sz="2800" i="1" dirty="0"/>
              <a:t>x= 0:100 ; y= 1 +2*x +</a:t>
            </a:r>
            <a:r>
              <a:rPr lang="en-US" sz="2800" i="1" dirty="0">
                <a:latin typeface="Symbol" charset="2"/>
              </a:rPr>
              <a:t> </a:t>
            </a:r>
            <a:r>
              <a:rPr lang="en-US" sz="2800" i="1" dirty="0" err="1">
                <a:latin typeface="Symbol" charset="2"/>
              </a:rPr>
              <a:t>e</a:t>
            </a:r>
            <a:r>
              <a:rPr lang="en-US" sz="2800" i="1" baseline="-25000" dirty="0" err="1"/>
              <a:t>y</a:t>
            </a:r>
            <a:endParaRPr lang="en-US" sz="2800" i="1" baseline="-25000" dirty="0"/>
          </a:p>
          <a:p>
            <a:r>
              <a:rPr lang="en-US" sz="2800" i="1" dirty="0" err="1">
                <a:latin typeface="Symbol" charset="2"/>
              </a:rPr>
              <a:t>e</a:t>
            </a:r>
            <a:r>
              <a:rPr lang="en-US" sz="2800" i="1" baseline="-25000" dirty="0" err="1"/>
              <a:t>y</a:t>
            </a:r>
            <a:r>
              <a:rPr lang="en-US" sz="2800" i="1" dirty="0"/>
              <a:t> = </a:t>
            </a:r>
            <a:r>
              <a:rPr lang="en-US" sz="2800" i="1" dirty="0" err="1"/>
              <a:t>rnorm</a:t>
            </a:r>
            <a:r>
              <a:rPr lang="en-US" sz="2800" i="1" dirty="0"/>
              <a:t>(101,2)</a:t>
            </a:r>
          </a:p>
          <a:p>
            <a:endParaRPr lang="en-US" sz="2800" i="1" dirty="0"/>
          </a:p>
          <a:p>
            <a:endParaRPr lang="en-US" sz="2800" i="1" dirty="0"/>
          </a:p>
          <a:p>
            <a:endParaRPr lang="en-US" sz="2800" i="1" dirty="0"/>
          </a:p>
          <a:p>
            <a:r>
              <a:rPr lang="en-US" sz="2800" i="1" dirty="0">
                <a:solidFill>
                  <a:srgbClr val="0070C0"/>
                </a:solidFill>
              </a:rPr>
              <a:t>#create data sets, use</a:t>
            </a:r>
          </a:p>
          <a:p>
            <a:r>
              <a:rPr lang="en-US" sz="2800" i="1" dirty="0">
                <a:solidFill>
                  <a:srgbClr val="0070C0"/>
                </a:solidFill>
              </a:rPr>
              <a:t>## </a:t>
            </a:r>
            <a:r>
              <a:rPr lang="en-US" sz="2800" i="1" dirty="0" err="1">
                <a:solidFill>
                  <a:srgbClr val="0070C0"/>
                </a:solidFill>
              </a:rPr>
              <a:t>lm</a:t>
            </a:r>
            <a:r>
              <a:rPr lang="en-US" sz="2800" i="1" dirty="0">
                <a:solidFill>
                  <a:srgbClr val="0070C0"/>
                </a:solidFill>
              </a:rPr>
              <a:t>() or </a:t>
            </a:r>
            <a:r>
              <a:rPr lang="en-US" sz="2800" i="1" dirty="0" err="1">
                <a:solidFill>
                  <a:srgbClr val="0070C0"/>
                </a:solidFill>
              </a:rPr>
              <a:t>lsfit</a:t>
            </a:r>
            <a:r>
              <a:rPr lang="en-US" sz="2800" i="1" dirty="0">
                <a:solidFill>
                  <a:srgbClr val="0070C0"/>
                </a:solidFill>
              </a:rPr>
              <a:t>()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449" b="9173"/>
          <a:stretch/>
        </p:blipFill>
        <p:spPr>
          <a:xfrm>
            <a:off x="4205407" y="1135772"/>
            <a:ext cx="4725379" cy="49555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4884" y="5759755"/>
            <a:ext cx="801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x</a:t>
            </a:r>
          </a:p>
        </p:txBody>
      </p:sp>
      <p:sp>
        <p:nvSpPr>
          <p:cNvPr id="9" name="TextBox 8"/>
          <p:cNvSpPr txBox="1"/>
          <p:nvPr/>
        </p:nvSpPr>
        <p:spPr>
          <a:xfrm rot="16200000">
            <a:off x="3660765" y="3321153"/>
            <a:ext cx="801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2385" y="356711"/>
            <a:ext cx="8440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/>
              <a:t>An example where OLS works very well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82AD0A-2F01-964E-B9BC-0A1E11E10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D0064-57DD-B34E-B438-FC58F4511688}" type="datetime1">
              <a:rPr lang="en-US" smtClean="0"/>
              <a:t>9/23/19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12DD6D-BB60-0F48-B9A4-C361D46A2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B2BA02-2BAB-3A44-BAA5-A43B7C820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225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6323"/>
          <a:stretch/>
        </p:blipFill>
        <p:spPr>
          <a:xfrm>
            <a:off x="4692296" y="557730"/>
            <a:ext cx="4378089" cy="4940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05" y="152846"/>
            <a:ext cx="8440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b="1" dirty="0"/>
              <a:t>… e</a:t>
            </a:r>
            <a:r>
              <a:rPr lang="en-US" sz="3200" b="1" dirty="0" err="1"/>
              <a:t>xample</a:t>
            </a:r>
            <a:r>
              <a:rPr lang="en-US" sz="3200" b="1" dirty="0"/>
              <a:t> where OLS works very well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66" y="737620"/>
            <a:ext cx="4760410" cy="47604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2308" y="4944908"/>
            <a:ext cx="410473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-</a:t>
            </a:r>
            <a:r>
              <a:rPr lang="en-US" b="1" dirty="0"/>
              <a:t>2           -1          0           1           2</a:t>
            </a:r>
          </a:p>
          <a:p>
            <a:pPr algn="ctr"/>
            <a:r>
              <a:rPr lang="en-US" b="1" dirty="0"/>
              <a:t>Theoretical Quantiles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590041" y="2419623"/>
            <a:ext cx="382641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Sample Quantiles</a:t>
            </a:r>
          </a:p>
          <a:p>
            <a:r>
              <a:rPr lang="en-US" dirty="0"/>
              <a:t> -</a:t>
            </a:r>
            <a:r>
              <a:rPr lang="en-US" b="1" dirty="0"/>
              <a:t>4           -2            0            2            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5731" y="5648465"/>
            <a:ext cx="3660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OLS discovers noise distribution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(“error variance”)!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3745" y="5498030"/>
            <a:ext cx="391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OLS passes test for </a:t>
            </a:r>
            <a:r>
              <a:rPr lang="en-US" sz="2000" b="1" dirty="0" err="1">
                <a:solidFill>
                  <a:srgbClr val="FF0000"/>
                </a:solidFill>
              </a:rPr>
              <a:t>heteroscedacity</a:t>
            </a:r>
            <a:r>
              <a:rPr lang="en-US" sz="2000" b="1" dirty="0">
                <a:solidFill>
                  <a:srgbClr val="FF0000"/>
                </a:solidFill>
              </a:rPr>
              <a:t> (no trend in residuals)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CD826C-ACE9-DE40-8CF0-520424024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E937C-E012-5C46-8A93-835A0147848A}" type="datetime1">
              <a:rPr lang="en-US" smtClean="0"/>
              <a:t>9/23/19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3A868F-3244-A044-A124-96D572052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D921EB2-DA41-5644-B691-816B469E7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96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3D0126-3314-C040-B693-7980D6EE11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83" r="4096"/>
          <a:stretch/>
        </p:blipFill>
        <p:spPr>
          <a:xfrm>
            <a:off x="2231572" y="370113"/>
            <a:ext cx="6754586" cy="64878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967317-DD80-1F47-A8BD-E77602FFB8F0}"/>
              </a:ext>
            </a:extLst>
          </p:cNvPr>
          <p:cNvSpPr txBox="1"/>
          <p:nvPr/>
        </p:nvSpPr>
        <p:spPr>
          <a:xfrm>
            <a:off x="6901543" y="10014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True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8E8838-9692-724A-A47B-56833335A189}"/>
              </a:ext>
            </a:extLst>
          </p:cNvPr>
          <p:cNvSpPr txBox="1"/>
          <p:nvPr/>
        </p:nvSpPr>
        <p:spPr>
          <a:xfrm>
            <a:off x="7630886" y="100148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BA290F-7FDF-604E-9E7A-69DD48EE4392}"/>
              </a:ext>
            </a:extLst>
          </p:cNvPr>
          <p:cNvSpPr txBox="1"/>
          <p:nvPr/>
        </p:nvSpPr>
        <p:spPr>
          <a:xfrm>
            <a:off x="968829" y="0"/>
            <a:ext cx="3124200" cy="286232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X = 1:100</a:t>
            </a:r>
          </a:p>
          <a:p>
            <a:r>
              <a:rPr lang="en-US" b="1" dirty="0"/>
              <a:t>#</a:t>
            </a:r>
            <a:r>
              <a:rPr lang="en-US" b="1" dirty="0" err="1"/>
              <a:t>Xm</a:t>
            </a:r>
            <a:r>
              <a:rPr lang="en-US" b="1" dirty="0"/>
              <a:t> meas. X, with errs</a:t>
            </a:r>
          </a:p>
          <a:p>
            <a:r>
              <a:rPr lang="en-US" b="1" dirty="0" err="1"/>
              <a:t>Xm</a:t>
            </a:r>
            <a:r>
              <a:rPr lang="en-US" b="1" dirty="0"/>
              <a:t>= 1:100 + </a:t>
            </a:r>
            <a:r>
              <a:rPr lang="en-US" b="1" dirty="0" err="1"/>
              <a:t>rnorm</a:t>
            </a:r>
            <a:r>
              <a:rPr lang="en-US" b="1" dirty="0"/>
              <a:t>(100)*15</a:t>
            </a:r>
          </a:p>
          <a:p>
            <a:r>
              <a:rPr lang="en-US" b="1" dirty="0"/>
              <a:t>Y= 10 + 3*X</a:t>
            </a:r>
          </a:p>
          <a:p>
            <a:r>
              <a:rPr lang="en-US" b="1" dirty="0" err="1"/>
              <a:t>Ym</a:t>
            </a:r>
            <a:r>
              <a:rPr lang="en-US" b="1" dirty="0"/>
              <a:t>=Y + 15*</a:t>
            </a:r>
            <a:r>
              <a:rPr lang="en-US" b="1" dirty="0" err="1"/>
              <a:t>rnorm</a:t>
            </a:r>
            <a:r>
              <a:rPr lang="en-US" b="1" dirty="0"/>
              <a:t>(100)</a:t>
            </a:r>
          </a:p>
          <a:p>
            <a:r>
              <a:rPr lang="en-US" b="1" dirty="0"/>
              <a:t>#</a:t>
            </a:r>
            <a:r>
              <a:rPr lang="en-US" b="1" dirty="0" err="1"/>
              <a:t>Ym</a:t>
            </a:r>
            <a:r>
              <a:rPr lang="en-US" b="1" dirty="0"/>
              <a:t> meas. Y, with errs</a:t>
            </a:r>
          </a:p>
          <a:p>
            <a:r>
              <a:rPr lang="en-US" b="1" dirty="0" err="1"/>
              <a:t>uu</a:t>
            </a:r>
            <a:r>
              <a:rPr lang="en-US" b="1" dirty="0"/>
              <a:t>=</a:t>
            </a:r>
            <a:r>
              <a:rPr lang="en-US" b="1" dirty="0" err="1"/>
              <a:t>lsfit</a:t>
            </a:r>
            <a:r>
              <a:rPr lang="en-US" b="1" dirty="0"/>
              <a:t>(</a:t>
            </a:r>
            <a:r>
              <a:rPr lang="en-US" b="1" dirty="0" err="1"/>
              <a:t>Xm,Ym</a:t>
            </a:r>
            <a:r>
              <a:rPr lang="en-US" b="1" dirty="0"/>
              <a:t>)</a:t>
            </a:r>
          </a:p>
          <a:p>
            <a:r>
              <a:rPr lang="en-US" b="1" dirty="0"/>
              <a:t>plot(</a:t>
            </a:r>
            <a:r>
              <a:rPr lang="en-US" b="1" dirty="0" err="1"/>
              <a:t>Xm,Ym</a:t>
            </a:r>
            <a:r>
              <a:rPr lang="en-US" b="1" dirty="0"/>
              <a:t>)</a:t>
            </a:r>
          </a:p>
          <a:p>
            <a:r>
              <a:rPr lang="en-US" b="1" dirty="0"/>
              <a:t>lines(X,Y)</a:t>
            </a:r>
          </a:p>
          <a:p>
            <a:r>
              <a:rPr lang="en-US" b="1" dirty="0" err="1"/>
              <a:t>abline</a:t>
            </a:r>
            <a:r>
              <a:rPr lang="en-US" b="1" dirty="0"/>
              <a:t>(</a:t>
            </a:r>
            <a:r>
              <a:rPr lang="en-US" b="1" dirty="0" err="1"/>
              <a:t>uu,col</a:t>
            </a:r>
            <a:r>
              <a:rPr lang="en-US" b="1" dirty="0"/>
              <a:t>="red")</a:t>
            </a:r>
          </a:p>
        </p:txBody>
      </p:sp>
    </p:spTree>
    <p:extLst>
      <p:ext uri="{BB962C8B-B14F-4D97-AF65-F5344CB8AC3E}">
        <p14:creationId xmlns:p14="http://schemas.microsoft.com/office/powerpoint/2010/main" val="2837475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932"/>
            <a:ext cx="9144000" cy="6542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31988" y="0"/>
            <a:ext cx="2912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“Type II” regressions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374C3-7C9E-5C43-9A0B-1884C3FCD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347BF-71C6-9046-A6FC-721B62930484}" type="datetime1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433-390F-EC4D-90EB-C89DEEF9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279F0-8267-4643-92CA-3ACBD68DD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10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832"/>
            <a:ext cx="9144000" cy="6174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0973" y="182880"/>
            <a:ext cx="2912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>
                <a:solidFill>
                  <a:srgbClr val="FF0000"/>
                </a:solidFill>
              </a:rPr>
              <a:t>“Type II” regressions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F31A4-AF2E-734D-AA8A-9CB0D7D36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8A6-C0A2-9F4E-9132-F5DC23F51414}" type="datetime1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9CCBDD-78E7-154D-901D-CD5663BD4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891B2-4D86-394B-8AEA-90FB7B541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26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161" y="360381"/>
            <a:ext cx="8825943" cy="156966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432FF"/>
                </a:solidFill>
              </a:rPr>
              <a:t>What are some of the most common errors made by scientists and engineers analyzing and modeling atmospheric and environmental data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0577" y="1982591"/>
            <a:ext cx="84946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</a:rPr>
              <a:t>Forget/ignore the basic hypotheses</a:t>
            </a:r>
            <a:r>
              <a:rPr lang="en-US" sz="2400" b="1" dirty="0"/>
              <a:t> underlying statistical inference from data (a.k.a. modeling your data).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Incorrectly fit a ”line” (or more complex model) to data (1): </a:t>
            </a:r>
            <a:r>
              <a:rPr lang="en-US" sz="2400" b="1" dirty="0">
                <a:solidFill>
                  <a:srgbClr val="FF0000"/>
                </a:solidFill>
              </a:rPr>
              <a:t>neglect the symmetry between “predictors” and “response” when assessing uncertainties the analysis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Incorrectly fit a ”line” (or more complex model) to data (2): </a:t>
            </a:r>
            <a:r>
              <a:rPr lang="en-US" sz="2400" b="1" dirty="0">
                <a:solidFill>
                  <a:srgbClr val="FF0000"/>
                </a:solidFill>
              </a:rPr>
              <a:t>fail to account for autocorrelation of data or predictors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Conflate </a:t>
            </a:r>
            <a:r>
              <a:rPr lang="en-US" sz="2400" b="1" dirty="0">
                <a:solidFill>
                  <a:srgbClr val="FF0000"/>
                </a:solidFill>
              </a:rPr>
              <a:t>standard deviation, uncertainty, and confidence</a:t>
            </a:r>
            <a:r>
              <a:rPr lang="en-US" sz="2400" b="1" dirty="0"/>
              <a:t> intervals in an analysis (incorrectly assess/report on your data)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dirty="0"/>
              <a:t>Not remember why an excellent and convenient way to assess uncertainties is almost always the</a:t>
            </a:r>
            <a:r>
              <a:rPr lang="en-US" sz="2400" b="1" dirty="0">
                <a:solidFill>
                  <a:srgbClr val="FF0000"/>
                </a:solidFill>
              </a:rPr>
              <a:t> Bootstrap </a:t>
            </a:r>
            <a:r>
              <a:rPr lang="en-US" sz="2400" b="1" dirty="0"/>
              <a:t>or its big cousin, the</a:t>
            </a:r>
            <a:r>
              <a:rPr lang="en-US" sz="2400" b="1" dirty="0">
                <a:solidFill>
                  <a:srgbClr val="FF0000"/>
                </a:solidFill>
              </a:rPr>
              <a:t> Markov Chain Monte Carlo simulation</a:t>
            </a:r>
          </a:p>
        </p:txBody>
      </p:sp>
      <p:sp>
        <p:nvSpPr>
          <p:cNvPr id="4" name="Oval 3"/>
          <p:cNvSpPr/>
          <p:nvPr/>
        </p:nvSpPr>
        <p:spPr>
          <a:xfrm>
            <a:off x="172278" y="2114826"/>
            <a:ext cx="251791" cy="2252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78906" y="2810566"/>
            <a:ext cx="251791" cy="2252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98786" y="3952461"/>
            <a:ext cx="251791" cy="2252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92162" y="4701208"/>
            <a:ext cx="251791" cy="2252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8788" y="5423452"/>
            <a:ext cx="251791" cy="2252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F4E44-04E1-6A4B-AE46-D881B5F3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D1AE7-6987-E54D-A77D-5D82EAA89095}" type="datetime1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A4BA59-D77D-9C42-BC77-49E8359D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59BD8F6-6183-2C40-B07E-B3E5A432F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5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2621" y="168615"/>
            <a:ext cx="7638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Generalized Chi-square regression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76446"/>
            <a:ext cx="9144000" cy="55104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7959" y="6413516"/>
            <a:ext cx="4797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Press et al., </a:t>
            </a:r>
            <a:r>
              <a:rPr lang="en-US" sz="2400" b="1" i="1" dirty="0"/>
              <a:t>Numerical Recipes</a:t>
            </a:r>
            <a:endParaRPr lang="en-US" sz="2400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4F9D5-7692-6947-9572-4F3592CED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233058"/>
            <a:ext cx="2057400" cy="365125"/>
          </a:xfrm>
        </p:spPr>
        <p:txBody>
          <a:bodyPr/>
          <a:lstStyle/>
          <a:p>
            <a:fld id="{8EB4C4B0-BD3D-2F46-A7C8-EE9CFE103985}" type="datetime1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E364B2-DEAC-C541-A910-7FD4ED862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233058"/>
            <a:ext cx="3086100" cy="365125"/>
          </a:xfrm>
        </p:spPr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C1E360-EB39-604D-B45D-8DA945959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233058"/>
            <a:ext cx="2057400" cy="365125"/>
          </a:xfrm>
        </p:spPr>
        <p:txBody>
          <a:bodyPr/>
          <a:lstStyle/>
          <a:p>
            <a:fld id="{CD3A2B4A-3F34-F54A-9B5F-22559B4D568D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0B6400-644B-A04A-9B0A-5F4C5223DDA9}"/>
              </a:ext>
            </a:extLst>
          </p:cNvPr>
          <p:cNvSpPr txBox="1"/>
          <p:nvPr/>
        </p:nvSpPr>
        <p:spPr>
          <a:xfrm>
            <a:off x="6457950" y="2688609"/>
            <a:ext cx="2467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Cov</a:t>
            </a:r>
            <a:r>
              <a:rPr lang="en-US" dirty="0"/>
              <a:t> between </a:t>
            </a:r>
            <a:r>
              <a:rPr lang="en-US" i="1" dirty="0"/>
              <a:t>errors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49894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960" y="-8612"/>
            <a:ext cx="874821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Generalized Maximum Likelihood regression:</a:t>
            </a:r>
          </a:p>
          <a:p>
            <a:endParaRPr lang="en-US" dirty="0"/>
          </a:p>
          <a:p>
            <a:r>
              <a:rPr lang="en-US" sz="3200" dirty="0"/>
              <a:t>y = a + </a:t>
            </a:r>
            <a:r>
              <a:rPr lang="en-US" sz="3200" dirty="0" err="1"/>
              <a:t>bx</a:t>
            </a:r>
            <a:endParaRPr lang="en-US" sz="3200" dirty="0"/>
          </a:p>
          <a:p>
            <a:endParaRPr lang="en-US" dirty="0"/>
          </a:p>
          <a:p>
            <a:r>
              <a:rPr lang="en-US" sz="3200" dirty="0"/>
              <a:t>specified errors in both x and y, for each predictor-observation pair.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dirty="0"/>
              <a:t>Results in a non-linear optimization problem. Method generalized to multivariate in the </a:t>
            </a:r>
            <a:r>
              <a:rPr lang="en-US" sz="3200" dirty="0" err="1"/>
              <a:t>YorkFit</a:t>
            </a:r>
            <a:r>
              <a:rPr lang="en-US" sz="3200" dirty="0"/>
              <a:t> function 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01" y="2719880"/>
            <a:ext cx="6362700" cy="17399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48855-C618-E543-A862-2C532E0DC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763C2-6744-D84F-A56F-8B994DB78508}" type="datetime1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43506-6D4C-C445-9618-A8BC15ED4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7C78-0A7F-134F-81E6-98F2011E9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21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3FB97C-B086-154F-B59C-7520CD65E2D1}"/>
              </a:ext>
            </a:extLst>
          </p:cNvPr>
          <p:cNvSpPr/>
          <p:nvPr/>
        </p:nvSpPr>
        <p:spPr>
          <a:xfrm>
            <a:off x="5997269" y="3532751"/>
            <a:ext cx="28301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+</a:t>
            </a:r>
            <a:r>
              <a:rPr lang="en-US" sz="3600" i="1" dirty="0"/>
              <a:t>2b </a:t>
            </a:r>
            <a:r>
              <a:rPr lang="en-US" sz="3600" i="1" dirty="0" err="1"/>
              <a:t>cov</a:t>
            </a:r>
            <a:r>
              <a:rPr lang="en-US" sz="3600" dirty="0"/>
              <a:t>(</a:t>
            </a:r>
            <a:r>
              <a:rPr lang="en-US" sz="3600" dirty="0" err="1">
                <a:latin typeface="Symbol" pitchFamily="2" charset="2"/>
              </a:rPr>
              <a:t>e</a:t>
            </a:r>
            <a:r>
              <a:rPr lang="en-US" sz="3600" baseline="-25000" dirty="0" err="1"/>
              <a:t>yi</a:t>
            </a:r>
            <a:r>
              <a:rPr lang="en-US" sz="3600" dirty="0" err="1"/>
              <a:t>,</a:t>
            </a:r>
            <a:r>
              <a:rPr lang="en-US" sz="3600" dirty="0" err="1">
                <a:latin typeface="Symbol" pitchFamily="2" charset="2"/>
              </a:rPr>
              <a:t>e</a:t>
            </a:r>
            <a:r>
              <a:rPr lang="en-US" sz="3600" baseline="-25000" dirty="0" err="1"/>
              <a:t>xi</a:t>
            </a:r>
            <a:r>
              <a:rPr lang="en-US" sz="3600" dirty="0"/>
              <a:t>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10A1A8-41FE-FA47-853F-B82CBF58BDB8}"/>
              </a:ext>
            </a:extLst>
          </p:cNvPr>
          <p:cNvCxnSpPr>
            <a:cxnSpLocks/>
          </p:cNvCxnSpPr>
          <p:nvPr/>
        </p:nvCxnSpPr>
        <p:spPr>
          <a:xfrm>
            <a:off x="3439232" y="3587343"/>
            <a:ext cx="522002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269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B68F4C-390B-454F-975D-D6F65EA65CB1}"/>
              </a:ext>
            </a:extLst>
          </p:cNvPr>
          <p:cNvSpPr txBox="1"/>
          <p:nvPr/>
        </p:nvSpPr>
        <p:spPr>
          <a:xfrm>
            <a:off x="1" y="177421"/>
            <a:ext cx="903481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</a:t>
            </a:r>
            <a:r>
              <a:rPr lang="en-US" sz="2000" dirty="0" err="1"/>
              <a:t>York.R</a:t>
            </a:r>
            <a:r>
              <a:rPr lang="en-US" sz="2000" dirty="0"/>
              <a:t>”:</a:t>
            </a:r>
          </a:p>
          <a:p>
            <a:endParaRPr lang="en-US" sz="2000" dirty="0"/>
          </a:p>
          <a:p>
            <a:r>
              <a:rPr lang="en-US" sz="2000" dirty="0"/>
              <a:t>#Universal function for finding the best straight line fit</a:t>
            </a:r>
          </a:p>
          <a:p>
            <a:r>
              <a:rPr lang="en-US" sz="2000" dirty="0"/>
              <a:t>#to data with variable, correlated errors,</a:t>
            </a:r>
          </a:p>
          <a:p>
            <a:r>
              <a:rPr lang="en-US" sz="2000" dirty="0"/>
              <a:t>#including error and goodness of fit estimates, following Eq. (13) of</a:t>
            </a:r>
          </a:p>
          <a:p>
            <a:r>
              <a:rPr lang="en-US" sz="2000" dirty="0"/>
              <a:t>#York 2004, American Journal of Physics, which was based in turn on</a:t>
            </a:r>
          </a:p>
          <a:p>
            <a:r>
              <a:rPr lang="en-US" sz="2000" dirty="0"/>
              <a:t>#York 1969, Earth and Planetary Sciences Letters</a:t>
            </a:r>
          </a:p>
          <a:p>
            <a:endParaRPr lang="en-US" sz="2000" dirty="0"/>
          </a:p>
          <a:p>
            <a:r>
              <a:rPr lang="en-US" sz="2000" b="1" dirty="0" err="1"/>
              <a:t>YorkFit</a:t>
            </a:r>
            <a:r>
              <a:rPr lang="en-US" sz="2000" b="1" dirty="0"/>
              <a:t> &lt;- function(X,Y, </a:t>
            </a:r>
            <a:r>
              <a:rPr lang="en-US" sz="2000" b="1" dirty="0" err="1"/>
              <a:t>Xstd</a:t>
            </a:r>
            <a:r>
              <a:rPr lang="en-US" sz="2000" b="1" dirty="0"/>
              <a:t>, </a:t>
            </a:r>
            <a:r>
              <a:rPr lang="en-US" sz="2000" b="1" dirty="0" err="1"/>
              <a:t>Ystd</a:t>
            </a:r>
            <a:r>
              <a:rPr lang="en-US" sz="2000" b="1" dirty="0"/>
              <a:t>, Ri=0, b0=0, </a:t>
            </a:r>
            <a:r>
              <a:rPr lang="en-US" sz="2000" b="1" dirty="0" err="1"/>
              <a:t>printCoefs</a:t>
            </a:r>
            <a:r>
              <a:rPr lang="en-US" sz="2000" b="1" dirty="0"/>
              <a:t>=0, </a:t>
            </a:r>
            <a:r>
              <a:rPr lang="en-US" sz="2000" b="1" dirty="0" err="1"/>
              <a:t>makeLine</a:t>
            </a:r>
            <a:r>
              <a:rPr lang="en-US" sz="2000" b="1" dirty="0"/>
              <a:t>=0,eps=1e-7){</a:t>
            </a:r>
          </a:p>
          <a:p>
            <a:endParaRPr lang="en-US" sz="2000" dirty="0"/>
          </a:p>
          <a:p>
            <a:r>
              <a:rPr lang="en-US" sz="2000" dirty="0"/>
              <a:t>#X, Y, </a:t>
            </a:r>
            <a:r>
              <a:rPr lang="en-US" sz="2000" dirty="0" err="1"/>
              <a:t>Xstd</a:t>
            </a:r>
            <a:r>
              <a:rPr lang="en-US" sz="2000" dirty="0"/>
              <a:t>, </a:t>
            </a:r>
            <a:r>
              <a:rPr lang="en-US" sz="2000" dirty="0" err="1"/>
              <a:t>Ystd</a:t>
            </a:r>
            <a:r>
              <a:rPr lang="en-US" sz="2000" dirty="0"/>
              <a:t>: waves containing X points, Y points, and their standard deviations</a:t>
            </a:r>
          </a:p>
          <a:p>
            <a:r>
              <a:rPr lang="en-US" sz="2000" dirty="0"/>
              <a:t>#  WARNING: </a:t>
            </a:r>
            <a:r>
              <a:rPr lang="en-US" sz="2000" dirty="0" err="1"/>
              <a:t>Xstd</a:t>
            </a:r>
            <a:r>
              <a:rPr lang="en-US" sz="2000" dirty="0"/>
              <a:t> and </a:t>
            </a:r>
            <a:r>
              <a:rPr lang="en-US" sz="2000" dirty="0" err="1"/>
              <a:t>Ystd</a:t>
            </a:r>
            <a:r>
              <a:rPr lang="en-US" sz="2000" dirty="0"/>
              <a:t> cannot be zero as this will cause </a:t>
            </a:r>
            <a:r>
              <a:rPr lang="en-US" sz="2000" dirty="0" err="1"/>
              <a:t>Xw</a:t>
            </a:r>
            <a:r>
              <a:rPr lang="en-US" sz="2000" dirty="0"/>
              <a:t> or </a:t>
            </a:r>
            <a:r>
              <a:rPr lang="en-US" sz="2000" dirty="0" err="1"/>
              <a:t>Yw</a:t>
            </a:r>
            <a:r>
              <a:rPr lang="en-US" sz="2000" dirty="0"/>
              <a:t> to be </a:t>
            </a:r>
            <a:r>
              <a:rPr lang="en-US" sz="2000" dirty="0" err="1"/>
              <a:t>NaN</a:t>
            </a:r>
            <a:endParaRPr lang="en-US" sz="2000" dirty="0"/>
          </a:p>
          <a:p>
            <a:r>
              <a:rPr lang="en-US" sz="2000" dirty="0"/>
              <a:t>#  Use a very small value instead.</a:t>
            </a:r>
          </a:p>
          <a:p>
            <a:r>
              <a:rPr lang="en-US" sz="2000" dirty="0"/>
              <a:t>#Ri: correlation coefficients for X and Y errors -- length 1 or length of X and Y</a:t>
            </a:r>
          </a:p>
          <a:p>
            <a:r>
              <a:rPr lang="en-US" sz="2000" dirty="0"/>
              <a:t>#b0: rough initial guess for the slope (can be gotten from a standard least-squares fit without errors)</a:t>
            </a:r>
          </a:p>
          <a:p>
            <a:r>
              <a:rPr lang="en-US" sz="2000" dirty="0"/>
              <a:t>#</a:t>
            </a:r>
            <a:r>
              <a:rPr lang="en-US" sz="2000" dirty="0" err="1"/>
              <a:t>printCoefs</a:t>
            </a:r>
            <a:r>
              <a:rPr lang="en-US" sz="2000" dirty="0"/>
              <a:t>: set equal to 1 to display results in the command window</a:t>
            </a:r>
          </a:p>
          <a:p>
            <a:r>
              <a:rPr lang="en-US" sz="2000" dirty="0"/>
              <a:t>#</a:t>
            </a:r>
            <a:r>
              <a:rPr lang="en-US" sz="2000" dirty="0" err="1"/>
              <a:t>makeLine</a:t>
            </a:r>
            <a:r>
              <a:rPr lang="en-US" sz="2000" dirty="0"/>
              <a:t>: set equal to 1 to generate a Y wave for the fit line</a:t>
            </a:r>
          </a:p>
          <a:p>
            <a:r>
              <a:rPr lang="en-US" sz="2000" dirty="0"/>
              <a:t>#Returns a matrix with the intercept and slope plus their uncertainties</a:t>
            </a:r>
          </a:p>
        </p:txBody>
      </p:sp>
    </p:spTree>
    <p:extLst>
      <p:ext uri="{BB962C8B-B14F-4D97-AF65-F5344CB8AC3E}">
        <p14:creationId xmlns:p14="http://schemas.microsoft.com/office/powerpoint/2010/main" val="3223853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99"/>
            <a:ext cx="9144000" cy="674383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4B5E9D-1F13-2D4B-9DA6-9D3F44E24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570B6-77CA-DD45-9D93-6A24E29A8F4D}" type="datetime1">
              <a:rPr lang="en-US" smtClean="0"/>
              <a:t>9/23/19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72ED1D-568B-C449-BAD1-CF94FF3B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17360D-DF5C-7D47-807E-6A8D9E8C3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79215E-0B30-354F-A532-17849E4462AB}"/>
              </a:ext>
            </a:extLst>
          </p:cNvPr>
          <p:cNvSpPr/>
          <p:nvPr/>
        </p:nvSpPr>
        <p:spPr>
          <a:xfrm>
            <a:off x="1488141" y="5522259"/>
            <a:ext cx="3729318" cy="6813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A0DED7-99C5-B649-8DFC-A84A7CAB4320}"/>
              </a:ext>
            </a:extLst>
          </p:cNvPr>
          <p:cNvSpPr txBox="1"/>
          <p:nvPr/>
        </p:nvSpPr>
        <p:spPr>
          <a:xfrm>
            <a:off x="1657350" y="6203576"/>
            <a:ext cx="3560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c</a:t>
            </a:r>
            <a:r>
              <a:rPr lang="en-US" baseline="30000" dirty="0"/>
              <a:t>2</a:t>
            </a:r>
            <a:r>
              <a:rPr lang="en-US" dirty="0"/>
              <a:t> or </a:t>
            </a:r>
            <a:r>
              <a:rPr lang="en-US" dirty="0" err="1"/>
              <a:t>fitexy</a:t>
            </a:r>
            <a:r>
              <a:rPr lang="en-US" dirty="0"/>
              <a:t>() fit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0786CF-B074-CF45-A123-8254F646C34A}"/>
              </a:ext>
            </a:extLst>
          </p:cNvPr>
          <p:cNvSpPr txBox="1"/>
          <p:nvPr/>
        </p:nvSpPr>
        <p:spPr>
          <a:xfrm>
            <a:off x="7097917" y="4445252"/>
            <a:ext cx="1557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, </a:t>
            </a:r>
            <a:r>
              <a:rPr lang="en-US" sz="2400" dirty="0" err="1"/>
              <a:t>smatr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AB208F-3888-C543-BD94-B317719E4661}"/>
              </a:ext>
            </a:extLst>
          </p:cNvPr>
          <p:cNvSpPr txBox="1"/>
          <p:nvPr/>
        </p:nvSpPr>
        <p:spPr>
          <a:xfrm>
            <a:off x="6277970" y="5895833"/>
            <a:ext cx="2483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York.r</a:t>
            </a:r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5142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B90E98-E483-964C-8048-74F434FD9AC5}"/>
              </a:ext>
            </a:extLst>
          </p:cNvPr>
          <p:cNvSpPr txBox="1"/>
          <p:nvPr/>
        </p:nvSpPr>
        <p:spPr>
          <a:xfrm>
            <a:off x="814812" y="389299"/>
            <a:ext cx="782219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Some basic guidelines:</a:t>
            </a:r>
          </a:p>
          <a:p>
            <a:endParaRPr lang="en-US" dirty="0"/>
          </a:p>
          <a:p>
            <a:r>
              <a:rPr lang="en-US" dirty="0"/>
              <a:t>Since the underlying concepts are based on the idea of </a:t>
            </a:r>
            <a:r>
              <a:rPr lang="en-US" i="1" dirty="0"/>
              <a:t>a probability distribution function</a:t>
            </a:r>
            <a:r>
              <a:rPr lang="en-US" dirty="0"/>
              <a:t> that attaches to all data, a data analysis should help to define the distribution, not just the mean or expected value, for each data point.</a:t>
            </a:r>
          </a:p>
          <a:p>
            <a:endParaRPr lang="en-US" dirty="0"/>
          </a:p>
          <a:p>
            <a:r>
              <a:rPr lang="en-US" dirty="0"/>
              <a:t>Then you should be able to use the York or similar in your analysis.</a:t>
            </a:r>
          </a:p>
          <a:p>
            <a:endParaRPr lang="en-US" dirty="0"/>
          </a:p>
          <a:p>
            <a:r>
              <a:rPr lang="en-US" dirty="0"/>
              <a:t>If that is not possible, it is very important to consider how various approaches affect the answers (OLS, MA, and SMA can give very different results!).</a:t>
            </a:r>
          </a:p>
          <a:p>
            <a:endParaRPr lang="en-US" dirty="0"/>
          </a:p>
          <a:p>
            <a:r>
              <a:rPr lang="en-US" dirty="0"/>
              <a:t>In many cases, a simple probability distribution may be unavailable, or the distribution my deviate a lot from Gaussian. Then a bootstrap may do the job (see below). The bootstrap will also require the analyst to develop well-founded </a:t>
            </a:r>
            <a:r>
              <a:rPr lang="en-US"/>
              <a:t>error budgets.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26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2D527B-D362-9C44-ABFB-5AAF296C1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3A443-2AD1-3044-AE84-60AC8D85C71A}" type="datetime1">
              <a:rPr lang="en-US" smtClean="0"/>
              <a:t>9/23/19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FB3584-1375-4E44-8B49-C837E97C4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/>
          <a:lstStyle/>
          <a:p>
            <a:r>
              <a:rPr lang="en-US" dirty="0"/>
              <a:t>EPS 236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3E72B-8999-7541-8FB5-CECD5D190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DC7332-5308-7941-A96D-E3212B165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7" y="255494"/>
            <a:ext cx="9126871" cy="5573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15406F-5F82-444E-B879-2EBA5F9E2A31}"/>
              </a:ext>
            </a:extLst>
          </p:cNvPr>
          <p:cNvSpPr txBox="1"/>
          <p:nvPr/>
        </p:nvSpPr>
        <p:spPr>
          <a:xfrm>
            <a:off x="106878" y="5937662"/>
            <a:ext cx="6351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File: </a:t>
            </a:r>
            <a:r>
              <a:rPr lang="en-US" dirty="0" err="1"/>
              <a:t>York_Regression_Example.r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606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076799-C008-C644-B5A1-40771D188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3A443-2AD1-3044-AE84-60AC8D85C71A}" type="datetime1">
              <a:rPr lang="en-US" smtClean="0"/>
              <a:t>9/23/19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D3E816-A128-3D4D-A521-63AC3C82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803BA-299B-DA48-B8D4-B3FE30D20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A5DFDA-F6D2-E14B-915E-337E2CD71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30" b="1531"/>
          <a:stretch/>
        </p:blipFill>
        <p:spPr>
          <a:xfrm>
            <a:off x="1158637" y="156392"/>
            <a:ext cx="7356713" cy="656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87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5FA404-30C7-7A4B-A04C-BD3F3F1E2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3A443-2AD1-3044-AE84-60AC8D85C71A}" type="datetime1">
              <a:rPr lang="en-US" smtClean="0"/>
              <a:t>9/23/19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55DDE5-A7EA-094F-B8C6-003393E81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1F24C-A1B8-2242-8C9F-1EC7963CE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91F7A-C81E-0B4A-A686-059B4DE81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5" y="416859"/>
            <a:ext cx="9088329" cy="59394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95B7A1-7ACF-8C48-90DE-F1A74D508CC1}"/>
              </a:ext>
            </a:extLst>
          </p:cNvPr>
          <p:cNvSpPr/>
          <p:nvPr/>
        </p:nvSpPr>
        <p:spPr>
          <a:xfrm>
            <a:off x="66725" y="3218213"/>
            <a:ext cx="6262823" cy="30163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149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813" y="0"/>
            <a:ext cx="6562578" cy="65625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30877" y="92715"/>
            <a:ext cx="6397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y1=  y + </a:t>
            </a:r>
            <a:r>
              <a:rPr lang="en-US" sz="3200" b="1" dirty="0" err="1">
                <a:latin typeface="Symbol" charset="2"/>
              </a:rPr>
              <a:t>e</a:t>
            </a:r>
            <a:r>
              <a:rPr lang="en-US" sz="3200" b="1" baseline="-25000" dirty="0" err="1"/>
              <a:t>y</a:t>
            </a:r>
            <a:r>
              <a:rPr lang="en-US" sz="3200" b="1" dirty="0"/>
              <a:t> ; </a:t>
            </a:r>
            <a:r>
              <a:rPr lang="en-US" sz="3200" b="1" dirty="0">
                <a:solidFill>
                  <a:srgbClr val="FF0000"/>
                </a:solidFill>
              </a:rPr>
              <a:t>y = a + b x</a:t>
            </a:r>
            <a:r>
              <a:rPr lang="en-US" sz="3200" b="1" dirty="0"/>
              <a:t>   ; x1 = x +</a:t>
            </a:r>
            <a:r>
              <a:rPr lang="en-US" sz="3200" b="1" dirty="0">
                <a:latin typeface="Symbol" charset="2"/>
              </a:rPr>
              <a:t> e</a:t>
            </a:r>
            <a:r>
              <a:rPr lang="en-US" sz="3200" b="1" baseline="-25000" dirty="0"/>
              <a:t>x</a:t>
            </a:r>
            <a:endParaRPr lang="en-US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550709" y="5750168"/>
            <a:ext cx="642893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           </a:t>
            </a:r>
            <a:r>
              <a:rPr lang="en-US" sz="2800" b="1" dirty="0"/>
              <a:t> 0                 5                  10</a:t>
            </a:r>
          </a:p>
          <a:p>
            <a:r>
              <a:rPr lang="en-US" sz="2800" b="1" dirty="0"/>
              <a:t>                                  x1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321372" y="2958984"/>
            <a:ext cx="5190983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y1</a:t>
            </a:r>
            <a:r>
              <a:rPr lang="en-US" sz="2800" dirty="0"/>
              <a:t>   </a:t>
            </a:r>
          </a:p>
          <a:p>
            <a:r>
              <a:rPr lang="en-US" sz="2800" dirty="0"/>
              <a:t>        </a:t>
            </a:r>
            <a:r>
              <a:rPr lang="en-US" sz="2800" b="1" dirty="0"/>
              <a:t> 0        5        10     15       20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6415" y="5879419"/>
            <a:ext cx="2574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lmodel2( y1 ~ x1  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06385" y="770205"/>
            <a:ext cx="886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F0"/>
                </a:solidFill>
              </a:rPr>
              <a:t>!!!!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47517" y="4577210"/>
            <a:ext cx="3081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OLS is biased towards underestimating the slope (</a:t>
            </a:r>
            <a:r>
              <a:rPr lang="is-IS" sz="2000" b="1" dirty="0">
                <a:solidFill>
                  <a:srgbClr val="FF0000"/>
                </a:solidFill>
              </a:rPr>
              <a:t>…the “yooge” problem)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ED4056-5DEC-3149-8C66-46952C9BDA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058" y="6450864"/>
            <a:ext cx="2057400" cy="365125"/>
          </a:xfrm>
        </p:spPr>
        <p:txBody>
          <a:bodyPr/>
          <a:lstStyle/>
          <a:p>
            <a:fld id="{95182602-C3CA-7D4F-B4F0-0129C4338A05}" type="datetime1">
              <a:rPr lang="en-US" smtClean="0"/>
              <a:t>9/23/19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FC19177-A4F1-2E42-9C04-4D84B4B5E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04467" y="6490580"/>
            <a:ext cx="3086100" cy="365125"/>
          </a:xfrm>
        </p:spPr>
        <p:txBody>
          <a:bodyPr/>
          <a:lstStyle/>
          <a:p>
            <a:r>
              <a:rPr lang="en-US" dirty="0"/>
              <a:t>EPS 236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29F0DD1-AB57-F447-B07E-6D95D900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0818" y="6465901"/>
            <a:ext cx="2057400" cy="365125"/>
          </a:xfrm>
        </p:spPr>
        <p:txBody>
          <a:bodyPr/>
          <a:lstStyle/>
          <a:p>
            <a:fld id="{CD3A2B4A-3F34-F54A-9B5F-22559B4D568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2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737" b="9021"/>
          <a:stretch/>
        </p:blipFill>
        <p:spPr>
          <a:xfrm>
            <a:off x="1873046" y="1867903"/>
            <a:ext cx="5722374" cy="4793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0219" y="0"/>
            <a:ext cx="870154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Slopes of Type I &amp; II regressions for the model problem, resampled 1000 times (resampling errors)</a:t>
            </a:r>
          </a:p>
          <a:p>
            <a:pPr algn="ctr"/>
            <a:r>
              <a:rPr lang="en-US" sz="2400" i="1" dirty="0"/>
              <a:t>MA is best, because the relationship between </a:t>
            </a:r>
            <a:r>
              <a:rPr lang="en-US" sz="2400" i="1" dirty="0" err="1">
                <a:latin typeface="symbol" charset="2"/>
              </a:rPr>
              <a:t>s</a:t>
            </a:r>
            <a:r>
              <a:rPr lang="en-US" sz="2400" i="1" baseline="-25000" dirty="0" err="1"/>
              <a:t>x</a:t>
            </a:r>
            <a:r>
              <a:rPr lang="en-US" sz="2400" i="1" dirty="0"/>
              <a:t> and </a:t>
            </a:r>
            <a:r>
              <a:rPr lang="en-US" sz="2400" i="1" dirty="0" err="1">
                <a:latin typeface="symbol" charset="2"/>
              </a:rPr>
              <a:t>s</a:t>
            </a:r>
            <a:r>
              <a:rPr lang="en-US" sz="2400" i="1" baseline="-25000" dirty="0" err="1"/>
              <a:t>y</a:t>
            </a:r>
            <a:r>
              <a:rPr lang="en-US" sz="2400" i="1" dirty="0"/>
              <a:t> is closest to MA assumptions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3046" y="6430297"/>
            <a:ext cx="671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Regression slope Y1 on X1 – errors in both Y and X.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7EF62B-5629-9747-88F4-34EDB4E8E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A94FF-1E1A-9A48-BF99-DF6B5DE0CAA8}" type="datetime1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3EDB92-0946-F14C-AB86-18D806256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5B472-471C-254B-92A3-F57A4AA0D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4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319736-C8F5-9F4B-84F5-834F57A426A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B56A4D-8156-C544-BF1B-4E76959CA08D}"/>
              </a:ext>
            </a:extLst>
          </p:cNvPr>
          <p:cNvSpPr txBox="1"/>
          <p:nvPr/>
        </p:nvSpPr>
        <p:spPr>
          <a:xfrm>
            <a:off x="424069" y="145773"/>
            <a:ext cx="8216349" cy="65556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1. Statistical inference</a:t>
            </a:r>
          </a:p>
          <a:p>
            <a:r>
              <a:rPr lang="en-US" sz="2800" b="1" dirty="0"/>
              <a:t>   a. Hypothetical concept – a model of the data</a:t>
            </a:r>
          </a:p>
          <a:p>
            <a:r>
              <a:rPr lang="en-US" sz="2800" b="1" dirty="0"/>
              <a:t>   b. </a:t>
            </a:r>
            <a:r>
              <a:rPr lang="en-US" sz="2800" b="1" dirty="0">
                <a:solidFill>
                  <a:srgbClr val="FF0000"/>
                </a:solidFill>
              </a:rPr>
              <a:t>Resampling</a:t>
            </a:r>
          </a:p>
          <a:p>
            <a:r>
              <a:rPr lang="en-US" sz="2800" b="1" dirty="0"/>
              <a:t>   c. Forecasting (markets; treatment effects)</a:t>
            </a:r>
          </a:p>
          <a:p>
            <a:r>
              <a:rPr lang="en-US" sz="2800" b="1" dirty="0"/>
              <a:t>   d. Confidence intervals – resampling</a:t>
            </a:r>
          </a:p>
          <a:p>
            <a:r>
              <a:rPr lang="en-US" sz="2800" b="1" dirty="0"/>
              <a:t>   e. Confidence intervals and variances</a:t>
            </a:r>
          </a:p>
          <a:p>
            <a:r>
              <a:rPr lang="en-US" sz="2800" b="1" dirty="0"/>
              <a:t>      (Why "errors" and "uncertainty" are so confusing</a:t>
            </a:r>
          </a:p>
          <a:p>
            <a:r>
              <a:rPr lang="en-US" sz="2800" b="1" dirty="0"/>
              <a:t>        to physical scientists and to non-scientists.)</a:t>
            </a:r>
          </a:p>
          <a:p>
            <a:endParaRPr lang="en-US" sz="2800" b="1" dirty="0"/>
          </a:p>
          <a:p>
            <a:r>
              <a:rPr lang="en-US" sz="2800" b="1" u="sng" dirty="0"/>
              <a:t>2. Modeling a physical system</a:t>
            </a:r>
          </a:p>
          <a:p>
            <a:r>
              <a:rPr lang="en-US" sz="2800" b="1" dirty="0"/>
              <a:t>                  Resampling and forecasting</a:t>
            </a:r>
          </a:p>
          <a:p>
            <a:r>
              <a:rPr lang="en-US" sz="2800" b="1" dirty="0"/>
              <a:t>   a. H atom (example where we know the PDF)</a:t>
            </a:r>
          </a:p>
          <a:p>
            <a:r>
              <a:rPr lang="en-US" sz="2800" b="1" dirty="0"/>
              <a:t>   b. Emissions of natural gas from cities</a:t>
            </a:r>
          </a:p>
          <a:p>
            <a:r>
              <a:rPr lang="en-US" sz="2800" b="1" dirty="0"/>
              <a:t>        What question is being asked?</a:t>
            </a:r>
          </a:p>
          <a:p>
            <a:r>
              <a:rPr lang="en-US" sz="2800" b="1" dirty="0"/>
              <a:t>        What physical system is being modeled?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94CE5-27CA-7442-9CAB-1333D6E65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4069" y="6477876"/>
            <a:ext cx="2057400" cy="365125"/>
          </a:xfrm>
        </p:spPr>
        <p:txBody>
          <a:bodyPr/>
          <a:lstStyle/>
          <a:p>
            <a:fld id="{55096F41-1218-7845-855C-2AF8095D8A84}" type="datetime1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B101C-F98C-C24E-8CAD-B96C1A00E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4369" y="6477876"/>
            <a:ext cx="3086100" cy="365125"/>
          </a:xfrm>
        </p:spPr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FD76B-8179-1A44-92C1-6053B2CBE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53369" y="6477876"/>
            <a:ext cx="2057400" cy="365125"/>
          </a:xfrm>
        </p:spPr>
        <p:txBody>
          <a:bodyPr/>
          <a:lstStyle/>
          <a:p>
            <a:fld id="{CD3A2B4A-3F34-F54A-9B5F-22559B4D56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16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0548" y="5125886"/>
            <a:ext cx="7300452" cy="1384995"/>
          </a:xfrm>
          <a:prstGeom prst="rect">
            <a:avLst/>
          </a:prstGeom>
          <a:solidFill>
            <a:schemeClr val="bg1">
              <a:lumMod val="7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Don’t fit OLS models to data with errors in both predictors and response; 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</a:rPr>
              <a:t> test model fit for </a:t>
            </a:r>
            <a:r>
              <a:rPr lang="en-US" sz="2800" b="1" dirty="0" err="1">
                <a:solidFill>
                  <a:srgbClr val="0000FF"/>
                </a:solidFill>
              </a:rPr>
              <a:t>heteroscedacity</a:t>
            </a:r>
            <a:r>
              <a:rPr lang="en-US" sz="2800" b="1" dirty="0">
                <a:solidFill>
                  <a:srgbClr val="0000FF"/>
                </a:solidFill>
              </a:rPr>
              <a:t> e.g. </a:t>
            </a:r>
            <a:r>
              <a:rPr lang="en-US" sz="2800" b="1" dirty="0" err="1">
                <a:solidFill>
                  <a:srgbClr val="0000FF"/>
                </a:solidFill>
              </a:rPr>
              <a:t>ncvTest</a:t>
            </a:r>
            <a:r>
              <a:rPr lang="en-US" sz="2800" b="1" dirty="0">
                <a:solidFill>
                  <a:srgbClr val="0000FF"/>
                </a:solidFill>
              </a:rPr>
              <a:t>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F0A76-BB81-8642-9793-ED69D956F0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548" y="6510881"/>
            <a:ext cx="2057400" cy="365125"/>
          </a:xfrm>
        </p:spPr>
        <p:txBody>
          <a:bodyPr/>
          <a:lstStyle/>
          <a:p>
            <a:fld id="{DBA824A0-0FC2-ED44-BB37-35F41E19D120}" type="datetime1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95E40-26D4-E846-BED9-F3C066AD5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0848" y="6510881"/>
            <a:ext cx="3086100" cy="365125"/>
          </a:xfrm>
        </p:spPr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D1D3B-31E8-4446-9AFC-6E7E1F37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29848" y="6510881"/>
            <a:ext cx="2057400" cy="365125"/>
          </a:xfrm>
        </p:spPr>
        <p:txBody>
          <a:bodyPr/>
          <a:lstStyle/>
          <a:p>
            <a:fld id="{CD3A2B4A-3F34-F54A-9B5F-22559B4D568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05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F62719-FA4C-8440-A40C-50DB47ED6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77" y="1700784"/>
            <a:ext cx="7989916" cy="361188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A68176-E6B9-D34F-856B-CDFDB1177A89}"/>
              </a:ext>
            </a:extLst>
          </p:cNvPr>
          <p:cNvCxnSpPr/>
          <p:nvPr/>
        </p:nvCxnSpPr>
        <p:spPr>
          <a:xfrm>
            <a:off x="960120" y="2286000"/>
            <a:ext cx="192024" cy="0"/>
          </a:xfrm>
          <a:prstGeom prst="line">
            <a:avLst/>
          </a:prstGeom>
          <a:ln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6CE7197-2D05-CB40-A976-54965A6A7F8F}"/>
              </a:ext>
            </a:extLst>
          </p:cNvPr>
          <p:cNvCxnSpPr/>
          <p:nvPr/>
        </p:nvCxnSpPr>
        <p:spPr>
          <a:xfrm>
            <a:off x="947928" y="2319528"/>
            <a:ext cx="192024" cy="0"/>
          </a:xfrm>
          <a:prstGeom prst="line">
            <a:avLst/>
          </a:prstGeom>
          <a:ln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3FC0D3-64D9-774B-87D9-A8C9768811AB}"/>
              </a:ext>
            </a:extLst>
          </p:cNvPr>
          <p:cNvCxnSpPr/>
          <p:nvPr/>
        </p:nvCxnSpPr>
        <p:spPr>
          <a:xfrm>
            <a:off x="1459992" y="2301240"/>
            <a:ext cx="192024" cy="0"/>
          </a:xfrm>
          <a:prstGeom prst="line">
            <a:avLst/>
          </a:prstGeom>
          <a:ln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CD278F-8494-DC44-8756-3C6D52B3A5D2}"/>
              </a:ext>
            </a:extLst>
          </p:cNvPr>
          <p:cNvCxnSpPr/>
          <p:nvPr/>
        </p:nvCxnSpPr>
        <p:spPr>
          <a:xfrm>
            <a:off x="1466088" y="2334768"/>
            <a:ext cx="192024" cy="0"/>
          </a:xfrm>
          <a:prstGeom prst="line">
            <a:avLst/>
          </a:prstGeom>
          <a:ln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301D8B5-6304-2C44-B1E1-C84423C4538D}"/>
              </a:ext>
            </a:extLst>
          </p:cNvPr>
          <p:cNvCxnSpPr/>
          <p:nvPr/>
        </p:nvCxnSpPr>
        <p:spPr>
          <a:xfrm>
            <a:off x="1697736" y="2301240"/>
            <a:ext cx="192024" cy="0"/>
          </a:xfrm>
          <a:prstGeom prst="line">
            <a:avLst/>
          </a:prstGeom>
          <a:ln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041D79-A7B6-AE49-80DD-5C1E5507F525}"/>
              </a:ext>
            </a:extLst>
          </p:cNvPr>
          <p:cNvCxnSpPr/>
          <p:nvPr/>
        </p:nvCxnSpPr>
        <p:spPr>
          <a:xfrm>
            <a:off x="2197608" y="2298192"/>
            <a:ext cx="192024" cy="0"/>
          </a:xfrm>
          <a:prstGeom prst="line">
            <a:avLst/>
          </a:prstGeom>
          <a:ln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0950970-4777-8647-8DF5-1F9EFDFFB213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Ordinary Least Squares:  Multiple Regressions (many predictors)</a:t>
            </a:r>
          </a:p>
        </p:txBody>
      </p:sp>
    </p:spTree>
    <p:extLst>
      <p:ext uri="{BB962C8B-B14F-4D97-AF65-F5344CB8AC3E}">
        <p14:creationId xmlns:p14="http://schemas.microsoft.com/office/powerpoint/2010/main" val="3876436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8005BB-0166-D14C-9639-A671CEDF5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0976"/>
            <a:ext cx="4133088" cy="41330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6F0A90-53E3-6643-8CC4-5AF05EDBDE1E}"/>
              </a:ext>
            </a:extLst>
          </p:cNvPr>
          <p:cNvSpPr txBox="1"/>
          <p:nvPr/>
        </p:nvSpPr>
        <p:spPr>
          <a:xfrm>
            <a:off x="612648" y="5340096"/>
            <a:ext cx="36027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 = 2 * X</a:t>
            </a:r>
          </a:p>
          <a:p>
            <a:r>
              <a:rPr lang="en-US" dirty="0" err="1"/>
              <a:t>Yobs</a:t>
            </a:r>
            <a:r>
              <a:rPr lang="en-US" dirty="0"/>
              <a:t>=Y+3*</a:t>
            </a:r>
            <a:r>
              <a:rPr lang="en-US" dirty="0" err="1"/>
              <a:t>rnorm</a:t>
            </a:r>
            <a:r>
              <a:rPr lang="en-US" dirty="0"/>
              <a:t>(10)</a:t>
            </a:r>
          </a:p>
          <a:p>
            <a:r>
              <a:rPr lang="en-US" dirty="0" err="1"/>
              <a:t>lm</a:t>
            </a:r>
            <a:r>
              <a:rPr lang="en-US" dirty="0"/>
              <a:t> (</a:t>
            </a:r>
            <a:r>
              <a:rPr lang="en-US" dirty="0" err="1"/>
              <a:t>Yobs</a:t>
            </a:r>
            <a:r>
              <a:rPr lang="en-US" dirty="0"/>
              <a:t> ~ X)</a:t>
            </a:r>
          </a:p>
          <a:p>
            <a:endParaRPr lang="en-US" dirty="0"/>
          </a:p>
          <a:p>
            <a:r>
              <a:rPr lang="en-US" dirty="0"/>
              <a:t>BIC = 43  r</a:t>
            </a:r>
            <a:r>
              <a:rPr lang="en-US" baseline="30000" dirty="0"/>
              <a:t>2</a:t>
            </a:r>
            <a:r>
              <a:rPr lang="en-US" dirty="0"/>
              <a:t>=.92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F2F0E7-C863-5540-B67F-FD59D99DC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696" y="950976"/>
            <a:ext cx="4133088" cy="4133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669112-A42F-724E-BC9B-CFDCE536CEA1}"/>
              </a:ext>
            </a:extLst>
          </p:cNvPr>
          <p:cNvSpPr txBox="1"/>
          <p:nvPr/>
        </p:nvSpPr>
        <p:spPr>
          <a:xfrm>
            <a:off x="4572000" y="5340096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Yobs</a:t>
            </a:r>
            <a:r>
              <a:rPr lang="en-US" dirty="0"/>
              <a:t> ~ X + X</a:t>
            </a:r>
            <a:r>
              <a:rPr lang="en-US" baseline="30000" dirty="0"/>
              <a:t>2</a:t>
            </a:r>
            <a:r>
              <a:rPr lang="en-US" dirty="0"/>
              <a:t> + X</a:t>
            </a:r>
            <a:r>
              <a:rPr lang="en-US" baseline="30000" dirty="0"/>
              <a:t>3</a:t>
            </a:r>
            <a:r>
              <a:rPr lang="en-US" dirty="0"/>
              <a:t> + X</a:t>
            </a:r>
            <a:r>
              <a:rPr lang="en-US" baseline="30000" dirty="0"/>
              <a:t>4</a:t>
            </a:r>
            <a:endParaRPr lang="en-US" dirty="0"/>
          </a:p>
          <a:p>
            <a:endParaRPr lang="en-US" baseline="30000" dirty="0"/>
          </a:p>
          <a:p>
            <a:r>
              <a:rPr lang="en-US" dirty="0">
                <a:solidFill>
                  <a:srgbClr val="FF0000"/>
                </a:solidFill>
              </a:rPr>
              <a:t>BIC = 45, r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= .95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3ABAC5-351A-C34B-A594-283654866ACC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Overfitting:  Conflating noise and signal</a:t>
            </a:r>
          </a:p>
        </p:txBody>
      </p:sp>
    </p:spTree>
    <p:extLst>
      <p:ext uri="{BB962C8B-B14F-4D97-AF65-F5344CB8AC3E}">
        <p14:creationId xmlns:p14="http://schemas.microsoft.com/office/powerpoint/2010/main" val="2885229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631CB1-D43C-0945-8BDD-267A977EFC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88"/>
          <a:stretch/>
        </p:blipFill>
        <p:spPr>
          <a:xfrm>
            <a:off x="881348" y="881349"/>
            <a:ext cx="7755875" cy="5574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DA488B-7512-1443-A1A1-9CDD7DC4C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138" y="5152644"/>
            <a:ext cx="3009900" cy="114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21F363-2F95-DB46-B31F-47134C1636E9}"/>
              </a:ext>
            </a:extLst>
          </p:cNvPr>
          <p:cNvSpPr txBox="1"/>
          <p:nvPr/>
        </p:nvSpPr>
        <p:spPr>
          <a:xfrm>
            <a:off x="3396187" y="5121193"/>
            <a:ext cx="26243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MLE cost function =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98832-8B9B-D549-A69F-98E6CDC06D8F}"/>
              </a:ext>
            </a:extLst>
          </p:cNvPr>
          <p:cNvSpPr txBox="1"/>
          <p:nvPr/>
        </p:nvSpPr>
        <p:spPr>
          <a:xfrm>
            <a:off x="6580870" y="6293537"/>
            <a:ext cx="1962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(for example)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1F3DD1-D234-EF49-A7C0-356DF0171895}"/>
              </a:ext>
            </a:extLst>
          </p:cNvPr>
          <p:cNvSpPr txBox="1"/>
          <p:nvPr/>
        </p:nvSpPr>
        <p:spPr>
          <a:xfrm>
            <a:off x="3727156" y="5859857"/>
            <a:ext cx="1962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(optimized!)</a:t>
            </a:r>
          </a:p>
        </p:txBody>
      </p:sp>
    </p:spTree>
    <p:extLst>
      <p:ext uri="{BB962C8B-B14F-4D97-AF65-F5344CB8AC3E}">
        <p14:creationId xmlns:p14="http://schemas.microsoft.com/office/powerpoint/2010/main" val="489575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E5355F-C541-2349-8853-1C5640C14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33" y="621792"/>
            <a:ext cx="8604233" cy="569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41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8CBA20-3C24-DC48-828B-DEEE058A4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57" y="987552"/>
            <a:ext cx="8696141" cy="49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64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465BBE-FB58-6846-A0AF-6D7AA46793CD}"/>
              </a:ext>
            </a:extLst>
          </p:cNvPr>
          <p:cNvSpPr txBox="1"/>
          <p:nvPr/>
        </p:nvSpPr>
        <p:spPr>
          <a:xfrm>
            <a:off x="319489" y="859316"/>
            <a:ext cx="86812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2400" dirty="0"/>
              <a:t>Start with a set of candidate models, all using </a:t>
            </a:r>
            <a:r>
              <a:rPr lang="en-US" sz="2400" i="1" dirty="0"/>
              <a:t>the same data set (beware missing values). </a:t>
            </a:r>
            <a:endParaRPr lang="en-US" sz="2400" dirty="0"/>
          </a:p>
          <a:p>
            <a:pPr fontAlgn="base"/>
            <a:endParaRPr lang="en-US" sz="800" dirty="0"/>
          </a:p>
          <a:p>
            <a:pPr fontAlgn="base"/>
            <a:r>
              <a:rPr lang="en-US" sz="2400" dirty="0"/>
              <a:t>Find the associated AIC (or BIC) values: AIC</a:t>
            </a:r>
            <a:r>
              <a:rPr lang="en-US" sz="2400" baseline="-25000" dirty="0"/>
              <a:t>1</a:t>
            </a:r>
            <a:r>
              <a:rPr lang="en-US" sz="2400" dirty="0"/>
              <a:t>, AIC</a:t>
            </a:r>
            <a:r>
              <a:rPr lang="en-US" sz="2400" baseline="-25000" dirty="0"/>
              <a:t>2</a:t>
            </a:r>
            <a:r>
              <a:rPr lang="en-US" sz="2400" dirty="0"/>
              <a:t>, AIC</a:t>
            </a:r>
            <a:r>
              <a:rPr lang="en-US" sz="2400" baseline="-25000" dirty="0"/>
              <a:t>3</a:t>
            </a:r>
            <a:r>
              <a:rPr lang="en-US" sz="2400" dirty="0"/>
              <a:t>, ...,</a:t>
            </a:r>
          </a:p>
          <a:p>
            <a:pPr fontAlgn="base"/>
            <a:endParaRPr lang="en-US" sz="800" dirty="0"/>
          </a:p>
          <a:p>
            <a:pPr fontAlgn="base"/>
            <a:r>
              <a:rPr lang="en-US" sz="2400" dirty="0"/>
              <a:t>If </a:t>
            </a:r>
            <a:r>
              <a:rPr lang="en-US" sz="2400" dirty="0" err="1"/>
              <a:t>AIC</a:t>
            </a:r>
            <a:r>
              <a:rPr lang="en-US" sz="2400" baseline="-25000" dirty="0" err="1"/>
              <a:t>min</a:t>
            </a:r>
            <a:r>
              <a:rPr lang="en-US" sz="2400" dirty="0"/>
              <a:t> is the minimum, the quantity exp((</a:t>
            </a:r>
            <a:r>
              <a:rPr lang="en-US" sz="2400" dirty="0" err="1"/>
              <a:t>AIC</a:t>
            </a:r>
            <a:r>
              <a:rPr lang="en-US" sz="2400" baseline="-25000" dirty="0" err="1"/>
              <a:t>min</a:t>
            </a:r>
            <a:r>
              <a:rPr lang="en-US" sz="2400" dirty="0"/>
              <a:t> − </a:t>
            </a:r>
            <a:r>
              <a:rPr lang="en-US" sz="2400" dirty="0" err="1"/>
              <a:t>AIC</a:t>
            </a:r>
            <a:r>
              <a:rPr lang="en-US" sz="2400" i="1" baseline="-25000" dirty="0" err="1"/>
              <a:t>i</a:t>
            </a:r>
            <a:r>
              <a:rPr lang="en-US" sz="2400" dirty="0"/>
              <a:t>)/2) can be interpreted as being proportional to the probability that the </a:t>
            </a:r>
            <a:r>
              <a:rPr lang="en-US" sz="2400" i="1" dirty="0" err="1"/>
              <a:t>i</a:t>
            </a:r>
            <a:r>
              <a:rPr lang="en-US" sz="2400" dirty="0" err="1"/>
              <a:t>th</a:t>
            </a:r>
            <a:r>
              <a:rPr lang="en-US" sz="2400" dirty="0"/>
              <a:t> model minimizes the (estimated) information loss.</a:t>
            </a:r>
            <a:endParaRPr lang="en-US" sz="2400" baseline="30000" dirty="0"/>
          </a:p>
          <a:p>
            <a:pPr fontAlgn="base"/>
            <a:endParaRPr lang="en-US" sz="800" dirty="0"/>
          </a:p>
          <a:p>
            <a:pPr fontAlgn="base"/>
            <a:r>
              <a:rPr lang="en-US" sz="2400" dirty="0"/>
              <a:t>Example:   three candidate models, AIC values 100, 102, and 110. </a:t>
            </a:r>
          </a:p>
          <a:p>
            <a:pPr fontAlgn="base"/>
            <a:r>
              <a:rPr lang="en-US" sz="2400" dirty="0"/>
              <a:t>The second model is exp((100 − 102)/2) = 0.368 times as probable as the first model to minimize information loss, either insignificant or barely significant compared to the first model. </a:t>
            </a:r>
          </a:p>
          <a:p>
            <a:pPr fontAlgn="base"/>
            <a:endParaRPr lang="en-US" sz="2400" dirty="0"/>
          </a:p>
          <a:p>
            <a:pPr fontAlgn="base"/>
            <a:r>
              <a:rPr lang="en-US" sz="2400" dirty="0"/>
              <a:t>But the third model is exp((100 − 110)/2) = 0.007 times as probable as the first model to minimize the information loss. That model can be rejected.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85DD1-0E52-654C-BACE-93845FFB6ACB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Using AIC or BIC</a:t>
            </a:r>
          </a:p>
        </p:txBody>
      </p:sp>
    </p:spTree>
    <p:extLst>
      <p:ext uri="{BB962C8B-B14F-4D97-AF65-F5344CB8AC3E}">
        <p14:creationId xmlns:p14="http://schemas.microsoft.com/office/powerpoint/2010/main" val="38010990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3ED4AF-BFEE-2744-89E1-197823B63D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0"/>
          <a:stretch/>
        </p:blipFill>
        <p:spPr>
          <a:xfrm>
            <a:off x="6126480" y="1549503"/>
            <a:ext cx="3017520" cy="3218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C0F96D-7BAC-914C-A5DB-2DCE81CEBD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57"/>
          <a:stretch/>
        </p:blipFill>
        <p:spPr>
          <a:xfrm>
            <a:off x="3154680" y="1549503"/>
            <a:ext cx="3136392" cy="3218688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D10526-0A58-834B-BAE8-05C368307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464" y="1549503"/>
            <a:ext cx="3218688" cy="32186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3A2636-25DC-BF4E-9E78-F53BEA6AD228}"/>
              </a:ext>
            </a:extLst>
          </p:cNvPr>
          <p:cNvSpPr/>
          <p:nvPr/>
        </p:nvSpPr>
        <p:spPr>
          <a:xfrm>
            <a:off x="1499616" y="1421487"/>
            <a:ext cx="786384" cy="3474720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78BE02-98D9-424E-A44C-49DD16D32442}"/>
              </a:ext>
            </a:extLst>
          </p:cNvPr>
          <p:cNvSpPr/>
          <p:nvPr/>
        </p:nvSpPr>
        <p:spPr>
          <a:xfrm>
            <a:off x="4340352" y="1421487"/>
            <a:ext cx="786384" cy="3474720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0FF2D4-6443-6E4E-855B-1EE234FCB1E6}"/>
              </a:ext>
            </a:extLst>
          </p:cNvPr>
          <p:cNvSpPr/>
          <p:nvPr/>
        </p:nvSpPr>
        <p:spPr>
          <a:xfrm>
            <a:off x="7138416" y="1421487"/>
            <a:ext cx="786384" cy="3474720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899368-7A36-7A47-957A-4E4D26B88A67}"/>
              </a:ext>
            </a:extLst>
          </p:cNvPr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Methane Emissions from Africa in </a:t>
            </a:r>
            <a:r>
              <a:rPr lang="en-US" sz="2400" b="1" dirty="0" err="1"/>
              <a:t>ATom</a:t>
            </a:r>
            <a:r>
              <a:rPr lang="en-US" sz="2400" b="1" dirty="0"/>
              <a:t>:  </a:t>
            </a:r>
          </a:p>
          <a:p>
            <a:pPr algn="ctr"/>
            <a:r>
              <a:rPr lang="en-US" sz="2400" b="1" dirty="0"/>
              <a:t>Oil and Gas, Biomass Burning, Cities, …?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006D06-C027-9941-BD8C-0BFFD79D2206}"/>
              </a:ext>
            </a:extLst>
          </p:cNvPr>
          <p:cNvSpPr txBox="1"/>
          <p:nvPr/>
        </p:nvSpPr>
        <p:spPr>
          <a:xfrm>
            <a:off x="969264" y="836271"/>
            <a:ext cx="1783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Methane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2A37AD-2B44-BD48-94EB-834A0A404B8C}"/>
              </a:ext>
            </a:extLst>
          </p:cNvPr>
          <p:cNvSpPr txBox="1"/>
          <p:nvPr/>
        </p:nvSpPr>
        <p:spPr>
          <a:xfrm>
            <a:off x="3831336" y="830997"/>
            <a:ext cx="1783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E36BFE-F60F-D847-80D8-E071F087C892}"/>
              </a:ext>
            </a:extLst>
          </p:cNvPr>
          <p:cNvSpPr txBox="1"/>
          <p:nvPr/>
        </p:nvSpPr>
        <p:spPr>
          <a:xfrm>
            <a:off x="6640068" y="838497"/>
            <a:ext cx="1783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Ethane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74BAC56-E5D5-5640-9F40-8624ECD24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1" y="5024223"/>
            <a:ext cx="1833776" cy="18337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8F7AB4E-D667-384B-BD0B-63D3C37EB7B6}"/>
              </a:ext>
            </a:extLst>
          </p:cNvPr>
          <p:cNvSpPr txBox="1"/>
          <p:nvPr/>
        </p:nvSpPr>
        <p:spPr>
          <a:xfrm>
            <a:off x="3154681" y="5614713"/>
            <a:ext cx="676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HCN</a:t>
            </a:r>
          </a:p>
        </p:txBody>
      </p:sp>
      <p:pic>
        <p:nvPicPr>
          <p:cNvPr id="27" name="Picture 2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8652E17-4D36-6243-A9A4-83B49EEB8A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7503" y="4768190"/>
            <a:ext cx="2089809" cy="208980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4DCA233-5F03-B74E-BD8E-E7301E578467}"/>
              </a:ext>
            </a:extLst>
          </p:cNvPr>
          <p:cNvSpPr txBox="1"/>
          <p:nvPr/>
        </p:nvSpPr>
        <p:spPr>
          <a:xfrm>
            <a:off x="7531608" y="5724144"/>
            <a:ext cx="110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Propane</a:t>
            </a:r>
          </a:p>
        </p:txBody>
      </p:sp>
    </p:spTree>
    <p:extLst>
      <p:ext uri="{BB962C8B-B14F-4D97-AF65-F5344CB8AC3E}">
        <p14:creationId xmlns:p14="http://schemas.microsoft.com/office/powerpoint/2010/main" val="31351862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216005-0BC5-0440-8076-C44B8F928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7876"/>
            <a:ext cx="9144000" cy="43222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DF83AC-658C-944D-AE2F-7C4604FDA5B2}"/>
              </a:ext>
            </a:extLst>
          </p:cNvPr>
          <p:cNvSpPr txBox="1"/>
          <p:nvPr/>
        </p:nvSpPr>
        <p:spPr>
          <a:xfrm>
            <a:off x="512064" y="135128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dmm</a:t>
            </a:r>
            <a:r>
              <a:rPr lang="en-US" dirty="0"/>
              <a:t> data frame of </a:t>
            </a:r>
            <a:r>
              <a:rPr lang="en-US" dirty="0" err="1"/>
              <a:t>ATom</a:t>
            </a:r>
            <a:r>
              <a:rPr lang="en-US" dirty="0"/>
              <a:t> WAS data merged with other obs.</a:t>
            </a:r>
          </a:p>
          <a:p>
            <a:r>
              <a:rPr lang="en-US" dirty="0" err="1"/>
              <a:t>lsel</a:t>
            </a:r>
            <a:r>
              <a:rPr lang="en-US" dirty="0"/>
              <a:t> logical selecting +/-20 degrees latitude, Atlantic</a:t>
            </a:r>
          </a:p>
        </p:txBody>
      </p:sp>
    </p:spTree>
    <p:extLst>
      <p:ext uri="{BB962C8B-B14F-4D97-AF65-F5344CB8AC3E}">
        <p14:creationId xmlns:p14="http://schemas.microsoft.com/office/powerpoint/2010/main" val="2421858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31508D-03C9-E543-9C79-61EDE420D22B}"/>
              </a:ext>
            </a:extLst>
          </p:cNvPr>
          <p:cNvSpPr txBox="1"/>
          <p:nvPr/>
        </p:nvSpPr>
        <p:spPr>
          <a:xfrm>
            <a:off x="406400" y="1413156"/>
            <a:ext cx="8331200" cy="5355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summary(zz6d):</a:t>
            </a:r>
          </a:p>
          <a:p>
            <a:endParaRPr lang="en-US" dirty="0"/>
          </a:p>
          <a:p>
            <a:r>
              <a:rPr lang="en-US" dirty="0"/>
              <a:t>	     Estimate     Std. Error    t value      </a:t>
            </a:r>
            <a:r>
              <a:rPr lang="en-US" dirty="0" err="1"/>
              <a:t>Pr</a:t>
            </a:r>
            <a:r>
              <a:rPr lang="en-US" dirty="0"/>
              <a:t>(&gt;|t|)</a:t>
            </a:r>
          </a:p>
          <a:p>
            <a:r>
              <a:rPr lang="en-US" dirty="0"/>
              <a:t>(Intercept)    1.778e+03  2.984e+00 595.723  &lt; 2e-16 ***</a:t>
            </a:r>
          </a:p>
          <a:p>
            <a:r>
              <a:rPr lang="en-US" dirty="0" err="1"/>
              <a:t>Ethane_WAS</a:t>
            </a:r>
            <a:r>
              <a:rPr lang="en-US" dirty="0"/>
              <a:t> 6.912e-02  4.083e-03  16.930  &lt; 2e-16 ***</a:t>
            </a:r>
          </a:p>
          <a:p>
            <a:r>
              <a:rPr lang="en-US" dirty="0"/>
              <a:t>CO.X               5.695e-01  6.065e-02   9.389  &lt; 2e-16 ***</a:t>
            </a:r>
          </a:p>
          <a:p>
            <a:r>
              <a:rPr lang="en-US" dirty="0"/>
              <a:t>HCN_CIT       -5.374e-02  6.806e-03  -7.896 1.25e-14 ***</a:t>
            </a:r>
          </a:p>
          <a:p>
            <a:r>
              <a:rPr lang="en-US" dirty="0"/>
              <a:t>AT.factor2     -7.355e+00  1.228e+00  -5.989 3.51e-09 ***</a:t>
            </a:r>
          </a:p>
          <a:p>
            <a:r>
              <a:rPr lang="en-US" dirty="0"/>
              <a:t>AT.factor3      1.354e+01  1.115e+00  12.147  &lt; 2e-16 ***</a:t>
            </a:r>
          </a:p>
          <a:p>
            <a:r>
              <a:rPr lang="en-US" dirty="0"/>
              <a:t>AT.factor4       -4.454e-01  1.187e+00  -0.375    0.708</a:t>
            </a:r>
          </a:p>
          <a:p>
            <a:r>
              <a:rPr lang="en-US" dirty="0"/>
              <a:t>Z.factor4000   6.100e+00  1.115e+00   5.470 6.46e-08 ***</a:t>
            </a:r>
          </a:p>
          <a:p>
            <a:r>
              <a:rPr lang="en-US" dirty="0"/>
              <a:t>Z.factor8000   3.813e+00  9.619e-01   3.964 8.19e-05 ***</a:t>
            </a:r>
          </a:p>
          <a:p>
            <a:r>
              <a:rPr lang="en-US" dirty="0"/>
              <a:t>Z.factor12000 -9.479e-01  2.097e+00  -0.452    0.651</a:t>
            </a:r>
          </a:p>
          <a:p>
            <a:r>
              <a:rPr lang="en-US" dirty="0"/>
              <a:t>---</a:t>
            </a:r>
          </a:p>
          <a:p>
            <a:r>
              <a:rPr lang="en-US" dirty="0" err="1"/>
              <a:t>Signif</a:t>
            </a:r>
            <a:r>
              <a:rPr lang="en-US" dirty="0"/>
              <a:t>. codes:  0 ‘***’ 0.001 ‘**’ 0.01 ‘*’ 0.05 ‘.’ 0.1 ‘ ’ 1</a:t>
            </a:r>
          </a:p>
          <a:p>
            <a:endParaRPr lang="en-US" dirty="0"/>
          </a:p>
          <a:p>
            <a:r>
              <a:rPr lang="en-US" dirty="0"/>
              <a:t>Residual standard error: 9.674 on </a:t>
            </a:r>
            <a:r>
              <a:rPr lang="en-US" dirty="0">
                <a:solidFill>
                  <a:srgbClr val="FF0000"/>
                </a:solidFill>
              </a:rPr>
              <a:t>643 degrees of freedom</a:t>
            </a:r>
          </a:p>
          <a:p>
            <a:r>
              <a:rPr lang="en-US" dirty="0"/>
              <a:t>Multiple R-squared:  0.8269,	Adjusted R-squared:  0.8245</a:t>
            </a:r>
          </a:p>
          <a:p>
            <a:r>
              <a:rPr lang="en-US" dirty="0"/>
              <a:t>F-statistic: 341.3 on 9 and 643 DF,  p-value: &lt; 2.2e-16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88EDEF-DC0C-144C-B971-96DAD940024E}"/>
              </a:ext>
            </a:extLst>
          </p:cNvPr>
          <p:cNvSpPr txBox="1"/>
          <p:nvPr/>
        </p:nvSpPr>
        <p:spPr>
          <a:xfrm>
            <a:off x="212436" y="683738"/>
            <a:ext cx="87376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Zz6d = </a:t>
            </a:r>
            <a:r>
              <a:rPr lang="en-US" sz="2000" dirty="0" err="1"/>
              <a:t>lm</a:t>
            </a:r>
            <a:r>
              <a:rPr lang="en-US" sz="2000" dirty="0"/>
              <a:t>(formula = CH4_NOAA ~ </a:t>
            </a:r>
            <a:r>
              <a:rPr lang="en-US" sz="2000" dirty="0" err="1"/>
              <a:t>Ethane_WAS</a:t>
            </a:r>
            <a:r>
              <a:rPr lang="en-US" sz="2000" dirty="0"/>
              <a:t> + CO.X + HCN_CIT </a:t>
            </a:r>
          </a:p>
          <a:p>
            <a:r>
              <a:rPr lang="en-US" sz="2000" dirty="0"/>
              <a:t>             + </a:t>
            </a:r>
            <a:r>
              <a:rPr lang="en-US" sz="2000" dirty="0" err="1"/>
              <a:t>AT.factor</a:t>
            </a:r>
            <a:r>
              <a:rPr lang="en-US" sz="2000" dirty="0"/>
              <a:t> + </a:t>
            </a:r>
            <a:r>
              <a:rPr lang="en-US" sz="2000" dirty="0" err="1"/>
              <a:t>Z.factor</a:t>
            </a:r>
            <a:r>
              <a:rPr lang="en-US" sz="2000" dirty="0"/>
              <a:t>,  data = </a:t>
            </a:r>
            <a:r>
              <a:rPr lang="en-US" sz="2000" dirty="0" err="1"/>
              <a:t>dmm</a:t>
            </a:r>
            <a:r>
              <a:rPr lang="en-US" sz="2000" dirty="0"/>
              <a:t>, subset = lna2)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4DFE29-5A1C-A445-8BC0-BCD7E90A6C2E}"/>
              </a:ext>
            </a:extLst>
          </p:cNvPr>
          <p:cNvSpPr txBox="1"/>
          <p:nvPr/>
        </p:nvSpPr>
        <p:spPr>
          <a:xfrm>
            <a:off x="6751782" y="5652647"/>
            <a:ext cx="180109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653 data points</a:t>
            </a:r>
          </a:p>
          <a:p>
            <a:r>
              <a:rPr lang="en-US" i="1" dirty="0"/>
              <a:t>10 parameters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14A6097-9E8A-D449-957C-F30B39F83D96}"/>
              </a:ext>
            </a:extLst>
          </p:cNvPr>
          <p:cNvCxnSpPr>
            <a:cxnSpLocks/>
          </p:cNvCxnSpPr>
          <p:nvPr/>
        </p:nvCxnSpPr>
        <p:spPr>
          <a:xfrm flipH="1">
            <a:off x="6040582" y="5966683"/>
            <a:ext cx="70196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9430B34-EFCE-024C-B0DF-AC78DDF6F8A2}"/>
              </a:ext>
            </a:extLst>
          </p:cNvPr>
          <p:cNvSpPr txBox="1"/>
          <p:nvPr/>
        </p:nvSpPr>
        <p:spPr>
          <a:xfrm>
            <a:off x="1" y="0"/>
            <a:ext cx="91440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Regressions provide direct estimates of parameter significance and confidence intervals, once the </a:t>
            </a:r>
            <a:r>
              <a:rPr lang="en-US" sz="2000" b="1" dirty="0" err="1"/>
              <a:t>paramaters</a:t>
            </a:r>
            <a:r>
              <a:rPr lang="en-US" sz="2000" b="1" dirty="0"/>
              <a:t> have been chosen.</a:t>
            </a:r>
          </a:p>
        </p:txBody>
      </p:sp>
    </p:spTree>
    <p:extLst>
      <p:ext uri="{BB962C8B-B14F-4D97-AF65-F5344CB8AC3E}">
        <p14:creationId xmlns:p14="http://schemas.microsoft.com/office/powerpoint/2010/main" val="1871447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19529"/>
            <a:ext cx="914400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42875" y="-12354"/>
            <a:ext cx="9001125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b="1" dirty="0"/>
              <a:t>Statistical inference,</a:t>
            </a:r>
            <a:r>
              <a:rPr lang="en-US" sz="3200" b="1" dirty="0">
                <a:solidFill>
                  <a:srgbClr val="0432FF"/>
                </a:solidFill>
              </a:rPr>
              <a:t> resampling, and forecasts</a:t>
            </a:r>
          </a:p>
          <a:p>
            <a:endParaRPr lang="en-US" sz="800" b="1" dirty="0"/>
          </a:p>
          <a:p>
            <a:r>
              <a:rPr lang="en-US" sz="2000" b="1" dirty="0"/>
              <a:t>The process we want to understand can be represented by a quantitative model. </a:t>
            </a:r>
          </a:p>
          <a:p>
            <a:endParaRPr lang="en-US" sz="900" b="1" dirty="0"/>
          </a:p>
          <a:p>
            <a:r>
              <a:rPr lang="en-US" sz="2000" b="1" u="sng" dirty="0">
                <a:solidFill>
                  <a:srgbClr val="7030A0"/>
                </a:solidFill>
              </a:rPr>
              <a:t>Model of the data:</a:t>
            </a:r>
            <a:r>
              <a:rPr lang="en-US" sz="2000" b="1" u="sng" dirty="0">
                <a:solidFill>
                  <a:srgbClr val="FF0000"/>
                </a:solidFill>
              </a:rPr>
              <a:t> Our measurements represent </a:t>
            </a:r>
            <a:r>
              <a:rPr lang="en-US" sz="2000" b="1" i="1" u="sng" dirty="0">
                <a:solidFill>
                  <a:srgbClr val="FF0000"/>
                </a:solidFill>
              </a:rPr>
              <a:t>samples</a:t>
            </a:r>
            <a:r>
              <a:rPr lang="en-US" sz="2000" b="1" u="sng" dirty="0">
                <a:solidFill>
                  <a:srgbClr val="FF0000"/>
                </a:solidFill>
              </a:rPr>
              <a:t> of results of this process, with “errors” (variability) that can be represented as a probability distribution (usually with zero mean = “unbiased”; a “model of the mean” may be needed…).</a:t>
            </a:r>
          </a:p>
          <a:p>
            <a:endParaRPr lang="en-US" sz="1400" b="1" dirty="0"/>
          </a:p>
          <a:p>
            <a:r>
              <a:rPr lang="en-US" sz="2000" b="1" i="1" dirty="0"/>
              <a:t>We can never know either the exact values of the parameters of this model, or the exact description of the probability distribution function for the “errors”.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875" y="2818734"/>
            <a:ext cx="875823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Statistical inference provides </a:t>
            </a:r>
            <a:r>
              <a:rPr lang="en-US" sz="2000" b="1" i="1" dirty="0"/>
              <a:t>estimates</a:t>
            </a:r>
            <a:r>
              <a:rPr lang="en-US" sz="2000" b="1" dirty="0"/>
              <a:t> of the</a:t>
            </a:r>
            <a:r>
              <a:rPr lang="en-US" sz="2000" b="1" u="sng" dirty="0"/>
              <a:t> parameters</a:t>
            </a:r>
            <a:r>
              <a:rPr lang="en-US" sz="2000" b="1" dirty="0"/>
              <a:t> and the </a:t>
            </a:r>
            <a:r>
              <a:rPr lang="en-US" sz="2000" b="1" u="sng" dirty="0"/>
              <a:t>pdf</a:t>
            </a:r>
            <a:r>
              <a:rPr lang="en-US" sz="2000" b="1" dirty="0"/>
              <a:t>. </a:t>
            </a:r>
          </a:p>
          <a:p>
            <a:endParaRPr lang="en-US" sz="1400" b="1" dirty="0"/>
          </a:p>
          <a:p>
            <a:r>
              <a:rPr lang="en-US" sz="2000" b="1" dirty="0"/>
              <a:t>A common approach is to obtain an estimate of the </a:t>
            </a:r>
            <a:r>
              <a:rPr lang="en-US" sz="2000" b="1" i="1" u="sng" dirty="0"/>
              <a:t>likelihood that I would observe the measured values for a given set of model parameters* and pdf</a:t>
            </a:r>
            <a:r>
              <a:rPr lang="en-US" sz="2000" b="1" dirty="0"/>
              <a:t>, and then to select as my “best estimate” the parameters* and pdf that give the </a:t>
            </a:r>
            <a:r>
              <a:rPr lang="en-US" sz="2000" b="1" i="1" u="sng" dirty="0"/>
              <a:t>maximum likelihood</a:t>
            </a:r>
            <a:r>
              <a:rPr lang="en-US" sz="2000" b="1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563793"/>
            <a:ext cx="8901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</a:rPr>
              <a:t>The framework is hypothetical: there exists a perfect model and a perfect probability distribution.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rgbClr val="FF0000"/>
                </a:solidFill>
              </a:rPr>
              <a:t>Our best model is an </a:t>
            </a:r>
            <a:r>
              <a:rPr lang="en-US" sz="2400" b="1" i="1" u="sng" dirty="0">
                <a:solidFill>
                  <a:srgbClr val="FF0000"/>
                </a:solidFill>
              </a:rPr>
              <a:t>estimate</a:t>
            </a:r>
            <a:r>
              <a:rPr lang="en-US" sz="2400" b="1" dirty="0">
                <a:solidFill>
                  <a:srgbClr val="FF0000"/>
                </a:solidFill>
              </a:rPr>
              <a:t>, as is our set of “uncertainties”.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  <a:sym typeface="Wingdings"/>
              </a:rPr>
              <a:t>  </a:t>
            </a:r>
            <a:r>
              <a:rPr lang="en-US" sz="2400" b="1" dirty="0">
                <a:solidFill>
                  <a:srgbClr val="FF0000"/>
                </a:solidFill>
              </a:rPr>
              <a:t>It is possible to get wrong/biased estimates if my model of the process, or of the errors, is not correct for the system at hand.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7043653-776A-4843-AF2E-7AD99692B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EE900-A65B-EC49-99D3-66FEE81EE9A8}" type="datetime1">
              <a:rPr lang="en-US" smtClean="0"/>
              <a:t>9/23/19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8215506-FFCA-9C4E-BF2D-304E114F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AE10A5-F9C5-6B45-A687-0E95782B3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66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9672DE4F-7773-A94C-937B-A77F24046D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87"/>
          <a:stretch/>
        </p:blipFill>
        <p:spPr>
          <a:xfrm>
            <a:off x="0" y="861291"/>
            <a:ext cx="5865091" cy="4433455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18F6D5-148B-C940-B89B-2CA4A0070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70"/>
          <a:stretch/>
        </p:blipFill>
        <p:spPr>
          <a:xfrm>
            <a:off x="5818909" y="942109"/>
            <a:ext cx="3325091" cy="362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95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933F3CD-6F4F-D240-8144-12147E297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76" y="892778"/>
            <a:ext cx="7939797" cy="5623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FDF85D-0884-A04E-8EDC-E015AB5DBE40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P-values and t-tests:  common error estimates for fit parameters</a:t>
            </a:r>
          </a:p>
        </p:txBody>
      </p:sp>
    </p:spTree>
    <p:extLst>
      <p:ext uri="{BB962C8B-B14F-4D97-AF65-F5344CB8AC3E}">
        <p14:creationId xmlns:p14="http://schemas.microsoft.com/office/powerpoint/2010/main" val="10149113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B07A99-1757-FB4F-AA83-41E24FE1EB0F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P-values and t-tests:  common error estimates for fit parameters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D68CFAAC-60D5-D54D-BDBC-BCE1968C9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28"/>
          <a:stretch/>
        </p:blipFill>
        <p:spPr>
          <a:xfrm>
            <a:off x="1198129" y="1693726"/>
            <a:ext cx="6747741" cy="4612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C589C6-0C79-A649-B8A4-1090876D721B}"/>
              </a:ext>
            </a:extLst>
          </p:cNvPr>
          <p:cNvSpPr txBox="1"/>
          <p:nvPr/>
        </p:nvSpPr>
        <p:spPr>
          <a:xfrm>
            <a:off x="2198255" y="461665"/>
            <a:ext cx="5190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SE(Y)= s/√n    s= sample standard deviation</a:t>
            </a:r>
          </a:p>
          <a:p>
            <a:endParaRPr lang="en-US" sz="800" i="1" dirty="0"/>
          </a:p>
          <a:p>
            <a:r>
              <a:rPr lang="en-US" i="1" dirty="0"/>
              <a:t>t</a:t>
            </a:r>
            <a:r>
              <a:rPr lang="en-US" dirty="0"/>
              <a:t>-ratio = (Estimate – Parameter)/SE(Estimate)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4BFA4B-4372-FF47-B8CE-0BCA21000E72}"/>
              </a:ext>
            </a:extLst>
          </p:cNvPr>
          <p:cNvSpPr txBox="1"/>
          <p:nvPr/>
        </p:nvSpPr>
        <p:spPr>
          <a:xfrm>
            <a:off x="267854" y="1213563"/>
            <a:ext cx="84235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/>
              <a:t>Example: </a:t>
            </a:r>
            <a:r>
              <a:rPr lang="en-US" dirty="0"/>
              <a:t>How probable is </a:t>
            </a:r>
            <a:r>
              <a:rPr lang="en-US" dirty="0" err="1">
                <a:latin typeface="Symbol" pitchFamily="2" charset="2"/>
              </a:rPr>
              <a:t>m</a:t>
            </a:r>
            <a:r>
              <a:rPr lang="en-US" baseline="-25000" dirty="0" err="1"/>
              <a:t>o</a:t>
            </a:r>
            <a:r>
              <a:rPr lang="en-US" dirty="0"/>
              <a:t> given the data? </a:t>
            </a:r>
            <a:r>
              <a:rPr lang="en-US" i="1" dirty="0"/>
              <a:t>Est=sample mean, parameter =mean=</a:t>
            </a:r>
            <a:r>
              <a:rPr lang="en-US" i="1" dirty="0">
                <a:latin typeface="Symbol" pitchFamily="2" charset="2"/>
              </a:rPr>
              <a:t>m</a:t>
            </a:r>
            <a:r>
              <a:rPr lang="en-US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C91DBB-1002-1246-A2C7-F997831D693F}"/>
              </a:ext>
            </a:extLst>
          </p:cNvPr>
          <p:cNvCxnSpPr/>
          <p:nvPr/>
        </p:nvCxnSpPr>
        <p:spPr>
          <a:xfrm>
            <a:off x="2549232" y="514903"/>
            <a:ext cx="1385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66CF34-C8EC-4D40-AF45-42205D83B448}"/>
              </a:ext>
            </a:extLst>
          </p:cNvPr>
          <p:cNvCxnSpPr>
            <a:cxnSpLocks/>
          </p:cNvCxnSpPr>
          <p:nvPr/>
        </p:nvCxnSpPr>
        <p:spPr>
          <a:xfrm>
            <a:off x="3200394" y="565707"/>
            <a:ext cx="1616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B9A2577-279A-BE46-A00E-358EE2A1593E}"/>
              </a:ext>
            </a:extLst>
          </p:cNvPr>
          <p:cNvSpPr/>
          <p:nvPr/>
        </p:nvSpPr>
        <p:spPr>
          <a:xfrm>
            <a:off x="3546764" y="6049825"/>
            <a:ext cx="295563" cy="2124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B0B10C-7BD7-A148-803D-15D47B4A6E33}"/>
              </a:ext>
            </a:extLst>
          </p:cNvPr>
          <p:cNvSpPr/>
          <p:nvPr/>
        </p:nvSpPr>
        <p:spPr>
          <a:xfrm>
            <a:off x="6617855" y="6049825"/>
            <a:ext cx="295563" cy="2124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8D52D1-70D6-9F4E-BD0B-C0482C9E66CE}"/>
              </a:ext>
            </a:extLst>
          </p:cNvPr>
          <p:cNvCxnSpPr/>
          <p:nvPr/>
        </p:nvCxnSpPr>
        <p:spPr>
          <a:xfrm>
            <a:off x="3694545" y="6345388"/>
            <a:ext cx="31218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656DB0D-0BC9-174A-8628-616DFE9E884C}"/>
              </a:ext>
            </a:extLst>
          </p:cNvPr>
          <p:cNvSpPr txBox="1"/>
          <p:nvPr/>
        </p:nvSpPr>
        <p:spPr>
          <a:xfrm>
            <a:off x="3694545" y="6306154"/>
            <a:ext cx="3121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95% Confidence Interval </a:t>
            </a:r>
            <a:r>
              <a:rPr lang="en-US" sz="1600" b="1" dirty="0">
                <a:solidFill>
                  <a:srgbClr val="FF0000"/>
                </a:solidFill>
                <a:sym typeface="Wingdings" pitchFamily="2" charset="2"/>
              </a:rPr>
              <a:t></a:t>
            </a:r>
            <a:endParaRPr lang="en-US" sz="1600" b="1" dirty="0">
              <a:solidFill>
                <a:srgbClr val="FF0000"/>
              </a:solidFill>
            </a:endParaRPr>
          </a:p>
          <a:p>
            <a:pPr algn="ctr"/>
            <a:r>
              <a:rPr lang="en-US" sz="1600" b="1" dirty="0" err="1">
                <a:solidFill>
                  <a:srgbClr val="FF0000"/>
                </a:solidFill>
                <a:latin typeface="Symbol" pitchFamily="2" charset="2"/>
              </a:rPr>
              <a:t>m</a:t>
            </a:r>
            <a:r>
              <a:rPr lang="en-US" sz="1600" b="1" baseline="-25000" dirty="0" err="1">
                <a:solidFill>
                  <a:srgbClr val="FF0000"/>
                </a:solidFill>
              </a:rPr>
              <a:t>o</a:t>
            </a:r>
            <a:r>
              <a:rPr lang="en-US" sz="1600" b="1" dirty="0">
                <a:solidFill>
                  <a:srgbClr val="FF0000"/>
                </a:solidFill>
              </a:rPr>
              <a:t> t-ratio between +/-2.145  </a:t>
            </a:r>
            <a:r>
              <a:rPr lang="en-US" sz="1600" b="1" i="1" dirty="0">
                <a:solidFill>
                  <a:srgbClr val="FF0000"/>
                </a:solidFill>
              </a:rPr>
              <a:t>df=14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8837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A682CD-810A-B648-9E53-2C31A42907BF}"/>
              </a:ext>
            </a:extLst>
          </p:cNvPr>
          <p:cNvSpPr txBox="1"/>
          <p:nvPr/>
        </p:nvSpPr>
        <p:spPr>
          <a:xfrm>
            <a:off x="240146" y="12680"/>
            <a:ext cx="89038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 #An example: The t-ratio for the mean of 15 points follows a Student’s t distribution with</a:t>
            </a:r>
          </a:p>
          <a:p>
            <a:r>
              <a:rPr lang="en-US" sz="1600" dirty="0"/>
              <a:t>                          14 = (n-1) degrees of freedom.</a:t>
            </a:r>
          </a:p>
          <a:p>
            <a:r>
              <a:rPr lang="en-US" sz="1600" dirty="0"/>
              <a:t>n7=NULL</a:t>
            </a:r>
          </a:p>
          <a:p>
            <a:r>
              <a:rPr lang="en-US" sz="1600" dirty="0"/>
              <a:t>for(k in 1:1000){</a:t>
            </a:r>
          </a:p>
          <a:p>
            <a:r>
              <a:rPr lang="en-US" sz="1600" dirty="0" err="1"/>
              <a:t>zz</a:t>
            </a:r>
            <a:r>
              <a:rPr lang="en-US" sz="1600" dirty="0"/>
              <a:t>=</a:t>
            </a:r>
            <a:r>
              <a:rPr lang="en-US" sz="1600" dirty="0" err="1"/>
              <a:t>rnorm</a:t>
            </a:r>
            <a:r>
              <a:rPr lang="en-US" sz="1600" dirty="0"/>
              <a:t>(15)                                                  # same answers for </a:t>
            </a:r>
            <a:r>
              <a:rPr lang="en-US" sz="1600" dirty="0" err="1"/>
              <a:t>runif</a:t>
            </a:r>
            <a:r>
              <a:rPr lang="en-US" sz="1600" dirty="0"/>
              <a:t>(15,-1,1) </a:t>
            </a:r>
            <a:r>
              <a:rPr lang="en-US" sz="1600" dirty="0">
                <a:solidFill>
                  <a:srgbClr val="FF0000"/>
                </a:solidFill>
              </a:rPr>
              <a:t>!?!</a:t>
            </a:r>
          </a:p>
          <a:p>
            <a:r>
              <a:rPr lang="en-US" sz="1600" dirty="0" err="1"/>
              <a:t>tt</a:t>
            </a:r>
            <a:r>
              <a:rPr lang="en-US" sz="1600" dirty="0"/>
              <a:t>=mean(</a:t>
            </a:r>
            <a:r>
              <a:rPr lang="en-US" sz="1600" dirty="0" err="1"/>
              <a:t>zz</a:t>
            </a:r>
            <a:r>
              <a:rPr lang="en-US" sz="1600" dirty="0"/>
              <a:t>)/(</a:t>
            </a:r>
            <a:r>
              <a:rPr lang="en-US" sz="1600" dirty="0" err="1"/>
              <a:t>sd</a:t>
            </a:r>
            <a:r>
              <a:rPr lang="en-US" sz="1600" dirty="0"/>
              <a:t>(</a:t>
            </a:r>
            <a:r>
              <a:rPr lang="en-US" sz="1600" dirty="0" err="1"/>
              <a:t>zz</a:t>
            </a:r>
            <a:r>
              <a:rPr lang="en-US" sz="1600" dirty="0"/>
              <a:t>)/sqrt(15))                      # </a:t>
            </a:r>
            <a:r>
              <a:rPr lang="en-US" sz="1600" dirty="0" err="1"/>
              <a:t>sd</a:t>
            </a:r>
            <a:r>
              <a:rPr lang="en-US" sz="1600" dirty="0"/>
              <a:t> = sqrt(sum(zz^2)/(n))   &lt;could be n -1 …&gt;</a:t>
            </a:r>
          </a:p>
          <a:p>
            <a:r>
              <a:rPr lang="en-US" sz="1600" dirty="0"/>
              <a:t>n7=c(n7,tt)}</a:t>
            </a:r>
          </a:p>
          <a:p>
            <a:endParaRPr lang="en-US" sz="800" dirty="0"/>
          </a:p>
          <a:p>
            <a:r>
              <a:rPr lang="en-US" sz="1600" dirty="0"/>
              <a:t>quantile(n7,probs=c(.005,.025,.05,.95,.975,.995))</a:t>
            </a:r>
          </a:p>
          <a:p>
            <a:r>
              <a:rPr lang="en-US" sz="1600" dirty="0"/>
              <a:t>#     0.5%       2.5%           5%            95%          97.5%       99.5%</a:t>
            </a:r>
          </a:p>
          <a:p>
            <a:r>
              <a:rPr lang="en-US" sz="1600" dirty="0"/>
              <a:t>#  -2.937    -2.1407   -1.7531      1.7638       2.1609      3.0018</a:t>
            </a:r>
          </a:p>
          <a:p>
            <a:r>
              <a:rPr lang="en-US" sz="1600" dirty="0"/>
              <a:t>qt(c(.005,.025,.05,.95,.975,.995),df=14)</a:t>
            </a:r>
          </a:p>
          <a:p>
            <a:r>
              <a:rPr lang="en-US" sz="1600" dirty="0"/>
              <a:t>[1] -2.976843 -2.144787 -1.761310  1.761310  2.144787  2.976843</a:t>
            </a:r>
          </a:p>
          <a:p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A839B4-85CB-1E41-935C-D9BC55E51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710" y="3112363"/>
            <a:ext cx="5651499" cy="3210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C10FC0-8CE9-D84B-889A-490B761C1EA2}"/>
              </a:ext>
            </a:extLst>
          </p:cNvPr>
          <p:cNvSpPr txBox="1"/>
          <p:nvPr/>
        </p:nvSpPr>
        <p:spPr>
          <a:xfrm>
            <a:off x="480291" y="6322414"/>
            <a:ext cx="8321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t-statistic is wider than standard normal, approaching standard normal  as </a:t>
            </a:r>
            <a:r>
              <a:rPr lang="en-US" i="1" dirty="0"/>
              <a:t>df </a:t>
            </a:r>
            <a:r>
              <a:rPr lang="en-US" i="1" dirty="0">
                <a:sym typeface="Wingdings" pitchFamily="2" charset="2"/>
              </a:rPr>
              <a:t> ♾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3389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00548" y="5125886"/>
            <a:ext cx="7300452" cy="1815882"/>
          </a:xfrm>
          <a:prstGeom prst="rect">
            <a:avLst/>
          </a:prstGeom>
          <a:solidFill>
            <a:schemeClr val="bg1">
              <a:lumMod val="7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Don’t overfit OLS models to data</a:t>
            </a:r>
          </a:p>
          <a:p>
            <a:pPr algn="ctr"/>
            <a:r>
              <a:rPr lang="en-US" sz="2800" b="1" dirty="0">
                <a:solidFill>
                  <a:srgbClr val="0000FF"/>
                </a:solidFill>
              </a:rPr>
              <a:t> Select the model using BIC or AIC, with predictors depending your question, and MLE principles controlling the number!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F0A76-BB81-8642-9793-ED69D956F0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0548" y="6510881"/>
            <a:ext cx="2057400" cy="365125"/>
          </a:xfrm>
        </p:spPr>
        <p:txBody>
          <a:bodyPr/>
          <a:lstStyle/>
          <a:p>
            <a:fld id="{DBA824A0-0FC2-ED44-BB37-35F41E19D120}" type="datetime1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95E40-26D4-E846-BED9-F3C066AD5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0848" y="6510881"/>
            <a:ext cx="3086100" cy="365125"/>
          </a:xfrm>
        </p:spPr>
        <p:txBody>
          <a:bodyPr/>
          <a:lstStyle/>
          <a:p>
            <a:r>
              <a:rPr lang="en-US" dirty="0"/>
              <a:t>EPS 236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D1D3B-31E8-4446-9AFC-6E7E1F377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29848" y="6510881"/>
            <a:ext cx="2057400" cy="365125"/>
          </a:xfrm>
        </p:spPr>
        <p:txBody>
          <a:bodyPr/>
          <a:lstStyle/>
          <a:p>
            <a:fld id="{CD3A2B4A-3F34-F54A-9B5F-22559B4D568D}" type="slidenum">
              <a:rPr lang="en-US" smtClean="0"/>
              <a:t>44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D7C769-FAC6-AA40-BACB-9E773B3BEAE7}"/>
              </a:ext>
            </a:extLst>
          </p:cNvPr>
          <p:cNvCxnSpPr/>
          <p:nvPr/>
        </p:nvCxnSpPr>
        <p:spPr>
          <a:xfrm>
            <a:off x="1533236" y="5966691"/>
            <a:ext cx="49966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57009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E8273B-BC4F-F842-BE6A-2E90481F4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3A443-2AD1-3044-AE84-60AC8D85C71A}" type="datetime1">
              <a:rPr lang="en-US" smtClean="0"/>
              <a:t>9/23/19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459C10-1AE6-DF48-9883-BEB3F8D9B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EPS 236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825E3-91D8-044C-A5EB-D461862C6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EE06EB-9B25-2D4F-B70B-28766DB9ACCC}"/>
              </a:ext>
            </a:extLst>
          </p:cNvPr>
          <p:cNvSpPr txBox="1"/>
          <p:nvPr/>
        </p:nvSpPr>
        <p:spPr>
          <a:xfrm>
            <a:off x="2852553" y="310702"/>
            <a:ext cx="2529444" cy="461665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Linear filter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0E482A-59A2-4B42-B681-46CEA427B40F}"/>
              </a:ext>
            </a:extLst>
          </p:cNvPr>
          <p:cNvSpPr txBox="1"/>
          <p:nvPr/>
        </p:nvSpPr>
        <p:spPr>
          <a:xfrm>
            <a:off x="1418205" y="1486356"/>
            <a:ext cx="2394996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Time Dependence and Analytical properties of coupled systems; eigen analysis; </a:t>
            </a:r>
            <a:r>
              <a:rPr lang="en-US" b="1" i="1" dirty="0"/>
              <a:t>Class</a:t>
            </a:r>
            <a:r>
              <a:rPr lang="en-US" dirty="0"/>
              <a:t> </a:t>
            </a:r>
            <a:r>
              <a:rPr lang="en-US" b="1" i="1" dirty="0"/>
              <a:t>Project 1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9CA2A6-6534-2A4E-8860-F9D9C6E5C74F}"/>
              </a:ext>
            </a:extLst>
          </p:cNvPr>
          <p:cNvSpPr txBox="1"/>
          <p:nvPr/>
        </p:nvSpPr>
        <p:spPr>
          <a:xfrm>
            <a:off x="3926805" y="1486356"/>
            <a:ext cx="223540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Equivalent stochastic (Markov chain) model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962B8-F5E9-5F41-8514-9244A42A8858}"/>
              </a:ext>
            </a:extLst>
          </p:cNvPr>
          <p:cNvSpPr txBox="1"/>
          <p:nvPr/>
        </p:nvSpPr>
        <p:spPr>
          <a:xfrm>
            <a:off x="6372474" y="310702"/>
            <a:ext cx="2605891" cy="1661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Fitting a model to data</a:t>
            </a:r>
            <a:r>
              <a:rPr lang="en-US" sz="2400" dirty="0"/>
              <a:t>:</a:t>
            </a:r>
            <a:r>
              <a:rPr lang="en-US" dirty="0"/>
              <a:t> stochastic processes and variance; resampling; predictors and responses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B6E235-E706-9D42-9368-3A5009D57540}"/>
              </a:ext>
            </a:extLst>
          </p:cNvPr>
          <p:cNvSpPr txBox="1"/>
          <p:nvPr/>
        </p:nvSpPr>
        <p:spPr>
          <a:xfrm>
            <a:off x="2837215" y="3476105"/>
            <a:ext cx="2423802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Time series analysis (Markovian) models; variance inflation, “red-shifted noise”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5A14040-B938-EA42-855F-085906D1A9FA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2615703" y="772367"/>
            <a:ext cx="1501572" cy="7139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92B5298-7C4A-7B46-8534-F6F479E60061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4117275" y="772367"/>
            <a:ext cx="927233" cy="7139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1E723F8-2312-FF4B-BC47-FA31F6AC21A4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flipH="1">
            <a:off x="4049116" y="2132687"/>
            <a:ext cx="995392" cy="13434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3BDA22C-A1B9-8A48-8DDC-132B2E8557B6}"/>
              </a:ext>
            </a:extLst>
          </p:cNvPr>
          <p:cNvSpPr txBox="1"/>
          <p:nvPr/>
        </p:nvSpPr>
        <p:spPr>
          <a:xfrm>
            <a:off x="6387937" y="2204231"/>
            <a:ext cx="257496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Confidence intervals and t-tests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A5DC5D-B0A1-4E4E-8ED4-53A5E131AE3E}"/>
              </a:ext>
            </a:extLst>
          </p:cNvPr>
          <p:cNvSpPr txBox="1"/>
          <p:nvPr/>
        </p:nvSpPr>
        <p:spPr>
          <a:xfrm>
            <a:off x="6351136" y="4786691"/>
            <a:ext cx="2648566" cy="1569660"/>
          </a:xfrm>
          <a:prstGeom prst="rect">
            <a:avLst/>
          </a:prstGeom>
          <a:solidFill>
            <a:srgbClr val="FFC000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Confidence intervals and bootstraps (Markov chain)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4B147AB-A70D-A04E-9BC6-1AF2D4AFE2D3}"/>
              </a:ext>
            </a:extLst>
          </p:cNvPr>
          <p:cNvCxnSpPr>
            <a:cxnSpLocks/>
            <a:stCxn id="6" idx="2"/>
            <a:endCxn id="9" idx="0"/>
          </p:cNvCxnSpPr>
          <p:nvPr/>
        </p:nvCxnSpPr>
        <p:spPr>
          <a:xfrm>
            <a:off x="2615703" y="2686685"/>
            <a:ext cx="1433413" cy="7894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5721EB2-43E5-764B-8B11-3C1CD7BC41ED}"/>
              </a:ext>
            </a:extLst>
          </p:cNvPr>
          <p:cNvCxnSpPr>
            <a:cxnSpLocks/>
            <a:stCxn id="8" idx="2"/>
            <a:endCxn id="20" idx="0"/>
          </p:cNvCxnSpPr>
          <p:nvPr/>
        </p:nvCxnSpPr>
        <p:spPr>
          <a:xfrm>
            <a:off x="7675420" y="1972695"/>
            <a:ext cx="0" cy="2315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9CBC951-F047-C24D-BF92-1E57D6D4D0DC}"/>
              </a:ext>
            </a:extLst>
          </p:cNvPr>
          <p:cNvCxnSpPr>
            <a:cxnSpLocks/>
            <a:stCxn id="20" idx="2"/>
            <a:endCxn id="21" idx="0"/>
          </p:cNvCxnSpPr>
          <p:nvPr/>
        </p:nvCxnSpPr>
        <p:spPr>
          <a:xfrm flipH="1">
            <a:off x="7675419" y="3404560"/>
            <a:ext cx="1" cy="13821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167F661-8E73-8E4A-8996-C827DB2D6ADD}"/>
              </a:ext>
            </a:extLst>
          </p:cNvPr>
          <p:cNvCxnSpPr>
            <a:cxnSpLocks/>
            <a:stCxn id="7" idx="2"/>
            <a:endCxn id="21" idx="0"/>
          </p:cNvCxnSpPr>
          <p:nvPr/>
        </p:nvCxnSpPr>
        <p:spPr>
          <a:xfrm>
            <a:off x="5044508" y="2132687"/>
            <a:ext cx="2630911" cy="265400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C5A5766-0916-A34B-A9B3-F3DC3E8E2A33}"/>
              </a:ext>
            </a:extLst>
          </p:cNvPr>
          <p:cNvSpPr txBox="1"/>
          <p:nvPr/>
        </p:nvSpPr>
        <p:spPr>
          <a:xfrm>
            <a:off x="104647" y="4965635"/>
            <a:ext cx="2353302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Data smoothing, filtering, and filling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466B239-234A-4345-8562-BB03BA34C305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1304601" y="536162"/>
            <a:ext cx="1547952" cy="53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B57E569F-2910-EA40-87BC-58F8C9D66000}"/>
              </a:ext>
            </a:extLst>
          </p:cNvPr>
          <p:cNvCxnSpPr>
            <a:cxnSpLocks/>
          </p:cNvCxnSpPr>
          <p:nvPr/>
        </p:nvCxnSpPr>
        <p:spPr>
          <a:xfrm flipH="1">
            <a:off x="1266703" y="536162"/>
            <a:ext cx="29191" cy="4432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529B767-2837-BD4A-8F32-7E6C8266FD23}"/>
              </a:ext>
            </a:extLst>
          </p:cNvPr>
          <p:cNvCxnSpPr>
            <a:stCxn id="9" idx="1"/>
          </p:cNvCxnSpPr>
          <p:nvPr/>
        </p:nvCxnSpPr>
        <p:spPr>
          <a:xfrm flipH="1">
            <a:off x="1304601" y="4076270"/>
            <a:ext cx="1532614" cy="8355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7A39F1E-7161-EF41-8BE4-7371F9E69147}"/>
              </a:ext>
            </a:extLst>
          </p:cNvPr>
          <p:cNvCxnSpPr>
            <a:cxnSpLocks/>
            <a:stCxn id="21" idx="1"/>
            <a:endCxn id="53" idx="3"/>
          </p:cNvCxnSpPr>
          <p:nvPr/>
        </p:nvCxnSpPr>
        <p:spPr>
          <a:xfrm flipH="1" flipV="1">
            <a:off x="2457949" y="5565800"/>
            <a:ext cx="3893187" cy="5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428410CC-5D85-1049-A8D0-1807AE04DC69}"/>
              </a:ext>
            </a:extLst>
          </p:cNvPr>
          <p:cNvSpPr txBox="1"/>
          <p:nvPr/>
        </p:nvSpPr>
        <p:spPr>
          <a:xfrm>
            <a:off x="104647" y="0"/>
            <a:ext cx="1902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EPS 236 Roadmap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415F53E-A83B-0E43-AC6F-B6DFF8F8978F}"/>
              </a:ext>
            </a:extLst>
          </p:cNvPr>
          <p:cNvCxnSpPr>
            <a:cxnSpLocks/>
          </p:cNvCxnSpPr>
          <p:nvPr/>
        </p:nvCxnSpPr>
        <p:spPr>
          <a:xfrm rot="16200000">
            <a:off x="6268528" y="1595706"/>
            <a:ext cx="0" cy="2315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7867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1801"/>
            <a:ext cx="7772400" cy="2857500"/>
          </a:xfrm>
          <a:solidFill>
            <a:schemeClr val="bg1">
              <a:lumMod val="95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>3. Analyzing and Modeling </a:t>
            </a:r>
            <a:r>
              <a:rPr lang="en-US" b="1" dirty="0" err="1"/>
              <a:t>Autocorrelated</a:t>
            </a:r>
            <a:r>
              <a:rPr lang="en-US" b="1" dirty="0"/>
              <a:t> Data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FC32C0-731E-114E-BB50-E4C14D923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DD69-F6A4-FA4B-9338-DEBF2ABD33BF}" type="datetime1">
              <a:rPr lang="en-US" smtClean="0"/>
              <a:t>9/23/19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5208F5-73B6-E842-9216-486E36B63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F916EB-FDD8-C841-9833-9947C00F6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93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365" y="454275"/>
            <a:ext cx="7093214" cy="569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/>
              <a:t>What is autocorrelation in a data set, and why is this characteristic so important in analyzing and modeling the data ?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Brief introduction to time series analysis: autoregressive, moving average filtering of noise as a key element in time series.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Variance inflation due to autocorrelation of data—”red shifted noise”.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Using </a:t>
            </a:r>
            <a:r>
              <a:rPr lang="en-US" sz="2800" dirty="0" err="1"/>
              <a:t>arima</a:t>
            </a:r>
            <a:r>
              <a:rPr lang="en-US" sz="2800" dirty="0"/>
              <a:t> models to extract underlying trends and signals from </a:t>
            </a:r>
            <a:r>
              <a:rPr lang="en-US" sz="2800" dirty="0" err="1"/>
              <a:t>autocorrelated</a:t>
            </a:r>
            <a:r>
              <a:rPr lang="en-US" sz="2800" dirty="0"/>
              <a:t> data.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CDB638-E8A7-D743-88CE-159ED9F8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2F0EB-C53D-A644-ABA2-E1965546F599}" type="datetime1">
              <a:rPr lang="en-US" smtClean="0"/>
              <a:t>9/23/19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8A7E98-1A81-4048-AB08-88B7A5A92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E232DC-FD7C-A646-ABF8-70D9D58CD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956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2F8DDB-3654-A94C-8D91-606455AB2E60}"/>
              </a:ext>
            </a:extLst>
          </p:cNvPr>
          <p:cNvSpPr/>
          <p:nvPr/>
        </p:nvSpPr>
        <p:spPr>
          <a:xfrm>
            <a:off x="243417" y="6199684"/>
            <a:ext cx="8734328" cy="57659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3417" y="1119838"/>
            <a:ext cx="8593666" cy="1405513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Autoregressive Process</a:t>
            </a:r>
            <a:r>
              <a:rPr lang="en-US" dirty="0"/>
              <a:t> (value at time t depends on previous value plus a random forcing):</a:t>
            </a:r>
          </a:p>
          <a:p>
            <a:endParaRPr lang="en-US" sz="500" dirty="0"/>
          </a:p>
          <a:p>
            <a:r>
              <a:rPr lang="en-US" dirty="0"/>
              <a:t>Definition: </a:t>
            </a:r>
            <a:r>
              <a:rPr lang="en-US" b="1" dirty="0" err="1"/>
              <a:t>z</a:t>
            </a:r>
            <a:r>
              <a:rPr lang="en-US" b="1" baseline="-25000" dirty="0" err="1"/>
              <a:t>t</a:t>
            </a:r>
            <a:r>
              <a:rPr lang="en-US" b="1" dirty="0"/>
              <a:t> = ϕ</a:t>
            </a:r>
            <a:r>
              <a:rPr lang="en-US" b="1" baseline="-25000" dirty="0"/>
              <a:t>1</a:t>
            </a:r>
            <a:r>
              <a:rPr lang="en-US" b="1" dirty="0"/>
              <a:t> z</a:t>
            </a:r>
            <a:r>
              <a:rPr lang="en-US" b="1" baseline="-25000" dirty="0"/>
              <a:t>t-1</a:t>
            </a:r>
            <a:r>
              <a:rPr lang="en-US" b="1" dirty="0"/>
              <a:t> + a</a:t>
            </a:r>
            <a:r>
              <a:rPr lang="en-US" b="1" baseline="-25000" dirty="0"/>
              <a:t>t</a:t>
            </a:r>
            <a:r>
              <a:rPr lang="en-US" b="1" dirty="0"/>
              <a:t>   </a:t>
            </a:r>
            <a:r>
              <a:rPr lang="en-US" dirty="0"/>
              <a:t>        </a:t>
            </a:r>
          </a:p>
          <a:p>
            <a:endParaRPr lang="en-US" sz="500" dirty="0"/>
          </a:p>
          <a:p>
            <a:r>
              <a:rPr lang="en-US" dirty="0"/>
              <a:t>z: observed data; t time (discrete, evenly spaced); a random “shocks”; ϕ</a:t>
            </a:r>
            <a:r>
              <a:rPr lang="en-US" baseline="-25000" dirty="0"/>
              <a:t>1</a:t>
            </a:r>
            <a:r>
              <a:rPr lang="en-US" dirty="0"/>
              <a:t> autoregressive weight parameter (above is </a:t>
            </a:r>
            <a:r>
              <a:rPr lang="en-US" dirty="0" err="1"/>
              <a:t>ar</a:t>
            </a:r>
            <a:r>
              <a:rPr lang="en-US" dirty="0"/>
              <a:t>(1) process; note zero mean</a:t>
            </a:r>
            <a:r>
              <a:rPr lang="is-IS" dirty="0"/>
              <a:t>…</a:t>
            </a:r>
            <a:r>
              <a:rPr lang="en-US" dirty="0"/>
              <a:t>)</a:t>
            </a:r>
            <a:endParaRPr lang="en-US" baseline="-25000" dirty="0"/>
          </a:p>
          <a:p>
            <a:endParaRPr lang="en-US" sz="5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243417" y="2660890"/>
            <a:ext cx="8593666" cy="800219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Moving Average Process</a:t>
            </a:r>
            <a:r>
              <a:rPr lang="en-US" dirty="0"/>
              <a:t> (value at t depends a random forcing plus mean of previous):</a:t>
            </a:r>
          </a:p>
          <a:p>
            <a:endParaRPr lang="en-US" sz="500" dirty="0"/>
          </a:p>
          <a:p>
            <a:r>
              <a:rPr lang="en-US" dirty="0"/>
              <a:t>Definition: </a:t>
            </a:r>
            <a:r>
              <a:rPr lang="en-US" b="1" dirty="0" err="1"/>
              <a:t>z</a:t>
            </a:r>
            <a:r>
              <a:rPr lang="en-US" b="1" baseline="-25000" dirty="0" err="1"/>
              <a:t>t</a:t>
            </a:r>
            <a:r>
              <a:rPr lang="en-US" b="1" dirty="0"/>
              <a:t> = -θ</a:t>
            </a:r>
            <a:r>
              <a:rPr lang="en-US" b="1" baseline="-25000" dirty="0"/>
              <a:t>1</a:t>
            </a:r>
            <a:r>
              <a:rPr lang="en-US" b="1" dirty="0"/>
              <a:t> a</a:t>
            </a:r>
            <a:r>
              <a:rPr lang="en-US" b="1" baseline="-25000" dirty="0"/>
              <a:t>t-1</a:t>
            </a:r>
            <a:r>
              <a:rPr lang="en-US" b="1" dirty="0"/>
              <a:t> + a</a:t>
            </a:r>
            <a:r>
              <a:rPr lang="en-US" b="1" baseline="-25000" dirty="0"/>
              <a:t>t</a:t>
            </a:r>
            <a:r>
              <a:rPr lang="en-US" b="1" dirty="0"/>
              <a:t>   </a:t>
            </a:r>
            <a:r>
              <a:rPr lang="en-US" dirty="0"/>
              <a:t>        </a:t>
            </a:r>
          </a:p>
          <a:p>
            <a:endParaRPr lang="en-US" sz="500" dirty="0"/>
          </a:p>
        </p:txBody>
      </p:sp>
      <p:grpSp>
        <p:nvGrpSpPr>
          <p:cNvPr id="9" name="Group 8"/>
          <p:cNvGrpSpPr/>
          <p:nvPr/>
        </p:nvGrpSpPr>
        <p:grpSpPr>
          <a:xfrm>
            <a:off x="243417" y="3569553"/>
            <a:ext cx="8593666" cy="1620956"/>
            <a:chOff x="243417" y="3622041"/>
            <a:chExt cx="8593666" cy="1620956"/>
          </a:xfrm>
        </p:grpSpPr>
        <p:sp>
          <p:nvSpPr>
            <p:cNvPr id="6" name="TextBox 5"/>
            <p:cNvSpPr txBox="1"/>
            <p:nvPr/>
          </p:nvSpPr>
          <p:spPr>
            <a:xfrm>
              <a:off x="243417" y="3622041"/>
              <a:ext cx="8593666" cy="1620956"/>
            </a:xfrm>
            <a:prstGeom prst="rect">
              <a:avLst/>
            </a:prstGeom>
            <a:noFill/>
            <a:ln w="28575" cmpd="sng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u="sng" dirty="0"/>
                <a:t>Both are special cases of stochastic processes with a linear filter</a:t>
              </a:r>
              <a:r>
                <a:rPr lang="en-US" dirty="0"/>
                <a:t>:</a:t>
              </a:r>
            </a:p>
            <a:p>
              <a:endParaRPr lang="en-US" sz="800" dirty="0"/>
            </a:p>
            <a:p>
              <a:r>
                <a:rPr lang="en-US" dirty="0"/>
                <a:t>Definition: </a:t>
              </a:r>
              <a:r>
                <a:rPr lang="en-US" b="1" dirty="0" err="1"/>
                <a:t>z</a:t>
              </a:r>
              <a:r>
                <a:rPr lang="en-US" b="1" baseline="-25000" dirty="0" err="1"/>
                <a:t>t</a:t>
              </a:r>
              <a:r>
                <a:rPr lang="en-US" b="1" dirty="0"/>
                <a:t> = a</a:t>
              </a:r>
              <a:r>
                <a:rPr lang="en-US" b="1" baseline="-25000" dirty="0"/>
                <a:t>t</a:t>
              </a:r>
              <a:r>
                <a:rPr lang="en-US" b="1" dirty="0"/>
                <a:t>  + </a:t>
              </a:r>
              <a:r>
                <a:rPr lang="en-US" sz="2400" b="1" dirty="0" err="1"/>
                <a:t>Σ</a:t>
              </a:r>
              <a:r>
                <a:rPr lang="en-US" b="1" dirty="0"/>
                <a:t> a</a:t>
              </a:r>
              <a:r>
                <a:rPr lang="en-US" b="1" baseline="-25000" dirty="0"/>
                <a:t>t-j</a:t>
              </a:r>
              <a:r>
                <a:rPr lang="en-US" dirty="0"/>
                <a:t> </a:t>
              </a:r>
              <a:r>
                <a:rPr lang="en-US" dirty="0" err="1"/>
                <a:t>ψ</a:t>
              </a:r>
              <a:r>
                <a:rPr lang="en-US" baseline="-25000" dirty="0" err="1"/>
                <a:t>j</a:t>
              </a:r>
              <a:r>
                <a:rPr lang="en-US" baseline="-25000" dirty="0"/>
                <a:t> </a:t>
              </a:r>
              <a:r>
                <a:rPr lang="en-US" dirty="0"/>
                <a:t>     </a:t>
              </a:r>
            </a:p>
            <a:p>
              <a:endParaRPr lang="en-US" sz="800" dirty="0"/>
            </a:p>
            <a:p>
              <a:r>
                <a:rPr lang="en-US" dirty="0"/>
                <a:t>z: observed data; t time (discrete, evenly spaced); a random “shocks”; ϕ</a:t>
              </a:r>
              <a:r>
                <a:rPr lang="en-US" baseline="-25000" dirty="0"/>
                <a:t>1</a:t>
              </a:r>
              <a:r>
                <a:rPr lang="en-US" dirty="0"/>
                <a:t> autoregressive weight parameter</a:t>
              </a:r>
              <a:endParaRPr lang="en-US" baseline="-25000" dirty="0"/>
            </a:p>
            <a:p>
              <a:endParaRPr lang="en-US" sz="800" baseline="-250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84908" y="4333426"/>
              <a:ext cx="5397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j=1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95497" y="3972560"/>
              <a:ext cx="77258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∞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43417" y="5298953"/>
            <a:ext cx="8734328" cy="1477328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Relationship between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Symbol" pitchFamily="2" charset="2"/>
              </a:rPr>
              <a:t>f</a:t>
            </a:r>
            <a:r>
              <a:rPr lang="en-US" sz="2000" b="1" dirty="0">
                <a:solidFill>
                  <a:srgbClr val="FF0000"/>
                </a:solidFill>
              </a:rPr>
              <a:t> , a</a:t>
            </a:r>
            <a:r>
              <a:rPr lang="en-US" sz="2000" b="1" baseline="-25000" dirty="0">
                <a:solidFill>
                  <a:srgbClr val="FF0000"/>
                </a:solidFill>
              </a:rPr>
              <a:t>t</a:t>
            </a:r>
            <a:r>
              <a:rPr lang="en-US" sz="2000" b="1" dirty="0"/>
              <a:t> and time constant and forcing in a simple linear filter,</a:t>
            </a:r>
          </a:p>
          <a:p>
            <a:r>
              <a:rPr lang="en-US" sz="2000" b="1" dirty="0"/>
              <a:t>                                    </a:t>
            </a:r>
            <a:r>
              <a:rPr lang="en-US" sz="2000" b="1" dirty="0">
                <a:solidFill>
                  <a:srgbClr val="FF0000"/>
                </a:solidFill>
              </a:rPr>
              <a:t>dc/dt = - c/</a:t>
            </a:r>
            <a:r>
              <a:rPr lang="en-US" sz="2000" b="1" dirty="0">
                <a:solidFill>
                  <a:srgbClr val="FF0000"/>
                </a:solidFill>
                <a:latin typeface="Symbol" pitchFamily="2" charset="2"/>
              </a:rPr>
              <a:t>t</a:t>
            </a:r>
            <a:r>
              <a:rPr lang="en-US" sz="2000" b="1" dirty="0">
                <a:solidFill>
                  <a:srgbClr val="FF0000"/>
                </a:solidFill>
              </a:rPr>
              <a:t> + </a:t>
            </a:r>
            <a:r>
              <a:rPr lang="en-US" sz="2000" b="1" dirty="0">
                <a:solidFill>
                  <a:srgbClr val="FF0000"/>
                </a:solidFill>
                <a:latin typeface="Symbol" pitchFamily="2" charset="2"/>
              </a:rPr>
              <a:t>e</a:t>
            </a:r>
            <a:r>
              <a:rPr lang="en-US" sz="2000" b="1" baseline="-25000" dirty="0">
                <a:solidFill>
                  <a:srgbClr val="FF0000"/>
                </a:solidFill>
              </a:rPr>
              <a:t>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/>
              <a:t> : (integrate this equation from 0 to </a:t>
            </a:r>
            <a:r>
              <a:rPr lang="en-US" sz="2000" b="1" dirty="0">
                <a:latin typeface="Symbol" pitchFamily="2" charset="2"/>
              </a:rPr>
              <a:t>D</a:t>
            </a:r>
            <a:r>
              <a:rPr lang="en-US" sz="2000" b="1" dirty="0"/>
              <a:t>t)</a:t>
            </a:r>
          </a:p>
          <a:p>
            <a:endParaRPr lang="en-US" b="1" dirty="0"/>
          </a:p>
          <a:p>
            <a:r>
              <a:rPr lang="en-US" sz="2400" b="1" dirty="0">
                <a:solidFill>
                  <a:srgbClr val="FF0000"/>
                </a:solidFill>
                <a:latin typeface="Symbol" pitchFamily="2" charset="2"/>
              </a:rPr>
              <a:t>f</a:t>
            </a:r>
            <a:r>
              <a:rPr lang="en-US" sz="2400" b="1" dirty="0">
                <a:solidFill>
                  <a:srgbClr val="FF0000"/>
                </a:solidFill>
              </a:rPr>
              <a:t> = exp(-</a:t>
            </a:r>
            <a:r>
              <a:rPr lang="en-US" sz="2400" b="1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sz="2400" b="1" dirty="0">
                <a:solidFill>
                  <a:srgbClr val="FF0000"/>
                </a:solidFill>
              </a:rPr>
              <a:t>t/</a:t>
            </a:r>
            <a:r>
              <a:rPr lang="en-US" sz="2400" b="1" dirty="0">
                <a:solidFill>
                  <a:srgbClr val="FF0000"/>
                </a:solidFill>
                <a:latin typeface="Symbol" pitchFamily="2" charset="2"/>
              </a:rPr>
              <a:t>t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  <a:r>
              <a:rPr lang="en-US" sz="2400" b="1" dirty="0"/>
              <a:t> or </a:t>
            </a:r>
            <a:r>
              <a:rPr lang="en-US" sz="2400" b="1" dirty="0">
                <a:solidFill>
                  <a:srgbClr val="FF0000"/>
                </a:solidFill>
                <a:latin typeface="Symbol" pitchFamily="2" charset="2"/>
              </a:rPr>
              <a:t>t</a:t>
            </a:r>
            <a:r>
              <a:rPr lang="en-US" sz="2400" b="1" dirty="0">
                <a:solidFill>
                  <a:srgbClr val="FF0000"/>
                </a:solidFill>
              </a:rPr>
              <a:t> = </a:t>
            </a:r>
            <a:r>
              <a:rPr lang="en-US" sz="2400" b="1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sz="2400" b="1" dirty="0">
                <a:solidFill>
                  <a:srgbClr val="FF0000"/>
                </a:solidFill>
              </a:rPr>
              <a:t>t/log</a:t>
            </a:r>
            <a:r>
              <a:rPr lang="en-US" sz="2400" b="1" baseline="-25000" dirty="0">
                <a:solidFill>
                  <a:srgbClr val="FF0000"/>
                </a:solidFill>
              </a:rPr>
              <a:t>e</a:t>
            </a:r>
            <a:r>
              <a:rPr lang="en-US" sz="2400" b="1" dirty="0">
                <a:solidFill>
                  <a:srgbClr val="FF0000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  <a:latin typeface="Symbol" pitchFamily="2" charset="2"/>
              </a:rPr>
              <a:t>f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  <a:r>
              <a:rPr lang="en-US" sz="2400" b="1" dirty="0"/>
              <a:t> ;   a</a:t>
            </a:r>
            <a:r>
              <a:rPr lang="en-US" sz="2400" b="1" baseline="-25000" dirty="0"/>
              <a:t>t</a:t>
            </a:r>
            <a:r>
              <a:rPr lang="en-US" sz="2400" b="1" dirty="0"/>
              <a:t> = </a:t>
            </a:r>
            <a:r>
              <a:rPr lang="en-US" sz="3200" b="1" dirty="0"/>
              <a:t>∫</a:t>
            </a:r>
            <a:r>
              <a:rPr lang="en-US" sz="3200" b="1" baseline="-25000" dirty="0" err="1"/>
              <a:t>o</a:t>
            </a:r>
            <a:r>
              <a:rPr lang="en-US" sz="3200" b="1" baseline="30000" dirty="0" err="1">
                <a:latin typeface="Symbol" pitchFamily="2" charset="2"/>
              </a:rPr>
              <a:t>D</a:t>
            </a:r>
            <a:r>
              <a:rPr lang="en-US" sz="3200" b="1" baseline="30000" dirty="0" err="1"/>
              <a:t>t</a:t>
            </a:r>
            <a:r>
              <a:rPr lang="en-US" sz="2400" b="1" dirty="0"/>
              <a:t> exp(-(</a:t>
            </a:r>
            <a:r>
              <a:rPr lang="en-US" sz="2400" b="1" dirty="0">
                <a:latin typeface="Symbol" pitchFamily="2" charset="2"/>
              </a:rPr>
              <a:t>D</a:t>
            </a:r>
            <a:r>
              <a:rPr lang="en-US" sz="2400" b="1" dirty="0"/>
              <a:t>t –t)/</a:t>
            </a:r>
            <a:r>
              <a:rPr lang="en-US" sz="2400" b="1" dirty="0">
                <a:latin typeface="Symbol" pitchFamily="2" charset="2"/>
              </a:rPr>
              <a:t>t</a:t>
            </a:r>
            <a:r>
              <a:rPr lang="en-US" sz="2400" b="1" dirty="0"/>
              <a:t> ) </a:t>
            </a:r>
            <a:r>
              <a:rPr lang="en-US" sz="2400" b="1" dirty="0">
                <a:latin typeface="Symbol" pitchFamily="2" charset="2"/>
              </a:rPr>
              <a:t>e</a:t>
            </a:r>
            <a:r>
              <a:rPr lang="en-US" sz="2400" b="1" baseline="-25000" dirty="0"/>
              <a:t>t</a:t>
            </a:r>
            <a:r>
              <a:rPr lang="en-US" sz="2400" b="1" dirty="0"/>
              <a:t> dt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ED31F1-091D-BF4F-9256-7EF053DCD49D}"/>
              </a:ext>
            </a:extLst>
          </p:cNvPr>
          <p:cNvSpPr txBox="1"/>
          <p:nvPr/>
        </p:nvSpPr>
        <p:spPr>
          <a:xfrm>
            <a:off x="0" y="18877"/>
            <a:ext cx="914399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3. First-order autoregressive (Markov) processes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3C066C-A499-3A4A-BA4D-EFAD59550954}"/>
              </a:ext>
            </a:extLst>
          </p:cNvPr>
          <p:cNvSpPr txBox="1"/>
          <p:nvPr/>
        </p:nvSpPr>
        <p:spPr>
          <a:xfrm>
            <a:off x="105833" y="656166"/>
            <a:ext cx="8942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 Narrow"/>
                <a:cs typeface="Arial Narrow"/>
              </a:rPr>
              <a:t>Box, G. E. P., Jenkins, G. M., &amp; </a:t>
            </a:r>
            <a:r>
              <a:rPr lang="en-US" sz="1600" b="1" dirty="0" err="1">
                <a:latin typeface="Arial Narrow"/>
                <a:cs typeface="Arial Narrow"/>
              </a:rPr>
              <a:t>Reinsel</a:t>
            </a:r>
            <a:r>
              <a:rPr lang="en-US" sz="1600" b="1" dirty="0">
                <a:latin typeface="Arial Narrow"/>
                <a:cs typeface="Arial Narrow"/>
              </a:rPr>
              <a:t>, G. C., “Time Series Analysis: Forecasting and Control” </a:t>
            </a:r>
            <a:r>
              <a:rPr lang="en-US" sz="1600" dirty="0">
                <a:latin typeface="Arial Narrow"/>
                <a:cs typeface="Arial Narrow"/>
              </a:rPr>
              <a:t>(Pearson, 1994</a:t>
            </a:r>
            <a:r>
              <a:rPr lang="en-US" sz="1600" b="1" dirty="0">
                <a:latin typeface="Arial Narrow"/>
                <a:cs typeface="Arial Narrow"/>
              </a:rPr>
              <a:t>).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CBB162-C65C-BE42-967A-88772AF29C16}"/>
              </a:ext>
            </a:extLst>
          </p:cNvPr>
          <p:cNvSpPr/>
          <p:nvPr/>
        </p:nvSpPr>
        <p:spPr>
          <a:xfrm>
            <a:off x="314036" y="6234711"/>
            <a:ext cx="1770872" cy="47088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258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877"/>
            <a:ext cx="914399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3. First-order autoregressive (Markov) processes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5833" y="656166"/>
            <a:ext cx="8942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 Narrow"/>
                <a:cs typeface="Arial Narrow"/>
              </a:rPr>
              <a:t>Box, G. E. P., Jenkins, G. M., &amp; </a:t>
            </a:r>
            <a:r>
              <a:rPr lang="en-US" sz="1600" b="1" dirty="0" err="1">
                <a:latin typeface="Arial Narrow"/>
                <a:cs typeface="Arial Narrow"/>
              </a:rPr>
              <a:t>Reinsel</a:t>
            </a:r>
            <a:r>
              <a:rPr lang="en-US" sz="1600" b="1" dirty="0">
                <a:latin typeface="Arial Narrow"/>
                <a:cs typeface="Arial Narrow"/>
              </a:rPr>
              <a:t>, G. C., “Time Series Analysis: Forecasting and Control” </a:t>
            </a:r>
            <a:r>
              <a:rPr lang="en-US" sz="1600" dirty="0">
                <a:latin typeface="Arial Narrow"/>
                <a:cs typeface="Arial Narrow"/>
              </a:rPr>
              <a:t>(Pearson, 1994</a:t>
            </a:r>
            <a:r>
              <a:rPr lang="en-US" sz="1600" b="1" dirty="0">
                <a:latin typeface="Arial Narrow"/>
                <a:cs typeface="Arial Narrow"/>
              </a:rPr>
              <a:t>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3417" y="1079499"/>
            <a:ext cx="8593666" cy="2995692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u="sng" dirty="0"/>
              <a:t>Autoregressive Process</a:t>
            </a:r>
            <a:r>
              <a:rPr lang="en-US" sz="2800" dirty="0"/>
              <a:t> (value at time t depends on previous value plus a random forcing):</a:t>
            </a:r>
          </a:p>
          <a:p>
            <a:endParaRPr lang="en-US" sz="800" dirty="0"/>
          </a:p>
          <a:p>
            <a:r>
              <a:rPr lang="en-US" sz="2800" dirty="0"/>
              <a:t>Definition: </a:t>
            </a:r>
            <a:r>
              <a:rPr lang="en-US" sz="2800" b="1" dirty="0" err="1"/>
              <a:t>z</a:t>
            </a:r>
            <a:r>
              <a:rPr lang="en-US" sz="2800" b="1" baseline="-25000" dirty="0" err="1"/>
              <a:t>t</a:t>
            </a:r>
            <a:r>
              <a:rPr lang="en-US" sz="2800" b="1" dirty="0"/>
              <a:t> = ϕ</a:t>
            </a:r>
            <a:r>
              <a:rPr lang="en-US" sz="2800" b="1" baseline="-25000" dirty="0"/>
              <a:t>1</a:t>
            </a:r>
            <a:r>
              <a:rPr lang="en-US" sz="2800" b="1" dirty="0"/>
              <a:t> z</a:t>
            </a:r>
            <a:r>
              <a:rPr lang="en-US" sz="2800" b="1" baseline="-25000" dirty="0"/>
              <a:t>t-1</a:t>
            </a:r>
            <a:r>
              <a:rPr lang="en-US" sz="2800" b="1" dirty="0"/>
              <a:t> + a</a:t>
            </a:r>
            <a:r>
              <a:rPr lang="en-US" sz="2800" b="1" baseline="-25000" dirty="0"/>
              <a:t>t</a:t>
            </a:r>
            <a:r>
              <a:rPr lang="en-US" sz="2800" b="1" dirty="0"/>
              <a:t>   </a:t>
            </a:r>
            <a:r>
              <a:rPr lang="en-US" sz="2800" dirty="0"/>
              <a:t>        </a:t>
            </a:r>
          </a:p>
          <a:p>
            <a:endParaRPr lang="en-US" sz="800" dirty="0"/>
          </a:p>
          <a:p>
            <a:r>
              <a:rPr lang="en-US" sz="2800" b="1" dirty="0"/>
              <a:t>z</a:t>
            </a:r>
            <a:r>
              <a:rPr lang="en-US" sz="2800" dirty="0"/>
              <a:t>: observed data; t time (</a:t>
            </a:r>
            <a:r>
              <a:rPr lang="en-US" sz="2800" i="1" u="sng" dirty="0"/>
              <a:t>discrete, evenly spaced</a:t>
            </a:r>
            <a:r>
              <a:rPr lang="en-US" sz="2800" dirty="0"/>
              <a:t>); </a:t>
            </a:r>
          </a:p>
          <a:p>
            <a:r>
              <a:rPr lang="en-US" sz="2800" b="1" dirty="0"/>
              <a:t>a</a:t>
            </a:r>
            <a:r>
              <a:rPr lang="en-US" sz="2800" b="1" baseline="-25000" dirty="0"/>
              <a:t>t</a:t>
            </a:r>
            <a:r>
              <a:rPr lang="en-US" sz="2800" dirty="0"/>
              <a:t> random “shocks”; </a:t>
            </a:r>
            <a:r>
              <a:rPr lang="en-US" sz="2800" b="1" dirty="0"/>
              <a:t>ϕ</a:t>
            </a:r>
            <a:r>
              <a:rPr lang="en-US" sz="2800" baseline="-25000" dirty="0"/>
              <a:t>1</a:t>
            </a:r>
            <a:r>
              <a:rPr lang="en-US" sz="2800" dirty="0"/>
              <a:t> autoregressive parameter (above is </a:t>
            </a:r>
            <a:r>
              <a:rPr lang="en-US" sz="2800" dirty="0" err="1"/>
              <a:t>ar</a:t>
            </a:r>
            <a:r>
              <a:rPr lang="en-US" sz="2800" dirty="0"/>
              <a:t>(1) process; note zero mean</a:t>
            </a:r>
            <a:r>
              <a:rPr lang="is-IS" sz="2800" dirty="0"/>
              <a:t>…</a:t>
            </a:r>
            <a:r>
              <a:rPr lang="en-US" sz="2800" dirty="0"/>
              <a:t>)  </a:t>
            </a:r>
            <a:r>
              <a:rPr lang="en-US" sz="2800" i="1" dirty="0"/>
              <a:t>Example here: &lt; z &gt;=0</a:t>
            </a:r>
            <a:endParaRPr lang="en-US" sz="2800" baseline="-25000" dirty="0"/>
          </a:p>
          <a:p>
            <a:endParaRPr lang="en-US" sz="8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243417" y="4292144"/>
            <a:ext cx="8593666" cy="2246769"/>
          </a:xfrm>
          <a:prstGeom prst="rect">
            <a:avLst/>
          </a:prstGeom>
          <a:noFill/>
          <a:ln w="28575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Correlation function</a:t>
            </a:r>
            <a:r>
              <a:rPr lang="en-US" sz="2800" dirty="0"/>
              <a:t> for lag k:  </a:t>
            </a:r>
            <a:r>
              <a:rPr lang="en-US" sz="2800" dirty="0" err="1"/>
              <a:t>ρ</a:t>
            </a:r>
            <a:r>
              <a:rPr lang="en-US" sz="2800" baseline="-25000" dirty="0" err="1"/>
              <a:t>k</a:t>
            </a:r>
            <a:r>
              <a:rPr lang="en-US" sz="2800" dirty="0"/>
              <a:t> = φ</a:t>
            </a:r>
            <a:r>
              <a:rPr lang="en-US" sz="2800" baseline="-25000" dirty="0"/>
              <a:t>1</a:t>
            </a:r>
            <a:r>
              <a:rPr lang="en-US" sz="2800" dirty="0"/>
              <a:t> ρ</a:t>
            </a:r>
            <a:r>
              <a:rPr lang="en-US" sz="2800" baseline="-25000" dirty="0"/>
              <a:t>k-1</a:t>
            </a:r>
            <a:r>
              <a:rPr lang="en-US" sz="2800" dirty="0"/>
              <a:t>   </a:t>
            </a:r>
            <a:r>
              <a:rPr lang="en-US" sz="2800" dirty="0">
                <a:sym typeface="Wingdings"/>
              </a:rPr>
              <a:t> </a:t>
            </a:r>
            <a:r>
              <a:rPr lang="en-US" sz="2800" dirty="0" err="1"/>
              <a:t>ρ</a:t>
            </a:r>
            <a:r>
              <a:rPr lang="en-US" sz="2800" baseline="-25000" dirty="0" err="1"/>
              <a:t>k</a:t>
            </a:r>
            <a:r>
              <a:rPr lang="en-US" sz="2800" dirty="0"/>
              <a:t> = φ</a:t>
            </a:r>
            <a:r>
              <a:rPr lang="en-US" sz="2800" baseline="-25000" dirty="0"/>
              <a:t>1</a:t>
            </a:r>
            <a:r>
              <a:rPr lang="en-US" sz="2800" baseline="30000" dirty="0"/>
              <a:t>k    </a:t>
            </a:r>
            <a:r>
              <a:rPr lang="en-US" sz="2800" dirty="0"/>
              <a:t>(decays exponentially, </a:t>
            </a:r>
            <a:r>
              <a:rPr lang="en-US" sz="2800" dirty="0" err="1"/>
              <a:t>osc</a:t>
            </a:r>
            <a:r>
              <a:rPr lang="en-US" sz="2800" dirty="0"/>
              <a:t> if </a:t>
            </a:r>
            <a:r>
              <a:rPr lang="en-US" sz="2800" dirty="0" err="1"/>
              <a:t>φ</a:t>
            </a:r>
            <a:r>
              <a:rPr lang="en-US" sz="2800" dirty="0"/>
              <a:t> &lt;0)</a:t>
            </a:r>
          </a:p>
          <a:p>
            <a:endParaRPr lang="en-US" sz="2800" dirty="0"/>
          </a:p>
          <a:p>
            <a:r>
              <a:rPr lang="en-US" sz="2800" dirty="0"/>
              <a:t>If E[a</a:t>
            </a:r>
            <a:r>
              <a:rPr lang="en-US" sz="2800" baseline="-25000" dirty="0"/>
              <a:t>t</a:t>
            </a:r>
            <a:r>
              <a:rPr lang="en-US" sz="2800" baseline="30000" dirty="0"/>
              <a:t>2</a:t>
            </a:r>
            <a:r>
              <a:rPr lang="en-US" sz="2800" dirty="0"/>
              <a:t>] = σ</a:t>
            </a:r>
            <a:r>
              <a:rPr lang="en-US" sz="2800" baseline="-25000" dirty="0"/>
              <a:t>a</a:t>
            </a:r>
            <a:r>
              <a:rPr lang="en-US" sz="2800" baseline="30000" dirty="0"/>
              <a:t>2</a:t>
            </a:r>
            <a:r>
              <a:rPr lang="en-US" sz="2800" dirty="0"/>
              <a:t> , E[z</a:t>
            </a:r>
            <a:r>
              <a:rPr lang="en-US" sz="2800" baseline="-25000" dirty="0"/>
              <a:t>t</a:t>
            </a:r>
            <a:r>
              <a:rPr lang="en-US" sz="2800" baseline="30000" dirty="0"/>
              <a:t>2</a:t>
            </a:r>
            <a:r>
              <a:rPr lang="en-US" sz="2800" dirty="0"/>
              <a:t>] = σ</a:t>
            </a:r>
            <a:r>
              <a:rPr lang="en-US" sz="2800" baseline="-25000" dirty="0"/>
              <a:t>z</a:t>
            </a:r>
            <a:r>
              <a:rPr lang="en-US" sz="2800" baseline="30000" dirty="0"/>
              <a:t>2</a:t>
            </a:r>
            <a:r>
              <a:rPr lang="en-US" sz="2800" dirty="0"/>
              <a:t> = σ</a:t>
            </a:r>
            <a:r>
              <a:rPr lang="en-US" sz="2800" baseline="-25000" dirty="0"/>
              <a:t>a</a:t>
            </a:r>
            <a:r>
              <a:rPr lang="en-US" sz="2800" baseline="30000" dirty="0"/>
              <a:t>2</a:t>
            </a:r>
            <a:r>
              <a:rPr lang="en-US" sz="2800" dirty="0"/>
              <a:t>/(1 – ρ</a:t>
            </a:r>
            <a:r>
              <a:rPr lang="en-US" sz="2800" baseline="-25000" dirty="0"/>
              <a:t>1</a:t>
            </a:r>
            <a:r>
              <a:rPr lang="en-US" sz="2800" dirty="0"/>
              <a:t>φ</a:t>
            </a:r>
            <a:r>
              <a:rPr lang="en-US" sz="2800" baseline="-25000" dirty="0"/>
              <a:t>1</a:t>
            </a:r>
            <a:r>
              <a:rPr lang="en-US" sz="2800" dirty="0"/>
              <a:t>) = 1/(1 – φ</a:t>
            </a:r>
            <a:r>
              <a:rPr lang="en-US" sz="2800" baseline="-25000" dirty="0"/>
              <a:t>1</a:t>
            </a:r>
            <a:r>
              <a:rPr lang="en-US" sz="2800" baseline="30000" dirty="0"/>
              <a:t>2</a:t>
            </a:r>
            <a:r>
              <a:rPr lang="en-US" sz="2800" dirty="0"/>
              <a:t>)  : </a:t>
            </a:r>
            <a:r>
              <a:rPr lang="en-US" sz="2800" i="1" dirty="0"/>
              <a:t> </a:t>
            </a:r>
            <a:r>
              <a:rPr lang="en-US" sz="2800" b="1" i="1" dirty="0">
                <a:solidFill>
                  <a:srgbClr val="FF0000"/>
                </a:solidFill>
              </a:rPr>
              <a:t>Variance</a:t>
            </a:r>
            <a:r>
              <a:rPr lang="en-US" sz="2800" i="1" dirty="0">
                <a:solidFill>
                  <a:srgbClr val="FF0000"/>
                </a:solidFill>
              </a:rPr>
              <a:t> increased by 1/(1 – φ</a:t>
            </a:r>
            <a:r>
              <a:rPr lang="en-US" sz="2800" i="1" baseline="-25000" dirty="0">
                <a:solidFill>
                  <a:srgbClr val="FF0000"/>
                </a:solidFill>
              </a:rPr>
              <a:t>1</a:t>
            </a:r>
            <a:r>
              <a:rPr lang="en-US" sz="2800" i="1" baseline="30000" dirty="0">
                <a:solidFill>
                  <a:srgbClr val="FF0000"/>
                </a:solidFill>
              </a:rPr>
              <a:t>2</a:t>
            </a:r>
            <a:r>
              <a:rPr lang="en-US" sz="2800" i="1" dirty="0">
                <a:solidFill>
                  <a:srgbClr val="FF0000"/>
                </a:solidFill>
              </a:rPr>
              <a:t>) compared to forcing !!!</a:t>
            </a:r>
            <a:endParaRPr lang="en-US" sz="2800" i="1" baseline="30000" dirty="0">
              <a:solidFill>
                <a:srgbClr val="FF0000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BD85A-C303-1149-80C2-026D4A781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5F3BB-425F-4748-9A20-4BB804C376B1}" type="datetime1">
              <a:rPr lang="en-US" smtClean="0"/>
              <a:t>9/23/19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2C308-FB99-F740-BE3A-9D133CC1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7CE74-C76D-E542-B7C7-548849BAB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49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7954F-6167-6248-B2ED-D96C0E9066A4}"/>
              </a:ext>
            </a:extLst>
          </p:cNvPr>
          <p:cNvSpPr txBox="1"/>
          <p:nvPr/>
        </p:nvSpPr>
        <p:spPr>
          <a:xfrm>
            <a:off x="4167496" y="365265"/>
            <a:ext cx="399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“autocorrelation”;  “serial correlation” 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83230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53428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Ex. 1: Find resistance for the filament of a lightbulb, as a function of T: turn a knob to set the voltage, observe filament with a spectrometer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" y="19529"/>
            <a:ext cx="914400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2. Model, predictors, response; data—Symmetry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014" y="6089503"/>
            <a:ext cx="9043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But the data are reversible (invertible)/symmetric: given observed E and resistance, infer voltage: “Inverse modeling” </a:t>
            </a:r>
            <a:r>
              <a:rPr lang="en-US" sz="2400" b="1" i="1" dirty="0">
                <a:sym typeface="Wingdings"/>
              </a:rPr>
              <a:t> “causality”</a:t>
            </a:r>
            <a:endParaRPr lang="en-US" sz="2400" b="1" i="1" dirty="0"/>
          </a:p>
        </p:txBody>
      </p:sp>
      <p:sp>
        <p:nvSpPr>
          <p:cNvPr id="5" name="Oval 4"/>
          <p:cNvSpPr/>
          <p:nvPr/>
        </p:nvSpPr>
        <p:spPr>
          <a:xfrm>
            <a:off x="814385" y="2076152"/>
            <a:ext cx="1943100" cy="1885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43599" y="2584344"/>
            <a:ext cx="928687" cy="84742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743197" y="2812495"/>
            <a:ext cx="35004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724141" y="3193498"/>
            <a:ext cx="35004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5658917" y="2880543"/>
            <a:ext cx="131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4B00"/>
                </a:solidFill>
              </a:rPr>
              <a:t>        VVV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75085" y="1990424"/>
            <a:ext cx="501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92499" y="2812495"/>
            <a:ext cx="501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3645" y="3672364"/>
            <a:ext cx="501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2650" y="2823391"/>
            <a:ext cx="501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30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785935" y="2407983"/>
            <a:ext cx="606564" cy="58917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28650" y="4357688"/>
            <a:ext cx="2943225" cy="1097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 = V</a:t>
            </a:r>
            <a:r>
              <a:rPr lang="en-US" sz="2800" b="1" baseline="30000" dirty="0"/>
              <a:t>2</a:t>
            </a:r>
            <a:r>
              <a:rPr lang="en-US" sz="2800" b="1" dirty="0"/>
              <a:t>/</a:t>
            </a:r>
            <a:r>
              <a:rPr lang="en-US" sz="2800" b="1" dirty="0">
                <a:solidFill>
                  <a:srgbClr val="FF0000"/>
                </a:solidFill>
              </a:rPr>
              <a:t>R</a:t>
            </a:r>
            <a:r>
              <a:rPr lang="en-US" sz="2800" b="1" dirty="0"/>
              <a:t> = </a:t>
            </a:r>
            <a:r>
              <a:rPr lang="en-US" sz="2800" b="1" i="1" dirty="0"/>
              <a:t>a</a:t>
            </a:r>
            <a:r>
              <a:rPr lang="en-US" sz="2800" b="1" dirty="0">
                <a:latin typeface="Symbol" charset="2"/>
              </a:rPr>
              <a:t>s</a:t>
            </a:r>
            <a:r>
              <a:rPr lang="en-US" sz="2800" b="1" dirty="0"/>
              <a:t>T</a:t>
            </a:r>
            <a:r>
              <a:rPr lang="en-US" sz="2800" b="1" baseline="30000" dirty="0"/>
              <a:t>4</a:t>
            </a:r>
            <a:endParaRPr lang="en-US" sz="2800" b="1" dirty="0"/>
          </a:p>
          <a:p>
            <a:endParaRPr lang="en-US" sz="1400" b="1" baseline="30000" dirty="0"/>
          </a:p>
          <a:p>
            <a:r>
              <a:rPr lang="en-US" sz="2800" b="1" dirty="0">
                <a:solidFill>
                  <a:srgbClr val="FF0000"/>
                </a:solidFill>
              </a:rPr>
              <a:t>R</a:t>
            </a:r>
            <a:r>
              <a:rPr lang="en-US" sz="2800" b="1" dirty="0"/>
              <a:t> = V</a:t>
            </a:r>
            <a:r>
              <a:rPr lang="en-US" sz="2800" b="1" baseline="30000" dirty="0"/>
              <a:t>2</a:t>
            </a:r>
            <a:r>
              <a:rPr lang="en-US" sz="2800" b="1" dirty="0"/>
              <a:t>/(</a:t>
            </a:r>
            <a:r>
              <a:rPr lang="en-US" sz="2800" b="1" i="1" dirty="0"/>
              <a:t>a</a:t>
            </a:r>
            <a:r>
              <a:rPr lang="en-US" sz="2800" b="1" dirty="0">
                <a:latin typeface="Symbol" charset="2"/>
              </a:rPr>
              <a:t>s</a:t>
            </a:r>
            <a:r>
              <a:rPr lang="en-US" sz="2800" b="1" dirty="0"/>
              <a:t>T</a:t>
            </a:r>
            <a:r>
              <a:rPr lang="en-US" sz="2800" b="1" baseline="30000" dirty="0"/>
              <a:t>4</a:t>
            </a:r>
            <a:r>
              <a:rPr lang="en-US" sz="2800" b="1" dirty="0"/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06891" y="1676207"/>
            <a:ext cx="6379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Set V                                                         measure spectrum</a:t>
            </a:r>
            <a:r>
              <a:rPr lang="en-US" sz="2000" dirty="0">
                <a:sym typeface="Wingdings"/>
              </a:rPr>
              <a:t> T (absolute measurement!</a:t>
            </a:r>
            <a:r>
              <a:rPr lang="en-US" sz="2000" dirty="0"/>
              <a:t> )         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72024" y="3722434"/>
            <a:ext cx="43719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Predictor    Observation   </a:t>
            </a:r>
            <a:r>
              <a:rPr lang="en-US" sz="2000" b="1" i="1" dirty="0" err="1">
                <a:solidFill>
                  <a:srgbClr val="FF0000"/>
                </a:solidFill>
              </a:rPr>
              <a:t>Model_Param</a:t>
            </a:r>
            <a:endParaRPr lang="en-US" sz="2000" b="1" i="1" dirty="0">
              <a:solidFill>
                <a:srgbClr val="FF0000"/>
              </a:solidFill>
            </a:endParaRPr>
          </a:p>
          <a:p>
            <a:r>
              <a:rPr lang="en-US" sz="2000" b="1" i="1" dirty="0"/>
              <a:t>       </a:t>
            </a:r>
            <a:r>
              <a:rPr lang="en-US" sz="2000" dirty="0"/>
              <a:t>5 ± </a:t>
            </a:r>
            <a:r>
              <a:rPr lang="en-US" sz="2000" dirty="0">
                <a:latin typeface="symbol" charset="2"/>
              </a:rPr>
              <a:t>d </a:t>
            </a:r>
            <a:r>
              <a:rPr lang="en-US" sz="2000" dirty="0"/>
              <a:t>v      1000 ± </a:t>
            </a:r>
            <a:r>
              <a:rPr lang="en-US" sz="2000" dirty="0">
                <a:latin typeface="symbol" charset="2"/>
              </a:rPr>
              <a:t>e</a:t>
            </a:r>
            <a:r>
              <a:rPr lang="en-US" sz="2000" dirty="0"/>
              <a:t> K       </a:t>
            </a:r>
            <a:r>
              <a:rPr lang="en-US" sz="2000" dirty="0">
                <a:solidFill>
                  <a:srgbClr val="FF0000"/>
                </a:solidFill>
              </a:rPr>
              <a:t>100 ± </a:t>
            </a:r>
            <a:r>
              <a:rPr lang="en-US" sz="2000" dirty="0">
                <a:solidFill>
                  <a:srgbClr val="FF0000"/>
                </a:solidFill>
                <a:latin typeface="symbol" charset="2"/>
              </a:rPr>
              <a:t>e’</a:t>
            </a:r>
            <a:r>
              <a:rPr lang="en-US" sz="2000" dirty="0">
                <a:latin typeface="symbol" charset="2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ymbol" charset="2"/>
              </a:rPr>
              <a:t>Ω</a:t>
            </a:r>
            <a:endParaRPr lang="en-US" sz="2000" dirty="0">
              <a:solidFill>
                <a:srgbClr val="FF0000"/>
              </a:solidFill>
              <a:latin typeface="Symbol" charset="2"/>
            </a:endParaRPr>
          </a:p>
          <a:p>
            <a:r>
              <a:rPr lang="en-US" sz="2000" dirty="0"/>
              <a:t>       7                1155                 </a:t>
            </a:r>
            <a:r>
              <a:rPr lang="en-US" sz="2000" dirty="0">
                <a:solidFill>
                  <a:srgbClr val="FF0000"/>
                </a:solidFill>
              </a:rPr>
              <a:t>110</a:t>
            </a:r>
            <a:r>
              <a:rPr lang="en-US" sz="2000" dirty="0"/>
              <a:t> </a:t>
            </a:r>
          </a:p>
          <a:p>
            <a:r>
              <a:rPr lang="en-US" sz="2000" dirty="0"/>
              <a:t>    </a:t>
            </a:r>
            <a:r>
              <a:rPr lang="is-IS" sz="2000" dirty="0"/>
              <a:t>…                     ...                       ...</a:t>
            </a:r>
          </a:p>
          <a:p>
            <a:r>
              <a:rPr lang="is-IS" sz="2000" i="1" dirty="0"/>
              <a:t>                                       </a:t>
            </a:r>
            <a:r>
              <a:rPr lang="is-IS" sz="2000" i="1" dirty="0">
                <a:solidFill>
                  <a:srgbClr val="FF0000"/>
                </a:solidFill>
              </a:rPr>
              <a:t>a</a:t>
            </a:r>
            <a:r>
              <a:rPr lang="is-IS" sz="2000" i="1" dirty="0">
                <a:solidFill>
                  <a:srgbClr val="FF0000"/>
                </a:solidFill>
                <a:latin typeface="Symbol" charset="2"/>
              </a:rPr>
              <a:t>s</a:t>
            </a:r>
            <a:r>
              <a:rPr lang="is-IS" sz="2000" i="1" dirty="0">
                <a:solidFill>
                  <a:srgbClr val="FF0000"/>
                </a:solidFill>
              </a:rPr>
              <a:t> = 2.5x10</a:t>
            </a:r>
            <a:r>
              <a:rPr lang="is-IS" sz="2000" i="1" baseline="30000" dirty="0">
                <a:solidFill>
                  <a:srgbClr val="FF0000"/>
                </a:solidFill>
              </a:rPr>
              <a:t>-13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± </a:t>
            </a:r>
            <a:r>
              <a:rPr lang="en-US" sz="2000" dirty="0">
                <a:solidFill>
                  <a:srgbClr val="FF0000"/>
                </a:solidFill>
                <a:latin typeface="symbol" charset="2"/>
              </a:rPr>
              <a:t>e”</a:t>
            </a:r>
            <a:r>
              <a:rPr lang="en-US" sz="2000" dirty="0"/>
              <a:t>        </a:t>
            </a:r>
            <a:endParaRPr lang="en-US" sz="2000" b="1" i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14" y="5778570"/>
            <a:ext cx="2559041" cy="27701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0014" y="5721421"/>
            <a:ext cx="528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i="1">
                <a:latin typeface="Symbol" charset="2"/>
              </a:rPr>
              <a:t>s</a:t>
            </a:r>
            <a:r>
              <a:rPr lang="is-IS" i="1"/>
              <a:t> =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51963" y="5366554"/>
            <a:ext cx="2703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response      predictors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A52345-B7E5-F846-B3C4-B37040CFB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DEC74-A6DB-A840-AF4C-8479C5B234FC}" type="datetime1">
              <a:rPr lang="en-US" smtClean="0"/>
              <a:t>9/23/19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1F15B3F-576C-7446-BBD4-079517458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EC195F23-174C-B446-9F81-77BD75815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466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53557D-51F4-2043-8FA4-487661398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3A443-2AD1-3044-AE84-60AC8D85C71A}" type="datetime1">
              <a:rPr lang="en-US" smtClean="0"/>
              <a:t>9/23/19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98D578-A171-1744-9082-A5620D1E8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BD40B-829E-5547-AD2A-FE22E9441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78D1D6-7AE0-C541-BBFA-A2582B4D0A9E}"/>
              </a:ext>
            </a:extLst>
          </p:cNvPr>
          <p:cNvSpPr txBox="1"/>
          <p:nvPr/>
        </p:nvSpPr>
        <p:spPr>
          <a:xfrm>
            <a:off x="327259" y="2490044"/>
            <a:ext cx="8419257" cy="40934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r>
              <a:rPr lang="en-US" sz="3200" dirty="0" err="1"/>
              <a:t>z</a:t>
            </a:r>
            <a:r>
              <a:rPr lang="en-US" sz="3200" baseline="-25000" dirty="0" err="1"/>
              <a:t>t</a:t>
            </a:r>
            <a:r>
              <a:rPr lang="en-US" sz="3200" dirty="0"/>
              <a:t>=</a:t>
            </a:r>
            <a:r>
              <a:rPr lang="en-US" sz="3200" dirty="0">
                <a:latin typeface="Symbol" pitchFamily="2" charset="2"/>
              </a:rPr>
              <a:t>f</a:t>
            </a:r>
            <a:r>
              <a:rPr lang="en-US" sz="3200" baseline="-25000" dirty="0"/>
              <a:t>1</a:t>
            </a:r>
            <a:r>
              <a:rPr lang="en-US" sz="3200" dirty="0"/>
              <a:t>z</a:t>
            </a:r>
            <a:r>
              <a:rPr lang="en-US" sz="3200" baseline="-25000" dirty="0"/>
              <a:t>t-1</a:t>
            </a:r>
            <a:r>
              <a:rPr lang="en-US" sz="3200" dirty="0"/>
              <a:t> + a</a:t>
            </a:r>
            <a:r>
              <a:rPr lang="en-US" sz="3200" baseline="-25000" dirty="0"/>
              <a:t>t</a:t>
            </a:r>
            <a:r>
              <a:rPr lang="en-US" sz="3200" dirty="0"/>
              <a:t> </a:t>
            </a:r>
          </a:p>
          <a:p>
            <a:r>
              <a:rPr lang="en-US" sz="3200" dirty="0"/>
              <a:t>   = </a:t>
            </a:r>
            <a:r>
              <a:rPr lang="en-US" sz="3200" dirty="0">
                <a:latin typeface="Symbol" pitchFamily="2" charset="2"/>
              </a:rPr>
              <a:t>f</a:t>
            </a:r>
            <a:r>
              <a:rPr lang="en-US" sz="3200" baseline="-25000" dirty="0"/>
              <a:t>1</a:t>
            </a:r>
            <a:r>
              <a:rPr lang="en-US" sz="3200" baseline="30000" dirty="0"/>
              <a:t>2</a:t>
            </a:r>
            <a:r>
              <a:rPr lang="en-US" sz="3200" dirty="0"/>
              <a:t>z</a:t>
            </a:r>
            <a:r>
              <a:rPr lang="en-US" sz="3200" baseline="-25000" dirty="0"/>
              <a:t>t-2</a:t>
            </a:r>
            <a:r>
              <a:rPr lang="en-US" sz="3200" dirty="0"/>
              <a:t> + </a:t>
            </a:r>
            <a:r>
              <a:rPr lang="en-US" sz="3200" dirty="0">
                <a:latin typeface="Symbol" pitchFamily="2" charset="2"/>
              </a:rPr>
              <a:t>f</a:t>
            </a:r>
            <a:r>
              <a:rPr lang="en-US" sz="3200" baseline="-25000" dirty="0"/>
              <a:t>1</a:t>
            </a:r>
            <a:r>
              <a:rPr lang="en-US" sz="3200" dirty="0"/>
              <a:t>a</a:t>
            </a:r>
            <a:r>
              <a:rPr lang="en-US" sz="3200" baseline="-25000" dirty="0"/>
              <a:t>t-1</a:t>
            </a:r>
            <a:r>
              <a:rPr lang="en-US" sz="3200" dirty="0"/>
              <a:t>+ a</a:t>
            </a:r>
            <a:r>
              <a:rPr lang="en-US" sz="3200" baseline="-25000" dirty="0"/>
              <a:t>t</a:t>
            </a:r>
            <a:r>
              <a:rPr lang="en-US" sz="3200" dirty="0"/>
              <a:t>  </a:t>
            </a:r>
          </a:p>
          <a:p>
            <a:r>
              <a:rPr lang="en-US" sz="3200" dirty="0"/>
              <a:t>   = </a:t>
            </a:r>
            <a:r>
              <a:rPr lang="en-US" sz="3200" dirty="0">
                <a:latin typeface="Symbol" pitchFamily="2" charset="2"/>
              </a:rPr>
              <a:t>f</a:t>
            </a:r>
            <a:r>
              <a:rPr lang="en-US" sz="3200" baseline="-25000" dirty="0"/>
              <a:t>1</a:t>
            </a:r>
            <a:r>
              <a:rPr lang="en-US" sz="3200" baseline="30000" dirty="0"/>
              <a:t>3</a:t>
            </a:r>
            <a:r>
              <a:rPr lang="en-US" sz="3200" dirty="0"/>
              <a:t>z</a:t>
            </a:r>
            <a:r>
              <a:rPr lang="en-US" sz="3200" baseline="-25000" dirty="0"/>
              <a:t>t-3</a:t>
            </a:r>
            <a:r>
              <a:rPr lang="en-US" sz="3200" dirty="0"/>
              <a:t> + </a:t>
            </a:r>
            <a:r>
              <a:rPr lang="en-US" sz="3200" dirty="0">
                <a:latin typeface="Symbol" pitchFamily="2" charset="2"/>
              </a:rPr>
              <a:t>f</a:t>
            </a:r>
            <a:r>
              <a:rPr lang="en-US" sz="3200" baseline="-25000" dirty="0"/>
              <a:t>1</a:t>
            </a:r>
            <a:r>
              <a:rPr lang="en-US" sz="3200" baseline="30000" dirty="0"/>
              <a:t>2 </a:t>
            </a:r>
            <a:r>
              <a:rPr lang="en-US" sz="3200" dirty="0"/>
              <a:t>a</a:t>
            </a:r>
            <a:r>
              <a:rPr lang="en-US" sz="3200" baseline="-25000" dirty="0"/>
              <a:t>t-1 </a:t>
            </a:r>
            <a:r>
              <a:rPr lang="en-US" sz="3200" dirty="0"/>
              <a:t>+ </a:t>
            </a:r>
            <a:r>
              <a:rPr lang="en-US" sz="3200" dirty="0">
                <a:latin typeface="Symbol" pitchFamily="2" charset="2"/>
              </a:rPr>
              <a:t>f</a:t>
            </a:r>
            <a:r>
              <a:rPr lang="en-US" sz="3200" baseline="-25000" dirty="0"/>
              <a:t>1</a:t>
            </a:r>
            <a:r>
              <a:rPr lang="en-US" sz="3200" dirty="0"/>
              <a:t>a</a:t>
            </a:r>
            <a:r>
              <a:rPr lang="en-US" sz="3200" baseline="-25000" dirty="0"/>
              <a:t>t-1</a:t>
            </a:r>
            <a:r>
              <a:rPr lang="en-US" sz="3200" dirty="0"/>
              <a:t>+ a</a:t>
            </a:r>
            <a:r>
              <a:rPr lang="en-US" sz="3200" baseline="-25000" dirty="0"/>
              <a:t>t</a:t>
            </a:r>
          </a:p>
          <a:p>
            <a:r>
              <a:rPr lang="en-US" sz="3200" dirty="0"/>
              <a:t>   = </a:t>
            </a:r>
            <a:r>
              <a:rPr lang="en-US" sz="3600" dirty="0" err="1">
                <a:latin typeface="Symbol" pitchFamily="2" charset="2"/>
              </a:rPr>
              <a:t>S</a:t>
            </a:r>
            <a:r>
              <a:rPr lang="en-US" sz="3200" baseline="-25000" dirty="0" err="1"/>
              <a:t>j</a:t>
            </a:r>
            <a:r>
              <a:rPr lang="en-US" sz="3200" baseline="-25000" dirty="0"/>
              <a:t>=0</a:t>
            </a:r>
            <a:r>
              <a:rPr lang="en-US" sz="3200" dirty="0"/>
              <a:t> </a:t>
            </a:r>
            <a:r>
              <a:rPr lang="en-US" sz="3200" dirty="0">
                <a:latin typeface="Symbol" pitchFamily="2" charset="2"/>
              </a:rPr>
              <a:t>f</a:t>
            </a:r>
            <a:r>
              <a:rPr lang="en-US" sz="3200" baseline="-25000" dirty="0"/>
              <a:t>1</a:t>
            </a:r>
            <a:r>
              <a:rPr lang="en-US" sz="3200" baseline="30000" dirty="0"/>
              <a:t>j  </a:t>
            </a:r>
            <a:r>
              <a:rPr lang="en-US" sz="3200" dirty="0"/>
              <a:t>a</a:t>
            </a:r>
            <a:r>
              <a:rPr lang="en-US" sz="3200" baseline="-25000" dirty="0"/>
              <a:t>t-j</a:t>
            </a:r>
            <a:r>
              <a:rPr lang="en-US" sz="3200" dirty="0"/>
              <a:t>  </a:t>
            </a:r>
          </a:p>
          <a:p>
            <a:endParaRPr lang="en-US" sz="3200" dirty="0"/>
          </a:p>
          <a:p>
            <a:r>
              <a:rPr lang="en-US" sz="3200" b="1" dirty="0"/>
              <a:t>&lt;z</a:t>
            </a:r>
            <a:r>
              <a:rPr lang="en-US" sz="3200" b="1" baseline="30000" dirty="0"/>
              <a:t>2</a:t>
            </a:r>
            <a:r>
              <a:rPr lang="en-US" sz="3200" b="1" dirty="0"/>
              <a:t>&gt; = 1 + </a:t>
            </a:r>
            <a:r>
              <a:rPr lang="en-US" sz="3200" b="1" dirty="0">
                <a:latin typeface="Symbol" pitchFamily="2" charset="2"/>
              </a:rPr>
              <a:t>f</a:t>
            </a:r>
            <a:r>
              <a:rPr lang="en-US" sz="3200" b="1" baseline="-25000" dirty="0"/>
              <a:t>1</a:t>
            </a:r>
            <a:r>
              <a:rPr lang="en-US" sz="3200" b="1" baseline="30000" dirty="0"/>
              <a:t>2</a:t>
            </a:r>
            <a:r>
              <a:rPr lang="en-US" sz="3200" b="1" dirty="0"/>
              <a:t> + </a:t>
            </a:r>
            <a:r>
              <a:rPr lang="en-US" sz="3200" b="1" dirty="0">
                <a:latin typeface="Symbol" pitchFamily="2" charset="2"/>
              </a:rPr>
              <a:t>f</a:t>
            </a:r>
            <a:r>
              <a:rPr lang="en-US" sz="3200" b="1" baseline="-25000" dirty="0"/>
              <a:t>1</a:t>
            </a:r>
            <a:r>
              <a:rPr lang="en-US" sz="3200" b="1" baseline="30000" dirty="0"/>
              <a:t>4</a:t>
            </a:r>
            <a:r>
              <a:rPr lang="en-US" sz="3200" b="1" dirty="0"/>
              <a:t> + ….   = 1/(1– </a:t>
            </a:r>
            <a:r>
              <a:rPr lang="en-US" sz="3200" b="1" dirty="0">
                <a:latin typeface="Symbol" pitchFamily="2" charset="2"/>
              </a:rPr>
              <a:t>f</a:t>
            </a:r>
            <a:r>
              <a:rPr lang="en-US" sz="3200" b="1" baseline="-25000" dirty="0"/>
              <a:t>1</a:t>
            </a:r>
            <a:r>
              <a:rPr lang="en-US" sz="3200" b="1" baseline="30000" dirty="0"/>
              <a:t>2</a:t>
            </a:r>
            <a:r>
              <a:rPr lang="en-US" sz="3200" b="1" dirty="0"/>
              <a:t>)</a:t>
            </a:r>
          </a:p>
          <a:p>
            <a:r>
              <a:rPr lang="en-US" sz="3200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191B0-E11E-A746-8BB2-B3FC62D6EBD4}"/>
              </a:ext>
            </a:extLst>
          </p:cNvPr>
          <p:cNvSpPr txBox="1"/>
          <p:nvPr/>
        </p:nvSpPr>
        <p:spPr>
          <a:xfrm>
            <a:off x="327259" y="202741"/>
            <a:ext cx="8419257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Autocorrelation (“serial correlation”) leads to larger variances in the resulting time series than the stochastic forcing:</a:t>
            </a:r>
          </a:p>
          <a:p>
            <a:r>
              <a:rPr lang="en-US" sz="2400" b="1" dirty="0"/>
              <a:t>“variance inflation”</a:t>
            </a:r>
          </a:p>
          <a:p>
            <a:endParaRPr lang="en-US" sz="2400" b="1" dirty="0"/>
          </a:p>
          <a:p>
            <a:r>
              <a:rPr lang="en-US" sz="2400" b="1" dirty="0"/>
              <a:t>The linear filter in a 1</a:t>
            </a:r>
            <a:r>
              <a:rPr lang="en-US" sz="2400" b="1" baseline="30000" dirty="0"/>
              <a:t>st</a:t>
            </a:r>
            <a:r>
              <a:rPr lang="en-US" sz="2400" b="1" dirty="0"/>
              <a:t> order regressive model can accumulate “shocks” , and the average effect is readily computed:</a:t>
            </a:r>
          </a:p>
        </p:txBody>
      </p:sp>
    </p:spTree>
    <p:extLst>
      <p:ext uri="{BB962C8B-B14F-4D97-AF65-F5344CB8AC3E}">
        <p14:creationId xmlns:p14="http://schemas.microsoft.com/office/powerpoint/2010/main" val="34138259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.autocorrelated_nois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3"/>
          <a:stretch/>
        </p:blipFill>
        <p:spPr>
          <a:xfrm>
            <a:off x="4646210" y="1021115"/>
            <a:ext cx="4497790" cy="4719266"/>
          </a:xfrm>
          <a:prstGeom prst="rect">
            <a:avLst/>
          </a:prstGeom>
        </p:spPr>
      </p:pic>
      <p:pic>
        <p:nvPicPr>
          <p:cNvPr id="3" name="Picture 2" descr="Fig.noise_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07" y="2064884"/>
            <a:ext cx="4759817" cy="25501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7112" y="3025057"/>
            <a:ext cx="206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76462" y="1940992"/>
            <a:ext cx="1724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= </a:t>
            </a:r>
            <a:r>
              <a:rPr lang="en-US" dirty="0" err="1"/>
              <a:t>rnorm</a:t>
            </a:r>
            <a:r>
              <a:rPr lang="en-US" dirty="0"/>
              <a:t>(1000)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81951" y="609141"/>
            <a:ext cx="2560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φ</a:t>
            </a:r>
            <a:r>
              <a:rPr lang="en-US" b="1" dirty="0">
                <a:solidFill>
                  <a:srgbClr val="FF0000"/>
                </a:solidFill>
              </a:rPr>
              <a:t>= 0.905    (</a:t>
            </a:r>
            <a:r>
              <a:rPr lang="en-US" b="1" dirty="0" err="1">
                <a:solidFill>
                  <a:srgbClr val="FF0000"/>
                </a:solidFill>
              </a:rPr>
              <a:t>τ</a:t>
            </a:r>
            <a:r>
              <a:rPr lang="en-US" b="1" baseline="-25000" dirty="0" err="1">
                <a:solidFill>
                  <a:srgbClr val="FF0000"/>
                </a:solidFill>
              </a:rPr>
              <a:t>decay</a:t>
            </a:r>
            <a:r>
              <a:rPr lang="en-US" b="1" dirty="0">
                <a:solidFill>
                  <a:srgbClr val="FF0000"/>
                </a:solidFill>
              </a:rPr>
              <a:t>=10*</a:t>
            </a:r>
            <a:r>
              <a:rPr lang="en-US" b="1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en-US" b="1" dirty="0">
                <a:solidFill>
                  <a:srgbClr val="FF0000"/>
                </a:solidFill>
              </a:rPr>
              <a:t>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7690" y="105469"/>
            <a:ext cx="9151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Random impulses with autocorrelation </a:t>
            </a:r>
            <a:r>
              <a:rPr lang="en-US" sz="2800" b="1" dirty="0">
                <a:sym typeface="Wingdings"/>
              </a:rPr>
              <a:t></a:t>
            </a:r>
            <a:r>
              <a:rPr lang="en-US" sz="2800" b="1" dirty="0"/>
              <a:t> </a:t>
            </a:r>
            <a:r>
              <a:rPr lang="en-US" sz="2800" b="1" u="sng" dirty="0"/>
              <a:t>variance inflation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200723" y="1125362"/>
            <a:ext cx="2064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YY[</a:t>
            </a:r>
            <a:r>
              <a:rPr lang="en-US" dirty="0" err="1"/>
              <a:t>i</a:t>
            </a:r>
            <a:r>
              <a:rPr lang="en-US" dirty="0"/>
              <a:t>]=a[</a:t>
            </a:r>
            <a:r>
              <a:rPr lang="en-US" dirty="0" err="1"/>
              <a:t>i</a:t>
            </a:r>
            <a:r>
              <a:rPr lang="en-US" dirty="0"/>
              <a:t>]+ </a:t>
            </a:r>
            <a:r>
              <a:rPr lang="en-US" dirty="0" err="1"/>
              <a:t>ϕ</a:t>
            </a:r>
            <a:r>
              <a:rPr lang="en-US" dirty="0"/>
              <a:t>*YY[i-1]</a:t>
            </a:r>
          </a:p>
        </p:txBody>
      </p:sp>
      <p:cxnSp>
        <p:nvCxnSpPr>
          <p:cNvPr id="10" name="Straight Arrow Connector 9"/>
          <p:cNvCxnSpPr>
            <a:stCxn id="5" idx="0"/>
            <a:endCxn id="8" idx="1"/>
          </p:cNvCxnSpPr>
          <p:nvPr/>
        </p:nvCxnSpPr>
        <p:spPr>
          <a:xfrm flipV="1">
            <a:off x="2338593" y="1310028"/>
            <a:ext cx="862130" cy="630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8" idx="3"/>
          </p:cNvCxnSpPr>
          <p:nvPr/>
        </p:nvCxnSpPr>
        <p:spPr>
          <a:xfrm>
            <a:off x="5265185" y="1310028"/>
            <a:ext cx="165719" cy="7833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10469" y="5742233"/>
            <a:ext cx="5033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Autoregressive </a:t>
            </a:r>
            <a:r>
              <a:rPr lang="en-US" sz="2400" dirty="0" err="1"/>
              <a:t>Ar</a:t>
            </a:r>
            <a:r>
              <a:rPr lang="en-US" sz="2400" dirty="0"/>
              <a:t>(1) &lt;first order…&gt;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94934" y="1135945"/>
            <a:ext cx="337711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1/(1 - φ</a:t>
            </a:r>
            <a:r>
              <a:rPr lang="en-US" sz="2400" b="1" baseline="30000" dirty="0">
                <a:solidFill>
                  <a:srgbClr val="FF0000"/>
                </a:solidFill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) = 5.5; </a:t>
            </a:r>
            <a:r>
              <a:rPr lang="en-US" sz="2400" b="1" dirty="0" err="1">
                <a:solidFill>
                  <a:srgbClr val="FF0000"/>
                </a:solidFill>
              </a:rPr>
              <a:t>var</a:t>
            </a:r>
            <a:r>
              <a:rPr lang="en-US" sz="2400" b="1" dirty="0">
                <a:solidFill>
                  <a:srgbClr val="FF0000"/>
                </a:solidFill>
              </a:rPr>
              <a:t>=4.97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792549" y="3095183"/>
            <a:ext cx="1939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-3            </a:t>
            </a:r>
            <a:r>
              <a:rPr lang="en-US" b="1"/>
              <a:t>0             3       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2937432" y="3050025"/>
            <a:ext cx="34588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-6     -4       -2        0       2       4       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3352" y="1834051"/>
            <a:ext cx="337711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rnorm</a:t>
            </a:r>
            <a:r>
              <a:rPr lang="en-US" sz="2400" b="1" dirty="0">
                <a:solidFill>
                  <a:srgbClr val="FF0000"/>
                </a:solidFill>
              </a:rPr>
              <a:t>(1000); </a:t>
            </a:r>
            <a:r>
              <a:rPr lang="en-US" sz="2400" b="1" dirty="0" err="1">
                <a:solidFill>
                  <a:srgbClr val="FF0000"/>
                </a:solidFill>
              </a:rPr>
              <a:t>var</a:t>
            </a:r>
            <a:r>
              <a:rPr lang="en-US" sz="2400" b="1" dirty="0">
                <a:solidFill>
                  <a:srgbClr val="FF0000"/>
                </a:solidFill>
              </a:rPr>
              <a:t>= 1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0FBEC93-3866-FA44-9155-4A44A6901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36083-6F66-0741-BC7F-3545679D2A35}" type="datetime1">
              <a:rPr lang="en-US" smtClean="0"/>
              <a:t>9/23/19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2940827-D14A-FC49-AF28-F02A922CE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099BF37D-C35F-F84B-B4D3-3C2B55D8C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51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52CC81-16C6-9B4B-B6CA-1E752D50922C}"/>
              </a:ext>
            </a:extLst>
          </p:cNvPr>
          <p:cNvSpPr txBox="1"/>
          <p:nvPr/>
        </p:nvSpPr>
        <p:spPr>
          <a:xfrm>
            <a:off x="156338" y="4536623"/>
            <a:ext cx="41205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Write an R script to recreate this example:</a:t>
            </a:r>
          </a:p>
          <a:p>
            <a:pPr marL="342900" indent="-342900">
              <a:buAutoNum type="arabicPeriod"/>
            </a:pPr>
            <a:r>
              <a:rPr lang="en-US" i="1" dirty="0">
                <a:solidFill>
                  <a:srgbClr val="0070C0"/>
                </a:solidFill>
              </a:rPr>
              <a:t>Create an autoregressive random time series with zero mean.</a:t>
            </a:r>
          </a:p>
          <a:p>
            <a:pPr marL="342900" indent="-342900">
              <a:buAutoNum type="arabicPeriod"/>
            </a:pPr>
            <a:r>
              <a:rPr lang="en-US" i="1" dirty="0">
                <a:solidFill>
                  <a:srgbClr val="0070C0"/>
                </a:solidFill>
              </a:rPr>
              <a:t>Compare variances of autoregressive and forcing time series</a:t>
            </a:r>
          </a:p>
          <a:p>
            <a:pPr marL="342900" indent="-342900">
              <a:buAutoNum type="arabicPeriod"/>
            </a:pPr>
            <a:r>
              <a:rPr lang="en-US" i="1" dirty="0">
                <a:solidFill>
                  <a:srgbClr val="0070C0"/>
                </a:solidFill>
              </a:rPr>
              <a:t>Use the </a:t>
            </a:r>
            <a:r>
              <a:rPr lang="en-US" i="1" dirty="0" err="1">
                <a:solidFill>
                  <a:srgbClr val="0070C0"/>
                </a:solidFill>
              </a:rPr>
              <a:t>ar</a:t>
            </a:r>
            <a:r>
              <a:rPr lang="en-US" i="1" dirty="0">
                <a:solidFill>
                  <a:srgbClr val="0070C0"/>
                </a:solidFill>
              </a:rPr>
              <a:t>() function to recover the forcing.</a:t>
            </a:r>
          </a:p>
        </p:txBody>
      </p:sp>
    </p:spTree>
    <p:extLst>
      <p:ext uri="{BB962C8B-B14F-4D97-AF65-F5344CB8AC3E}">
        <p14:creationId xmlns:p14="http://schemas.microsoft.com/office/powerpoint/2010/main" val="5126562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.acf_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1" y="40483"/>
            <a:ext cx="7010615" cy="70106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917" y="190500"/>
            <a:ext cx="336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ACF function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1F1E5-EEEF-A243-890E-FB05E3451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F5B8-48CC-7046-B12E-C1FC784AD90A}" type="datetime1">
              <a:rPr lang="en-US" smtClean="0"/>
              <a:t>9/23/19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D6C2A-F80A-BE41-A1E5-6C0552A4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2C82B-9A69-F04B-82F9-A16FDE317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52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39F8F2-9A3E-A34A-AD4A-6D0DB24E3A88}"/>
              </a:ext>
            </a:extLst>
          </p:cNvPr>
          <p:cNvSpPr txBox="1"/>
          <p:nvPr/>
        </p:nvSpPr>
        <p:spPr>
          <a:xfrm>
            <a:off x="5897217" y="190500"/>
            <a:ext cx="275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</a:t>
            </a:r>
            <a:r>
              <a:rPr lang="en-US" dirty="0" err="1"/>
              <a:t>acf</a:t>
            </a:r>
            <a:r>
              <a:rPr lang="en-US" dirty="0"/>
              <a:t>() on your YY vector</a:t>
            </a:r>
          </a:p>
        </p:txBody>
      </p:sp>
    </p:spTree>
    <p:extLst>
      <p:ext uri="{BB962C8B-B14F-4D97-AF65-F5344CB8AC3E}">
        <p14:creationId xmlns:p14="http://schemas.microsoft.com/office/powerpoint/2010/main" val="33473294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D20513-CAAA-DF42-9F71-9F079C875519}"/>
              </a:ext>
            </a:extLst>
          </p:cNvPr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How serial correlation arises </a:t>
            </a:r>
            <a:r>
              <a:rPr lang="en-US" sz="2800" b="1" dirty="0"/>
              <a:t>in data streams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05F0C-BA30-0D41-B3F2-6A2767D306EC}"/>
              </a:ext>
            </a:extLst>
          </p:cNvPr>
          <p:cNvSpPr txBox="1"/>
          <p:nvPr/>
        </p:nvSpPr>
        <p:spPr>
          <a:xfrm>
            <a:off x="0" y="523220"/>
            <a:ext cx="90516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Instrumentation – finite time response, filtered output, ….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Denoising, smoothing, filtering of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Physical or Social System – capacity (mass, capacitance); spatial scales (synoptic, continental), inertia (markets, sheep)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Temporal Forcing (Daily, Synoptic, Seasonal, …..)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B1BDB-8CF3-9941-A9B7-3177437E7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" y="2400340"/>
            <a:ext cx="5707778" cy="445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050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88F6072-4047-DF4B-833E-EA2C50FA9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" y="1482437"/>
            <a:ext cx="5375563" cy="5375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5FB3DD-889D-BF48-A1FB-26BDB8542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36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19793E-73D9-5A4E-8485-CA244B150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6327" y="3429000"/>
            <a:ext cx="3777673" cy="20257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F26ED8-D646-5142-8D18-8AA6726A2E06}"/>
              </a:ext>
            </a:extLst>
          </p:cNvPr>
          <p:cNvSpPr txBox="1"/>
          <p:nvPr/>
        </p:nvSpPr>
        <p:spPr>
          <a:xfrm>
            <a:off x="6031346" y="3059668"/>
            <a:ext cx="294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Aug. 2014 CO</a:t>
            </a:r>
            <a:r>
              <a:rPr lang="en-US" baseline="-25000" dirty="0"/>
              <a:t>2</a:t>
            </a:r>
            <a:r>
              <a:rPr lang="en-US" dirty="0"/>
              <a:t> Time series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DF47D3-5E7E-764A-8D00-24CDAB7C5656}"/>
              </a:ext>
            </a:extLst>
          </p:cNvPr>
          <p:cNvSpPr txBox="1"/>
          <p:nvPr/>
        </p:nvSpPr>
        <p:spPr>
          <a:xfrm>
            <a:off x="5440218" y="5223928"/>
            <a:ext cx="35375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225         230        235           240    </a:t>
            </a:r>
          </a:p>
          <a:p>
            <a:r>
              <a:rPr lang="en-US" dirty="0"/>
              <a:t>                Day of Year 2013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D893DE-225F-3746-89E8-C30F726C5C81}"/>
              </a:ext>
            </a:extLst>
          </p:cNvPr>
          <p:cNvSpPr txBox="1"/>
          <p:nvPr/>
        </p:nvSpPr>
        <p:spPr>
          <a:xfrm rot="16200000">
            <a:off x="4525877" y="4068681"/>
            <a:ext cx="17364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370   390    410</a:t>
            </a:r>
          </a:p>
        </p:txBody>
      </p:sp>
    </p:spTree>
    <p:extLst>
      <p:ext uri="{BB962C8B-B14F-4D97-AF65-F5344CB8AC3E}">
        <p14:creationId xmlns:p14="http://schemas.microsoft.com/office/powerpoint/2010/main" val="31353987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.sin_ar_noise_fit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734" y="824951"/>
            <a:ext cx="4719266" cy="4719266"/>
          </a:xfrm>
          <a:prstGeom prst="rect">
            <a:avLst/>
          </a:prstGeom>
        </p:spPr>
      </p:pic>
      <p:pic>
        <p:nvPicPr>
          <p:cNvPr id="3" name="Picture 2" descr="Fig.arima_FoM_fit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3" y="991143"/>
            <a:ext cx="4308871" cy="43088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147479"/>
            <a:ext cx="914400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The </a:t>
            </a:r>
            <a:r>
              <a:rPr lang="en-US" sz="2400" b="1" dirty="0" err="1"/>
              <a:t>arima</a:t>
            </a:r>
            <a:r>
              <a:rPr lang="en-US" sz="2400" b="1" dirty="0"/>
              <a:t>(1,0,0) model determines signal with </a:t>
            </a:r>
            <a:r>
              <a:rPr lang="en-US" sz="2400" b="1" dirty="0" err="1"/>
              <a:t>autocorrelated</a:t>
            </a:r>
            <a:r>
              <a:rPr lang="en-US" sz="2400" b="1" dirty="0"/>
              <a:t> noise:</a:t>
            </a:r>
          </a:p>
          <a:p>
            <a:r>
              <a:rPr lang="en-US" sz="2400" b="1" dirty="0"/>
              <a:t>fits a basic model to both  </a:t>
            </a:r>
            <a:r>
              <a:rPr lang="en-US" sz="2400" b="1" dirty="0" err="1"/>
              <a:t>ar</a:t>
            </a:r>
            <a:r>
              <a:rPr lang="en-US" sz="2400" b="1" dirty="0"/>
              <a:t>() + OLS </a:t>
            </a:r>
            <a:r>
              <a:rPr lang="is-IS" sz="2400" b="1" dirty="0"/>
              <a:t>…</a:t>
            </a:r>
            <a:r>
              <a:rPr lang="en-US" sz="2400" b="1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7870" y="6483740"/>
            <a:ext cx="5978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Forecasting:  </a:t>
            </a:r>
            <a:r>
              <a:rPr lang="en-US" b="1" dirty="0" err="1"/>
              <a:t>predict.Arima</a:t>
            </a:r>
            <a:r>
              <a:rPr lang="en-US" b="1" dirty="0"/>
              <a:t>()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7869" y="5306759"/>
            <a:ext cx="802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“Best” model: ar1=0.903, </a:t>
            </a:r>
            <a:r>
              <a:rPr lang="en-US" dirty="0" err="1"/>
              <a:t>Ampl</a:t>
            </a:r>
            <a:r>
              <a:rPr lang="en-US" dirty="0"/>
              <a:t> = 0.78 (s.e.0.4), sigma^2 (est. noise) = 1.001</a:t>
            </a:r>
          </a:p>
          <a:p>
            <a:r>
              <a:rPr lang="en-US" dirty="0"/>
              <a:t>Period=460, phase shift =-30.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85416" y="5585514"/>
            <a:ext cx="47494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/>
              <a:t>               ar1      </a:t>
            </a:r>
            <a:r>
              <a:rPr lang="es-ES_tradnl" sz="1400" dirty="0" err="1"/>
              <a:t>int</a:t>
            </a:r>
            <a:r>
              <a:rPr lang="es-ES_tradnl" sz="1400" dirty="0"/>
              <a:t>             </a:t>
            </a:r>
            <a:r>
              <a:rPr lang="es-ES_tradnl" sz="1400" dirty="0" err="1"/>
              <a:t>sin.t</a:t>
            </a:r>
            <a:r>
              <a:rPr lang="es-ES_tradnl" sz="1400" dirty="0"/>
              <a:t>         </a:t>
            </a:r>
            <a:r>
              <a:rPr lang="es-ES_tradnl" sz="1400" dirty="0" err="1"/>
              <a:t>cos.t</a:t>
            </a:r>
            <a:endParaRPr lang="es-ES_tradnl" sz="1400" dirty="0"/>
          </a:p>
          <a:p>
            <a:r>
              <a:rPr lang="es-ES_tradnl" sz="1400" dirty="0"/>
              <a:t>ar1   1.00000  0.00609  0.00952  0.00044</a:t>
            </a:r>
          </a:p>
          <a:p>
            <a:r>
              <a:rPr lang="es-ES_tradnl" sz="1400" dirty="0" err="1"/>
              <a:t>int</a:t>
            </a:r>
            <a:r>
              <a:rPr lang="es-ES_tradnl" sz="1400" dirty="0"/>
              <a:t>   0.00609   1.00000 -0.06123 -0.10207</a:t>
            </a:r>
          </a:p>
          <a:p>
            <a:r>
              <a:rPr lang="es-ES_tradnl" sz="1400" dirty="0" err="1"/>
              <a:t>sin.t</a:t>
            </a:r>
            <a:r>
              <a:rPr lang="es-ES_tradnl" sz="1400" dirty="0"/>
              <a:t> 0.00952 -0.06123  1.00000 -0.05594</a:t>
            </a:r>
          </a:p>
          <a:p>
            <a:r>
              <a:rPr lang="es-ES_tradnl" sz="1400" dirty="0" err="1"/>
              <a:t>cos.t</a:t>
            </a:r>
            <a:r>
              <a:rPr lang="es-ES_tradnl" sz="1400" dirty="0"/>
              <a:t> 0.00044 -0.10207 -0.05594  1.00000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402962" y="5688758"/>
            <a:ext cx="1331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Parameter correlation  matrix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4827CD5-5FF1-414A-A0A5-060310649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BE20C-3ABF-FF47-A58D-D414EA386BC7}" type="datetime1">
              <a:rPr lang="en-US" smtClean="0"/>
              <a:t>9/23/19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2F7CD40-9343-6949-B505-ABB3ECA1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47DA4D4-78D7-F44D-9621-3441E2D95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55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63A475-A5F2-C144-A1A2-6F6552FB4932}"/>
              </a:ext>
            </a:extLst>
          </p:cNvPr>
          <p:cNvSpPr txBox="1"/>
          <p:nvPr/>
        </p:nvSpPr>
        <p:spPr>
          <a:xfrm>
            <a:off x="6282367" y="591980"/>
            <a:ext cx="190873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B050"/>
                </a:solidFill>
              </a:rPr>
              <a:t>Discuss </a:t>
            </a:r>
            <a:r>
              <a:rPr lang="en-US" b="1" i="1" dirty="0" err="1">
                <a:solidFill>
                  <a:srgbClr val="00B050"/>
                </a:solidFill>
              </a:rPr>
              <a:t>arima</a:t>
            </a:r>
            <a:r>
              <a:rPr lang="en-US" b="1" i="1" dirty="0">
                <a:solidFill>
                  <a:srgbClr val="00B050"/>
                </a:solidFill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6118251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.fit_model_to_ar_noi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46500" cy="3746500"/>
          </a:xfrm>
          <a:prstGeom prst="rect">
            <a:avLst/>
          </a:prstGeom>
        </p:spPr>
      </p:pic>
      <p:pic>
        <p:nvPicPr>
          <p:cNvPr id="4" name="Picture 3" descr="Fig.fitting_errors_garbagp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7917"/>
            <a:ext cx="3746500" cy="374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8750" y="127000"/>
            <a:ext cx="5090584" cy="6647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x3=sin((1:200)*2*pi/63.4-.94)</a:t>
            </a:r>
          </a:p>
          <a:p>
            <a:r>
              <a:rPr lang="en-US" sz="1400" dirty="0">
                <a:solidFill>
                  <a:srgbClr val="FF0000"/>
                </a:solidFill>
              </a:rPr>
              <a:t>#</a:t>
            </a:r>
            <a:r>
              <a:rPr lang="en-US" sz="1400" dirty="0" err="1">
                <a:solidFill>
                  <a:srgbClr val="FF0000"/>
                </a:solidFill>
              </a:rPr>
              <a:t>ls.print</a:t>
            </a:r>
            <a:r>
              <a:rPr lang="en-US" sz="1400" dirty="0">
                <a:solidFill>
                  <a:srgbClr val="FF0000"/>
                </a:solidFill>
              </a:rPr>
              <a:t>(</a:t>
            </a:r>
            <a:r>
              <a:rPr lang="en-US" sz="1400" dirty="0" err="1">
                <a:solidFill>
                  <a:srgbClr val="FF0000"/>
                </a:solidFill>
              </a:rPr>
              <a:t>lsfit</a:t>
            </a:r>
            <a:r>
              <a:rPr lang="en-US" sz="1400" dirty="0">
                <a:solidFill>
                  <a:srgbClr val="FF0000"/>
                </a:solidFill>
              </a:rPr>
              <a:t>(x3,x[1:200]))</a:t>
            </a:r>
          </a:p>
          <a:p>
            <a:r>
              <a:rPr lang="en-US" sz="1400" dirty="0">
                <a:solidFill>
                  <a:srgbClr val="FF0000"/>
                </a:solidFill>
              </a:rPr>
              <a:t>#Residual Standard Error=1.841 ; R-Square=0.2158</a:t>
            </a:r>
          </a:p>
          <a:p>
            <a:r>
              <a:rPr lang="en-US" sz="1400" dirty="0">
                <a:solidFill>
                  <a:srgbClr val="FF0000"/>
                </a:solidFill>
              </a:rPr>
              <a:t>#F-statistic (</a:t>
            </a:r>
            <a:r>
              <a:rPr lang="en-US" sz="1400" dirty="0" err="1">
                <a:solidFill>
                  <a:srgbClr val="FF0000"/>
                </a:solidFill>
              </a:rPr>
              <a:t>df</a:t>
            </a:r>
            <a:r>
              <a:rPr lang="en-US" sz="1400" dirty="0">
                <a:solidFill>
                  <a:srgbClr val="FF0000"/>
                </a:solidFill>
              </a:rPr>
              <a:t>=1, 198)=54.4871; p-value=0</a:t>
            </a:r>
          </a:p>
          <a:p>
            <a:r>
              <a:rPr lang="en-US" sz="1400" dirty="0">
                <a:solidFill>
                  <a:srgbClr val="FF0000"/>
                </a:solidFill>
              </a:rPr>
              <a:t>#                  Estimate </a:t>
            </a:r>
            <a:r>
              <a:rPr lang="en-US" sz="1400" dirty="0" err="1">
                <a:solidFill>
                  <a:srgbClr val="FF0000"/>
                </a:solidFill>
              </a:rPr>
              <a:t>Std.Err</a:t>
            </a:r>
            <a:r>
              <a:rPr lang="en-US" sz="1400" dirty="0">
                <a:solidFill>
                  <a:srgbClr val="FF0000"/>
                </a:solidFill>
              </a:rPr>
              <a:t> t-value </a:t>
            </a:r>
            <a:r>
              <a:rPr lang="en-US" sz="1400" dirty="0" err="1">
                <a:solidFill>
                  <a:srgbClr val="FF0000"/>
                </a:solidFill>
              </a:rPr>
              <a:t>Pr</a:t>
            </a:r>
            <a:r>
              <a:rPr lang="en-US" sz="1400" dirty="0">
                <a:solidFill>
                  <a:srgbClr val="FF0000"/>
                </a:solidFill>
              </a:rPr>
              <a:t>(&gt;|t|)</a:t>
            </a:r>
          </a:p>
          <a:p>
            <a:r>
              <a:rPr lang="en-US" sz="1400" dirty="0">
                <a:solidFill>
                  <a:srgbClr val="FF0000"/>
                </a:solidFill>
              </a:rPr>
              <a:t>#Intercept   0.3883  0.1302  2.9821   0.0032</a:t>
            </a:r>
          </a:p>
          <a:p>
            <a:r>
              <a:rPr lang="en-US" sz="1400" dirty="0">
                <a:solidFill>
                  <a:srgbClr val="FF0000"/>
                </a:solidFill>
              </a:rPr>
              <a:t>#X                -1.3795  0.1869 -7.3815   0.0000</a:t>
            </a:r>
          </a:p>
          <a:p>
            <a:r>
              <a:rPr lang="en-US" sz="1400" b="1" dirty="0" err="1">
                <a:solidFill>
                  <a:srgbClr val="0000FF"/>
                </a:solidFill>
              </a:rPr>
              <a:t>arima</a:t>
            </a:r>
            <a:r>
              <a:rPr lang="en-US" sz="1400" b="1" dirty="0">
                <a:solidFill>
                  <a:srgbClr val="0000FF"/>
                </a:solidFill>
              </a:rPr>
              <a:t>(x = Z[1:200], order = c(1, 0, 0), </a:t>
            </a:r>
            <a:r>
              <a:rPr lang="en-US" sz="1400" b="1" dirty="0" err="1">
                <a:solidFill>
                  <a:srgbClr val="0000FF"/>
                </a:solidFill>
              </a:rPr>
              <a:t>xreg</a:t>
            </a:r>
            <a:r>
              <a:rPr lang="en-US" sz="1400" b="1" dirty="0">
                <a:solidFill>
                  <a:srgbClr val="0000FF"/>
                </a:solidFill>
              </a:rPr>
              <a:t> = x3)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#Coefficients: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             #ar1  intercept       x3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       </a:t>
            </a:r>
            <a:r>
              <a:rPr lang="en-US" sz="1400" b="1" u="dbl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</a:rPr>
              <a:t> #0.8547 </a:t>
            </a:r>
            <a:r>
              <a:rPr lang="en-US" sz="1400" b="1" dirty="0">
                <a:solidFill>
                  <a:srgbClr val="0000FF"/>
                </a:solidFill>
              </a:rPr>
              <a:t>    0.3848  -1.2766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#</a:t>
            </a:r>
            <a:r>
              <a:rPr lang="en-US" sz="1400" b="1" dirty="0" err="1">
                <a:solidFill>
                  <a:srgbClr val="0000FF"/>
                </a:solidFill>
              </a:rPr>
              <a:t>s.e.</a:t>
            </a:r>
            <a:r>
              <a:rPr lang="en-US" sz="1400" b="1" dirty="0">
                <a:solidFill>
                  <a:srgbClr val="0000FF"/>
                </a:solidFill>
              </a:rPr>
              <a:t>  0.0360     0.4473   </a:t>
            </a:r>
            <a:r>
              <a:rPr lang="en-US" sz="1400" b="1" u="dbl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</a:rPr>
              <a:t>0.5489</a:t>
            </a:r>
          </a:p>
          <a:p>
            <a:endParaRPr lang="en-US" sz="1400" dirty="0"/>
          </a:p>
          <a:p>
            <a:r>
              <a:rPr lang="en-US" sz="1400" dirty="0"/>
              <a:t>## do it again with 5x longer data record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#</a:t>
            </a:r>
            <a:r>
              <a:rPr lang="en-US" sz="1400" b="1" dirty="0" err="1">
                <a:solidFill>
                  <a:srgbClr val="0000FF"/>
                </a:solidFill>
              </a:rPr>
              <a:t>arima</a:t>
            </a:r>
            <a:r>
              <a:rPr lang="en-US" sz="1400" b="1" dirty="0">
                <a:solidFill>
                  <a:srgbClr val="0000FF"/>
                </a:solidFill>
              </a:rPr>
              <a:t>(x = Z, order = c(1, 0, 0), </a:t>
            </a:r>
            <a:r>
              <a:rPr lang="en-US" sz="1400" b="1" dirty="0" err="1">
                <a:solidFill>
                  <a:srgbClr val="0000FF"/>
                </a:solidFill>
              </a:rPr>
              <a:t>xreg</a:t>
            </a:r>
            <a:r>
              <a:rPr lang="en-US" sz="1400" b="1" dirty="0">
                <a:solidFill>
                  <a:srgbClr val="0000FF"/>
                </a:solidFill>
              </a:rPr>
              <a:t> = x33)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#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#Coefficients: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            #ar1  intercept      x33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      #  </a:t>
            </a:r>
            <a:r>
              <a:rPr lang="en-US" sz="1600" b="1" u="sng" dirty="0">
                <a:solidFill>
                  <a:srgbClr val="FF0000"/>
                </a:solidFill>
              </a:rPr>
              <a:t>0.9021 </a:t>
            </a:r>
            <a:r>
              <a:rPr lang="en-US" sz="1600" b="1" dirty="0">
                <a:solidFill>
                  <a:srgbClr val="0000FF"/>
                </a:solidFill>
              </a:rPr>
              <a:t> </a:t>
            </a:r>
            <a:r>
              <a:rPr lang="en-US" sz="1400" b="1" dirty="0">
                <a:solidFill>
                  <a:srgbClr val="0000FF"/>
                </a:solidFill>
              </a:rPr>
              <a:t>   0.1835  -0.4675</a:t>
            </a:r>
          </a:p>
          <a:p>
            <a:r>
              <a:rPr lang="en-US" sz="1400" b="1" dirty="0">
                <a:solidFill>
                  <a:srgbClr val="0000FF"/>
                </a:solidFill>
              </a:rPr>
              <a:t>#</a:t>
            </a:r>
            <a:r>
              <a:rPr lang="en-US" sz="1400" b="1" dirty="0" err="1">
                <a:solidFill>
                  <a:srgbClr val="0000FF"/>
                </a:solidFill>
              </a:rPr>
              <a:t>s.e.</a:t>
            </a:r>
            <a:r>
              <a:rPr lang="en-US" sz="1400" b="1" dirty="0">
                <a:solidFill>
                  <a:srgbClr val="0000FF"/>
                </a:solidFill>
              </a:rPr>
              <a:t>  0.0135     0.3203   </a:t>
            </a:r>
            <a:r>
              <a:rPr lang="en-US" sz="1600" b="1" u="sng" dirty="0">
                <a:solidFill>
                  <a:srgbClr val="FF0000"/>
                </a:solidFill>
              </a:rPr>
              <a:t>0.3280</a:t>
            </a:r>
          </a:p>
          <a:p>
            <a:r>
              <a:rPr lang="en-US" sz="1400" b="1" u="sng" dirty="0">
                <a:solidFill>
                  <a:srgbClr val="0000FF"/>
                </a:solidFill>
              </a:rPr>
              <a:t>sigma^2 estimated as 1.003:  </a:t>
            </a:r>
          </a:p>
          <a:p>
            <a:endParaRPr lang="en-US" sz="1600" b="1" u="sng" dirty="0">
              <a:solidFill>
                <a:srgbClr val="FF0000"/>
              </a:solidFill>
            </a:endParaRPr>
          </a:p>
          <a:p>
            <a:r>
              <a:rPr lang="en-US" sz="1600" b="1" u="sng" dirty="0">
                <a:solidFill>
                  <a:srgbClr val="FF0000"/>
                </a:solidFill>
              </a:rPr>
              <a:t>With 200 points, the OLS finds a decent fit and excellent p and F values. But, even with only 200 points, the </a:t>
            </a:r>
            <a:r>
              <a:rPr lang="en-US" sz="1600" b="1" u="sng" dirty="0" err="1">
                <a:solidFill>
                  <a:srgbClr val="FF0000"/>
                </a:solidFill>
              </a:rPr>
              <a:t>arima</a:t>
            </a:r>
            <a:r>
              <a:rPr lang="en-US" sz="1600" b="1" u="sng" dirty="0">
                <a:solidFill>
                  <a:srgbClr val="FF0000"/>
                </a:solidFill>
              </a:rPr>
              <a:t> model shows that we cannot reject the null hypothesis: “</a:t>
            </a:r>
            <a:r>
              <a:rPr lang="en-US" sz="1600" b="1" u="sng" dirty="0">
                <a:solidFill>
                  <a:srgbClr val="0000FF"/>
                </a:solidFill>
              </a:rPr>
              <a:t>the time series is serially correlated noise, with no detectable signal</a:t>
            </a:r>
            <a:r>
              <a:rPr lang="en-US" sz="1600" b="1" u="sng" dirty="0">
                <a:solidFill>
                  <a:srgbClr val="FF0000"/>
                </a:solidFill>
              </a:rPr>
              <a:t>”. The longer time series makes a strong case supporting the null hypothesis and it obtains good values for the </a:t>
            </a:r>
            <a:r>
              <a:rPr lang="en-US" sz="1600" b="1" u="sng" dirty="0" err="1">
                <a:solidFill>
                  <a:srgbClr val="FF0000"/>
                </a:solidFill>
              </a:rPr>
              <a:t>ar</a:t>
            </a:r>
            <a:r>
              <a:rPr lang="en-US" sz="1600" b="1" u="sng" dirty="0">
                <a:solidFill>
                  <a:srgbClr val="FF0000"/>
                </a:solidFill>
              </a:rPr>
              <a:t>() process.</a:t>
            </a:r>
            <a:endParaRPr lang="en-US" sz="1400" b="1" u="sng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833" y="3377168"/>
            <a:ext cx="1291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F-statistic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49E34-5F2D-3543-8CBA-9F24772B22F9}"/>
              </a:ext>
            </a:extLst>
          </p:cNvPr>
          <p:cNvSpPr txBox="1"/>
          <p:nvPr/>
        </p:nvSpPr>
        <p:spPr>
          <a:xfrm>
            <a:off x="6819717" y="2075070"/>
            <a:ext cx="2239617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</a:rPr>
              <a:t>Shorten to 100 or 200 points and run </a:t>
            </a:r>
            <a:r>
              <a:rPr lang="en-US" sz="1600" i="1" dirty="0" err="1">
                <a:solidFill>
                  <a:srgbClr val="00B050"/>
                </a:solidFill>
              </a:rPr>
              <a:t>arima</a:t>
            </a:r>
            <a:endParaRPr lang="en-US" sz="1600" i="1" dirty="0">
              <a:solidFill>
                <a:srgbClr val="00B05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6E8B0B-B011-E944-8364-5E27AAD028FE}"/>
              </a:ext>
            </a:extLst>
          </p:cNvPr>
          <p:cNvSpPr txBox="1"/>
          <p:nvPr/>
        </p:nvSpPr>
        <p:spPr>
          <a:xfrm>
            <a:off x="6819716" y="26504"/>
            <a:ext cx="2239617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B050"/>
                </a:solidFill>
              </a:rPr>
              <a:t>Discuss </a:t>
            </a:r>
            <a:r>
              <a:rPr lang="en-US" sz="1600" b="1" i="1" dirty="0" err="1">
                <a:solidFill>
                  <a:srgbClr val="00B050"/>
                </a:solidFill>
              </a:rPr>
              <a:t>arima</a:t>
            </a:r>
            <a:r>
              <a:rPr lang="en-US" sz="1600" b="1" i="1" dirty="0">
                <a:solidFill>
                  <a:srgbClr val="00B050"/>
                </a:solidFill>
              </a:rPr>
              <a:t>()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247C00-50C5-2B41-AF15-C3D64CA7CDFD}"/>
              </a:ext>
            </a:extLst>
          </p:cNvPr>
          <p:cNvSpPr txBox="1"/>
          <p:nvPr/>
        </p:nvSpPr>
        <p:spPr>
          <a:xfrm>
            <a:off x="6819716" y="3538861"/>
            <a:ext cx="2239617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</a:rPr>
              <a:t>Increase number of points and run </a:t>
            </a:r>
            <a:r>
              <a:rPr lang="en-US" sz="1600" i="1" dirty="0" err="1">
                <a:solidFill>
                  <a:srgbClr val="00B050"/>
                </a:solidFill>
              </a:rPr>
              <a:t>arima</a:t>
            </a:r>
            <a:endParaRPr lang="en-US" sz="16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1894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B39FC7-3EE9-9F42-801C-17FCF993E285}"/>
              </a:ext>
            </a:extLst>
          </p:cNvPr>
          <p:cNvSpPr/>
          <p:nvPr/>
        </p:nvSpPr>
        <p:spPr>
          <a:xfrm>
            <a:off x="0" y="0"/>
            <a:ext cx="9144000" cy="96252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52333" y="1693333"/>
            <a:ext cx="5207001" cy="499533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18410E-0FBB-ED48-B9E7-31D7E4358759}"/>
              </a:ext>
            </a:extLst>
          </p:cNvPr>
          <p:cNvSpPr/>
          <p:nvPr/>
        </p:nvSpPr>
        <p:spPr>
          <a:xfrm>
            <a:off x="2213810" y="152400"/>
            <a:ext cx="4494997" cy="61762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4945" y="151179"/>
            <a:ext cx="8340437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0000"/>
                </a:solidFill>
              </a:rPr>
              <a:t>The hazards of ar1() data:</a:t>
            </a:r>
          </a:p>
          <a:p>
            <a:pPr algn="ctr"/>
            <a:endParaRPr lang="en-US" sz="2800" b="1" u="sng" dirty="0">
              <a:solidFill>
                <a:srgbClr val="FF00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800" b="1" dirty="0"/>
              <a:t>There are actually fewer degrees of freedom(constraints) than you think.  </a:t>
            </a:r>
          </a:p>
          <a:p>
            <a:pPr marL="342900" indent="-342900">
              <a:buFont typeface="Arial" charset="0"/>
              <a:buChar char="•"/>
            </a:pPr>
            <a:endParaRPr lang="en-US" b="1" dirty="0"/>
          </a:p>
          <a:p>
            <a:pPr marL="342900" indent="-342900">
              <a:buFont typeface="Arial" charset="0"/>
              <a:buChar char="•"/>
            </a:pPr>
            <a:r>
              <a:rPr lang="en-US" sz="2800" b="1" dirty="0"/>
              <a:t>The variance is inflated.</a:t>
            </a:r>
          </a:p>
          <a:p>
            <a:pPr marL="342900" indent="-342900">
              <a:buFont typeface="Arial" charset="0"/>
              <a:buChar char="•"/>
            </a:pPr>
            <a:endParaRPr lang="en-US" b="1" dirty="0"/>
          </a:p>
          <a:p>
            <a:pPr marL="342900" indent="-342900">
              <a:buFont typeface="Arial" charset="0"/>
              <a:buChar char="•"/>
            </a:pPr>
            <a:r>
              <a:rPr lang="en-US" sz="2800" b="1" dirty="0"/>
              <a:t>The “redshifted noise” is actually random (in phase), but shows distinct structure associated with the decorrelation time. A very long time series needed to know if it is a signal.</a:t>
            </a:r>
          </a:p>
          <a:p>
            <a:pPr marL="342900" indent="-342900">
              <a:buFont typeface="Arial" charset="0"/>
              <a:buChar char="•"/>
            </a:pPr>
            <a:endParaRPr lang="en-US" b="1" dirty="0"/>
          </a:p>
          <a:p>
            <a:pPr marL="342900" indent="-342900">
              <a:buFont typeface="Arial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How to approach these problems:</a:t>
            </a:r>
            <a:r>
              <a:rPr lang="en-US" sz="2800" b="1" dirty="0"/>
              <a:t> Test data for a null hypothesis (e.g. “the data are random correlated noise”) using  </a:t>
            </a:r>
            <a:r>
              <a:rPr lang="en-US" sz="2800" b="1" dirty="0" err="1"/>
              <a:t>ar</a:t>
            </a:r>
            <a:r>
              <a:rPr lang="en-US" sz="2800" b="1" dirty="0"/>
              <a:t>() and </a:t>
            </a:r>
            <a:r>
              <a:rPr lang="en-US" sz="2800" b="1" dirty="0" err="1"/>
              <a:t>arima</a:t>
            </a:r>
            <a:r>
              <a:rPr lang="en-US" sz="2800" b="1" dirty="0"/>
              <a:t>()—efficiently estimate autoregressive model and significance.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C66AA9A-FD23-2942-BC46-1514A8F9E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914B9-B01F-4946-95B7-4A604A434258}" type="datetime1">
              <a:rPr lang="en-US" smtClean="0"/>
              <a:t>9/23/19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A6DD09E-11F2-464D-B859-2951B92F3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848EFF1-6F38-B043-8BB3-37D85F2FC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8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156022"/>
            <a:ext cx="9143999" cy="1200329"/>
          </a:xfrm>
          <a:prstGeom prst="rect">
            <a:avLst/>
          </a:prstGeom>
          <a:solidFill>
            <a:schemeClr val="bg1">
              <a:lumMod val="7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</a:rPr>
              <a:t>Don’t fit models to garbage: use </a:t>
            </a:r>
            <a:r>
              <a:rPr lang="en-US" sz="3600" b="1" dirty="0" err="1">
                <a:solidFill>
                  <a:srgbClr val="0000FF"/>
                </a:solidFill>
              </a:rPr>
              <a:t>ar</a:t>
            </a:r>
            <a:r>
              <a:rPr lang="en-US" sz="3600" b="1" dirty="0">
                <a:solidFill>
                  <a:srgbClr val="0000FF"/>
                </a:solidFill>
              </a:rPr>
              <a:t>() or </a:t>
            </a:r>
            <a:r>
              <a:rPr lang="en-US" sz="3600" b="1" dirty="0" err="1">
                <a:solidFill>
                  <a:srgbClr val="0000FF"/>
                </a:solidFill>
              </a:rPr>
              <a:t>arima</a:t>
            </a:r>
            <a:r>
              <a:rPr lang="en-US" sz="3600" b="1" dirty="0">
                <a:solidFill>
                  <a:srgbClr val="0000FF"/>
                </a:solidFill>
              </a:rPr>
              <a:t>() to test data for serial correlation 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1EBC4-F327-B043-99C7-D736312278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8163" y="6492875"/>
            <a:ext cx="2057400" cy="365125"/>
          </a:xfrm>
        </p:spPr>
        <p:txBody>
          <a:bodyPr/>
          <a:lstStyle/>
          <a:p>
            <a:fld id="{ED88589C-3170-6148-B0BF-436D496B0906}" type="datetime1">
              <a:rPr lang="en-US" smtClean="0"/>
              <a:t>9/23/19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5D604-9EC0-0A4E-887C-C41F719E3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463" y="6492875"/>
            <a:ext cx="3086100" cy="365125"/>
          </a:xfrm>
        </p:spPr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A1EDB-09C2-794A-9BB0-565E78CB7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463" y="6492875"/>
            <a:ext cx="2057400" cy="365125"/>
          </a:xfrm>
        </p:spPr>
        <p:txBody>
          <a:bodyPr/>
          <a:lstStyle/>
          <a:p>
            <a:fld id="{CD3A2B4A-3F34-F54A-9B5F-22559B4D568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566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07C862-502E-D64F-9FA5-4A43D3DF7CD8}"/>
              </a:ext>
            </a:extLst>
          </p:cNvPr>
          <p:cNvSpPr txBox="1"/>
          <p:nvPr/>
        </p:nvSpPr>
        <p:spPr>
          <a:xfrm>
            <a:off x="404191" y="1915998"/>
            <a:ext cx="8335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Assigned reading for the next lecture: “Statistical Data Analysis in the Computer Age”</a:t>
            </a:r>
          </a:p>
          <a:p>
            <a:r>
              <a:rPr lang="en-US" b="1" dirty="0" err="1"/>
              <a:t>Effron</a:t>
            </a:r>
            <a:r>
              <a:rPr lang="en-US" b="1" dirty="0"/>
              <a:t> and </a:t>
            </a:r>
            <a:r>
              <a:rPr lang="en-US" b="1" dirty="0" err="1"/>
              <a:t>Tibshirani</a:t>
            </a:r>
            <a:r>
              <a:rPr lang="en-US" b="1" dirty="0"/>
              <a:t> (</a:t>
            </a:r>
            <a:r>
              <a:rPr lang="en-US" b="1"/>
              <a:t>1991)  </a:t>
            </a:r>
            <a:r>
              <a:rPr lang="en-US" b="1" dirty="0"/>
              <a:t>(course </a:t>
            </a:r>
            <a:r>
              <a:rPr lang="en-US" b="1"/>
              <a:t>website).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26354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3BB83D-1A62-1345-8EE3-DBC14C9AE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88" y="1420136"/>
            <a:ext cx="4380947" cy="3818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AD3618-A3CB-FD48-BA38-0F1281E42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253" y="1420136"/>
            <a:ext cx="4267200" cy="320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A2F2BE-0B50-CC45-931C-554241E14F7B}"/>
              </a:ext>
            </a:extLst>
          </p:cNvPr>
          <p:cNvSpPr txBox="1"/>
          <p:nvPr/>
        </p:nvSpPr>
        <p:spPr>
          <a:xfrm>
            <a:off x="175040" y="5364749"/>
            <a:ext cx="4227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Comparison of Gaussian (red) and Lorentzian (blue) standardized line shapes. The HWHM (</a:t>
            </a:r>
            <a:r>
              <a:rPr lang="en-US" b="1" i="1" dirty="0"/>
              <a:t>w/2</a:t>
            </a:r>
            <a:r>
              <a:rPr lang="en-US" b="1" dirty="0"/>
              <a:t>) is 1.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9743F4-98E6-8A4F-AC98-93F6E4725A1F}"/>
              </a:ext>
            </a:extLst>
          </p:cNvPr>
          <p:cNvSpPr txBox="1"/>
          <p:nvPr/>
        </p:nvSpPr>
        <p:spPr>
          <a:xfrm>
            <a:off x="4472610" y="4746422"/>
            <a:ext cx="4492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Plot of the centered Voigt profile for four cases. Each case has a full width at half-maximum of very nearly 3.6. The black and red profiles are the limiting cases of the Gaussian (</a:t>
            </a:r>
            <a:r>
              <a:rPr lang="el-GR" b="1" dirty="0"/>
              <a:t>γ =0) </a:t>
            </a:r>
            <a:r>
              <a:rPr lang="en-US" b="1" dirty="0"/>
              <a:t>and the Lorentzian (</a:t>
            </a:r>
            <a:r>
              <a:rPr lang="el-GR" b="1" dirty="0"/>
              <a:t>σ =0) </a:t>
            </a:r>
            <a:r>
              <a:rPr lang="en-US" b="1" dirty="0"/>
              <a:t>profiles respectively.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38407A-17A1-764D-B259-661E993EB52D}"/>
              </a:ext>
            </a:extLst>
          </p:cNvPr>
          <p:cNvSpPr txBox="1"/>
          <p:nvPr/>
        </p:nvSpPr>
        <p:spPr>
          <a:xfrm>
            <a:off x="0" y="-29189"/>
            <a:ext cx="9143999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Example 2: Analysis of a spectral line  </a:t>
            </a:r>
          </a:p>
          <a:p>
            <a:pPr marL="285750" indent="285750">
              <a:buFont typeface="Arial" panose="020B0604020202020204" pitchFamily="34" charset="0"/>
              <a:buChar char="•"/>
            </a:pPr>
            <a:r>
              <a:rPr lang="en-US" sz="2000" b="1" dirty="0"/>
              <a:t>The mean frequency provides the energy level.</a:t>
            </a:r>
          </a:p>
          <a:p>
            <a:pPr marL="285750" indent="285750">
              <a:buFont typeface="Arial" panose="020B0604020202020204" pitchFamily="34" charset="0"/>
              <a:buChar char="•"/>
            </a:pPr>
            <a:r>
              <a:rPr lang="en-US" sz="2000" b="1" dirty="0"/>
              <a:t>The gaussian part of the line width gives the lifetime of the emitting state</a:t>
            </a:r>
          </a:p>
          <a:p>
            <a:pPr marL="285750" indent="285750">
              <a:buFont typeface="Arial" panose="020B0604020202020204" pitchFamily="34" charset="0"/>
              <a:buChar char="•"/>
            </a:pPr>
            <a:r>
              <a:rPr lang="en-US" sz="2000" b="1" dirty="0"/>
              <a:t>The </a:t>
            </a:r>
            <a:r>
              <a:rPr lang="en-US" sz="2000" b="1" dirty="0" err="1"/>
              <a:t>Lorentian</a:t>
            </a:r>
            <a:r>
              <a:rPr lang="en-US" sz="2000" b="1" dirty="0"/>
              <a:t> part gives the velocity / temperature / pressure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26FA84-EDC1-CF4D-8E42-1A8CC4667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2956F-50E5-6F42-9844-796231E01227}" type="datetime1">
              <a:rPr lang="en-US" smtClean="0"/>
              <a:t>9/23/19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3878B5-EA83-FD4A-A682-B072FAD58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6A6C40-9E1E-794A-BF3B-A698A5BC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44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DC4B41-6BE7-8241-9DF7-0D3ACA99D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3A443-2AD1-3044-AE84-60AC8D85C71A}" type="datetime1">
              <a:rPr lang="en-US" smtClean="0"/>
              <a:t>9/23/19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5831B4-7180-3D49-A08E-C0A448E56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5409E-DDB1-8D49-BEFC-CBE6010BE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A16B4-A5D2-4540-9291-678D5A120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750"/>
            <a:ext cx="9144000" cy="5524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66C472-0F37-E942-8752-B5A85659F489}"/>
              </a:ext>
            </a:extLst>
          </p:cNvPr>
          <p:cNvSpPr txBox="1"/>
          <p:nvPr/>
        </p:nvSpPr>
        <p:spPr>
          <a:xfrm>
            <a:off x="5217459" y="6225988"/>
            <a:ext cx="3297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Plant et al. 2019 …</a:t>
            </a:r>
          </a:p>
        </p:txBody>
      </p:sp>
    </p:spTree>
    <p:extLst>
      <p:ext uri="{BB962C8B-B14F-4D97-AF65-F5344CB8AC3E}">
        <p14:creationId xmlns:p14="http://schemas.microsoft.com/office/powerpoint/2010/main" val="1925958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D8304F-CD10-2E4A-8978-2B1605EF3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3A443-2AD1-3044-AE84-60AC8D85C71A}" type="datetime1">
              <a:rPr lang="en-US" smtClean="0"/>
              <a:t>9/23/19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95A799-7B09-B249-BE6D-8B213748F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486D55-9D8D-B342-A0ED-2990CE4E3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2B4A-3F34-F54A-9B5F-22559B4D568D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98203-AD93-CD47-BC8D-E00496497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153"/>
            <a:ext cx="9144000" cy="614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35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29" b="4930"/>
          <a:stretch/>
        </p:blipFill>
        <p:spPr>
          <a:xfrm>
            <a:off x="0" y="499378"/>
            <a:ext cx="9144000" cy="59544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8975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Fitting a model (e.g. a straight line </a:t>
            </a:r>
            <a:r>
              <a:rPr lang="en-US" sz="2800" b="1" dirty="0">
                <a:sym typeface="Wingdings"/>
              </a:rPr>
              <a:t> a model) </a:t>
            </a:r>
            <a:r>
              <a:rPr lang="en-US" sz="2800" b="1" dirty="0"/>
              <a:t>to data: 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7475" y="2761819"/>
            <a:ext cx="2546253" cy="2662528"/>
            <a:chOff x="351692" y="3165231"/>
            <a:chExt cx="2546253" cy="2662528"/>
          </a:xfrm>
        </p:grpSpPr>
        <p:sp>
          <p:nvSpPr>
            <p:cNvPr id="4" name="TextBox 3"/>
            <p:cNvSpPr txBox="1"/>
            <p:nvPr/>
          </p:nvSpPr>
          <p:spPr>
            <a:xfrm>
              <a:off x="407963" y="3604833"/>
              <a:ext cx="24899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{ x</a:t>
              </a:r>
              <a:r>
                <a:rPr lang="en-US" sz="3600" baseline="-25000" dirty="0"/>
                <a:t>i</a:t>
              </a:r>
              <a:r>
                <a:rPr lang="en-US" sz="3600" dirty="0"/>
                <a:t> , </a:t>
              </a:r>
              <a:r>
                <a:rPr lang="en-US" sz="3600" dirty="0" err="1"/>
                <a:t>y</a:t>
              </a:r>
              <a:r>
                <a:rPr lang="en-US" sz="3600" baseline="-25000" dirty="0" err="1"/>
                <a:t>i</a:t>
              </a:r>
              <a:r>
                <a:rPr lang="en-US" sz="3600" dirty="0"/>
                <a:t> }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1692" y="3165231"/>
              <a:ext cx="1969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{ </a:t>
              </a:r>
              <a:r>
                <a:rPr lang="en-US" i="1" dirty="0" err="1"/>
                <a:t>Pred</a:t>
              </a:r>
              <a:r>
                <a:rPr lang="en-US" i="1" dirty="0"/>
                <a:t>  , </a:t>
              </a:r>
              <a:r>
                <a:rPr lang="en-US" i="1" dirty="0" err="1"/>
                <a:t>Obs</a:t>
              </a:r>
              <a:r>
                <a:rPr lang="en-US" i="1" dirty="0"/>
                <a:t> }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1692" y="4750541"/>
              <a:ext cx="196947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Model</a:t>
              </a:r>
            </a:p>
            <a:p>
              <a:endParaRPr lang="en-US" sz="1400" i="1" dirty="0"/>
            </a:p>
            <a:p>
              <a:r>
                <a:rPr lang="en-US" sz="3200" b="1" i="1" dirty="0"/>
                <a:t>y = ax + b </a:t>
              </a:r>
            </a:p>
          </p:txBody>
        </p:sp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3C73C7C-3C17-4144-BFB1-79BE734FE9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1902" y="6492875"/>
            <a:ext cx="2057400" cy="365125"/>
          </a:xfrm>
        </p:spPr>
        <p:txBody>
          <a:bodyPr/>
          <a:lstStyle/>
          <a:p>
            <a:fld id="{95FC4721-07DF-0E46-9149-4515E5CA2531}" type="datetime1">
              <a:rPr lang="en-US" smtClean="0"/>
              <a:t>9/23/19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3E6A85F-097F-EC4A-8ADD-BEAD5F036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2202" y="6492875"/>
            <a:ext cx="3086100" cy="365125"/>
          </a:xfrm>
        </p:spPr>
        <p:txBody>
          <a:bodyPr/>
          <a:lstStyle/>
          <a:p>
            <a:r>
              <a:rPr lang="en-US"/>
              <a:t>EPS 236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0E2ECF4-2C5E-024A-A134-D9E945D7C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71202" y="6492875"/>
            <a:ext cx="2057400" cy="365125"/>
          </a:xfrm>
        </p:spPr>
        <p:txBody>
          <a:bodyPr/>
          <a:lstStyle/>
          <a:p>
            <a:fld id="{CD3A2B4A-3F34-F54A-9B5F-22559B4D568D}" type="slidenum">
              <a:rPr lang="en-US" smtClean="0"/>
              <a:t>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8C828E-5258-B742-B6D5-70B93AC7AA92}"/>
              </a:ext>
            </a:extLst>
          </p:cNvPr>
          <p:cNvSpPr txBox="1"/>
          <p:nvPr/>
        </p:nvSpPr>
        <p:spPr>
          <a:xfrm>
            <a:off x="397475" y="5867400"/>
            <a:ext cx="264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y</a:t>
            </a:r>
            <a:r>
              <a:rPr lang="en-US" baseline="-25000" dirty="0" err="1"/>
              <a:t>obs</a:t>
            </a:r>
            <a:r>
              <a:rPr lang="en-US" dirty="0"/>
              <a:t> = </a:t>
            </a:r>
            <a:r>
              <a:rPr lang="en-US" dirty="0" err="1"/>
              <a:t>y</a:t>
            </a:r>
            <a:r>
              <a:rPr lang="en-US" baseline="-25000" dirty="0" err="1"/>
              <a:t>true</a:t>
            </a:r>
            <a:r>
              <a:rPr lang="en-US" dirty="0"/>
              <a:t> + </a:t>
            </a:r>
            <a:r>
              <a:rPr lang="en-US" dirty="0">
                <a:latin typeface="Symbol" pitchFamily="2" charset="2"/>
              </a:rPr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5FFDE-DDEC-BB47-89A0-5C29A2D4C4C5}"/>
              </a:ext>
            </a:extLst>
          </p:cNvPr>
          <p:cNvSpPr txBox="1"/>
          <p:nvPr/>
        </p:nvSpPr>
        <p:spPr>
          <a:xfrm>
            <a:off x="376373" y="6119613"/>
            <a:ext cx="264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x</a:t>
            </a:r>
            <a:r>
              <a:rPr lang="en-US" baseline="-25000" dirty="0" err="1"/>
              <a:t>input</a:t>
            </a:r>
            <a:r>
              <a:rPr lang="en-US" dirty="0"/>
              <a:t> = </a:t>
            </a:r>
            <a:r>
              <a:rPr lang="en-US" dirty="0" err="1"/>
              <a:t>x</a:t>
            </a:r>
            <a:r>
              <a:rPr lang="en-US" baseline="-25000" dirty="0" err="1"/>
              <a:t>true</a:t>
            </a:r>
            <a:r>
              <a:rPr lang="en-US" dirty="0"/>
              <a:t> + </a:t>
            </a:r>
            <a:r>
              <a:rPr lang="en-US" dirty="0">
                <a:latin typeface="Symbol" pitchFamily="2" charset="2"/>
              </a:rPr>
              <a:t>e’</a:t>
            </a:r>
          </a:p>
        </p:txBody>
      </p:sp>
    </p:spTree>
    <p:extLst>
      <p:ext uri="{BB962C8B-B14F-4D97-AF65-F5344CB8AC3E}">
        <p14:creationId xmlns:p14="http://schemas.microsoft.com/office/powerpoint/2010/main" val="4112063477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8CDAD3FC-E457-584C-81DB-B2A19A9EBEE8}" vid="{49A015C0-4D28-5E44-A31B-B2297A0126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11251</TotalTime>
  <Words>4575</Words>
  <Application>Microsoft Macintosh PowerPoint</Application>
  <PresentationFormat>On-screen Show (4:3)</PresentationFormat>
  <Paragraphs>594</Paragraphs>
  <Slides>59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Arial</vt:lpstr>
      <vt:lpstr>Arial Narrow</vt:lpstr>
      <vt:lpstr>Calibri</vt:lpstr>
      <vt:lpstr>Calibri Light</vt:lpstr>
      <vt:lpstr>Symbol</vt:lpstr>
      <vt:lpstr>Symbol</vt:lpstr>
      <vt:lpstr>Wingdings</vt:lpstr>
      <vt:lpstr>Theme2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Analyzing and Modeling Autocorrelated Data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Wofsy</dc:creator>
  <cp:lastModifiedBy>Steven Wofsy</cp:lastModifiedBy>
  <cp:revision>75</cp:revision>
  <dcterms:created xsi:type="dcterms:W3CDTF">2019-09-06T13:21:32Z</dcterms:created>
  <dcterms:modified xsi:type="dcterms:W3CDTF">2019-09-25T15:13:10Z</dcterms:modified>
</cp:coreProperties>
</file>