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433" r:id="rId2"/>
    <p:sldId id="451" r:id="rId3"/>
    <p:sldId id="293" r:id="rId4"/>
    <p:sldId id="298" r:id="rId5"/>
    <p:sldId id="319" r:id="rId6"/>
    <p:sldId id="320" r:id="rId7"/>
    <p:sldId id="303" r:id="rId8"/>
    <p:sldId id="300" r:id="rId9"/>
    <p:sldId id="302" r:id="rId10"/>
    <p:sldId id="301" r:id="rId11"/>
    <p:sldId id="321" r:id="rId12"/>
    <p:sldId id="322" r:id="rId13"/>
    <p:sldId id="299" r:id="rId14"/>
    <p:sldId id="304" r:id="rId15"/>
    <p:sldId id="294" r:id="rId16"/>
    <p:sldId id="295" r:id="rId17"/>
    <p:sldId id="452" r:id="rId18"/>
    <p:sldId id="453" r:id="rId19"/>
    <p:sldId id="323" r:id="rId20"/>
    <p:sldId id="306" r:id="rId21"/>
    <p:sldId id="30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94694"/>
  </p:normalViewPr>
  <p:slideViewPr>
    <p:cSldViewPr snapToGrid="0" snapToObjects="1">
      <p:cViewPr varScale="1">
        <p:scale>
          <a:sx n="117" d="100"/>
          <a:sy n="117" d="100"/>
        </p:scale>
        <p:origin x="188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55049-4DB6-C943-B34F-4F37EB6C8F63}" type="datetimeFigureOut">
              <a:rPr lang="en-US" smtClean="0"/>
              <a:t>10/2/19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29FFA-1BA6-0946-840F-33041A25AA30}" type="slidenum">
              <a:rPr lang="en-US" smtClean="0"/>
              <a:t>‹#›</a:t>
            </a:fld>
            <a:endParaRPr lang="en-US"/>
          </a:p>
        </p:txBody>
      </p:sp>
    </p:spTree>
    <p:extLst>
      <p:ext uri="{BB962C8B-B14F-4D97-AF65-F5344CB8AC3E}">
        <p14:creationId xmlns:p14="http://schemas.microsoft.com/office/powerpoint/2010/main" val="1077741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what the</a:t>
            </a:r>
            <a:r>
              <a:rPr lang="en-US" baseline="0" dirty="0"/>
              <a:t> SD and CI measure:  *variance*  vs uncertainty.  </a:t>
            </a:r>
          </a:p>
          <a:p>
            <a:r>
              <a:rPr lang="en-US" baseline="0" dirty="0"/>
              <a:t>SD not an error estimate!!!</a:t>
            </a:r>
            <a:endParaRPr lang="en-US" dirty="0"/>
          </a:p>
        </p:txBody>
      </p:sp>
      <p:sp>
        <p:nvSpPr>
          <p:cNvPr id="4" name="Slide Number Placeholder 3"/>
          <p:cNvSpPr>
            <a:spLocks noGrp="1"/>
          </p:cNvSpPr>
          <p:nvPr>
            <p:ph type="sldNum" sz="quarter" idx="10"/>
          </p:nvPr>
        </p:nvSpPr>
        <p:spPr/>
        <p:txBody>
          <a:bodyPr/>
          <a:lstStyle/>
          <a:p>
            <a:fld id="{8C5C9301-A552-774E-9DDD-5669B759CF85}" type="slidenum">
              <a:rPr lang="en-US" smtClean="0"/>
              <a:t>3</a:t>
            </a:fld>
            <a:endParaRPr lang="en-US"/>
          </a:p>
        </p:txBody>
      </p:sp>
    </p:spTree>
    <p:extLst>
      <p:ext uri="{BB962C8B-B14F-4D97-AF65-F5344CB8AC3E}">
        <p14:creationId xmlns:p14="http://schemas.microsoft.com/office/powerpoint/2010/main" val="34707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RESAMPLING: back to our</a:t>
            </a:r>
            <a:r>
              <a:rPr lang="en-US" baseline="0" dirty="0"/>
              <a:t> conceptual framework for statistical inference.</a:t>
            </a:r>
            <a:endParaRPr lang="en-US" dirty="0"/>
          </a:p>
        </p:txBody>
      </p:sp>
      <p:sp>
        <p:nvSpPr>
          <p:cNvPr id="4" name="Slide Number Placeholder 3"/>
          <p:cNvSpPr>
            <a:spLocks noGrp="1"/>
          </p:cNvSpPr>
          <p:nvPr>
            <p:ph type="sldNum" sz="quarter" idx="10"/>
          </p:nvPr>
        </p:nvSpPr>
        <p:spPr/>
        <p:txBody>
          <a:bodyPr/>
          <a:lstStyle/>
          <a:p>
            <a:fld id="{8C5C9301-A552-774E-9DDD-5669B759CF85}" type="slidenum">
              <a:rPr lang="en-US" smtClean="0"/>
              <a:t>4</a:t>
            </a:fld>
            <a:endParaRPr lang="en-US"/>
          </a:p>
        </p:txBody>
      </p:sp>
    </p:spTree>
    <p:extLst>
      <p:ext uri="{BB962C8B-B14F-4D97-AF65-F5344CB8AC3E}">
        <p14:creationId xmlns:p14="http://schemas.microsoft.com/office/powerpoint/2010/main" val="691001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mean histogram, not the histogram of the means</a:t>
            </a:r>
          </a:p>
        </p:txBody>
      </p:sp>
      <p:sp>
        <p:nvSpPr>
          <p:cNvPr id="4" name="Slide Number Placeholder 3"/>
          <p:cNvSpPr>
            <a:spLocks noGrp="1"/>
          </p:cNvSpPr>
          <p:nvPr>
            <p:ph type="sldNum" sz="quarter" idx="5"/>
          </p:nvPr>
        </p:nvSpPr>
        <p:spPr/>
        <p:txBody>
          <a:bodyPr/>
          <a:lstStyle/>
          <a:p>
            <a:fld id="{8C5C9301-A552-774E-9DDD-5669B759CF85}" type="slidenum">
              <a:rPr lang="en-US" smtClean="0"/>
              <a:t>8</a:t>
            </a:fld>
            <a:endParaRPr lang="en-US"/>
          </a:p>
        </p:txBody>
      </p:sp>
    </p:spTree>
    <p:extLst>
      <p:ext uri="{BB962C8B-B14F-4D97-AF65-F5344CB8AC3E}">
        <p14:creationId xmlns:p14="http://schemas.microsoft.com/office/powerpoint/2010/main" val="183245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histogram of the means.  Note how narrow it is compared to the previous slide.</a:t>
            </a:r>
          </a:p>
        </p:txBody>
      </p:sp>
      <p:sp>
        <p:nvSpPr>
          <p:cNvPr id="4" name="Slide Number Placeholder 3"/>
          <p:cNvSpPr>
            <a:spLocks noGrp="1"/>
          </p:cNvSpPr>
          <p:nvPr>
            <p:ph type="sldNum" sz="quarter" idx="5"/>
          </p:nvPr>
        </p:nvSpPr>
        <p:spPr/>
        <p:txBody>
          <a:bodyPr/>
          <a:lstStyle/>
          <a:p>
            <a:fld id="{8C5C9301-A552-774E-9DDD-5669B759CF85}" type="slidenum">
              <a:rPr lang="en-US" smtClean="0"/>
              <a:t>9</a:t>
            </a:fld>
            <a:endParaRPr lang="en-US"/>
          </a:p>
        </p:txBody>
      </p:sp>
    </p:spTree>
    <p:extLst>
      <p:ext uri="{BB962C8B-B14F-4D97-AF65-F5344CB8AC3E}">
        <p14:creationId xmlns:p14="http://schemas.microsoft.com/office/powerpoint/2010/main" val="401867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t-test is parametric, in effect fitting the parameters of a normal distribution. We should not do that !</a:t>
            </a:r>
          </a:p>
        </p:txBody>
      </p:sp>
      <p:sp>
        <p:nvSpPr>
          <p:cNvPr id="4" name="Slide Number Placeholder 3"/>
          <p:cNvSpPr>
            <a:spLocks noGrp="1"/>
          </p:cNvSpPr>
          <p:nvPr>
            <p:ph type="sldNum" sz="quarter" idx="5"/>
          </p:nvPr>
        </p:nvSpPr>
        <p:spPr/>
        <p:txBody>
          <a:bodyPr/>
          <a:lstStyle/>
          <a:p>
            <a:fld id="{8C5C9301-A552-774E-9DDD-5669B759CF85}" type="slidenum">
              <a:rPr lang="en-US" smtClean="0"/>
              <a:t>10</a:t>
            </a:fld>
            <a:endParaRPr lang="en-US"/>
          </a:p>
        </p:txBody>
      </p:sp>
    </p:spTree>
    <p:extLst>
      <p:ext uri="{BB962C8B-B14F-4D97-AF65-F5344CB8AC3E}">
        <p14:creationId xmlns:p14="http://schemas.microsoft.com/office/powerpoint/2010/main" val="7005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 does include ”true” mean, but almost didn’t because our sample had notable </a:t>
            </a:r>
            <a:r>
              <a:rPr lang="en-US" dirty="0" err="1"/>
              <a:t>bia</a:t>
            </a:r>
            <a:r>
              <a:rPr lang="en-US" dirty="0"/>
              <a:t> relative to true</a:t>
            </a:r>
          </a:p>
        </p:txBody>
      </p:sp>
      <p:sp>
        <p:nvSpPr>
          <p:cNvPr id="4" name="Slide Number Placeholder 3"/>
          <p:cNvSpPr>
            <a:spLocks noGrp="1"/>
          </p:cNvSpPr>
          <p:nvPr>
            <p:ph type="sldNum" sz="quarter" idx="10"/>
          </p:nvPr>
        </p:nvSpPr>
        <p:spPr/>
        <p:txBody>
          <a:bodyPr/>
          <a:lstStyle/>
          <a:p>
            <a:fld id="{8C5C9301-A552-774E-9DDD-5669B759CF85}" type="slidenum">
              <a:rPr lang="en-US" smtClean="0"/>
              <a:t>13</a:t>
            </a:fld>
            <a:endParaRPr lang="en-US"/>
          </a:p>
        </p:txBody>
      </p:sp>
    </p:spTree>
    <p:extLst>
      <p:ext uri="{BB962C8B-B14F-4D97-AF65-F5344CB8AC3E}">
        <p14:creationId xmlns:p14="http://schemas.microsoft.com/office/powerpoint/2010/main" val="3614851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 the data set for the class</a:t>
            </a:r>
          </a:p>
        </p:txBody>
      </p:sp>
      <p:sp>
        <p:nvSpPr>
          <p:cNvPr id="4" name="Slide Number Placeholder 3"/>
          <p:cNvSpPr>
            <a:spLocks noGrp="1"/>
          </p:cNvSpPr>
          <p:nvPr>
            <p:ph type="sldNum" sz="quarter" idx="5"/>
          </p:nvPr>
        </p:nvSpPr>
        <p:spPr/>
        <p:txBody>
          <a:bodyPr/>
          <a:lstStyle/>
          <a:p>
            <a:fld id="{8C5C9301-A552-774E-9DDD-5669B759CF85}" type="slidenum">
              <a:rPr lang="en-US" smtClean="0"/>
              <a:t>19</a:t>
            </a:fld>
            <a:endParaRPr lang="en-US"/>
          </a:p>
        </p:txBody>
      </p:sp>
    </p:spTree>
    <p:extLst>
      <p:ext uri="{BB962C8B-B14F-4D97-AF65-F5344CB8AC3E}">
        <p14:creationId xmlns:p14="http://schemas.microsoft.com/office/powerpoint/2010/main" val="331001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STATE as the positive, then exhortation</a:t>
            </a:r>
            <a:r>
              <a:rPr lang="en-US" dirty="0"/>
              <a:t>; 2: light bulb slide</a:t>
            </a:r>
            <a:r>
              <a:rPr lang="is-IS" dirty="0"/>
              <a:t>….</a:t>
            </a:r>
            <a:r>
              <a:rPr lang="is-IS" b="1" dirty="0"/>
              <a:t>4. from some</a:t>
            </a:r>
            <a:r>
              <a:rPr lang="is-IS" b="1" baseline="0" dirty="0"/>
              <a:t> literature, or from our sample problem </a:t>
            </a:r>
            <a:r>
              <a:rPr lang="is-IS" b="1" baseline="0" dirty="0">
                <a:sym typeface="Wingdings"/>
              </a:rPr>
              <a:t> 5. bootstrap</a:t>
            </a:r>
            <a:endParaRPr lang="en-US" dirty="0"/>
          </a:p>
        </p:txBody>
      </p:sp>
      <p:sp>
        <p:nvSpPr>
          <p:cNvPr id="4" name="Slide Number Placeholder 3"/>
          <p:cNvSpPr>
            <a:spLocks noGrp="1"/>
          </p:cNvSpPr>
          <p:nvPr>
            <p:ph type="sldNum" sz="quarter" idx="10"/>
          </p:nvPr>
        </p:nvSpPr>
        <p:spPr/>
        <p:txBody>
          <a:bodyPr/>
          <a:lstStyle/>
          <a:p>
            <a:fld id="{8C5C9301-A552-774E-9DDD-5669B759CF85}" type="slidenum">
              <a:rPr lang="en-US" smtClean="0"/>
              <a:t>20</a:t>
            </a:fld>
            <a:endParaRPr lang="en-US"/>
          </a:p>
        </p:txBody>
      </p:sp>
    </p:spTree>
    <p:extLst>
      <p:ext uri="{BB962C8B-B14F-4D97-AF65-F5344CB8AC3E}">
        <p14:creationId xmlns:p14="http://schemas.microsoft.com/office/powerpoint/2010/main" val="257600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up</a:t>
            </a:r>
          </a:p>
        </p:txBody>
      </p:sp>
      <p:sp>
        <p:nvSpPr>
          <p:cNvPr id="4" name="Slide Number Placeholder 3"/>
          <p:cNvSpPr>
            <a:spLocks noGrp="1"/>
          </p:cNvSpPr>
          <p:nvPr>
            <p:ph type="sldNum" sz="quarter" idx="10"/>
          </p:nvPr>
        </p:nvSpPr>
        <p:spPr/>
        <p:txBody>
          <a:bodyPr/>
          <a:lstStyle/>
          <a:p>
            <a:fld id="{8C5C9301-A552-774E-9DDD-5669B759CF85}" type="slidenum">
              <a:rPr lang="en-US" smtClean="0"/>
              <a:t>21</a:t>
            </a:fld>
            <a:endParaRPr lang="en-US"/>
          </a:p>
        </p:txBody>
      </p:sp>
    </p:spTree>
    <p:extLst>
      <p:ext uri="{BB962C8B-B14F-4D97-AF65-F5344CB8AC3E}">
        <p14:creationId xmlns:p14="http://schemas.microsoft.com/office/powerpoint/2010/main" val="3759886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10018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30736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202056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04786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1FA83D-A886-1045-98CD-4B5ECE25C641}"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484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1FA83D-A886-1045-98CD-4B5ECE25C641}"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36547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1FA83D-A886-1045-98CD-4B5ECE25C641}" type="datetimeFigureOut">
              <a:rPr lang="en-US" smtClean="0"/>
              <a:t>10/2/19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74146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1FA83D-A886-1045-98CD-4B5ECE25C641}" type="datetimeFigureOut">
              <a:rPr lang="en-US" smtClean="0"/>
              <a:t>10/2/19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209260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FA83D-A886-1045-98CD-4B5ECE25C641}" type="datetimeFigureOut">
              <a:rPr lang="en-US" smtClean="0"/>
              <a:t>10/2/19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081573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FA83D-A886-1045-98CD-4B5ECE25C641}"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70321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FA83D-A886-1045-98CD-4B5ECE25C641}"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2576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FA83D-A886-1045-98CD-4B5ECE25C641}" type="datetimeFigureOut">
              <a:rPr lang="en-US" smtClean="0"/>
              <a:t>10/2/19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A2B4A-3F34-F54A-9B5F-22559B4D568D}" type="slidenum">
              <a:rPr lang="en-US" smtClean="0"/>
              <a:t>‹#›</a:t>
            </a:fld>
            <a:endParaRPr lang="en-US"/>
          </a:p>
        </p:txBody>
      </p:sp>
    </p:spTree>
    <p:extLst>
      <p:ext uri="{BB962C8B-B14F-4D97-AF65-F5344CB8AC3E}">
        <p14:creationId xmlns:p14="http://schemas.microsoft.com/office/powerpoint/2010/main" val="130386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90DF8-39B3-424B-AA5B-473E4741EC98}"/>
              </a:ext>
            </a:extLst>
          </p:cNvPr>
          <p:cNvSpPr txBox="1"/>
          <p:nvPr/>
        </p:nvSpPr>
        <p:spPr>
          <a:xfrm>
            <a:off x="0" y="1049154"/>
            <a:ext cx="9144000" cy="769441"/>
          </a:xfrm>
          <a:prstGeom prst="rect">
            <a:avLst/>
          </a:prstGeom>
          <a:solidFill>
            <a:srgbClr val="FFC000"/>
          </a:solidFill>
        </p:spPr>
        <p:txBody>
          <a:bodyPr wrap="square" rtlCol="0">
            <a:spAutoFit/>
          </a:bodyPr>
          <a:lstStyle/>
          <a:p>
            <a:pPr algn="ctr"/>
            <a:r>
              <a:rPr lang="en-US" sz="4400" b="1" dirty="0"/>
              <a:t>4. Confidence intervals and errors</a:t>
            </a:r>
          </a:p>
        </p:txBody>
      </p:sp>
      <p:sp>
        <p:nvSpPr>
          <p:cNvPr id="3" name="TextBox 2">
            <a:extLst>
              <a:ext uri="{FF2B5EF4-FFF2-40B4-BE49-F238E27FC236}">
                <a16:creationId xmlns:a16="http://schemas.microsoft.com/office/drawing/2014/main" id="{93F48F66-3325-364B-B933-B8EFA2520C4F}"/>
              </a:ext>
            </a:extLst>
          </p:cNvPr>
          <p:cNvSpPr txBox="1"/>
          <p:nvPr/>
        </p:nvSpPr>
        <p:spPr>
          <a:xfrm>
            <a:off x="0" y="1828221"/>
            <a:ext cx="9144000" cy="1569660"/>
          </a:xfrm>
          <a:prstGeom prst="rect">
            <a:avLst/>
          </a:prstGeom>
          <a:solidFill>
            <a:schemeClr val="bg1">
              <a:lumMod val="85000"/>
            </a:schemeClr>
          </a:solidFill>
        </p:spPr>
        <p:txBody>
          <a:bodyPr wrap="square" rtlCol="0">
            <a:spAutoFit/>
          </a:bodyPr>
          <a:lstStyle/>
          <a:p>
            <a:pPr algn="ctr"/>
            <a:r>
              <a:rPr lang="en-US" sz="3200" b="1" dirty="0"/>
              <a:t>Estimating and interpreting </a:t>
            </a:r>
          </a:p>
          <a:p>
            <a:pPr algn="ctr"/>
            <a:r>
              <a:rPr lang="en-US" sz="3200" b="1" dirty="0"/>
              <a:t>probability distributions and uncertainty </a:t>
            </a:r>
          </a:p>
          <a:p>
            <a:pPr algn="ctr"/>
            <a:r>
              <a:rPr lang="en-US" sz="3200" b="1" dirty="0"/>
              <a:t>(a.k.a. “errors”)</a:t>
            </a:r>
          </a:p>
        </p:txBody>
      </p:sp>
      <p:sp>
        <p:nvSpPr>
          <p:cNvPr id="4" name="TextBox 3">
            <a:extLst>
              <a:ext uri="{FF2B5EF4-FFF2-40B4-BE49-F238E27FC236}">
                <a16:creationId xmlns:a16="http://schemas.microsoft.com/office/drawing/2014/main" id="{EA8E2564-5E3F-1943-A7CF-3B12C9C8D1B0}"/>
              </a:ext>
            </a:extLst>
          </p:cNvPr>
          <p:cNvSpPr txBox="1"/>
          <p:nvPr/>
        </p:nvSpPr>
        <p:spPr>
          <a:xfrm>
            <a:off x="0" y="3397881"/>
            <a:ext cx="9144000" cy="1569660"/>
          </a:xfrm>
          <a:prstGeom prst="rect">
            <a:avLst/>
          </a:prstGeom>
          <a:solidFill>
            <a:schemeClr val="accent1">
              <a:lumMod val="40000"/>
              <a:lumOff val="60000"/>
            </a:schemeClr>
          </a:solidFill>
        </p:spPr>
        <p:txBody>
          <a:bodyPr wrap="square" rtlCol="0">
            <a:spAutoFit/>
          </a:bodyPr>
          <a:lstStyle/>
          <a:p>
            <a:pPr algn="ctr"/>
            <a:r>
              <a:rPr lang="en-US" sz="3200" b="1" dirty="0"/>
              <a:t>Bootstrapping and </a:t>
            </a:r>
          </a:p>
          <a:p>
            <a:pPr algn="ctr"/>
            <a:r>
              <a:rPr lang="en-US" sz="3200" b="1" dirty="0"/>
              <a:t>Markov Chain—Monte Carlo Simulations</a:t>
            </a:r>
          </a:p>
          <a:p>
            <a:pPr algn="ctr"/>
            <a:r>
              <a:rPr lang="en-US" sz="3200" b="1" dirty="0"/>
              <a:t>for estimation of confidence intervals and errors</a:t>
            </a:r>
          </a:p>
        </p:txBody>
      </p:sp>
    </p:spTree>
    <p:extLst>
      <p:ext uri="{BB962C8B-B14F-4D97-AF65-F5344CB8AC3E}">
        <p14:creationId xmlns:p14="http://schemas.microsoft.com/office/powerpoint/2010/main" val="2747086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24460" y="657796"/>
            <a:ext cx="1579418" cy="3879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8600" y="596722"/>
            <a:ext cx="8686800" cy="6124754"/>
          </a:xfrm>
          <a:prstGeom prst="rect">
            <a:avLst/>
          </a:prstGeom>
          <a:noFill/>
        </p:spPr>
        <p:txBody>
          <a:bodyPr wrap="square" rtlCol="0">
            <a:spAutoFit/>
          </a:bodyPr>
          <a:lstStyle/>
          <a:p>
            <a:r>
              <a:rPr lang="en-US" sz="2800" dirty="0"/>
              <a:t>The </a:t>
            </a:r>
            <a:r>
              <a:rPr lang="en-US" sz="2800" b="1" i="1" dirty="0">
                <a:solidFill>
                  <a:srgbClr val="FF0000"/>
                </a:solidFill>
              </a:rPr>
              <a:t>bootstrap method</a:t>
            </a:r>
            <a:r>
              <a:rPr lang="en-US" sz="2800" dirty="0"/>
              <a:t> </a:t>
            </a:r>
            <a:r>
              <a:rPr lang="en-US" sz="2800" b="1" i="1" dirty="0">
                <a:solidFill>
                  <a:srgbClr val="0432FF"/>
                </a:solidFill>
              </a:rPr>
              <a:t>resamples</a:t>
            </a:r>
            <a:r>
              <a:rPr lang="en-US" sz="2800" dirty="0"/>
              <a:t> the </a:t>
            </a:r>
            <a:r>
              <a:rPr lang="en-US" sz="2800" b="1" dirty="0"/>
              <a:t>original data</a:t>
            </a:r>
            <a:r>
              <a:rPr lang="en-US" sz="2800" dirty="0"/>
              <a:t> set, i.e. if I can’t repeat the measurements. We use its N data points to generate a large number of synthetic data sets, each also with N  data points.</a:t>
            </a:r>
          </a:p>
          <a:p>
            <a:endParaRPr lang="en-US" sz="1400" dirty="0"/>
          </a:p>
          <a:p>
            <a:r>
              <a:rPr lang="en-US" sz="2800" b="1" dirty="0">
                <a:solidFill>
                  <a:srgbClr val="FF0000"/>
                </a:solidFill>
              </a:rPr>
              <a:t>The procedure is simply to draw N  data points at a time with replacement  from each synthetic data set.</a:t>
            </a:r>
            <a:r>
              <a:rPr lang="en-US" sz="2800" dirty="0">
                <a:solidFill>
                  <a:srgbClr val="FF0000"/>
                </a:solidFill>
              </a:rPr>
              <a:t> </a:t>
            </a:r>
            <a:r>
              <a:rPr lang="en-US" sz="2800" dirty="0"/>
              <a:t>Because of the replacement, we do not simply get back our original data set each time. We get sets in which a random fraction of the original points, on average  1/e ≈ 37% , are replaced by duplicated  original points. </a:t>
            </a:r>
          </a:p>
          <a:p>
            <a:endParaRPr lang="en-US" sz="1400" dirty="0"/>
          </a:p>
          <a:p>
            <a:r>
              <a:rPr lang="en-US" sz="2800" b="1" dirty="0">
                <a:solidFill>
                  <a:srgbClr val="FF0000"/>
                </a:solidFill>
              </a:rPr>
              <a:t>Subject the original data and the synthetic data sets to the same estimation procedure (mean; MLE/Chi-square model inversion, </a:t>
            </a:r>
            <a:r>
              <a:rPr lang="is-IS" sz="2800" b="1" dirty="0">
                <a:solidFill>
                  <a:srgbClr val="FF0000"/>
                </a:solidFill>
              </a:rPr>
              <a:t>…)</a:t>
            </a:r>
            <a:r>
              <a:rPr lang="en-US" sz="2800" b="1" dirty="0">
                <a:solidFill>
                  <a:srgbClr val="FF0000"/>
                </a:solidFill>
              </a:rPr>
              <a:t> to obtain parameter estimates.</a:t>
            </a:r>
            <a:r>
              <a:rPr lang="en-US" sz="2800" dirty="0"/>
              <a:t>  </a:t>
            </a:r>
          </a:p>
        </p:txBody>
      </p:sp>
      <p:sp>
        <p:nvSpPr>
          <p:cNvPr id="4" name="TextBox 3"/>
          <p:cNvSpPr txBox="1"/>
          <p:nvPr/>
        </p:nvSpPr>
        <p:spPr>
          <a:xfrm>
            <a:off x="0" y="11947"/>
            <a:ext cx="9144000" cy="584775"/>
          </a:xfrm>
          <a:prstGeom prst="rect">
            <a:avLst/>
          </a:prstGeom>
          <a:solidFill>
            <a:srgbClr val="FFC000"/>
          </a:solidFill>
          <a:ln w="28575">
            <a:solidFill>
              <a:srgbClr val="FF0000"/>
            </a:solidFill>
          </a:ln>
        </p:spPr>
        <p:txBody>
          <a:bodyPr wrap="square" rtlCol="0">
            <a:spAutoFit/>
          </a:bodyPr>
          <a:lstStyle/>
          <a:p>
            <a:pPr algn="ctr"/>
            <a:r>
              <a:rPr lang="en-US" sz="3200" b="1" dirty="0"/>
              <a:t>Estimating errors using </a:t>
            </a:r>
            <a:r>
              <a:rPr lang="en-US" sz="3200" b="1"/>
              <a:t>non-parametric resampling</a:t>
            </a:r>
            <a:endParaRPr lang="en-US" sz="3200" b="1" dirty="0"/>
          </a:p>
        </p:txBody>
      </p:sp>
      <p:sp>
        <p:nvSpPr>
          <p:cNvPr id="5" name="Date Placeholder 4">
            <a:extLst>
              <a:ext uri="{FF2B5EF4-FFF2-40B4-BE49-F238E27FC236}">
                <a16:creationId xmlns:a16="http://schemas.microsoft.com/office/drawing/2014/main" id="{94DB88BB-EBFC-5B4B-998E-D0EE4305D12B}"/>
              </a:ext>
            </a:extLst>
          </p:cNvPr>
          <p:cNvSpPr>
            <a:spLocks noGrp="1"/>
          </p:cNvSpPr>
          <p:nvPr>
            <p:ph type="dt" sz="half" idx="10"/>
          </p:nvPr>
        </p:nvSpPr>
        <p:spPr>
          <a:xfrm>
            <a:off x="721415" y="6492875"/>
            <a:ext cx="2057400" cy="365125"/>
          </a:xfrm>
        </p:spPr>
        <p:txBody>
          <a:bodyPr/>
          <a:lstStyle/>
          <a:p>
            <a:fld id="{F50C5927-CF0A-544A-8151-E7D95F7F05AB}" type="datetime1">
              <a:rPr lang="en-US" smtClean="0"/>
              <a:t>10/2/19</a:t>
            </a:fld>
            <a:endParaRPr lang="en-US"/>
          </a:p>
        </p:txBody>
      </p:sp>
      <p:sp>
        <p:nvSpPr>
          <p:cNvPr id="6" name="Footer Placeholder 5">
            <a:extLst>
              <a:ext uri="{FF2B5EF4-FFF2-40B4-BE49-F238E27FC236}">
                <a16:creationId xmlns:a16="http://schemas.microsoft.com/office/drawing/2014/main" id="{223BDAF5-2180-4A48-BFA1-59D9CC2E22DC}"/>
              </a:ext>
            </a:extLst>
          </p:cNvPr>
          <p:cNvSpPr>
            <a:spLocks noGrp="1"/>
          </p:cNvSpPr>
          <p:nvPr>
            <p:ph type="ftr" sz="quarter" idx="11"/>
          </p:nvPr>
        </p:nvSpPr>
        <p:spPr>
          <a:xfrm>
            <a:off x="3121715" y="6492875"/>
            <a:ext cx="3086100" cy="365125"/>
          </a:xfrm>
        </p:spPr>
        <p:txBody>
          <a:bodyPr/>
          <a:lstStyle/>
          <a:p>
            <a:r>
              <a:rPr lang="en-US"/>
              <a:t>EPS 236</a:t>
            </a:r>
          </a:p>
        </p:txBody>
      </p:sp>
      <p:sp>
        <p:nvSpPr>
          <p:cNvPr id="7" name="Slide Number Placeholder 6">
            <a:extLst>
              <a:ext uri="{FF2B5EF4-FFF2-40B4-BE49-F238E27FC236}">
                <a16:creationId xmlns:a16="http://schemas.microsoft.com/office/drawing/2014/main" id="{DC19DC36-BCDB-0C4F-A11E-F961497EC915}"/>
              </a:ext>
            </a:extLst>
          </p:cNvPr>
          <p:cNvSpPr>
            <a:spLocks noGrp="1"/>
          </p:cNvSpPr>
          <p:nvPr>
            <p:ph type="sldNum" sz="quarter" idx="12"/>
          </p:nvPr>
        </p:nvSpPr>
        <p:spPr>
          <a:xfrm>
            <a:off x="6550715" y="6492875"/>
            <a:ext cx="2057400" cy="365125"/>
          </a:xfrm>
        </p:spPr>
        <p:txBody>
          <a:bodyPr/>
          <a:lstStyle/>
          <a:p>
            <a:fld id="{CD3A2B4A-3F34-F54A-9B5F-22559B4D568D}" type="slidenum">
              <a:rPr lang="en-US" smtClean="0"/>
              <a:t>10</a:t>
            </a:fld>
            <a:endParaRPr lang="en-US"/>
          </a:p>
        </p:txBody>
      </p:sp>
    </p:spTree>
    <p:extLst>
      <p:ext uri="{BB962C8B-B14F-4D97-AF65-F5344CB8AC3E}">
        <p14:creationId xmlns:p14="http://schemas.microsoft.com/office/powerpoint/2010/main" val="610665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66296D-BE5C-894E-9759-FC8B24E6A182}"/>
              </a:ext>
            </a:extLst>
          </p:cNvPr>
          <p:cNvPicPr>
            <a:picLocks noChangeAspect="1"/>
          </p:cNvPicPr>
          <p:nvPr/>
        </p:nvPicPr>
        <p:blipFill rotWithShape="1">
          <a:blip r:embed="rId2"/>
          <a:srcRect b="3644"/>
          <a:stretch/>
        </p:blipFill>
        <p:spPr>
          <a:xfrm>
            <a:off x="847310" y="967409"/>
            <a:ext cx="7951189" cy="4002157"/>
          </a:xfrm>
          <a:prstGeom prst="rect">
            <a:avLst/>
          </a:prstGeom>
        </p:spPr>
      </p:pic>
      <p:sp>
        <p:nvSpPr>
          <p:cNvPr id="6" name="TextBox 5">
            <a:extLst>
              <a:ext uri="{FF2B5EF4-FFF2-40B4-BE49-F238E27FC236}">
                <a16:creationId xmlns:a16="http://schemas.microsoft.com/office/drawing/2014/main" id="{663EAB6A-47FF-864B-87A9-716B1217A3F9}"/>
              </a:ext>
            </a:extLst>
          </p:cNvPr>
          <p:cNvSpPr txBox="1"/>
          <p:nvPr/>
        </p:nvSpPr>
        <p:spPr>
          <a:xfrm>
            <a:off x="2569265" y="967409"/>
            <a:ext cx="3564835" cy="369332"/>
          </a:xfrm>
          <a:prstGeom prst="rect">
            <a:avLst/>
          </a:prstGeom>
          <a:noFill/>
        </p:spPr>
        <p:txBody>
          <a:bodyPr wrap="square" rtlCol="0">
            <a:spAutoFit/>
          </a:bodyPr>
          <a:lstStyle/>
          <a:p>
            <a:r>
              <a:rPr lang="en-US" i="1" dirty="0"/>
              <a:t>Statistical Science, 1986</a:t>
            </a:r>
          </a:p>
        </p:txBody>
      </p:sp>
    </p:spTree>
    <p:extLst>
      <p:ext uri="{BB962C8B-B14F-4D97-AF65-F5344CB8AC3E}">
        <p14:creationId xmlns:p14="http://schemas.microsoft.com/office/powerpoint/2010/main" val="3704776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ED9C4-B139-BC46-B48D-AB0FD39BD499}"/>
              </a:ext>
            </a:extLst>
          </p:cNvPr>
          <p:cNvSpPr>
            <a:spLocks noGrp="1"/>
          </p:cNvSpPr>
          <p:nvPr>
            <p:ph type="dt" sz="half" idx="10"/>
          </p:nvPr>
        </p:nvSpPr>
        <p:spPr/>
        <p:txBody>
          <a:bodyPr/>
          <a:lstStyle/>
          <a:p>
            <a:fld id="{F773A443-2AD1-3044-AE84-60AC8D85C71A}" type="datetime1">
              <a:rPr lang="en-US" smtClean="0"/>
              <a:t>10/2/19</a:t>
            </a:fld>
            <a:endParaRPr lang="en-US"/>
          </a:p>
        </p:txBody>
      </p:sp>
      <p:sp>
        <p:nvSpPr>
          <p:cNvPr id="3" name="Footer Placeholder 2">
            <a:extLst>
              <a:ext uri="{FF2B5EF4-FFF2-40B4-BE49-F238E27FC236}">
                <a16:creationId xmlns:a16="http://schemas.microsoft.com/office/drawing/2014/main" id="{756CBDE5-2D25-D040-8E86-6F444CBA3871}"/>
              </a:ext>
            </a:extLst>
          </p:cNvPr>
          <p:cNvSpPr>
            <a:spLocks noGrp="1"/>
          </p:cNvSpPr>
          <p:nvPr>
            <p:ph type="ftr" sz="quarter" idx="11"/>
          </p:nvPr>
        </p:nvSpPr>
        <p:spPr/>
        <p:txBody>
          <a:bodyPr/>
          <a:lstStyle/>
          <a:p>
            <a:r>
              <a:rPr lang="en-US"/>
              <a:t>EPS 236</a:t>
            </a:r>
          </a:p>
        </p:txBody>
      </p:sp>
      <p:sp>
        <p:nvSpPr>
          <p:cNvPr id="4" name="Slide Number Placeholder 3">
            <a:extLst>
              <a:ext uri="{FF2B5EF4-FFF2-40B4-BE49-F238E27FC236}">
                <a16:creationId xmlns:a16="http://schemas.microsoft.com/office/drawing/2014/main" id="{17599791-459D-C641-A040-E6BF6E557D1D}"/>
              </a:ext>
            </a:extLst>
          </p:cNvPr>
          <p:cNvSpPr>
            <a:spLocks noGrp="1"/>
          </p:cNvSpPr>
          <p:nvPr>
            <p:ph type="sldNum" sz="quarter" idx="12"/>
          </p:nvPr>
        </p:nvSpPr>
        <p:spPr/>
        <p:txBody>
          <a:bodyPr/>
          <a:lstStyle/>
          <a:p>
            <a:fld id="{CD3A2B4A-3F34-F54A-9B5F-22559B4D568D}" type="slidenum">
              <a:rPr lang="en-US" smtClean="0"/>
              <a:t>12</a:t>
            </a:fld>
            <a:endParaRPr lang="en-US"/>
          </a:p>
        </p:txBody>
      </p:sp>
      <p:sp>
        <p:nvSpPr>
          <p:cNvPr id="5" name="Date Placeholder 1">
            <a:extLst>
              <a:ext uri="{FF2B5EF4-FFF2-40B4-BE49-F238E27FC236}">
                <a16:creationId xmlns:a16="http://schemas.microsoft.com/office/drawing/2014/main" id="{5282D6A2-20B1-7D43-9536-56C90C14CB76}"/>
              </a:ext>
            </a:extLst>
          </p:cNvPr>
          <p:cNvSpPr txBox="1">
            <a:spLocks/>
          </p:cNvSpPr>
          <p:nvPr/>
        </p:nvSpPr>
        <p:spPr>
          <a:xfrm>
            <a:off x="522632" y="367941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73A443-2AD1-3044-AE84-60AC8D85C71A}" type="datetime1">
              <a:rPr lang="en-US" smtClean="0"/>
              <a:pPr/>
              <a:t>10/2/19</a:t>
            </a:fld>
            <a:endParaRPr lang="en-US"/>
          </a:p>
        </p:txBody>
      </p:sp>
      <p:sp>
        <p:nvSpPr>
          <p:cNvPr id="6" name="Footer Placeholder 2">
            <a:extLst>
              <a:ext uri="{FF2B5EF4-FFF2-40B4-BE49-F238E27FC236}">
                <a16:creationId xmlns:a16="http://schemas.microsoft.com/office/drawing/2014/main" id="{66676304-A075-6044-9902-7E50959B203A}"/>
              </a:ext>
            </a:extLst>
          </p:cNvPr>
          <p:cNvSpPr txBox="1">
            <a:spLocks/>
          </p:cNvSpPr>
          <p:nvPr/>
        </p:nvSpPr>
        <p:spPr>
          <a:xfrm>
            <a:off x="2922932" y="367941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EPS 236</a:t>
            </a:r>
          </a:p>
        </p:txBody>
      </p:sp>
      <p:pic>
        <p:nvPicPr>
          <p:cNvPr id="8" name="Picture 7">
            <a:extLst>
              <a:ext uri="{FF2B5EF4-FFF2-40B4-BE49-F238E27FC236}">
                <a16:creationId xmlns:a16="http://schemas.microsoft.com/office/drawing/2014/main" id="{000AD890-21CC-8E4E-8C96-6C510C37752A}"/>
              </a:ext>
            </a:extLst>
          </p:cNvPr>
          <p:cNvPicPr>
            <a:picLocks noChangeAspect="1"/>
          </p:cNvPicPr>
          <p:nvPr/>
        </p:nvPicPr>
        <p:blipFill>
          <a:blip r:embed="rId2"/>
          <a:stretch>
            <a:fillRect/>
          </a:stretch>
        </p:blipFill>
        <p:spPr>
          <a:xfrm>
            <a:off x="13252" y="795809"/>
            <a:ext cx="8940800" cy="1651000"/>
          </a:xfrm>
          <a:prstGeom prst="rect">
            <a:avLst/>
          </a:prstGeom>
        </p:spPr>
      </p:pic>
      <p:pic>
        <p:nvPicPr>
          <p:cNvPr id="9" name="Picture 8">
            <a:extLst>
              <a:ext uri="{FF2B5EF4-FFF2-40B4-BE49-F238E27FC236}">
                <a16:creationId xmlns:a16="http://schemas.microsoft.com/office/drawing/2014/main" id="{E9AC8358-15E0-8641-8BF5-066B7F6EE908}"/>
              </a:ext>
            </a:extLst>
          </p:cNvPr>
          <p:cNvPicPr>
            <a:picLocks noChangeAspect="1"/>
          </p:cNvPicPr>
          <p:nvPr/>
        </p:nvPicPr>
        <p:blipFill>
          <a:blip r:embed="rId3"/>
          <a:stretch>
            <a:fillRect/>
          </a:stretch>
        </p:blipFill>
        <p:spPr>
          <a:xfrm>
            <a:off x="6009032" y="463824"/>
            <a:ext cx="1233850" cy="1610279"/>
          </a:xfrm>
          <a:prstGeom prst="rect">
            <a:avLst/>
          </a:prstGeom>
        </p:spPr>
      </p:pic>
      <p:sp>
        <p:nvSpPr>
          <p:cNvPr id="10" name="TextBox 9">
            <a:extLst>
              <a:ext uri="{FF2B5EF4-FFF2-40B4-BE49-F238E27FC236}">
                <a16:creationId xmlns:a16="http://schemas.microsoft.com/office/drawing/2014/main" id="{C27406D4-44A4-534D-901F-0A91FEED5AED}"/>
              </a:ext>
            </a:extLst>
          </p:cNvPr>
          <p:cNvSpPr txBox="1"/>
          <p:nvPr/>
        </p:nvSpPr>
        <p:spPr>
          <a:xfrm>
            <a:off x="278296" y="2557669"/>
            <a:ext cx="8556486" cy="3139321"/>
          </a:xfrm>
          <a:prstGeom prst="rect">
            <a:avLst/>
          </a:prstGeom>
          <a:solidFill>
            <a:schemeClr val="bg1"/>
          </a:solidFill>
        </p:spPr>
        <p:txBody>
          <a:bodyPr wrap="square" rtlCol="0">
            <a:spAutoFit/>
          </a:bodyPr>
          <a:lstStyle/>
          <a:p>
            <a:r>
              <a:rPr lang="en-US" b="1" dirty="0"/>
              <a:t>Abstract. Most of our familiar statistical methods, such as hypoth­esis testing, linear regression, analysis of variance, and maximum likelihood estimation, were designed to be implemented on mechanical calculators. Modem elec­tronic computation has encouraged a host of new statis­tical methods that require fewer distributional assump­tions than their predecessors and can be applied to more complicated statistical estimators. These methods allow the scientist to explore and describe data and draw valid statistical inferences without the usual concerns for math­ematical tractability. This is possible because traditional methods of mathematical analysis are replaced by special­ly constructed computer algorithms. Mathematics has not disappeared from statistical theory. It is the main method for deciding which algorithms are correct and efficient tools for automating statistical inference. </a:t>
            </a:r>
          </a:p>
        </p:txBody>
      </p:sp>
    </p:spTree>
    <p:extLst>
      <p:ext uri="{BB962C8B-B14F-4D97-AF65-F5344CB8AC3E}">
        <p14:creationId xmlns:p14="http://schemas.microsoft.com/office/powerpoint/2010/main" val="164984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207" y="4682700"/>
            <a:ext cx="5181601" cy="1938992"/>
          </a:xfrm>
          <a:prstGeom prst="rect">
            <a:avLst/>
          </a:prstGeom>
          <a:noFill/>
        </p:spPr>
        <p:txBody>
          <a:bodyPr wrap="square" rtlCol="0">
            <a:spAutoFit/>
          </a:bodyPr>
          <a:lstStyle/>
          <a:p>
            <a:pPr marL="285750" lvl="0" indent="-285750"/>
            <a:r>
              <a:rPr lang="en-US" sz="2000" dirty="0" err="1"/>
              <a:t>Zum</a:t>
            </a:r>
            <a:r>
              <a:rPr lang="en-US" sz="2000" dirty="0"/>
              <a:t>=</a:t>
            </a:r>
            <a:r>
              <a:rPr lang="en-US" sz="2000" dirty="0" err="1"/>
              <a:t>rnorm</a:t>
            </a:r>
            <a:r>
              <a:rPr lang="en-US" sz="2000" dirty="0"/>
              <a:t>(100)</a:t>
            </a:r>
          </a:p>
          <a:p>
            <a:pPr marL="285750" lvl="0" indent="-285750"/>
            <a:r>
              <a:rPr lang="de-DE" sz="2000" dirty="0"/>
              <a:t>RR=NULL ; </a:t>
            </a:r>
            <a:r>
              <a:rPr lang="de-DE" sz="2000" dirty="0" err="1"/>
              <a:t>for</a:t>
            </a:r>
            <a:r>
              <a:rPr lang="de-DE" sz="2000" dirty="0"/>
              <a:t>(</a:t>
            </a:r>
            <a:r>
              <a:rPr lang="de-DE" sz="2000" dirty="0" err="1"/>
              <a:t>k</a:t>
            </a:r>
            <a:r>
              <a:rPr lang="de-DE" sz="2000" dirty="0"/>
              <a:t> in 1:1000)</a:t>
            </a:r>
          </a:p>
          <a:p>
            <a:pPr marL="285750" lvl="0" indent="-285750"/>
            <a:r>
              <a:rPr lang="de-DE" sz="2000" dirty="0"/>
              <a:t>RR=c(</a:t>
            </a:r>
            <a:r>
              <a:rPr lang="de-DE" sz="2000" dirty="0" err="1"/>
              <a:t>RR,mean</a:t>
            </a:r>
            <a:r>
              <a:rPr lang="de-DE" sz="2000" dirty="0"/>
              <a:t>(sample(Zum,100,replace=T) ) )  </a:t>
            </a:r>
            <a:r>
              <a:rPr lang="de-DE" sz="2000" dirty="0" err="1"/>
              <a:t>quantile</a:t>
            </a:r>
            <a:r>
              <a:rPr lang="de-DE" sz="2000" dirty="0"/>
              <a:t>(</a:t>
            </a:r>
            <a:r>
              <a:rPr lang="de-DE" sz="2000" dirty="0" err="1"/>
              <a:t>RR,probs</a:t>
            </a:r>
            <a:r>
              <a:rPr lang="de-DE" sz="2000" dirty="0"/>
              <a:t>=c(.025,.975))       </a:t>
            </a:r>
          </a:p>
          <a:p>
            <a:pPr marL="285750" lvl="0" indent="-285750"/>
            <a:r>
              <a:rPr lang="de-DE" sz="2000" dirty="0"/>
              <a:t>2.5% ,  97.5% </a:t>
            </a:r>
            <a:r>
              <a:rPr lang="de-DE" sz="2000" dirty="0">
                <a:sym typeface="Wingdings"/>
              </a:rPr>
              <a:t> </a:t>
            </a:r>
            <a:r>
              <a:rPr lang="de-DE" sz="2000" dirty="0"/>
              <a:t>-0.38  0.020   </a:t>
            </a:r>
            <a:r>
              <a:rPr lang="de-DE" sz="2000" i="1" dirty="0" err="1"/>
              <a:t>range</a:t>
            </a:r>
            <a:r>
              <a:rPr lang="de-DE" sz="2000" i="1" dirty="0"/>
              <a:t> 0.40</a:t>
            </a:r>
          </a:p>
          <a:p>
            <a:pPr marL="285750" lvl="0" indent="-285750"/>
            <a:r>
              <a:rPr lang="de-DE" sz="2000" b="1" dirty="0">
                <a:solidFill>
                  <a:srgbClr val="FF0000"/>
                </a:solidFill>
              </a:rPr>
              <a:t>                  same</a:t>
            </a:r>
            <a:r>
              <a:rPr lang="en-US" sz="2000" b="1" dirty="0">
                <a:solidFill>
                  <a:srgbClr val="FF0000"/>
                </a:solidFill>
              </a:rPr>
              <a:t> range as sampling </a:t>
            </a:r>
            <a:r>
              <a:rPr lang="en-US" sz="2000" b="1" dirty="0" err="1">
                <a:solidFill>
                  <a:srgbClr val="FF0000"/>
                </a:solidFill>
              </a:rPr>
              <a:t>rnorm</a:t>
            </a:r>
            <a:r>
              <a:rPr lang="en-US" sz="2000" b="1" dirty="0">
                <a:solidFill>
                  <a:srgbClr val="FF0000"/>
                </a:solidFill>
              </a:rPr>
              <a:t> itself</a:t>
            </a:r>
            <a:r>
              <a:rPr lang="de-DE" sz="2000" b="1" dirty="0">
                <a:solidFill>
                  <a:srgbClr val="FF0000"/>
                </a:solidFill>
              </a:rPr>
              <a:t>!</a:t>
            </a:r>
            <a:endParaRPr lang="en-US" sz="2000" b="1" dirty="0">
              <a:solidFill>
                <a:srgbClr val="FF0000"/>
              </a:solidFill>
            </a:endParaRPr>
          </a:p>
        </p:txBody>
      </p:sp>
      <p:sp>
        <p:nvSpPr>
          <p:cNvPr id="4" name="TextBox 3"/>
          <p:cNvSpPr txBox="1"/>
          <p:nvPr/>
        </p:nvSpPr>
        <p:spPr>
          <a:xfrm>
            <a:off x="110837" y="134468"/>
            <a:ext cx="3283527" cy="3046988"/>
          </a:xfrm>
          <a:prstGeom prst="rect">
            <a:avLst/>
          </a:prstGeom>
          <a:solidFill>
            <a:schemeClr val="bg1">
              <a:lumMod val="85000"/>
            </a:schemeClr>
          </a:solidFill>
        </p:spPr>
        <p:txBody>
          <a:bodyPr wrap="square" rtlCol="0">
            <a:spAutoFit/>
          </a:bodyPr>
          <a:lstStyle/>
          <a:p>
            <a:r>
              <a:rPr lang="en-US" sz="2400" b="1" dirty="0">
                <a:solidFill>
                  <a:srgbClr val="FF0000"/>
                </a:solidFill>
              </a:rPr>
              <a:t>Example:</a:t>
            </a:r>
          </a:p>
          <a:p>
            <a:r>
              <a:rPr lang="en-US" sz="2400" dirty="0">
                <a:solidFill>
                  <a:srgbClr val="FF0000"/>
                </a:solidFill>
              </a:rPr>
              <a:t>Estimate the mean of normally distributed data, N = 100 points, using a bootstrap.</a:t>
            </a:r>
          </a:p>
          <a:p>
            <a:endParaRPr lang="en-US" sz="2400" dirty="0">
              <a:solidFill>
                <a:srgbClr val="FF0000"/>
              </a:solidFill>
            </a:endParaRPr>
          </a:p>
          <a:p>
            <a:r>
              <a:rPr lang="en-US" sz="2400" dirty="0">
                <a:solidFill>
                  <a:srgbClr val="FF0000"/>
                </a:solidFill>
              </a:rPr>
              <a:t>“True”: mean =0</a:t>
            </a:r>
          </a:p>
          <a:p>
            <a:r>
              <a:rPr lang="en-US" sz="2400" dirty="0">
                <a:solidFill>
                  <a:srgbClr val="FF0000"/>
                </a:solidFill>
              </a:rPr>
              <a:t>              </a:t>
            </a:r>
            <a:r>
              <a:rPr lang="en-US" sz="2400" dirty="0">
                <a:solidFill>
                  <a:srgbClr val="FF0000"/>
                </a:solidFill>
                <a:latin typeface="Symbol" charset="2"/>
              </a:rPr>
              <a:t>s</a:t>
            </a:r>
            <a:r>
              <a:rPr lang="en-US" sz="2400" dirty="0">
                <a:solidFill>
                  <a:srgbClr val="FF0000"/>
                </a:solidFill>
              </a:rPr>
              <a:t> = 1 (</a:t>
            </a:r>
            <a:r>
              <a:rPr lang="en-US" sz="2400" dirty="0" err="1">
                <a:solidFill>
                  <a:srgbClr val="FF0000"/>
                </a:solidFill>
              </a:rPr>
              <a:t>std</a:t>
            </a:r>
            <a:r>
              <a:rPr lang="en-US" sz="2400" dirty="0">
                <a:solidFill>
                  <a:srgbClr val="FF0000"/>
                </a:solidFill>
              </a:rPr>
              <a:t> dev)</a:t>
            </a:r>
          </a:p>
        </p:txBody>
      </p:sp>
      <p:sp>
        <p:nvSpPr>
          <p:cNvPr id="5" name="TextBox 4"/>
          <p:cNvSpPr txBox="1"/>
          <p:nvPr/>
        </p:nvSpPr>
        <p:spPr>
          <a:xfrm>
            <a:off x="105206" y="4313368"/>
            <a:ext cx="3432463" cy="369332"/>
          </a:xfrm>
          <a:prstGeom prst="rect">
            <a:avLst/>
          </a:prstGeom>
          <a:noFill/>
        </p:spPr>
        <p:txBody>
          <a:bodyPr wrap="square" rtlCol="0">
            <a:spAutoFit/>
          </a:bodyPr>
          <a:lstStyle/>
          <a:p>
            <a:r>
              <a:rPr lang="en-US" b="1" dirty="0"/>
              <a:t>Resample </a:t>
            </a:r>
            <a:r>
              <a:rPr lang="en-US" b="1"/>
              <a:t>100 data 1000 times</a:t>
            </a:r>
            <a:r>
              <a:rPr lang="en-US" b="1" dirty="0"/>
              <a:t>:</a:t>
            </a:r>
          </a:p>
        </p:txBody>
      </p:sp>
      <p:pic>
        <p:nvPicPr>
          <p:cNvPr id="7" name="Picture 6"/>
          <p:cNvPicPr>
            <a:picLocks noChangeAspect="1"/>
          </p:cNvPicPr>
          <p:nvPr/>
        </p:nvPicPr>
        <p:blipFill>
          <a:blip r:embed="rId3"/>
          <a:stretch>
            <a:fillRect/>
          </a:stretch>
        </p:blipFill>
        <p:spPr>
          <a:xfrm>
            <a:off x="3822701" y="78789"/>
            <a:ext cx="5295900" cy="5598111"/>
          </a:xfrm>
          <a:prstGeom prst="rect">
            <a:avLst/>
          </a:prstGeom>
        </p:spPr>
      </p:pic>
      <p:sp>
        <p:nvSpPr>
          <p:cNvPr id="6" name="TextBox 5"/>
          <p:cNvSpPr txBox="1"/>
          <p:nvPr/>
        </p:nvSpPr>
        <p:spPr>
          <a:xfrm>
            <a:off x="6214918" y="5168720"/>
            <a:ext cx="2632363" cy="369332"/>
          </a:xfrm>
          <a:prstGeom prst="rect">
            <a:avLst/>
          </a:prstGeom>
          <a:solidFill>
            <a:schemeClr val="bg1"/>
          </a:solidFill>
        </p:spPr>
        <p:txBody>
          <a:bodyPr wrap="square" rtlCol="0">
            <a:spAutoFit/>
          </a:bodyPr>
          <a:lstStyle/>
          <a:p>
            <a:pPr algn="ctr"/>
            <a:r>
              <a:rPr lang="en-US" b="1"/>
              <a:t>Sample Mean</a:t>
            </a:r>
          </a:p>
        </p:txBody>
      </p:sp>
      <p:sp>
        <p:nvSpPr>
          <p:cNvPr id="8" name="TextBox 7"/>
          <p:cNvSpPr txBox="1"/>
          <p:nvPr/>
        </p:nvSpPr>
        <p:spPr>
          <a:xfrm>
            <a:off x="5305139" y="4749965"/>
            <a:ext cx="3661062" cy="461665"/>
          </a:xfrm>
          <a:prstGeom prst="rect">
            <a:avLst/>
          </a:prstGeom>
          <a:solidFill>
            <a:schemeClr val="bg1"/>
          </a:solidFill>
        </p:spPr>
        <p:txBody>
          <a:bodyPr wrap="square" rtlCol="0">
            <a:spAutoFit/>
          </a:bodyPr>
          <a:lstStyle/>
          <a:p>
            <a:r>
              <a:rPr lang="en-US" sz="2400" b="1" dirty="0"/>
              <a:t>-0.4      -0.2          0          0.2</a:t>
            </a:r>
          </a:p>
        </p:txBody>
      </p:sp>
      <p:cxnSp>
        <p:nvCxnSpPr>
          <p:cNvPr id="9" name="Straight Connector 8"/>
          <p:cNvCxnSpPr/>
          <p:nvPr/>
        </p:nvCxnSpPr>
        <p:spPr>
          <a:xfrm flipH="1" flipV="1">
            <a:off x="7531100" y="660400"/>
            <a:ext cx="12700" cy="39606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705600" y="650436"/>
            <a:ext cx="12700" cy="396068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87344" y="660400"/>
            <a:ext cx="1052370" cy="923330"/>
          </a:xfrm>
          <a:prstGeom prst="rect">
            <a:avLst/>
          </a:prstGeom>
          <a:noFill/>
        </p:spPr>
        <p:txBody>
          <a:bodyPr wrap="square" rtlCol="0">
            <a:spAutoFit/>
          </a:bodyPr>
          <a:lstStyle/>
          <a:p>
            <a:r>
              <a:rPr lang="en-US" dirty="0">
                <a:solidFill>
                  <a:srgbClr val="FF0000"/>
                </a:solidFill>
              </a:rPr>
              <a:t>mean </a:t>
            </a:r>
            <a:r>
              <a:rPr lang="en-US">
                <a:solidFill>
                  <a:srgbClr val="FF0000"/>
                </a:solidFill>
              </a:rPr>
              <a:t>of original sample</a:t>
            </a:r>
          </a:p>
        </p:txBody>
      </p:sp>
      <p:cxnSp>
        <p:nvCxnSpPr>
          <p:cNvPr id="13" name="Straight Arrow Connector 12"/>
          <p:cNvCxnSpPr/>
          <p:nvPr/>
        </p:nvCxnSpPr>
        <p:spPr>
          <a:xfrm>
            <a:off x="5956299" y="901700"/>
            <a:ext cx="749301" cy="63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35472" y="633114"/>
            <a:ext cx="1052370" cy="646331"/>
          </a:xfrm>
          <a:prstGeom prst="rect">
            <a:avLst/>
          </a:prstGeom>
          <a:noFill/>
        </p:spPr>
        <p:txBody>
          <a:bodyPr wrap="square" rtlCol="0">
            <a:spAutoFit/>
          </a:bodyPr>
          <a:lstStyle/>
          <a:p>
            <a:r>
              <a:rPr lang="en-US" dirty="0">
                <a:solidFill>
                  <a:srgbClr val="FF0000"/>
                </a:solidFill>
              </a:rPr>
              <a:t>mean of true pdf</a:t>
            </a:r>
          </a:p>
        </p:txBody>
      </p:sp>
      <p:cxnSp>
        <p:nvCxnSpPr>
          <p:cNvPr id="15" name="Straight Arrow Connector 14"/>
          <p:cNvCxnSpPr/>
          <p:nvPr/>
        </p:nvCxnSpPr>
        <p:spPr>
          <a:xfrm flipH="1">
            <a:off x="7674555" y="878184"/>
            <a:ext cx="298446" cy="780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F30BDD4D-30AE-EC48-9E6E-F67219F7705C}"/>
              </a:ext>
            </a:extLst>
          </p:cNvPr>
          <p:cNvSpPr>
            <a:spLocks noGrp="1"/>
          </p:cNvSpPr>
          <p:nvPr>
            <p:ph type="dt" sz="half" idx="10"/>
          </p:nvPr>
        </p:nvSpPr>
        <p:spPr>
          <a:xfrm>
            <a:off x="728518" y="6489201"/>
            <a:ext cx="2057400" cy="365125"/>
          </a:xfrm>
        </p:spPr>
        <p:txBody>
          <a:bodyPr/>
          <a:lstStyle/>
          <a:p>
            <a:fld id="{B3CB26AE-B3D8-524F-AD37-3699AF4B58FF}" type="datetime1">
              <a:rPr lang="en-US" smtClean="0"/>
              <a:t>10/2/19</a:t>
            </a:fld>
            <a:endParaRPr lang="en-US"/>
          </a:p>
        </p:txBody>
      </p:sp>
      <p:sp>
        <p:nvSpPr>
          <p:cNvPr id="12" name="Footer Placeholder 11">
            <a:extLst>
              <a:ext uri="{FF2B5EF4-FFF2-40B4-BE49-F238E27FC236}">
                <a16:creationId xmlns:a16="http://schemas.microsoft.com/office/drawing/2014/main" id="{E7964EB8-F17D-884C-8B87-BAE844D1E652}"/>
              </a:ext>
            </a:extLst>
          </p:cNvPr>
          <p:cNvSpPr>
            <a:spLocks noGrp="1"/>
          </p:cNvSpPr>
          <p:nvPr>
            <p:ph type="ftr" sz="quarter" idx="11"/>
          </p:nvPr>
        </p:nvSpPr>
        <p:spPr>
          <a:xfrm>
            <a:off x="3128818" y="6489201"/>
            <a:ext cx="3086100" cy="365125"/>
          </a:xfrm>
        </p:spPr>
        <p:txBody>
          <a:bodyPr/>
          <a:lstStyle/>
          <a:p>
            <a:r>
              <a:rPr lang="en-US"/>
              <a:t>EPS 236</a:t>
            </a:r>
          </a:p>
        </p:txBody>
      </p:sp>
      <p:sp>
        <p:nvSpPr>
          <p:cNvPr id="16" name="Slide Number Placeholder 15">
            <a:extLst>
              <a:ext uri="{FF2B5EF4-FFF2-40B4-BE49-F238E27FC236}">
                <a16:creationId xmlns:a16="http://schemas.microsoft.com/office/drawing/2014/main" id="{F98C3105-E365-1B49-9ABC-621712BB3EFF}"/>
              </a:ext>
            </a:extLst>
          </p:cNvPr>
          <p:cNvSpPr>
            <a:spLocks noGrp="1"/>
          </p:cNvSpPr>
          <p:nvPr>
            <p:ph type="sldNum" sz="quarter" idx="12"/>
          </p:nvPr>
        </p:nvSpPr>
        <p:spPr>
          <a:xfrm>
            <a:off x="6557818" y="6489201"/>
            <a:ext cx="2057400" cy="365125"/>
          </a:xfrm>
        </p:spPr>
        <p:txBody>
          <a:bodyPr/>
          <a:lstStyle/>
          <a:p>
            <a:fld id="{CD3A2B4A-3F34-F54A-9B5F-22559B4D568D}" type="slidenum">
              <a:rPr lang="en-US" smtClean="0"/>
              <a:t>13</a:t>
            </a:fld>
            <a:endParaRPr lang="en-US"/>
          </a:p>
        </p:txBody>
      </p:sp>
    </p:spTree>
    <p:extLst>
      <p:ext uri="{BB962C8B-B14F-4D97-AF65-F5344CB8AC3E}">
        <p14:creationId xmlns:p14="http://schemas.microsoft.com/office/powerpoint/2010/main" val="4256439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00" y="1976582"/>
            <a:ext cx="8672945" cy="3046988"/>
          </a:xfrm>
          <a:prstGeom prst="rect">
            <a:avLst/>
          </a:prstGeom>
          <a:noFill/>
        </p:spPr>
        <p:txBody>
          <a:bodyPr wrap="square" rtlCol="0">
            <a:spAutoFit/>
          </a:bodyPr>
          <a:lstStyle/>
          <a:p>
            <a:pPr lvl="0"/>
            <a:r>
              <a:rPr lang="en-US" sz="3200" b="1" dirty="0">
                <a:solidFill>
                  <a:srgbClr val="FF0000"/>
                </a:solidFill>
              </a:rPr>
              <a:t>The set of estimated parameters will be distributed around the best estimate of the parameters from the original data (a(0))  in close approximation to the way that a(0)  is distributed around </a:t>
            </a:r>
            <a:r>
              <a:rPr lang="en-US" sz="3200" b="1" dirty="0" err="1">
                <a:solidFill>
                  <a:srgbClr val="FF0000"/>
                </a:solidFill>
              </a:rPr>
              <a:t>a</a:t>
            </a:r>
            <a:r>
              <a:rPr lang="en-US" sz="3200" b="1" baseline="-25000" dirty="0" err="1">
                <a:solidFill>
                  <a:srgbClr val="FF0000"/>
                </a:solidFill>
              </a:rPr>
              <a:t>true</a:t>
            </a:r>
            <a:r>
              <a:rPr lang="en-US" sz="3200" b="1" dirty="0">
                <a:solidFill>
                  <a:srgbClr val="FF0000"/>
                </a:solidFill>
              </a:rPr>
              <a:t> as in our simple example.</a:t>
            </a:r>
          </a:p>
          <a:p>
            <a:pPr lvl="0"/>
            <a:endParaRPr lang="en-US" sz="3200" b="1" dirty="0">
              <a:solidFill>
                <a:srgbClr val="FF0000"/>
              </a:solidFill>
            </a:endParaRPr>
          </a:p>
        </p:txBody>
      </p:sp>
      <p:sp>
        <p:nvSpPr>
          <p:cNvPr id="3" name="Date Placeholder 2">
            <a:extLst>
              <a:ext uri="{FF2B5EF4-FFF2-40B4-BE49-F238E27FC236}">
                <a16:creationId xmlns:a16="http://schemas.microsoft.com/office/drawing/2014/main" id="{38AB78F0-A99F-484F-8E3B-416578660586}"/>
              </a:ext>
            </a:extLst>
          </p:cNvPr>
          <p:cNvSpPr>
            <a:spLocks noGrp="1"/>
          </p:cNvSpPr>
          <p:nvPr>
            <p:ph type="dt" sz="half" idx="10"/>
          </p:nvPr>
        </p:nvSpPr>
        <p:spPr/>
        <p:txBody>
          <a:bodyPr/>
          <a:lstStyle/>
          <a:p>
            <a:fld id="{9E165858-9E6F-0643-9A3E-B899C4F11668}" type="datetime1">
              <a:rPr lang="en-US" smtClean="0"/>
              <a:t>10/2/19</a:t>
            </a:fld>
            <a:endParaRPr lang="en-US"/>
          </a:p>
        </p:txBody>
      </p:sp>
      <p:sp>
        <p:nvSpPr>
          <p:cNvPr id="4" name="Footer Placeholder 3">
            <a:extLst>
              <a:ext uri="{FF2B5EF4-FFF2-40B4-BE49-F238E27FC236}">
                <a16:creationId xmlns:a16="http://schemas.microsoft.com/office/drawing/2014/main" id="{C39A2059-E597-434D-A8B5-5DA69BEE4577}"/>
              </a:ext>
            </a:extLst>
          </p:cNvPr>
          <p:cNvSpPr>
            <a:spLocks noGrp="1"/>
          </p:cNvSpPr>
          <p:nvPr>
            <p:ph type="ftr" sz="quarter" idx="11"/>
          </p:nvPr>
        </p:nvSpPr>
        <p:spPr/>
        <p:txBody>
          <a:bodyPr/>
          <a:lstStyle/>
          <a:p>
            <a:r>
              <a:rPr lang="en-US"/>
              <a:t>EPS 236</a:t>
            </a:r>
          </a:p>
        </p:txBody>
      </p:sp>
      <p:sp>
        <p:nvSpPr>
          <p:cNvPr id="5" name="Slide Number Placeholder 4">
            <a:extLst>
              <a:ext uri="{FF2B5EF4-FFF2-40B4-BE49-F238E27FC236}">
                <a16:creationId xmlns:a16="http://schemas.microsoft.com/office/drawing/2014/main" id="{4794A357-DE8F-F842-967E-0454EE6D0913}"/>
              </a:ext>
            </a:extLst>
          </p:cNvPr>
          <p:cNvSpPr>
            <a:spLocks noGrp="1"/>
          </p:cNvSpPr>
          <p:nvPr>
            <p:ph type="sldNum" sz="quarter" idx="12"/>
          </p:nvPr>
        </p:nvSpPr>
        <p:spPr/>
        <p:txBody>
          <a:bodyPr/>
          <a:lstStyle/>
          <a:p>
            <a:fld id="{CD3A2B4A-3F34-F54A-9B5F-22559B4D568D}" type="slidenum">
              <a:rPr lang="en-US" smtClean="0"/>
              <a:t>14</a:t>
            </a:fld>
            <a:endParaRPr lang="en-US"/>
          </a:p>
        </p:txBody>
      </p:sp>
    </p:spTree>
    <p:extLst>
      <p:ext uri="{BB962C8B-B14F-4D97-AF65-F5344CB8AC3E}">
        <p14:creationId xmlns:p14="http://schemas.microsoft.com/office/powerpoint/2010/main" val="1848990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709"/>
            <a:ext cx="9144000" cy="523220"/>
          </a:xfrm>
          <a:prstGeom prst="rect">
            <a:avLst/>
          </a:prstGeom>
          <a:solidFill>
            <a:schemeClr val="bg1">
              <a:lumMod val="95000"/>
            </a:schemeClr>
          </a:solidFill>
        </p:spPr>
        <p:txBody>
          <a:bodyPr wrap="square" rtlCol="0">
            <a:spAutoFit/>
          </a:bodyPr>
          <a:lstStyle/>
          <a:p>
            <a:pPr algn="ctr"/>
            <a:r>
              <a:rPr lang="en-US" sz="2800" b="1" dirty="0"/>
              <a:t>Markov chain – Monte Carlo concept </a:t>
            </a:r>
            <a:r>
              <a:rPr lang="en-US" sz="2800" b="1"/>
              <a:t>to obtain the CI </a:t>
            </a:r>
            <a:endParaRPr lang="en-US" sz="2800" b="1" dirty="0"/>
          </a:p>
        </p:txBody>
      </p:sp>
      <p:pic>
        <p:nvPicPr>
          <p:cNvPr id="3" name="Picture 2"/>
          <p:cNvPicPr>
            <a:picLocks noChangeAspect="1"/>
          </p:cNvPicPr>
          <p:nvPr/>
        </p:nvPicPr>
        <p:blipFill>
          <a:blip r:embed="rId2"/>
          <a:stretch>
            <a:fillRect/>
          </a:stretch>
        </p:blipFill>
        <p:spPr>
          <a:xfrm>
            <a:off x="444551" y="451441"/>
            <a:ext cx="6825649" cy="6128264"/>
          </a:xfrm>
          <a:prstGeom prst="rect">
            <a:avLst/>
          </a:prstGeom>
        </p:spPr>
      </p:pic>
      <p:pic>
        <p:nvPicPr>
          <p:cNvPr id="4" name="Picture 3"/>
          <p:cNvPicPr>
            <a:picLocks noChangeAspect="1"/>
          </p:cNvPicPr>
          <p:nvPr/>
        </p:nvPicPr>
        <p:blipFill>
          <a:blip r:embed="rId3"/>
          <a:stretch>
            <a:fillRect/>
          </a:stretch>
        </p:blipFill>
        <p:spPr>
          <a:xfrm rot="16200000">
            <a:off x="4386569" y="1792559"/>
            <a:ext cx="200230" cy="8084267"/>
          </a:xfrm>
          <a:prstGeom prst="rect">
            <a:avLst/>
          </a:prstGeom>
        </p:spPr>
      </p:pic>
      <p:sp>
        <p:nvSpPr>
          <p:cNvPr id="5" name="TextBox 4"/>
          <p:cNvSpPr txBox="1"/>
          <p:nvPr/>
        </p:nvSpPr>
        <p:spPr>
          <a:xfrm>
            <a:off x="100496" y="5017605"/>
            <a:ext cx="3733800" cy="646331"/>
          </a:xfrm>
          <a:prstGeom prst="rect">
            <a:avLst/>
          </a:prstGeom>
          <a:noFill/>
        </p:spPr>
        <p:txBody>
          <a:bodyPr wrap="square" rtlCol="0">
            <a:spAutoFit/>
          </a:bodyPr>
          <a:lstStyle/>
          <a:p>
            <a:r>
              <a:rPr lang="en-US" b="1" dirty="0">
                <a:solidFill>
                  <a:srgbClr val="FF0000"/>
                </a:solidFill>
              </a:rPr>
              <a:t>A. Resample the underlying model: we can re-do the experiment</a:t>
            </a:r>
          </a:p>
        </p:txBody>
      </p:sp>
      <p:sp>
        <p:nvSpPr>
          <p:cNvPr id="6" name="Date Placeholder 5">
            <a:extLst>
              <a:ext uri="{FF2B5EF4-FFF2-40B4-BE49-F238E27FC236}">
                <a16:creationId xmlns:a16="http://schemas.microsoft.com/office/drawing/2014/main" id="{39A08232-EFBB-694B-A9B9-3D13571F858B}"/>
              </a:ext>
            </a:extLst>
          </p:cNvPr>
          <p:cNvSpPr>
            <a:spLocks noGrp="1"/>
          </p:cNvSpPr>
          <p:nvPr>
            <p:ph type="dt" sz="half" idx="10"/>
          </p:nvPr>
        </p:nvSpPr>
        <p:spPr>
          <a:xfrm>
            <a:off x="0" y="6498034"/>
            <a:ext cx="2057400" cy="365125"/>
          </a:xfrm>
        </p:spPr>
        <p:txBody>
          <a:bodyPr/>
          <a:lstStyle/>
          <a:p>
            <a:fld id="{FDF4608B-D5ED-8147-BECF-1638016E3F62}" type="datetime1">
              <a:rPr lang="en-US" smtClean="0"/>
              <a:t>10/2/19</a:t>
            </a:fld>
            <a:endParaRPr lang="en-US" dirty="0"/>
          </a:p>
        </p:txBody>
      </p:sp>
      <p:sp>
        <p:nvSpPr>
          <p:cNvPr id="7" name="Footer Placeholder 6">
            <a:extLst>
              <a:ext uri="{FF2B5EF4-FFF2-40B4-BE49-F238E27FC236}">
                <a16:creationId xmlns:a16="http://schemas.microsoft.com/office/drawing/2014/main" id="{4DFEE782-59BD-D748-A26F-980DEE5C0FA0}"/>
              </a:ext>
            </a:extLst>
          </p:cNvPr>
          <p:cNvSpPr>
            <a:spLocks noGrp="1"/>
          </p:cNvSpPr>
          <p:nvPr>
            <p:ph type="ftr" sz="quarter" idx="11"/>
          </p:nvPr>
        </p:nvSpPr>
        <p:spPr>
          <a:xfrm>
            <a:off x="3014596" y="6461592"/>
            <a:ext cx="3086100" cy="365125"/>
          </a:xfrm>
        </p:spPr>
        <p:txBody>
          <a:bodyPr/>
          <a:lstStyle/>
          <a:p>
            <a:r>
              <a:rPr lang="en-US" dirty="0"/>
              <a:t>EPS 236</a:t>
            </a:r>
          </a:p>
        </p:txBody>
      </p:sp>
      <p:sp>
        <p:nvSpPr>
          <p:cNvPr id="8" name="Slide Number Placeholder 7">
            <a:extLst>
              <a:ext uri="{FF2B5EF4-FFF2-40B4-BE49-F238E27FC236}">
                <a16:creationId xmlns:a16="http://schemas.microsoft.com/office/drawing/2014/main" id="{5E3C386A-ACDD-4740-B1E4-64E7731FF4F3}"/>
              </a:ext>
            </a:extLst>
          </p:cNvPr>
          <p:cNvSpPr>
            <a:spLocks noGrp="1"/>
          </p:cNvSpPr>
          <p:nvPr>
            <p:ph type="sldNum" sz="quarter" idx="12"/>
          </p:nvPr>
        </p:nvSpPr>
        <p:spPr>
          <a:xfrm>
            <a:off x="6826252" y="6461592"/>
            <a:ext cx="2057400" cy="365125"/>
          </a:xfrm>
        </p:spPr>
        <p:txBody>
          <a:bodyPr/>
          <a:lstStyle/>
          <a:p>
            <a:fld id="{CD3A2B4A-3F34-F54A-9B5F-22559B4D568D}" type="slidenum">
              <a:rPr lang="en-US" smtClean="0"/>
              <a:t>15</a:t>
            </a:fld>
            <a:endParaRPr lang="en-US" dirty="0"/>
          </a:p>
        </p:txBody>
      </p:sp>
    </p:spTree>
    <p:extLst>
      <p:ext uri="{BB962C8B-B14F-4D97-AF65-F5344CB8AC3E}">
        <p14:creationId xmlns:p14="http://schemas.microsoft.com/office/powerpoint/2010/main" val="415652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8479" y="0"/>
            <a:ext cx="7927041" cy="6858000"/>
          </a:xfrm>
          <a:prstGeom prst="rect">
            <a:avLst/>
          </a:prstGeom>
        </p:spPr>
      </p:pic>
      <p:sp>
        <p:nvSpPr>
          <p:cNvPr id="3" name="TextBox 2"/>
          <p:cNvSpPr txBox="1"/>
          <p:nvPr/>
        </p:nvSpPr>
        <p:spPr>
          <a:xfrm>
            <a:off x="291548" y="4865204"/>
            <a:ext cx="3733800" cy="646331"/>
          </a:xfrm>
          <a:prstGeom prst="rect">
            <a:avLst/>
          </a:prstGeom>
          <a:noFill/>
        </p:spPr>
        <p:txBody>
          <a:bodyPr wrap="square" rtlCol="0">
            <a:spAutoFit/>
          </a:bodyPr>
          <a:lstStyle/>
          <a:p>
            <a:r>
              <a:rPr lang="en-US" b="1" dirty="0">
                <a:solidFill>
                  <a:srgbClr val="FF0000"/>
                </a:solidFill>
              </a:rPr>
              <a:t>B. Resample the </a:t>
            </a:r>
            <a:r>
              <a:rPr lang="en-US" b="1" i="1" dirty="0">
                <a:solidFill>
                  <a:srgbClr val="FF0000"/>
                </a:solidFill>
              </a:rPr>
              <a:t>original data </a:t>
            </a:r>
            <a:r>
              <a:rPr lang="en-US" b="1" dirty="0">
                <a:solidFill>
                  <a:srgbClr val="FF0000"/>
                </a:solidFill>
              </a:rPr>
              <a:t>: we </a:t>
            </a:r>
            <a:r>
              <a:rPr lang="en-US" b="1" u="sng" dirty="0">
                <a:solidFill>
                  <a:srgbClr val="FF0000"/>
                </a:solidFill>
              </a:rPr>
              <a:t>cannot</a:t>
            </a:r>
            <a:r>
              <a:rPr lang="en-US" b="1" dirty="0">
                <a:solidFill>
                  <a:srgbClr val="FF0000"/>
                </a:solidFill>
              </a:rPr>
              <a:t> re-do the experiment</a:t>
            </a:r>
          </a:p>
        </p:txBody>
      </p:sp>
      <p:sp>
        <p:nvSpPr>
          <p:cNvPr id="4" name="Date Placeholder 3">
            <a:extLst>
              <a:ext uri="{FF2B5EF4-FFF2-40B4-BE49-F238E27FC236}">
                <a16:creationId xmlns:a16="http://schemas.microsoft.com/office/drawing/2014/main" id="{69BF10BA-C85B-D049-9EFD-1BAD5450BB4E}"/>
              </a:ext>
            </a:extLst>
          </p:cNvPr>
          <p:cNvSpPr>
            <a:spLocks noGrp="1"/>
          </p:cNvSpPr>
          <p:nvPr>
            <p:ph type="dt" sz="half" idx="10"/>
          </p:nvPr>
        </p:nvSpPr>
        <p:spPr>
          <a:xfrm>
            <a:off x="0" y="6492875"/>
            <a:ext cx="2057400" cy="365125"/>
          </a:xfrm>
        </p:spPr>
        <p:txBody>
          <a:bodyPr/>
          <a:lstStyle/>
          <a:p>
            <a:fld id="{F5FAC7B4-A0AA-5746-BDED-375BFD4AFBAB}" type="datetime1">
              <a:rPr lang="en-US" smtClean="0"/>
              <a:t>10/2/19</a:t>
            </a:fld>
            <a:endParaRPr lang="en-US" dirty="0"/>
          </a:p>
        </p:txBody>
      </p:sp>
      <p:sp>
        <p:nvSpPr>
          <p:cNvPr id="5" name="Footer Placeholder 4">
            <a:extLst>
              <a:ext uri="{FF2B5EF4-FFF2-40B4-BE49-F238E27FC236}">
                <a16:creationId xmlns:a16="http://schemas.microsoft.com/office/drawing/2014/main" id="{A57A2824-FAE4-3A47-8682-D4BC9F000661}"/>
              </a:ext>
            </a:extLst>
          </p:cNvPr>
          <p:cNvSpPr>
            <a:spLocks noGrp="1"/>
          </p:cNvSpPr>
          <p:nvPr>
            <p:ph type="ftr" sz="quarter" idx="11"/>
          </p:nvPr>
        </p:nvSpPr>
        <p:spPr>
          <a:xfrm>
            <a:off x="5766351" y="6492875"/>
            <a:ext cx="3086100" cy="365125"/>
          </a:xfrm>
        </p:spPr>
        <p:txBody>
          <a:bodyPr/>
          <a:lstStyle/>
          <a:p>
            <a:r>
              <a:rPr lang="en-US" dirty="0"/>
              <a:t>EPS 236</a:t>
            </a:r>
          </a:p>
        </p:txBody>
      </p:sp>
      <p:sp>
        <p:nvSpPr>
          <p:cNvPr id="6" name="Slide Number Placeholder 5">
            <a:extLst>
              <a:ext uri="{FF2B5EF4-FFF2-40B4-BE49-F238E27FC236}">
                <a16:creationId xmlns:a16="http://schemas.microsoft.com/office/drawing/2014/main" id="{3022073B-2062-FF43-8663-E92B30DB9A43}"/>
              </a:ext>
            </a:extLst>
          </p:cNvPr>
          <p:cNvSpPr>
            <a:spLocks noGrp="1"/>
          </p:cNvSpPr>
          <p:nvPr>
            <p:ph type="sldNum" sz="quarter" idx="12"/>
          </p:nvPr>
        </p:nvSpPr>
        <p:spPr>
          <a:xfrm>
            <a:off x="7086599" y="6492874"/>
            <a:ext cx="2057400" cy="365125"/>
          </a:xfrm>
        </p:spPr>
        <p:txBody>
          <a:bodyPr/>
          <a:lstStyle/>
          <a:p>
            <a:fld id="{CD3A2B4A-3F34-F54A-9B5F-22559B4D568D}" type="slidenum">
              <a:rPr lang="en-US" smtClean="0"/>
              <a:t>16</a:t>
            </a:fld>
            <a:endParaRPr lang="en-US" dirty="0"/>
          </a:p>
        </p:txBody>
      </p:sp>
    </p:spTree>
    <p:extLst>
      <p:ext uri="{BB962C8B-B14F-4D97-AF65-F5344CB8AC3E}">
        <p14:creationId xmlns:p14="http://schemas.microsoft.com/office/powerpoint/2010/main" val="1639694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D03A0D-EC03-AA45-965D-C4E08156486F}"/>
              </a:ext>
            </a:extLst>
          </p:cNvPr>
          <p:cNvSpPr txBox="1"/>
          <p:nvPr/>
        </p:nvSpPr>
        <p:spPr>
          <a:xfrm>
            <a:off x="557939" y="117693"/>
            <a:ext cx="7795647" cy="6740307"/>
          </a:xfrm>
          <a:prstGeom prst="rect">
            <a:avLst/>
          </a:prstGeom>
          <a:noFill/>
        </p:spPr>
        <p:txBody>
          <a:bodyPr wrap="square" rtlCol="0">
            <a:spAutoFit/>
          </a:bodyPr>
          <a:lstStyle/>
          <a:p>
            <a:r>
              <a:rPr lang="en-US" dirty="0"/>
              <a:t>Hands-on bootstrap applications</a:t>
            </a:r>
          </a:p>
          <a:p>
            <a:endParaRPr lang="en-US" dirty="0"/>
          </a:p>
          <a:p>
            <a:r>
              <a:rPr lang="en-US" dirty="0"/>
              <a:t>1. We have a process that produces a relationship between X and Y:</a:t>
            </a:r>
          </a:p>
          <a:p>
            <a:endParaRPr lang="en-US" dirty="0"/>
          </a:p>
          <a:p>
            <a:r>
              <a:rPr lang="en-US" dirty="0"/>
              <a:t>Y = 3*X</a:t>
            </a:r>
          </a:p>
          <a:p>
            <a:endParaRPr lang="en-US" dirty="0"/>
          </a:p>
          <a:p>
            <a:r>
              <a:rPr lang="en-US" dirty="0"/>
              <a:t>We can sample this process at integral values of X between 1 and 20, but there is uncertainty in what value of X we are sampling, equivalent to a standard deviation of 2.5 (normally distributed).</a:t>
            </a:r>
          </a:p>
          <a:p>
            <a:endParaRPr lang="en-US" dirty="0"/>
          </a:p>
          <a:p>
            <a:r>
              <a:rPr lang="en-US" dirty="0"/>
              <a:t>Our measurements of X are therefore given by </a:t>
            </a:r>
            <a:r>
              <a:rPr lang="en-US" dirty="0" err="1"/>
              <a:t>Xobs</a:t>
            </a:r>
            <a:r>
              <a:rPr lang="en-US" dirty="0"/>
              <a:t>= 1:20 + 2.5*</a:t>
            </a:r>
            <a:r>
              <a:rPr lang="en-US" dirty="0" err="1"/>
              <a:t>rnorm</a:t>
            </a:r>
            <a:r>
              <a:rPr lang="en-US" dirty="0"/>
              <a:t>(20)</a:t>
            </a:r>
          </a:p>
          <a:p>
            <a:r>
              <a:rPr lang="en-US" dirty="0"/>
              <a:t>Our measurements of Y have errors with standard deviation of 7 units.</a:t>
            </a:r>
          </a:p>
          <a:p>
            <a:r>
              <a:rPr lang="en-US" dirty="0"/>
              <a:t>Generate a single data set.</a:t>
            </a:r>
          </a:p>
          <a:p>
            <a:endParaRPr lang="en-US" dirty="0"/>
          </a:p>
          <a:p>
            <a:r>
              <a:rPr lang="en-US" dirty="0"/>
              <a:t>Use the </a:t>
            </a:r>
            <a:r>
              <a:rPr lang="en-US" dirty="0" err="1"/>
              <a:t>YorkFit</a:t>
            </a:r>
            <a:r>
              <a:rPr lang="en-US" dirty="0"/>
              <a:t> or York function to estimate the slope of the relationship and its confidence interval.</a:t>
            </a:r>
          </a:p>
          <a:p>
            <a:endParaRPr lang="en-US" dirty="0"/>
          </a:p>
          <a:p>
            <a:r>
              <a:rPr lang="en-US" dirty="0"/>
              <a:t>Generate 1000 data sets, i.e. resample the process 1000 times. Run the </a:t>
            </a:r>
            <a:r>
              <a:rPr lang="en-US" dirty="0" err="1"/>
              <a:t>YorkFit</a:t>
            </a:r>
            <a:r>
              <a:rPr lang="en-US" dirty="0"/>
              <a:t> or York on each and compare the quantiles of the retrieved slopes to the initial 95% Cis from the first fit.</a:t>
            </a:r>
          </a:p>
          <a:p>
            <a:endParaRPr lang="en-US" dirty="0"/>
          </a:p>
          <a:p>
            <a:r>
              <a:rPr lang="en-US" dirty="0"/>
              <a:t>Generate 1000 data sets by resampling the first data set with replacement, do the </a:t>
            </a:r>
            <a:r>
              <a:rPr lang="en-US" dirty="0" err="1"/>
              <a:t>YorkFit</a:t>
            </a:r>
            <a:r>
              <a:rPr lang="en-US" dirty="0"/>
              <a:t> or </a:t>
            </a:r>
            <a:r>
              <a:rPr lang="en-US" dirty="0" err="1"/>
              <a:t>york</a:t>
            </a:r>
            <a:r>
              <a:rPr lang="en-US" dirty="0"/>
              <a:t>() on each, and again estimate the slope and confidence intervals.</a:t>
            </a:r>
          </a:p>
          <a:p>
            <a:endParaRPr lang="en-US" dirty="0"/>
          </a:p>
        </p:txBody>
      </p:sp>
      <p:sp>
        <p:nvSpPr>
          <p:cNvPr id="3" name="TextBox 2">
            <a:extLst>
              <a:ext uri="{FF2B5EF4-FFF2-40B4-BE49-F238E27FC236}">
                <a16:creationId xmlns:a16="http://schemas.microsoft.com/office/drawing/2014/main" id="{9605F5DB-FC0C-5E42-B3CD-E9E868DACE61}"/>
              </a:ext>
            </a:extLst>
          </p:cNvPr>
          <p:cNvSpPr txBox="1"/>
          <p:nvPr/>
        </p:nvSpPr>
        <p:spPr>
          <a:xfrm>
            <a:off x="0" y="0"/>
            <a:ext cx="9144000" cy="584775"/>
          </a:xfrm>
          <a:prstGeom prst="rect">
            <a:avLst/>
          </a:prstGeom>
          <a:solidFill>
            <a:srgbClr val="FFC000"/>
          </a:solidFill>
        </p:spPr>
        <p:txBody>
          <a:bodyPr wrap="square" rtlCol="0">
            <a:spAutoFit/>
          </a:bodyPr>
          <a:lstStyle/>
          <a:p>
            <a:pPr algn="ctr">
              <a:spcAft>
                <a:spcPts val="600"/>
              </a:spcAft>
            </a:pPr>
            <a:r>
              <a:rPr lang="en-US" sz="3200" b="1" dirty="0"/>
              <a:t>Bootstrap / resampling examples and applications</a:t>
            </a:r>
          </a:p>
        </p:txBody>
      </p:sp>
    </p:spTree>
    <p:extLst>
      <p:ext uri="{BB962C8B-B14F-4D97-AF65-F5344CB8AC3E}">
        <p14:creationId xmlns:p14="http://schemas.microsoft.com/office/powerpoint/2010/main" val="4271800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70F802-ED2C-A148-9D4A-6E5B26FBA7AB}"/>
              </a:ext>
            </a:extLst>
          </p:cNvPr>
          <p:cNvPicPr>
            <a:picLocks noChangeAspect="1"/>
          </p:cNvPicPr>
          <p:nvPr/>
        </p:nvPicPr>
        <p:blipFill rotWithShape="1">
          <a:blip r:embed="rId2"/>
          <a:srcRect b="11464"/>
          <a:stretch/>
        </p:blipFill>
        <p:spPr>
          <a:xfrm>
            <a:off x="0" y="1"/>
            <a:ext cx="9144000" cy="3951514"/>
          </a:xfrm>
          <a:prstGeom prst="rect">
            <a:avLst/>
          </a:prstGeom>
        </p:spPr>
      </p:pic>
      <p:pic>
        <p:nvPicPr>
          <p:cNvPr id="4" name="Picture 3">
            <a:extLst>
              <a:ext uri="{FF2B5EF4-FFF2-40B4-BE49-F238E27FC236}">
                <a16:creationId xmlns:a16="http://schemas.microsoft.com/office/drawing/2014/main" id="{B6A83E35-C6EC-3A40-9695-045D943E1BE0}"/>
              </a:ext>
            </a:extLst>
          </p:cNvPr>
          <p:cNvPicPr>
            <a:picLocks noChangeAspect="1"/>
          </p:cNvPicPr>
          <p:nvPr/>
        </p:nvPicPr>
        <p:blipFill>
          <a:blip r:embed="rId3"/>
          <a:stretch>
            <a:fillRect/>
          </a:stretch>
        </p:blipFill>
        <p:spPr>
          <a:xfrm>
            <a:off x="664029" y="3824773"/>
            <a:ext cx="3614057" cy="3033227"/>
          </a:xfrm>
          <a:prstGeom prst="rect">
            <a:avLst/>
          </a:prstGeom>
        </p:spPr>
      </p:pic>
      <p:pic>
        <p:nvPicPr>
          <p:cNvPr id="5" name="Picture 4">
            <a:extLst>
              <a:ext uri="{FF2B5EF4-FFF2-40B4-BE49-F238E27FC236}">
                <a16:creationId xmlns:a16="http://schemas.microsoft.com/office/drawing/2014/main" id="{0257B5C5-4934-0942-8008-D00B66E7EFB4}"/>
              </a:ext>
            </a:extLst>
          </p:cNvPr>
          <p:cNvPicPr>
            <a:picLocks noChangeAspect="1"/>
          </p:cNvPicPr>
          <p:nvPr/>
        </p:nvPicPr>
        <p:blipFill>
          <a:blip r:embed="rId4"/>
          <a:stretch>
            <a:fillRect/>
          </a:stretch>
        </p:blipFill>
        <p:spPr>
          <a:xfrm>
            <a:off x="5170714" y="3792051"/>
            <a:ext cx="3690257" cy="3076432"/>
          </a:xfrm>
          <a:prstGeom prst="rect">
            <a:avLst/>
          </a:prstGeom>
        </p:spPr>
      </p:pic>
    </p:spTree>
    <p:extLst>
      <p:ext uri="{BB962C8B-B14F-4D97-AF65-F5344CB8AC3E}">
        <p14:creationId xmlns:p14="http://schemas.microsoft.com/office/powerpoint/2010/main" val="2906692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5EC5D-42D3-CE44-8F88-A5284D49C4F8}"/>
              </a:ext>
            </a:extLst>
          </p:cNvPr>
          <p:cNvSpPr>
            <a:spLocks noGrp="1"/>
          </p:cNvSpPr>
          <p:nvPr>
            <p:ph type="dt" sz="half" idx="10"/>
          </p:nvPr>
        </p:nvSpPr>
        <p:spPr>
          <a:xfrm>
            <a:off x="138319" y="121505"/>
            <a:ext cx="2057400" cy="365125"/>
          </a:xfrm>
        </p:spPr>
        <p:txBody>
          <a:bodyPr/>
          <a:lstStyle/>
          <a:p>
            <a:fld id="{F773A443-2AD1-3044-AE84-60AC8D85C71A}" type="datetime1">
              <a:rPr lang="en-US" smtClean="0"/>
              <a:t>10/2/19</a:t>
            </a:fld>
            <a:endParaRPr lang="en-US"/>
          </a:p>
        </p:txBody>
      </p:sp>
      <p:sp>
        <p:nvSpPr>
          <p:cNvPr id="4" name="Slide Number Placeholder 3">
            <a:extLst>
              <a:ext uri="{FF2B5EF4-FFF2-40B4-BE49-F238E27FC236}">
                <a16:creationId xmlns:a16="http://schemas.microsoft.com/office/drawing/2014/main" id="{34B6C269-FE6C-3241-BE41-58B94C18AA9E}"/>
              </a:ext>
            </a:extLst>
          </p:cNvPr>
          <p:cNvSpPr>
            <a:spLocks noGrp="1"/>
          </p:cNvSpPr>
          <p:nvPr>
            <p:ph type="sldNum" sz="quarter" idx="12"/>
          </p:nvPr>
        </p:nvSpPr>
        <p:spPr>
          <a:xfrm>
            <a:off x="7086600" y="288377"/>
            <a:ext cx="2057400" cy="365125"/>
          </a:xfrm>
        </p:spPr>
        <p:txBody>
          <a:bodyPr/>
          <a:lstStyle/>
          <a:p>
            <a:fld id="{CD3A2B4A-3F34-F54A-9B5F-22559B4D568D}" type="slidenum">
              <a:rPr lang="en-US" smtClean="0"/>
              <a:t>19</a:t>
            </a:fld>
            <a:endParaRPr lang="en-US" dirty="0"/>
          </a:p>
        </p:txBody>
      </p:sp>
      <p:sp>
        <p:nvSpPr>
          <p:cNvPr id="10" name="TextBox 9">
            <a:extLst>
              <a:ext uri="{FF2B5EF4-FFF2-40B4-BE49-F238E27FC236}">
                <a16:creationId xmlns:a16="http://schemas.microsoft.com/office/drawing/2014/main" id="{C9FAF9FB-BB78-2040-B6CB-FB2EB22DF3A9}"/>
              </a:ext>
            </a:extLst>
          </p:cNvPr>
          <p:cNvSpPr txBox="1"/>
          <p:nvPr/>
        </p:nvSpPr>
        <p:spPr>
          <a:xfrm>
            <a:off x="0" y="-4011"/>
            <a:ext cx="9144000" cy="584775"/>
          </a:xfrm>
          <a:prstGeom prst="rect">
            <a:avLst/>
          </a:prstGeom>
          <a:solidFill>
            <a:srgbClr val="FFC000"/>
          </a:solidFill>
        </p:spPr>
        <p:txBody>
          <a:bodyPr wrap="square" rtlCol="0">
            <a:spAutoFit/>
          </a:bodyPr>
          <a:lstStyle/>
          <a:p>
            <a:pPr algn="ctr">
              <a:spcAft>
                <a:spcPts val="600"/>
              </a:spcAft>
            </a:pPr>
            <a:r>
              <a:rPr lang="en-US" sz="3200" b="1" dirty="0"/>
              <a:t>Bootstrap / resampling examples and applications</a:t>
            </a:r>
          </a:p>
        </p:txBody>
      </p:sp>
      <p:sp>
        <p:nvSpPr>
          <p:cNvPr id="3" name="TextBox 2">
            <a:extLst>
              <a:ext uri="{FF2B5EF4-FFF2-40B4-BE49-F238E27FC236}">
                <a16:creationId xmlns:a16="http://schemas.microsoft.com/office/drawing/2014/main" id="{8280F1C7-3AD4-2548-8DBC-C1DD15703BE0}"/>
              </a:ext>
            </a:extLst>
          </p:cNvPr>
          <p:cNvSpPr txBox="1"/>
          <p:nvPr/>
        </p:nvSpPr>
        <p:spPr>
          <a:xfrm>
            <a:off x="138320" y="566446"/>
            <a:ext cx="9005680" cy="6186309"/>
          </a:xfrm>
          <a:prstGeom prst="rect">
            <a:avLst/>
          </a:prstGeom>
          <a:noFill/>
        </p:spPr>
        <p:txBody>
          <a:bodyPr wrap="square" rtlCol="0">
            <a:spAutoFit/>
          </a:bodyPr>
          <a:lstStyle/>
          <a:p>
            <a:r>
              <a:rPr lang="en-US" dirty="0"/>
              <a:t>2. Find the apparent ratio of CO to CH</a:t>
            </a:r>
            <a:r>
              <a:rPr lang="en-US" baseline="-25000" dirty="0"/>
              <a:t>4</a:t>
            </a:r>
            <a:r>
              <a:rPr lang="en-US" dirty="0"/>
              <a:t> in Boston urban dome.</a:t>
            </a:r>
          </a:p>
          <a:p>
            <a:r>
              <a:rPr lang="en-US" b="1" dirty="0"/>
              <a:t>Question: does the relationship change seasonally? Change in a given month, 2012 – 2018 ?</a:t>
            </a:r>
          </a:p>
          <a:p>
            <a:endParaRPr lang="en-US" dirty="0"/>
          </a:p>
          <a:p>
            <a:r>
              <a:rPr lang="en-US" dirty="0"/>
              <a:t>#Load the Boston concentration data set (download from the website)</a:t>
            </a:r>
          </a:p>
          <a:p>
            <a:r>
              <a:rPr lang="en-US" dirty="0"/>
              <a:t>load(”[your path]/</a:t>
            </a:r>
            <a:r>
              <a:rPr lang="en-US" dirty="0" err="1"/>
              <a:t>Boston.data.RData</a:t>
            </a:r>
            <a:r>
              <a:rPr lang="en-US" dirty="0"/>
              <a:t>") </a:t>
            </a:r>
          </a:p>
          <a:p>
            <a:r>
              <a:rPr lang="en-US" dirty="0"/>
              <a:t># or </a:t>
            </a:r>
            <a:r>
              <a:rPr lang="en-US" dirty="0" err="1"/>
              <a:t>read.table</a:t>
            </a:r>
            <a:r>
              <a:rPr lang="en-US" dirty="0"/>
              <a:t>(“[your path]/</a:t>
            </a:r>
            <a:r>
              <a:rPr lang="en-US" dirty="0" err="1"/>
              <a:t>Boston.data.csv”,header</a:t>
            </a:r>
            <a:r>
              <a:rPr lang="en-US" dirty="0"/>
              <a:t>=</a:t>
            </a:r>
            <a:r>
              <a:rPr lang="en-US" dirty="0" err="1"/>
              <a:t>T,sep</a:t>
            </a:r>
            <a:r>
              <a:rPr lang="en-US" dirty="0"/>
              <a:t>=“,”)</a:t>
            </a:r>
          </a:p>
          <a:p>
            <a:r>
              <a:rPr lang="en-US" dirty="0"/>
              <a:t># these are hourly data, columns labeled </a:t>
            </a:r>
            <a:r>
              <a:rPr lang="en-US" dirty="0" err="1"/>
              <a:t>STATION.GAS.mn</a:t>
            </a:r>
            <a:r>
              <a:rPr lang="en-US" dirty="0"/>
              <a:t> (</a:t>
            </a:r>
            <a:r>
              <a:rPr lang="en-US" dirty="0" err="1"/>
              <a:t>mn</a:t>
            </a:r>
            <a:r>
              <a:rPr lang="en-US" dirty="0"/>
              <a:t>=mean, md=median, for 1 </a:t>
            </a:r>
            <a:r>
              <a:rPr lang="en-US" dirty="0" err="1"/>
              <a:t>hr</a:t>
            </a:r>
            <a:r>
              <a:rPr lang="en-US" dirty="0"/>
              <a:t>)</a:t>
            </a:r>
          </a:p>
          <a:p>
            <a:endParaRPr lang="en-US" dirty="0"/>
          </a:p>
          <a:p>
            <a:r>
              <a:rPr lang="en-US" dirty="0"/>
              <a:t>#Select a month and year e.g. </a:t>
            </a:r>
          </a:p>
          <a:p>
            <a:r>
              <a:rPr lang="en-US" dirty="0" err="1"/>
              <a:t>ljul</a:t>
            </a:r>
            <a:r>
              <a:rPr lang="en-US" dirty="0"/>
              <a:t>=</a:t>
            </a:r>
            <a:r>
              <a:rPr lang="en-US" dirty="0" err="1"/>
              <a:t>Boston.data</a:t>
            </a:r>
            <a:r>
              <a:rPr lang="en-US" dirty="0"/>
              <a:t>[,”MM”] == 7</a:t>
            </a:r>
          </a:p>
          <a:p>
            <a:r>
              <a:rPr lang="en-US" dirty="0"/>
              <a:t>l2018 = </a:t>
            </a:r>
            <a:r>
              <a:rPr lang="en-US" dirty="0" err="1"/>
              <a:t>Boston.data</a:t>
            </a:r>
            <a:r>
              <a:rPr lang="en-US" dirty="0"/>
              <a:t>[,”YYYY”] == 2018  # plan the script to be able to run different months, </a:t>
            </a:r>
            <a:r>
              <a:rPr lang="en-US" dirty="0" err="1"/>
              <a:t>yrs</a:t>
            </a:r>
            <a:endParaRPr lang="en-US" dirty="0"/>
          </a:p>
          <a:p>
            <a:endParaRPr lang="en-US" dirty="0"/>
          </a:p>
          <a:p>
            <a:r>
              <a:rPr lang="en-US" dirty="0"/>
              <a:t>#use lmodel2 to fit SMA slope, intercept, and CIs for CO vs CH4 at the PRU site e.g.</a:t>
            </a:r>
          </a:p>
          <a:p>
            <a:r>
              <a:rPr lang="en-US" dirty="0"/>
              <a:t>X = </a:t>
            </a:r>
            <a:r>
              <a:rPr lang="en-US" dirty="0" err="1"/>
              <a:t>Boston.data</a:t>
            </a:r>
            <a:r>
              <a:rPr lang="en-US" dirty="0"/>
              <a:t>[ </a:t>
            </a:r>
            <a:r>
              <a:rPr lang="en-US" dirty="0" err="1"/>
              <a:t>ljul</a:t>
            </a:r>
            <a:r>
              <a:rPr lang="en-US" dirty="0"/>
              <a:t> &amp; l2018, “</a:t>
            </a:r>
            <a:r>
              <a:rPr lang="en-US" dirty="0" err="1"/>
              <a:t>PRU.CO.mn</a:t>
            </a:r>
            <a:r>
              <a:rPr lang="en-US" dirty="0"/>
              <a:t>”]</a:t>
            </a:r>
          </a:p>
          <a:p>
            <a:r>
              <a:rPr lang="en-US" dirty="0"/>
              <a:t>Y = </a:t>
            </a:r>
            <a:r>
              <a:rPr lang="en-US" dirty="0" err="1"/>
              <a:t>Boston.data</a:t>
            </a:r>
            <a:r>
              <a:rPr lang="en-US" dirty="0"/>
              <a:t>[ </a:t>
            </a:r>
            <a:r>
              <a:rPr lang="en-US" dirty="0" err="1"/>
              <a:t>ljul</a:t>
            </a:r>
            <a:r>
              <a:rPr lang="en-US" dirty="0"/>
              <a:t> &amp; l2018, “PRU.CH4.mn”]</a:t>
            </a:r>
          </a:p>
          <a:p>
            <a:endParaRPr lang="en-US" dirty="0"/>
          </a:p>
          <a:p>
            <a:r>
              <a:rPr lang="en-US" dirty="0"/>
              <a:t>#Bootstrap the CIs by resampling the data, and running lmodel2 on each of the resampled data sets. Note: you need to extract and accumulate the int, slope results from each application of lmodel2, use for example:</a:t>
            </a:r>
          </a:p>
          <a:p>
            <a:r>
              <a:rPr lang="en-US" dirty="0" err="1"/>
              <a:t>uu</a:t>
            </a:r>
            <a:r>
              <a:rPr lang="en-US" dirty="0"/>
              <a:t>=lmodel2(formula = Y ~ X)</a:t>
            </a:r>
          </a:p>
          <a:p>
            <a:r>
              <a:rPr lang="en-US" dirty="0" err="1"/>
              <a:t>Int.slope</a:t>
            </a:r>
            <a:r>
              <a:rPr lang="en-US" dirty="0"/>
              <a:t> = </a:t>
            </a:r>
            <a:r>
              <a:rPr lang="en-US" dirty="0" err="1"/>
              <a:t>as.numeric</a:t>
            </a:r>
            <a:r>
              <a:rPr lang="en-US" dirty="0"/>
              <a:t>(</a:t>
            </a:r>
            <a:r>
              <a:rPr lang="en-US" dirty="0" err="1"/>
              <a:t>uu$regression.results</a:t>
            </a:r>
            <a:r>
              <a:rPr lang="en-US" dirty="0"/>
              <a:t>[3,2:3])   # a little awkward, but works</a:t>
            </a:r>
          </a:p>
          <a:p>
            <a:r>
              <a:rPr lang="en-US" dirty="0" err="1"/>
              <a:t>ci.s</a:t>
            </a:r>
            <a:r>
              <a:rPr lang="en-US" dirty="0"/>
              <a:t>= </a:t>
            </a:r>
            <a:r>
              <a:rPr lang="en-US" dirty="0" err="1"/>
              <a:t>as.numeric</a:t>
            </a:r>
            <a:r>
              <a:rPr lang="en-US" dirty="0"/>
              <a:t>(</a:t>
            </a:r>
            <a:r>
              <a:rPr lang="en-US" dirty="0" err="1"/>
              <a:t>uu$conf</a:t>
            </a:r>
            <a:r>
              <a:rPr lang="en-US" dirty="0"/>
              <a:t>[3, 2:4]) ## not needed for the bootstrap</a:t>
            </a:r>
          </a:p>
        </p:txBody>
      </p:sp>
    </p:spTree>
    <p:extLst>
      <p:ext uri="{BB962C8B-B14F-4D97-AF65-F5344CB8AC3E}">
        <p14:creationId xmlns:p14="http://schemas.microsoft.com/office/powerpoint/2010/main" val="4082997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7C862-502E-D64F-9FA5-4A43D3DF7CD8}"/>
              </a:ext>
            </a:extLst>
          </p:cNvPr>
          <p:cNvSpPr txBox="1"/>
          <p:nvPr/>
        </p:nvSpPr>
        <p:spPr>
          <a:xfrm>
            <a:off x="404191" y="1915998"/>
            <a:ext cx="8335617" cy="4524315"/>
          </a:xfrm>
          <a:prstGeom prst="rect">
            <a:avLst/>
          </a:prstGeom>
          <a:noFill/>
        </p:spPr>
        <p:txBody>
          <a:bodyPr wrap="square" rtlCol="0">
            <a:spAutoFit/>
          </a:bodyPr>
          <a:lstStyle/>
          <a:p>
            <a:r>
              <a:rPr lang="en-US" sz="3200" b="1" dirty="0"/>
              <a:t>Assigned reading for the next lecture: “Statistical Data Analysis in the Computer Age”</a:t>
            </a:r>
          </a:p>
          <a:p>
            <a:endParaRPr lang="en-US" sz="3200" b="1" dirty="0"/>
          </a:p>
          <a:p>
            <a:r>
              <a:rPr lang="en-US" sz="3200" b="1" dirty="0" err="1"/>
              <a:t>Effron</a:t>
            </a:r>
            <a:r>
              <a:rPr lang="en-US" sz="3200" b="1" dirty="0"/>
              <a:t> and </a:t>
            </a:r>
            <a:r>
              <a:rPr lang="en-US" sz="3200" b="1" dirty="0" err="1"/>
              <a:t>Tibshirani</a:t>
            </a:r>
            <a:r>
              <a:rPr lang="en-US" sz="3200" b="1" dirty="0"/>
              <a:t> (1991)  (course website).</a:t>
            </a:r>
          </a:p>
          <a:p>
            <a:endParaRPr lang="en-US" sz="3200" b="1" dirty="0"/>
          </a:p>
          <a:p>
            <a:endParaRPr lang="en-US" sz="3200" b="1" dirty="0"/>
          </a:p>
          <a:p>
            <a:endParaRPr lang="en-US" sz="3200" b="1" dirty="0"/>
          </a:p>
          <a:p>
            <a:r>
              <a:rPr lang="en-US" sz="3200" b="1" dirty="0"/>
              <a:t>Also:</a:t>
            </a:r>
          </a:p>
          <a:p>
            <a:r>
              <a:rPr lang="en-US" sz="3200" b="1" dirty="0"/>
              <a:t>Download the Boston greenhouse gas data set.</a:t>
            </a:r>
          </a:p>
        </p:txBody>
      </p:sp>
    </p:spTree>
    <p:extLst>
      <p:ext uri="{BB962C8B-B14F-4D97-AF65-F5344CB8AC3E}">
        <p14:creationId xmlns:p14="http://schemas.microsoft.com/office/powerpoint/2010/main" val="57968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565" y="225288"/>
            <a:ext cx="8322365" cy="1077218"/>
          </a:xfrm>
          <a:prstGeom prst="rect">
            <a:avLst/>
          </a:prstGeom>
          <a:solidFill>
            <a:schemeClr val="bg1">
              <a:lumMod val="75000"/>
            </a:schemeClr>
          </a:solidFill>
        </p:spPr>
        <p:txBody>
          <a:bodyPr wrap="square" rtlCol="0">
            <a:spAutoFit/>
          </a:bodyPr>
          <a:lstStyle/>
          <a:p>
            <a:pPr algn="ctr"/>
            <a:r>
              <a:rPr lang="en-US" sz="3200" b="1" dirty="0">
                <a:solidFill>
                  <a:srgbClr val="0432FF"/>
                </a:solidFill>
              </a:rPr>
              <a:t>Some critical things to take away from these lectures</a:t>
            </a:r>
          </a:p>
        </p:txBody>
      </p:sp>
      <p:sp>
        <p:nvSpPr>
          <p:cNvPr id="3" name="TextBox 2"/>
          <p:cNvSpPr txBox="1"/>
          <p:nvPr/>
        </p:nvSpPr>
        <p:spPr>
          <a:xfrm>
            <a:off x="313082" y="1302506"/>
            <a:ext cx="8491330" cy="5632311"/>
          </a:xfrm>
          <a:prstGeom prst="rect">
            <a:avLst/>
          </a:prstGeom>
          <a:noFill/>
        </p:spPr>
        <p:txBody>
          <a:bodyPr wrap="square" rtlCol="0">
            <a:spAutoFit/>
          </a:bodyPr>
          <a:lstStyle/>
          <a:p>
            <a:pPr marL="342900" indent="-342900">
              <a:buFont typeface="+mj-lt"/>
              <a:buAutoNum type="arabicPeriod"/>
            </a:pPr>
            <a:r>
              <a:rPr lang="en-US" sz="2400" b="1" dirty="0"/>
              <a:t>The basic </a:t>
            </a:r>
            <a:r>
              <a:rPr lang="en-US" sz="2400" b="1" u="sng" dirty="0"/>
              <a:t>hypotheses</a:t>
            </a:r>
            <a:r>
              <a:rPr lang="en-US" sz="2400" b="1" dirty="0"/>
              <a:t> underlying statistical inference from data: the hypothetical “true” model or parameter value, and the equally hypothetical pure pdf that controls my sampling.</a:t>
            </a:r>
          </a:p>
          <a:p>
            <a:pPr marL="342900" indent="-342900">
              <a:buFont typeface="+mj-lt"/>
              <a:buAutoNum type="arabicPeriod"/>
            </a:pPr>
            <a:r>
              <a:rPr lang="en-US" sz="2400" b="1" dirty="0"/>
              <a:t>There is an underlying symmetry between “predictors” and “response”: functional relationships, errors</a:t>
            </a:r>
          </a:p>
          <a:p>
            <a:pPr marL="342900" indent="-342900">
              <a:buFont typeface="+mj-lt"/>
              <a:buAutoNum type="arabicPeriod"/>
            </a:pPr>
            <a:r>
              <a:rPr lang="en-US" sz="2400" b="1" dirty="0"/>
              <a:t>Autocorrelation of (among) data and predictors is endemic in our fields and has a very strong influence on results</a:t>
            </a:r>
          </a:p>
          <a:p>
            <a:pPr marL="342900" indent="-342900">
              <a:buFont typeface="+mj-lt"/>
              <a:buAutoNum type="arabicPeriod"/>
            </a:pPr>
            <a:r>
              <a:rPr lang="en-US" sz="2400" b="1" dirty="0"/>
              <a:t>Use central values, standard deviation, uncertainty (standard errors), and confidence intervals correctly </a:t>
            </a:r>
            <a:r>
              <a:rPr lang="en-US" sz="2400" b="1" i="1" dirty="0"/>
              <a:t>and be explicit</a:t>
            </a:r>
            <a:endParaRPr lang="en-US" sz="2400" b="1" dirty="0"/>
          </a:p>
          <a:p>
            <a:pPr marL="342900" indent="-342900">
              <a:buFont typeface="+mj-lt"/>
              <a:buAutoNum type="arabicPeriod"/>
            </a:pPr>
            <a:r>
              <a:rPr lang="en-US" sz="2400" b="1" dirty="0"/>
              <a:t>The bootstrap or its big cousin, the Markov Chain Monte Carlo simulation, are incredibly useful tools for exploring the uncertainty structure of your problem. </a:t>
            </a:r>
            <a:r>
              <a:rPr lang="en-US" sz="2400" b="1" i="1" dirty="0"/>
              <a:t>They focus on repeated simulation and resampling of your data, or your complete data-model framework.</a:t>
            </a:r>
            <a:endParaRPr lang="en-US" sz="2400" b="1" dirty="0"/>
          </a:p>
          <a:p>
            <a:endParaRPr lang="en-US" sz="2400" b="1" dirty="0"/>
          </a:p>
        </p:txBody>
      </p:sp>
      <p:sp>
        <p:nvSpPr>
          <p:cNvPr id="4" name="Date Placeholder 3">
            <a:extLst>
              <a:ext uri="{FF2B5EF4-FFF2-40B4-BE49-F238E27FC236}">
                <a16:creationId xmlns:a16="http://schemas.microsoft.com/office/drawing/2014/main" id="{FBC26569-CB01-9846-A6A0-B14205D54D49}"/>
              </a:ext>
            </a:extLst>
          </p:cNvPr>
          <p:cNvSpPr>
            <a:spLocks noGrp="1"/>
          </p:cNvSpPr>
          <p:nvPr>
            <p:ph type="dt" sz="half" idx="10"/>
          </p:nvPr>
        </p:nvSpPr>
        <p:spPr>
          <a:xfrm>
            <a:off x="641902" y="6492875"/>
            <a:ext cx="2057400" cy="365125"/>
          </a:xfrm>
        </p:spPr>
        <p:txBody>
          <a:bodyPr/>
          <a:lstStyle/>
          <a:p>
            <a:fld id="{F0214B71-335E-1B48-B044-50A8073F620F}" type="datetime1">
              <a:rPr lang="en-US" smtClean="0"/>
              <a:t>10/2/19</a:t>
            </a:fld>
            <a:endParaRPr lang="en-US"/>
          </a:p>
        </p:txBody>
      </p:sp>
      <p:sp>
        <p:nvSpPr>
          <p:cNvPr id="5" name="Footer Placeholder 4">
            <a:extLst>
              <a:ext uri="{FF2B5EF4-FFF2-40B4-BE49-F238E27FC236}">
                <a16:creationId xmlns:a16="http://schemas.microsoft.com/office/drawing/2014/main" id="{96EB99CD-54BB-084E-B8F5-FDA4B471569D}"/>
              </a:ext>
            </a:extLst>
          </p:cNvPr>
          <p:cNvSpPr>
            <a:spLocks noGrp="1"/>
          </p:cNvSpPr>
          <p:nvPr>
            <p:ph type="ftr" sz="quarter" idx="11"/>
          </p:nvPr>
        </p:nvSpPr>
        <p:spPr>
          <a:xfrm>
            <a:off x="3042202" y="6492875"/>
            <a:ext cx="3086100" cy="365125"/>
          </a:xfrm>
        </p:spPr>
        <p:txBody>
          <a:bodyPr/>
          <a:lstStyle/>
          <a:p>
            <a:r>
              <a:rPr lang="en-US"/>
              <a:t>EPS 236</a:t>
            </a:r>
          </a:p>
        </p:txBody>
      </p:sp>
      <p:sp>
        <p:nvSpPr>
          <p:cNvPr id="6" name="Slide Number Placeholder 5">
            <a:extLst>
              <a:ext uri="{FF2B5EF4-FFF2-40B4-BE49-F238E27FC236}">
                <a16:creationId xmlns:a16="http://schemas.microsoft.com/office/drawing/2014/main" id="{6B6EF4D9-F4CE-8E44-ADFF-2CAAB94ED9CF}"/>
              </a:ext>
            </a:extLst>
          </p:cNvPr>
          <p:cNvSpPr>
            <a:spLocks noGrp="1"/>
          </p:cNvSpPr>
          <p:nvPr>
            <p:ph type="sldNum" sz="quarter" idx="12"/>
          </p:nvPr>
        </p:nvSpPr>
        <p:spPr>
          <a:xfrm>
            <a:off x="6471202" y="6492875"/>
            <a:ext cx="2057400" cy="365125"/>
          </a:xfrm>
        </p:spPr>
        <p:txBody>
          <a:bodyPr/>
          <a:lstStyle/>
          <a:p>
            <a:fld id="{CD3A2B4A-3F34-F54A-9B5F-22559B4D568D}" type="slidenum">
              <a:rPr lang="en-US" smtClean="0"/>
              <a:t>20</a:t>
            </a:fld>
            <a:endParaRPr lang="en-US"/>
          </a:p>
        </p:txBody>
      </p:sp>
    </p:spTree>
    <p:extLst>
      <p:ext uri="{BB962C8B-B14F-4D97-AF65-F5344CB8AC3E}">
        <p14:creationId xmlns:p14="http://schemas.microsoft.com/office/powerpoint/2010/main" val="674975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129" y="1886226"/>
            <a:ext cx="7871792" cy="2862322"/>
          </a:xfrm>
          <a:prstGeom prst="rect">
            <a:avLst/>
          </a:prstGeom>
          <a:solidFill>
            <a:schemeClr val="bg1">
              <a:lumMod val="95000"/>
            </a:schemeClr>
          </a:solidFill>
        </p:spPr>
        <p:txBody>
          <a:bodyPr wrap="square" rtlCol="0">
            <a:spAutoFit/>
          </a:bodyPr>
          <a:lstStyle/>
          <a:p>
            <a:pPr algn="ctr"/>
            <a:r>
              <a:rPr lang="en-US" sz="3600" b="1" dirty="0" err="1"/>
              <a:t>Finis</a:t>
            </a:r>
            <a:r>
              <a:rPr lang="en-US" sz="3600" b="1" dirty="0"/>
              <a:t> </a:t>
            </a:r>
          </a:p>
          <a:p>
            <a:pPr algn="ctr"/>
            <a:r>
              <a:rPr lang="en-US" sz="3600" b="1" dirty="0"/>
              <a:t>Lectures 4 – 5</a:t>
            </a:r>
          </a:p>
          <a:p>
            <a:pPr algn="ctr"/>
            <a:endParaRPr lang="en-US" sz="3600" b="1" dirty="0"/>
          </a:p>
          <a:p>
            <a:pPr algn="ctr"/>
            <a:r>
              <a:rPr lang="en-US" sz="3600" b="1" dirty="0"/>
              <a:t>Next up: </a:t>
            </a:r>
          </a:p>
          <a:p>
            <a:pPr algn="ctr"/>
            <a:r>
              <a:rPr lang="en-US" sz="3600" b="1" dirty="0"/>
              <a:t>Data conditioning, filtering, smoothing</a:t>
            </a:r>
          </a:p>
        </p:txBody>
      </p:sp>
      <p:sp>
        <p:nvSpPr>
          <p:cNvPr id="3" name="Date Placeholder 2">
            <a:extLst>
              <a:ext uri="{FF2B5EF4-FFF2-40B4-BE49-F238E27FC236}">
                <a16:creationId xmlns:a16="http://schemas.microsoft.com/office/drawing/2014/main" id="{E84A4776-69D1-C64B-90CB-66D5B2208E0F}"/>
              </a:ext>
            </a:extLst>
          </p:cNvPr>
          <p:cNvSpPr>
            <a:spLocks noGrp="1"/>
          </p:cNvSpPr>
          <p:nvPr>
            <p:ph type="dt" sz="half" idx="10"/>
          </p:nvPr>
        </p:nvSpPr>
        <p:spPr/>
        <p:txBody>
          <a:bodyPr/>
          <a:lstStyle/>
          <a:p>
            <a:fld id="{DB57EF8C-DC07-CA43-93CD-8D0988DC9B30}" type="datetime1">
              <a:rPr lang="en-US" smtClean="0"/>
              <a:t>10/2/19</a:t>
            </a:fld>
            <a:endParaRPr lang="en-US"/>
          </a:p>
        </p:txBody>
      </p:sp>
      <p:sp>
        <p:nvSpPr>
          <p:cNvPr id="4" name="Footer Placeholder 3">
            <a:extLst>
              <a:ext uri="{FF2B5EF4-FFF2-40B4-BE49-F238E27FC236}">
                <a16:creationId xmlns:a16="http://schemas.microsoft.com/office/drawing/2014/main" id="{5B395AA9-93A1-7840-9E0A-459D90A06785}"/>
              </a:ext>
            </a:extLst>
          </p:cNvPr>
          <p:cNvSpPr>
            <a:spLocks noGrp="1"/>
          </p:cNvSpPr>
          <p:nvPr>
            <p:ph type="ftr" sz="quarter" idx="11"/>
          </p:nvPr>
        </p:nvSpPr>
        <p:spPr/>
        <p:txBody>
          <a:bodyPr/>
          <a:lstStyle/>
          <a:p>
            <a:r>
              <a:rPr lang="en-US"/>
              <a:t>EPS 236</a:t>
            </a:r>
          </a:p>
        </p:txBody>
      </p:sp>
      <p:sp>
        <p:nvSpPr>
          <p:cNvPr id="5" name="Slide Number Placeholder 4">
            <a:extLst>
              <a:ext uri="{FF2B5EF4-FFF2-40B4-BE49-F238E27FC236}">
                <a16:creationId xmlns:a16="http://schemas.microsoft.com/office/drawing/2014/main" id="{1E61A79A-B40E-D647-9E5F-0B35A31FBA66}"/>
              </a:ext>
            </a:extLst>
          </p:cNvPr>
          <p:cNvSpPr>
            <a:spLocks noGrp="1"/>
          </p:cNvSpPr>
          <p:nvPr>
            <p:ph type="sldNum" sz="quarter" idx="12"/>
          </p:nvPr>
        </p:nvSpPr>
        <p:spPr/>
        <p:txBody>
          <a:bodyPr/>
          <a:lstStyle/>
          <a:p>
            <a:fld id="{CD3A2B4A-3F34-F54A-9B5F-22559B4D568D}" type="slidenum">
              <a:rPr lang="en-US" smtClean="0"/>
              <a:t>21</a:t>
            </a:fld>
            <a:endParaRPr lang="en-US"/>
          </a:p>
        </p:txBody>
      </p:sp>
    </p:spTree>
    <p:extLst>
      <p:ext uri="{BB962C8B-B14F-4D97-AF65-F5344CB8AC3E}">
        <p14:creationId xmlns:p14="http://schemas.microsoft.com/office/powerpoint/2010/main" val="41273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33164" cy="1077218"/>
          </a:xfrm>
          <a:prstGeom prst="rect">
            <a:avLst/>
          </a:prstGeom>
          <a:solidFill>
            <a:schemeClr val="bg1">
              <a:lumMod val="85000"/>
            </a:schemeClr>
          </a:solidFill>
        </p:spPr>
        <p:txBody>
          <a:bodyPr wrap="square" rtlCol="0">
            <a:spAutoFit/>
          </a:bodyPr>
          <a:lstStyle/>
          <a:p>
            <a:pPr algn="ctr"/>
            <a:r>
              <a:rPr lang="en-US" sz="3200" b="1" dirty="0"/>
              <a:t>Estimating and presenting probability distributions and uncertainty (a.k.a. “errors”)</a:t>
            </a:r>
          </a:p>
        </p:txBody>
      </p:sp>
      <p:sp>
        <p:nvSpPr>
          <p:cNvPr id="3" name="TextBox 2"/>
          <p:cNvSpPr txBox="1"/>
          <p:nvPr/>
        </p:nvSpPr>
        <p:spPr>
          <a:xfrm>
            <a:off x="1" y="1004331"/>
            <a:ext cx="9144000" cy="4647426"/>
          </a:xfrm>
          <a:prstGeom prst="rect">
            <a:avLst/>
          </a:prstGeom>
          <a:noFill/>
        </p:spPr>
        <p:txBody>
          <a:bodyPr wrap="square" rtlCol="0">
            <a:spAutoFit/>
          </a:bodyPr>
          <a:lstStyle/>
          <a:p>
            <a:pPr marL="91440" indent="-457200">
              <a:buFont typeface="Arial" charset="0"/>
              <a:buChar char="•"/>
            </a:pPr>
            <a:r>
              <a:rPr lang="en-US" sz="2400" b="1" dirty="0">
                <a:solidFill>
                  <a:srgbClr val="FF0000"/>
                </a:solidFill>
              </a:rPr>
              <a:t>Rigorously estimated errors are essential for data analysis.</a:t>
            </a:r>
          </a:p>
          <a:p>
            <a:pPr marL="91440" indent="-457200">
              <a:buFont typeface="Arial" charset="0"/>
              <a:buChar char="•"/>
            </a:pPr>
            <a:endParaRPr lang="en-US" sz="800" dirty="0"/>
          </a:p>
          <a:p>
            <a:pPr marL="91440" indent="-457200">
              <a:buFont typeface="Arial" charset="0"/>
              <a:buChar char="•"/>
            </a:pPr>
            <a:r>
              <a:rPr lang="en-US" sz="2400" dirty="0"/>
              <a:t>The </a:t>
            </a:r>
            <a:r>
              <a:rPr lang="en-US" sz="2400" i="1" u="sng" dirty="0"/>
              <a:t>standard deviation</a:t>
            </a:r>
            <a:r>
              <a:rPr lang="en-US" sz="2400" dirty="0"/>
              <a:t> </a:t>
            </a:r>
            <a:r>
              <a:rPr lang="en-US" sz="2400" b="1" dirty="0"/>
              <a:t>(</a:t>
            </a:r>
            <a:r>
              <a:rPr lang="en-US" sz="2400" b="1" dirty="0">
                <a:latin typeface="symbol" charset="2"/>
              </a:rPr>
              <a:t>s)</a:t>
            </a:r>
            <a:r>
              <a:rPr lang="en-US" sz="2400" dirty="0"/>
              <a:t> measures variation of the sample. </a:t>
            </a:r>
          </a:p>
          <a:p>
            <a:pPr marL="91440" indent="-457200">
              <a:buFont typeface="Arial" charset="0"/>
              <a:buChar char="•"/>
            </a:pPr>
            <a:endParaRPr lang="en-US" sz="800" dirty="0"/>
          </a:p>
          <a:p>
            <a:pPr marL="91440" indent="-457200">
              <a:buFont typeface="Arial" charset="0"/>
              <a:buChar char="•"/>
            </a:pPr>
            <a:r>
              <a:rPr lang="en-US" sz="2400" dirty="0"/>
              <a:t>The </a:t>
            </a:r>
            <a:r>
              <a:rPr lang="en-US" sz="2400" i="1" u="sng" dirty="0"/>
              <a:t>confidence interval</a:t>
            </a:r>
            <a:r>
              <a:rPr lang="en-US" sz="2400" i="1" dirty="0"/>
              <a:t> </a:t>
            </a:r>
            <a:r>
              <a:rPr lang="en-US" sz="2400" b="1" dirty="0"/>
              <a:t>(CI)</a:t>
            </a:r>
            <a:r>
              <a:rPr lang="en-US" sz="2400" b="1" i="1" dirty="0"/>
              <a:t> </a:t>
            </a:r>
            <a:r>
              <a:rPr lang="en-US" sz="2400" dirty="0"/>
              <a:t>estimates the “uncertainty” of the model results (parameters</a:t>
            </a:r>
            <a:r>
              <a:rPr lang="is-IS" sz="2400" dirty="0"/>
              <a:t>…).</a:t>
            </a:r>
          </a:p>
          <a:p>
            <a:pPr marL="91440" indent="-457200">
              <a:buFont typeface="Arial" charset="0"/>
              <a:buChar char="•"/>
            </a:pPr>
            <a:r>
              <a:rPr lang="is-IS" sz="2400" dirty="0"/>
              <a:t>“</a:t>
            </a:r>
            <a:r>
              <a:rPr lang="is-IS" sz="2400" i="1" u="sng" dirty="0"/>
              <a:t>Uncertainty</a:t>
            </a:r>
            <a:r>
              <a:rPr lang="is-IS" sz="2400" dirty="0"/>
              <a:t>“: Range for a parameter for which the likelihood of a null hypothesis (e.g., result arose randomly) is small.</a:t>
            </a:r>
          </a:p>
          <a:p>
            <a:pPr marL="91440" indent="-457200">
              <a:buFont typeface="Arial" charset="0"/>
              <a:buChar char="•"/>
            </a:pPr>
            <a:endParaRPr lang="is-IS" sz="800" i="1" dirty="0"/>
          </a:p>
          <a:p>
            <a:pPr marL="91440" indent="-457200">
              <a:buFont typeface="Arial" charset="0"/>
              <a:buChar char="•"/>
            </a:pPr>
            <a:r>
              <a:rPr lang="is-IS" sz="2400" dirty="0"/>
              <a:t>The confidence interval is often estimated using the “standard error” (from MLE) or the “</a:t>
            </a:r>
            <a:r>
              <a:rPr lang="is-IS" sz="2400" b="1" dirty="0">
                <a:solidFill>
                  <a:srgbClr val="FF0000"/>
                </a:solidFill>
              </a:rPr>
              <a:t>student‘s</a:t>
            </a:r>
            <a:r>
              <a:rPr lang="is-IS" sz="2400" dirty="0"/>
              <a:t> </a:t>
            </a:r>
            <a:r>
              <a:rPr lang="is-IS" sz="2400" b="1" dirty="0">
                <a:solidFill>
                  <a:srgbClr val="FF0000"/>
                </a:solidFill>
              </a:rPr>
              <a:t>t-test</a:t>
            </a:r>
            <a:r>
              <a:rPr lang="is-IS" sz="2400" dirty="0"/>
              <a:t>”. These usually assume errors are Gaussian, but give decent answers even if that is not true.</a:t>
            </a:r>
          </a:p>
          <a:p>
            <a:pPr marL="91440" indent="-457200">
              <a:buFont typeface="Arial" charset="0"/>
              <a:buChar char="•"/>
            </a:pPr>
            <a:endParaRPr lang="is-IS" sz="800" dirty="0"/>
          </a:p>
          <a:p>
            <a:pPr marL="91440" indent="-457200">
              <a:buFont typeface="Arial" charset="0"/>
              <a:buChar char="•"/>
            </a:pPr>
            <a:r>
              <a:rPr lang="is-IS" sz="2400" dirty="0"/>
              <a:t>Complex (e.g. hierarcharal or sequential/chained) models require a bootstrap or its big cousin, the Markov Chain/Monte Carlo simulation.</a:t>
            </a:r>
            <a:endParaRPr lang="en-US" sz="2400" dirty="0"/>
          </a:p>
        </p:txBody>
      </p:sp>
      <p:sp>
        <p:nvSpPr>
          <p:cNvPr id="4" name="Date Placeholder 3">
            <a:extLst>
              <a:ext uri="{FF2B5EF4-FFF2-40B4-BE49-F238E27FC236}">
                <a16:creationId xmlns:a16="http://schemas.microsoft.com/office/drawing/2014/main" id="{7359B729-8673-714B-9FCA-1230E6DC2373}"/>
              </a:ext>
            </a:extLst>
          </p:cNvPr>
          <p:cNvSpPr>
            <a:spLocks noGrp="1"/>
          </p:cNvSpPr>
          <p:nvPr>
            <p:ph type="dt" sz="half" idx="10"/>
          </p:nvPr>
        </p:nvSpPr>
        <p:spPr>
          <a:xfrm>
            <a:off x="774424" y="6492875"/>
            <a:ext cx="2057400" cy="365125"/>
          </a:xfrm>
        </p:spPr>
        <p:txBody>
          <a:bodyPr/>
          <a:lstStyle/>
          <a:p>
            <a:fld id="{C3C6E9F4-7D49-624A-969A-EB456E93C5CF}" type="datetime1">
              <a:rPr lang="en-US" smtClean="0"/>
              <a:t>10/2/19</a:t>
            </a:fld>
            <a:endParaRPr lang="en-US"/>
          </a:p>
        </p:txBody>
      </p:sp>
      <p:sp>
        <p:nvSpPr>
          <p:cNvPr id="5" name="Footer Placeholder 4">
            <a:extLst>
              <a:ext uri="{FF2B5EF4-FFF2-40B4-BE49-F238E27FC236}">
                <a16:creationId xmlns:a16="http://schemas.microsoft.com/office/drawing/2014/main" id="{A23868DE-3E0A-064C-A94F-69785782C0CD}"/>
              </a:ext>
            </a:extLst>
          </p:cNvPr>
          <p:cNvSpPr>
            <a:spLocks noGrp="1"/>
          </p:cNvSpPr>
          <p:nvPr>
            <p:ph type="ftr" sz="quarter" idx="11"/>
          </p:nvPr>
        </p:nvSpPr>
        <p:spPr>
          <a:xfrm>
            <a:off x="3174724" y="6492875"/>
            <a:ext cx="3086100" cy="365125"/>
          </a:xfrm>
        </p:spPr>
        <p:txBody>
          <a:bodyPr/>
          <a:lstStyle/>
          <a:p>
            <a:r>
              <a:rPr lang="en-US"/>
              <a:t>EPS 236</a:t>
            </a:r>
          </a:p>
        </p:txBody>
      </p:sp>
      <p:sp>
        <p:nvSpPr>
          <p:cNvPr id="6" name="Slide Number Placeholder 5">
            <a:extLst>
              <a:ext uri="{FF2B5EF4-FFF2-40B4-BE49-F238E27FC236}">
                <a16:creationId xmlns:a16="http://schemas.microsoft.com/office/drawing/2014/main" id="{2F1DD453-43B6-8841-BB53-5F925511DCB0}"/>
              </a:ext>
            </a:extLst>
          </p:cNvPr>
          <p:cNvSpPr>
            <a:spLocks noGrp="1"/>
          </p:cNvSpPr>
          <p:nvPr>
            <p:ph type="sldNum" sz="quarter" idx="12"/>
          </p:nvPr>
        </p:nvSpPr>
        <p:spPr>
          <a:xfrm>
            <a:off x="6603724" y="6492875"/>
            <a:ext cx="2057400" cy="365125"/>
          </a:xfrm>
        </p:spPr>
        <p:txBody>
          <a:bodyPr/>
          <a:lstStyle/>
          <a:p>
            <a:fld id="{CD3A2B4A-3F34-F54A-9B5F-22559B4D568D}" type="slidenum">
              <a:rPr lang="en-US" smtClean="0"/>
              <a:t>3</a:t>
            </a:fld>
            <a:endParaRPr lang="en-US"/>
          </a:p>
        </p:txBody>
      </p:sp>
      <p:sp>
        <p:nvSpPr>
          <p:cNvPr id="7" name="TextBox 6">
            <a:extLst>
              <a:ext uri="{FF2B5EF4-FFF2-40B4-BE49-F238E27FC236}">
                <a16:creationId xmlns:a16="http://schemas.microsoft.com/office/drawing/2014/main" id="{5350C4F0-A4CB-E34B-9CB3-24DFAB406938}"/>
              </a:ext>
            </a:extLst>
          </p:cNvPr>
          <p:cNvSpPr txBox="1"/>
          <p:nvPr/>
        </p:nvSpPr>
        <p:spPr>
          <a:xfrm>
            <a:off x="404191" y="5933817"/>
            <a:ext cx="8335617" cy="646331"/>
          </a:xfrm>
          <a:prstGeom prst="rect">
            <a:avLst/>
          </a:prstGeom>
          <a:noFill/>
        </p:spPr>
        <p:txBody>
          <a:bodyPr wrap="square" rtlCol="0">
            <a:spAutoFit/>
          </a:bodyPr>
          <a:lstStyle/>
          <a:p>
            <a:r>
              <a:rPr lang="en-US" b="1" dirty="0"/>
              <a:t>Assigned reading for the next lecture: “Statistical Data Analysis in the Computer Age”</a:t>
            </a:r>
          </a:p>
          <a:p>
            <a:r>
              <a:rPr lang="en-US" b="1" dirty="0" err="1"/>
              <a:t>Effron</a:t>
            </a:r>
            <a:r>
              <a:rPr lang="en-US" b="1" dirty="0"/>
              <a:t> and </a:t>
            </a:r>
            <a:r>
              <a:rPr lang="en-US" b="1" dirty="0" err="1"/>
              <a:t>Tibshirani</a:t>
            </a:r>
            <a:r>
              <a:rPr lang="en-US" b="1" dirty="0"/>
              <a:t> (1991).  In Bootstrap…</a:t>
            </a:r>
            <a:r>
              <a:rPr lang="en-US" b="1" dirty="0" err="1"/>
              <a:t>RefPpapers.pdf</a:t>
            </a:r>
            <a:r>
              <a:rPr lang="en-US" b="1" dirty="0"/>
              <a:t> (course website)</a:t>
            </a:r>
          </a:p>
        </p:txBody>
      </p:sp>
    </p:spTree>
    <p:extLst>
      <p:ext uri="{BB962C8B-B14F-4D97-AF65-F5344CB8AC3E}">
        <p14:creationId xmlns:p14="http://schemas.microsoft.com/office/powerpoint/2010/main" val="182593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C5084A-649B-A643-B6AC-55DB2E5087EE}"/>
              </a:ext>
            </a:extLst>
          </p:cNvPr>
          <p:cNvSpPr/>
          <p:nvPr/>
        </p:nvSpPr>
        <p:spPr>
          <a:xfrm>
            <a:off x="240933" y="538945"/>
            <a:ext cx="8688908" cy="7761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0932" y="436201"/>
            <a:ext cx="8688908" cy="6494085"/>
          </a:xfrm>
          <a:prstGeom prst="rect">
            <a:avLst/>
          </a:prstGeom>
          <a:noFill/>
        </p:spPr>
        <p:txBody>
          <a:bodyPr wrap="square" rtlCol="0">
            <a:spAutoFit/>
          </a:bodyPr>
          <a:lstStyle/>
          <a:p>
            <a:pPr lvl="0"/>
            <a:r>
              <a:rPr lang="en-US" sz="2400" b="1" dirty="0">
                <a:solidFill>
                  <a:srgbClr val="FF0000"/>
                </a:solidFill>
              </a:rPr>
              <a:t>The confidence interval is an </a:t>
            </a:r>
            <a:r>
              <a:rPr lang="en-US" sz="2400" b="1" u="sng" dirty="0">
                <a:solidFill>
                  <a:srgbClr val="FF0000"/>
                </a:solidFill>
              </a:rPr>
              <a:t>estimate</a:t>
            </a:r>
            <a:r>
              <a:rPr lang="en-US" sz="2400" b="1" dirty="0">
                <a:solidFill>
                  <a:srgbClr val="FF0000"/>
                </a:solidFill>
              </a:rPr>
              <a:t> for the results that would be obtained from </a:t>
            </a:r>
            <a:r>
              <a:rPr lang="en-US" sz="2400" b="1" u="sng" dirty="0">
                <a:solidFill>
                  <a:srgbClr val="FF0000"/>
                </a:solidFill>
              </a:rPr>
              <a:t>resampling</a:t>
            </a:r>
            <a:r>
              <a:rPr lang="en-US" sz="2400" b="1" dirty="0">
                <a:solidFill>
                  <a:srgbClr val="FF0000"/>
                </a:solidFill>
              </a:rPr>
              <a:t> (repeating an experiment). </a:t>
            </a:r>
          </a:p>
          <a:p>
            <a:pPr lvl="0"/>
            <a:endParaRPr lang="en-US" sz="900" b="1" dirty="0">
              <a:solidFill>
                <a:srgbClr val="FF0000"/>
              </a:solidFill>
            </a:endParaRPr>
          </a:p>
          <a:p>
            <a:pPr lvl="0"/>
            <a:r>
              <a:rPr lang="en-US" sz="2400" b="1" i="1" dirty="0">
                <a:solidFill>
                  <a:srgbClr val="0070C0"/>
                </a:solidFill>
              </a:rPr>
              <a:t>If we resample an experiment many times (e.g. compute the mean or other metric of the data from each resampling trial), the x% (e.g. 95%) confidence interval encompasses x% (95%) of the results. Thus the CI encompasses the range of parameter estimates with high likelihood of arising from random resampling. Outside the CI, low likelihood!</a:t>
            </a:r>
          </a:p>
          <a:p>
            <a:pPr lvl="0"/>
            <a:endParaRPr lang="en-US" sz="900" b="1" dirty="0">
              <a:solidFill>
                <a:srgbClr val="FF0000"/>
              </a:solidFill>
            </a:endParaRPr>
          </a:p>
          <a:p>
            <a:pPr lvl="0"/>
            <a:r>
              <a:rPr lang="en-US" sz="2400" b="1" dirty="0"/>
              <a:t>Example 1: </a:t>
            </a:r>
            <a:r>
              <a:rPr lang="en-US" sz="2400" dirty="0"/>
              <a:t>I want to estimate the mean temperature over a geographic area at a particular time. I measure the temperature at N points across the domain, and take the average to obtain an estimate of the mean. </a:t>
            </a:r>
          </a:p>
          <a:p>
            <a:pPr lvl="0"/>
            <a:endParaRPr lang="en-US" sz="1400" dirty="0"/>
          </a:p>
          <a:p>
            <a:pPr lvl="0"/>
            <a:r>
              <a:rPr lang="en-US" sz="2400" i="1" dirty="0"/>
              <a:t>If I could repeat this measurement many times, the 95% confidence interval is given the the 2.5 and 97.5 percentiles. I can only make an </a:t>
            </a:r>
            <a:r>
              <a:rPr lang="en-US" sz="2400" i="1" u="sng" dirty="0"/>
              <a:t>estimate </a:t>
            </a:r>
            <a:r>
              <a:rPr lang="en-US" sz="2400" i="1" dirty="0"/>
              <a:t>of the true mean. But, I can’t resample the domain at a past time!  </a:t>
            </a:r>
            <a:r>
              <a:rPr lang="en-US" sz="2400" i="1" u="sng" dirty="0"/>
              <a:t>I have only the N data points I first measured</a:t>
            </a:r>
            <a:r>
              <a:rPr lang="en-US" sz="2400" i="1" dirty="0"/>
              <a:t>.</a:t>
            </a:r>
          </a:p>
        </p:txBody>
      </p:sp>
      <p:sp>
        <p:nvSpPr>
          <p:cNvPr id="3" name="TextBox 2"/>
          <p:cNvSpPr txBox="1"/>
          <p:nvPr/>
        </p:nvSpPr>
        <p:spPr>
          <a:xfrm>
            <a:off x="1" y="3685"/>
            <a:ext cx="9143999" cy="523220"/>
          </a:xfrm>
          <a:prstGeom prst="rect">
            <a:avLst/>
          </a:prstGeom>
          <a:solidFill>
            <a:srgbClr val="FFC000"/>
          </a:solidFill>
        </p:spPr>
        <p:txBody>
          <a:bodyPr wrap="square" rtlCol="0">
            <a:spAutoFit/>
          </a:bodyPr>
          <a:lstStyle/>
          <a:p>
            <a:pPr algn="ctr"/>
            <a:r>
              <a:rPr lang="en-US" sz="2800" b="1"/>
              <a:t>What is a “confidence interval”  (“CI”) ?</a:t>
            </a:r>
          </a:p>
        </p:txBody>
      </p:sp>
      <p:sp>
        <p:nvSpPr>
          <p:cNvPr id="4" name="Date Placeholder 3">
            <a:extLst>
              <a:ext uri="{FF2B5EF4-FFF2-40B4-BE49-F238E27FC236}">
                <a16:creationId xmlns:a16="http://schemas.microsoft.com/office/drawing/2014/main" id="{6F3325EC-018E-1B4C-9CE3-D21C0FC4ED3B}"/>
              </a:ext>
            </a:extLst>
          </p:cNvPr>
          <p:cNvSpPr>
            <a:spLocks noGrp="1"/>
          </p:cNvSpPr>
          <p:nvPr>
            <p:ph type="dt" sz="half" idx="10"/>
          </p:nvPr>
        </p:nvSpPr>
        <p:spPr>
          <a:xfrm>
            <a:off x="854115" y="6492875"/>
            <a:ext cx="2057400" cy="365125"/>
          </a:xfrm>
        </p:spPr>
        <p:txBody>
          <a:bodyPr/>
          <a:lstStyle/>
          <a:p>
            <a:fld id="{DEC61FFF-B70D-324E-B16B-66F729C62869}" type="datetime1">
              <a:rPr lang="en-US" smtClean="0"/>
              <a:t>10/2/19</a:t>
            </a:fld>
            <a:endParaRPr lang="en-US"/>
          </a:p>
        </p:txBody>
      </p:sp>
      <p:sp>
        <p:nvSpPr>
          <p:cNvPr id="5" name="Footer Placeholder 4">
            <a:extLst>
              <a:ext uri="{FF2B5EF4-FFF2-40B4-BE49-F238E27FC236}">
                <a16:creationId xmlns:a16="http://schemas.microsoft.com/office/drawing/2014/main" id="{ADBB0042-24B6-544A-92D4-A9EF63E9F23F}"/>
              </a:ext>
            </a:extLst>
          </p:cNvPr>
          <p:cNvSpPr>
            <a:spLocks noGrp="1"/>
          </p:cNvSpPr>
          <p:nvPr>
            <p:ph type="ftr" sz="quarter" idx="11"/>
          </p:nvPr>
        </p:nvSpPr>
        <p:spPr>
          <a:xfrm>
            <a:off x="3254415" y="6492875"/>
            <a:ext cx="3086100" cy="365125"/>
          </a:xfrm>
        </p:spPr>
        <p:txBody>
          <a:bodyPr/>
          <a:lstStyle/>
          <a:p>
            <a:r>
              <a:rPr lang="en-US"/>
              <a:t>EPS 236</a:t>
            </a:r>
          </a:p>
        </p:txBody>
      </p:sp>
      <p:sp>
        <p:nvSpPr>
          <p:cNvPr id="6" name="Slide Number Placeholder 5">
            <a:extLst>
              <a:ext uri="{FF2B5EF4-FFF2-40B4-BE49-F238E27FC236}">
                <a16:creationId xmlns:a16="http://schemas.microsoft.com/office/drawing/2014/main" id="{8B99D62F-CAF3-734C-964C-117D141C52E7}"/>
              </a:ext>
            </a:extLst>
          </p:cNvPr>
          <p:cNvSpPr>
            <a:spLocks noGrp="1"/>
          </p:cNvSpPr>
          <p:nvPr>
            <p:ph type="sldNum" sz="quarter" idx="12"/>
          </p:nvPr>
        </p:nvSpPr>
        <p:spPr>
          <a:xfrm>
            <a:off x="6683415" y="6492875"/>
            <a:ext cx="2057400" cy="365125"/>
          </a:xfrm>
        </p:spPr>
        <p:txBody>
          <a:bodyPr/>
          <a:lstStyle/>
          <a:p>
            <a:fld id="{CD3A2B4A-3F34-F54A-9B5F-22559B4D568D}" type="slidenum">
              <a:rPr lang="en-US" smtClean="0"/>
              <a:t>4</a:t>
            </a:fld>
            <a:endParaRPr lang="en-US"/>
          </a:p>
        </p:txBody>
      </p:sp>
    </p:spTree>
    <p:extLst>
      <p:ext uri="{BB962C8B-B14F-4D97-AF65-F5344CB8AC3E}">
        <p14:creationId xmlns:p14="http://schemas.microsoft.com/office/powerpoint/2010/main" val="31924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6A256C-DB65-EE42-8C9E-CF668F15B14F}"/>
              </a:ext>
            </a:extLst>
          </p:cNvPr>
          <p:cNvGrpSpPr/>
          <p:nvPr/>
        </p:nvGrpSpPr>
        <p:grpSpPr>
          <a:xfrm>
            <a:off x="4302059" y="1807120"/>
            <a:ext cx="3241692" cy="3250284"/>
            <a:chOff x="1753367" y="3336967"/>
            <a:chExt cx="3241692" cy="3474238"/>
          </a:xfrm>
        </p:grpSpPr>
        <p:pic>
          <p:nvPicPr>
            <p:cNvPr id="8" name="Picture 7">
              <a:extLst>
                <a:ext uri="{FF2B5EF4-FFF2-40B4-BE49-F238E27FC236}">
                  <a16:creationId xmlns:a16="http://schemas.microsoft.com/office/drawing/2014/main" id="{AFEBD628-8ABB-C049-8C87-BF38F8BDA5DD}"/>
                </a:ext>
              </a:extLst>
            </p:cNvPr>
            <p:cNvPicPr>
              <a:picLocks noChangeAspect="1"/>
            </p:cNvPicPr>
            <p:nvPr/>
          </p:nvPicPr>
          <p:blipFill>
            <a:blip r:embed="rId2"/>
            <a:stretch>
              <a:fillRect/>
            </a:stretch>
          </p:blipFill>
          <p:spPr>
            <a:xfrm>
              <a:off x="1753367" y="3336967"/>
              <a:ext cx="3241692" cy="3241692"/>
            </a:xfrm>
            <a:prstGeom prst="rect">
              <a:avLst/>
            </a:prstGeom>
          </p:spPr>
        </p:pic>
        <p:sp>
          <p:nvSpPr>
            <p:cNvPr id="9" name="TextBox 8">
              <a:extLst>
                <a:ext uri="{FF2B5EF4-FFF2-40B4-BE49-F238E27FC236}">
                  <a16:creationId xmlns:a16="http://schemas.microsoft.com/office/drawing/2014/main" id="{DD5FCD7C-0A49-FE4D-BF79-5ED538369879}"/>
                </a:ext>
              </a:extLst>
            </p:cNvPr>
            <p:cNvSpPr txBox="1"/>
            <p:nvPr/>
          </p:nvSpPr>
          <p:spPr>
            <a:xfrm>
              <a:off x="2139785" y="6145905"/>
              <a:ext cx="2671948" cy="665300"/>
            </a:xfrm>
            <a:prstGeom prst="rect">
              <a:avLst/>
            </a:prstGeom>
            <a:solidFill>
              <a:schemeClr val="bg1"/>
            </a:solidFill>
          </p:spPr>
          <p:txBody>
            <a:bodyPr wrap="square" rtlCol="0">
              <a:spAutoFit/>
            </a:bodyPr>
            <a:lstStyle/>
            <a:p>
              <a:pPr>
                <a:lnSpc>
                  <a:spcPts val="1980"/>
                </a:lnSpc>
              </a:pPr>
              <a:r>
                <a:rPr lang="en-US" sz="1400" b="1" dirty="0"/>
                <a:t>    -4         -2          0          2          4</a:t>
              </a:r>
            </a:p>
            <a:p>
              <a:pPr>
                <a:lnSpc>
                  <a:spcPts val="1980"/>
                </a:lnSpc>
              </a:pPr>
              <a:r>
                <a:rPr lang="en-US" sz="1400" b="1" dirty="0"/>
                <a:t>                             </a:t>
              </a:r>
              <a:r>
                <a:rPr lang="en-US" sz="2400" b="1" dirty="0"/>
                <a:t> </a:t>
              </a:r>
              <a:r>
                <a:rPr lang="en-US" b="1" dirty="0"/>
                <a:t>t</a:t>
              </a:r>
              <a:r>
                <a:rPr lang="en-US" sz="2400" b="1" dirty="0"/>
                <a:t> </a:t>
              </a:r>
              <a:endParaRPr lang="en-US" sz="1400" b="1" dirty="0"/>
            </a:p>
          </p:txBody>
        </p:sp>
      </p:grpSp>
      <p:sp>
        <p:nvSpPr>
          <p:cNvPr id="2" name="Date Placeholder 1">
            <a:extLst>
              <a:ext uri="{FF2B5EF4-FFF2-40B4-BE49-F238E27FC236}">
                <a16:creationId xmlns:a16="http://schemas.microsoft.com/office/drawing/2014/main" id="{C1B3021B-1592-B44F-856B-993B2A1904F4}"/>
              </a:ext>
            </a:extLst>
          </p:cNvPr>
          <p:cNvSpPr>
            <a:spLocks noGrp="1"/>
          </p:cNvSpPr>
          <p:nvPr>
            <p:ph type="dt" sz="half" idx="10"/>
          </p:nvPr>
        </p:nvSpPr>
        <p:spPr>
          <a:xfrm>
            <a:off x="691846" y="6495547"/>
            <a:ext cx="2057400" cy="365125"/>
          </a:xfrm>
        </p:spPr>
        <p:txBody>
          <a:bodyPr/>
          <a:lstStyle/>
          <a:p>
            <a:fld id="{F773A443-2AD1-3044-AE84-60AC8D85C71A}" type="datetime1">
              <a:rPr lang="en-US" smtClean="0"/>
              <a:t>10/2/19</a:t>
            </a:fld>
            <a:endParaRPr lang="en-US" dirty="0"/>
          </a:p>
        </p:txBody>
      </p:sp>
      <p:sp>
        <p:nvSpPr>
          <p:cNvPr id="3" name="Footer Placeholder 2">
            <a:extLst>
              <a:ext uri="{FF2B5EF4-FFF2-40B4-BE49-F238E27FC236}">
                <a16:creationId xmlns:a16="http://schemas.microsoft.com/office/drawing/2014/main" id="{6E9C7D14-C97F-FF48-ACBB-CDF7C4F0E293}"/>
              </a:ext>
            </a:extLst>
          </p:cNvPr>
          <p:cNvSpPr>
            <a:spLocks noGrp="1"/>
          </p:cNvSpPr>
          <p:nvPr>
            <p:ph type="ftr" sz="quarter" idx="11"/>
          </p:nvPr>
        </p:nvSpPr>
        <p:spPr>
          <a:xfrm>
            <a:off x="3177984" y="6495547"/>
            <a:ext cx="2744921" cy="365125"/>
          </a:xfrm>
        </p:spPr>
        <p:txBody>
          <a:bodyPr/>
          <a:lstStyle/>
          <a:p>
            <a:r>
              <a:rPr lang="en-US" dirty="0"/>
              <a:t>EPS 236</a:t>
            </a:r>
          </a:p>
        </p:txBody>
      </p:sp>
      <p:sp>
        <p:nvSpPr>
          <p:cNvPr id="4" name="Slide Number Placeholder 3">
            <a:extLst>
              <a:ext uri="{FF2B5EF4-FFF2-40B4-BE49-F238E27FC236}">
                <a16:creationId xmlns:a16="http://schemas.microsoft.com/office/drawing/2014/main" id="{02C191FC-8D4D-C749-A7FE-E4ECCBC7FCBE}"/>
              </a:ext>
            </a:extLst>
          </p:cNvPr>
          <p:cNvSpPr>
            <a:spLocks noGrp="1"/>
          </p:cNvSpPr>
          <p:nvPr>
            <p:ph type="sldNum" sz="quarter" idx="12"/>
          </p:nvPr>
        </p:nvSpPr>
        <p:spPr>
          <a:xfrm>
            <a:off x="6852918" y="6495548"/>
            <a:ext cx="2057400" cy="365125"/>
          </a:xfrm>
        </p:spPr>
        <p:txBody>
          <a:bodyPr/>
          <a:lstStyle/>
          <a:p>
            <a:fld id="{CD3A2B4A-3F34-F54A-9B5F-22559B4D568D}" type="slidenum">
              <a:rPr lang="en-US" smtClean="0"/>
              <a:t>5</a:t>
            </a:fld>
            <a:endParaRPr lang="en-US" dirty="0"/>
          </a:p>
        </p:txBody>
      </p:sp>
      <p:sp>
        <p:nvSpPr>
          <p:cNvPr id="5" name="TextBox 4">
            <a:extLst>
              <a:ext uri="{FF2B5EF4-FFF2-40B4-BE49-F238E27FC236}">
                <a16:creationId xmlns:a16="http://schemas.microsoft.com/office/drawing/2014/main" id="{253488DE-660C-834B-976F-32399DC5705C}"/>
              </a:ext>
            </a:extLst>
          </p:cNvPr>
          <p:cNvSpPr txBox="1"/>
          <p:nvPr/>
        </p:nvSpPr>
        <p:spPr>
          <a:xfrm>
            <a:off x="1720546" y="46415"/>
            <a:ext cx="5687659" cy="461665"/>
          </a:xfrm>
          <a:prstGeom prst="rect">
            <a:avLst/>
          </a:prstGeom>
          <a:solidFill>
            <a:srgbClr val="FFC000"/>
          </a:solidFill>
        </p:spPr>
        <p:txBody>
          <a:bodyPr wrap="square" rtlCol="0">
            <a:spAutoFit/>
          </a:bodyPr>
          <a:lstStyle/>
          <a:p>
            <a:r>
              <a:rPr lang="en-US" sz="2400" b="1" dirty="0"/>
              <a:t>“Student’s t-test” </a:t>
            </a:r>
            <a:r>
              <a:rPr lang="en-US" sz="2400" b="1" dirty="0">
                <a:sym typeface="Wingdings" pitchFamily="2" charset="2"/>
              </a:rPr>
              <a:t> Confidence intervals</a:t>
            </a:r>
            <a:endParaRPr lang="en-US" sz="2400" b="1" dirty="0"/>
          </a:p>
        </p:txBody>
      </p:sp>
      <p:pic>
        <p:nvPicPr>
          <p:cNvPr id="6" name="Picture 5">
            <a:extLst>
              <a:ext uri="{FF2B5EF4-FFF2-40B4-BE49-F238E27FC236}">
                <a16:creationId xmlns:a16="http://schemas.microsoft.com/office/drawing/2014/main" id="{C24B0EB1-244A-0A47-9AE8-0CB15E9BE713}"/>
              </a:ext>
            </a:extLst>
          </p:cNvPr>
          <p:cNvPicPr>
            <a:picLocks noChangeAspect="1"/>
          </p:cNvPicPr>
          <p:nvPr/>
        </p:nvPicPr>
        <p:blipFill rotWithShape="1">
          <a:blip r:embed="rId3"/>
          <a:srcRect l="2623" t="2255" r="6266" b="3473"/>
          <a:stretch/>
        </p:blipFill>
        <p:spPr>
          <a:xfrm>
            <a:off x="1336065" y="1906481"/>
            <a:ext cx="3263204" cy="3078761"/>
          </a:xfrm>
          <a:prstGeom prst="rect">
            <a:avLst/>
          </a:prstGeom>
          <a:ln>
            <a:noFill/>
          </a:ln>
        </p:spPr>
      </p:pic>
      <p:sp>
        <p:nvSpPr>
          <p:cNvPr id="13" name="Rectangle 12">
            <a:extLst>
              <a:ext uri="{FF2B5EF4-FFF2-40B4-BE49-F238E27FC236}">
                <a16:creationId xmlns:a16="http://schemas.microsoft.com/office/drawing/2014/main" id="{3A01E144-EDF0-6845-B4DB-59B4E8A0ED0E}"/>
              </a:ext>
            </a:extLst>
          </p:cNvPr>
          <p:cNvSpPr/>
          <p:nvPr/>
        </p:nvSpPr>
        <p:spPr>
          <a:xfrm>
            <a:off x="1858578" y="3931169"/>
            <a:ext cx="51249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C79781-049A-8546-8F15-BBDF849EDCF2}"/>
              </a:ext>
            </a:extLst>
          </p:cNvPr>
          <p:cNvSpPr/>
          <p:nvPr/>
        </p:nvSpPr>
        <p:spPr>
          <a:xfrm>
            <a:off x="3745526" y="3943151"/>
            <a:ext cx="51249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13ACDD-B189-C347-8F1D-FE995A76474A}"/>
              </a:ext>
            </a:extLst>
          </p:cNvPr>
          <p:cNvSpPr txBox="1"/>
          <p:nvPr/>
        </p:nvSpPr>
        <p:spPr>
          <a:xfrm>
            <a:off x="1713106" y="3818246"/>
            <a:ext cx="1030927" cy="338554"/>
          </a:xfrm>
          <a:prstGeom prst="rect">
            <a:avLst/>
          </a:prstGeom>
          <a:noFill/>
        </p:spPr>
        <p:txBody>
          <a:bodyPr wrap="square" rtlCol="0">
            <a:spAutoFit/>
          </a:bodyPr>
          <a:lstStyle/>
          <a:p>
            <a:r>
              <a:rPr lang="en-US" sz="1600" b="1" dirty="0">
                <a:latin typeface="Symbol" pitchFamily="2" charset="2"/>
              </a:rPr>
              <a:t>a</a:t>
            </a:r>
            <a:r>
              <a:rPr lang="en-US" sz="1600" b="1" dirty="0"/>
              <a:t>=0.025</a:t>
            </a:r>
          </a:p>
        </p:txBody>
      </p:sp>
      <p:sp>
        <p:nvSpPr>
          <p:cNvPr id="11" name="TextBox 10">
            <a:extLst>
              <a:ext uri="{FF2B5EF4-FFF2-40B4-BE49-F238E27FC236}">
                <a16:creationId xmlns:a16="http://schemas.microsoft.com/office/drawing/2014/main" id="{EB7C3A83-C139-BB44-9212-9E630A53CEFF}"/>
              </a:ext>
            </a:extLst>
          </p:cNvPr>
          <p:cNvSpPr txBox="1"/>
          <p:nvPr/>
        </p:nvSpPr>
        <p:spPr>
          <a:xfrm>
            <a:off x="3530617" y="3830228"/>
            <a:ext cx="1030927" cy="338554"/>
          </a:xfrm>
          <a:prstGeom prst="rect">
            <a:avLst/>
          </a:prstGeom>
          <a:noFill/>
        </p:spPr>
        <p:txBody>
          <a:bodyPr wrap="square" rtlCol="0">
            <a:spAutoFit/>
          </a:bodyPr>
          <a:lstStyle/>
          <a:p>
            <a:r>
              <a:rPr lang="en-US" sz="1600" b="1" dirty="0">
                <a:latin typeface="Symbol" pitchFamily="2" charset="2"/>
              </a:rPr>
              <a:t>a</a:t>
            </a:r>
            <a:r>
              <a:rPr lang="en-US" sz="1600" b="1" dirty="0"/>
              <a:t>=0.025</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B17FB69-C847-C344-B512-7C95EA400A4D}"/>
                  </a:ext>
                </a:extLst>
              </p:cNvPr>
              <p:cNvSpPr txBox="1"/>
              <p:nvPr/>
            </p:nvSpPr>
            <p:spPr>
              <a:xfrm>
                <a:off x="3426119" y="668813"/>
                <a:ext cx="2177269" cy="1000851"/>
              </a:xfrm>
              <a:prstGeom prst="rect">
                <a:avLst/>
              </a:prstGeom>
              <a:noFill/>
              <a:ln w="28575">
                <a:solidFill>
                  <a:srgbClr val="FF0000"/>
                </a:solidFill>
              </a:ln>
            </p:spPr>
            <p:txBody>
              <a:bodyPr wrap="square" rtlCol="0">
                <a:spAutoFit/>
              </a:bodyPr>
              <a:lstStyle/>
              <a:p>
                <a:r>
                  <a:rPr lang="en-US" sz="3600" dirty="0"/>
                  <a:t> t = </a:t>
                </a:r>
                <a14:m>
                  <m:oMath xmlns:m="http://schemas.openxmlformats.org/officeDocument/2006/math">
                    <m:f>
                      <m:fPr>
                        <m:ctrlPr>
                          <a:rPr lang="en-US" sz="3600" i="1" smtClean="0">
                            <a:latin typeface="Cambria Math" panose="02040503050406030204" pitchFamily="18" charset="0"/>
                          </a:rPr>
                        </m:ctrlPr>
                      </m:fPr>
                      <m:num>
                        <m:acc>
                          <m:accPr>
                            <m:chr m:val="̅"/>
                            <m:ctrlPr>
                              <a:rPr lang="en-US" sz="3600" b="0" i="1" smtClean="0">
                                <a:latin typeface="Cambria Math" panose="02040503050406030204" pitchFamily="18" charset="0"/>
                              </a:rPr>
                            </m:ctrlPr>
                          </m:accPr>
                          <m:e>
                            <m:r>
                              <a:rPr lang="en-US" sz="3600" b="0" i="1" smtClean="0">
                                <a:latin typeface="Cambria Math" panose="02040503050406030204" pitchFamily="18" charset="0"/>
                              </a:rPr>
                              <m:t>𝑌</m:t>
                            </m:r>
                            <m:r>
                              <a:rPr lang="en-US" sz="3600" b="0" i="1" smtClean="0">
                                <a:latin typeface="Cambria Math" panose="02040503050406030204" pitchFamily="18" charset="0"/>
                              </a:rPr>
                              <m:t> </m:t>
                            </m:r>
                          </m:e>
                        </m:acc>
                        <m:r>
                          <a:rPr lang="en-US" sz="3600" i="1">
                            <a:latin typeface="Cambria Math" panose="02040503050406030204" pitchFamily="18" charset="0"/>
                          </a:rPr>
                          <m:t>− </m:t>
                        </m:r>
                        <m:r>
                          <a:rPr lang="en-US" sz="3600" i="1">
                            <a:latin typeface="Cambria Math" panose="02040503050406030204" pitchFamily="18" charset="0"/>
                            <a:ea typeface="Cambria Math" panose="02040503050406030204" pitchFamily="18" charset="0"/>
                          </a:rPr>
                          <m:t>𝜇</m:t>
                        </m:r>
                      </m:num>
                      <m:den>
                        <m:sSub>
                          <m:sSubPr>
                            <m:ctrlPr>
                              <a:rPr lang="en-US" sz="3600" i="1" smtClean="0">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𝜎</m:t>
                            </m:r>
                          </m:e>
                          <m:sub>
                            <m:r>
                              <a:rPr lang="en-US" sz="3600" b="0" i="1" smtClean="0">
                                <a:latin typeface="Cambria Math" panose="02040503050406030204" pitchFamily="18" charset="0"/>
                                <a:ea typeface="Cambria Math" panose="02040503050406030204" pitchFamily="18" charset="0"/>
                              </a:rPr>
                              <m:t>𝑌</m:t>
                            </m:r>
                          </m:sub>
                        </m:sSub>
                        <m:r>
                          <a:rPr lang="en-US" sz="3600" b="0" i="1" smtClean="0">
                            <a:latin typeface="Cambria Math" panose="02040503050406030204" pitchFamily="18" charset="0"/>
                            <a:ea typeface="Cambria Math" panose="02040503050406030204" pitchFamily="18" charset="0"/>
                          </a:rPr>
                          <m:t>/</m:t>
                        </m:r>
                        <m:rad>
                          <m:radPr>
                            <m:degHide m:val="on"/>
                            <m:ctrlPr>
                              <a:rPr lang="en-US" sz="3600" b="0" i="1" smtClean="0">
                                <a:latin typeface="Cambria Math" panose="02040503050406030204" pitchFamily="18" charset="0"/>
                                <a:ea typeface="Cambria Math" panose="02040503050406030204" pitchFamily="18" charset="0"/>
                              </a:rPr>
                            </m:ctrlPr>
                          </m:radPr>
                          <m:deg/>
                          <m:e>
                            <m:r>
                              <a:rPr lang="en-US" sz="3600" b="0" i="1" smtClean="0">
                                <a:latin typeface="Cambria Math" panose="02040503050406030204" pitchFamily="18" charset="0"/>
                                <a:ea typeface="Cambria Math" panose="02040503050406030204" pitchFamily="18" charset="0"/>
                              </a:rPr>
                              <m:t>𝑛</m:t>
                            </m:r>
                          </m:e>
                        </m:rad>
                      </m:den>
                    </m:f>
                  </m:oMath>
                </a14:m>
                <a:endParaRPr lang="en-US" sz="3600" dirty="0"/>
              </a:p>
            </p:txBody>
          </p:sp>
        </mc:Choice>
        <mc:Fallback xmlns="">
          <p:sp>
            <p:nvSpPr>
              <p:cNvPr id="15" name="TextBox 14">
                <a:extLst>
                  <a:ext uri="{FF2B5EF4-FFF2-40B4-BE49-F238E27FC236}">
                    <a16:creationId xmlns:a16="http://schemas.microsoft.com/office/drawing/2014/main" id="{7B17FB69-C847-C344-B512-7C95EA400A4D}"/>
                  </a:ext>
                </a:extLst>
              </p:cNvPr>
              <p:cNvSpPr txBox="1">
                <a:spLocks noRot="1" noChangeAspect="1" noMove="1" noResize="1" noEditPoints="1" noAdjustHandles="1" noChangeArrowheads="1" noChangeShapeType="1" noTextEdit="1"/>
              </p:cNvSpPr>
              <p:nvPr/>
            </p:nvSpPr>
            <p:spPr>
              <a:xfrm>
                <a:off x="3426119" y="668813"/>
                <a:ext cx="2177269" cy="1000851"/>
              </a:xfrm>
              <a:prstGeom prst="rect">
                <a:avLst/>
              </a:prstGeom>
              <a:blipFill>
                <a:blip r:embed="rId4"/>
                <a:stretch>
                  <a:fillRect l="-2874" b="-7407"/>
                </a:stretch>
              </a:blipFill>
              <a:ln w="28575">
                <a:solidFill>
                  <a:srgbClr val="FF0000"/>
                </a:solid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44DDFF3A-9344-D54F-AAB0-EC3BD5D6AA59}"/>
              </a:ext>
            </a:extLst>
          </p:cNvPr>
          <p:cNvSpPr txBox="1"/>
          <p:nvPr/>
        </p:nvSpPr>
        <p:spPr>
          <a:xfrm>
            <a:off x="5650178" y="556348"/>
            <a:ext cx="2527854" cy="1169551"/>
          </a:xfrm>
          <a:prstGeom prst="rect">
            <a:avLst/>
          </a:prstGeom>
          <a:noFill/>
        </p:spPr>
        <p:txBody>
          <a:bodyPr wrap="square" rtlCol="0">
            <a:spAutoFit/>
          </a:bodyPr>
          <a:lstStyle/>
          <a:p>
            <a:r>
              <a:rPr lang="en-US" sz="2000" i="1" dirty="0"/>
              <a:t>Degrees of freedom</a:t>
            </a:r>
          </a:p>
          <a:p>
            <a:r>
              <a:rPr lang="en-US" sz="2000" i="1" dirty="0" err="1"/>
              <a:t>df</a:t>
            </a:r>
            <a:r>
              <a:rPr lang="en-US" sz="2000" dirty="0"/>
              <a:t> = n – 1</a:t>
            </a:r>
          </a:p>
          <a:p>
            <a:endParaRPr lang="en-US" sz="1000" i="1" dirty="0"/>
          </a:p>
          <a:p>
            <a:r>
              <a:rPr lang="en-US" sz="2000" i="1" dirty="0"/>
              <a:t>S.E. ～ </a:t>
            </a:r>
            <a:r>
              <a:rPr lang="en-US" sz="2000" i="1" dirty="0" err="1">
                <a:latin typeface="Symbol" pitchFamily="2" charset="2"/>
              </a:rPr>
              <a:t>s</a:t>
            </a:r>
            <a:r>
              <a:rPr lang="en-US" sz="2000" i="1" baseline="-25000" dirty="0" err="1"/>
              <a:t>Y</a:t>
            </a:r>
            <a:r>
              <a:rPr lang="en-US" sz="2000" i="1" baseline="-25000" dirty="0"/>
              <a:t> </a:t>
            </a:r>
            <a:r>
              <a:rPr lang="en-US" sz="2000" i="1" dirty="0"/>
              <a:t>/n</a:t>
            </a:r>
            <a:r>
              <a:rPr lang="en-US" sz="2000" i="1" baseline="30000" dirty="0"/>
              <a:t>½ </a:t>
            </a:r>
            <a:r>
              <a:rPr lang="en-US" sz="2000" i="1" dirty="0"/>
              <a:t> = </a:t>
            </a:r>
            <a:r>
              <a:rPr lang="en-US" sz="2000" i="1" dirty="0">
                <a:latin typeface="Symbol" pitchFamily="2" charset="2"/>
              </a:rPr>
              <a:t>s</a:t>
            </a:r>
            <a:r>
              <a:rPr lang="en-US" sz="2000" i="1" baseline="-35000" dirty="0">
                <a:latin typeface="Symbol" pitchFamily="2" charset="2"/>
              </a:rPr>
              <a:t> </a:t>
            </a:r>
            <a:r>
              <a:rPr lang="en-US" sz="2000" i="1" baseline="-35000" dirty="0"/>
              <a:t>Y</a:t>
            </a:r>
          </a:p>
        </p:txBody>
      </p:sp>
      <p:grpSp>
        <p:nvGrpSpPr>
          <p:cNvPr id="20" name="Group 19">
            <a:extLst>
              <a:ext uri="{FF2B5EF4-FFF2-40B4-BE49-F238E27FC236}">
                <a16:creationId xmlns:a16="http://schemas.microsoft.com/office/drawing/2014/main" id="{B839F8AA-3B90-1649-B5F0-8EFB249BDD92}"/>
              </a:ext>
            </a:extLst>
          </p:cNvPr>
          <p:cNvGrpSpPr/>
          <p:nvPr/>
        </p:nvGrpSpPr>
        <p:grpSpPr>
          <a:xfrm>
            <a:off x="197334" y="4879720"/>
            <a:ext cx="8814144" cy="1615827"/>
            <a:chOff x="197334" y="4879720"/>
            <a:chExt cx="8814144" cy="1615827"/>
          </a:xfrm>
        </p:grpSpPr>
        <p:sp>
          <p:nvSpPr>
            <p:cNvPr id="17" name="TextBox 16">
              <a:extLst>
                <a:ext uri="{FF2B5EF4-FFF2-40B4-BE49-F238E27FC236}">
                  <a16:creationId xmlns:a16="http://schemas.microsoft.com/office/drawing/2014/main" id="{5CAEBFC4-7CDE-B749-9F3E-2C8EC8320C01}"/>
                </a:ext>
              </a:extLst>
            </p:cNvPr>
            <p:cNvSpPr txBox="1"/>
            <p:nvPr/>
          </p:nvSpPr>
          <p:spPr>
            <a:xfrm>
              <a:off x="197334" y="4879720"/>
              <a:ext cx="8814144" cy="1615827"/>
            </a:xfrm>
            <a:prstGeom prst="rect">
              <a:avLst/>
            </a:prstGeom>
            <a:noFill/>
          </p:spPr>
          <p:txBody>
            <a:bodyPr wrap="square" rtlCol="0">
              <a:spAutoFit/>
            </a:bodyPr>
            <a:lstStyle/>
            <a:p>
              <a:r>
                <a:rPr lang="en-US" dirty="0"/>
                <a:t>The </a:t>
              </a:r>
              <a:r>
                <a:rPr lang="en-US" b="1" dirty="0">
                  <a:solidFill>
                    <a:srgbClr val="FF0000"/>
                  </a:solidFill>
                </a:rPr>
                <a:t>probability that all random (re)samples‡</a:t>
              </a:r>
              <a:r>
                <a:rPr lang="en-US" dirty="0"/>
                <a:t> would give Y, in the case where </a:t>
              </a:r>
              <a:r>
                <a:rPr lang="en-US" dirty="0">
                  <a:latin typeface="Symbol" pitchFamily="2" charset="2"/>
                </a:rPr>
                <a:t>m</a:t>
              </a:r>
              <a:r>
                <a:rPr lang="en-US" dirty="0"/>
                <a:t> is the mean,</a:t>
              </a:r>
            </a:p>
            <a:p>
              <a:r>
                <a:rPr lang="en-US" dirty="0" err="1">
                  <a:latin typeface="Symbol" pitchFamily="2" charset="2"/>
                </a:rPr>
                <a:t>s</a:t>
              </a:r>
              <a:r>
                <a:rPr lang="en-US" baseline="-25000" dirty="0" err="1"/>
                <a:t>Y</a:t>
              </a:r>
              <a:r>
                <a:rPr lang="en-US" dirty="0"/>
                <a:t> is the standard deviation of Y, n is the number of samples, and the t-ratio has a given value on the x-axis, is given by the t-distribution. As </a:t>
              </a:r>
              <a:r>
                <a:rPr lang="en-US" dirty="0" err="1"/>
                <a:t>df</a:t>
              </a:r>
              <a:r>
                <a:rPr lang="en-US" dirty="0"/>
                <a:t> gets large, the t-</a:t>
              </a:r>
              <a:r>
                <a:rPr lang="en-US" dirty="0" err="1"/>
                <a:t>dist</a:t>
              </a:r>
              <a:r>
                <a:rPr lang="en-US" dirty="0"/>
                <a:t> </a:t>
              </a:r>
              <a:r>
                <a:rPr lang="en-US" dirty="0">
                  <a:sym typeface="Wingdings" pitchFamily="2" charset="2"/>
                </a:rPr>
                <a:t> normal dist</a:t>
              </a:r>
              <a:r>
                <a:rPr lang="en-US" dirty="0"/>
                <a:t>. </a:t>
              </a:r>
            </a:p>
            <a:p>
              <a:endParaRPr lang="en-US" sz="900" dirty="0"/>
            </a:p>
            <a:p>
              <a:r>
                <a:rPr lang="en-US" dirty="0"/>
                <a:t>The </a:t>
              </a:r>
              <a:r>
                <a:rPr lang="en-US" b="1" dirty="0">
                  <a:solidFill>
                    <a:srgbClr val="FF0000"/>
                  </a:solidFill>
                </a:rPr>
                <a:t>95% confidence interval is the range of </a:t>
              </a:r>
              <a:r>
                <a:rPr lang="en-US" b="1" dirty="0">
                  <a:solidFill>
                    <a:srgbClr val="FF0000"/>
                  </a:solidFill>
                  <a:latin typeface="Symbol" pitchFamily="2" charset="2"/>
                </a:rPr>
                <a:t>m</a:t>
              </a:r>
              <a:r>
                <a:rPr lang="en-US" b="1" dirty="0">
                  <a:solidFill>
                    <a:srgbClr val="FF0000"/>
                  </a:solidFill>
                </a:rPr>
                <a:t> values inside the tails</a:t>
              </a:r>
              <a:r>
                <a:rPr lang="en-US" dirty="0"/>
                <a:t> shown on the left. It is the range within which the observations could arise at random “readily” (95% of the trials).</a:t>
              </a:r>
            </a:p>
          </p:txBody>
        </p:sp>
        <p:cxnSp>
          <p:nvCxnSpPr>
            <p:cNvPr id="19" name="Straight Connector 18">
              <a:extLst>
                <a:ext uri="{FF2B5EF4-FFF2-40B4-BE49-F238E27FC236}">
                  <a16:creationId xmlns:a16="http://schemas.microsoft.com/office/drawing/2014/main" id="{984CD9A5-F4B5-5E47-92FA-5135DE3E4659}"/>
                </a:ext>
              </a:extLst>
            </p:cNvPr>
            <p:cNvCxnSpPr/>
            <p:nvPr/>
          </p:nvCxnSpPr>
          <p:spPr>
            <a:xfrm>
              <a:off x="5594309" y="4962265"/>
              <a:ext cx="1306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EA0C37F-37A8-E847-975B-E83F978FFA00}"/>
              </a:ext>
            </a:extLst>
          </p:cNvPr>
          <p:cNvSpPr txBox="1"/>
          <p:nvPr/>
        </p:nvSpPr>
        <p:spPr>
          <a:xfrm>
            <a:off x="7655684" y="78590"/>
            <a:ext cx="1028700" cy="646331"/>
          </a:xfrm>
          <a:prstGeom prst="rect">
            <a:avLst/>
          </a:prstGeom>
          <a:noFill/>
        </p:spPr>
        <p:txBody>
          <a:bodyPr wrap="square" rtlCol="0">
            <a:spAutoFit/>
          </a:bodyPr>
          <a:lstStyle/>
          <a:p>
            <a:r>
              <a:rPr lang="en-US" sz="3600" b="1" dirty="0">
                <a:solidFill>
                  <a:srgbClr val="FF0000"/>
                </a:solidFill>
              </a:rPr>
              <a:t>**</a:t>
            </a:r>
          </a:p>
        </p:txBody>
      </p:sp>
      <p:sp>
        <p:nvSpPr>
          <p:cNvPr id="22" name="TextBox 21">
            <a:extLst>
              <a:ext uri="{FF2B5EF4-FFF2-40B4-BE49-F238E27FC236}">
                <a16:creationId xmlns:a16="http://schemas.microsoft.com/office/drawing/2014/main" id="{D667BA34-CB6A-EA42-A96F-1E8F0A20A7EE}"/>
              </a:ext>
            </a:extLst>
          </p:cNvPr>
          <p:cNvSpPr txBox="1"/>
          <p:nvPr/>
        </p:nvSpPr>
        <p:spPr>
          <a:xfrm>
            <a:off x="316729" y="78590"/>
            <a:ext cx="1028700" cy="646331"/>
          </a:xfrm>
          <a:prstGeom prst="rect">
            <a:avLst/>
          </a:prstGeom>
          <a:noFill/>
        </p:spPr>
        <p:txBody>
          <a:bodyPr wrap="square" rtlCol="0">
            <a:spAutoFit/>
          </a:bodyPr>
          <a:lstStyle/>
          <a:p>
            <a:r>
              <a:rPr lang="en-US" sz="3600" b="1" dirty="0">
                <a:solidFill>
                  <a:srgbClr val="FF0000"/>
                </a:solidFill>
              </a:rPr>
              <a:t>**</a:t>
            </a:r>
          </a:p>
        </p:txBody>
      </p:sp>
      <p:sp>
        <p:nvSpPr>
          <p:cNvPr id="23" name="TextBox 22">
            <a:extLst>
              <a:ext uri="{FF2B5EF4-FFF2-40B4-BE49-F238E27FC236}">
                <a16:creationId xmlns:a16="http://schemas.microsoft.com/office/drawing/2014/main" id="{6DFFE786-EA76-E547-AA29-51C2EA54E4AB}"/>
              </a:ext>
            </a:extLst>
          </p:cNvPr>
          <p:cNvSpPr txBox="1"/>
          <p:nvPr/>
        </p:nvSpPr>
        <p:spPr>
          <a:xfrm>
            <a:off x="530087" y="6455787"/>
            <a:ext cx="7434470" cy="369332"/>
          </a:xfrm>
          <a:prstGeom prst="rect">
            <a:avLst/>
          </a:prstGeom>
          <a:solidFill>
            <a:schemeClr val="bg1"/>
          </a:solidFill>
          <a:ln>
            <a:solidFill>
              <a:schemeClr val="bg1">
                <a:lumMod val="50000"/>
              </a:schemeClr>
            </a:solidFill>
          </a:ln>
        </p:spPr>
        <p:txBody>
          <a:bodyPr wrap="square" rtlCol="0">
            <a:spAutoFit/>
          </a:bodyPr>
          <a:lstStyle/>
          <a:p>
            <a:r>
              <a:rPr lang="en-US" b="1" dirty="0">
                <a:solidFill>
                  <a:srgbClr val="FF0000"/>
                </a:solidFill>
              </a:rPr>
              <a:t>‡</a:t>
            </a:r>
            <a:r>
              <a:rPr lang="en-US" b="1" i="1" dirty="0">
                <a:solidFill>
                  <a:srgbClr val="FF0000"/>
                </a:solidFill>
              </a:rPr>
              <a:t>Resampling…results obtained by assuming distribution shape is known.</a:t>
            </a:r>
            <a:endParaRPr lang="en-US" dirty="0"/>
          </a:p>
        </p:txBody>
      </p:sp>
      <p:cxnSp>
        <p:nvCxnSpPr>
          <p:cNvPr id="24" name="Straight Connector 23">
            <a:extLst>
              <a:ext uri="{FF2B5EF4-FFF2-40B4-BE49-F238E27FC236}">
                <a16:creationId xmlns:a16="http://schemas.microsoft.com/office/drawing/2014/main" id="{28D14670-4E6B-EC40-8058-C531E8EBA48B}"/>
              </a:ext>
            </a:extLst>
          </p:cNvPr>
          <p:cNvCxnSpPr/>
          <p:nvPr/>
        </p:nvCxnSpPr>
        <p:spPr>
          <a:xfrm>
            <a:off x="7566213" y="1536977"/>
            <a:ext cx="1306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785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BF4DEC-55D8-BE4D-9F7A-AFBD40DCD633}"/>
              </a:ext>
            </a:extLst>
          </p:cNvPr>
          <p:cNvSpPr>
            <a:spLocks noGrp="1"/>
          </p:cNvSpPr>
          <p:nvPr>
            <p:ph type="dt" sz="half" idx="10"/>
          </p:nvPr>
        </p:nvSpPr>
        <p:spPr>
          <a:xfrm>
            <a:off x="628650" y="6451351"/>
            <a:ext cx="2057400" cy="365125"/>
          </a:xfrm>
        </p:spPr>
        <p:txBody>
          <a:bodyPr/>
          <a:lstStyle/>
          <a:p>
            <a:fld id="{F773A443-2AD1-3044-AE84-60AC8D85C71A}" type="datetime1">
              <a:rPr lang="en-US" smtClean="0"/>
              <a:t>10/2/19</a:t>
            </a:fld>
            <a:endParaRPr lang="en-US"/>
          </a:p>
        </p:txBody>
      </p:sp>
      <p:sp>
        <p:nvSpPr>
          <p:cNvPr id="3" name="Footer Placeholder 2">
            <a:extLst>
              <a:ext uri="{FF2B5EF4-FFF2-40B4-BE49-F238E27FC236}">
                <a16:creationId xmlns:a16="http://schemas.microsoft.com/office/drawing/2014/main" id="{E511E3A7-8A2E-AC43-8A95-1865E1AE3B2A}"/>
              </a:ext>
            </a:extLst>
          </p:cNvPr>
          <p:cNvSpPr>
            <a:spLocks noGrp="1"/>
          </p:cNvSpPr>
          <p:nvPr>
            <p:ph type="ftr" sz="quarter" idx="11"/>
          </p:nvPr>
        </p:nvSpPr>
        <p:spPr>
          <a:xfrm>
            <a:off x="3028950" y="6451351"/>
            <a:ext cx="3086100" cy="365125"/>
          </a:xfrm>
        </p:spPr>
        <p:txBody>
          <a:bodyPr/>
          <a:lstStyle/>
          <a:p>
            <a:r>
              <a:rPr lang="en-US"/>
              <a:t>EPS 236</a:t>
            </a:r>
          </a:p>
        </p:txBody>
      </p:sp>
      <p:sp>
        <p:nvSpPr>
          <p:cNvPr id="4" name="Slide Number Placeholder 3">
            <a:extLst>
              <a:ext uri="{FF2B5EF4-FFF2-40B4-BE49-F238E27FC236}">
                <a16:creationId xmlns:a16="http://schemas.microsoft.com/office/drawing/2014/main" id="{55246C7C-4659-6944-AB9C-A8F5DDCC5261}"/>
              </a:ext>
            </a:extLst>
          </p:cNvPr>
          <p:cNvSpPr>
            <a:spLocks noGrp="1"/>
          </p:cNvSpPr>
          <p:nvPr>
            <p:ph type="sldNum" sz="quarter" idx="12"/>
          </p:nvPr>
        </p:nvSpPr>
        <p:spPr>
          <a:xfrm>
            <a:off x="6457950" y="6451351"/>
            <a:ext cx="2057400" cy="365125"/>
          </a:xfrm>
        </p:spPr>
        <p:txBody>
          <a:bodyPr/>
          <a:lstStyle/>
          <a:p>
            <a:fld id="{CD3A2B4A-3F34-F54A-9B5F-22559B4D568D}" type="slidenum">
              <a:rPr lang="en-US" smtClean="0"/>
              <a:t>6</a:t>
            </a:fld>
            <a:endParaRPr lang="en-US"/>
          </a:p>
        </p:txBody>
      </p:sp>
      <p:pic>
        <p:nvPicPr>
          <p:cNvPr id="6" name="Picture 5">
            <a:extLst>
              <a:ext uri="{FF2B5EF4-FFF2-40B4-BE49-F238E27FC236}">
                <a16:creationId xmlns:a16="http://schemas.microsoft.com/office/drawing/2014/main" id="{C0EC22E6-9370-AF40-BBB5-601B9817D70D}"/>
              </a:ext>
            </a:extLst>
          </p:cNvPr>
          <p:cNvPicPr>
            <a:picLocks noChangeAspect="1"/>
          </p:cNvPicPr>
          <p:nvPr/>
        </p:nvPicPr>
        <p:blipFill>
          <a:blip r:embed="rId2"/>
          <a:stretch>
            <a:fillRect/>
          </a:stretch>
        </p:blipFill>
        <p:spPr>
          <a:xfrm>
            <a:off x="604157" y="769220"/>
            <a:ext cx="7711582" cy="5461840"/>
          </a:xfrm>
          <a:prstGeom prst="rect">
            <a:avLst/>
          </a:prstGeom>
        </p:spPr>
      </p:pic>
      <p:sp>
        <p:nvSpPr>
          <p:cNvPr id="7" name="TextBox 6">
            <a:extLst>
              <a:ext uri="{FF2B5EF4-FFF2-40B4-BE49-F238E27FC236}">
                <a16:creationId xmlns:a16="http://schemas.microsoft.com/office/drawing/2014/main" id="{5D581030-9C8E-3740-9638-EF50D3A588AF}"/>
              </a:ext>
            </a:extLst>
          </p:cNvPr>
          <p:cNvSpPr txBox="1"/>
          <p:nvPr/>
        </p:nvSpPr>
        <p:spPr>
          <a:xfrm>
            <a:off x="1261796" y="6122081"/>
            <a:ext cx="7053943" cy="369332"/>
          </a:xfrm>
          <a:prstGeom prst="rect">
            <a:avLst/>
          </a:prstGeom>
          <a:solidFill>
            <a:schemeClr val="bg1"/>
          </a:solidFill>
          <a:ln>
            <a:solidFill>
              <a:srgbClr val="FF0000"/>
            </a:solidFill>
          </a:ln>
        </p:spPr>
        <p:txBody>
          <a:bodyPr wrap="square" rtlCol="0">
            <a:spAutoFit/>
          </a:bodyPr>
          <a:lstStyle/>
          <a:p>
            <a:r>
              <a:rPr lang="en-US" dirty="0"/>
              <a:t>1- or 2-tailed; 1- or 2-populations being sampled; &lt;testing null e.g. </a:t>
            </a:r>
            <a:r>
              <a:rPr lang="en-US" dirty="0">
                <a:latin typeface="Symbol" pitchFamily="2" charset="2"/>
              </a:rPr>
              <a:t>m</a:t>
            </a:r>
            <a:r>
              <a:rPr lang="en-US" dirty="0"/>
              <a:t>=0&gt;</a:t>
            </a:r>
          </a:p>
        </p:txBody>
      </p:sp>
      <p:sp>
        <p:nvSpPr>
          <p:cNvPr id="8" name="TextBox 7">
            <a:extLst>
              <a:ext uri="{FF2B5EF4-FFF2-40B4-BE49-F238E27FC236}">
                <a16:creationId xmlns:a16="http://schemas.microsoft.com/office/drawing/2014/main" id="{B35EE88F-5E59-5B4F-A3A3-EAC59920E040}"/>
              </a:ext>
            </a:extLst>
          </p:cNvPr>
          <p:cNvSpPr txBox="1"/>
          <p:nvPr/>
        </p:nvSpPr>
        <p:spPr>
          <a:xfrm>
            <a:off x="1" y="12685"/>
            <a:ext cx="9144000" cy="830997"/>
          </a:xfrm>
          <a:prstGeom prst="rect">
            <a:avLst/>
          </a:prstGeom>
          <a:solidFill>
            <a:srgbClr val="FFC000"/>
          </a:solidFill>
        </p:spPr>
        <p:txBody>
          <a:bodyPr wrap="square" rtlCol="0">
            <a:spAutoFit/>
          </a:bodyPr>
          <a:lstStyle/>
          <a:p>
            <a:pPr algn="ctr"/>
            <a:r>
              <a:rPr lang="en-US" sz="2400" b="1" dirty="0"/>
              <a:t>Visualizing the t-distribution arising from sampling the mean of a single population </a:t>
            </a:r>
            <a:r>
              <a:rPr lang="en-US" sz="2400" b="1" i="1" dirty="0">
                <a:solidFill>
                  <a:schemeClr val="bg1">
                    <a:lumMod val="50000"/>
                  </a:schemeClr>
                </a:solidFill>
              </a:rPr>
              <a:t>(</a:t>
            </a:r>
            <a:r>
              <a:rPr lang="en-US" sz="2400" b="1" i="1" dirty="0">
                <a:solidFill>
                  <a:schemeClr val="bg1">
                    <a:lumMod val="50000"/>
                  </a:schemeClr>
                </a:solidFill>
                <a:sym typeface="Wingdings" pitchFamily="2" charset="2"/>
              </a:rPr>
              <a:t> difference in mean between 2 pop.)</a:t>
            </a:r>
            <a:endParaRPr lang="en-US" sz="2400" b="1" i="1" dirty="0">
              <a:solidFill>
                <a:schemeClr val="bg1">
                  <a:lumMod val="50000"/>
                </a:schemeClr>
              </a:solidFill>
            </a:endParaRPr>
          </a:p>
        </p:txBody>
      </p:sp>
    </p:spTree>
    <p:extLst>
      <p:ext uri="{BB962C8B-B14F-4D97-AF65-F5344CB8AC3E}">
        <p14:creationId xmlns:p14="http://schemas.microsoft.com/office/powerpoint/2010/main" val="3223224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848"/>
            <a:ext cx="9143999" cy="1384995"/>
          </a:xfrm>
          <a:prstGeom prst="rect">
            <a:avLst/>
          </a:prstGeom>
          <a:solidFill>
            <a:schemeClr val="bg1">
              <a:lumMod val="85000"/>
            </a:schemeClr>
          </a:solidFill>
        </p:spPr>
        <p:txBody>
          <a:bodyPr wrap="square" rtlCol="0">
            <a:spAutoFit/>
          </a:bodyPr>
          <a:lstStyle/>
          <a:p>
            <a:pPr algn="ctr"/>
            <a:r>
              <a:rPr lang="en-US" sz="2800" b="1" dirty="0">
                <a:solidFill>
                  <a:prstClr val="black"/>
                </a:solidFill>
              </a:rPr>
              <a:t>Standard deviation (</a:t>
            </a:r>
            <a:r>
              <a:rPr lang="en-US" sz="2800" b="1" dirty="0">
                <a:solidFill>
                  <a:prstClr val="black"/>
                </a:solidFill>
                <a:latin typeface="symbol" charset="2"/>
              </a:rPr>
              <a:t>s) </a:t>
            </a:r>
            <a:r>
              <a:rPr lang="en-US" sz="2800" b="1" dirty="0">
                <a:solidFill>
                  <a:prstClr val="black"/>
                </a:solidFill>
              </a:rPr>
              <a:t>or variance (</a:t>
            </a:r>
            <a:r>
              <a:rPr lang="en-US" sz="2800" b="1" dirty="0" err="1">
                <a:solidFill>
                  <a:prstClr val="black"/>
                </a:solidFill>
              </a:rPr>
              <a:t>var</a:t>
            </a:r>
            <a:r>
              <a:rPr lang="en-US" sz="2800" b="1" dirty="0">
                <a:solidFill>
                  <a:prstClr val="black"/>
                </a:solidFill>
              </a:rPr>
              <a:t>)</a:t>
            </a:r>
          </a:p>
          <a:p>
            <a:pPr algn="ctr"/>
            <a:r>
              <a:rPr lang="en-US" sz="2800" b="1" dirty="0">
                <a:solidFill>
                  <a:prstClr val="black"/>
                </a:solidFill>
              </a:rPr>
              <a:t>vs</a:t>
            </a:r>
          </a:p>
          <a:p>
            <a:pPr algn="ctr"/>
            <a:r>
              <a:rPr lang="en-US" sz="2800" b="1" dirty="0">
                <a:solidFill>
                  <a:prstClr val="black"/>
                </a:solidFill>
              </a:rPr>
              <a:t>confidence interval (estimated error or uncertainty)</a:t>
            </a:r>
            <a:endParaRPr lang="en-US" dirty="0"/>
          </a:p>
        </p:txBody>
      </p:sp>
      <p:pic>
        <p:nvPicPr>
          <p:cNvPr id="4" name="Picture 3"/>
          <p:cNvPicPr>
            <a:picLocks noChangeAspect="1"/>
          </p:cNvPicPr>
          <p:nvPr/>
        </p:nvPicPr>
        <p:blipFill rotWithShape="1">
          <a:blip r:embed="rId2"/>
          <a:srcRect b="2214"/>
          <a:stretch/>
        </p:blipFill>
        <p:spPr>
          <a:xfrm>
            <a:off x="4503330" y="2391355"/>
            <a:ext cx="4364181" cy="4267570"/>
          </a:xfrm>
          <a:prstGeom prst="rect">
            <a:avLst/>
          </a:prstGeom>
        </p:spPr>
      </p:pic>
      <p:pic>
        <p:nvPicPr>
          <p:cNvPr id="5" name="Picture 4"/>
          <p:cNvPicPr>
            <a:picLocks noChangeAspect="1"/>
          </p:cNvPicPr>
          <p:nvPr/>
        </p:nvPicPr>
        <p:blipFill rotWithShape="1">
          <a:blip r:embed="rId3"/>
          <a:srcRect b="2230"/>
          <a:stretch/>
        </p:blipFill>
        <p:spPr>
          <a:xfrm>
            <a:off x="139148" y="2391356"/>
            <a:ext cx="4364890" cy="4267568"/>
          </a:xfrm>
          <a:prstGeom prst="rect">
            <a:avLst/>
          </a:prstGeom>
        </p:spPr>
      </p:pic>
      <p:sp>
        <p:nvSpPr>
          <p:cNvPr id="6" name="TextBox 5"/>
          <p:cNvSpPr txBox="1"/>
          <p:nvPr/>
        </p:nvSpPr>
        <p:spPr>
          <a:xfrm>
            <a:off x="1548848" y="2493324"/>
            <a:ext cx="2095500" cy="369332"/>
          </a:xfrm>
          <a:prstGeom prst="rect">
            <a:avLst/>
          </a:prstGeom>
          <a:solidFill>
            <a:schemeClr val="bg1"/>
          </a:solidFill>
        </p:spPr>
        <p:txBody>
          <a:bodyPr wrap="square" rtlCol="0">
            <a:spAutoFit/>
          </a:bodyPr>
          <a:lstStyle/>
          <a:p>
            <a:r>
              <a:rPr lang="en-US" b="1" dirty="0"/>
              <a:t>Density: </a:t>
            </a:r>
            <a:r>
              <a:rPr lang="en-US" b="1" dirty="0" err="1"/>
              <a:t>rnorm</a:t>
            </a:r>
            <a:r>
              <a:rPr lang="en-US" b="1" dirty="0"/>
              <a:t>(50)</a:t>
            </a:r>
          </a:p>
        </p:txBody>
      </p:sp>
      <p:sp>
        <p:nvSpPr>
          <p:cNvPr id="7" name="TextBox 6"/>
          <p:cNvSpPr txBox="1"/>
          <p:nvPr/>
        </p:nvSpPr>
        <p:spPr>
          <a:xfrm>
            <a:off x="5827017" y="2481372"/>
            <a:ext cx="2095500" cy="369332"/>
          </a:xfrm>
          <a:prstGeom prst="rect">
            <a:avLst/>
          </a:prstGeom>
          <a:solidFill>
            <a:schemeClr val="bg1"/>
          </a:solidFill>
        </p:spPr>
        <p:txBody>
          <a:bodyPr wrap="square" rtlCol="0">
            <a:spAutoFit/>
          </a:bodyPr>
          <a:lstStyle/>
          <a:p>
            <a:r>
              <a:rPr lang="en-US" b="1" dirty="0"/>
              <a:t>Density: </a:t>
            </a:r>
            <a:r>
              <a:rPr lang="en-US" b="1" dirty="0" err="1"/>
              <a:t>rnorm</a:t>
            </a:r>
            <a:r>
              <a:rPr lang="en-US" b="1" dirty="0"/>
              <a:t>(1e6)</a:t>
            </a:r>
          </a:p>
        </p:txBody>
      </p:sp>
      <p:sp>
        <p:nvSpPr>
          <p:cNvPr id="8" name="TextBox 7"/>
          <p:cNvSpPr txBox="1"/>
          <p:nvPr/>
        </p:nvSpPr>
        <p:spPr>
          <a:xfrm>
            <a:off x="6569967" y="5427024"/>
            <a:ext cx="609600" cy="523220"/>
          </a:xfrm>
          <a:prstGeom prst="rect">
            <a:avLst/>
          </a:prstGeom>
          <a:noFill/>
        </p:spPr>
        <p:txBody>
          <a:bodyPr wrap="square" rtlCol="0">
            <a:spAutoFit/>
          </a:bodyPr>
          <a:lstStyle/>
          <a:p>
            <a:r>
              <a:rPr lang="en-US" sz="2800" b="1">
                <a:solidFill>
                  <a:prstClr val="black"/>
                </a:solidFill>
                <a:latin typeface="symbol" charset="2"/>
              </a:rPr>
              <a:t>2s</a:t>
            </a:r>
            <a:endParaRPr lang="en-US" dirty="0"/>
          </a:p>
        </p:txBody>
      </p:sp>
      <p:sp>
        <p:nvSpPr>
          <p:cNvPr id="9" name="TextBox 8"/>
          <p:cNvSpPr txBox="1"/>
          <p:nvPr/>
        </p:nvSpPr>
        <p:spPr>
          <a:xfrm>
            <a:off x="2172305" y="5427024"/>
            <a:ext cx="609600" cy="523220"/>
          </a:xfrm>
          <a:prstGeom prst="rect">
            <a:avLst/>
          </a:prstGeom>
          <a:noFill/>
        </p:spPr>
        <p:txBody>
          <a:bodyPr wrap="square" rtlCol="0">
            <a:spAutoFit/>
          </a:bodyPr>
          <a:lstStyle/>
          <a:p>
            <a:r>
              <a:rPr lang="en-US" sz="2800" b="1">
                <a:solidFill>
                  <a:prstClr val="black"/>
                </a:solidFill>
                <a:latin typeface="symbol" charset="2"/>
              </a:rPr>
              <a:t>2s</a:t>
            </a:r>
            <a:endParaRPr lang="en-US" dirty="0"/>
          </a:p>
        </p:txBody>
      </p:sp>
      <p:cxnSp>
        <p:nvCxnSpPr>
          <p:cNvPr id="11" name="Straight Arrow Connector 10"/>
          <p:cNvCxnSpPr/>
          <p:nvPr/>
        </p:nvCxnSpPr>
        <p:spPr>
          <a:xfrm>
            <a:off x="2183848" y="5909624"/>
            <a:ext cx="482600" cy="127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29066" y="5325424"/>
            <a:ext cx="986782" cy="369332"/>
          </a:xfrm>
          <a:prstGeom prst="rect">
            <a:avLst/>
          </a:prstGeom>
          <a:noFill/>
        </p:spPr>
        <p:txBody>
          <a:bodyPr wrap="square" rtlCol="0">
            <a:spAutoFit/>
          </a:bodyPr>
          <a:lstStyle/>
          <a:p>
            <a:r>
              <a:rPr lang="en-US" b="1"/>
              <a:t>SD=0.85</a:t>
            </a:r>
          </a:p>
        </p:txBody>
      </p:sp>
      <p:sp>
        <p:nvSpPr>
          <p:cNvPr id="13" name="TextBox 12"/>
          <p:cNvSpPr txBox="1"/>
          <p:nvPr/>
        </p:nvSpPr>
        <p:spPr>
          <a:xfrm>
            <a:off x="7530148" y="5325424"/>
            <a:ext cx="986782" cy="369332"/>
          </a:xfrm>
          <a:prstGeom prst="rect">
            <a:avLst/>
          </a:prstGeom>
          <a:noFill/>
        </p:spPr>
        <p:txBody>
          <a:bodyPr wrap="square" rtlCol="0">
            <a:spAutoFit/>
          </a:bodyPr>
          <a:lstStyle/>
          <a:p>
            <a:r>
              <a:rPr lang="en-US" b="1" dirty="0"/>
              <a:t>SD=1.0</a:t>
            </a:r>
          </a:p>
        </p:txBody>
      </p:sp>
      <p:sp>
        <p:nvSpPr>
          <p:cNvPr id="14" name="TextBox 13"/>
          <p:cNvSpPr txBox="1"/>
          <p:nvPr/>
        </p:nvSpPr>
        <p:spPr>
          <a:xfrm>
            <a:off x="2781905" y="2945354"/>
            <a:ext cx="1511301" cy="923330"/>
          </a:xfrm>
          <a:prstGeom prst="rect">
            <a:avLst/>
          </a:prstGeom>
          <a:noFill/>
        </p:spPr>
        <p:txBody>
          <a:bodyPr wrap="square" rtlCol="0">
            <a:spAutoFit/>
          </a:bodyPr>
          <a:lstStyle/>
          <a:p>
            <a:r>
              <a:rPr lang="en-US" b="1" dirty="0"/>
              <a:t>mean= - .12</a:t>
            </a:r>
          </a:p>
          <a:p>
            <a:r>
              <a:rPr lang="en-US" b="1" dirty="0"/>
              <a:t>CI = (-.13, .34)</a:t>
            </a:r>
          </a:p>
          <a:p>
            <a:r>
              <a:rPr lang="en-US" b="1" i="1" dirty="0"/>
              <a:t>range 0.5</a:t>
            </a:r>
          </a:p>
        </p:txBody>
      </p:sp>
      <p:sp>
        <p:nvSpPr>
          <p:cNvPr id="15" name="TextBox 14"/>
          <p:cNvSpPr txBox="1"/>
          <p:nvPr/>
        </p:nvSpPr>
        <p:spPr>
          <a:xfrm>
            <a:off x="7179566" y="2913209"/>
            <a:ext cx="1477822" cy="923330"/>
          </a:xfrm>
          <a:prstGeom prst="rect">
            <a:avLst/>
          </a:prstGeom>
          <a:noFill/>
        </p:spPr>
        <p:txBody>
          <a:bodyPr wrap="square" rtlCol="0">
            <a:spAutoFit/>
          </a:bodyPr>
          <a:lstStyle/>
          <a:p>
            <a:r>
              <a:rPr lang="en-US" b="1" dirty="0"/>
              <a:t>mean= .001</a:t>
            </a:r>
          </a:p>
          <a:p>
            <a:r>
              <a:rPr lang="en-US" b="1" dirty="0"/>
              <a:t>CI = (-..0006,</a:t>
            </a:r>
          </a:p>
          <a:p>
            <a:r>
              <a:rPr lang="en-US" b="1" dirty="0"/>
              <a:t>           .003)</a:t>
            </a:r>
          </a:p>
        </p:txBody>
      </p:sp>
      <p:sp>
        <p:nvSpPr>
          <p:cNvPr id="10" name="Date Placeholder 9">
            <a:extLst>
              <a:ext uri="{FF2B5EF4-FFF2-40B4-BE49-F238E27FC236}">
                <a16:creationId xmlns:a16="http://schemas.microsoft.com/office/drawing/2014/main" id="{A50EA5BB-296E-6242-88A5-153C6500CC12}"/>
              </a:ext>
            </a:extLst>
          </p:cNvPr>
          <p:cNvSpPr>
            <a:spLocks noGrp="1"/>
          </p:cNvSpPr>
          <p:nvPr>
            <p:ph type="dt" sz="half" idx="10"/>
          </p:nvPr>
        </p:nvSpPr>
        <p:spPr>
          <a:xfrm>
            <a:off x="-10412" y="6473119"/>
            <a:ext cx="2057400" cy="365125"/>
          </a:xfrm>
        </p:spPr>
        <p:txBody>
          <a:bodyPr/>
          <a:lstStyle/>
          <a:p>
            <a:fld id="{29D8C7E4-EDE5-1B4F-B180-314906EABB59}" type="datetime1">
              <a:rPr lang="en-US" smtClean="0"/>
              <a:t>10/2/19</a:t>
            </a:fld>
            <a:endParaRPr lang="en-US" dirty="0"/>
          </a:p>
        </p:txBody>
      </p:sp>
      <p:sp>
        <p:nvSpPr>
          <p:cNvPr id="16" name="Footer Placeholder 15">
            <a:extLst>
              <a:ext uri="{FF2B5EF4-FFF2-40B4-BE49-F238E27FC236}">
                <a16:creationId xmlns:a16="http://schemas.microsoft.com/office/drawing/2014/main" id="{CB3EE243-EDD9-294F-8AE8-BAC63B8935ED}"/>
              </a:ext>
            </a:extLst>
          </p:cNvPr>
          <p:cNvSpPr>
            <a:spLocks noGrp="1"/>
          </p:cNvSpPr>
          <p:nvPr>
            <p:ph type="ftr" sz="quarter" idx="11"/>
          </p:nvPr>
        </p:nvSpPr>
        <p:spPr>
          <a:xfrm>
            <a:off x="2993185" y="6465925"/>
            <a:ext cx="3086100" cy="365125"/>
          </a:xfrm>
        </p:spPr>
        <p:txBody>
          <a:bodyPr/>
          <a:lstStyle/>
          <a:p>
            <a:r>
              <a:rPr lang="en-US" dirty="0"/>
              <a:t>EPS 236</a:t>
            </a:r>
          </a:p>
        </p:txBody>
      </p:sp>
      <p:sp>
        <p:nvSpPr>
          <p:cNvPr id="17" name="Slide Number Placeholder 16">
            <a:extLst>
              <a:ext uri="{FF2B5EF4-FFF2-40B4-BE49-F238E27FC236}">
                <a16:creationId xmlns:a16="http://schemas.microsoft.com/office/drawing/2014/main" id="{B620C913-34BD-1D4E-B362-0A669D7C2D3E}"/>
              </a:ext>
            </a:extLst>
          </p:cNvPr>
          <p:cNvSpPr>
            <a:spLocks noGrp="1"/>
          </p:cNvSpPr>
          <p:nvPr>
            <p:ph type="sldNum" sz="quarter" idx="12"/>
          </p:nvPr>
        </p:nvSpPr>
        <p:spPr>
          <a:xfrm>
            <a:off x="6810111" y="6473119"/>
            <a:ext cx="2057400" cy="365125"/>
          </a:xfrm>
        </p:spPr>
        <p:txBody>
          <a:bodyPr/>
          <a:lstStyle/>
          <a:p>
            <a:fld id="{CD3A2B4A-3F34-F54A-9B5F-22559B4D568D}" type="slidenum">
              <a:rPr lang="en-US" smtClean="0"/>
              <a:t>7</a:t>
            </a:fld>
            <a:endParaRPr lang="en-US" dirty="0"/>
          </a:p>
        </p:txBody>
      </p:sp>
      <p:sp>
        <p:nvSpPr>
          <p:cNvPr id="3" name="TextBox 2"/>
          <p:cNvSpPr txBox="1"/>
          <p:nvPr/>
        </p:nvSpPr>
        <p:spPr>
          <a:xfrm>
            <a:off x="236733" y="1371690"/>
            <a:ext cx="8839200" cy="1200329"/>
          </a:xfrm>
          <a:prstGeom prst="rect">
            <a:avLst/>
          </a:prstGeom>
          <a:noFill/>
        </p:spPr>
        <p:txBody>
          <a:bodyPr wrap="square" rtlCol="0">
            <a:spAutoFit/>
          </a:bodyPr>
          <a:lstStyle/>
          <a:p>
            <a:r>
              <a:rPr lang="en-US" sz="2400" dirty="0"/>
              <a:t>Standard deviation measures the width of the probability distribution of your sample: estimates of </a:t>
            </a:r>
            <a:r>
              <a:rPr lang="en-US" sz="2400" b="1" dirty="0">
                <a:solidFill>
                  <a:prstClr val="black"/>
                </a:solidFill>
                <a:latin typeface="symbol" charset="2"/>
              </a:rPr>
              <a:t>s </a:t>
            </a:r>
            <a:r>
              <a:rPr lang="en-US" sz="2400" dirty="0"/>
              <a:t>will be refined as the sample gets larger. Estimates of the </a:t>
            </a:r>
            <a:r>
              <a:rPr lang="en-US" sz="2400" b="1" dirty="0"/>
              <a:t>CI</a:t>
            </a:r>
            <a:r>
              <a:rPr lang="en-US" sz="2400" b="1" i="1" dirty="0"/>
              <a:t> </a:t>
            </a:r>
            <a:r>
              <a:rPr lang="en-US" sz="2400" dirty="0"/>
              <a:t>get smaller as the sample gets larger.</a:t>
            </a:r>
          </a:p>
        </p:txBody>
      </p:sp>
    </p:spTree>
    <p:extLst>
      <p:ext uri="{BB962C8B-B14F-4D97-AF65-F5344CB8AC3E}">
        <p14:creationId xmlns:p14="http://schemas.microsoft.com/office/powerpoint/2010/main" val="311116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0498"/>
          <a:stretch/>
        </p:blipFill>
        <p:spPr>
          <a:xfrm>
            <a:off x="1371600" y="900544"/>
            <a:ext cx="6400800" cy="5728855"/>
          </a:xfrm>
          <a:prstGeom prst="rect">
            <a:avLst/>
          </a:prstGeom>
        </p:spPr>
      </p:pic>
      <p:sp>
        <p:nvSpPr>
          <p:cNvPr id="5" name="TextBox 4"/>
          <p:cNvSpPr txBox="1"/>
          <p:nvPr/>
        </p:nvSpPr>
        <p:spPr>
          <a:xfrm>
            <a:off x="225286" y="194602"/>
            <a:ext cx="8693427" cy="830997"/>
          </a:xfrm>
          <a:prstGeom prst="rect">
            <a:avLst/>
          </a:prstGeom>
          <a:noFill/>
        </p:spPr>
        <p:txBody>
          <a:bodyPr wrap="square" rtlCol="0">
            <a:spAutoFit/>
          </a:bodyPr>
          <a:lstStyle/>
          <a:p>
            <a:pPr algn="ctr"/>
            <a:r>
              <a:rPr lang="en-US" sz="2400" b="1" dirty="0"/>
              <a:t>Mean histogram of 50 samples drawn (resampled) from the normal distribution, compared to the (“true”) normal distribution</a:t>
            </a:r>
          </a:p>
        </p:txBody>
      </p:sp>
      <p:sp>
        <p:nvSpPr>
          <p:cNvPr id="2" name="Date Placeholder 1">
            <a:extLst>
              <a:ext uri="{FF2B5EF4-FFF2-40B4-BE49-F238E27FC236}">
                <a16:creationId xmlns:a16="http://schemas.microsoft.com/office/drawing/2014/main" id="{BBD79784-EB09-FA48-B62D-652668615573}"/>
              </a:ext>
            </a:extLst>
          </p:cNvPr>
          <p:cNvSpPr>
            <a:spLocks noGrp="1"/>
          </p:cNvSpPr>
          <p:nvPr>
            <p:ph type="dt" sz="half" idx="10"/>
          </p:nvPr>
        </p:nvSpPr>
        <p:spPr>
          <a:xfrm>
            <a:off x="813956" y="6492875"/>
            <a:ext cx="2057400" cy="365125"/>
          </a:xfrm>
        </p:spPr>
        <p:txBody>
          <a:bodyPr/>
          <a:lstStyle/>
          <a:p>
            <a:fld id="{F6AF908B-9943-154A-B05E-6CB809E8DCA3}" type="datetime1">
              <a:rPr lang="en-US" smtClean="0"/>
              <a:t>10/2/19</a:t>
            </a:fld>
            <a:endParaRPr lang="en-US"/>
          </a:p>
        </p:txBody>
      </p:sp>
      <p:sp>
        <p:nvSpPr>
          <p:cNvPr id="3" name="Footer Placeholder 2">
            <a:extLst>
              <a:ext uri="{FF2B5EF4-FFF2-40B4-BE49-F238E27FC236}">
                <a16:creationId xmlns:a16="http://schemas.microsoft.com/office/drawing/2014/main" id="{782BFD4D-F30A-DC4B-BE43-07859B5128DB}"/>
              </a:ext>
            </a:extLst>
          </p:cNvPr>
          <p:cNvSpPr>
            <a:spLocks noGrp="1"/>
          </p:cNvSpPr>
          <p:nvPr>
            <p:ph type="ftr" sz="quarter" idx="11"/>
          </p:nvPr>
        </p:nvSpPr>
        <p:spPr>
          <a:xfrm>
            <a:off x="3214256" y="6492875"/>
            <a:ext cx="3086100" cy="365125"/>
          </a:xfrm>
        </p:spPr>
        <p:txBody>
          <a:bodyPr/>
          <a:lstStyle/>
          <a:p>
            <a:r>
              <a:rPr lang="en-US"/>
              <a:t>EPS 236</a:t>
            </a:r>
          </a:p>
        </p:txBody>
      </p:sp>
      <p:sp>
        <p:nvSpPr>
          <p:cNvPr id="6" name="Slide Number Placeholder 5">
            <a:extLst>
              <a:ext uri="{FF2B5EF4-FFF2-40B4-BE49-F238E27FC236}">
                <a16:creationId xmlns:a16="http://schemas.microsoft.com/office/drawing/2014/main" id="{4E73103B-A608-2340-AB54-D59F7DDD789F}"/>
              </a:ext>
            </a:extLst>
          </p:cNvPr>
          <p:cNvSpPr>
            <a:spLocks noGrp="1"/>
          </p:cNvSpPr>
          <p:nvPr>
            <p:ph type="sldNum" sz="quarter" idx="12"/>
          </p:nvPr>
        </p:nvSpPr>
        <p:spPr>
          <a:xfrm>
            <a:off x="6643256" y="6492875"/>
            <a:ext cx="2057400" cy="365125"/>
          </a:xfrm>
        </p:spPr>
        <p:txBody>
          <a:bodyPr/>
          <a:lstStyle/>
          <a:p>
            <a:fld id="{CD3A2B4A-3F34-F54A-9B5F-22559B4D568D}" type="slidenum">
              <a:rPr lang="en-US" smtClean="0"/>
              <a:t>8</a:t>
            </a:fld>
            <a:endParaRPr lang="en-US"/>
          </a:p>
        </p:txBody>
      </p:sp>
      <p:cxnSp>
        <p:nvCxnSpPr>
          <p:cNvPr id="8" name="Straight Arrow Connector 7">
            <a:extLst>
              <a:ext uri="{FF2B5EF4-FFF2-40B4-BE49-F238E27FC236}">
                <a16:creationId xmlns:a16="http://schemas.microsoft.com/office/drawing/2014/main" id="{1CB241C5-E584-D542-8736-47FB5A1C5B85}"/>
              </a:ext>
            </a:extLst>
          </p:cNvPr>
          <p:cNvCxnSpPr/>
          <p:nvPr/>
        </p:nvCxnSpPr>
        <p:spPr>
          <a:xfrm flipH="1">
            <a:off x="6075069" y="1563756"/>
            <a:ext cx="882322" cy="53008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376F1A6-0BDD-E14E-98C2-626B71A1A910}"/>
              </a:ext>
            </a:extLst>
          </p:cNvPr>
          <p:cNvSpPr txBox="1"/>
          <p:nvPr/>
        </p:nvSpPr>
        <p:spPr>
          <a:xfrm>
            <a:off x="6957392" y="1335155"/>
            <a:ext cx="1166192" cy="369332"/>
          </a:xfrm>
          <a:prstGeom prst="rect">
            <a:avLst/>
          </a:prstGeom>
          <a:noFill/>
          <a:ln>
            <a:solidFill>
              <a:srgbClr val="0070C0"/>
            </a:solidFill>
          </a:ln>
        </p:spPr>
        <p:txBody>
          <a:bodyPr wrap="square" rtlCol="0">
            <a:spAutoFit/>
          </a:bodyPr>
          <a:lstStyle/>
          <a:p>
            <a:r>
              <a:rPr lang="en-US" b="1" dirty="0">
                <a:solidFill>
                  <a:srgbClr val="0070C0"/>
                </a:solidFill>
              </a:rPr>
              <a:t>One trial</a:t>
            </a:r>
          </a:p>
        </p:txBody>
      </p:sp>
      <p:cxnSp>
        <p:nvCxnSpPr>
          <p:cNvPr id="10" name="Straight Arrow Connector 9">
            <a:extLst>
              <a:ext uri="{FF2B5EF4-FFF2-40B4-BE49-F238E27FC236}">
                <a16:creationId xmlns:a16="http://schemas.microsoft.com/office/drawing/2014/main" id="{8AAC8E35-687F-1846-A009-DF92DC0C75FE}"/>
              </a:ext>
            </a:extLst>
          </p:cNvPr>
          <p:cNvCxnSpPr/>
          <p:nvPr/>
        </p:nvCxnSpPr>
        <p:spPr>
          <a:xfrm flipH="1">
            <a:off x="6281529" y="4026212"/>
            <a:ext cx="882322" cy="5300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20591F8-EE11-5848-9B68-CF5B301A5A70}"/>
              </a:ext>
            </a:extLst>
          </p:cNvPr>
          <p:cNvSpPr txBox="1"/>
          <p:nvPr/>
        </p:nvSpPr>
        <p:spPr>
          <a:xfrm>
            <a:off x="7163852" y="3797611"/>
            <a:ext cx="1370548" cy="369332"/>
          </a:xfrm>
          <a:prstGeom prst="rect">
            <a:avLst/>
          </a:prstGeom>
          <a:noFill/>
          <a:ln>
            <a:solidFill>
              <a:srgbClr val="FF0000"/>
            </a:solidFill>
          </a:ln>
        </p:spPr>
        <p:txBody>
          <a:bodyPr wrap="square" rtlCol="0">
            <a:spAutoFit/>
          </a:bodyPr>
          <a:lstStyle/>
          <a:p>
            <a:r>
              <a:rPr lang="en-US" b="1" dirty="0">
                <a:solidFill>
                  <a:srgbClr val="FF0000"/>
                </a:solidFill>
              </a:rPr>
              <a:t>Many trials</a:t>
            </a:r>
          </a:p>
        </p:txBody>
      </p:sp>
    </p:spTree>
    <p:extLst>
      <p:ext uri="{BB962C8B-B14F-4D97-AF65-F5344CB8AC3E}">
        <p14:creationId xmlns:p14="http://schemas.microsoft.com/office/powerpoint/2010/main" val="401000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837" y="5200995"/>
            <a:ext cx="4727863" cy="1323439"/>
          </a:xfrm>
          <a:prstGeom prst="rect">
            <a:avLst/>
          </a:prstGeom>
          <a:noFill/>
        </p:spPr>
        <p:txBody>
          <a:bodyPr wrap="square" rtlCol="0">
            <a:spAutoFit/>
          </a:bodyPr>
          <a:lstStyle/>
          <a:p>
            <a:pPr marL="285750" lvl="0" indent="-285750"/>
            <a:r>
              <a:rPr lang="de-DE" sz="2000" dirty="0"/>
              <a:t>ZZ=NULL ; </a:t>
            </a:r>
            <a:r>
              <a:rPr lang="de-DE" sz="2000" dirty="0" err="1"/>
              <a:t>for</a:t>
            </a:r>
            <a:r>
              <a:rPr lang="de-DE" sz="2000" dirty="0"/>
              <a:t>(</a:t>
            </a:r>
            <a:r>
              <a:rPr lang="de-DE" sz="2000" dirty="0" err="1"/>
              <a:t>k</a:t>
            </a:r>
            <a:r>
              <a:rPr lang="de-DE" sz="2000" dirty="0"/>
              <a:t> in 1:1000)</a:t>
            </a:r>
          </a:p>
          <a:p>
            <a:pPr marL="285750" lvl="0" indent="-285750"/>
            <a:r>
              <a:rPr lang="de-DE" sz="2000" dirty="0"/>
              <a:t>            ZZ=c(</a:t>
            </a:r>
            <a:r>
              <a:rPr lang="de-DE" sz="2000" dirty="0" err="1"/>
              <a:t>ZZ,mean</a:t>
            </a:r>
            <a:r>
              <a:rPr lang="de-DE" sz="2000" dirty="0"/>
              <a:t>( </a:t>
            </a:r>
            <a:r>
              <a:rPr lang="de-DE" sz="2000" dirty="0" err="1"/>
              <a:t>rnorm</a:t>
            </a:r>
            <a:r>
              <a:rPr lang="de-DE" sz="2000" dirty="0"/>
              <a:t>(100) ) ) </a:t>
            </a:r>
            <a:r>
              <a:rPr lang="de-DE" sz="2000" dirty="0" err="1"/>
              <a:t>quantile</a:t>
            </a:r>
            <a:r>
              <a:rPr lang="de-DE" sz="2000" dirty="0"/>
              <a:t>(</a:t>
            </a:r>
            <a:r>
              <a:rPr lang="de-DE" sz="2000" dirty="0" err="1"/>
              <a:t>ZZ,probs</a:t>
            </a:r>
            <a:r>
              <a:rPr lang="de-DE" sz="2000" dirty="0"/>
              <a:t>=c(.025,.975))      </a:t>
            </a:r>
          </a:p>
          <a:p>
            <a:pPr marL="285750" lvl="0" indent="-285750"/>
            <a:r>
              <a:rPr lang="de-DE" sz="2000" dirty="0"/>
              <a:t>2.5% , 97.5%  </a:t>
            </a:r>
            <a:r>
              <a:rPr lang="de-DE" sz="2000" dirty="0">
                <a:sym typeface="Wingdings"/>
              </a:rPr>
              <a:t></a:t>
            </a:r>
            <a:r>
              <a:rPr lang="de-DE" sz="2000" dirty="0"/>
              <a:t>  -0.20,  0.20, </a:t>
            </a:r>
            <a:r>
              <a:rPr lang="de-DE" sz="2000" b="1" i="1" dirty="0">
                <a:solidFill>
                  <a:srgbClr val="FF0000"/>
                </a:solidFill>
              </a:rPr>
              <a:t>CI </a:t>
            </a:r>
            <a:r>
              <a:rPr lang="de-DE" sz="2000" b="1" i="1" dirty="0" err="1">
                <a:solidFill>
                  <a:srgbClr val="FF0000"/>
                </a:solidFill>
              </a:rPr>
              <a:t>range</a:t>
            </a:r>
            <a:r>
              <a:rPr lang="de-DE" sz="2000" b="1" i="1" dirty="0">
                <a:solidFill>
                  <a:srgbClr val="FF0000"/>
                </a:solidFill>
              </a:rPr>
              <a:t>= 0.4</a:t>
            </a:r>
            <a:endParaRPr lang="en-US" sz="2000" b="1" i="1" dirty="0">
              <a:solidFill>
                <a:srgbClr val="FF0000"/>
              </a:solidFill>
            </a:endParaRPr>
          </a:p>
        </p:txBody>
      </p:sp>
      <p:sp>
        <p:nvSpPr>
          <p:cNvPr id="4" name="TextBox 3"/>
          <p:cNvSpPr txBox="1"/>
          <p:nvPr/>
        </p:nvSpPr>
        <p:spPr>
          <a:xfrm>
            <a:off x="110837" y="134468"/>
            <a:ext cx="3283527" cy="3416320"/>
          </a:xfrm>
          <a:prstGeom prst="rect">
            <a:avLst/>
          </a:prstGeom>
          <a:solidFill>
            <a:schemeClr val="bg1">
              <a:lumMod val="85000"/>
            </a:schemeClr>
          </a:solidFill>
        </p:spPr>
        <p:txBody>
          <a:bodyPr wrap="square" rtlCol="0">
            <a:spAutoFit/>
          </a:bodyPr>
          <a:lstStyle/>
          <a:p>
            <a:r>
              <a:rPr lang="en-US" sz="2400" b="1" dirty="0">
                <a:solidFill>
                  <a:srgbClr val="FF0000"/>
                </a:solidFill>
              </a:rPr>
              <a:t>Example:</a:t>
            </a:r>
          </a:p>
          <a:p>
            <a:r>
              <a:rPr lang="en-US" sz="2400" dirty="0">
                <a:solidFill>
                  <a:srgbClr val="FF0000"/>
                </a:solidFill>
              </a:rPr>
              <a:t>Estimate the mean of normally distributed data, N = 100 points, resampling the “true”</a:t>
            </a:r>
          </a:p>
          <a:p>
            <a:r>
              <a:rPr lang="en-US" sz="2400" dirty="0">
                <a:solidFill>
                  <a:srgbClr val="FF0000"/>
                </a:solidFill>
              </a:rPr>
              <a:t>Gaussian (Normal) pdf.</a:t>
            </a:r>
          </a:p>
          <a:p>
            <a:endParaRPr lang="en-US" sz="2400" dirty="0">
              <a:solidFill>
                <a:srgbClr val="FF0000"/>
              </a:solidFill>
            </a:endParaRPr>
          </a:p>
          <a:p>
            <a:r>
              <a:rPr lang="en-US" sz="2400" dirty="0">
                <a:solidFill>
                  <a:srgbClr val="FF0000"/>
                </a:solidFill>
              </a:rPr>
              <a:t>“True”: mean =0</a:t>
            </a:r>
          </a:p>
          <a:p>
            <a:r>
              <a:rPr lang="en-US" sz="2400" dirty="0">
                <a:solidFill>
                  <a:srgbClr val="FF0000"/>
                </a:solidFill>
              </a:rPr>
              <a:t>              </a:t>
            </a:r>
            <a:r>
              <a:rPr lang="en-US" sz="2400" dirty="0">
                <a:solidFill>
                  <a:srgbClr val="FF0000"/>
                </a:solidFill>
                <a:latin typeface="Symbol" charset="2"/>
              </a:rPr>
              <a:t>s</a:t>
            </a:r>
            <a:r>
              <a:rPr lang="en-US" sz="2400" dirty="0">
                <a:solidFill>
                  <a:srgbClr val="FF0000"/>
                </a:solidFill>
              </a:rPr>
              <a:t> = 1 (</a:t>
            </a:r>
            <a:r>
              <a:rPr lang="en-US" sz="2400" dirty="0" err="1">
                <a:solidFill>
                  <a:srgbClr val="FF0000"/>
                </a:solidFill>
              </a:rPr>
              <a:t>std</a:t>
            </a:r>
            <a:r>
              <a:rPr lang="en-US" sz="2400" dirty="0">
                <a:solidFill>
                  <a:srgbClr val="FF0000"/>
                </a:solidFill>
              </a:rPr>
              <a:t> dev)</a:t>
            </a:r>
          </a:p>
        </p:txBody>
      </p:sp>
      <p:sp>
        <p:nvSpPr>
          <p:cNvPr id="5" name="TextBox 4"/>
          <p:cNvSpPr txBox="1"/>
          <p:nvPr/>
        </p:nvSpPr>
        <p:spPr>
          <a:xfrm>
            <a:off x="110836" y="4621081"/>
            <a:ext cx="3283527" cy="461665"/>
          </a:xfrm>
          <a:prstGeom prst="rect">
            <a:avLst/>
          </a:prstGeom>
          <a:noFill/>
        </p:spPr>
        <p:txBody>
          <a:bodyPr wrap="square" rtlCol="0">
            <a:spAutoFit/>
          </a:bodyPr>
          <a:lstStyle/>
          <a:p>
            <a:r>
              <a:rPr lang="en-US" sz="2400" b="1" dirty="0"/>
              <a:t>Resample 1000 times:</a:t>
            </a:r>
          </a:p>
        </p:txBody>
      </p:sp>
      <p:pic>
        <p:nvPicPr>
          <p:cNvPr id="7" name="Picture 6"/>
          <p:cNvPicPr>
            <a:picLocks noChangeAspect="1"/>
          </p:cNvPicPr>
          <p:nvPr/>
        </p:nvPicPr>
        <p:blipFill>
          <a:blip r:embed="rId3"/>
          <a:stretch>
            <a:fillRect/>
          </a:stretch>
        </p:blipFill>
        <p:spPr>
          <a:xfrm>
            <a:off x="3831053" y="109068"/>
            <a:ext cx="5326532" cy="5326532"/>
          </a:xfrm>
          <a:prstGeom prst="rect">
            <a:avLst/>
          </a:prstGeom>
        </p:spPr>
      </p:pic>
      <p:sp>
        <p:nvSpPr>
          <p:cNvPr id="6" name="TextBox 5"/>
          <p:cNvSpPr txBox="1"/>
          <p:nvPr/>
        </p:nvSpPr>
        <p:spPr>
          <a:xfrm>
            <a:off x="5419438" y="5123763"/>
            <a:ext cx="2632363" cy="369332"/>
          </a:xfrm>
          <a:prstGeom prst="rect">
            <a:avLst/>
          </a:prstGeom>
          <a:solidFill>
            <a:schemeClr val="bg1"/>
          </a:solidFill>
        </p:spPr>
        <p:txBody>
          <a:bodyPr wrap="square" rtlCol="0">
            <a:spAutoFit/>
          </a:bodyPr>
          <a:lstStyle/>
          <a:p>
            <a:pPr algn="ctr"/>
            <a:r>
              <a:rPr lang="en-US" b="1"/>
              <a:t>Sample Mean</a:t>
            </a:r>
          </a:p>
        </p:txBody>
      </p:sp>
      <p:sp>
        <p:nvSpPr>
          <p:cNvPr id="8" name="TextBox 7"/>
          <p:cNvSpPr txBox="1"/>
          <p:nvPr/>
        </p:nvSpPr>
        <p:spPr>
          <a:xfrm>
            <a:off x="4633768" y="4750998"/>
            <a:ext cx="4421331" cy="461665"/>
          </a:xfrm>
          <a:prstGeom prst="rect">
            <a:avLst/>
          </a:prstGeom>
          <a:solidFill>
            <a:schemeClr val="bg1"/>
          </a:solidFill>
        </p:spPr>
        <p:txBody>
          <a:bodyPr wrap="square" rtlCol="0">
            <a:spAutoFit/>
          </a:bodyPr>
          <a:lstStyle/>
          <a:p>
            <a:r>
              <a:rPr lang="en-US" sz="2400" b="1"/>
              <a:t>-.3    -0.2   -0.1    0     0.1   0.2    0.3</a:t>
            </a:r>
          </a:p>
        </p:txBody>
      </p:sp>
      <p:sp>
        <p:nvSpPr>
          <p:cNvPr id="9" name="TextBox 8"/>
          <p:cNvSpPr txBox="1"/>
          <p:nvPr/>
        </p:nvSpPr>
        <p:spPr>
          <a:xfrm>
            <a:off x="4381500" y="13898"/>
            <a:ext cx="4776085" cy="830997"/>
          </a:xfrm>
          <a:prstGeom prst="rect">
            <a:avLst/>
          </a:prstGeom>
          <a:solidFill>
            <a:schemeClr val="bg1"/>
          </a:solidFill>
        </p:spPr>
        <p:txBody>
          <a:bodyPr wrap="square" rtlCol="0">
            <a:spAutoFit/>
          </a:bodyPr>
          <a:lstStyle/>
          <a:p>
            <a:pPr algn="ctr"/>
            <a:r>
              <a:rPr lang="en-US" sz="2400" b="1" dirty="0"/>
              <a:t>Histogram of resampled true pdf mean(</a:t>
            </a:r>
            <a:r>
              <a:rPr lang="en-US" sz="2400" b="1" dirty="0" err="1"/>
              <a:t>rnorm</a:t>
            </a:r>
            <a:r>
              <a:rPr lang="en-US" sz="2400" b="1" dirty="0"/>
              <a:t>(100) )</a:t>
            </a:r>
          </a:p>
        </p:txBody>
      </p:sp>
      <p:cxnSp>
        <p:nvCxnSpPr>
          <p:cNvPr id="11" name="Straight Connector 10"/>
          <p:cNvCxnSpPr/>
          <p:nvPr/>
        </p:nvCxnSpPr>
        <p:spPr>
          <a:xfrm flipH="1" flipV="1">
            <a:off x="6807200" y="660400"/>
            <a:ext cx="12700" cy="39606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1C045631-4525-5445-A83E-554C8428B66E}"/>
              </a:ext>
            </a:extLst>
          </p:cNvPr>
          <p:cNvSpPr>
            <a:spLocks noGrp="1"/>
          </p:cNvSpPr>
          <p:nvPr>
            <p:ph type="dt" sz="half" idx="10"/>
          </p:nvPr>
        </p:nvSpPr>
        <p:spPr/>
        <p:txBody>
          <a:bodyPr/>
          <a:lstStyle/>
          <a:p>
            <a:fld id="{A4B2CACB-5366-AB44-86DE-50B89ECE5007}" type="datetime1">
              <a:rPr lang="en-US" smtClean="0"/>
              <a:t>10/2/19</a:t>
            </a:fld>
            <a:endParaRPr lang="en-US"/>
          </a:p>
        </p:txBody>
      </p:sp>
      <p:sp>
        <p:nvSpPr>
          <p:cNvPr id="10" name="Footer Placeholder 9">
            <a:extLst>
              <a:ext uri="{FF2B5EF4-FFF2-40B4-BE49-F238E27FC236}">
                <a16:creationId xmlns:a16="http://schemas.microsoft.com/office/drawing/2014/main" id="{10105D0F-6256-884A-9E42-1019853CCC5B}"/>
              </a:ext>
            </a:extLst>
          </p:cNvPr>
          <p:cNvSpPr>
            <a:spLocks noGrp="1"/>
          </p:cNvSpPr>
          <p:nvPr>
            <p:ph type="ftr" sz="quarter" idx="11"/>
          </p:nvPr>
        </p:nvSpPr>
        <p:spPr/>
        <p:txBody>
          <a:bodyPr/>
          <a:lstStyle/>
          <a:p>
            <a:r>
              <a:rPr lang="en-US"/>
              <a:t>EPS 236</a:t>
            </a:r>
          </a:p>
        </p:txBody>
      </p:sp>
      <p:sp>
        <p:nvSpPr>
          <p:cNvPr id="12" name="Slide Number Placeholder 11">
            <a:extLst>
              <a:ext uri="{FF2B5EF4-FFF2-40B4-BE49-F238E27FC236}">
                <a16:creationId xmlns:a16="http://schemas.microsoft.com/office/drawing/2014/main" id="{A6335322-7385-6544-8C8D-DBFC92A7B02E}"/>
              </a:ext>
            </a:extLst>
          </p:cNvPr>
          <p:cNvSpPr>
            <a:spLocks noGrp="1"/>
          </p:cNvSpPr>
          <p:nvPr>
            <p:ph type="sldNum" sz="quarter" idx="12"/>
          </p:nvPr>
        </p:nvSpPr>
        <p:spPr/>
        <p:txBody>
          <a:bodyPr/>
          <a:lstStyle/>
          <a:p>
            <a:fld id="{CD3A2B4A-3F34-F54A-9B5F-22559B4D568D}" type="slidenum">
              <a:rPr lang="en-US" smtClean="0"/>
              <a:t>9</a:t>
            </a:fld>
            <a:endParaRPr lang="en-US"/>
          </a:p>
        </p:txBody>
      </p:sp>
    </p:spTree>
    <p:extLst>
      <p:ext uri="{BB962C8B-B14F-4D97-AF65-F5344CB8AC3E}">
        <p14:creationId xmlns:p14="http://schemas.microsoft.com/office/powerpoint/2010/main" val="2715146523"/>
      </p:ext>
    </p:extLst>
  </p:cSld>
  <p:clrMapOvr>
    <a:masterClrMapping/>
  </p:clrMapOvr>
</p:sld>
</file>

<file path=ppt/theme/theme1.xml><?xml version="1.0" encoding="utf-8"?>
<a:theme xmlns:a="http://schemas.openxmlformats.org/drawingml/2006/main" name="Theme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8CDAD3FC-E457-584C-81DB-B2A19A9EBEE8}" vid="{49A015C0-4D28-5E44-A31B-B2297A0126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4645</TotalTime>
  <Words>2152</Words>
  <Application>Microsoft Macintosh PowerPoint</Application>
  <PresentationFormat>On-screen Show (4:3)</PresentationFormat>
  <Paragraphs>232</Paragraphs>
  <Slides>21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symbol</vt:lpstr>
      <vt:lpstr>symbol</vt:lpstr>
      <vt:lpstr>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Wofsy</dc:creator>
  <cp:lastModifiedBy>Steven Wofsy</cp:lastModifiedBy>
  <cp:revision>23</cp:revision>
  <dcterms:created xsi:type="dcterms:W3CDTF">2019-09-25T14:30:06Z</dcterms:created>
  <dcterms:modified xsi:type="dcterms:W3CDTF">2019-10-02T18:32:56Z</dcterms:modified>
</cp:coreProperties>
</file>