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74" r:id="rId3"/>
    <p:sldId id="415" r:id="rId4"/>
    <p:sldId id="258" r:id="rId5"/>
    <p:sldId id="268" r:id="rId6"/>
    <p:sldId id="270" r:id="rId7"/>
    <p:sldId id="271" r:id="rId8"/>
    <p:sldId id="272" r:id="rId9"/>
    <p:sldId id="273" r:id="rId10"/>
    <p:sldId id="275" r:id="rId11"/>
    <p:sldId id="276" r:id="rId12"/>
    <p:sldId id="277" r:id="rId13"/>
    <p:sldId id="278" r:id="rId14"/>
    <p:sldId id="279" r:id="rId15"/>
    <p:sldId id="269" r:id="rId16"/>
    <p:sldId id="295" r:id="rId17"/>
    <p:sldId id="403" r:id="rId18"/>
    <p:sldId id="405" r:id="rId19"/>
    <p:sldId id="404" r:id="rId20"/>
    <p:sldId id="393" r:id="rId21"/>
    <p:sldId id="401" r:id="rId22"/>
    <p:sldId id="394" r:id="rId23"/>
    <p:sldId id="395" r:id="rId24"/>
    <p:sldId id="400" r:id="rId25"/>
    <p:sldId id="402" r:id="rId26"/>
    <p:sldId id="396" r:id="rId27"/>
    <p:sldId id="407" r:id="rId28"/>
    <p:sldId id="408" r:id="rId29"/>
    <p:sldId id="406" r:id="rId30"/>
    <p:sldId id="414" r:id="rId31"/>
    <p:sldId id="409" r:id="rId32"/>
    <p:sldId id="410" r:id="rId33"/>
    <p:sldId id="411" r:id="rId34"/>
    <p:sldId id="412" r:id="rId35"/>
    <p:sldId id="413" r:id="rId36"/>
    <p:sldId id="293" r:id="rId37"/>
    <p:sldId id="282" r:id="rId38"/>
    <p:sldId id="283" r:id="rId39"/>
    <p:sldId id="294" r:id="rId40"/>
    <p:sldId id="285" r:id="rId41"/>
    <p:sldId id="290" r:id="rId42"/>
    <p:sldId id="287" r:id="rId43"/>
    <p:sldId id="288" r:id="rId44"/>
    <p:sldId id="286" r:id="rId45"/>
    <p:sldId id="289" r:id="rId46"/>
    <p:sldId id="29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/>
    <p:restoredTop sz="94694"/>
  </p:normalViewPr>
  <p:slideViewPr>
    <p:cSldViewPr snapToGrid="0" snapToObjects="1">
      <p:cViewPr>
        <p:scale>
          <a:sx n="140" d="100"/>
          <a:sy n="140" d="100"/>
        </p:scale>
        <p:origin x="144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3D1A-1498-2D42-8A8B-4096925CE99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BC76A-599B-1742-9DAC-1CF22DAFA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9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SVD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BC76A-599B-1742-9DAC-1CF22DAFA8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5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From: ~/METHANESAT/SAG/MEETING_20190218/Map_Meas_To_MethaneSAT_Mission_20190207_2200UTC.pptx ; </a:t>
            </a:r>
          </a:p>
          <a:p>
            <a:r>
              <a:rPr lang="en-US" dirty="0"/>
              <a:t>code in:   ~/METHANESAT/HIRES_FIGURES_TABLE_MRS/</a:t>
            </a:r>
            <a:r>
              <a:rPr lang="en-US" dirty="0" err="1"/>
              <a:t>plot.hires.r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C7417-FCBC-9A4E-81ED-D671DEAC43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7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500 kg/</a:t>
            </a:r>
            <a:r>
              <a:rPr lang="en-US" b="1" dirty="0" err="1"/>
              <a:t>hr</a:t>
            </a:r>
            <a:r>
              <a:rPr lang="en-US" b="1" dirty="0"/>
              <a:t> is a reasonable facility detection limit </a:t>
            </a:r>
            <a:r>
              <a:rPr lang="en-US" b="1" i="1" dirty="0"/>
              <a:t>for a single acquisition</a:t>
            </a:r>
            <a:r>
              <a:rPr lang="en-US" b="1" i="0" dirty="0"/>
              <a:t>.  150 would be an aspiration for 20 acquisitions, persistent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C7417-FCBC-9A4E-81ED-D671DEAC43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24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30000" dirty="0"/>
              <a:t>‡</a:t>
            </a:r>
            <a:r>
              <a:rPr lang="en-US" sz="1200" b="1" dirty="0"/>
              <a:t>Note:</a:t>
            </a:r>
            <a:r>
              <a:rPr lang="en-US" sz="1200" b="1" baseline="30000" dirty="0"/>
              <a:t> </a:t>
            </a:r>
            <a:r>
              <a:rPr lang="en-US" sz="1200" b="1" dirty="0"/>
              <a:t>Mission design, 20 acquisitions per target/ 2yr; 1, 2, or 3 acquisitions each pass, priority scenes 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C7417-FCBC-9A4E-81ED-D671DEAC43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17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500 kg/</a:t>
            </a:r>
            <a:r>
              <a:rPr lang="en-US" b="1" dirty="0" err="1"/>
              <a:t>hr</a:t>
            </a:r>
            <a:r>
              <a:rPr lang="en-US" b="1" dirty="0"/>
              <a:t> is a reasonable facility detection limit </a:t>
            </a:r>
            <a:r>
              <a:rPr lang="en-US" b="1" i="1" dirty="0"/>
              <a:t>for a single acquisition</a:t>
            </a:r>
            <a:r>
              <a:rPr lang="en-US" b="1" i="0" dirty="0"/>
              <a:t>.  150 would be an aspiration for 20 acquisitions, persistent source; note best point source detection is missing the area source 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C7417-FCBC-9A4E-81ED-D671DEAC43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63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C7417-FCBC-9A4E-81ED-D671DEAC43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0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up:  Treatment of the Barnett Shale image using wavelets, aggregation and some image processing. This</a:t>
            </a:r>
            <a:r>
              <a:rPr lang="en-US" baseline="0" dirty="0"/>
              <a:t> section leads to a hands-on exercise *.r 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C76A-599B-1742-9DAC-1CF22DAFA8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7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C76A-599B-1742-9DAC-1CF22DAFA85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7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9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0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4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7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5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0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8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6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3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7086-2BA9-8F49-AF17-FE2058B595B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51222-128B-7D48-B7AC-82A2C04C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5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tal_variation_denoisi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Total_variation_denoisi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tal_variation_denoisi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316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/>
              <a:t>Topic 10</a:t>
            </a:r>
            <a:br>
              <a:rPr lang="en-US" sz="4000" dirty="0"/>
            </a:br>
            <a:r>
              <a:rPr lang="en-US" sz="4000" dirty="0"/>
              <a:t>Introduction to wavelets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8670" y="1513132"/>
            <a:ext cx="6400800" cy="13032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EPS 236 – Steven C. Wofsy  </a:t>
            </a:r>
            <a:r>
              <a:rPr lang="en-US" sz="2000" i="1" dirty="0">
                <a:solidFill>
                  <a:schemeClr val="tx1"/>
                </a:solidFill>
              </a:rPr>
              <a:t>20191018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429" y="6065766"/>
            <a:ext cx="8542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Acknowledgments: material borrowed from website of Prof. George </a:t>
            </a:r>
            <a:r>
              <a:rPr lang="en-US" dirty="0" err="1"/>
              <a:t>Bebis</a:t>
            </a:r>
            <a:r>
              <a:rPr lang="en-US" dirty="0"/>
              <a:t> at Computer Vision Laboratory University of Nevada (Reno); </a:t>
            </a:r>
            <a:r>
              <a:rPr lang="en-US" i="1" dirty="0"/>
              <a:t>Also a figure from Wikipedia.</a:t>
            </a:r>
          </a:p>
        </p:txBody>
      </p:sp>
      <p:pic>
        <p:nvPicPr>
          <p:cNvPr id="5" name="Picture 4" descr="Fig.FDG_20150306_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138" y="2065148"/>
            <a:ext cx="3807862" cy="3807862"/>
          </a:xfrm>
          <a:prstGeom prst="rect">
            <a:avLst/>
          </a:prstGeom>
        </p:spPr>
      </p:pic>
      <p:pic>
        <p:nvPicPr>
          <p:cNvPr id="6" name="Picture 5" descr="Fig.NBR_201503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" y="2261143"/>
            <a:ext cx="4176913" cy="3419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0794" y="3561949"/>
            <a:ext cx="5760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ym typeface="Wingdings"/>
              </a:rPr>
              <a:t>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91967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49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113" y="6578600"/>
            <a:ext cx="5854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69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626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9348" y="6254227"/>
            <a:ext cx="19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j+1</a:t>
            </a:r>
            <a:r>
              <a:rPr lang="en-US" dirty="0"/>
              <a:t> = 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103" y="241738"/>
            <a:ext cx="10300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Finite mean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Zero mean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Zero mean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is-IS" dirty="0"/>
              <a:t>…..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29903" y="241738"/>
            <a:ext cx="1114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Only these two span the domain</a:t>
            </a:r>
          </a:p>
        </p:txBody>
      </p:sp>
    </p:spTree>
    <p:extLst>
      <p:ext uri="{BB962C8B-B14F-4D97-AF65-F5344CB8AC3E}">
        <p14:creationId xmlns:p14="http://schemas.microsoft.com/office/powerpoint/2010/main" val="2959400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0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41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145" y="5948855"/>
            <a:ext cx="543384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Any two basis functions </a:t>
            </a:r>
            <a:r>
              <a:rPr lang="en-US" sz="2400" b="1"/>
              <a:t>are orthogonal </a:t>
            </a:r>
          </a:p>
        </p:txBody>
      </p:sp>
    </p:spTree>
    <p:extLst>
      <p:ext uri="{BB962C8B-B14F-4D97-AF65-F5344CB8AC3E}">
        <p14:creationId xmlns:p14="http://schemas.microsoft.com/office/powerpoint/2010/main" val="106786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03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89" y="1321636"/>
            <a:ext cx="8141198" cy="41601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042" y="933356"/>
            <a:ext cx="814119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The discrete Fourier transform has basis functions as below (each row).</a:t>
            </a:r>
          </a:p>
          <a:p>
            <a:r>
              <a:rPr lang="en-US" b="1" dirty="0">
                <a:solidFill>
                  <a:srgbClr val="0432FF"/>
                </a:solidFill>
              </a:rPr>
              <a:t>Note that every component samples the function to be represented over</a:t>
            </a:r>
          </a:p>
          <a:p>
            <a:r>
              <a:rPr lang="en-US" b="1" dirty="0">
                <a:solidFill>
                  <a:srgbClr val="0432FF"/>
                </a:solidFill>
              </a:rPr>
              <a:t>the entire domain.  (example: domain of four points</a:t>
            </a:r>
          </a:p>
          <a:p>
            <a:r>
              <a:rPr lang="en-US" b="1" dirty="0">
                <a:solidFill>
                  <a:srgbClr val="0432FF"/>
                </a:solidFill>
              </a:rPr>
              <a:t>Consider multiplying this basis matrix by unit impulses, (1,0,0,0), (0,1,0,0), … )</a:t>
            </a:r>
          </a:p>
          <a:p>
            <a:r>
              <a:rPr lang="en-US" b="1" dirty="0"/>
              <a:t>    </a:t>
            </a:r>
            <a:r>
              <a:rPr lang="en-US" b="1" i="1" dirty="0"/>
              <a:t>Discrete Fourier Transform (DFT) basis set matrix (each row):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2189" y="3685261"/>
            <a:ext cx="77339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discrete wavelet transform with </a:t>
            </a:r>
            <a:r>
              <a:rPr lang="en-US" dirty="0" err="1"/>
              <a:t>Haar</a:t>
            </a:r>
            <a:r>
              <a:rPr lang="en-US" dirty="0"/>
              <a:t> wavelets has this basis set (each row):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592" y="5691482"/>
            <a:ext cx="8254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Note that the wavelets are localized.  All (except the first) sum to zero. The upper basis vectors sample low frequencies and the bottom ones, high frequencies.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025" y="312130"/>
            <a:ext cx="8226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Discrete Fourier transform vs. discrete wavelet transform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025" y="3685261"/>
            <a:ext cx="76295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b="1" i="1" dirty="0"/>
              <a:t>Discrete Wavelet Transform (</a:t>
            </a:r>
            <a:r>
              <a:rPr lang="en-US" b="1" i="1" dirty="0" err="1"/>
              <a:t>Haar</a:t>
            </a:r>
            <a:r>
              <a:rPr lang="en-US" b="1" i="1" dirty="0"/>
              <a:t> example) basis set matrix (each row):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40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8F2022-0D50-9949-93EB-93650294C428}"/>
              </a:ext>
            </a:extLst>
          </p:cNvPr>
          <p:cNvSpPr txBox="1"/>
          <p:nvPr/>
        </p:nvSpPr>
        <p:spPr>
          <a:xfrm>
            <a:off x="1638795" y="1330036"/>
            <a:ext cx="64720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discussion in </a:t>
            </a:r>
            <a:r>
              <a:rPr lang="en-US" dirty="0" err="1"/>
              <a:t>MethaneSAT_images_updated.pptx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here, apply the wavelet filter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B7A60-C627-C54A-9C9D-D9DA820317F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Topic 11 – Image processing – Denoising of 2-D data</a:t>
            </a:r>
          </a:p>
        </p:txBody>
      </p:sp>
    </p:spTree>
    <p:extLst>
      <p:ext uri="{BB962C8B-B14F-4D97-AF65-F5344CB8AC3E}">
        <p14:creationId xmlns:p14="http://schemas.microsoft.com/office/powerpoint/2010/main" val="3039714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41A1C-828D-6E4A-8BD0-6E7DE880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D9171-AA67-4147-88FC-FCC02DF1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E1EBE-D7A9-F34C-9205-26A7829D8A3B}"/>
              </a:ext>
            </a:extLst>
          </p:cNvPr>
          <p:cNvSpPr txBox="1"/>
          <p:nvPr/>
        </p:nvSpPr>
        <p:spPr>
          <a:xfrm>
            <a:off x="1080655" y="1698172"/>
            <a:ext cx="7434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adimpro</a:t>
            </a:r>
            <a:r>
              <a:rPr lang="en-US" dirty="0"/>
              <a:t>   </a:t>
            </a:r>
            <a:r>
              <a:rPr lang="en-US" dirty="0" err="1"/>
              <a:t>Polzehl</a:t>
            </a:r>
            <a:r>
              <a:rPr lang="en-US" dirty="0"/>
              <a:t> and </a:t>
            </a:r>
            <a:r>
              <a:rPr lang="en-US" dirty="0" err="1"/>
              <a:t>Tabelow</a:t>
            </a:r>
            <a:r>
              <a:rPr lang="en-US" dirty="0"/>
              <a:t>, J. Stat. Software 19, 1-13, 2007.</a:t>
            </a:r>
          </a:p>
          <a:p>
            <a:r>
              <a:rPr lang="en-US" dirty="0" err="1"/>
              <a:t>biOps</a:t>
            </a:r>
            <a:r>
              <a:rPr lang="en-US" dirty="0"/>
              <a:t>  (build </a:t>
            </a:r>
            <a:r>
              <a:rPr lang="en-US" dirty="0" err="1"/>
              <a:t>github</a:t>
            </a:r>
            <a:r>
              <a:rPr lang="en-US" dirty="0"/>
              <a:t>)</a:t>
            </a:r>
          </a:p>
          <a:p>
            <a:r>
              <a:rPr lang="en-US" dirty="0" err="1"/>
              <a:t>tvR</a:t>
            </a:r>
            <a:r>
              <a:rPr lang="en-US" dirty="0"/>
              <a:t> (total variance regularization)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akima</a:t>
            </a:r>
            <a:r>
              <a:rPr lang="en-US" dirty="0"/>
              <a:t> -- 2d interpolation --  </a:t>
            </a:r>
            <a:r>
              <a:rPr lang="en-US" dirty="0" err="1"/>
              <a:t>interp</a:t>
            </a:r>
            <a:r>
              <a:rPr lang="en-US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70879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0E86A-011B-0C4F-BA40-9C4A44CD4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76624-055D-754A-94C7-618D09498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F2A23-AFD1-5245-8557-108EAF50A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449"/>
            <a:ext cx="9144000" cy="55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4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11B80-12E1-324D-A637-D7E99C49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149B19-7559-0A43-A18E-BFBB3451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FBBEF-1EF7-C547-87C4-C8F3ABFE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117"/>
            <a:ext cx="9144000" cy="56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9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959" y="6475381"/>
            <a:ext cx="555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Haar</a:t>
            </a:r>
            <a:r>
              <a:rPr lang="en-US" i="1" dirty="0"/>
              <a:t> wavelet basis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4289" y="388883"/>
            <a:ext cx="884971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[o]	Wavelet Transform: Express a function (or data set) as a sum over orthonormal basis functions that are</a:t>
            </a:r>
          </a:p>
          <a:p>
            <a:r>
              <a:rPr lang="en-US" sz="2800" dirty="0"/>
              <a:t>    (a) local, (b) scalable images of each other.</a:t>
            </a:r>
          </a:p>
          <a:p>
            <a:endParaRPr lang="en-US" sz="2800" dirty="0"/>
          </a:p>
          <a:p>
            <a:r>
              <a:rPr lang="en-US" sz="2800" dirty="0"/>
              <a:t>De-noising using a wavelet transform: </a:t>
            </a:r>
          </a:p>
          <a:p>
            <a:r>
              <a:rPr lang="en-US" sz="2800" dirty="0"/>
              <a:t>      transform back keeping only lower order basis functions.</a:t>
            </a:r>
          </a:p>
          <a:p>
            <a:r>
              <a:rPr lang="en-US" sz="2800" dirty="0"/>
              <a:t>De-noising using a Wavelet Filter: Use a wavelet form to filter a function (or data set).</a:t>
            </a:r>
          </a:p>
          <a:p>
            <a:endParaRPr lang="en-US" sz="2800" dirty="0"/>
          </a:p>
          <a:p>
            <a:r>
              <a:rPr lang="en-US" sz="2800" dirty="0"/>
              <a:t>These are obviously the (ALMOST) same thing. The filter is similar to the projection onto one of the wavelets--any part of the frequency domain, applied in a moving window. The transform gives the discrete representation. The filter can combine wavelets to directly obtain derivatives. </a:t>
            </a:r>
          </a:p>
        </p:txBody>
      </p:sp>
    </p:spTree>
    <p:extLst>
      <p:ext uri="{BB962C8B-B14F-4D97-AF65-F5344CB8AC3E}">
        <p14:creationId xmlns:p14="http://schemas.microsoft.com/office/powerpoint/2010/main" val="3911344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936E70-3133-E044-AD5A-1CA506C7F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" b="3503"/>
          <a:stretch/>
        </p:blipFill>
        <p:spPr>
          <a:xfrm>
            <a:off x="232474" y="0"/>
            <a:ext cx="8911525" cy="6617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BE09BB-3656-0145-A301-6C7C773E9027}"/>
              </a:ext>
            </a:extLst>
          </p:cNvPr>
          <p:cNvSpPr txBox="1"/>
          <p:nvPr/>
        </p:nvSpPr>
        <p:spPr>
          <a:xfrm>
            <a:off x="480317" y="5249538"/>
            <a:ext cx="5360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Total Emissions: 33 Tons/</a:t>
            </a:r>
            <a:r>
              <a:rPr lang="en-US" sz="1600" b="1" dirty="0" err="1"/>
              <a:t>hr</a:t>
            </a:r>
            <a:r>
              <a:rPr lang="en-US" sz="1600" b="1" dirty="0"/>
              <a:t> </a:t>
            </a:r>
            <a:r>
              <a:rPr lang="en-US" sz="1600" i="1" dirty="0"/>
              <a:t>(45% of Lyons et al.)</a:t>
            </a:r>
          </a:p>
          <a:p>
            <a:r>
              <a:rPr lang="en-US" sz="1600" b="1" dirty="0"/>
              <a:t>Mean emission 0.5 kg/</a:t>
            </a:r>
            <a:r>
              <a:rPr lang="en-US" sz="1600" b="1" dirty="0" err="1"/>
              <a:t>hr</a:t>
            </a:r>
            <a:r>
              <a:rPr lang="en-US" sz="1600" b="1" dirty="0"/>
              <a:t>/km</a:t>
            </a:r>
            <a:r>
              <a:rPr lang="en-US" sz="1600" b="1" baseline="30000" dirty="0"/>
              <a:t>2</a:t>
            </a:r>
            <a:endParaRPr lang="en-US" sz="1600" b="1" dirty="0"/>
          </a:p>
          <a:p>
            <a:r>
              <a:rPr lang="en-US" sz="1600" b="1" dirty="0"/>
              <a:t>6 </a:t>
            </a:r>
            <a:r>
              <a:rPr lang="en-US" sz="1600" b="1" dirty="0" err="1"/>
              <a:t>hr</a:t>
            </a:r>
            <a:r>
              <a:rPr lang="en-US" sz="1600" b="1" dirty="0"/>
              <a:t> accumulation in the field</a:t>
            </a:r>
          </a:p>
          <a:p>
            <a:r>
              <a:rPr lang="en-US" sz="1600" i="1" dirty="0"/>
              <a:t>(conservative estimates, by </a:t>
            </a:r>
            <a:r>
              <a:rPr lang="en-US" sz="1400" i="1" dirty="0"/>
              <a:t>～</a:t>
            </a:r>
            <a:r>
              <a:rPr lang="en-US" sz="1600" i="1" dirty="0"/>
              <a:t> 1/4x)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2F89E-8161-784B-A63D-50221B9DC4BF}"/>
              </a:ext>
            </a:extLst>
          </p:cNvPr>
          <p:cNvSpPr txBox="1"/>
          <p:nvPr/>
        </p:nvSpPr>
        <p:spPr>
          <a:xfrm>
            <a:off x="7109460" y="205740"/>
            <a:ext cx="181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ppb XCH4 in grid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260985E-8FF9-9844-BEC8-7DB092189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492875"/>
            <a:ext cx="2057400" cy="365125"/>
          </a:xfrm>
        </p:spPr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216141-29A2-C349-A72F-CFFFB37E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5100" y="6492875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72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CE028-A806-DB4F-B930-4F9BDD13F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118"/>
            <a:ext cx="9144000" cy="6286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62CBCF-195A-D34F-9CED-EE4B1B831FA3}"/>
              </a:ext>
            </a:extLst>
          </p:cNvPr>
          <p:cNvGrpSpPr/>
          <p:nvPr/>
        </p:nvGrpSpPr>
        <p:grpSpPr>
          <a:xfrm>
            <a:off x="5870863" y="2369127"/>
            <a:ext cx="1724891" cy="1527464"/>
            <a:chOff x="1846115" y="2878281"/>
            <a:chExt cx="720438" cy="9400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08639E8-AD61-4744-B38D-C07365CBBB08}"/>
                </a:ext>
              </a:extLst>
            </p:cNvPr>
            <p:cNvSpPr/>
            <p:nvPr/>
          </p:nvSpPr>
          <p:spPr>
            <a:xfrm>
              <a:off x="2234045" y="2878281"/>
              <a:ext cx="332508" cy="42602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00E0FE-23A0-1541-AB18-AC1E9BC569DB}"/>
                </a:ext>
              </a:extLst>
            </p:cNvPr>
            <p:cNvSpPr/>
            <p:nvPr/>
          </p:nvSpPr>
          <p:spPr>
            <a:xfrm>
              <a:off x="2015836" y="3169226"/>
              <a:ext cx="363683" cy="42393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9D896E-D6E2-DA47-ACF4-49AA590C95C2}"/>
                </a:ext>
              </a:extLst>
            </p:cNvPr>
            <p:cNvSpPr/>
            <p:nvPr/>
          </p:nvSpPr>
          <p:spPr>
            <a:xfrm>
              <a:off x="1846115" y="3394363"/>
              <a:ext cx="363683" cy="42393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34D49E4-C048-BE4B-809B-D7A8CA0D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4639"/>
            <a:ext cx="2057400" cy="365125"/>
          </a:xfrm>
        </p:spPr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4DF72EC-EC83-884F-A75B-4FB1B677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4639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5CA61-765E-0F43-93A3-357CEBF53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"/>
            <a:ext cx="9144000" cy="6549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82F636-8664-5446-939F-727C85CEECAE}"/>
              </a:ext>
            </a:extLst>
          </p:cNvPr>
          <p:cNvSpPr txBox="1"/>
          <p:nvPr/>
        </p:nvSpPr>
        <p:spPr>
          <a:xfrm>
            <a:off x="5248114" y="6006563"/>
            <a:ext cx="368046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           -38                   2                 42                81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E82CC-6846-B24E-BFF0-8F68AFB08695}"/>
              </a:ext>
            </a:extLst>
          </p:cNvPr>
          <p:cNvSpPr txBox="1"/>
          <p:nvPr/>
        </p:nvSpPr>
        <p:spPr>
          <a:xfrm>
            <a:off x="7075170" y="320040"/>
            <a:ext cx="181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ppb XCH4 in grid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B73B4-B4EE-E34D-98B3-FA223075FFA5}"/>
              </a:ext>
            </a:extLst>
          </p:cNvPr>
          <p:cNvSpPr txBox="1"/>
          <p:nvPr/>
        </p:nvSpPr>
        <p:spPr>
          <a:xfrm>
            <a:off x="2057400" y="123944"/>
            <a:ext cx="50177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266m pixels, 15 ppb noise native pixel (</a:t>
            </a:r>
            <a:r>
              <a:rPr lang="en-US" b="1" dirty="0" err="1"/>
              <a:t>HeadWall</a:t>
            </a:r>
            <a:r>
              <a:rPr lang="en-US" b="1" dirty="0"/>
              <a:t>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B5B145-F319-D843-B088-06B7ECAD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250" y="6540063"/>
            <a:ext cx="2057400" cy="365125"/>
          </a:xfrm>
        </p:spPr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3894AF-C653-C94E-9AEF-2E92EABC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550" y="6540063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63C2F-30BC-334F-BE67-DAE4916B281A}"/>
              </a:ext>
            </a:extLst>
          </p:cNvPr>
          <p:cNvSpPr txBox="1"/>
          <p:nvPr/>
        </p:nvSpPr>
        <p:spPr>
          <a:xfrm>
            <a:off x="2914650" y="349667"/>
            <a:ext cx="466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Equivalent to 2.8 ppb in 1.4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F486E-6EA8-914A-96DF-CFA3B8D2A14E}"/>
              </a:ext>
            </a:extLst>
          </p:cNvPr>
          <p:cNvSpPr txBox="1"/>
          <p:nvPr/>
        </p:nvSpPr>
        <p:spPr>
          <a:xfrm>
            <a:off x="529266" y="5686524"/>
            <a:ext cx="305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Emissions: 33 Tons/</a:t>
            </a:r>
            <a:r>
              <a:rPr lang="en-US" b="1" dirty="0" err="1"/>
              <a:t>hr</a:t>
            </a:r>
            <a:endParaRPr lang="en-US" b="1" dirty="0"/>
          </a:p>
          <a:p>
            <a:r>
              <a:rPr lang="en-US" b="1" dirty="0"/>
              <a:t>Mean emission 0.5 kg/</a:t>
            </a:r>
            <a:r>
              <a:rPr lang="en-US" b="1" dirty="0" err="1"/>
              <a:t>hr</a:t>
            </a:r>
            <a:r>
              <a:rPr lang="en-US" b="1" dirty="0"/>
              <a:t>/km</a:t>
            </a:r>
            <a:r>
              <a:rPr lang="en-US" b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18149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EE40B-66D9-C945-BEB2-8F43DAA0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1" t="8444" b="5912"/>
          <a:stretch/>
        </p:blipFill>
        <p:spPr>
          <a:xfrm>
            <a:off x="263470" y="553452"/>
            <a:ext cx="8880529" cy="5951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07B11F-81B4-E94D-9DC7-274EAB34691F}"/>
              </a:ext>
            </a:extLst>
          </p:cNvPr>
          <p:cNvSpPr txBox="1"/>
          <p:nvPr/>
        </p:nvSpPr>
        <p:spPr>
          <a:xfrm>
            <a:off x="5058648" y="5759835"/>
            <a:ext cx="378333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-8.3             -2.2               4                10.4              16.5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2EB35-9622-6541-85E6-37AFC211702F}"/>
              </a:ext>
            </a:extLst>
          </p:cNvPr>
          <p:cNvSpPr txBox="1"/>
          <p:nvPr/>
        </p:nvSpPr>
        <p:spPr>
          <a:xfrm>
            <a:off x="7024608" y="341560"/>
            <a:ext cx="181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ppb XCH4 in grid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D0A30-DA85-F041-A580-83818FB18BC5}"/>
              </a:ext>
            </a:extLst>
          </p:cNvPr>
          <p:cNvSpPr txBox="1"/>
          <p:nvPr/>
        </p:nvSpPr>
        <p:spPr>
          <a:xfrm>
            <a:off x="-49928" y="18395"/>
            <a:ext cx="706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Aggregation to 1.7 km grid shows the XCH4 enhancements </a:t>
            </a:r>
          </a:p>
          <a:p>
            <a:pPr algn="ctr"/>
            <a:r>
              <a:rPr lang="en-US" b="1" dirty="0"/>
              <a:t>(15 ppb noise @ native 266m pixel, single acquisition</a:t>
            </a:r>
            <a:r>
              <a:rPr lang="en-US" b="1" baseline="30000" dirty="0"/>
              <a:t>‡</a:t>
            </a:r>
            <a:r>
              <a:rPr lang="en-US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EF431-3310-6E43-8A76-D456BEAA9FC6}"/>
              </a:ext>
            </a:extLst>
          </p:cNvPr>
          <p:cNvSpPr txBox="1"/>
          <p:nvPr/>
        </p:nvSpPr>
        <p:spPr>
          <a:xfrm>
            <a:off x="529266" y="5442050"/>
            <a:ext cx="3056267" cy="646331"/>
          </a:xfrm>
          <a:prstGeom prst="rect">
            <a:avLst/>
          </a:prstGeom>
          <a:solidFill>
            <a:srgbClr val="5B9BD5">
              <a:alpha val="81176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Emissions: 33 Tons/</a:t>
            </a:r>
            <a:r>
              <a:rPr lang="en-US" b="1" dirty="0" err="1">
                <a:solidFill>
                  <a:srgbClr val="FF0000"/>
                </a:solidFill>
              </a:rPr>
              <a:t>hr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Mean emission 0.5 kg/</a:t>
            </a:r>
            <a:r>
              <a:rPr lang="en-US" b="1" dirty="0" err="1">
                <a:solidFill>
                  <a:srgbClr val="FF0000"/>
                </a:solidFill>
              </a:rPr>
              <a:t>hr</a:t>
            </a:r>
            <a:r>
              <a:rPr lang="en-US" b="1" dirty="0">
                <a:solidFill>
                  <a:srgbClr val="FF0000"/>
                </a:solidFill>
              </a:rPr>
              <a:t>/km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990873-1994-C94B-B379-6097D0A2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3/6/19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D8944-EB0A-1346-A5BB-3B56C2BB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70820" y="6492875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02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E4B8D-E1CF-EE4B-AB9B-74340C849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335"/>
            <a:ext cx="914400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5E91C-AA0A-FE49-BD69-B34DB0FCB5C4}"/>
              </a:ext>
            </a:extLst>
          </p:cNvPr>
          <p:cNvSpPr txBox="1"/>
          <p:nvPr/>
        </p:nvSpPr>
        <p:spPr>
          <a:xfrm>
            <a:off x="1846115" y="90723"/>
            <a:ext cx="608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latent image can be revealed with any number of standard image processing methods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8ED81B-3D1F-CA49-BBB5-138AD83F2460}"/>
              </a:ext>
            </a:extLst>
          </p:cNvPr>
          <p:cNvGrpSpPr/>
          <p:nvPr/>
        </p:nvGrpSpPr>
        <p:grpSpPr>
          <a:xfrm>
            <a:off x="1846115" y="2332016"/>
            <a:ext cx="720438" cy="940015"/>
            <a:chOff x="1846115" y="2878281"/>
            <a:chExt cx="720438" cy="94001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5790B65-C73F-7F42-A6AA-063A34924B6A}"/>
                </a:ext>
              </a:extLst>
            </p:cNvPr>
            <p:cNvSpPr/>
            <p:nvPr/>
          </p:nvSpPr>
          <p:spPr>
            <a:xfrm>
              <a:off x="2234045" y="2878281"/>
              <a:ext cx="332508" cy="42602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7AD5E7-D9B9-D046-87B9-2F2865A4E356}"/>
                </a:ext>
              </a:extLst>
            </p:cNvPr>
            <p:cNvSpPr/>
            <p:nvPr/>
          </p:nvSpPr>
          <p:spPr>
            <a:xfrm>
              <a:off x="2015836" y="3169226"/>
              <a:ext cx="363683" cy="42393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720846-E1D0-A74B-9224-D472C4D7A902}"/>
                </a:ext>
              </a:extLst>
            </p:cNvPr>
            <p:cNvSpPr/>
            <p:nvPr/>
          </p:nvSpPr>
          <p:spPr>
            <a:xfrm>
              <a:off x="1846115" y="3394363"/>
              <a:ext cx="363683" cy="423933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3EA5FD-D120-7749-AE5B-FEC81ED3813A}"/>
              </a:ext>
            </a:extLst>
          </p:cNvPr>
          <p:cNvGrpSpPr/>
          <p:nvPr/>
        </p:nvGrpSpPr>
        <p:grpSpPr>
          <a:xfrm>
            <a:off x="7907481" y="2412727"/>
            <a:ext cx="720438" cy="940015"/>
            <a:chOff x="1846115" y="2878281"/>
            <a:chExt cx="720438" cy="94001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0ED77A-30B9-484C-B703-A8C031E5C56C}"/>
                </a:ext>
              </a:extLst>
            </p:cNvPr>
            <p:cNvSpPr/>
            <p:nvPr/>
          </p:nvSpPr>
          <p:spPr>
            <a:xfrm>
              <a:off x="2234045" y="2878281"/>
              <a:ext cx="332508" cy="42602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B802F8-ACEF-AA4A-94B5-8379924741D3}"/>
                </a:ext>
              </a:extLst>
            </p:cNvPr>
            <p:cNvSpPr/>
            <p:nvPr/>
          </p:nvSpPr>
          <p:spPr>
            <a:xfrm>
              <a:off x="2015836" y="3169226"/>
              <a:ext cx="363683" cy="42393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5302BB5-0D06-C444-A03F-996E78624956}"/>
                </a:ext>
              </a:extLst>
            </p:cNvPr>
            <p:cNvSpPr/>
            <p:nvPr/>
          </p:nvSpPr>
          <p:spPr>
            <a:xfrm>
              <a:off x="1846115" y="3394363"/>
              <a:ext cx="363683" cy="423933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22E3A7-3F2F-DA48-AB79-E017939849A4}"/>
              </a:ext>
            </a:extLst>
          </p:cNvPr>
          <p:cNvGrpSpPr/>
          <p:nvPr/>
        </p:nvGrpSpPr>
        <p:grpSpPr>
          <a:xfrm>
            <a:off x="2360345" y="3143335"/>
            <a:ext cx="280551" cy="303398"/>
            <a:chOff x="2360345" y="3689600"/>
            <a:chExt cx="280551" cy="30339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81A301F-5D30-2A41-B363-256D5128DF34}"/>
                </a:ext>
              </a:extLst>
            </p:cNvPr>
            <p:cNvCxnSpPr/>
            <p:nvPr/>
          </p:nvCxnSpPr>
          <p:spPr>
            <a:xfrm flipV="1">
              <a:off x="2360345" y="3689600"/>
              <a:ext cx="187034" cy="14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497EA70-D145-0F4A-AE30-50200948E833}"/>
                </a:ext>
              </a:extLst>
            </p:cNvPr>
            <p:cNvCxnSpPr/>
            <p:nvPr/>
          </p:nvCxnSpPr>
          <p:spPr>
            <a:xfrm flipV="1">
              <a:off x="2453862" y="3848572"/>
              <a:ext cx="187034" cy="14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97DBB0D-7BC8-1449-872C-1D0974384C38}"/>
              </a:ext>
            </a:extLst>
          </p:cNvPr>
          <p:cNvSpPr/>
          <p:nvPr/>
        </p:nvSpPr>
        <p:spPr>
          <a:xfrm>
            <a:off x="7360920" y="1267295"/>
            <a:ext cx="1079965" cy="135566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82403FB-A012-D748-8379-BA9B647EF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951AE58-D1BB-0044-8852-6782C275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81E54A-91FE-774E-AB99-76828F78C0BB}"/>
              </a:ext>
            </a:extLst>
          </p:cNvPr>
          <p:cNvSpPr txBox="1"/>
          <p:nvPr/>
        </p:nvSpPr>
        <p:spPr>
          <a:xfrm>
            <a:off x="163286" y="5236029"/>
            <a:ext cx="874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R-code goes here</a:t>
            </a:r>
          </a:p>
        </p:txBody>
      </p:sp>
    </p:spTree>
    <p:extLst>
      <p:ext uri="{BB962C8B-B14F-4D97-AF65-F5344CB8AC3E}">
        <p14:creationId xmlns:p14="http://schemas.microsoft.com/office/powerpoint/2010/main" val="226243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0E309A2-9205-DA45-ADAC-6AC1993AB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8" t="4914" r="4051" b="10454"/>
          <a:stretch/>
        </p:blipFill>
        <p:spPr>
          <a:xfrm>
            <a:off x="40993" y="0"/>
            <a:ext cx="9144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7319C8C-6240-7A48-9921-F9087FEBEAC7}"/>
              </a:ext>
            </a:extLst>
          </p:cNvPr>
          <p:cNvGrpSpPr/>
          <p:nvPr/>
        </p:nvGrpSpPr>
        <p:grpSpPr>
          <a:xfrm>
            <a:off x="5871411" y="2725425"/>
            <a:ext cx="1604028" cy="1485627"/>
            <a:chOff x="1846115" y="2878281"/>
            <a:chExt cx="720438" cy="94001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58DFBE-D754-F847-9B35-42BD56520572}"/>
                </a:ext>
              </a:extLst>
            </p:cNvPr>
            <p:cNvSpPr/>
            <p:nvPr/>
          </p:nvSpPr>
          <p:spPr>
            <a:xfrm>
              <a:off x="2234045" y="2878281"/>
              <a:ext cx="332508" cy="42602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80CD50B-51CF-094C-A1D7-6196724CC5EA}"/>
                </a:ext>
              </a:extLst>
            </p:cNvPr>
            <p:cNvSpPr/>
            <p:nvPr/>
          </p:nvSpPr>
          <p:spPr>
            <a:xfrm>
              <a:off x="2015836" y="3169226"/>
              <a:ext cx="363683" cy="42393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8061F1-C343-5049-91AA-C7B004B4C9BB}"/>
                </a:ext>
              </a:extLst>
            </p:cNvPr>
            <p:cNvSpPr/>
            <p:nvPr/>
          </p:nvSpPr>
          <p:spPr>
            <a:xfrm>
              <a:off x="1846115" y="3394363"/>
              <a:ext cx="363683" cy="42393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D786540-8FC1-0F4C-9C4C-DBA56181E529}"/>
              </a:ext>
            </a:extLst>
          </p:cNvPr>
          <p:cNvSpPr txBox="1"/>
          <p:nvPr/>
        </p:nvSpPr>
        <p:spPr>
          <a:xfrm>
            <a:off x="276727" y="400899"/>
            <a:ext cx="886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Retrieving the latent image from the 1.4 km </a:t>
            </a:r>
            <a:r>
              <a:rPr lang="en-US" b="1" i="1" dirty="0">
                <a:sym typeface="Wingdings" pitchFamily="2" charset="2"/>
              </a:rPr>
              <a:t> </a:t>
            </a:r>
            <a:r>
              <a:rPr lang="en-US" b="1" i="1" dirty="0"/>
              <a:t>why it is the right aggregation for inversion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F2981CC-8227-B340-806A-76F1EB22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017F891-DE2E-F745-83D0-322DB768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93F959-BBB5-6D4B-9194-0E5CEECE5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D9E8E3-F846-AC46-88CE-C2080D1ABCCF}"/>
              </a:ext>
            </a:extLst>
          </p:cNvPr>
          <p:cNvSpPr txBox="1"/>
          <p:nvPr/>
        </p:nvSpPr>
        <p:spPr>
          <a:xfrm>
            <a:off x="5040630" y="5829300"/>
            <a:ext cx="3703320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-2.2            -0.3              1.7                3.7              5.6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8E2F4-4D4B-E446-A9FB-DB255783F7D5}"/>
              </a:ext>
            </a:extLst>
          </p:cNvPr>
          <p:cNvSpPr txBox="1"/>
          <p:nvPr/>
        </p:nvSpPr>
        <p:spPr>
          <a:xfrm>
            <a:off x="7086600" y="480060"/>
            <a:ext cx="181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ppb XCH4 in grid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55DA9-EAFE-884B-BAF7-97BE504B32A7}"/>
              </a:ext>
            </a:extLst>
          </p:cNvPr>
          <p:cNvSpPr txBox="1"/>
          <p:nvPr/>
        </p:nvSpPr>
        <p:spPr>
          <a:xfrm>
            <a:off x="2453540" y="49173"/>
            <a:ext cx="46577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6.6 km grid, 15 ppb noise @ native 266m pixel</a:t>
            </a:r>
          </a:p>
          <a:p>
            <a:pPr algn="ctr"/>
            <a:r>
              <a:rPr lang="en-US" b="1" dirty="0"/>
              <a:t>Single acquisition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FE6C0DF-591E-AD48-AB0A-30F2F107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6BC2D16-70CB-1E4F-8251-B495B023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6570" y="6399980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26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EDBDB-F909-D647-AEF4-8915E69F7265}"/>
              </a:ext>
            </a:extLst>
          </p:cNvPr>
          <p:cNvSpPr txBox="1"/>
          <p:nvPr/>
        </p:nvSpPr>
        <p:spPr>
          <a:xfrm>
            <a:off x="1097279" y="6211669"/>
            <a:ext cx="305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Emissions: 33 Tons/</a:t>
            </a:r>
            <a:r>
              <a:rPr lang="en-US" b="1" dirty="0" err="1"/>
              <a:t>hr</a:t>
            </a:r>
            <a:endParaRPr lang="en-US" b="1" dirty="0"/>
          </a:p>
          <a:p>
            <a:r>
              <a:rPr lang="en-US" b="1" dirty="0"/>
              <a:t>Mean emission 0.5 kg/</a:t>
            </a:r>
            <a:r>
              <a:rPr lang="en-US" b="1" dirty="0" err="1"/>
              <a:t>hr</a:t>
            </a:r>
            <a:r>
              <a:rPr lang="en-US" b="1" dirty="0"/>
              <a:t>/km</a:t>
            </a:r>
            <a:r>
              <a:rPr lang="en-US" b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17142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1818E9-B6E4-7441-AB1B-1C6D27FD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226302-0F80-B744-B34C-C8A9B7FF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0EC6D-9AE9-5A41-A55E-D0575845A387}"/>
              </a:ext>
            </a:extLst>
          </p:cNvPr>
          <p:cNvSpPr txBox="1"/>
          <p:nvPr/>
        </p:nvSpPr>
        <p:spPr>
          <a:xfrm>
            <a:off x="1657350" y="296883"/>
            <a:ext cx="5973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Application of Wavelet Filter</a:t>
            </a:r>
          </a:p>
          <a:p>
            <a:pPr algn="ctr"/>
            <a:r>
              <a:rPr lang="en-US" sz="2800" dirty="0" err="1"/>
              <a:t>Haar</a:t>
            </a:r>
            <a:r>
              <a:rPr lang="en-US" sz="2800" dirty="0"/>
              <a:t> denoising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164E1-4680-F449-BF88-E53E8D3D5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307275"/>
            <a:ext cx="4401787" cy="4401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A266B4-ADD0-1A48-8CBA-10A55B69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452" y="1414153"/>
            <a:ext cx="4306538" cy="43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81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56E3B-D066-FE42-B1CD-0329C77F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266683-5915-8641-A204-A3A7CEA2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FF1A3-288F-C443-B0FE-7AFE8F3BE926}"/>
              </a:ext>
            </a:extLst>
          </p:cNvPr>
          <p:cNvSpPr txBox="1"/>
          <p:nvPr/>
        </p:nvSpPr>
        <p:spPr>
          <a:xfrm>
            <a:off x="190005" y="-18831"/>
            <a:ext cx="895399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library(wavelets) ; library(LS2W) ; library(</a:t>
            </a:r>
            <a:r>
              <a:rPr lang="en-US" b="1" dirty="0" err="1"/>
              <a:t>wmtsa</a:t>
            </a:r>
            <a:r>
              <a:rPr lang="en-US" b="1" dirty="0"/>
              <a:t>) ; library(</a:t>
            </a:r>
            <a:r>
              <a:rPr lang="en-US" b="1" dirty="0" err="1"/>
              <a:t>waveslim</a:t>
            </a:r>
            <a:r>
              <a:rPr lang="en-US" b="1" dirty="0"/>
              <a:t>)</a:t>
            </a:r>
          </a:p>
          <a:p>
            <a:r>
              <a:rPr lang="en-US" b="1" dirty="0"/>
              <a:t>library(</a:t>
            </a:r>
            <a:r>
              <a:rPr lang="en-US" b="1" dirty="0" err="1"/>
              <a:t>adimpro</a:t>
            </a:r>
            <a:r>
              <a:rPr lang="en-US" b="1" dirty="0"/>
              <a:t>) ; library(</a:t>
            </a:r>
            <a:r>
              <a:rPr lang="en-US" b="1" dirty="0" err="1"/>
              <a:t>biOps</a:t>
            </a:r>
            <a:r>
              <a:rPr lang="en-US" b="1" dirty="0"/>
              <a:t>) ; </a:t>
            </a:r>
            <a:r>
              <a:rPr lang="en-US" b="1" i="1" dirty="0">
                <a:solidFill>
                  <a:srgbClr val="0070C0"/>
                </a:solidFill>
              </a:rPr>
              <a:t>## relevant packages</a:t>
            </a:r>
          </a:p>
          <a:p>
            <a:r>
              <a:rPr lang="en-US" dirty="0"/>
              <a:t>## denoise the full noise image / get rubbish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denoise.hre</a:t>
            </a:r>
            <a:r>
              <a:rPr lang="en-US" b="1" dirty="0">
                <a:solidFill>
                  <a:srgbClr val="FF0000"/>
                </a:solidFill>
              </a:rPr>
              <a:t>=denoise.dwt.2d(</a:t>
            </a:r>
            <a:r>
              <a:rPr lang="en-US" b="1" dirty="0" err="1">
                <a:solidFill>
                  <a:srgbClr val="FF0000"/>
                </a:solidFill>
              </a:rPr>
              <a:t>HRE,wf</a:t>
            </a:r>
            <a:r>
              <a:rPr lang="en-US" b="1" dirty="0">
                <a:solidFill>
                  <a:srgbClr val="FF0000"/>
                </a:solidFill>
              </a:rPr>
              <a:t>="</a:t>
            </a:r>
            <a:r>
              <a:rPr lang="en-US" b="1" dirty="0" err="1">
                <a:solidFill>
                  <a:srgbClr val="FF0000"/>
                </a:solidFill>
              </a:rPr>
              <a:t>haar</a:t>
            </a:r>
            <a:r>
              <a:rPr lang="en-US" b="1" dirty="0">
                <a:solidFill>
                  <a:srgbClr val="FF0000"/>
                </a:solidFill>
              </a:rPr>
              <a:t>")  </a:t>
            </a:r>
            <a:r>
              <a:rPr lang="en-US" b="1" i="1" dirty="0">
                <a:solidFill>
                  <a:srgbClr val="0070C0"/>
                </a:solidFill>
              </a:rPr>
              <a:t>## </a:t>
            </a:r>
            <a:r>
              <a:rPr lang="en-US" b="1" i="1" dirty="0" err="1">
                <a:solidFill>
                  <a:srgbClr val="0070C0"/>
                </a:solidFill>
              </a:rPr>
              <a:t>wavslim</a:t>
            </a:r>
            <a:r>
              <a:rPr lang="en-US" b="1" i="1" dirty="0">
                <a:solidFill>
                  <a:srgbClr val="0070C0"/>
                </a:solidFill>
              </a:rPr>
              <a:t> package</a:t>
            </a:r>
          </a:p>
          <a:p>
            <a:r>
              <a:rPr lang="en-US" dirty="0" err="1"/>
              <a:t>png</a:t>
            </a:r>
            <a:r>
              <a:rPr lang="en-US" dirty="0"/>
              <a:t>("Fig.HRE_1.png")</a:t>
            </a:r>
          </a:p>
          <a:p>
            <a:r>
              <a:rPr lang="en-US" dirty="0"/>
              <a:t>image(x=round(LonLg,5),y=round(LatLg,5),z=</a:t>
            </a:r>
            <a:r>
              <a:rPr lang="en-US" dirty="0" err="1"/>
              <a:t>HRE,col</a:t>
            </a:r>
            <a:r>
              <a:rPr lang="en-US" dirty="0"/>
              <a:t>=heat.285[1:280], main="HRE Original Noisy Data")</a:t>
            </a:r>
          </a:p>
          <a:p>
            <a:r>
              <a:rPr lang="en-US" dirty="0" err="1"/>
              <a:t>dev.off</a:t>
            </a:r>
            <a:r>
              <a:rPr lang="en-US" dirty="0"/>
              <a:t>()</a:t>
            </a:r>
          </a:p>
          <a:p>
            <a:r>
              <a:rPr lang="en-US" dirty="0"/>
              <a:t>#</a:t>
            </a:r>
          </a:p>
          <a:p>
            <a:r>
              <a:rPr lang="en-US" dirty="0" err="1"/>
              <a:t>png</a:t>
            </a:r>
            <a:r>
              <a:rPr lang="en-US" dirty="0"/>
              <a:t>("Fig.HRE_2_den4.png")</a:t>
            </a:r>
          </a:p>
          <a:p>
            <a:r>
              <a:rPr lang="en-US" dirty="0"/>
              <a:t>image(z=</a:t>
            </a:r>
            <a:r>
              <a:rPr lang="en-US" dirty="0" err="1"/>
              <a:t>denoise.hre,col</a:t>
            </a:r>
            <a:r>
              <a:rPr lang="en-US" dirty="0"/>
              <a:t>=heat.285[1:280],main="HRE Denoised Default Depth=4")</a:t>
            </a:r>
          </a:p>
          <a:p>
            <a:r>
              <a:rPr lang="en-US" dirty="0" err="1"/>
              <a:t>dev.off</a:t>
            </a:r>
            <a:r>
              <a:rPr lang="en-US" dirty="0"/>
              <a:t>()        # now work on the noisy </a:t>
            </a:r>
            <a:r>
              <a:rPr lang="en-US" b="1" dirty="0"/>
              <a:t>1.7 km</a:t>
            </a:r>
            <a:r>
              <a:rPr lang="en-US" dirty="0"/>
              <a:t> image (ZZ)</a:t>
            </a:r>
          </a:p>
          <a:p>
            <a:r>
              <a:rPr lang="en-US" dirty="0" err="1"/>
              <a:t>png</a:t>
            </a:r>
            <a:r>
              <a:rPr lang="en-US" dirty="0"/>
              <a:t>("Fig.HRE_1.7.png",pointsize=28,width=1600,height=1600)</a:t>
            </a:r>
          </a:p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=c(2,2),mar=c(1.2,1.2,2,.5))</a:t>
            </a:r>
          </a:p>
          <a:p>
            <a:r>
              <a:rPr lang="en-US" dirty="0"/>
              <a:t>image(x=lo7,y=la7,z=</a:t>
            </a:r>
            <a:r>
              <a:rPr lang="en-US" dirty="0" err="1"/>
              <a:t>ZZ,col</a:t>
            </a:r>
            <a:r>
              <a:rPr lang="en-US" dirty="0"/>
              <a:t>=heat.285[1:270],main="HRE Aggregated to 1.7km")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denoise.ZZ</a:t>
            </a:r>
            <a:r>
              <a:rPr lang="en-US" b="1" dirty="0">
                <a:solidFill>
                  <a:srgbClr val="FF0000"/>
                </a:solidFill>
              </a:rPr>
              <a:t>=denoise.dwt.2d(</a:t>
            </a:r>
            <a:r>
              <a:rPr lang="en-US" b="1" dirty="0" err="1">
                <a:solidFill>
                  <a:srgbClr val="FF0000"/>
                </a:solidFill>
              </a:rPr>
              <a:t>ZZ,wf</a:t>
            </a:r>
            <a:r>
              <a:rPr lang="en-US" b="1" dirty="0">
                <a:solidFill>
                  <a:srgbClr val="FF0000"/>
                </a:solidFill>
              </a:rPr>
              <a:t>="</a:t>
            </a:r>
            <a:r>
              <a:rPr lang="en-US" b="1" dirty="0" err="1">
                <a:solidFill>
                  <a:srgbClr val="FF0000"/>
                </a:solidFill>
              </a:rPr>
              <a:t>haar</a:t>
            </a:r>
            <a:r>
              <a:rPr lang="en-US" b="1" dirty="0">
                <a:solidFill>
                  <a:srgbClr val="FF0000"/>
                </a:solidFill>
              </a:rPr>
              <a:t>")</a:t>
            </a:r>
          </a:p>
          <a:p>
            <a:r>
              <a:rPr lang="en-US" dirty="0"/>
              <a:t>##J=4 default, very </a:t>
            </a:r>
            <a:r>
              <a:rPr lang="en-US" dirty="0" err="1"/>
              <a:t>aggreated</a:t>
            </a:r>
            <a:r>
              <a:rPr lang="en-US" dirty="0"/>
              <a:t> result</a:t>
            </a:r>
          </a:p>
          <a:p>
            <a:r>
              <a:rPr lang="en-US" dirty="0"/>
              <a:t>image(z=</a:t>
            </a:r>
            <a:r>
              <a:rPr lang="en-US" dirty="0" err="1"/>
              <a:t>denoise.ZZ,col</a:t>
            </a:r>
            <a:r>
              <a:rPr lang="en-US" dirty="0"/>
              <a:t>=heat.285[1:270],main="HRE 1.7 Denoised to Depth 4")</a:t>
            </a:r>
          </a:p>
          <a:p>
            <a:r>
              <a:rPr lang="en-US" dirty="0"/>
              <a:t>#gets much better by decreasing the depth</a:t>
            </a:r>
          </a:p>
          <a:p>
            <a:r>
              <a:rPr lang="en-US" b="1" dirty="0">
                <a:solidFill>
                  <a:srgbClr val="FF0000"/>
                </a:solidFill>
              </a:rPr>
              <a:t>denoise.ZZ.2=denoise.dwt.2d(</a:t>
            </a:r>
            <a:r>
              <a:rPr lang="en-US" b="1" dirty="0" err="1">
                <a:solidFill>
                  <a:srgbClr val="FF0000"/>
                </a:solidFill>
              </a:rPr>
              <a:t>ZZ,wf</a:t>
            </a:r>
            <a:r>
              <a:rPr lang="en-US" b="1" dirty="0">
                <a:solidFill>
                  <a:srgbClr val="FF0000"/>
                </a:solidFill>
              </a:rPr>
              <a:t>="</a:t>
            </a:r>
            <a:r>
              <a:rPr lang="en-US" b="1" dirty="0" err="1">
                <a:solidFill>
                  <a:srgbClr val="FF0000"/>
                </a:solidFill>
              </a:rPr>
              <a:t>haar</a:t>
            </a:r>
            <a:r>
              <a:rPr lang="en-US" b="1" dirty="0">
                <a:solidFill>
                  <a:srgbClr val="FF0000"/>
                </a:solidFill>
              </a:rPr>
              <a:t>",J=2)</a:t>
            </a:r>
          </a:p>
          <a:p>
            <a:r>
              <a:rPr lang="en-US" dirty="0"/>
              <a:t>image(z=denoise.ZZ.2,col=heat.285[1:270],main="HRE 1.7 Denoised to Depth 2")</a:t>
            </a:r>
          </a:p>
          <a:p>
            <a:r>
              <a:rPr lang="en-US" b="1" dirty="0">
                <a:solidFill>
                  <a:srgbClr val="FF0000"/>
                </a:solidFill>
              </a:rPr>
              <a:t>denoise.ZZ.1=denoise.dwt.2d(</a:t>
            </a:r>
            <a:r>
              <a:rPr lang="en-US" b="1" dirty="0" err="1">
                <a:solidFill>
                  <a:srgbClr val="FF0000"/>
                </a:solidFill>
              </a:rPr>
              <a:t>ZZ,wf</a:t>
            </a:r>
            <a:r>
              <a:rPr lang="en-US" b="1" dirty="0">
                <a:solidFill>
                  <a:srgbClr val="FF0000"/>
                </a:solidFill>
              </a:rPr>
              <a:t>="</a:t>
            </a:r>
            <a:r>
              <a:rPr lang="en-US" b="1" dirty="0" err="1">
                <a:solidFill>
                  <a:srgbClr val="FF0000"/>
                </a:solidFill>
              </a:rPr>
              <a:t>haar</a:t>
            </a:r>
            <a:r>
              <a:rPr lang="en-US" b="1" dirty="0">
                <a:solidFill>
                  <a:srgbClr val="FF0000"/>
                </a:solidFill>
              </a:rPr>
              <a:t>",J=1)</a:t>
            </a:r>
          </a:p>
          <a:p>
            <a:r>
              <a:rPr lang="en-US" dirty="0"/>
              <a:t>image(z=denoise.ZZ.1,col=heat.285[1:270],main="HRE 1.7 to Depth 1")</a:t>
            </a:r>
          </a:p>
          <a:p>
            <a:r>
              <a:rPr lang="en-US" dirty="0" err="1"/>
              <a:t>dev.off</a:t>
            </a:r>
            <a:r>
              <a:rPr lang="en-US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686105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82F16-CB91-AD40-8650-BD374EFD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EA0C0-D576-C441-802C-2DE8EBE1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11E6E-44A1-4942-B09E-8AF5B9485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E10D62-08CB-2E4C-9908-F7BDF35A47DF}"/>
              </a:ext>
            </a:extLst>
          </p:cNvPr>
          <p:cNvSpPr/>
          <p:nvPr/>
        </p:nvSpPr>
        <p:spPr>
          <a:xfrm>
            <a:off x="1581912" y="1378726"/>
            <a:ext cx="5724144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Wavelet and related packages in R</a:t>
            </a:r>
          </a:p>
          <a:p>
            <a:endParaRPr lang="en-US" sz="2800" b="1" dirty="0"/>
          </a:p>
          <a:p>
            <a:r>
              <a:rPr lang="en-US" sz="2800" b="1" dirty="0"/>
              <a:t>wavelets</a:t>
            </a:r>
          </a:p>
          <a:p>
            <a:r>
              <a:rPr lang="en-US" sz="2800" b="1" dirty="0"/>
              <a:t>LS2W</a:t>
            </a:r>
          </a:p>
          <a:p>
            <a:r>
              <a:rPr lang="en-US" sz="2800" b="1" dirty="0" err="1"/>
              <a:t>wmtsa</a:t>
            </a:r>
            <a:r>
              <a:rPr lang="en-US" sz="2800" b="1" dirty="0"/>
              <a:t> </a:t>
            </a:r>
          </a:p>
          <a:p>
            <a:r>
              <a:rPr lang="en-US" sz="2800" b="1" dirty="0" err="1"/>
              <a:t>waveslim</a:t>
            </a:r>
            <a:r>
              <a:rPr lang="en-US" sz="2800" b="1" dirty="0"/>
              <a:t>                                                                       dwt.2d</a:t>
            </a:r>
          </a:p>
          <a:p>
            <a:r>
              <a:rPr lang="en-US" sz="2800" b="1" dirty="0" err="1"/>
              <a:t>wavethresh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59762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D256B3-AF6F-8C45-BBF8-AE27988E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ADE318-23DC-6644-A33E-AC394EFC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3EEE4-84D1-5B4B-9519-6457D455BEFA}"/>
              </a:ext>
            </a:extLst>
          </p:cNvPr>
          <p:cNvSpPr txBox="1"/>
          <p:nvPr/>
        </p:nvSpPr>
        <p:spPr>
          <a:xfrm>
            <a:off x="432707" y="136524"/>
            <a:ext cx="862692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ighlight>
                  <a:srgbClr val="FFFF00"/>
                </a:highlight>
              </a:rPr>
              <a:t>Singular-valued decomposition SVD </a:t>
            </a:r>
          </a:p>
          <a:p>
            <a:pPr algn="ctr"/>
            <a:r>
              <a:rPr lang="en-US" sz="2400" b="1" dirty="0">
                <a:highlight>
                  <a:srgbClr val="FFFF00"/>
                </a:highlight>
              </a:rPr>
              <a:t>(a.k.a. Principal Component Analysis [PCA]) </a:t>
            </a:r>
          </a:p>
          <a:p>
            <a:r>
              <a:rPr lang="en-US" sz="2000" dirty="0"/>
              <a:t>## Find the vectors (linear combos) that represent the values of a matrix [image] with a minimum number of components, e.g. to remove noise and visualize underlying structure.</a:t>
            </a:r>
          </a:p>
          <a:p>
            <a:r>
              <a:rPr lang="en-US" sz="2000" dirty="0"/>
              <a:t>##     The matrix can be singular or non-square..... </a:t>
            </a:r>
          </a:p>
          <a:p>
            <a:endParaRPr lang="en-US" sz="2000" dirty="0"/>
          </a:p>
          <a:p>
            <a:r>
              <a:rPr lang="en-US" sz="2000" dirty="0"/>
              <a:t>The SVD decomposition of the matrix </a:t>
            </a:r>
            <a:r>
              <a:rPr lang="en-US" sz="2000" b="1" dirty="0"/>
              <a:t>X </a:t>
            </a:r>
            <a:r>
              <a:rPr lang="en-US" sz="2000" dirty="0"/>
              <a:t>as computed by LAPACK, is given by:</a:t>
            </a:r>
          </a:p>
          <a:p>
            <a:pPr algn="ctr"/>
            <a:r>
              <a:rPr lang="en-US" sz="2000" dirty="0"/>
              <a:t> </a:t>
            </a:r>
            <a:r>
              <a:rPr lang="en-US" sz="2400" b="1" dirty="0"/>
              <a:t>X = U D V',</a:t>
            </a:r>
            <a:endParaRPr lang="en-US" sz="2000" b="1" dirty="0"/>
          </a:p>
          <a:p>
            <a:r>
              <a:rPr lang="en-US" sz="2000" dirty="0"/>
              <a:t>where U and V are orthonormal matrices, </a:t>
            </a:r>
            <a:r>
              <a:rPr lang="en-US" sz="2000" b="1" dirty="0"/>
              <a:t>V'</a:t>
            </a:r>
            <a:r>
              <a:rPr lang="en-US" sz="2000" dirty="0"/>
              <a:t> means  </a:t>
            </a:r>
            <a:r>
              <a:rPr lang="en-US" sz="2000" b="1" dirty="0"/>
              <a:t>V</a:t>
            </a:r>
            <a:r>
              <a:rPr lang="en-US" sz="2000" b="1" baseline="30000" dirty="0"/>
              <a:t>T</a:t>
            </a:r>
            <a:r>
              <a:rPr lang="en-US" sz="2000" b="1" dirty="0"/>
              <a:t> </a:t>
            </a:r>
            <a:r>
              <a:rPr lang="en-US" sz="2000" dirty="0"/>
              <a:t>(transpose and conjugated for complex input), and </a:t>
            </a:r>
            <a:r>
              <a:rPr lang="en-US" sz="2000" b="1" dirty="0"/>
              <a:t>D</a:t>
            </a:r>
            <a:r>
              <a:rPr lang="en-US" sz="2000" dirty="0"/>
              <a:t> is </a:t>
            </a:r>
            <a:r>
              <a:rPr lang="en-US" sz="2000" u="sng" dirty="0"/>
              <a:t>a diagonal matrix with the (non-negative) “singular” values (a.k.a. weights) D[</a:t>
            </a:r>
            <a:r>
              <a:rPr lang="en-US" sz="2000" u="sng" dirty="0" err="1"/>
              <a:t>i,i</a:t>
            </a:r>
            <a:r>
              <a:rPr lang="en-US" sz="2000" u="sng" dirty="0"/>
              <a:t>] in decreasing order  </a:t>
            </a:r>
            <a:r>
              <a:rPr lang="en-US" sz="2000" dirty="0"/>
              <a:t>(analogous to eigenvalues in the linear model). Equivalently, </a:t>
            </a:r>
            <a:r>
              <a:rPr lang="en-US" sz="2000" b="1" dirty="0"/>
              <a:t>D = U' X V</a:t>
            </a:r>
            <a:r>
              <a:rPr lang="en-US" sz="2000" dirty="0"/>
              <a:t>. Note that X[</a:t>
            </a:r>
            <a:r>
              <a:rPr lang="en-US" sz="2000" dirty="0" err="1"/>
              <a:t>i,j</a:t>
            </a:r>
            <a:r>
              <a:rPr lang="en-US" sz="2000" dirty="0"/>
              <a:t>]=</a:t>
            </a:r>
            <a:r>
              <a:rPr lang="en-US" sz="2800" dirty="0">
                <a:latin typeface="Symbol" pitchFamily="2" charset="2"/>
              </a:rPr>
              <a:t>S</a:t>
            </a:r>
            <a:r>
              <a:rPr lang="en-US" sz="2000" dirty="0"/>
              <a:t> </a:t>
            </a:r>
            <a:r>
              <a:rPr lang="en-US" sz="2000" baseline="-25000" dirty="0"/>
              <a:t>k</a:t>
            </a:r>
            <a:r>
              <a:rPr lang="en-US" sz="2000" dirty="0"/>
              <a:t> d[k] U[</a:t>
            </a:r>
            <a:r>
              <a:rPr lang="en-US" sz="2000" dirty="0" err="1"/>
              <a:t>i,k</a:t>
            </a:r>
            <a:r>
              <a:rPr lang="en-US" sz="2000" dirty="0"/>
              <a:t>] V[j, k]        outer product of columns of U rows of V</a:t>
            </a:r>
            <a:r>
              <a:rPr lang="en-US" sz="2000" baseline="30000" dirty="0"/>
              <a:t>T</a:t>
            </a:r>
            <a:r>
              <a:rPr lang="en-US" sz="2000" dirty="0"/>
              <a:t>, with weights d[k].</a:t>
            </a:r>
          </a:p>
          <a:p>
            <a:endParaRPr lang="en-US" sz="2000" dirty="0"/>
          </a:p>
          <a:p>
            <a:r>
              <a:rPr lang="en-US" sz="2000" dirty="0"/>
              <a:t>By selecting the terms (rows, columns, diagonal elements) with the greatest weight, a reduced-dimension approximation to X is obtained which show the largest contributions (features!) of X.</a:t>
            </a:r>
          </a:p>
          <a:p>
            <a:endParaRPr lang="en-US" sz="2000" dirty="0"/>
          </a:p>
          <a:p>
            <a:r>
              <a:rPr lang="en-US" sz="2000" dirty="0"/>
              <a:t>See the script below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390876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320CC-9E51-874B-87C4-2AC3266A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53C1F6-28A7-C845-B4B0-8C517D17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0D26F-6DD9-D441-83EF-C1F1C7236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1547"/>
            <a:ext cx="9144000" cy="5387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2DFD8-3A8A-8E4E-9997-CE24DF3C39B4}"/>
              </a:ext>
            </a:extLst>
          </p:cNvPr>
          <p:cNvSpPr txBox="1"/>
          <p:nvPr/>
        </p:nvSpPr>
        <p:spPr>
          <a:xfrm>
            <a:off x="0" y="98327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Total Variation regularization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D6B46-785B-CA49-9223-CF0A8CA29C2A}"/>
              </a:ext>
            </a:extLst>
          </p:cNvPr>
          <p:cNvSpPr txBox="1"/>
          <p:nvPr/>
        </p:nvSpPr>
        <p:spPr>
          <a:xfrm>
            <a:off x="2686050" y="6356351"/>
            <a:ext cx="566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https://en.wikipedia.org/wiki/Total_variation_denoising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81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3DFC9-BBCD-F742-9861-1DE9CE40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A4B2FF-4EE9-884E-83C9-153558A6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32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CE5931-F719-C74E-B03E-06FEFF489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0543"/>
            <a:ext cx="9144000" cy="2263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53B7F5-7AC7-0F43-AB02-4EBE9AB5C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598" y="1576761"/>
            <a:ext cx="3363855" cy="8852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0BBC9B-F081-4C40-B6F6-68B5B5FFB80D}"/>
              </a:ext>
            </a:extLst>
          </p:cNvPr>
          <p:cNvSpPr txBox="1"/>
          <p:nvPr/>
        </p:nvSpPr>
        <p:spPr>
          <a:xfrm>
            <a:off x="2686050" y="6356351"/>
            <a:ext cx="566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https://en.wikipedia.org/wiki/Total_variation_denoising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34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FAAC9-1DE7-E44E-9BF6-A8EE0703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16BEF8-CF9A-E143-BCF2-E55AEDB9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CEA7722-7773-CC49-AC71-5BD556DFD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17"/>
            <a:ext cx="9144000" cy="4869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99E65-44F5-F741-8680-D097FD9B635C}"/>
              </a:ext>
            </a:extLst>
          </p:cNvPr>
          <p:cNvSpPr txBox="1"/>
          <p:nvPr/>
        </p:nvSpPr>
        <p:spPr>
          <a:xfrm>
            <a:off x="2686050" y="6356351"/>
            <a:ext cx="566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https://en.wikipedia.org/wiki/Total_variation_denoising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9BCC77-76C0-5D43-A207-3BD29E36A0B6}"/>
              </a:ext>
            </a:extLst>
          </p:cNvPr>
          <p:cNvSpPr txBox="1"/>
          <p:nvPr/>
        </p:nvSpPr>
        <p:spPr>
          <a:xfrm>
            <a:off x="805543" y="5001683"/>
            <a:ext cx="7543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 package </a:t>
            </a:r>
            <a:r>
              <a:rPr lang="en-US" sz="2400" dirty="0" err="1"/>
              <a:t>tvR</a:t>
            </a:r>
            <a:r>
              <a:rPr lang="en-US" sz="2400" dirty="0"/>
              <a:t> has both 1-D and 2-D Total Variance filters</a:t>
            </a:r>
          </a:p>
          <a:p>
            <a:endParaRPr lang="en-US" b="1" dirty="0"/>
          </a:p>
          <a:p>
            <a:r>
              <a:rPr lang="en-US" b="1" dirty="0"/>
              <a:t>require(</a:t>
            </a:r>
            <a:r>
              <a:rPr lang="en-US" b="1" dirty="0" err="1"/>
              <a:t>tvR</a:t>
            </a:r>
            <a:r>
              <a:rPr lang="en-US" b="1" dirty="0"/>
              <a:t>)</a:t>
            </a:r>
          </a:p>
          <a:p>
            <a:r>
              <a:rPr lang="en-US" b="1" dirty="0" err="1"/>
              <a:t>Xtv</a:t>
            </a:r>
            <a:r>
              <a:rPr lang="en-US" b="1" dirty="0"/>
              <a:t>=denoise2(X2)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3819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24CDC-682B-E142-842F-9ED26992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C0C74A-A2CF-ED40-9B99-CC20ECDF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590BA-12C0-C84B-867A-179429306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63" y="789666"/>
            <a:ext cx="4886779" cy="54674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D02531-7720-A04A-8123-0F5384EB1180}"/>
              </a:ext>
            </a:extLst>
          </p:cNvPr>
          <p:cNvSpPr txBox="1"/>
          <p:nvPr/>
        </p:nvSpPr>
        <p:spPr>
          <a:xfrm>
            <a:off x="1670957" y="228785"/>
            <a:ext cx="5802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R-code to make the figure on the next slide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C3666F-1BC9-FE4E-8CEC-F9D03FA91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789665"/>
            <a:ext cx="3930650" cy="236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51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DE336-7C94-FC44-AF5A-B71912EC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BA80C8-92E8-AE4B-AEAF-4608E264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D7C1F-4471-564B-A135-97BF40C0A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091"/>
            <a:ext cx="9144000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7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17" y="697337"/>
            <a:ext cx="901598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432FF"/>
                </a:solidFill>
              </a:rPr>
              <a:t>haar_coeffs</a:t>
            </a:r>
            <a:r>
              <a:rPr lang="en-US" sz="1600" b="1" dirty="0">
                <a:solidFill>
                  <a:srgbClr val="0432FF"/>
                </a:solidFill>
              </a:rPr>
              <a:t>=function(d){return(rep(1,2*d+1)/(2*d+1))}  ##</a:t>
            </a:r>
            <a:r>
              <a:rPr lang="en-US" sz="1600" b="1" dirty="0" err="1">
                <a:solidFill>
                  <a:srgbClr val="0432FF"/>
                </a:solidFill>
              </a:rPr>
              <a:t>haar</a:t>
            </a:r>
            <a:r>
              <a:rPr lang="en-US" sz="1600" b="1" dirty="0">
                <a:solidFill>
                  <a:srgbClr val="0432FF"/>
                </a:solidFill>
              </a:rPr>
              <a:t> wavelet filter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fdh1_coeffs=function(d){return(rev( (-1)*c(rep(-1,d),0,rep(1,d)) )/(2*d+1))}  ## </a:t>
            </a:r>
            <a:r>
              <a:rPr lang="en-US" sz="1600" b="1" dirty="0" err="1">
                <a:solidFill>
                  <a:srgbClr val="0432FF"/>
                </a:solidFill>
              </a:rPr>
              <a:t>haar</a:t>
            </a:r>
            <a:r>
              <a:rPr lang="en-US" sz="1600" b="1" dirty="0">
                <a:solidFill>
                  <a:srgbClr val="0432FF"/>
                </a:solidFill>
              </a:rPr>
              <a:t> </a:t>
            </a:r>
            <a:r>
              <a:rPr lang="en-US" sz="1600" b="1" dirty="0" err="1">
                <a:solidFill>
                  <a:srgbClr val="0432FF"/>
                </a:solidFill>
              </a:rPr>
              <a:t>wavelt</a:t>
            </a:r>
            <a:r>
              <a:rPr lang="en-US" sz="1600" b="1" dirty="0">
                <a:solidFill>
                  <a:srgbClr val="0432FF"/>
                </a:solidFill>
              </a:rPr>
              <a:t> 1</a:t>
            </a:r>
            <a:r>
              <a:rPr lang="en-US" sz="1600" b="1" baseline="30000" dirty="0">
                <a:solidFill>
                  <a:srgbClr val="0432FF"/>
                </a:solidFill>
              </a:rPr>
              <a:t>st</a:t>
            </a:r>
            <a:r>
              <a:rPr lang="en-US" sz="1600" b="1" dirty="0">
                <a:solidFill>
                  <a:srgbClr val="0432FF"/>
                </a:solidFill>
              </a:rPr>
              <a:t> </a:t>
            </a:r>
            <a:r>
              <a:rPr lang="en-US" sz="1600" b="1" dirty="0" err="1">
                <a:solidFill>
                  <a:srgbClr val="0432FF"/>
                </a:solidFill>
              </a:rPr>
              <a:t>deriv</a:t>
            </a:r>
            <a:r>
              <a:rPr lang="en-US" sz="1600" b="1" dirty="0">
                <a:solidFill>
                  <a:srgbClr val="0432FF"/>
                </a:solidFill>
              </a:rPr>
              <a:t> filter</a:t>
            </a:r>
          </a:p>
          <a:p>
            <a:endParaRPr lang="en-US" sz="800" b="1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rgbClr val="0432FF"/>
                </a:solidFill>
              </a:rPr>
              <a:t>g1_coeffs=function(d=6,n.extent){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##d is dilation##returns coefficients of discrete Gauss filter, two-sided, </a:t>
            </a:r>
            <a:r>
              <a:rPr lang="en-US" sz="1600" b="1" dirty="0" err="1">
                <a:solidFill>
                  <a:srgbClr val="0432FF"/>
                </a:solidFill>
              </a:rPr>
              <a:t>n.extent</a:t>
            </a:r>
            <a:r>
              <a:rPr lang="en-US" sz="1600" b="1" dirty="0">
                <a:solidFill>
                  <a:srgbClr val="0432FF"/>
                </a:solidFill>
              </a:rPr>
              <a:t> = no.  points on one side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x=( (-</a:t>
            </a:r>
            <a:r>
              <a:rPr lang="en-US" sz="1600" b="1" dirty="0" err="1">
                <a:solidFill>
                  <a:srgbClr val="0432FF"/>
                </a:solidFill>
              </a:rPr>
              <a:t>n.extent</a:t>
            </a:r>
            <a:r>
              <a:rPr lang="en-US" sz="1600" b="1" dirty="0">
                <a:solidFill>
                  <a:srgbClr val="0432FF"/>
                </a:solidFill>
              </a:rPr>
              <a:t>):</a:t>
            </a:r>
            <a:r>
              <a:rPr lang="en-US" sz="1600" b="1" dirty="0" err="1">
                <a:solidFill>
                  <a:srgbClr val="0432FF"/>
                </a:solidFill>
              </a:rPr>
              <a:t>n.extent</a:t>
            </a:r>
            <a:r>
              <a:rPr lang="en-US" sz="1600" b="1" dirty="0">
                <a:solidFill>
                  <a:srgbClr val="0432FF"/>
                </a:solidFill>
              </a:rPr>
              <a:t>) 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y = </a:t>
            </a:r>
            <a:r>
              <a:rPr lang="en-US" sz="1600" b="1" dirty="0" err="1">
                <a:solidFill>
                  <a:srgbClr val="0432FF"/>
                </a:solidFill>
              </a:rPr>
              <a:t>exp</a:t>
            </a:r>
            <a:r>
              <a:rPr lang="en-US" sz="1600" b="1" dirty="0">
                <a:solidFill>
                  <a:srgbClr val="0432FF"/>
                </a:solidFill>
              </a:rPr>
              <a:t>(-1*x*x/(2*d))/</a:t>
            </a:r>
            <a:r>
              <a:rPr lang="en-US" sz="1600" b="1" dirty="0" err="1">
                <a:solidFill>
                  <a:srgbClr val="0432FF"/>
                </a:solidFill>
              </a:rPr>
              <a:t>sqrt</a:t>
            </a:r>
            <a:r>
              <a:rPr lang="en-US" sz="1600" b="1" dirty="0">
                <a:solidFill>
                  <a:srgbClr val="0432FF"/>
                </a:solidFill>
              </a:rPr>
              <a:t>(d)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return(y/sum(y))  }</a:t>
            </a:r>
          </a:p>
          <a:p>
            <a:endParaRPr lang="en-US" sz="800" b="1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rgbClr val="0432FF"/>
                </a:solidFill>
              </a:rPr>
              <a:t>fdg1_coeffs=function(d=6,n.extent){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##d is dilation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##returns </a:t>
            </a:r>
            <a:r>
              <a:rPr lang="en-US" sz="1600" b="1" dirty="0" err="1">
                <a:solidFill>
                  <a:srgbClr val="0432FF"/>
                </a:solidFill>
              </a:rPr>
              <a:t>coeffecients</a:t>
            </a:r>
            <a:r>
              <a:rPr lang="en-US" sz="1600" b="1" dirty="0">
                <a:solidFill>
                  <a:srgbClr val="0432FF"/>
                </a:solidFill>
              </a:rPr>
              <a:t> of Gauss 1st </a:t>
            </a:r>
            <a:r>
              <a:rPr lang="en-US" sz="1600" b="1" dirty="0" err="1">
                <a:solidFill>
                  <a:srgbClr val="0432FF"/>
                </a:solidFill>
              </a:rPr>
              <a:t>deriv</a:t>
            </a:r>
            <a:r>
              <a:rPr lang="en-US" sz="1600" b="1" dirty="0">
                <a:solidFill>
                  <a:srgbClr val="0432FF"/>
                </a:solidFill>
              </a:rPr>
              <a:t> wavelet filter, two-sided, </a:t>
            </a:r>
            <a:r>
              <a:rPr lang="en-US" sz="1600" b="1" dirty="0" err="1">
                <a:solidFill>
                  <a:srgbClr val="0432FF"/>
                </a:solidFill>
              </a:rPr>
              <a:t>n.extent</a:t>
            </a:r>
            <a:r>
              <a:rPr lang="en-US" sz="1600" b="1" dirty="0">
                <a:solidFill>
                  <a:srgbClr val="0432FF"/>
                </a:solidFill>
              </a:rPr>
              <a:t> = no.  points on one side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x=(  (-</a:t>
            </a:r>
            <a:r>
              <a:rPr lang="en-US" sz="1600" b="1" dirty="0" err="1">
                <a:solidFill>
                  <a:srgbClr val="0432FF"/>
                </a:solidFill>
              </a:rPr>
              <a:t>n.extent</a:t>
            </a:r>
            <a:r>
              <a:rPr lang="en-US" sz="1600" b="1" dirty="0">
                <a:solidFill>
                  <a:srgbClr val="0432FF"/>
                </a:solidFill>
              </a:rPr>
              <a:t>) : </a:t>
            </a:r>
            <a:r>
              <a:rPr lang="en-US" sz="1600" b="1" dirty="0" err="1">
                <a:solidFill>
                  <a:srgbClr val="0432FF"/>
                </a:solidFill>
              </a:rPr>
              <a:t>n.extent</a:t>
            </a:r>
            <a:r>
              <a:rPr lang="en-US" sz="1600" b="1" dirty="0">
                <a:solidFill>
                  <a:srgbClr val="0432FF"/>
                </a:solidFill>
              </a:rPr>
              <a:t> ) 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y = -x * </a:t>
            </a:r>
            <a:r>
              <a:rPr lang="en-US" sz="1600" b="1" dirty="0" err="1">
                <a:solidFill>
                  <a:srgbClr val="0432FF"/>
                </a:solidFill>
              </a:rPr>
              <a:t>exp</a:t>
            </a:r>
            <a:r>
              <a:rPr lang="en-US" sz="1600" b="1" dirty="0">
                <a:solidFill>
                  <a:srgbClr val="0432FF"/>
                </a:solidFill>
              </a:rPr>
              <a:t>(-1*x*x/(2*d)) / d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NN=sum(</a:t>
            </a:r>
            <a:r>
              <a:rPr lang="en-US" sz="1600" b="1" dirty="0" err="1">
                <a:solidFill>
                  <a:srgbClr val="0432FF"/>
                </a:solidFill>
              </a:rPr>
              <a:t>exp</a:t>
            </a:r>
            <a:r>
              <a:rPr lang="en-US" sz="1600" b="1" dirty="0">
                <a:solidFill>
                  <a:srgbClr val="0432FF"/>
                </a:solidFill>
              </a:rPr>
              <a:t>(-1*x*x/(2*d)) )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return(y/NN)         }</a:t>
            </a:r>
          </a:p>
          <a:p>
            <a:endParaRPr lang="en-US" sz="800" b="1" dirty="0">
              <a:solidFill>
                <a:srgbClr val="0432FF"/>
              </a:solidFill>
            </a:endParaRPr>
          </a:p>
          <a:p>
            <a:r>
              <a:rPr lang="en-US" sz="1600" b="1" dirty="0" err="1">
                <a:solidFill>
                  <a:srgbClr val="0432FF"/>
                </a:solidFill>
              </a:rPr>
              <a:t>wv.filt</a:t>
            </a:r>
            <a:r>
              <a:rPr lang="en-US" sz="1600" b="1" dirty="0">
                <a:solidFill>
                  <a:srgbClr val="0432FF"/>
                </a:solidFill>
              </a:rPr>
              <a:t>=function(</a:t>
            </a:r>
            <a:r>
              <a:rPr lang="en-US" sz="1600" b="1" dirty="0" err="1">
                <a:solidFill>
                  <a:srgbClr val="0432FF"/>
                </a:solidFill>
              </a:rPr>
              <a:t>x,d.coeffs</a:t>
            </a:r>
            <a:r>
              <a:rPr lang="en-US" sz="1600" b="1" dirty="0">
                <a:solidFill>
                  <a:srgbClr val="0432FF"/>
                </a:solidFill>
              </a:rPr>
              <a:t>){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#applies </a:t>
            </a:r>
            <a:r>
              <a:rPr lang="en-US" sz="1600" b="1" dirty="0" err="1">
                <a:solidFill>
                  <a:srgbClr val="0432FF"/>
                </a:solidFill>
              </a:rPr>
              <a:t>wavelent</a:t>
            </a:r>
            <a:r>
              <a:rPr lang="en-US" sz="1600" b="1" dirty="0">
                <a:solidFill>
                  <a:srgbClr val="0432FF"/>
                </a:solidFill>
              </a:rPr>
              <a:t> filter (0 or 1st derivative) to a vector x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#pad x by half the length of the filter </a:t>
            </a:r>
            <a:r>
              <a:rPr lang="en-US" sz="1600" b="1" dirty="0" err="1">
                <a:solidFill>
                  <a:srgbClr val="0432FF"/>
                </a:solidFill>
              </a:rPr>
              <a:t>coeffs</a:t>
            </a:r>
            <a:r>
              <a:rPr lang="en-US" sz="1600" b="1" dirty="0">
                <a:solidFill>
                  <a:srgbClr val="0432FF"/>
                </a:solidFill>
              </a:rPr>
              <a:t> or its full length (both sides)</a:t>
            </a:r>
          </a:p>
          <a:p>
            <a:r>
              <a:rPr lang="en-US" sz="1600" b="1" dirty="0" err="1">
                <a:solidFill>
                  <a:srgbClr val="0432FF"/>
                </a:solidFill>
              </a:rPr>
              <a:t>n.pad</a:t>
            </a:r>
            <a:r>
              <a:rPr lang="en-US" sz="1600" b="1" dirty="0">
                <a:solidFill>
                  <a:srgbClr val="0432FF"/>
                </a:solidFill>
              </a:rPr>
              <a:t>=max(c(length(x),length(</a:t>
            </a:r>
            <a:r>
              <a:rPr lang="en-US" sz="1600" b="1" dirty="0" err="1">
                <a:solidFill>
                  <a:srgbClr val="0432FF"/>
                </a:solidFill>
              </a:rPr>
              <a:t>d.coeffs</a:t>
            </a:r>
            <a:r>
              <a:rPr lang="en-US" sz="1600" b="1" dirty="0">
                <a:solidFill>
                  <a:srgbClr val="0432FF"/>
                </a:solidFill>
              </a:rPr>
              <a:t>)/2+1))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X=c(rep(0,n.pad),</a:t>
            </a:r>
            <a:r>
              <a:rPr lang="en-US" sz="1600" b="1" dirty="0" err="1">
                <a:solidFill>
                  <a:srgbClr val="0432FF"/>
                </a:solidFill>
              </a:rPr>
              <a:t>x,rep</a:t>
            </a:r>
            <a:r>
              <a:rPr lang="en-US" sz="1600" b="1" dirty="0">
                <a:solidFill>
                  <a:srgbClr val="0432FF"/>
                </a:solidFill>
              </a:rPr>
              <a:t>(0,n.pad))</a:t>
            </a:r>
          </a:p>
          <a:p>
            <a:r>
              <a:rPr lang="en-US" sz="1600" b="1" dirty="0" err="1">
                <a:solidFill>
                  <a:srgbClr val="0432FF"/>
                </a:solidFill>
              </a:rPr>
              <a:t>X.f</a:t>
            </a:r>
            <a:r>
              <a:rPr lang="en-US" sz="1600" b="1" dirty="0">
                <a:solidFill>
                  <a:srgbClr val="0432FF"/>
                </a:solidFill>
              </a:rPr>
              <a:t>=filter(</a:t>
            </a:r>
            <a:r>
              <a:rPr lang="en-US" sz="1600" b="1" dirty="0" err="1">
                <a:solidFill>
                  <a:srgbClr val="0432FF"/>
                </a:solidFill>
              </a:rPr>
              <a:t>X,filter</a:t>
            </a:r>
            <a:r>
              <a:rPr lang="en-US" sz="1600" b="1" dirty="0">
                <a:solidFill>
                  <a:srgbClr val="0432FF"/>
                </a:solidFill>
              </a:rPr>
              <a:t>= ( </a:t>
            </a:r>
            <a:r>
              <a:rPr lang="en-US" sz="1600" b="1" dirty="0" err="1">
                <a:solidFill>
                  <a:srgbClr val="0432FF"/>
                </a:solidFill>
              </a:rPr>
              <a:t>d.coeffs</a:t>
            </a:r>
            <a:r>
              <a:rPr lang="en-US" sz="1600" b="1" dirty="0">
                <a:solidFill>
                  <a:srgbClr val="0432FF"/>
                </a:solidFill>
              </a:rPr>
              <a:t> ), method="</a:t>
            </a:r>
            <a:r>
              <a:rPr lang="en-US" sz="1600" b="1" dirty="0" err="1">
                <a:solidFill>
                  <a:srgbClr val="0432FF"/>
                </a:solidFill>
              </a:rPr>
              <a:t>c",sides</a:t>
            </a:r>
            <a:r>
              <a:rPr lang="en-US" sz="1600" b="1" dirty="0">
                <a:solidFill>
                  <a:srgbClr val="0432FF"/>
                </a:solidFill>
              </a:rPr>
              <a:t>=2,circular=F)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res=</a:t>
            </a:r>
            <a:r>
              <a:rPr lang="en-US" sz="1600" b="1" dirty="0" err="1">
                <a:solidFill>
                  <a:srgbClr val="0432FF"/>
                </a:solidFill>
              </a:rPr>
              <a:t>X.f</a:t>
            </a:r>
            <a:r>
              <a:rPr lang="en-US" sz="1600" b="1" dirty="0">
                <a:solidFill>
                  <a:srgbClr val="0432FF"/>
                </a:solidFill>
              </a:rPr>
              <a:t>[(n.pad+1):(</a:t>
            </a:r>
            <a:r>
              <a:rPr lang="en-US" sz="1600" b="1" dirty="0" err="1">
                <a:solidFill>
                  <a:srgbClr val="0432FF"/>
                </a:solidFill>
              </a:rPr>
              <a:t>n.pad+length</a:t>
            </a:r>
            <a:r>
              <a:rPr lang="en-US" sz="1600" b="1" dirty="0">
                <a:solidFill>
                  <a:srgbClr val="0432FF"/>
                </a:solidFill>
              </a:rPr>
              <a:t>(x))]</a:t>
            </a:r>
          </a:p>
          <a:p>
            <a:r>
              <a:rPr lang="en-US" sz="1600" b="1" dirty="0">
                <a:solidFill>
                  <a:srgbClr val="0432FF"/>
                </a:solidFill>
              </a:rPr>
              <a:t>return(res)       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DCFBD-1F6E-FA4D-A6EE-D7E934564499}"/>
              </a:ext>
            </a:extLst>
          </p:cNvPr>
          <p:cNvSpPr txBox="1"/>
          <p:nvPr/>
        </p:nvSpPr>
        <p:spPr>
          <a:xfrm>
            <a:off x="-1716" y="0"/>
            <a:ext cx="914571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11b. Wavelet filters – 1d application to 2-d Lidar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4B2BF-23D8-1140-A9BA-81C9D9A3FFFE}"/>
              </a:ext>
            </a:extLst>
          </p:cNvPr>
          <p:cNvSpPr txBox="1"/>
          <p:nvPr/>
        </p:nvSpPr>
        <p:spPr>
          <a:xfrm>
            <a:off x="7662672" y="425613"/>
            <a:ext cx="148132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Extra topic </a:t>
            </a:r>
          </a:p>
        </p:txBody>
      </p:sp>
    </p:spTree>
    <p:extLst>
      <p:ext uri="{BB962C8B-B14F-4D97-AF65-F5344CB8AC3E}">
        <p14:creationId xmlns:p14="http://schemas.microsoft.com/office/powerpoint/2010/main" val="1260318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.NBR_201503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0" y="1221980"/>
            <a:ext cx="6927455" cy="5670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051" y="144329"/>
            <a:ext cx="85534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Application of the wavelet filter: a </a:t>
            </a:r>
            <a:r>
              <a:rPr lang="en-US" sz="2400" b="1" dirty="0" err="1"/>
              <a:t>lidar</a:t>
            </a:r>
            <a:r>
              <a:rPr lang="en-US" sz="2400" b="1" dirty="0"/>
              <a:t> problem.</a:t>
            </a:r>
          </a:p>
          <a:p>
            <a:endParaRPr lang="en-US" sz="1000" b="1" dirty="0"/>
          </a:p>
          <a:p>
            <a:r>
              <a:rPr lang="en-US" sz="2400" i="1" dirty="0"/>
              <a:t>Find the boundaries between layers of particles observed by the BU </a:t>
            </a:r>
            <a:r>
              <a:rPr lang="en-US" sz="2400" i="1" dirty="0" err="1"/>
              <a:t>lidar</a:t>
            </a:r>
            <a:r>
              <a:rPr lang="en-US" sz="2400" i="1" dirty="0"/>
              <a:t> over Boston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4742" y="4021949"/>
            <a:ext cx="125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167359" y="4195143"/>
            <a:ext cx="1337384" cy="933323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253041" y="4347543"/>
            <a:ext cx="404101" cy="635044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11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5684" y="228600"/>
            <a:ext cx="276726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BU5015 </a:t>
            </a:r>
            <a:r>
              <a:rPr lang="en-US" b="1" dirty="0" err="1"/>
              <a:t>Lidar</a:t>
            </a:r>
            <a:r>
              <a:rPr lang="en-US" b="1" dirty="0"/>
              <a:t> retrieval 1700 UTC on 20150306</a:t>
            </a:r>
          </a:p>
        </p:txBody>
      </p:sp>
    </p:spTree>
    <p:extLst>
      <p:ext uri="{BB962C8B-B14F-4D97-AF65-F5344CB8AC3E}">
        <p14:creationId xmlns:p14="http://schemas.microsoft.com/office/powerpoint/2010/main" val="678391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554" y="122759"/>
            <a:ext cx="5053806" cy="5053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626" y="219455"/>
            <a:ext cx="442586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Discrete Gaussian Wavelet</a:t>
            </a:r>
            <a:r>
              <a:rPr lang="en-US" dirty="0"/>
              <a:t> (d=6, n=8) </a:t>
            </a:r>
            <a:r>
              <a:rPr lang="en-US" b="1" i="1" dirty="0"/>
              <a:t>filter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9778" y="4791698"/>
            <a:ext cx="85534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g1_coeffs=function(d=6,n.extent){</a:t>
            </a:r>
          </a:p>
          <a:p>
            <a:r>
              <a:rPr lang="en-US" dirty="0"/>
              <a:t>##d is dilation</a:t>
            </a:r>
          </a:p>
          <a:p>
            <a:r>
              <a:rPr lang="en-US" dirty="0"/>
              <a:t>##returns coefficients of discrete Gauss filter, two-sided, </a:t>
            </a:r>
            <a:r>
              <a:rPr lang="en-US" dirty="0" err="1"/>
              <a:t>n.extent</a:t>
            </a:r>
            <a:r>
              <a:rPr lang="en-US" dirty="0"/>
              <a:t> = # </a:t>
            </a:r>
            <a:r>
              <a:rPr lang="en-US" dirty="0" err="1"/>
              <a:t>pts</a:t>
            </a:r>
            <a:r>
              <a:rPr lang="en-US" dirty="0"/>
              <a:t> on each side</a:t>
            </a:r>
          </a:p>
          <a:p>
            <a:r>
              <a:rPr lang="en-US" dirty="0"/>
              <a:t> x=( (-</a:t>
            </a:r>
            <a:r>
              <a:rPr lang="en-US" dirty="0" err="1"/>
              <a:t>n.extent</a:t>
            </a:r>
            <a:r>
              <a:rPr lang="en-US" dirty="0"/>
              <a:t>):</a:t>
            </a:r>
            <a:r>
              <a:rPr lang="en-US" dirty="0" err="1"/>
              <a:t>n.extent</a:t>
            </a:r>
            <a:r>
              <a:rPr lang="en-US" dirty="0"/>
              <a:t>)</a:t>
            </a:r>
          </a:p>
          <a:p>
            <a:r>
              <a:rPr lang="en-US" dirty="0"/>
              <a:t> y = </a:t>
            </a:r>
            <a:r>
              <a:rPr lang="en-US" dirty="0" err="1"/>
              <a:t>exp</a:t>
            </a:r>
            <a:r>
              <a:rPr lang="en-US" dirty="0"/>
              <a:t>(-1*x*x/(2*d))/</a:t>
            </a:r>
            <a:r>
              <a:rPr lang="en-US" dirty="0" err="1"/>
              <a:t>sqrt</a:t>
            </a:r>
            <a:r>
              <a:rPr lang="en-US" dirty="0"/>
              <a:t>(d)</a:t>
            </a:r>
          </a:p>
          <a:p>
            <a:r>
              <a:rPr lang="en-US" dirty="0"/>
              <a:t>return(y/sum(y))</a:t>
            </a:r>
          </a:p>
          <a:p>
            <a:r>
              <a:rPr lang="en-US" dirty="0"/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677" y="1198179"/>
            <a:ext cx="2564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 </a:t>
            </a:r>
          </a:p>
          <a:p>
            <a:r>
              <a:rPr lang="en-US" dirty="0"/>
              <a:t>dilation </a:t>
            </a:r>
          </a:p>
          <a:p>
            <a:endParaRPr lang="en-US" dirty="0"/>
          </a:p>
          <a:p>
            <a:r>
              <a:rPr lang="en-US" dirty="0"/>
              <a:t>a.k.a. correlation length</a:t>
            </a:r>
          </a:p>
          <a:p>
            <a:endParaRPr lang="en-US" dirty="0"/>
          </a:p>
          <a:p>
            <a:r>
              <a:rPr lang="en-US" dirty="0"/>
              <a:t>(of the wavelet filter)</a:t>
            </a:r>
          </a:p>
          <a:p>
            <a:endParaRPr lang="en-US" dirty="0"/>
          </a:p>
          <a:p>
            <a:r>
              <a:rPr lang="en-US" dirty="0"/>
              <a:t>n</a:t>
            </a:r>
          </a:p>
          <a:p>
            <a:r>
              <a:rPr lang="en-US" dirty="0"/>
              <a:t>number of points each side (discrete, finite)</a:t>
            </a:r>
          </a:p>
        </p:txBody>
      </p:sp>
    </p:spTree>
    <p:extLst>
      <p:ext uri="{BB962C8B-B14F-4D97-AF65-F5344CB8AC3E}">
        <p14:creationId xmlns:p14="http://schemas.microsoft.com/office/powerpoint/2010/main" val="210162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>
            <a:spLocks/>
          </p:cNvSpPr>
          <p:nvPr/>
        </p:nvSpPr>
        <p:spPr>
          <a:xfrm>
            <a:off x="806026" y="168646"/>
            <a:ext cx="7906593" cy="960759"/>
          </a:xfrm>
          <a:prstGeom prst="rect">
            <a:avLst/>
          </a:prstGeom>
        </p:spPr>
        <p:txBody>
          <a:bodyPr vert="horz" wrap="square" lIns="0" tIns="193039" rIns="0" bIns="0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426335" algn="l"/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FT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(r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ite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d)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12775" y="1844358"/>
            <a:ext cx="7918450" cy="21678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buClr>
                <a:srgbClr val="FFFFFF"/>
              </a:buClr>
              <a:buFont typeface="Times New Roman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Tim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/Fr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qu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y lo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ca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li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za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tion d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nds on window si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ze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>
              <a:lnSpc>
                <a:spcPts val="500"/>
              </a:lnSpc>
              <a:buClr>
                <a:srgbClr val="FFFFFF"/>
              </a:buClr>
              <a:buFont typeface="Times New Roman"/>
              <a:buChar char="•"/>
            </a:pPr>
            <a:endParaRPr sz="500" dirty="0">
              <a:solidFill>
                <a:srgbClr val="000000"/>
              </a:solidFill>
              <a:latin typeface="Calibri"/>
            </a:endParaRPr>
          </a:p>
          <a:p>
            <a:pPr marL="355600" marR="12700" indent="-342900">
              <a:lnSpc>
                <a:spcPts val="2620"/>
              </a:lnSpc>
              <a:buClr>
                <a:srgbClr val="FFFFFF"/>
              </a:buClr>
              <a:buFont typeface="Times New Roman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On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you 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hoose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rti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ul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r window si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ze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, it will be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the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me for 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ll fr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qu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s.</a:t>
            </a:r>
          </a:p>
          <a:p>
            <a:pPr>
              <a:lnSpc>
                <a:spcPts val="500"/>
              </a:lnSpc>
              <a:spcBef>
                <a:spcPts val="19"/>
              </a:spcBef>
              <a:buClr>
                <a:srgbClr val="FFFFFF"/>
              </a:buClr>
              <a:buFont typeface="Times New Roman"/>
              <a:buChar char="•"/>
            </a:pPr>
            <a:endParaRPr sz="500" dirty="0">
              <a:solidFill>
                <a:srgbClr val="000000"/>
              </a:solidFill>
              <a:latin typeface="Calibri"/>
            </a:endParaRPr>
          </a:p>
          <a:p>
            <a:pPr marL="355600" marR="630555" indent="-342900" algn="just">
              <a:lnSpc>
                <a:spcPct val="90700"/>
              </a:lnSpc>
              <a:buClr>
                <a:srgbClr val="FFFFFF"/>
              </a:buClr>
              <a:buFont typeface="Times New Roman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ny sign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ls r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quire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more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fl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xible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ppro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ac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h - v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ry the window si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z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e to d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rmine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more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acc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ur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ly 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ith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r time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or fr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qu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y.</a:t>
            </a:r>
          </a:p>
        </p:txBody>
      </p:sp>
      <p:sp>
        <p:nvSpPr>
          <p:cNvPr id="17" name="object 17"/>
          <p:cNvSpPr/>
          <p:nvPr/>
        </p:nvSpPr>
        <p:spPr>
          <a:xfrm>
            <a:off x="885825" y="4319588"/>
            <a:ext cx="3428998" cy="1873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57800" y="4151313"/>
            <a:ext cx="3200398" cy="2209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19600" y="5105400"/>
            <a:ext cx="679450" cy="381000"/>
          </a:xfrm>
          <a:custGeom>
            <a:avLst/>
            <a:gdLst/>
            <a:ahLst/>
            <a:cxnLst/>
            <a:rect l="l" t="t" r="r" b="b"/>
            <a:pathLst>
              <a:path w="679450" h="381000">
                <a:moveTo>
                  <a:pt x="488762" y="0"/>
                </a:moveTo>
                <a:lnTo>
                  <a:pt x="488762" y="95250"/>
                </a:lnTo>
                <a:lnTo>
                  <a:pt x="0" y="95250"/>
                </a:lnTo>
                <a:lnTo>
                  <a:pt x="0" y="285750"/>
                </a:lnTo>
                <a:lnTo>
                  <a:pt x="488762" y="285750"/>
                </a:lnTo>
                <a:lnTo>
                  <a:pt x="488762" y="381000"/>
                </a:lnTo>
                <a:lnTo>
                  <a:pt x="679450" y="190500"/>
                </a:lnTo>
                <a:lnTo>
                  <a:pt x="488762" y="0"/>
                </a:lnTo>
                <a:close/>
              </a:path>
            </a:pathLst>
          </a:custGeom>
          <a:solidFill>
            <a:srgbClr val="00A8A9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19599" y="5105400"/>
            <a:ext cx="679449" cy="380999"/>
          </a:xfrm>
          <a:custGeom>
            <a:avLst/>
            <a:gdLst/>
            <a:ahLst/>
            <a:cxnLst/>
            <a:rect l="l" t="t" r="r" b="b"/>
            <a:pathLst>
              <a:path w="679449" h="380999">
                <a:moveTo>
                  <a:pt x="0" y="95249"/>
                </a:moveTo>
                <a:lnTo>
                  <a:pt x="488762" y="95249"/>
                </a:lnTo>
                <a:lnTo>
                  <a:pt x="488762" y="0"/>
                </a:lnTo>
                <a:lnTo>
                  <a:pt x="679449" y="190500"/>
                </a:lnTo>
                <a:lnTo>
                  <a:pt x="488762" y="380999"/>
                </a:lnTo>
                <a:lnTo>
                  <a:pt x="488762" y="285749"/>
                </a:lnTo>
                <a:lnTo>
                  <a:pt x="0" y="285749"/>
                </a:lnTo>
                <a:lnTo>
                  <a:pt x="0" y="95249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302" y="956366"/>
            <a:ext cx="847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Motivation:  Fourier transforms </a:t>
            </a:r>
            <a:r>
              <a:rPr lang="en-US" sz="2400"/>
              <a:t>are supremely </a:t>
            </a:r>
            <a:r>
              <a:rPr lang="en-US" sz="2400" dirty="0"/>
              <a:t>powerful</a:t>
            </a:r>
            <a:r>
              <a:rPr lang="en-US" sz="2400"/>
              <a:t>, </a:t>
            </a:r>
          </a:p>
          <a:p>
            <a:r>
              <a:rPr lang="en-US" sz="2400" dirty="0"/>
              <a:t>but have some important limitations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C7C0B4-FA96-2744-8A35-F2FE9A1B0C93}"/>
              </a:ext>
            </a:extLst>
          </p:cNvPr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Introduction to wavelet concepts</a:t>
            </a:r>
          </a:p>
        </p:txBody>
      </p:sp>
    </p:spTree>
    <p:extLst>
      <p:ext uri="{BB962C8B-B14F-4D97-AF65-F5344CB8AC3E}">
        <p14:creationId xmlns:p14="http://schemas.microsoft.com/office/powerpoint/2010/main" val="1241489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863"/>
            <a:ext cx="4803647" cy="4803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20" r="4410"/>
          <a:stretch/>
        </p:blipFill>
        <p:spPr>
          <a:xfrm>
            <a:off x="4560575" y="848625"/>
            <a:ext cx="4583426" cy="50163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035" y="759247"/>
            <a:ext cx="78750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</a:t>
            </a:r>
            <a:r>
              <a:rPr lang="en-US" b="1" dirty="0"/>
              <a:t>Gaussian  Wavelet Filter</a:t>
            </a:r>
            <a:r>
              <a:rPr lang="en-US" dirty="0"/>
              <a:t>      </a:t>
            </a:r>
          </a:p>
          <a:p>
            <a:r>
              <a:rPr lang="en-US" dirty="0"/>
              <a:t>                            d=8  n=8 r/l                                            d=6, n=4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3090" y="5423338"/>
            <a:ext cx="5381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Position                                                                 Position</a:t>
            </a:r>
          </a:p>
        </p:txBody>
      </p:sp>
    </p:spTree>
    <p:extLst>
      <p:ext uri="{BB962C8B-B14F-4D97-AF65-F5344CB8AC3E}">
        <p14:creationId xmlns:p14="http://schemas.microsoft.com/office/powerpoint/2010/main" val="124240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4830" y="115463"/>
            <a:ext cx="4868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Comparison of Gaussian and </a:t>
            </a:r>
            <a:r>
              <a:rPr lang="en-US" sz="2000" b="1" dirty="0" err="1"/>
              <a:t>Haar</a:t>
            </a:r>
            <a:r>
              <a:rPr lang="en-US" sz="2000" b="1" dirty="0"/>
              <a:t> wavelets, </a:t>
            </a:r>
            <a:r>
              <a:rPr lang="en-US" sz="2000" b="1" dirty="0" err="1"/>
              <a:t>Pspline</a:t>
            </a:r>
            <a:r>
              <a:rPr lang="en-US" sz="2000" b="1" dirty="0"/>
              <a:t> smoothers for </a:t>
            </a:r>
            <a:r>
              <a:rPr lang="en-US" sz="2000" b="1" dirty="0" err="1"/>
              <a:t>Lidar</a:t>
            </a:r>
            <a:r>
              <a:rPr lang="en-US" sz="2000" b="1" dirty="0"/>
              <a:t> data</a:t>
            </a:r>
          </a:p>
        </p:txBody>
      </p:sp>
      <p:sp>
        <p:nvSpPr>
          <p:cNvPr id="4" name="Oval 3"/>
          <p:cNvSpPr/>
          <p:nvPr/>
        </p:nvSpPr>
        <p:spPr>
          <a:xfrm>
            <a:off x="2764221" y="1807779"/>
            <a:ext cx="1292772" cy="163961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058"/>
            <a:ext cx="4745916" cy="4745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34"/>
          <a:stretch/>
        </p:blipFill>
        <p:spPr>
          <a:xfrm>
            <a:off x="4556326" y="1120488"/>
            <a:ext cx="4587674" cy="4745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2105" y="1256107"/>
            <a:ext cx="29826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4316" y="200526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First derivative Gaussian wavelet filter coefficients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604" y="1221702"/>
            <a:ext cx="78750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First derivative Wavelet Filter, d=8n n=8 </a:t>
            </a:r>
            <a:r>
              <a:rPr lang="en-US"/>
              <a:t>r/l                               </a:t>
            </a:r>
            <a:r>
              <a:rPr lang="en-US" dirty="0"/>
              <a:t>d=6, n=4</a:t>
            </a:r>
          </a:p>
        </p:txBody>
      </p:sp>
    </p:spTree>
    <p:extLst>
      <p:ext uri="{BB962C8B-B14F-4D97-AF65-F5344CB8AC3E}">
        <p14:creationId xmlns:p14="http://schemas.microsoft.com/office/powerpoint/2010/main" val="4000496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4206" y="211681"/>
            <a:ext cx="64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32" y="4277895"/>
            <a:ext cx="233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Gaussian first </a:t>
            </a:r>
            <a:r>
              <a:rPr lang="en-US" b="1" dirty="0" err="1"/>
              <a:t>deriv</a:t>
            </a:r>
            <a:endParaRPr lang="en-US" b="1" dirty="0"/>
          </a:p>
          <a:p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Harr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1</a:t>
            </a:r>
            <a:r>
              <a:rPr lang="en-US" b="1" baseline="30000" dirty="0">
                <a:solidFill>
                  <a:schemeClr val="bg1">
                    <a:lumMod val="50000"/>
                  </a:schemeClr>
                </a:solidFill>
              </a:rPr>
              <a:t>st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deriv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0097" y="4304630"/>
            <a:ext cx="64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</a:p>
          <a:p>
            <a:r>
              <a:rPr lang="en-US" dirty="0">
                <a:solidFill>
                  <a:srgbClr val="7F7F7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53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.FDG_20150306_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62" y="15184"/>
            <a:ext cx="6792754" cy="67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2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.FDG_20150306_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947"/>
            <a:ext cx="5147484" cy="5147484"/>
          </a:xfrm>
          <a:prstGeom prst="rect">
            <a:avLst/>
          </a:prstGeom>
        </p:spPr>
      </p:pic>
      <p:pic>
        <p:nvPicPr>
          <p:cNvPr id="4" name="Picture 3" descr="Fig.FDH_20150306_example_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3" r="3742"/>
          <a:stretch/>
        </p:blipFill>
        <p:spPr>
          <a:xfrm>
            <a:off x="4772247" y="619081"/>
            <a:ext cx="4371753" cy="50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2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3157" y="171761"/>
            <a:ext cx="443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5367" y="818092"/>
            <a:ext cx="783389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Wavelet transforms</a:t>
            </a:r>
            <a:r>
              <a:rPr lang="en-US" sz="2400" dirty="0"/>
              <a:t> provide localized, frequency resolved representations of 1- and 2-d data sets, allowing analysis of high-and low-frequency behavior (e.g. de-noising) in a computationally very fast and simple framework.</a:t>
            </a:r>
          </a:p>
          <a:p>
            <a:endParaRPr lang="en-US" sz="2400" dirty="0"/>
          </a:p>
          <a:p>
            <a:r>
              <a:rPr lang="en-US" sz="2400" b="1" dirty="0"/>
              <a:t>Wavelet filters</a:t>
            </a:r>
            <a:r>
              <a:rPr lang="en-US" sz="2400" dirty="0"/>
              <a:t> use similar, compact, frequency-resolved mother wavelets to smooth 1- and 2-dimensional data and to directly obtain derivatives of the data with well defined smoothing.  Wavelet filters are just variants of linear moving-average filters that benefit from the conceptual basis developed for the wavelet transform.  </a:t>
            </a:r>
          </a:p>
          <a:p>
            <a:endParaRPr lang="en-US" sz="2400" dirty="0"/>
          </a:p>
          <a:p>
            <a:r>
              <a:rPr lang="en-US" sz="2400" dirty="0"/>
              <a:t>Wavelet transforms and filters are often applied to image processing problems.</a:t>
            </a:r>
          </a:p>
          <a:p>
            <a:endParaRPr lang="en-US" sz="2400" dirty="0"/>
          </a:p>
          <a:p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Hands on exercise: </a:t>
            </a:r>
            <a:r>
              <a:rPr lang="en-US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fdg_lidar_example.r</a:t>
            </a:r>
            <a:endParaRPr lang="en-US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8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6"/>
          <p:cNvSpPr/>
          <p:nvPr/>
        </p:nvSpPr>
        <p:spPr>
          <a:xfrm>
            <a:off x="570477" y="2313507"/>
            <a:ext cx="7855185" cy="2972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17"/>
          <p:cNvSpPr/>
          <p:nvPr/>
        </p:nvSpPr>
        <p:spPr>
          <a:xfrm>
            <a:off x="3997564" y="2688702"/>
            <a:ext cx="1373481" cy="2069630"/>
          </a:xfrm>
          <a:custGeom>
            <a:avLst/>
            <a:gdLst/>
            <a:ahLst/>
            <a:cxnLst/>
            <a:rect l="l" t="t" r="r" b="b"/>
            <a:pathLst>
              <a:path w="1371599" h="1523999">
                <a:moveTo>
                  <a:pt x="0" y="0"/>
                </a:moveTo>
                <a:lnTo>
                  <a:pt x="1371599" y="0"/>
                </a:lnTo>
                <a:lnTo>
                  <a:pt x="1371599" y="1523999"/>
                </a:lnTo>
                <a:lnTo>
                  <a:pt x="0" y="152399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A94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3710" y="578069"/>
            <a:ext cx="4099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37308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/>
          <p:cNvSpPr txBox="1">
            <a:spLocks/>
          </p:cNvSpPr>
          <p:nvPr/>
        </p:nvSpPr>
        <p:spPr>
          <a:xfrm>
            <a:off x="620181" y="129179"/>
            <a:ext cx="7906593" cy="960759"/>
          </a:xfrm>
          <a:prstGeom prst="rect">
            <a:avLst/>
          </a:prstGeom>
        </p:spPr>
        <p:txBody>
          <a:bodyPr vert="horz" wrap="square" lIns="0" tIns="193039" rIns="0" bIns="0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15820" algn="l"/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W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 a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re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 Wa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elet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s?</a:t>
            </a:r>
          </a:p>
        </p:txBody>
      </p:sp>
      <p:sp>
        <p:nvSpPr>
          <p:cNvPr id="3" name="object 17"/>
          <p:cNvSpPr txBox="1"/>
          <p:nvPr/>
        </p:nvSpPr>
        <p:spPr>
          <a:xfrm>
            <a:off x="620181" y="2031968"/>
            <a:ext cx="7905115" cy="30029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>
              <a:lnSpc>
                <a:spcPts val="3100"/>
              </a:lnSpc>
              <a:buClr>
                <a:srgbClr val="FFFFFF"/>
              </a:buClr>
              <a:buFont typeface="Times New Roman"/>
              <a:buChar char="•"/>
              <a:tabLst>
                <a:tab pos="354965" algn="l"/>
              </a:tabLst>
            </a:pP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Wa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l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ts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fun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tions th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 sample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bove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nd b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low the x-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xis, h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ve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(1) v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ry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ng fr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qu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y, (2) limit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d dur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tion,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nd (3)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ge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lue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ze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ro.</a:t>
            </a:r>
          </a:p>
          <a:p>
            <a:pPr>
              <a:lnSpc>
                <a:spcPts val="1000"/>
              </a:lnSpc>
              <a:buClr>
                <a:srgbClr val="FFFFFF"/>
              </a:buClr>
              <a:buFont typeface="Times New Roman"/>
              <a:buChar char="•"/>
            </a:pPr>
            <a:endParaRPr sz="1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Times New Roman"/>
              <a:buChar char="•"/>
            </a:pPr>
            <a:endParaRPr sz="1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000"/>
              </a:lnSpc>
              <a:buClr>
                <a:srgbClr val="FFFFFF"/>
              </a:buClr>
              <a:buFont typeface="Times New Roman"/>
              <a:buChar char="•"/>
            </a:pPr>
            <a:endParaRPr sz="1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400"/>
              </a:lnSpc>
              <a:spcBef>
                <a:spcPts val="40"/>
              </a:spcBef>
              <a:buClr>
                <a:srgbClr val="FFFFFF"/>
              </a:buClr>
              <a:buFont typeface="Times New Roman"/>
              <a:buChar char="•"/>
            </a:pPr>
            <a:endParaRPr sz="1400" dirty="0">
              <a:solidFill>
                <a:srgbClr val="000000"/>
              </a:solidFill>
              <a:latin typeface="Calibri"/>
            </a:endParaRPr>
          </a:p>
          <a:p>
            <a:pPr marL="355600" marR="211454" indent="-342900">
              <a:lnSpc>
                <a:spcPts val="3080"/>
              </a:lnSpc>
              <a:buClr>
                <a:srgbClr val="FFFFFF"/>
              </a:buClr>
              <a:buFont typeface="Times New Roman"/>
              <a:buChar char="•"/>
              <a:tabLst>
                <a:tab pos="354965" algn="l"/>
              </a:tabLst>
            </a:pP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his is in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ontr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st to sinusoids, us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d by F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, whi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h h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ve inf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nite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rgy.</a:t>
            </a:r>
          </a:p>
          <a:p>
            <a:pPr>
              <a:lnSpc>
                <a:spcPts val="1200"/>
              </a:lnSpc>
              <a:spcBef>
                <a:spcPts val="56"/>
              </a:spcBef>
            </a:pPr>
            <a:endParaRPr sz="1200" dirty="0">
              <a:solidFill>
                <a:srgbClr val="000000"/>
              </a:solidFill>
              <a:latin typeface="Calibri"/>
            </a:endParaRPr>
          </a:p>
          <a:p>
            <a:pPr marL="2419985">
              <a:tabLst>
                <a:tab pos="5590540" algn="l"/>
              </a:tabLst>
            </a:pP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Sinusoid	</a:t>
            </a:r>
            <a:r>
              <a:rPr sz="2000" spc="-160" dirty="0">
                <a:solidFill>
                  <a:srgbClr val="000000"/>
                </a:solidFill>
                <a:latin typeface="Times New Roman"/>
                <a:cs typeface="Times New Roman"/>
              </a:rPr>
              <a:t>W</a:t>
            </a:r>
            <a:r>
              <a:rPr sz="2000" dirty="0">
                <a:solidFill>
                  <a:srgbClr val="000000"/>
                </a:solidFill>
                <a:latin typeface="Times New Roman"/>
                <a:cs typeface="Times New Roman"/>
              </a:rPr>
              <a:t>avelet</a:t>
            </a:r>
          </a:p>
        </p:txBody>
      </p:sp>
      <p:sp>
        <p:nvSpPr>
          <p:cNvPr id="4" name="object 16"/>
          <p:cNvSpPr/>
          <p:nvPr/>
        </p:nvSpPr>
        <p:spPr>
          <a:xfrm>
            <a:off x="1988607" y="5094890"/>
            <a:ext cx="6019798" cy="1609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414" y="893379"/>
            <a:ext cx="8786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Introduce </a:t>
            </a:r>
            <a:r>
              <a:rPr lang="en-US" sz="2000" b="1" dirty="0"/>
              <a:t>wavelets</a:t>
            </a:r>
            <a:r>
              <a:rPr lang="en-US" sz="2000" dirty="0"/>
              <a:t> that are localized in time/space, to address the problem that Fourier Transforms sample the entire domain, both before and after events or changes in a time series, or far removed from particular features in an image.</a:t>
            </a:r>
          </a:p>
        </p:txBody>
      </p:sp>
    </p:spTree>
    <p:extLst>
      <p:ext uri="{BB962C8B-B14F-4D97-AF65-F5344CB8AC3E}">
        <p14:creationId xmlns:p14="http://schemas.microsoft.com/office/powerpoint/2010/main" val="665272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/>
          <p:cNvSpPr txBox="1">
            <a:spLocks/>
          </p:cNvSpPr>
          <p:nvPr/>
        </p:nvSpPr>
        <p:spPr>
          <a:xfrm>
            <a:off x="618703" y="713741"/>
            <a:ext cx="7906593" cy="960759"/>
          </a:xfrm>
          <a:prstGeom prst="rect">
            <a:avLst/>
          </a:prstGeom>
        </p:spPr>
        <p:txBody>
          <a:bodyPr vert="horz" wrap="square" lIns="0" tIns="193039" rIns="0" bIns="0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84605"/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W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 a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re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 Wa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elet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s?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ont</a:t>
            </a:r>
            <a:r>
              <a:rPr lang="en-US" sz="3600">
                <a:solidFill>
                  <a:srgbClr val="000000"/>
                </a:solidFill>
                <a:latin typeface="ＭＳ Ｐゴシック"/>
                <a:cs typeface="ＭＳ Ｐゴシック"/>
              </a:rPr>
              <a:t>’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d)</a:t>
            </a:r>
            <a:endParaRPr lang="en-US" sz="3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17"/>
          <p:cNvSpPr txBox="1"/>
          <p:nvPr/>
        </p:nvSpPr>
        <p:spPr>
          <a:xfrm>
            <a:off x="765174" y="1722438"/>
            <a:ext cx="7883525" cy="36309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buClr>
                <a:srgbClr val="FFFFFF"/>
              </a:buClr>
              <a:buFont typeface="Times New Roman"/>
              <a:buChar char="•"/>
              <a:tabLst>
                <a:tab pos="354965" algn="l"/>
              </a:tabLst>
            </a:pP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L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ike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sin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nd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osin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 in F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, w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l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ts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us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d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 b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sis</a:t>
            </a:r>
            <a:endParaRPr sz="2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R="509270" algn="ctr">
              <a:lnSpc>
                <a:spcPts val="3100"/>
              </a:lnSpc>
            </a:pP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fun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tions ψ</a:t>
            </a:r>
            <a:r>
              <a:rPr sz="2550" spc="7" baseline="-21241" dirty="0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r>
              <a:rPr sz="2600" spc="5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) in r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pr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nting oth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 fun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tions f(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):</a:t>
            </a:r>
            <a:endParaRPr sz="2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31"/>
              </a:spcBef>
            </a:pPr>
            <a:endParaRPr sz="55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000"/>
              </a:lnSpc>
            </a:pPr>
            <a:endParaRPr sz="100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000"/>
              </a:lnSpc>
            </a:pPr>
            <a:endParaRPr sz="100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000"/>
              </a:lnSpc>
            </a:pPr>
            <a:endParaRPr sz="1000">
              <a:solidFill>
                <a:srgbClr val="000000"/>
              </a:solidFill>
              <a:latin typeface="Calibri"/>
            </a:endParaRPr>
          </a:p>
          <a:p>
            <a:pPr marR="182880" algn="ctr"/>
            <a:r>
              <a:rPr sz="305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f</a:t>
            </a:r>
            <a:r>
              <a:rPr sz="3050" i="1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050" spc="-35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3050" i="1" spc="18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3050" spc="1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r>
              <a:rPr sz="3050" spc="-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050" spc="15" dirty="0">
                <a:solidFill>
                  <a:srgbClr val="000000"/>
                </a:solidFill>
                <a:latin typeface="Symbol"/>
                <a:cs typeface="Symbol"/>
              </a:rPr>
              <a:t>=</a:t>
            </a:r>
            <a:r>
              <a:rPr sz="3050" spc="-130" dirty="0">
                <a:solidFill>
                  <a:srgbClr val="000000"/>
                </a:solidFill>
                <a:latin typeface="Symbol"/>
                <a:cs typeface="Symbol"/>
              </a:rPr>
              <a:t> </a:t>
            </a:r>
            <a:r>
              <a:rPr sz="6825" spc="562" baseline="-8547" dirty="0">
                <a:solidFill>
                  <a:srgbClr val="000000"/>
                </a:solidFill>
                <a:latin typeface="Symbol"/>
                <a:cs typeface="Symbol"/>
              </a:rPr>
              <a:t>∑</a:t>
            </a:r>
            <a:r>
              <a:rPr sz="3050" i="1" spc="-30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25" i="1" spc="-262" baseline="-25396" dirty="0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r>
              <a:rPr sz="3200" spc="-70" dirty="0">
                <a:solidFill>
                  <a:srgbClr val="000000"/>
                </a:solidFill>
                <a:latin typeface="Symbol"/>
                <a:cs typeface="Symbol"/>
              </a:rPr>
              <a:t>ψ</a:t>
            </a:r>
            <a:r>
              <a:rPr sz="3200" spc="-450" dirty="0">
                <a:solidFill>
                  <a:srgbClr val="000000"/>
                </a:solidFill>
                <a:latin typeface="Symbol"/>
                <a:cs typeface="Symbol"/>
              </a:rPr>
              <a:t> </a:t>
            </a:r>
            <a:r>
              <a:rPr sz="2625" i="1" spc="30" baseline="-25396" dirty="0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r>
              <a:rPr sz="2625" i="1" spc="37" baseline="-2539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050" spc="-3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3050" i="1" spc="18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3050" spc="1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sz="305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R="414020" algn="ctr">
              <a:spcBef>
                <a:spcPts val="250"/>
              </a:spcBef>
            </a:pPr>
            <a:r>
              <a:rPr sz="1750" i="1" spc="20" dirty="0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endParaRPr sz="175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000"/>
              </a:lnSpc>
            </a:pPr>
            <a:endParaRPr sz="100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000"/>
              </a:lnSpc>
            </a:pPr>
            <a:endParaRPr sz="100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300"/>
              </a:lnSpc>
              <a:spcBef>
                <a:spcPts val="45"/>
              </a:spcBef>
            </a:pPr>
            <a:endParaRPr sz="1300">
              <a:solidFill>
                <a:srgbClr val="000000"/>
              </a:solidFill>
              <a:latin typeface="Calibri"/>
            </a:endParaRPr>
          </a:p>
          <a:p>
            <a:pPr marL="355600" marR="12700" indent="-342900">
              <a:lnSpc>
                <a:spcPts val="3080"/>
              </a:lnSpc>
              <a:buClr>
                <a:srgbClr val="FFFFFF"/>
              </a:buClr>
              <a:buFont typeface="Times New Roman"/>
              <a:buChar char="•"/>
              <a:tabLst>
                <a:tab pos="354965" algn="l"/>
              </a:tabLst>
            </a:pP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Sp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 of ψ</a:t>
            </a:r>
            <a:r>
              <a:rPr sz="2550" spc="7" baseline="-21241" dirty="0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r>
              <a:rPr sz="2600" spc="5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): v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tor sp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ont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ining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ll fun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tions f(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) th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 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ca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 be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pr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nt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d by ψ</a:t>
            </a:r>
            <a:r>
              <a:rPr sz="2550" spc="7" baseline="-21241" dirty="0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r>
              <a:rPr sz="2600" spc="5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).</a:t>
            </a:r>
            <a:endParaRPr sz="26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983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/>
          <p:cNvSpPr txBox="1">
            <a:spLocks/>
          </p:cNvSpPr>
          <p:nvPr/>
        </p:nvSpPr>
        <p:spPr>
          <a:xfrm>
            <a:off x="43924" y="83120"/>
            <a:ext cx="7906593" cy="960759"/>
          </a:xfrm>
          <a:prstGeom prst="rect">
            <a:avLst/>
          </a:prstGeom>
        </p:spPr>
        <p:txBody>
          <a:bodyPr vert="horz" wrap="square" lIns="0" tIns="193039" rIns="0" bIns="0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84605"/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W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 a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re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 Wa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elet</a:t>
            </a:r>
            <a:r>
              <a:rPr lang="en-US" sz="3600">
                <a:solidFill>
                  <a:srgbClr val="000000"/>
                </a:solidFill>
                <a:latin typeface="Times New Roman"/>
                <a:cs typeface="Times New Roman"/>
              </a:rPr>
              <a:t>s?</a:t>
            </a:r>
            <a:r>
              <a:rPr lang="en-US" sz="3600" spc="-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ont</a:t>
            </a:r>
            <a:r>
              <a:rPr lang="en-US" sz="3600" dirty="0">
                <a:solidFill>
                  <a:srgbClr val="000000"/>
                </a:solidFill>
                <a:latin typeface="ＭＳ Ｐゴシック"/>
                <a:cs typeface="ＭＳ Ｐゴシック"/>
              </a:rPr>
              <a:t>’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d)</a:t>
            </a:r>
          </a:p>
        </p:txBody>
      </p:sp>
      <p:sp>
        <p:nvSpPr>
          <p:cNvPr id="3" name="object 16"/>
          <p:cNvSpPr txBox="1"/>
          <p:nvPr/>
        </p:nvSpPr>
        <p:spPr>
          <a:xfrm>
            <a:off x="682307" y="1156526"/>
            <a:ext cx="4988560" cy="407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buClr>
                <a:srgbClr val="FFFFFF"/>
              </a:buClr>
              <a:buFont typeface="Times New Roman"/>
              <a:buChar char="•"/>
              <a:tabLst>
                <a:tab pos="354965" algn="l"/>
              </a:tabLst>
            </a:pP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re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ny diff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nt w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l</a:t>
            </a:r>
            <a:r>
              <a:rPr sz="26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600" dirty="0">
                <a:solidFill>
                  <a:srgbClr val="000000"/>
                </a:solidFill>
                <a:latin typeface="Times New Roman"/>
                <a:cs typeface="Times New Roman"/>
              </a:rPr>
              <a:t>ts:</a:t>
            </a:r>
          </a:p>
        </p:txBody>
      </p:sp>
      <p:sp>
        <p:nvSpPr>
          <p:cNvPr id="4" name="object 17"/>
          <p:cNvSpPr/>
          <p:nvPr/>
        </p:nvSpPr>
        <p:spPr>
          <a:xfrm>
            <a:off x="3636579" y="2294595"/>
            <a:ext cx="2236787" cy="1660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object 18"/>
          <p:cNvSpPr txBox="1"/>
          <p:nvPr/>
        </p:nvSpPr>
        <p:spPr>
          <a:xfrm>
            <a:off x="4323331" y="1768815"/>
            <a:ext cx="855344" cy="3771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Morl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endParaRPr sz="2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19"/>
          <p:cNvSpPr/>
          <p:nvPr/>
        </p:nvSpPr>
        <p:spPr>
          <a:xfrm>
            <a:off x="893379" y="2348570"/>
            <a:ext cx="2262187" cy="1614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object 20"/>
          <p:cNvSpPr txBox="1"/>
          <p:nvPr/>
        </p:nvSpPr>
        <p:spPr>
          <a:xfrm>
            <a:off x="1673793" y="1814852"/>
            <a:ext cx="617855" cy="3771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8" name="object 21"/>
          <p:cNvSpPr txBox="1"/>
          <p:nvPr/>
        </p:nvSpPr>
        <p:spPr>
          <a:xfrm>
            <a:off x="6482331" y="1827552"/>
            <a:ext cx="1447165" cy="3771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D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ub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ec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hi</a:t>
            </a:r>
            <a:r>
              <a:rPr sz="2400" spc="-5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endParaRPr sz="2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22"/>
          <p:cNvSpPr/>
          <p:nvPr/>
        </p:nvSpPr>
        <p:spPr>
          <a:xfrm>
            <a:off x="6173402" y="2294595"/>
            <a:ext cx="2058987" cy="16684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7360F-EDF0-7B49-A1F2-4FA420CEB814}"/>
              </a:ext>
            </a:extLst>
          </p:cNvPr>
          <p:cNvSpPr txBox="1"/>
          <p:nvPr/>
        </p:nvSpPr>
        <p:spPr>
          <a:xfrm>
            <a:off x="682307" y="4857008"/>
            <a:ext cx="771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most useful ones are very fast to compute, for the entire family of long and short ones….</a:t>
            </a:r>
          </a:p>
        </p:txBody>
      </p:sp>
    </p:spTree>
    <p:extLst>
      <p:ext uri="{BB962C8B-B14F-4D97-AF65-F5344CB8AC3E}">
        <p14:creationId xmlns:p14="http://schemas.microsoft.com/office/powerpoint/2010/main" val="121988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379185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15"/>
          <p:cNvSpPr/>
          <p:nvPr/>
        </p:nvSpPr>
        <p:spPr>
          <a:xfrm>
            <a:off x="685800" y="1828800"/>
            <a:ext cx="8248648" cy="2397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" name="object 16"/>
          <p:cNvSpPr/>
          <p:nvPr/>
        </p:nvSpPr>
        <p:spPr>
          <a:xfrm>
            <a:off x="628650" y="4359275"/>
            <a:ext cx="8248648" cy="1749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object 17"/>
          <p:cNvSpPr txBox="1"/>
          <p:nvPr/>
        </p:nvSpPr>
        <p:spPr>
          <a:xfrm>
            <a:off x="3037839" y="5395802"/>
            <a:ext cx="5821045" cy="11233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2700" algn="r">
              <a:lnSpc>
                <a:spcPct val="100000"/>
              </a:lnSpc>
            </a:pPr>
            <a:r>
              <a:rPr sz="2350" spc="195" dirty="0">
                <a:solidFill>
                  <a:srgbClr val="000000"/>
                </a:solidFill>
                <a:latin typeface="Symbol"/>
                <a:cs typeface="Symbol"/>
              </a:rPr>
              <a:t>=</a:t>
            </a:r>
            <a:r>
              <a:rPr sz="2500" spc="-90" dirty="0">
                <a:solidFill>
                  <a:srgbClr val="000000"/>
                </a:solidFill>
                <a:latin typeface="Symbol"/>
                <a:cs typeface="Symbol"/>
              </a:rPr>
              <a:t>ψ</a:t>
            </a:r>
            <a:r>
              <a:rPr sz="2500" spc="-40" dirty="0">
                <a:solidFill>
                  <a:srgbClr val="000000"/>
                </a:solidFill>
                <a:latin typeface="Symbol"/>
                <a:cs typeface="Symbol"/>
              </a:rPr>
              <a:t> </a:t>
            </a:r>
            <a:r>
              <a:rPr sz="2025" i="1" spc="7" baseline="-24691" dirty="0">
                <a:solidFill>
                  <a:srgbClr val="000000"/>
                </a:solidFill>
                <a:latin typeface="Times New Roman"/>
                <a:cs typeface="Times New Roman"/>
              </a:rPr>
              <a:t>jk</a:t>
            </a:r>
            <a:r>
              <a:rPr sz="2025" i="1" spc="82" baseline="-2469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50" spc="-1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2350" i="1" spc="160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sz="2350" spc="5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sz="235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ts val="850"/>
              </a:lnSpc>
              <a:spcBef>
                <a:spcPts val="23"/>
              </a:spcBef>
            </a:pPr>
            <a:endParaRPr sz="850">
              <a:solidFill>
                <a:srgbClr val="000000"/>
              </a:solidFill>
            </a:endParaRPr>
          </a:p>
          <a:p>
            <a:pPr>
              <a:lnSpc>
                <a:spcPts val="1000"/>
              </a:lnSpc>
            </a:pPr>
            <a:endParaRPr sz="1000">
              <a:solidFill>
                <a:srgbClr val="000000"/>
              </a:solidFill>
            </a:endParaRPr>
          </a:p>
          <a:p>
            <a:pPr>
              <a:lnSpc>
                <a:spcPts val="1000"/>
              </a:lnSpc>
            </a:pPr>
            <a:endParaRPr sz="1000">
              <a:solidFill>
                <a:srgbClr val="000000"/>
              </a:solidFill>
            </a:endParaRPr>
          </a:p>
          <a:p>
            <a:pPr marL="12700">
              <a:lnSpc>
                <a:spcPct val="100000"/>
              </a:lnSpc>
              <a:tabLst>
                <a:tab pos="2044064" algn="l"/>
              </a:tabLst>
            </a:pPr>
            <a:r>
              <a:rPr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(dyadi</a:t>
            </a:r>
            <a:r>
              <a:rPr sz="2400" b="1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400" b="1" spc="0" dirty="0">
                <a:solidFill>
                  <a:srgbClr val="000000"/>
                </a:solidFill>
                <a:latin typeface="Times New Roman"/>
                <a:cs typeface="Times New Roman"/>
              </a:rPr>
              <a:t>/o</a:t>
            </a:r>
            <a:r>
              <a:rPr sz="2400" b="1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sz="2400" b="1" spc="0" dirty="0">
                <a:solidFill>
                  <a:srgbClr val="000000"/>
                </a:solidFill>
                <a:latin typeface="Times New Roman"/>
                <a:cs typeface="Times New Roman"/>
              </a:rPr>
              <a:t>tave	g</a:t>
            </a:r>
            <a:r>
              <a:rPr sz="2400" b="1" spc="-5" dirty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r>
              <a:rPr sz="2400" b="1" spc="0" dirty="0">
                <a:solidFill>
                  <a:srgbClr val="000000"/>
                </a:solidFill>
                <a:latin typeface="Times New Roman"/>
                <a:cs typeface="Times New Roman"/>
              </a:rPr>
              <a:t>id)</a:t>
            </a:r>
            <a:endParaRPr sz="24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18"/>
          <p:cNvSpPr txBox="1">
            <a:spLocks/>
          </p:cNvSpPr>
          <p:nvPr/>
        </p:nvSpPr>
        <p:spPr>
          <a:xfrm>
            <a:off x="618703" y="282820"/>
            <a:ext cx="7906593" cy="960759"/>
          </a:xfrm>
          <a:prstGeom prst="rect">
            <a:avLst/>
          </a:prstGeom>
        </p:spPr>
        <p:txBody>
          <a:bodyPr vert="horz" wrap="square" lIns="0" tIns="193039" rIns="0" bIns="0"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06830"/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W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 a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re</a:t>
            </a:r>
            <a:r>
              <a:rPr lang="en-US" sz="360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spc="-290" dirty="0">
                <a:solidFill>
                  <a:srgbClr val="000000"/>
                </a:solidFill>
                <a:latin typeface="Times New Roman"/>
                <a:cs typeface="Times New Roman"/>
              </a:rPr>
              <a:t>W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elet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s?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3600" spc="-5" dirty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ont</a:t>
            </a:r>
            <a:r>
              <a:rPr lang="en-US" sz="3600" dirty="0">
                <a:solidFill>
                  <a:srgbClr val="000000"/>
                </a:solidFill>
                <a:latin typeface="ＭＳ Ｐゴシック"/>
                <a:cs typeface="ＭＳ Ｐゴシック"/>
              </a:rPr>
              <a:t>’</a:t>
            </a:r>
            <a:r>
              <a:rPr lang="en-US" sz="3600" dirty="0">
                <a:solidFill>
                  <a:srgbClr val="000000"/>
                </a:solidFill>
                <a:latin typeface="Times New Roman"/>
                <a:cs typeface="Times New Roman"/>
              </a:rPr>
              <a:t>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0162" y="6108699"/>
            <a:ext cx="315347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shift  k</a:t>
            </a:r>
          </a:p>
          <a:p>
            <a:r>
              <a:rPr lang="en-US" b="1" dirty="0"/>
              <a:t>Time Scale (1/</a:t>
            </a:r>
            <a:r>
              <a:rPr lang="en-US" b="1" dirty="0" err="1"/>
              <a:t>freq</a:t>
            </a:r>
            <a:r>
              <a:rPr lang="en-US" b="1" dirty="0"/>
              <a:t>) j: 2</a:t>
            </a:r>
            <a:r>
              <a:rPr lang="en-US" b="1" baseline="30000" dirty="0"/>
              <a:t>-j</a:t>
            </a:r>
            <a:r>
              <a:rPr lang="en-US" b="1" dirty="0"/>
              <a:t> or 1/2</a:t>
            </a:r>
            <a:r>
              <a:rPr lang="en-US" b="1" baseline="30000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994783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17816</TotalTime>
  <Words>2565</Words>
  <Application>Microsoft Macintosh PowerPoint</Application>
  <PresentationFormat>On-screen Show (4:3)</PresentationFormat>
  <Paragraphs>300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ＭＳ Ｐゴシック</vt:lpstr>
      <vt:lpstr>Arial</vt:lpstr>
      <vt:lpstr>Calibri</vt:lpstr>
      <vt:lpstr>Symbol</vt:lpstr>
      <vt:lpstr>Times New Roman</vt:lpstr>
      <vt:lpstr>Wingdings</vt:lpstr>
      <vt:lpstr>Office Theme</vt:lpstr>
      <vt:lpstr>Topic 10 Introduction to wavelets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wavelets</dc:title>
  <dc:creator>Steven Wofsy</dc:creator>
  <cp:lastModifiedBy>Steven Wofsy</cp:lastModifiedBy>
  <cp:revision>88</cp:revision>
  <cp:lastPrinted>2017-03-08T13:33:51Z</cp:lastPrinted>
  <dcterms:created xsi:type="dcterms:W3CDTF">2015-10-07T12:34:44Z</dcterms:created>
  <dcterms:modified xsi:type="dcterms:W3CDTF">2019-10-23T18:36:59Z</dcterms:modified>
</cp:coreProperties>
</file>