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6"/>
  </p:notesMasterIdLst>
  <p:sldIdLst>
    <p:sldId id="427" r:id="rId2"/>
    <p:sldId id="339" r:id="rId3"/>
    <p:sldId id="340" r:id="rId4"/>
    <p:sldId id="341" r:id="rId5"/>
    <p:sldId id="342" r:id="rId6"/>
    <p:sldId id="343" r:id="rId7"/>
    <p:sldId id="344" r:id="rId8"/>
    <p:sldId id="296" r:id="rId9"/>
    <p:sldId id="345" r:id="rId10"/>
    <p:sldId id="346" r:id="rId11"/>
    <p:sldId id="347" r:id="rId12"/>
    <p:sldId id="348" r:id="rId13"/>
    <p:sldId id="262" r:id="rId14"/>
    <p:sldId id="349" r:id="rId15"/>
    <p:sldId id="350" r:id="rId16"/>
    <p:sldId id="270" r:id="rId17"/>
    <p:sldId id="351" r:id="rId18"/>
    <p:sldId id="352" r:id="rId19"/>
    <p:sldId id="264" r:id="rId20"/>
    <p:sldId id="353" r:id="rId21"/>
    <p:sldId id="273" r:id="rId22"/>
    <p:sldId id="354" r:id="rId23"/>
    <p:sldId id="355" r:id="rId24"/>
    <p:sldId id="356" r:id="rId25"/>
    <p:sldId id="357" r:id="rId26"/>
    <p:sldId id="358" r:id="rId27"/>
    <p:sldId id="266" r:id="rId28"/>
    <p:sldId id="272" r:id="rId29"/>
    <p:sldId id="280" r:id="rId30"/>
    <p:sldId id="281" r:id="rId31"/>
    <p:sldId id="285" r:id="rId32"/>
    <p:sldId id="287" r:id="rId33"/>
    <p:sldId id="360" r:id="rId34"/>
    <p:sldId id="361" r:id="rId35"/>
    <p:sldId id="362" r:id="rId36"/>
    <p:sldId id="363" r:id="rId37"/>
    <p:sldId id="430" r:id="rId38"/>
    <p:sldId id="431" r:id="rId39"/>
    <p:sldId id="368" r:id="rId40"/>
    <p:sldId id="256" r:id="rId41"/>
    <p:sldId id="257" r:id="rId42"/>
    <p:sldId id="258" r:id="rId43"/>
    <p:sldId id="259" r:id="rId44"/>
    <p:sldId id="364" r:id="rId45"/>
    <p:sldId id="261" r:id="rId46"/>
    <p:sldId id="411" r:id="rId47"/>
    <p:sldId id="412" r:id="rId48"/>
    <p:sldId id="413" r:id="rId49"/>
    <p:sldId id="425" r:id="rId50"/>
    <p:sldId id="414" r:id="rId51"/>
    <p:sldId id="415" r:id="rId52"/>
    <p:sldId id="416" r:id="rId53"/>
    <p:sldId id="417" r:id="rId54"/>
    <p:sldId id="418" r:id="rId55"/>
    <p:sldId id="419" r:id="rId56"/>
    <p:sldId id="420" r:id="rId57"/>
    <p:sldId id="421" r:id="rId58"/>
    <p:sldId id="422" r:id="rId59"/>
    <p:sldId id="423" r:id="rId60"/>
    <p:sldId id="424" r:id="rId61"/>
    <p:sldId id="446" r:id="rId62"/>
    <p:sldId id="372" r:id="rId63"/>
    <p:sldId id="441" r:id="rId64"/>
    <p:sldId id="442" r:id="rId65"/>
    <p:sldId id="443" r:id="rId66"/>
    <p:sldId id="444" r:id="rId67"/>
    <p:sldId id="445" r:id="rId68"/>
    <p:sldId id="370" r:id="rId69"/>
    <p:sldId id="435" r:id="rId70"/>
    <p:sldId id="437" r:id="rId71"/>
    <p:sldId id="371" r:id="rId72"/>
    <p:sldId id="373" r:id="rId73"/>
    <p:sldId id="374" r:id="rId74"/>
    <p:sldId id="434" r:id="rId75"/>
    <p:sldId id="436" r:id="rId76"/>
    <p:sldId id="438" r:id="rId77"/>
    <p:sldId id="439" r:id="rId78"/>
    <p:sldId id="297" r:id="rId79"/>
    <p:sldId id="376" r:id="rId80"/>
    <p:sldId id="359" r:id="rId81"/>
    <p:sldId id="428" r:id="rId82"/>
    <p:sldId id="429" r:id="rId83"/>
    <p:sldId id="447" r:id="rId84"/>
    <p:sldId id="432"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62"/>
  </p:normalViewPr>
  <p:slideViewPr>
    <p:cSldViewPr snapToGrid="0" snapToObjects="1">
      <p:cViewPr varScale="1">
        <p:scale>
          <a:sx n="117" d="100"/>
          <a:sy n="117" d="100"/>
        </p:scale>
        <p:origin x="192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2AC149-2095-824E-93A6-39ABA4815EB7}" type="datetimeFigureOut">
              <a:rPr lang="en-US" smtClean="0"/>
              <a:t>10/22/19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6B183-18F8-5A43-A7FF-9EF5398843E3}" type="slidenum">
              <a:rPr lang="en-US" smtClean="0"/>
              <a:t>‹#›</a:t>
            </a:fld>
            <a:endParaRPr lang="en-US"/>
          </a:p>
        </p:txBody>
      </p:sp>
    </p:spTree>
    <p:extLst>
      <p:ext uri="{BB962C8B-B14F-4D97-AF65-F5344CB8AC3E}">
        <p14:creationId xmlns:p14="http://schemas.microsoft.com/office/powerpoint/2010/main" val="2378045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t>
            </a:r>
            <a:r>
              <a:rPr lang="en-US" dirty="0" err="1"/>
              <a:t>Ilsa</a:t>
            </a:r>
            <a:r>
              <a:rPr lang="en-US" dirty="0"/>
              <a:t> Simpson 20 year moving average;  not S-G, not loess, taper, loss of peak height etc.  If you induce autocorrelation in two signals and then regress them, you are set up for common monde errors.</a:t>
            </a:r>
          </a:p>
        </p:txBody>
      </p:sp>
      <p:sp>
        <p:nvSpPr>
          <p:cNvPr id="4" name="Slide Number Placeholder 3"/>
          <p:cNvSpPr>
            <a:spLocks noGrp="1"/>
          </p:cNvSpPr>
          <p:nvPr>
            <p:ph type="sldNum" sz="quarter" idx="5"/>
          </p:nvPr>
        </p:nvSpPr>
        <p:spPr/>
        <p:txBody>
          <a:bodyPr/>
          <a:lstStyle/>
          <a:p>
            <a:fld id="{7A66B183-18F8-5A43-A7FF-9EF5398843E3}" type="slidenum">
              <a:rPr lang="en-US" smtClean="0"/>
              <a:t>8</a:t>
            </a:fld>
            <a:endParaRPr lang="en-US"/>
          </a:p>
        </p:txBody>
      </p:sp>
    </p:spTree>
    <p:extLst>
      <p:ext uri="{BB962C8B-B14F-4D97-AF65-F5344CB8AC3E}">
        <p14:creationId xmlns:p14="http://schemas.microsoft.com/office/powerpoint/2010/main" val="530017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others not worth trying….You expect attenuation, within that envelop, this is OK – penalized</a:t>
            </a:r>
            <a:r>
              <a:rPr lang="en-US" baseline="0" dirty="0"/>
              <a:t> spline wins for smoothness/phase and </a:t>
            </a:r>
            <a:r>
              <a:rPr lang="en-US" baseline="0" dirty="0" err="1"/>
              <a:t>savgol</a:t>
            </a:r>
            <a:r>
              <a:rPr lang="en-US" baseline="0" dirty="0"/>
              <a:t> for amplitude</a:t>
            </a:r>
            <a:endParaRPr lang="en-US" dirty="0"/>
          </a:p>
        </p:txBody>
      </p:sp>
      <p:sp>
        <p:nvSpPr>
          <p:cNvPr id="4" name="Slide Number Placeholder 3"/>
          <p:cNvSpPr>
            <a:spLocks noGrp="1"/>
          </p:cNvSpPr>
          <p:nvPr>
            <p:ph type="sldNum" sz="quarter" idx="10"/>
          </p:nvPr>
        </p:nvSpPr>
        <p:spPr/>
        <p:txBody>
          <a:bodyPr/>
          <a:lstStyle/>
          <a:p>
            <a:fld id="{DBFA0B6B-34FD-4A46-9B35-5C18E9E106B2}" type="slidenum">
              <a:rPr lang="en-US" smtClean="0"/>
              <a:t>24</a:t>
            </a:fld>
            <a:endParaRPr lang="en-US"/>
          </a:p>
        </p:txBody>
      </p:sp>
    </p:spTree>
    <p:extLst>
      <p:ext uri="{BB962C8B-B14F-4D97-AF65-F5344CB8AC3E}">
        <p14:creationId xmlns:p14="http://schemas.microsoft.com/office/powerpoint/2010/main" val="1448779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wavelet basis set concept briefly.  Here we use the functional forms in a filtering framework.</a:t>
            </a:r>
          </a:p>
        </p:txBody>
      </p:sp>
      <p:sp>
        <p:nvSpPr>
          <p:cNvPr id="4" name="Slide Number Placeholder 3"/>
          <p:cNvSpPr>
            <a:spLocks noGrp="1"/>
          </p:cNvSpPr>
          <p:nvPr>
            <p:ph type="sldNum" sz="quarter" idx="5"/>
          </p:nvPr>
        </p:nvSpPr>
        <p:spPr/>
        <p:txBody>
          <a:bodyPr/>
          <a:lstStyle/>
          <a:p>
            <a:fld id="{7A66B183-18F8-5A43-A7FF-9EF5398843E3}" type="slidenum">
              <a:rPr lang="en-US" smtClean="0"/>
              <a:t>29</a:t>
            </a:fld>
            <a:endParaRPr lang="en-US"/>
          </a:p>
        </p:txBody>
      </p:sp>
    </p:spTree>
    <p:extLst>
      <p:ext uri="{BB962C8B-B14F-4D97-AF65-F5344CB8AC3E}">
        <p14:creationId xmlns:p14="http://schemas.microsoft.com/office/powerpoint/2010/main" val="2487254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to </a:t>
            </a:r>
            <a:r>
              <a:rPr lang="en-US" dirty="0" err="1"/>
              <a:t>Savitzsky-Golay</a:t>
            </a:r>
            <a:endParaRPr lang="en-US" dirty="0"/>
          </a:p>
        </p:txBody>
      </p:sp>
      <p:sp>
        <p:nvSpPr>
          <p:cNvPr id="4" name="Slide Number Placeholder 3"/>
          <p:cNvSpPr>
            <a:spLocks noGrp="1"/>
          </p:cNvSpPr>
          <p:nvPr>
            <p:ph type="sldNum" sz="quarter" idx="5"/>
          </p:nvPr>
        </p:nvSpPr>
        <p:spPr/>
        <p:txBody>
          <a:bodyPr/>
          <a:lstStyle/>
          <a:p>
            <a:fld id="{7A66B183-18F8-5A43-A7FF-9EF5398843E3}" type="slidenum">
              <a:rPr lang="en-US" smtClean="0"/>
              <a:t>32</a:t>
            </a:fld>
            <a:endParaRPr lang="en-US"/>
          </a:p>
        </p:txBody>
      </p:sp>
    </p:spTree>
    <p:extLst>
      <p:ext uri="{BB962C8B-B14F-4D97-AF65-F5344CB8AC3E}">
        <p14:creationId xmlns:p14="http://schemas.microsoft.com/office/powerpoint/2010/main" val="357711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Kalman filter</a:t>
            </a:r>
          </a:p>
          <a:p>
            <a:endParaRPr lang="en-US" dirty="0"/>
          </a:p>
        </p:txBody>
      </p:sp>
      <p:sp>
        <p:nvSpPr>
          <p:cNvPr id="4" name="Slide Number Placeholder 3"/>
          <p:cNvSpPr>
            <a:spLocks noGrp="1"/>
          </p:cNvSpPr>
          <p:nvPr>
            <p:ph type="sldNum" sz="quarter" idx="5"/>
          </p:nvPr>
        </p:nvSpPr>
        <p:spPr/>
        <p:txBody>
          <a:bodyPr/>
          <a:lstStyle/>
          <a:p>
            <a:fld id="{7A66B183-18F8-5A43-A7FF-9EF5398843E3}" type="slidenum">
              <a:rPr lang="en-US" smtClean="0"/>
              <a:t>35</a:t>
            </a:fld>
            <a:endParaRPr lang="en-US"/>
          </a:p>
        </p:txBody>
      </p:sp>
    </p:spTree>
    <p:extLst>
      <p:ext uri="{BB962C8B-B14F-4D97-AF65-F5344CB8AC3E}">
        <p14:creationId xmlns:p14="http://schemas.microsoft.com/office/powerpoint/2010/main" val="2538578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a16="http://schemas.microsoft.com/office/drawing/2014/main" id="{17096ED5-7F2F-F64F-908A-94F33C074F5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00000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9pPr>
          </a:lstStyle>
          <a:p>
            <a:fld id="{E10A774A-56DB-6140-96E0-AD87FD785349}" type="slidenum">
              <a:rPr lang="en-US" altLang="en-US">
                <a:solidFill>
                  <a:srgbClr val="000000"/>
                </a:solidFill>
                <a:latin typeface="Times New Roman" panose="02020603050405020304" pitchFamily="18" charset="0"/>
                <a:ea typeface="Arial Unicode MS" panose="020B0604020202020204" pitchFamily="34" charset="-128"/>
              </a:rPr>
              <a:pPr/>
              <a:t>40</a:t>
            </a:fld>
            <a:endParaRPr lang="en-US" altLang="en-US">
              <a:solidFill>
                <a:srgbClr val="000000"/>
              </a:solidFill>
              <a:latin typeface="Times New Roman" panose="02020603050405020304" pitchFamily="18" charset="0"/>
              <a:ea typeface="Arial Unicode MS" panose="020B0604020202020204" pitchFamily="34" charset="-128"/>
            </a:endParaRPr>
          </a:p>
        </p:txBody>
      </p:sp>
      <p:sp>
        <p:nvSpPr>
          <p:cNvPr id="4099" name="Text Box 1">
            <a:extLst>
              <a:ext uri="{FF2B5EF4-FFF2-40B4-BE49-F238E27FC236}">
                <a16:creationId xmlns:a16="http://schemas.microsoft.com/office/drawing/2014/main" id="{D4018EA5-7BEB-EF4D-A283-2CE3B311BEB1}"/>
              </a:ext>
            </a:extLst>
          </p:cNvPr>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376DDFFB-1EE3-6F41-87D6-4F7805E6E07F}"/>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229797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6">
            <a:extLst>
              <a:ext uri="{FF2B5EF4-FFF2-40B4-BE49-F238E27FC236}">
                <a16:creationId xmlns:a16="http://schemas.microsoft.com/office/drawing/2014/main" id="{5ACC9570-1418-8B4D-B459-CA516548610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00000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9pPr>
          </a:lstStyle>
          <a:p>
            <a:fld id="{F706B511-66C3-7D49-A575-C9C374E9DF10}" type="slidenum">
              <a:rPr lang="en-US" altLang="en-US">
                <a:solidFill>
                  <a:srgbClr val="000000"/>
                </a:solidFill>
                <a:latin typeface="Times New Roman" panose="02020603050405020304" pitchFamily="18" charset="0"/>
                <a:ea typeface="Arial Unicode MS" panose="020B0604020202020204" pitchFamily="34" charset="-128"/>
              </a:rPr>
              <a:pPr/>
              <a:t>41</a:t>
            </a:fld>
            <a:endParaRPr lang="en-US" altLang="en-US">
              <a:solidFill>
                <a:srgbClr val="000000"/>
              </a:solidFill>
              <a:latin typeface="Times New Roman" panose="02020603050405020304" pitchFamily="18" charset="0"/>
              <a:ea typeface="Arial Unicode MS" panose="020B0604020202020204" pitchFamily="34" charset="-128"/>
            </a:endParaRPr>
          </a:p>
        </p:txBody>
      </p:sp>
      <p:sp>
        <p:nvSpPr>
          <p:cNvPr id="6147" name="Text Box 1">
            <a:extLst>
              <a:ext uri="{FF2B5EF4-FFF2-40B4-BE49-F238E27FC236}">
                <a16:creationId xmlns:a16="http://schemas.microsoft.com/office/drawing/2014/main" id="{75BD8DD8-42E2-AE42-AA47-566AED69A65C}"/>
              </a:ext>
            </a:extLst>
          </p:cNvPr>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Text Box 2">
            <a:extLst>
              <a:ext uri="{FF2B5EF4-FFF2-40B4-BE49-F238E27FC236}">
                <a16:creationId xmlns:a16="http://schemas.microsoft.com/office/drawing/2014/main" id="{D03BDFDC-5F63-3042-BB95-227729AB0487}"/>
              </a:ext>
            </a:extLst>
          </p:cNvPr>
          <p:cNvSpPr txBox="1">
            <a:spLocks noGrp="1" noChangeArrowheads="1"/>
          </p:cNvSpPr>
          <p:nvPr>
            <p:ph type="body" idx="1"/>
          </p:nvPr>
        </p:nvSpPr>
        <p:spPr>
          <a:xfrm>
            <a:off x="777875" y="4776788"/>
            <a:ext cx="6218238" cy="443547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36071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04E98BFF-10F2-4049-931A-F84711D3B94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00000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9pPr>
          </a:lstStyle>
          <a:p>
            <a:fld id="{EBD2AF1F-112F-6149-B581-510ADBA32123}" type="slidenum">
              <a:rPr lang="en-US" altLang="en-US">
                <a:solidFill>
                  <a:srgbClr val="000000"/>
                </a:solidFill>
                <a:latin typeface="Times New Roman" panose="02020603050405020304" pitchFamily="18" charset="0"/>
                <a:ea typeface="Arial Unicode MS" panose="020B0604020202020204" pitchFamily="34" charset="-128"/>
              </a:rPr>
              <a:pPr/>
              <a:t>42</a:t>
            </a:fld>
            <a:endParaRPr lang="en-US" altLang="en-US">
              <a:solidFill>
                <a:srgbClr val="000000"/>
              </a:solidFill>
              <a:latin typeface="Times New Roman" panose="02020603050405020304" pitchFamily="18" charset="0"/>
              <a:ea typeface="Arial Unicode MS" panose="020B0604020202020204" pitchFamily="34" charset="-128"/>
            </a:endParaRPr>
          </a:p>
        </p:txBody>
      </p:sp>
      <p:sp>
        <p:nvSpPr>
          <p:cNvPr id="8195" name="Text Box 1">
            <a:extLst>
              <a:ext uri="{FF2B5EF4-FFF2-40B4-BE49-F238E27FC236}">
                <a16:creationId xmlns:a16="http://schemas.microsoft.com/office/drawing/2014/main" id="{55ED5537-6966-7C45-BC4D-509B7F3CC8A3}"/>
              </a:ext>
            </a:extLst>
          </p:cNvPr>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Text Box 2">
            <a:extLst>
              <a:ext uri="{FF2B5EF4-FFF2-40B4-BE49-F238E27FC236}">
                <a16:creationId xmlns:a16="http://schemas.microsoft.com/office/drawing/2014/main" id="{20D1CC42-1350-514C-BF27-F723B6A60C88}"/>
              </a:ext>
            </a:extLst>
          </p:cNvPr>
          <p:cNvSpPr txBox="1">
            <a:spLocks noGrp="1" noChangeArrowheads="1"/>
          </p:cNvSpPr>
          <p:nvPr>
            <p:ph type="body" idx="1"/>
          </p:nvPr>
        </p:nvSpPr>
        <p:spPr>
          <a:xfrm>
            <a:off x="777875" y="4776788"/>
            <a:ext cx="6218238" cy="443547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14173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6">
            <a:extLst>
              <a:ext uri="{FF2B5EF4-FFF2-40B4-BE49-F238E27FC236}">
                <a16:creationId xmlns:a16="http://schemas.microsoft.com/office/drawing/2014/main" id="{FC7BDBAF-366F-C941-AE7F-D0BE03AFB03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00000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9pPr>
          </a:lstStyle>
          <a:p>
            <a:fld id="{1E6449BC-684B-A74B-B515-091504860840}" type="slidenum">
              <a:rPr lang="en-US" altLang="en-US">
                <a:solidFill>
                  <a:srgbClr val="000000"/>
                </a:solidFill>
                <a:latin typeface="Times New Roman" panose="02020603050405020304" pitchFamily="18" charset="0"/>
                <a:ea typeface="Arial Unicode MS" panose="020B0604020202020204" pitchFamily="34" charset="-128"/>
              </a:rPr>
              <a:pPr/>
              <a:t>43</a:t>
            </a:fld>
            <a:endParaRPr lang="en-US" altLang="en-US">
              <a:solidFill>
                <a:srgbClr val="000000"/>
              </a:solidFill>
              <a:latin typeface="Times New Roman" panose="02020603050405020304" pitchFamily="18" charset="0"/>
              <a:ea typeface="Arial Unicode MS" panose="020B0604020202020204" pitchFamily="34" charset="-128"/>
            </a:endParaRPr>
          </a:p>
        </p:txBody>
      </p:sp>
      <p:sp>
        <p:nvSpPr>
          <p:cNvPr id="10243" name="Text Box 1">
            <a:extLst>
              <a:ext uri="{FF2B5EF4-FFF2-40B4-BE49-F238E27FC236}">
                <a16:creationId xmlns:a16="http://schemas.microsoft.com/office/drawing/2014/main" id="{B2A3A6C5-DEE6-F74A-BD15-C1287815F41E}"/>
              </a:ext>
            </a:extLst>
          </p:cNvPr>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Text Box 2">
            <a:extLst>
              <a:ext uri="{FF2B5EF4-FFF2-40B4-BE49-F238E27FC236}">
                <a16:creationId xmlns:a16="http://schemas.microsoft.com/office/drawing/2014/main" id="{5F8AA7FF-2D7D-3D46-BBA9-E65CFD56AFD1}"/>
              </a:ext>
            </a:extLst>
          </p:cNvPr>
          <p:cNvSpPr txBox="1">
            <a:spLocks noGrp="1" noChangeArrowheads="1"/>
          </p:cNvSpPr>
          <p:nvPr>
            <p:ph type="body" idx="1"/>
          </p:nvPr>
        </p:nvSpPr>
        <p:spPr>
          <a:xfrm>
            <a:off x="777875" y="4776788"/>
            <a:ext cx="6218238" cy="443547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22318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6">
            <a:extLst>
              <a:ext uri="{FF2B5EF4-FFF2-40B4-BE49-F238E27FC236}">
                <a16:creationId xmlns:a16="http://schemas.microsoft.com/office/drawing/2014/main" id="{9D490449-24D8-9B47-85E9-2234BAE1EE3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00000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9pPr>
          </a:lstStyle>
          <a:p>
            <a:fld id="{B6B2496A-D3E6-3D46-933D-B66931F1111F}" type="slidenum">
              <a:rPr lang="en-US" altLang="en-US">
                <a:solidFill>
                  <a:srgbClr val="000000"/>
                </a:solidFill>
                <a:latin typeface="Times New Roman" panose="02020603050405020304" pitchFamily="18" charset="0"/>
                <a:ea typeface="Arial Unicode MS" panose="020B0604020202020204" pitchFamily="34" charset="-128"/>
              </a:rPr>
              <a:pPr/>
              <a:t>45</a:t>
            </a:fld>
            <a:endParaRPr lang="en-US" altLang="en-US">
              <a:solidFill>
                <a:srgbClr val="000000"/>
              </a:solidFill>
              <a:latin typeface="Times New Roman" panose="02020603050405020304" pitchFamily="18" charset="0"/>
              <a:ea typeface="Arial Unicode MS" panose="020B0604020202020204" pitchFamily="34" charset="-128"/>
            </a:endParaRPr>
          </a:p>
        </p:txBody>
      </p:sp>
      <p:sp>
        <p:nvSpPr>
          <p:cNvPr id="14339" name="Text Box 1">
            <a:extLst>
              <a:ext uri="{FF2B5EF4-FFF2-40B4-BE49-F238E27FC236}">
                <a16:creationId xmlns:a16="http://schemas.microsoft.com/office/drawing/2014/main" id="{AB1D5F13-AAA0-9644-86BD-1437AC1C766C}"/>
              </a:ext>
            </a:extLst>
          </p:cNvPr>
          <p:cNvSpPr txBox="1">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Text Box 2">
            <a:extLst>
              <a:ext uri="{FF2B5EF4-FFF2-40B4-BE49-F238E27FC236}">
                <a16:creationId xmlns:a16="http://schemas.microsoft.com/office/drawing/2014/main" id="{D3B024FE-059C-054B-B794-46E79B13A50A}"/>
              </a:ext>
            </a:extLst>
          </p:cNvPr>
          <p:cNvSpPr txBox="1">
            <a:spLocks noGrp="1" noChangeArrowheads="1"/>
          </p:cNvSpPr>
          <p:nvPr>
            <p:ph type="body" idx="1"/>
          </p:nvPr>
        </p:nvSpPr>
        <p:spPr>
          <a:xfrm>
            <a:off x="777875" y="4776788"/>
            <a:ext cx="6218238" cy="443547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4794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actually find and represent the </a:t>
            </a:r>
            <a:r>
              <a:rPr lang="en-US" dirty="0" err="1"/>
              <a:t>Thoning</a:t>
            </a:r>
            <a:r>
              <a:rPr lang="en-US" dirty="0"/>
              <a:t> approach.</a:t>
            </a:r>
          </a:p>
        </p:txBody>
      </p:sp>
      <p:sp>
        <p:nvSpPr>
          <p:cNvPr id="4" name="Slide Number Placeholder 3"/>
          <p:cNvSpPr>
            <a:spLocks noGrp="1"/>
          </p:cNvSpPr>
          <p:nvPr>
            <p:ph type="sldNum" sz="quarter" idx="5"/>
          </p:nvPr>
        </p:nvSpPr>
        <p:spPr/>
        <p:txBody>
          <a:bodyPr/>
          <a:lstStyle/>
          <a:p>
            <a:fld id="{8BBA9528-18CC-AB40-9CC5-199BB11C979D}" type="slidenum">
              <a:rPr lang="en-US" smtClean="0"/>
              <a:t>51</a:t>
            </a:fld>
            <a:endParaRPr lang="en-US"/>
          </a:p>
        </p:txBody>
      </p:sp>
    </p:spTree>
    <p:extLst>
      <p:ext uri="{BB962C8B-B14F-4D97-AF65-F5344CB8AC3E}">
        <p14:creationId xmlns:p14="http://schemas.microsoft.com/office/powerpoint/2010/main" val="4062934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visualization</a:t>
            </a:r>
          </a:p>
        </p:txBody>
      </p:sp>
      <p:sp>
        <p:nvSpPr>
          <p:cNvPr id="4" name="Slide Number Placeholder 3"/>
          <p:cNvSpPr>
            <a:spLocks noGrp="1"/>
          </p:cNvSpPr>
          <p:nvPr>
            <p:ph type="sldNum" sz="quarter" idx="5"/>
          </p:nvPr>
        </p:nvSpPr>
        <p:spPr/>
        <p:txBody>
          <a:bodyPr/>
          <a:lstStyle/>
          <a:p>
            <a:fld id="{7A66B183-18F8-5A43-A7FF-9EF5398843E3}" type="slidenum">
              <a:rPr lang="en-US" smtClean="0"/>
              <a:t>9</a:t>
            </a:fld>
            <a:endParaRPr lang="en-US"/>
          </a:p>
        </p:txBody>
      </p:sp>
    </p:spTree>
    <p:extLst>
      <p:ext uri="{BB962C8B-B14F-4D97-AF65-F5344CB8AC3E}">
        <p14:creationId xmlns:p14="http://schemas.microsoft.com/office/powerpoint/2010/main" val="881469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Packages:  </a:t>
            </a:r>
            <a:r>
              <a:rPr lang="en-US" dirty="0" err="1"/>
              <a:t>pspline</a:t>
            </a:r>
            <a:r>
              <a:rPr lang="en-US" dirty="0"/>
              <a:t>; </a:t>
            </a:r>
            <a:r>
              <a:rPr lang="en-US" dirty="0" err="1"/>
              <a:t>sm</a:t>
            </a:r>
            <a:r>
              <a:rPr lang="en-US" dirty="0"/>
              <a:t>; </a:t>
            </a:r>
            <a:r>
              <a:rPr lang="en-US" dirty="0" err="1"/>
              <a:t>sreg</a:t>
            </a:r>
            <a:r>
              <a:rPr lang="en-US" dirty="0"/>
              <a:t> (fields);</a:t>
            </a:r>
            <a:r>
              <a:rPr lang="en-US" baseline="0" dirty="0"/>
              <a:t> </a:t>
            </a:r>
            <a:endParaRPr lang="en-US" dirty="0"/>
          </a:p>
        </p:txBody>
      </p:sp>
      <p:sp>
        <p:nvSpPr>
          <p:cNvPr id="4" name="Slide Number Placeholder 3"/>
          <p:cNvSpPr>
            <a:spLocks noGrp="1"/>
          </p:cNvSpPr>
          <p:nvPr>
            <p:ph type="sldNum" sz="quarter" idx="10"/>
          </p:nvPr>
        </p:nvSpPr>
        <p:spPr/>
        <p:txBody>
          <a:bodyPr/>
          <a:lstStyle/>
          <a:p>
            <a:fld id="{DBFA0B6B-34FD-4A46-9B35-5C18E9E106B2}" type="slidenum">
              <a:rPr lang="en-US" smtClean="0"/>
              <a:t>80</a:t>
            </a:fld>
            <a:endParaRPr lang="en-US"/>
          </a:p>
        </p:txBody>
      </p:sp>
    </p:spTree>
    <p:extLst>
      <p:ext uri="{BB962C8B-B14F-4D97-AF65-F5344CB8AC3E}">
        <p14:creationId xmlns:p14="http://schemas.microsoft.com/office/powerpoint/2010/main" val="4154787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Remaining:  MLO decomp and </a:t>
            </a:r>
            <a:r>
              <a:rPr lang="en-US" dirty="0" err="1"/>
              <a:t>arima</a:t>
            </a:r>
            <a:r>
              <a:rPr lang="en-US" dirty="0"/>
              <a:t>;  image processing including </a:t>
            </a:r>
            <a:r>
              <a:rPr lang="en-US" dirty="0" err="1"/>
              <a:t>svd</a:t>
            </a:r>
            <a:r>
              <a:rPr lang="en-US" dirty="0"/>
              <a:t> and filters;  class and </a:t>
            </a:r>
            <a:r>
              <a:rPr lang="en-US"/>
              <a:t>single projects</a:t>
            </a:r>
          </a:p>
        </p:txBody>
      </p:sp>
      <p:sp>
        <p:nvSpPr>
          <p:cNvPr id="4" name="Slide Number Placeholder 3"/>
          <p:cNvSpPr>
            <a:spLocks noGrp="1"/>
          </p:cNvSpPr>
          <p:nvPr>
            <p:ph type="sldNum" sz="quarter" idx="5"/>
          </p:nvPr>
        </p:nvSpPr>
        <p:spPr/>
        <p:txBody>
          <a:bodyPr/>
          <a:lstStyle/>
          <a:p>
            <a:fld id="{7A66B183-18F8-5A43-A7FF-9EF5398843E3}" type="slidenum">
              <a:rPr lang="en-US" smtClean="0"/>
              <a:t>84</a:t>
            </a:fld>
            <a:endParaRPr lang="en-US"/>
          </a:p>
        </p:txBody>
      </p:sp>
    </p:spTree>
    <p:extLst>
      <p:ext uri="{BB962C8B-B14F-4D97-AF65-F5344CB8AC3E}">
        <p14:creationId xmlns:p14="http://schemas.microsoft.com/office/powerpoint/2010/main" val="4043492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shift and flattening.</a:t>
            </a:r>
          </a:p>
        </p:txBody>
      </p:sp>
      <p:sp>
        <p:nvSpPr>
          <p:cNvPr id="4" name="Slide Number Placeholder 3"/>
          <p:cNvSpPr>
            <a:spLocks noGrp="1"/>
          </p:cNvSpPr>
          <p:nvPr>
            <p:ph type="sldNum" sz="quarter" idx="5"/>
          </p:nvPr>
        </p:nvSpPr>
        <p:spPr/>
        <p:txBody>
          <a:bodyPr/>
          <a:lstStyle/>
          <a:p>
            <a:fld id="{7A66B183-18F8-5A43-A7FF-9EF5398843E3}" type="slidenum">
              <a:rPr lang="en-US" smtClean="0"/>
              <a:t>13</a:t>
            </a:fld>
            <a:endParaRPr lang="en-US"/>
          </a:p>
        </p:txBody>
      </p:sp>
    </p:spTree>
    <p:extLst>
      <p:ext uri="{BB962C8B-B14F-4D97-AF65-F5344CB8AC3E}">
        <p14:creationId xmlns:p14="http://schemas.microsoft.com/office/powerpoint/2010/main" val="2950580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particular example, feed forward is not too severe, but it can be; importance of signal-filtered;   what happens if you want </a:t>
            </a:r>
            <a:r>
              <a:rPr lang="en-US" dirty="0" err="1"/>
              <a:t>cov</a:t>
            </a:r>
            <a:r>
              <a:rPr lang="en-US" dirty="0"/>
              <a:t>(A,B), and A is</a:t>
            </a:r>
            <a:r>
              <a:rPr lang="en-US" baseline="0" dirty="0"/>
              <a:t> noisy???</a:t>
            </a:r>
          </a:p>
          <a:p>
            <a:r>
              <a:rPr lang="en-US" baseline="0" dirty="0"/>
              <a:t> The consequences of an </a:t>
            </a:r>
            <a:r>
              <a:rPr lang="en-US" baseline="0" dirty="0" err="1"/>
              <a:t>autoreggressive</a:t>
            </a:r>
            <a:r>
              <a:rPr lang="en-US" baseline="0" dirty="0"/>
              <a:t> filter :   broadening, flattening, phase shift, variance increase (</a:t>
            </a:r>
            <a:r>
              <a:rPr lang="en-US" baseline="0" dirty="0">
                <a:sym typeface="Wingdings"/>
              </a:rPr>
              <a:t> not for moving average)</a:t>
            </a:r>
            <a:endParaRPr lang="en-US" dirty="0"/>
          </a:p>
        </p:txBody>
      </p:sp>
      <p:sp>
        <p:nvSpPr>
          <p:cNvPr id="4" name="Slide Number Placeholder 3"/>
          <p:cNvSpPr>
            <a:spLocks noGrp="1"/>
          </p:cNvSpPr>
          <p:nvPr>
            <p:ph type="sldNum" sz="quarter" idx="10"/>
          </p:nvPr>
        </p:nvSpPr>
        <p:spPr/>
        <p:txBody>
          <a:bodyPr/>
          <a:lstStyle/>
          <a:p>
            <a:fld id="{DBFA0B6B-34FD-4A46-9B35-5C18E9E106B2}" type="slidenum">
              <a:rPr lang="en-US" smtClean="0"/>
              <a:t>15</a:t>
            </a:fld>
            <a:endParaRPr lang="en-US"/>
          </a:p>
        </p:txBody>
      </p:sp>
    </p:spTree>
    <p:extLst>
      <p:ext uri="{BB962C8B-B14F-4D97-AF65-F5344CB8AC3E}">
        <p14:creationId xmlns:p14="http://schemas.microsoft.com/office/powerpoint/2010/main" val="2466045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A0B6B-34FD-4A46-9B35-5C18E9E106B2}" type="slidenum">
              <a:rPr lang="en-US" smtClean="0"/>
              <a:t>16</a:t>
            </a:fld>
            <a:endParaRPr lang="en-US"/>
          </a:p>
        </p:txBody>
      </p:sp>
    </p:spTree>
    <p:extLst>
      <p:ext uri="{BB962C8B-B14F-4D97-AF65-F5344CB8AC3E}">
        <p14:creationId xmlns:p14="http://schemas.microsoft.com/office/powerpoint/2010/main" val="1521167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folks to remember this!  Soon for windows – Gaussian wavelet, SG, FDG</a:t>
            </a:r>
          </a:p>
        </p:txBody>
      </p:sp>
      <p:sp>
        <p:nvSpPr>
          <p:cNvPr id="4" name="Slide Number Placeholder 3"/>
          <p:cNvSpPr>
            <a:spLocks noGrp="1"/>
          </p:cNvSpPr>
          <p:nvPr>
            <p:ph type="sldNum" sz="quarter" idx="10"/>
          </p:nvPr>
        </p:nvSpPr>
        <p:spPr/>
        <p:txBody>
          <a:bodyPr/>
          <a:lstStyle/>
          <a:p>
            <a:fld id="{DBFA0B6B-34FD-4A46-9B35-5C18E9E106B2}" type="slidenum">
              <a:rPr lang="en-US" smtClean="0"/>
              <a:t>17</a:t>
            </a:fld>
            <a:endParaRPr lang="en-US"/>
          </a:p>
        </p:txBody>
      </p:sp>
    </p:spTree>
    <p:extLst>
      <p:ext uri="{BB962C8B-B14F-4D97-AF65-F5344CB8AC3E}">
        <p14:creationId xmlns:p14="http://schemas.microsoft.com/office/powerpoint/2010/main" val="1843718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f(x) = xo + </a:t>
            </a:r>
            <a:r>
              <a:rPr lang="en-US" dirty="0" err="1"/>
              <a:t>df</a:t>
            </a:r>
            <a:r>
              <a:rPr lang="en-US" dirty="0"/>
              <a:t>/dx (x – xo)    :  S-G conserves the </a:t>
            </a:r>
            <a:r>
              <a:rPr lang="en-US" i="1" dirty="0"/>
              <a:t>integral </a:t>
            </a:r>
            <a:r>
              <a:rPr lang="en-US" i="0" dirty="0"/>
              <a:t>of </a:t>
            </a:r>
            <a:r>
              <a:rPr lang="en-US" i="0" dirty="0" err="1"/>
              <a:t>df</a:t>
            </a:r>
            <a:r>
              <a:rPr lang="en-US" i="0" dirty="0"/>
              <a:t>/dx</a:t>
            </a:r>
            <a:endParaRPr lang="en-US" dirty="0"/>
          </a:p>
        </p:txBody>
      </p:sp>
      <p:sp>
        <p:nvSpPr>
          <p:cNvPr id="4" name="Slide Number Placeholder 3"/>
          <p:cNvSpPr>
            <a:spLocks noGrp="1"/>
          </p:cNvSpPr>
          <p:nvPr>
            <p:ph type="sldNum" sz="quarter" idx="5"/>
          </p:nvPr>
        </p:nvSpPr>
        <p:spPr/>
        <p:txBody>
          <a:bodyPr/>
          <a:lstStyle/>
          <a:p>
            <a:fld id="{7A66B183-18F8-5A43-A7FF-9EF5398843E3}" type="slidenum">
              <a:rPr lang="en-US" smtClean="0"/>
              <a:t>18</a:t>
            </a:fld>
            <a:endParaRPr lang="en-US"/>
          </a:p>
        </p:txBody>
      </p:sp>
    </p:spTree>
    <p:extLst>
      <p:ext uri="{BB962C8B-B14F-4D97-AF65-F5344CB8AC3E}">
        <p14:creationId xmlns:p14="http://schemas.microsoft.com/office/powerpoint/2010/main" val="192735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choices</a:t>
            </a:r>
          </a:p>
        </p:txBody>
      </p:sp>
      <p:sp>
        <p:nvSpPr>
          <p:cNvPr id="4" name="Slide Number Placeholder 3"/>
          <p:cNvSpPr>
            <a:spLocks noGrp="1"/>
          </p:cNvSpPr>
          <p:nvPr>
            <p:ph type="sldNum" sz="quarter" idx="5"/>
          </p:nvPr>
        </p:nvSpPr>
        <p:spPr/>
        <p:txBody>
          <a:bodyPr/>
          <a:lstStyle/>
          <a:p>
            <a:fld id="{7A66B183-18F8-5A43-A7FF-9EF5398843E3}" type="slidenum">
              <a:rPr lang="en-US" smtClean="0"/>
              <a:t>20</a:t>
            </a:fld>
            <a:endParaRPr lang="en-US"/>
          </a:p>
        </p:txBody>
      </p:sp>
    </p:spTree>
    <p:extLst>
      <p:ext uri="{BB962C8B-B14F-4D97-AF65-F5344CB8AC3E}">
        <p14:creationId xmlns:p14="http://schemas.microsoft.com/office/powerpoint/2010/main" val="1216534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rough! noise is reduced….</a:t>
            </a:r>
          </a:p>
        </p:txBody>
      </p:sp>
      <p:sp>
        <p:nvSpPr>
          <p:cNvPr id="4" name="Slide Number Placeholder 3"/>
          <p:cNvSpPr>
            <a:spLocks noGrp="1"/>
          </p:cNvSpPr>
          <p:nvPr>
            <p:ph type="sldNum" sz="quarter" idx="10"/>
          </p:nvPr>
        </p:nvSpPr>
        <p:spPr/>
        <p:txBody>
          <a:bodyPr/>
          <a:lstStyle/>
          <a:p>
            <a:fld id="{DBFA0B6B-34FD-4A46-9B35-5C18E9E106B2}" type="slidenum">
              <a:rPr lang="en-US" smtClean="0"/>
              <a:t>23</a:t>
            </a:fld>
            <a:endParaRPr lang="en-US"/>
          </a:p>
        </p:txBody>
      </p:sp>
    </p:spTree>
    <p:extLst>
      <p:ext uri="{BB962C8B-B14F-4D97-AF65-F5344CB8AC3E}">
        <p14:creationId xmlns:p14="http://schemas.microsoft.com/office/powerpoint/2010/main" val="3064276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1FA83D-A886-1045-98CD-4B5ECE25C641}"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1100189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1FA83D-A886-1045-98CD-4B5ECE25C641}"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1307367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1FA83D-A886-1045-98CD-4B5ECE25C641}"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2020564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AB8A-623C-444B-BD9F-6B6EEE7432DC}"/>
              </a:ext>
            </a:extLst>
          </p:cNvPr>
          <p:cNvSpPr>
            <a:spLocks noGrp="1"/>
          </p:cNvSpPr>
          <p:nvPr>
            <p:ph type="title"/>
          </p:nvPr>
        </p:nvSpPr>
        <p:spPr>
          <a:xfrm>
            <a:off x="456481" y="273629"/>
            <a:ext cx="8226720" cy="1143480"/>
          </a:xfrm>
        </p:spPr>
        <p:txBody>
          <a:bodyPr/>
          <a:lstStyle/>
          <a:p>
            <a:r>
              <a:rPr lang="en-US"/>
              <a:t>Click to edit Master title style</a:t>
            </a:r>
          </a:p>
        </p:txBody>
      </p:sp>
      <p:sp>
        <p:nvSpPr>
          <p:cNvPr id="3" name="Rectangle 3">
            <a:extLst>
              <a:ext uri="{FF2B5EF4-FFF2-40B4-BE49-F238E27FC236}">
                <a16:creationId xmlns:a16="http://schemas.microsoft.com/office/drawing/2014/main" id="{FC55C527-D59B-BE43-BCD9-B487486D6AC6}"/>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4" name="Rectangle 4">
            <a:extLst>
              <a:ext uri="{FF2B5EF4-FFF2-40B4-BE49-F238E27FC236}">
                <a16:creationId xmlns:a16="http://schemas.microsoft.com/office/drawing/2014/main" id="{E9CC7C7F-4F90-644B-964C-89ECA3E40153}"/>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E8E1043-FFD8-4641-8A45-2ED855994454}"/>
              </a:ext>
            </a:extLst>
          </p:cNvPr>
          <p:cNvSpPr>
            <a:spLocks noGrp="1" noChangeArrowheads="1"/>
          </p:cNvSpPr>
          <p:nvPr>
            <p:ph type="sldNum" idx="12"/>
          </p:nvPr>
        </p:nvSpPr>
        <p:spPr>
          <a:ln/>
        </p:spPr>
        <p:txBody>
          <a:bodyPr/>
          <a:lstStyle>
            <a:lvl1pPr>
              <a:defRPr/>
            </a:lvl1pPr>
          </a:lstStyle>
          <a:p>
            <a:pPr>
              <a:defRPr/>
            </a:pPr>
            <a:fld id="{47E4703F-F981-A443-A842-096C09DB6C68}" type="slidenum">
              <a:rPr lang="en-US" altLang="en-US"/>
              <a:pPr>
                <a:defRPr/>
              </a:pPr>
              <a:t>‹#›</a:t>
            </a:fld>
            <a:endParaRPr lang="en-US" altLang="en-US"/>
          </a:p>
        </p:txBody>
      </p:sp>
    </p:spTree>
    <p:extLst>
      <p:ext uri="{BB962C8B-B14F-4D97-AF65-F5344CB8AC3E}">
        <p14:creationId xmlns:p14="http://schemas.microsoft.com/office/powerpoint/2010/main" val="742777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1FA83D-A886-1045-98CD-4B5ECE25C641}"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104786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1FA83D-A886-1045-98CD-4B5ECE25C641}"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14843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1FA83D-A886-1045-98CD-4B5ECE25C641}"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365475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1FA83D-A886-1045-98CD-4B5ECE25C641}" type="datetimeFigureOut">
              <a:rPr lang="en-US" smtClean="0"/>
              <a:t>10/22/19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741464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B1FA83D-A886-1045-98CD-4B5ECE25C641}" type="datetimeFigureOut">
              <a:rPr lang="en-US" smtClean="0"/>
              <a:t>10/22/19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209260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1FA83D-A886-1045-98CD-4B5ECE25C641}" type="datetimeFigureOut">
              <a:rPr lang="en-US" smtClean="0"/>
              <a:t>10/22/19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1081573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1FA83D-A886-1045-98CD-4B5ECE25C641}"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1703217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1FA83D-A886-1045-98CD-4B5ECE25C641}"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3A2B4A-3F34-F54A-9B5F-22559B4D568D}" type="slidenum">
              <a:rPr lang="en-US" smtClean="0"/>
              <a:t>‹#›</a:t>
            </a:fld>
            <a:endParaRPr lang="en-US"/>
          </a:p>
        </p:txBody>
      </p:sp>
    </p:spTree>
    <p:extLst>
      <p:ext uri="{BB962C8B-B14F-4D97-AF65-F5344CB8AC3E}">
        <p14:creationId xmlns:p14="http://schemas.microsoft.com/office/powerpoint/2010/main" val="25760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1FA83D-A886-1045-98CD-4B5ECE25C641}" type="datetimeFigureOut">
              <a:rPr lang="en-US" smtClean="0"/>
              <a:t>10/22/19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3A2B4A-3F34-F54A-9B5F-22559B4D568D}" type="slidenum">
              <a:rPr lang="en-US" smtClean="0"/>
              <a:t>‹#›</a:t>
            </a:fld>
            <a:endParaRPr lang="en-US"/>
          </a:p>
        </p:txBody>
      </p:sp>
    </p:spTree>
    <p:extLst>
      <p:ext uri="{BB962C8B-B14F-4D97-AF65-F5344CB8AC3E}">
        <p14:creationId xmlns:p14="http://schemas.microsoft.com/office/powerpoint/2010/main" val="1303862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canvas.harvard.edu/courses/60450/files/8646469/download?wrap=1" TargetMode="External"/><Relationship Id="rId5" Type="http://schemas.openxmlformats.org/officeDocument/2006/relationships/hyperlink" Target="https://canvas.harvard.edu/courses/60450/files/8646067/download?wrap=1" TargetMode="External"/><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robjhyndman.com/hyndsight/crossvalidation/"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esrl.noaa.gov/gmd/ccgg/mbl/crvfit/crvfit.html"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CO2_QCLS.18Jan20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8266" y="2231570"/>
            <a:ext cx="4385733" cy="4385733"/>
          </a:xfrm>
          <a:prstGeom prst="rect">
            <a:avLst/>
          </a:prstGeom>
        </p:spPr>
      </p:pic>
      <p:pic>
        <p:nvPicPr>
          <p:cNvPr id="6" name="Picture 5" descr="arctic_ice_e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797686"/>
            <a:ext cx="4470400" cy="3339003"/>
          </a:xfrm>
          <a:prstGeom prst="rect">
            <a:avLst/>
          </a:prstGeom>
        </p:spPr>
      </p:pic>
      <p:cxnSp>
        <p:nvCxnSpPr>
          <p:cNvPr id="8" name="Straight Arrow Connector 7"/>
          <p:cNvCxnSpPr/>
          <p:nvPr/>
        </p:nvCxnSpPr>
        <p:spPr>
          <a:xfrm flipV="1">
            <a:off x="8297333" y="6136689"/>
            <a:ext cx="406400" cy="7176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47BC9EB7-CFB8-8545-99B2-1FDC6941B894}"/>
              </a:ext>
            </a:extLst>
          </p:cNvPr>
          <p:cNvSpPr txBox="1"/>
          <p:nvPr/>
        </p:nvSpPr>
        <p:spPr>
          <a:xfrm>
            <a:off x="97971" y="131840"/>
            <a:ext cx="8605762" cy="2308324"/>
          </a:xfrm>
          <a:prstGeom prst="rect">
            <a:avLst/>
          </a:prstGeom>
          <a:solidFill>
            <a:schemeClr val="bg1">
              <a:lumMod val="95000"/>
            </a:schemeClr>
          </a:solidFill>
        </p:spPr>
        <p:txBody>
          <a:bodyPr wrap="square" rtlCol="0">
            <a:spAutoFit/>
          </a:bodyPr>
          <a:lstStyle/>
          <a:p>
            <a:pPr algn="ctr"/>
            <a:r>
              <a:rPr lang="en-US" sz="3600" b="1" dirty="0"/>
              <a:t> EPS 236 Fall 2019</a:t>
            </a:r>
          </a:p>
          <a:p>
            <a:pPr algn="ctr"/>
            <a:r>
              <a:rPr lang="en-US" sz="3600" b="1" dirty="0"/>
              <a:t>Lecture topics 8 and 9</a:t>
            </a:r>
          </a:p>
          <a:p>
            <a:pPr algn="ctr"/>
            <a:r>
              <a:rPr lang="en-US" sz="3600" b="1" dirty="0"/>
              <a:t>Data conditioning, filtering, smoothing, interpolation, regularization</a:t>
            </a:r>
          </a:p>
        </p:txBody>
      </p:sp>
    </p:spTree>
    <p:extLst>
      <p:ext uri="{BB962C8B-B14F-4D97-AF65-F5344CB8AC3E}">
        <p14:creationId xmlns:p14="http://schemas.microsoft.com/office/powerpoint/2010/main" val="4078857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ex_1_peak_wnois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733"/>
            <a:ext cx="7061200" cy="7061200"/>
          </a:xfrm>
          <a:prstGeom prst="rect">
            <a:avLst/>
          </a:prstGeom>
        </p:spPr>
      </p:pic>
      <p:sp>
        <p:nvSpPr>
          <p:cNvPr id="3" name="TextBox 2"/>
          <p:cNvSpPr txBox="1"/>
          <p:nvPr/>
        </p:nvSpPr>
        <p:spPr>
          <a:xfrm>
            <a:off x="4487333" y="169333"/>
            <a:ext cx="4521200" cy="1384995"/>
          </a:xfrm>
          <a:prstGeom prst="rect">
            <a:avLst/>
          </a:prstGeom>
          <a:solidFill>
            <a:srgbClr val="FFFFFF"/>
          </a:solidFill>
          <a:ln>
            <a:solidFill>
              <a:srgbClr val="000000"/>
            </a:solidFill>
          </a:ln>
        </p:spPr>
        <p:txBody>
          <a:bodyPr wrap="square" rtlCol="0">
            <a:spAutoFit/>
          </a:bodyPr>
          <a:lstStyle/>
          <a:p>
            <a:r>
              <a:rPr lang="en-US" sz="1400" b="1" dirty="0"/>
              <a:t>sig=5</a:t>
            </a:r>
          </a:p>
          <a:p>
            <a:r>
              <a:rPr lang="en-US" sz="1400" b="1" dirty="0"/>
              <a:t>x0=1:100; y0=1/(sig*</a:t>
            </a:r>
            <a:r>
              <a:rPr lang="en-US" sz="1400" b="1" dirty="0" err="1"/>
              <a:t>sqrt</a:t>
            </a:r>
            <a:r>
              <a:rPr lang="en-US" sz="1400" b="1" dirty="0"/>
              <a:t>(2*pi))*</a:t>
            </a:r>
            <a:r>
              <a:rPr lang="en-US" sz="1400" b="1" dirty="0" err="1"/>
              <a:t>exp</a:t>
            </a:r>
            <a:r>
              <a:rPr lang="en-US" sz="1400" b="1" dirty="0"/>
              <a:t>(-(x0-50)^2/(2*sig^2))</a:t>
            </a:r>
          </a:p>
          <a:p>
            <a:r>
              <a:rPr lang="en-US" sz="1400" b="1" dirty="0"/>
              <a:t>plot(x0,y0,type="</a:t>
            </a:r>
            <a:r>
              <a:rPr lang="en-US" sz="1400" b="1" dirty="0" err="1"/>
              <a:t>l",col</a:t>
            </a:r>
            <a:r>
              <a:rPr lang="en-US" sz="1400" b="1" dirty="0"/>
              <a:t>="green",</a:t>
            </a:r>
            <a:r>
              <a:rPr lang="en-US" sz="1400" b="1" dirty="0" err="1"/>
              <a:t>lwd</a:t>
            </a:r>
            <a:r>
              <a:rPr lang="en-US" sz="1400" b="1" dirty="0"/>
              <a:t>=3,ylim=c(-.02,.1))</a:t>
            </a:r>
          </a:p>
          <a:p>
            <a:r>
              <a:rPr lang="en-US" sz="1400" b="1" dirty="0"/>
              <a:t>#add noise to y0</a:t>
            </a:r>
          </a:p>
          <a:p>
            <a:r>
              <a:rPr lang="en-US" sz="1400" b="1" dirty="0"/>
              <a:t>x=x0; y=y0+rnorm(100)/50</a:t>
            </a:r>
          </a:p>
          <a:p>
            <a:r>
              <a:rPr lang="en-US" sz="1400" b="1" dirty="0"/>
              <a:t>points(</a:t>
            </a:r>
            <a:r>
              <a:rPr lang="en-US" sz="1400" b="1" dirty="0" err="1"/>
              <a:t>x,y,pch</a:t>
            </a:r>
            <a:r>
              <a:rPr lang="en-US" sz="1400" b="1" dirty="0"/>
              <a:t>=16,type="o”)</a:t>
            </a:r>
          </a:p>
        </p:txBody>
      </p:sp>
    </p:spTree>
    <p:extLst>
      <p:ext uri="{BB962C8B-B14F-4D97-AF65-F5344CB8AC3E}">
        <p14:creationId xmlns:p14="http://schemas.microsoft.com/office/powerpoint/2010/main" val="1354250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3237" y="180109"/>
            <a:ext cx="8769928" cy="6647974"/>
          </a:xfrm>
          <a:prstGeom prst="rect">
            <a:avLst/>
          </a:prstGeom>
          <a:noFill/>
        </p:spPr>
        <p:txBody>
          <a:bodyPr wrap="square" rtlCol="0">
            <a:spAutoFit/>
          </a:bodyPr>
          <a:lstStyle/>
          <a:p>
            <a:r>
              <a:rPr lang="en-US" sz="2400" b="1" dirty="0"/>
              <a:t>filter(x, filter, method = c("convolution", "recursive"),   sides = 2, circular = FALSE, </a:t>
            </a:r>
            <a:r>
              <a:rPr lang="en-US" sz="2400" b="1" dirty="0" err="1"/>
              <a:t>init</a:t>
            </a:r>
            <a:r>
              <a:rPr lang="en-US" sz="2400" b="1" dirty="0"/>
              <a:t>)</a:t>
            </a:r>
          </a:p>
          <a:p>
            <a:r>
              <a:rPr lang="en-US" dirty="0"/>
              <a:t>Arguments:       x: a univariate or multivariate time series.  </a:t>
            </a:r>
          </a:p>
          <a:p>
            <a:r>
              <a:rPr lang="en-US" b="1" dirty="0"/>
              <a:t>filter</a:t>
            </a:r>
            <a:r>
              <a:rPr lang="en-US" dirty="0"/>
              <a:t>: a vector of filter coefficients in reverse time order (as for          AR or MA coefficients).  </a:t>
            </a:r>
          </a:p>
          <a:p>
            <a:r>
              <a:rPr lang="en-US" b="1" dirty="0"/>
              <a:t>method</a:t>
            </a:r>
            <a:r>
              <a:rPr lang="en-US" dirty="0"/>
              <a:t>: Either ‘"convolution"’ or ‘"recursive"’ (and can be          abbreviated). </a:t>
            </a:r>
          </a:p>
          <a:p>
            <a:r>
              <a:rPr lang="en-US" dirty="0"/>
              <a:t>If ‘"convolution"’ a moving average is used: if ‘"recursive"’ an </a:t>
            </a:r>
            <a:r>
              <a:rPr lang="en-US" dirty="0" err="1"/>
              <a:t>autoregression</a:t>
            </a:r>
            <a:r>
              <a:rPr lang="en-US" dirty="0"/>
              <a:t> is used.   </a:t>
            </a:r>
          </a:p>
          <a:p>
            <a:r>
              <a:rPr lang="en-US" dirty="0"/>
              <a:t>sides: for convolution filters only. If ‘sides = 1’ the filter coefficients are for past values only; if ‘sides = 2’ they  are </a:t>
            </a:r>
            <a:r>
              <a:rPr lang="en-US" dirty="0" err="1"/>
              <a:t>centred</a:t>
            </a:r>
            <a:r>
              <a:rPr lang="en-US" dirty="0"/>
              <a:t> around lag 0.  In this case the length of the  filter should be odd, but if it is even, more of the filter  is forward in time than backward.</a:t>
            </a:r>
          </a:p>
          <a:p>
            <a:r>
              <a:rPr lang="en-US" b="1" dirty="0"/>
              <a:t>circular:</a:t>
            </a:r>
            <a:r>
              <a:rPr lang="en-US" dirty="0"/>
              <a:t> for convolution filters only.  If ‘TRUE’, wrap the filter          around the ends of the series, otherwise assume external          values are missing (‘NA’).    </a:t>
            </a:r>
          </a:p>
          <a:p>
            <a:r>
              <a:rPr lang="en-US" dirty="0" err="1"/>
              <a:t>init</a:t>
            </a:r>
            <a:r>
              <a:rPr lang="en-US" dirty="0"/>
              <a:t>: for recursive filters only. Specifies the initial values of          the time series just prior to the start value, in reverse          time order. The default is a set of zeros.</a:t>
            </a:r>
          </a:p>
          <a:p>
            <a:r>
              <a:rPr lang="en-US" dirty="0"/>
              <a:t>Details:     Missing values are allowed in ‘x’ but not in ‘filter’ (where they     would lead to missing values everywhere in the output).     </a:t>
            </a:r>
          </a:p>
          <a:p>
            <a:endParaRPr lang="en-US" dirty="0"/>
          </a:p>
          <a:p>
            <a:r>
              <a:rPr lang="en-US" dirty="0"/>
              <a:t>Note that there is an implied coefficient 1 at lag 0 in the     recursive filter, which gives             y[</a:t>
            </a:r>
            <a:r>
              <a:rPr lang="en-US" dirty="0" err="1"/>
              <a:t>i</a:t>
            </a:r>
            <a:r>
              <a:rPr lang="en-US" dirty="0"/>
              <a:t>] =      x[</a:t>
            </a:r>
            <a:r>
              <a:rPr lang="en-US" dirty="0" err="1"/>
              <a:t>i</a:t>
            </a:r>
            <a:r>
              <a:rPr lang="en-US" dirty="0"/>
              <a:t>] + f[1]*y[i-1] + ... + f[p]*y[</a:t>
            </a:r>
            <a:r>
              <a:rPr lang="en-US" dirty="0" err="1"/>
              <a:t>i</a:t>
            </a:r>
            <a:r>
              <a:rPr lang="en-US" dirty="0"/>
              <a:t>-p]     No check is made to see if recursive filter is invertible: the     output may diverge if it is not.     </a:t>
            </a:r>
          </a:p>
          <a:p>
            <a:r>
              <a:rPr lang="en-US" dirty="0"/>
              <a:t>The convolution filter is                y[</a:t>
            </a:r>
            <a:r>
              <a:rPr lang="en-US" dirty="0" err="1"/>
              <a:t>i</a:t>
            </a:r>
            <a:r>
              <a:rPr lang="en-US" dirty="0"/>
              <a:t>] = f[1]*x[</a:t>
            </a:r>
            <a:r>
              <a:rPr lang="en-US" dirty="0" err="1"/>
              <a:t>i+o</a:t>
            </a:r>
            <a:r>
              <a:rPr lang="en-US" dirty="0"/>
              <a:t>] + ... + f[p]*x[</a:t>
            </a:r>
            <a:r>
              <a:rPr lang="en-US" dirty="0" err="1"/>
              <a:t>i+o</a:t>
            </a:r>
            <a:r>
              <a:rPr lang="en-US" dirty="0"/>
              <a:t>-(p-1)]     where ‘o’ is the offset: </a:t>
            </a:r>
          </a:p>
          <a:p>
            <a:r>
              <a:rPr lang="en-US" dirty="0"/>
              <a:t>see ‘sides’ for how it is determined.</a:t>
            </a:r>
          </a:p>
          <a:p>
            <a:r>
              <a:rPr lang="en-US" dirty="0"/>
              <a:t>Value:     A time series object.</a:t>
            </a:r>
          </a:p>
        </p:txBody>
      </p:sp>
    </p:spTree>
    <p:extLst>
      <p:ext uri="{BB962C8B-B14F-4D97-AF65-F5344CB8AC3E}">
        <p14:creationId xmlns:p14="http://schemas.microsoft.com/office/powerpoint/2010/main" val="742279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ex_1b_peak_wnoi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81000"/>
            <a:ext cx="6096000" cy="6096000"/>
          </a:xfrm>
          <a:prstGeom prst="rect">
            <a:avLst/>
          </a:prstGeom>
        </p:spPr>
      </p:pic>
      <p:sp>
        <p:nvSpPr>
          <p:cNvPr id="3" name="TextBox 2"/>
          <p:cNvSpPr txBox="1"/>
          <p:nvPr/>
        </p:nvSpPr>
        <p:spPr>
          <a:xfrm>
            <a:off x="2269069" y="1049870"/>
            <a:ext cx="2506133" cy="646331"/>
          </a:xfrm>
          <a:prstGeom prst="rect">
            <a:avLst/>
          </a:prstGeom>
          <a:noFill/>
        </p:spPr>
        <p:txBody>
          <a:bodyPr wrap="square" rtlCol="0">
            <a:spAutoFit/>
          </a:bodyPr>
          <a:lstStyle/>
          <a:p>
            <a:r>
              <a:rPr lang="en-US" dirty="0">
                <a:solidFill>
                  <a:srgbClr val="FF0000"/>
                </a:solidFill>
              </a:rPr>
              <a:t>--- 5 </a:t>
            </a:r>
            <a:r>
              <a:rPr lang="en-US" dirty="0" err="1">
                <a:solidFill>
                  <a:srgbClr val="FF0000"/>
                </a:solidFill>
              </a:rPr>
              <a:t>pt</a:t>
            </a:r>
            <a:r>
              <a:rPr lang="en-US" dirty="0">
                <a:solidFill>
                  <a:srgbClr val="FF0000"/>
                </a:solidFill>
              </a:rPr>
              <a:t> moving average</a:t>
            </a:r>
          </a:p>
          <a:p>
            <a:r>
              <a:rPr lang="en-US" dirty="0">
                <a:solidFill>
                  <a:srgbClr val="FF0000"/>
                </a:solidFill>
              </a:rPr>
              <a:t>(“1-sided”)</a:t>
            </a:r>
          </a:p>
        </p:txBody>
      </p:sp>
    </p:spTree>
    <p:extLst>
      <p:ext uri="{BB962C8B-B14F-4D97-AF65-F5344CB8AC3E}">
        <p14:creationId xmlns:p14="http://schemas.microsoft.com/office/powerpoint/2010/main" val="1517782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ex_1d_peak_wnoi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81000"/>
            <a:ext cx="6096000" cy="6096000"/>
          </a:xfrm>
          <a:prstGeom prst="rect">
            <a:avLst/>
          </a:prstGeom>
        </p:spPr>
      </p:pic>
      <p:sp>
        <p:nvSpPr>
          <p:cNvPr id="3" name="TextBox 2"/>
          <p:cNvSpPr txBox="1"/>
          <p:nvPr/>
        </p:nvSpPr>
        <p:spPr>
          <a:xfrm>
            <a:off x="2269072" y="1049873"/>
            <a:ext cx="2506133" cy="369332"/>
          </a:xfrm>
          <a:prstGeom prst="rect">
            <a:avLst/>
          </a:prstGeom>
          <a:noFill/>
        </p:spPr>
        <p:txBody>
          <a:bodyPr wrap="square" rtlCol="0">
            <a:spAutoFit/>
          </a:bodyPr>
          <a:lstStyle/>
          <a:p>
            <a:r>
              <a:rPr lang="en-US" b="1" dirty="0">
                <a:solidFill>
                  <a:schemeClr val="accent2">
                    <a:lumMod val="75000"/>
                  </a:schemeClr>
                </a:solidFill>
              </a:rPr>
              <a:t>--- 30 </a:t>
            </a:r>
            <a:r>
              <a:rPr lang="en-US" b="1" dirty="0" err="1">
                <a:solidFill>
                  <a:schemeClr val="accent2">
                    <a:lumMod val="75000"/>
                  </a:schemeClr>
                </a:solidFill>
              </a:rPr>
              <a:t>pt</a:t>
            </a:r>
            <a:r>
              <a:rPr lang="en-US" b="1" dirty="0">
                <a:solidFill>
                  <a:schemeClr val="accent2">
                    <a:lumMod val="75000"/>
                  </a:schemeClr>
                </a:solidFill>
              </a:rPr>
              <a:t> moving average</a:t>
            </a:r>
          </a:p>
        </p:txBody>
      </p:sp>
    </p:spTree>
    <p:extLst>
      <p:ext uri="{BB962C8B-B14F-4D97-AF65-F5344CB8AC3E}">
        <p14:creationId xmlns:p14="http://schemas.microsoft.com/office/powerpoint/2010/main" val="2500075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2143E9-E38A-2540-8B68-6F9838903A70}"/>
              </a:ext>
            </a:extLst>
          </p:cNvPr>
          <p:cNvSpPr/>
          <p:nvPr/>
        </p:nvSpPr>
        <p:spPr>
          <a:xfrm>
            <a:off x="83127" y="507999"/>
            <a:ext cx="8906494" cy="52515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49382" y="508000"/>
            <a:ext cx="8740239" cy="5693866"/>
          </a:xfrm>
          <a:prstGeom prst="rect">
            <a:avLst/>
          </a:prstGeom>
          <a:noFill/>
        </p:spPr>
        <p:txBody>
          <a:bodyPr wrap="square" rtlCol="0">
            <a:spAutoFit/>
          </a:bodyPr>
          <a:lstStyle/>
          <a:p>
            <a:r>
              <a:rPr lang="en-US" sz="2800" b="1" dirty="0">
                <a:solidFill>
                  <a:srgbClr val="FF0000"/>
                </a:solidFill>
              </a:rPr>
              <a:t>Signal filtering is equivalent to fitting a model to the data. </a:t>
            </a:r>
          </a:p>
          <a:p>
            <a:endParaRPr lang="en-US" sz="2400" b="1" dirty="0">
              <a:solidFill>
                <a:srgbClr val="FF0000"/>
              </a:solidFill>
            </a:endParaRPr>
          </a:p>
          <a:p>
            <a:r>
              <a:rPr lang="en-US" sz="2400" b="1" dirty="0">
                <a:solidFill>
                  <a:srgbClr val="FF0000"/>
                </a:solidFill>
              </a:rPr>
              <a:t>Some signal filtering concepts:</a:t>
            </a:r>
          </a:p>
          <a:p>
            <a:endParaRPr lang="en-US" sz="2400" dirty="0"/>
          </a:p>
          <a:p>
            <a:r>
              <a:rPr lang="en-US" sz="2400" dirty="0"/>
              <a:t>● peak flattening, ● phase shift, ● tapering (at the ends), </a:t>
            </a:r>
          </a:p>
          <a:p>
            <a:r>
              <a:rPr lang="en-US" sz="2400" dirty="0"/>
              <a:t>● introduction of autocorrelation, ●</a:t>
            </a:r>
            <a:r>
              <a:rPr lang="en-US" sz="2400" u="sng" dirty="0"/>
              <a:t> red shifted noise</a:t>
            </a:r>
            <a:r>
              <a:rPr lang="en-US" sz="2400" dirty="0"/>
              <a:t> </a:t>
            </a:r>
          </a:p>
          <a:p>
            <a:endParaRPr lang="en-US" sz="2400" dirty="0"/>
          </a:p>
          <a:p>
            <a:r>
              <a:rPr lang="en-US" sz="2400" b="1" dirty="0">
                <a:solidFill>
                  <a:srgbClr val="FF0000"/>
                </a:solidFill>
              </a:rPr>
              <a:t>Types of data filtering:</a:t>
            </a:r>
          </a:p>
          <a:p>
            <a:endParaRPr lang="en-US" sz="2400" dirty="0"/>
          </a:p>
          <a:p>
            <a:pPr marL="285750" indent="-285750">
              <a:buFont typeface="Arial" charset="0"/>
              <a:buChar char="•"/>
            </a:pPr>
            <a:r>
              <a:rPr lang="en-US" sz="2400" b="1" dirty="0"/>
              <a:t>Moving averages</a:t>
            </a:r>
          </a:p>
          <a:p>
            <a:pPr marL="285750" indent="-285750">
              <a:buFont typeface="Arial" charset="0"/>
              <a:buChar char="•"/>
            </a:pPr>
            <a:r>
              <a:rPr lang="en-US" sz="2400" b="1" dirty="0"/>
              <a:t>Weighted moving averages (e.g. </a:t>
            </a:r>
            <a:r>
              <a:rPr lang="en-US" sz="2400" b="1" dirty="0" err="1"/>
              <a:t>Savitsky-Golay</a:t>
            </a:r>
            <a:r>
              <a:rPr lang="en-US" sz="2400" b="1" dirty="0"/>
              <a:t>)</a:t>
            </a:r>
          </a:p>
          <a:p>
            <a:pPr marL="285750" indent="-285750">
              <a:buFont typeface="Arial" charset="0"/>
              <a:buChar char="•"/>
            </a:pPr>
            <a:r>
              <a:rPr lang="en-US" sz="2400" b="1" dirty="0"/>
              <a:t>Locally-weighted least squares (loess, </a:t>
            </a:r>
            <a:r>
              <a:rPr lang="en-US" sz="2400" b="1" dirty="0" err="1"/>
              <a:t>lowess</a:t>
            </a:r>
            <a:r>
              <a:rPr lang="en-US" sz="2400" b="1" dirty="0"/>
              <a:t>)</a:t>
            </a:r>
          </a:p>
          <a:p>
            <a:pPr marL="285750" indent="-285750">
              <a:buFont typeface="Arial" charset="0"/>
              <a:buChar char="•"/>
            </a:pPr>
            <a:r>
              <a:rPr lang="en-US" sz="2400" b="1" dirty="0"/>
              <a:t>Splines, especially penalized splines</a:t>
            </a:r>
          </a:p>
          <a:p>
            <a:pPr marL="285750" indent="-285750">
              <a:buFont typeface="Arial" charset="0"/>
              <a:buChar char="•"/>
            </a:pPr>
            <a:r>
              <a:rPr lang="en-US" sz="2400" b="1" dirty="0"/>
              <a:t>Wavelet filtering / wavelet transform</a:t>
            </a:r>
          </a:p>
          <a:p>
            <a:pPr marL="285750" indent="-285750">
              <a:buFont typeface="Arial" charset="0"/>
              <a:buChar char="•"/>
            </a:pPr>
            <a:r>
              <a:rPr lang="en-US" sz="2400" b="1" dirty="0"/>
              <a:t>Fourier transform / digital filter</a:t>
            </a:r>
          </a:p>
        </p:txBody>
      </p:sp>
    </p:spTree>
    <p:extLst>
      <p:ext uri="{BB962C8B-B14F-4D97-AF65-F5344CB8AC3E}">
        <p14:creationId xmlns:p14="http://schemas.microsoft.com/office/powerpoint/2010/main" val="1604178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filter_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99" y="8467"/>
            <a:ext cx="6849533" cy="6849533"/>
          </a:xfrm>
          <a:prstGeom prst="rect">
            <a:avLst/>
          </a:prstGeom>
        </p:spPr>
      </p:pic>
      <p:sp>
        <p:nvSpPr>
          <p:cNvPr id="3" name="TextBox 2"/>
          <p:cNvSpPr txBox="1"/>
          <p:nvPr/>
        </p:nvSpPr>
        <p:spPr>
          <a:xfrm>
            <a:off x="161889" y="6151834"/>
            <a:ext cx="7857361" cy="646331"/>
          </a:xfrm>
          <a:prstGeom prst="rect">
            <a:avLst/>
          </a:prstGeom>
          <a:noFill/>
        </p:spPr>
        <p:txBody>
          <a:bodyPr wrap="square" rtlCol="0">
            <a:spAutoFit/>
          </a:bodyPr>
          <a:lstStyle/>
          <a:p>
            <a:r>
              <a:rPr lang="en-US" b="1" i="1" dirty="0">
                <a:solidFill>
                  <a:srgbClr val="3366FF"/>
                </a:solidFill>
              </a:rPr>
              <a:t>“What is” “feed-forward”? </a:t>
            </a:r>
          </a:p>
          <a:p>
            <a:r>
              <a:rPr lang="en-US" dirty="0"/>
              <a:t>What happens if you want </a:t>
            </a:r>
            <a:r>
              <a:rPr lang="en-US" dirty="0" err="1"/>
              <a:t>cov</a:t>
            </a:r>
            <a:r>
              <a:rPr lang="en-US" dirty="0"/>
              <a:t>(A,B), and A filtered because it is noisy???</a:t>
            </a:r>
          </a:p>
        </p:txBody>
      </p:sp>
      <p:cxnSp>
        <p:nvCxnSpPr>
          <p:cNvPr id="5" name="Straight Arrow Connector 4"/>
          <p:cNvCxnSpPr/>
          <p:nvPr/>
        </p:nvCxnSpPr>
        <p:spPr>
          <a:xfrm>
            <a:off x="3725333" y="3640667"/>
            <a:ext cx="355600" cy="541866"/>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D247821B-2186-4C44-A76F-471D7A4A3CC2}"/>
              </a:ext>
            </a:extLst>
          </p:cNvPr>
          <p:cNvSpPr/>
          <p:nvPr/>
        </p:nvSpPr>
        <p:spPr>
          <a:xfrm>
            <a:off x="4583875" y="225631"/>
            <a:ext cx="1781299" cy="40376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E9ED717-72D7-F34E-8BA5-24434E2886D1}"/>
              </a:ext>
            </a:extLst>
          </p:cNvPr>
          <p:cNvSpPr txBox="1"/>
          <p:nvPr/>
        </p:nvSpPr>
        <p:spPr>
          <a:xfrm>
            <a:off x="6852062" y="0"/>
            <a:ext cx="2121580" cy="923330"/>
          </a:xfrm>
          <a:prstGeom prst="rect">
            <a:avLst/>
          </a:prstGeom>
          <a:noFill/>
        </p:spPr>
        <p:txBody>
          <a:bodyPr wrap="square" rtlCol="0">
            <a:spAutoFit/>
          </a:bodyPr>
          <a:lstStyle/>
          <a:p>
            <a:r>
              <a:rPr lang="en-US" dirty="0"/>
              <a:t>Using 11 points (centered interval always odd number)</a:t>
            </a:r>
          </a:p>
        </p:txBody>
      </p:sp>
    </p:spTree>
    <p:extLst>
      <p:ext uri="{BB962C8B-B14F-4D97-AF65-F5344CB8AC3E}">
        <p14:creationId xmlns:p14="http://schemas.microsoft.com/office/powerpoint/2010/main" val="50546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filter_b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533" y="-8467"/>
            <a:ext cx="6908800" cy="6908800"/>
          </a:xfrm>
          <a:prstGeom prst="rect">
            <a:avLst/>
          </a:prstGeom>
        </p:spPr>
      </p:pic>
    </p:spTree>
    <p:extLst>
      <p:ext uri="{BB962C8B-B14F-4D97-AF65-F5344CB8AC3E}">
        <p14:creationId xmlns:p14="http://schemas.microsoft.com/office/powerpoint/2010/main" val="556254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827" y="0"/>
            <a:ext cx="8636000" cy="6924973"/>
          </a:xfrm>
          <a:prstGeom prst="rect">
            <a:avLst/>
          </a:prstGeom>
          <a:noFill/>
        </p:spPr>
        <p:txBody>
          <a:bodyPr wrap="square" rtlCol="0">
            <a:spAutoFit/>
          </a:bodyPr>
          <a:lstStyle/>
          <a:p>
            <a:r>
              <a:rPr lang="en-US" dirty="0"/>
              <a:t>More advanced filters (curve fitting in window or similar).</a:t>
            </a:r>
          </a:p>
          <a:p>
            <a:endParaRPr lang="en-US" sz="1000" dirty="0"/>
          </a:p>
          <a:p>
            <a:r>
              <a:rPr lang="en-US" sz="2000" b="1" dirty="0">
                <a:solidFill>
                  <a:srgbClr val="FF0000"/>
                </a:solidFill>
                <a:highlight>
                  <a:srgbClr val="FFFF00"/>
                </a:highlight>
              </a:rPr>
              <a:t>Locally-weighted least-squares </a:t>
            </a:r>
          </a:p>
          <a:p>
            <a:r>
              <a:rPr lang="en-US" sz="2000" b="1" dirty="0">
                <a:solidFill>
                  <a:srgbClr val="FF0000"/>
                </a:solidFill>
                <a:highlight>
                  <a:srgbClr val="FFFF00"/>
                </a:highlight>
              </a:rPr>
              <a:t>(“</a:t>
            </a:r>
            <a:r>
              <a:rPr lang="en-US" sz="2000" b="1" dirty="0" err="1">
                <a:solidFill>
                  <a:srgbClr val="FF0000"/>
                </a:solidFill>
                <a:highlight>
                  <a:srgbClr val="FFFF00"/>
                </a:highlight>
              </a:rPr>
              <a:t>lowess</a:t>
            </a:r>
            <a:r>
              <a:rPr lang="en-US" sz="2000" b="1" dirty="0">
                <a:solidFill>
                  <a:srgbClr val="FF0000"/>
                </a:solidFill>
                <a:highlight>
                  <a:srgbClr val="FFFF00"/>
                </a:highlight>
              </a:rPr>
              <a:t>”, “loess”)</a:t>
            </a:r>
            <a:r>
              <a:rPr lang="en-US" sz="2000" dirty="0">
                <a:highlight>
                  <a:srgbClr val="FFFF00"/>
                </a:highlight>
              </a:rPr>
              <a:t>: </a:t>
            </a:r>
          </a:p>
          <a:p>
            <a:r>
              <a:rPr lang="en-US" dirty="0"/>
              <a:t>fit a polynomial (usually a straight line or </a:t>
            </a:r>
          </a:p>
          <a:p>
            <a:r>
              <a:rPr lang="en-US" dirty="0"/>
              <a:t>quadratic) to  points in a sliding window, </a:t>
            </a:r>
          </a:p>
          <a:p>
            <a:r>
              <a:rPr lang="en-US" dirty="0"/>
              <a:t>accepting as  the smoothed value the </a:t>
            </a:r>
          </a:p>
          <a:p>
            <a:r>
              <a:rPr lang="en-US" dirty="0"/>
              <a:t>central point  on  the line, with a taper </a:t>
            </a:r>
          </a:p>
          <a:p>
            <a:r>
              <a:rPr lang="en-US" dirty="0"/>
              <a:t>to capture the ends. </a:t>
            </a:r>
          </a:p>
          <a:p>
            <a:endParaRPr lang="en-US" dirty="0"/>
          </a:p>
          <a:p>
            <a:r>
              <a:rPr lang="en-US" dirty="0"/>
              <a:t>Points are usually </a:t>
            </a:r>
            <a:r>
              <a:rPr lang="en-US" b="1" i="1" dirty="0"/>
              <a:t>weighted</a:t>
            </a:r>
            <a:r>
              <a:rPr lang="en-US" b="1" dirty="0"/>
              <a:t> </a:t>
            </a:r>
            <a:r>
              <a:rPr lang="en-US" dirty="0"/>
              <a:t>inversely as a </a:t>
            </a:r>
          </a:p>
          <a:p>
            <a:r>
              <a:rPr lang="en-US" dirty="0"/>
              <a:t>function of distance, very often tri-cubic: </a:t>
            </a:r>
          </a:p>
          <a:p>
            <a:r>
              <a:rPr lang="en-US" dirty="0"/>
              <a:t>(1 - |x|</a:t>
            </a:r>
            <a:r>
              <a:rPr lang="en-US" baseline="30000" dirty="0"/>
              <a:t>3</a:t>
            </a:r>
            <a:r>
              <a:rPr lang="en-US" dirty="0"/>
              <a:t>)</a:t>
            </a:r>
            <a:r>
              <a:rPr lang="en-US" baseline="30000" dirty="0"/>
              <a:t>3</a:t>
            </a:r>
            <a:r>
              <a:rPr lang="en-US" dirty="0"/>
              <a:t> &lt;in range -1,1 of the window&gt;</a:t>
            </a:r>
          </a:p>
          <a:p>
            <a:endParaRPr lang="en-US" sz="1000" dirty="0"/>
          </a:p>
          <a:p>
            <a:r>
              <a:rPr lang="en-US" b="1" dirty="0" err="1">
                <a:solidFill>
                  <a:srgbClr val="FF0000"/>
                </a:solidFill>
              </a:rPr>
              <a:t>supsmu</a:t>
            </a:r>
            <a:r>
              <a:rPr lang="en-US" dirty="0">
                <a:solidFill>
                  <a:srgbClr val="FF0000"/>
                </a:solidFill>
              </a:rPr>
              <a:t> </a:t>
            </a:r>
            <a:r>
              <a:rPr lang="en-US" dirty="0"/>
              <a:t>is a running-line-smoother like loess,</a:t>
            </a:r>
          </a:p>
          <a:p>
            <a:r>
              <a:rPr lang="en-US" dirty="0"/>
              <a:t>much older code, no tri-cubic weighting</a:t>
            </a:r>
            <a:r>
              <a:rPr lang="en-US" dirty="0">
                <a:solidFill>
                  <a:srgbClr val="FF0000"/>
                </a:solidFill>
              </a:rPr>
              <a:t> </a:t>
            </a:r>
          </a:p>
          <a:p>
            <a:endParaRPr lang="en-US" b="1" dirty="0">
              <a:solidFill>
                <a:srgbClr val="FF0000"/>
              </a:solidFill>
            </a:endParaRPr>
          </a:p>
          <a:p>
            <a:endParaRPr lang="en-US" b="1" dirty="0">
              <a:solidFill>
                <a:srgbClr val="FF0000"/>
              </a:solidFill>
            </a:endParaRPr>
          </a:p>
          <a:p>
            <a:endParaRPr lang="en-US" sz="2000" b="1" dirty="0">
              <a:solidFill>
                <a:srgbClr val="FF0000"/>
              </a:solidFill>
            </a:endParaRPr>
          </a:p>
          <a:p>
            <a:endParaRPr lang="en-US" sz="2000" b="1" dirty="0">
              <a:solidFill>
                <a:srgbClr val="FF0000"/>
              </a:solidFill>
            </a:endParaRPr>
          </a:p>
          <a:p>
            <a:r>
              <a:rPr lang="en-US" sz="2000" b="1" dirty="0" err="1">
                <a:solidFill>
                  <a:srgbClr val="FF0000"/>
                </a:solidFill>
              </a:rPr>
              <a:t>Savitsky-Golay</a:t>
            </a:r>
            <a:r>
              <a:rPr lang="en-US" sz="2000" b="1" dirty="0">
                <a:solidFill>
                  <a:srgbClr val="FF0000"/>
                </a:solidFill>
              </a:rPr>
              <a:t> filter:</a:t>
            </a:r>
            <a:r>
              <a:rPr lang="en-US" b="1" dirty="0">
                <a:solidFill>
                  <a:srgbClr val="FF0000"/>
                </a:solidFill>
              </a:rPr>
              <a:t> </a:t>
            </a:r>
            <a:r>
              <a:rPr lang="en-US" dirty="0"/>
              <a:t>Fits a polynomial of order n in a moving window, requiring that the fitted curve at each point have the same moments as the original data to order n-1. Partakes of </a:t>
            </a:r>
            <a:r>
              <a:rPr lang="en-US" dirty="0" err="1"/>
              <a:t>lowess</a:t>
            </a:r>
            <a:r>
              <a:rPr lang="en-US" dirty="0"/>
              <a:t> and penalized spline features. (</a:t>
            </a:r>
            <a:r>
              <a:rPr lang="en-US" i="1" dirty="0"/>
              <a:t>Designed for integrating chromatographic peaks</a:t>
            </a:r>
            <a:r>
              <a:rPr lang="en-US" dirty="0"/>
              <a:t>.) </a:t>
            </a:r>
            <a:r>
              <a:rPr lang="en-US" dirty="0" err="1"/>
              <a:t>Nomencature</a:t>
            </a:r>
            <a:r>
              <a:rPr lang="en-US" dirty="0"/>
              <a:t>: 4.11.11.0  ( </a:t>
            </a:r>
            <a:r>
              <a:rPr lang="en-US" dirty="0" err="1"/>
              <a:t>n.nl.nr.o</a:t>
            </a:r>
            <a:r>
              <a:rPr lang="en-US" dirty="0"/>
              <a:t>). Allows direct computation of the derivatives. Parameters are tabulated on the web or computed.</a:t>
            </a:r>
          </a:p>
        </p:txBody>
      </p:sp>
      <p:pic>
        <p:nvPicPr>
          <p:cNvPr id="4" name="Picture 3" descr="Fig.tri-cub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176" y="231592"/>
            <a:ext cx="4721412" cy="4721412"/>
          </a:xfrm>
          <a:prstGeom prst="rect">
            <a:avLst/>
          </a:prstGeom>
        </p:spPr>
      </p:pic>
      <p:sp>
        <p:nvSpPr>
          <p:cNvPr id="3" name="TextBox 2">
            <a:extLst>
              <a:ext uri="{FF2B5EF4-FFF2-40B4-BE49-F238E27FC236}">
                <a16:creationId xmlns:a16="http://schemas.microsoft.com/office/drawing/2014/main" id="{7B9EC9AE-BFA8-564C-9852-5FD62E58C6B9}"/>
              </a:ext>
            </a:extLst>
          </p:cNvPr>
          <p:cNvSpPr txBox="1"/>
          <p:nvPr/>
        </p:nvSpPr>
        <p:spPr>
          <a:xfrm>
            <a:off x="2322210" y="724191"/>
            <a:ext cx="1862485" cy="369332"/>
          </a:xfrm>
          <a:prstGeom prst="rect">
            <a:avLst/>
          </a:prstGeom>
          <a:noFill/>
        </p:spPr>
        <p:txBody>
          <a:bodyPr wrap="square" rtlCol="0">
            <a:spAutoFit/>
          </a:bodyPr>
          <a:lstStyle/>
          <a:p>
            <a:r>
              <a:rPr lang="en-US" i="1" dirty="0">
                <a:solidFill>
                  <a:srgbClr val="00B0F0"/>
                </a:solidFill>
              </a:rPr>
              <a:t>(window; taper)</a:t>
            </a:r>
          </a:p>
        </p:txBody>
      </p:sp>
      <p:sp>
        <p:nvSpPr>
          <p:cNvPr id="5" name="TextBox 4">
            <a:extLst>
              <a:ext uri="{FF2B5EF4-FFF2-40B4-BE49-F238E27FC236}">
                <a16:creationId xmlns:a16="http://schemas.microsoft.com/office/drawing/2014/main" id="{92739C82-5794-8849-AAD0-FA587A128D4F}"/>
              </a:ext>
            </a:extLst>
          </p:cNvPr>
          <p:cNvSpPr txBox="1"/>
          <p:nvPr/>
        </p:nvSpPr>
        <p:spPr>
          <a:xfrm>
            <a:off x="6797228" y="6488668"/>
            <a:ext cx="1862485" cy="369332"/>
          </a:xfrm>
          <a:prstGeom prst="rect">
            <a:avLst/>
          </a:prstGeom>
          <a:noFill/>
        </p:spPr>
        <p:txBody>
          <a:bodyPr wrap="square" rtlCol="0">
            <a:spAutoFit/>
          </a:bodyPr>
          <a:lstStyle/>
          <a:p>
            <a:r>
              <a:rPr lang="en-US" i="1" dirty="0">
                <a:solidFill>
                  <a:srgbClr val="00B0F0"/>
                </a:solidFill>
              </a:rPr>
              <a:t>(convolution)</a:t>
            </a:r>
          </a:p>
        </p:txBody>
      </p:sp>
      <p:pic>
        <p:nvPicPr>
          <p:cNvPr id="6" name="Picture 5">
            <a:extLst>
              <a:ext uri="{FF2B5EF4-FFF2-40B4-BE49-F238E27FC236}">
                <a16:creationId xmlns:a16="http://schemas.microsoft.com/office/drawing/2014/main" id="{57545241-A982-A149-8AF7-A4E3B7E8950C}"/>
              </a:ext>
            </a:extLst>
          </p:cNvPr>
          <p:cNvPicPr>
            <a:picLocks noChangeAspect="1"/>
          </p:cNvPicPr>
          <p:nvPr/>
        </p:nvPicPr>
        <p:blipFill rotWithShape="1">
          <a:blip r:embed="rId4"/>
          <a:srcRect r="38312"/>
          <a:stretch/>
        </p:blipFill>
        <p:spPr>
          <a:xfrm>
            <a:off x="16456" y="4383431"/>
            <a:ext cx="4835934" cy="1037038"/>
          </a:xfrm>
          <a:prstGeom prst="rect">
            <a:avLst/>
          </a:prstGeom>
          <a:ln>
            <a:solidFill>
              <a:schemeClr val="accent1"/>
            </a:solidFill>
          </a:ln>
        </p:spPr>
      </p:pic>
    </p:spTree>
    <p:extLst>
      <p:ext uri="{BB962C8B-B14F-4D97-AF65-F5344CB8AC3E}">
        <p14:creationId xmlns:p14="http://schemas.microsoft.com/office/powerpoint/2010/main" val="2770133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8478" y="1541547"/>
            <a:ext cx="4275814" cy="4275814"/>
          </a:xfrm>
          <a:prstGeom prst="rect">
            <a:avLst/>
          </a:prstGeom>
        </p:spPr>
      </p:pic>
      <p:pic>
        <p:nvPicPr>
          <p:cNvPr id="4" name="Picture 3"/>
          <p:cNvPicPr>
            <a:picLocks noChangeAspect="1"/>
          </p:cNvPicPr>
          <p:nvPr/>
        </p:nvPicPr>
        <p:blipFill>
          <a:blip r:embed="rId4"/>
          <a:stretch>
            <a:fillRect/>
          </a:stretch>
        </p:blipFill>
        <p:spPr>
          <a:xfrm>
            <a:off x="4387132" y="1543878"/>
            <a:ext cx="4277802" cy="4277802"/>
          </a:xfrm>
          <a:prstGeom prst="rect">
            <a:avLst/>
          </a:prstGeom>
        </p:spPr>
      </p:pic>
      <p:sp>
        <p:nvSpPr>
          <p:cNvPr id="5" name="TextBox 4"/>
          <p:cNvSpPr txBox="1"/>
          <p:nvPr/>
        </p:nvSpPr>
        <p:spPr>
          <a:xfrm>
            <a:off x="818984" y="86120"/>
            <a:ext cx="7410616" cy="1938992"/>
          </a:xfrm>
          <a:prstGeom prst="rect">
            <a:avLst/>
          </a:prstGeom>
          <a:noFill/>
        </p:spPr>
        <p:txBody>
          <a:bodyPr wrap="square" rtlCol="0">
            <a:spAutoFit/>
          </a:bodyPr>
          <a:lstStyle/>
          <a:p>
            <a:pPr algn="ctr"/>
            <a:r>
              <a:rPr lang="en-US" sz="2400" b="1" dirty="0" err="1"/>
              <a:t>Savitzky</a:t>
            </a:r>
            <a:r>
              <a:rPr lang="en-US" sz="2400" b="1" dirty="0"/>
              <a:t> – </a:t>
            </a:r>
            <a:r>
              <a:rPr lang="en-US" sz="2400" b="1" dirty="0" err="1"/>
              <a:t>Golay</a:t>
            </a:r>
            <a:r>
              <a:rPr lang="en-US" sz="2400" b="1" dirty="0"/>
              <a:t> filter coefficients 4.11.11.0, </a:t>
            </a:r>
            <a:r>
              <a:rPr lang="en-US" sz="2400" b="1" dirty="0">
                <a:solidFill>
                  <a:srgbClr val="FF0000"/>
                </a:solidFill>
              </a:rPr>
              <a:t>4.11.11.1</a:t>
            </a:r>
          </a:p>
          <a:p>
            <a:pPr algn="ctr"/>
            <a:endParaRPr lang="en-US" sz="2400" b="1" dirty="0"/>
          </a:p>
          <a:p>
            <a:pPr algn="ctr"/>
            <a:r>
              <a:rPr lang="en-US" sz="2400" b="1" dirty="0"/>
              <a:t>Since the filter is differentiable, you can obtain the </a:t>
            </a:r>
            <a:r>
              <a:rPr lang="en-US" sz="2400" b="1" dirty="0">
                <a:solidFill>
                  <a:srgbClr val="FF0000"/>
                </a:solidFill>
              </a:rPr>
              <a:t>filtered derivatives or the integral</a:t>
            </a:r>
            <a:r>
              <a:rPr lang="en-US" sz="2400" b="1" dirty="0"/>
              <a:t> of the data directly – a potentially huge advantage for some applications</a:t>
            </a:r>
          </a:p>
        </p:txBody>
      </p:sp>
      <p:sp>
        <p:nvSpPr>
          <p:cNvPr id="2" name="TextBox 1">
            <a:extLst>
              <a:ext uri="{FF2B5EF4-FFF2-40B4-BE49-F238E27FC236}">
                <a16:creationId xmlns:a16="http://schemas.microsoft.com/office/drawing/2014/main" id="{631C6F67-CEF7-4242-BA03-539E1ED60F88}"/>
              </a:ext>
            </a:extLst>
          </p:cNvPr>
          <p:cNvSpPr txBox="1"/>
          <p:nvPr/>
        </p:nvSpPr>
        <p:spPr>
          <a:xfrm>
            <a:off x="248479" y="5657671"/>
            <a:ext cx="8725214" cy="1200329"/>
          </a:xfrm>
          <a:prstGeom prst="rect">
            <a:avLst/>
          </a:prstGeom>
          <a:noFill/>
        </p:spPr>
        <p:txBody>
          <a:bodyPr wrap="square" rtlCol="0">
            <a:spAutoFit/>
          </a:bodyPr>
          <a:lstStyle/>
          <a:p>
            <a:r>
              <a:rPr lang="en-US" dirty="0"/>
              <a:t>Easily available on the web, in </a:t>
            </a:r>
            <a:r>
              <a:rPr lang="en-US" b="1" dirty="0"/>
              <a:t>R packages “signal” and “</a:t>
            </a:r>
            <a:r>
              <a:rPr lang="en-US" b="1" dirty="0" err="1"/>
              <a:t>prospectr</a:t>
            </a:r>
            <a:r>
              <a:rPr lang="en-US" b="1" dirty="0"/>
              <a:t>”,</a:t>
            </a:r>
            <a:r>
              <a:rPr lang="en-US" dirty="0"/>
              <a:t> and course website:</a:t>
            </a:r>
          </a:p>
          <a:p>
            <a:r>
              <a:rPr lang="en-US" dirty="0">
                <a:hlinkClick r:id="rId5"/>
              </a:rPr>
              <a:t>https://canvas.harvard.edu/courses/60450/files/8646067/download?wrap=1</a:t>
            </a:r>
            <a:r>
              <a:rPr lang="en-US" dirty="0"/>
              <a:t> (</a:t>
            </a:r>
          </a:p>
          <a:p>
            <a:r>
              <a:rPr lang="en-US" dirty="0">
                <a:hlinkClick r:id="rId6"/>
              </a:rPr>
              <a:t>https://canvas.harvard.edu/courses/60450/files/8646469/download?wrap=1</a:t>
            </a:r>
            <a:r>
              <a:rPr lang="en-US" dirty="0"/>
              <a:t> (text)</a:t>
            </a:r>
          </a:p>
          <a:p>
            <a:r>
              <a:rPr lang="en-US" dirty="0"/>
              <a:t>Note: reverse the 1</a:t>
            </a:r>
            <a:r>
              <a:rPr lang="en-US" baseline="30000" dirty="0"/>
              <a:t>st</a:t>
            </a:r>
            <a:r>
              <a:rPr lang="en-US" dirty="0"/>
              <a:t> derivative coefficients to convolve using the R filter( ) function</a:t>
            </a:r>
          </a:p>
        </p:txBody>
      </p:sp>
    </p:spTree>
    <p:extLst>
      <p:ext uri="{BB962C8B-B14F-4D97-AF65-F5344CB8AC3E}">
        <p14:creationId xmlns:p14="http://schemas.microsoft.com/office/powerpoint/2010/main" val="4086378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filter_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01" y="93133"/>
            <a:ext cx="6587066" cy="6587066"/>
          </a:xfrm>
          <a:prstGeom prst="rect">
            <a:avLst/>
          </a:prstGeom>
        </p:spPr>
      </p:pic>
    </p:spTree>
    <p:extLst>
      <p:ext uri="{BB962C8B-B14F-4D97-AF65-F5344CB8AC3E}">
        <p14:creationId xmlns:p14="http://schemas.microsoft.com/office/powerpoint/2010/main" val="1346101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5219" y="1206637"/>
            <a:ext cx="8407600" cy="4616648"/>
          </a:xfrm>
          <a:prstGeom prst="rect">
            <a:avLst/>
          </a:prstGeom>
          <a:noFill/>
        </p:spPr>
        <p:txBody>
          <a:bodyPr wrap="square" rtlCol="0">
            <a:spAutoFit/>
          </a:bodyPr>
          <a:lstStyle/>
          <a:p>
            <a:r>
              <a:rPr lang="en-US" sz="4000" b="1" u="sng" dirty="0">
                <a:solidFill>
                  <a:srgbClr val="0000FF"/>
                </a:solidFill>
              </a:rPr>
              <a:t>Topic 8. Time series:  </a:t>
            </a:r>
          </a:p>
          <a:p>
            <a:endParaRPr lang="en-US" b="1" dirty="0">
              <a:solidFill>
                <a:srgbClr val="0000FF"/>
              </a:solidFill>
            </a:endParaRPr>
          </a:p>
          <a:p>
            <a:r>
              <a:rPr lang="en-US" sz="4000" b="1" dirty="0">
                <a:solidFill>
                  <a:srgbClr val="0000FF"/>
                </a:solidFill>
              </a:rPr>
              <a:t>smoothing, filtering, rejecting outliers, </a:t>
            </a:r>
            <a:endParaRPr lang="en-US" sz="4000" b="1" i="1" dirty="0">
              <a:solidFill>
                <a:schemeClr val="bg1">
                  <a:lumMod val="50000"/>
                </a:schemeClr>
              </a:solidFill>
            </a:endParaRPr>
          </a:p>
          <a:p>
            <a:r>
              <a:rPr lang="en-US" sz="4000" i="1" dirty="0"/>
              <a:t>moving average, splines, penalized splines, wavelets</a:t>
            </a:r>
          </a:p>
          <a:p>
            <a:r>
              <a:rPr lang="en-US" sz="4000" b="1" i="1" dirty="0">
                <a:solidFill>
                  <a:schemeClr val="bg1">
                    <a:lumMod val="50000"/>
                  </a:schemeClr>
                </a:solidFill>
              </a:rPr>
              <a:t>Seasonal decomposition and trends</a:t>
            </a:r>
            <a:endParaRPr lang="en-US" sz="4000" i="1" dirty="0"/>
          </a:p>
          <a:p>
            <a:endParaRPr lang="en-US" sz="2000" b="1" dirty="0"/>
          </a:p>
          <a:p>
            <a:endParaRPr lang="en-US" sz="1600" i="1" dirty="0"/>
          </a:p>
          <a:p>
            <a:r>
              <a:rPr lang="en-US" sz="4000" b="1" dirty="0">
                <a:solidFill>
                  <a:srgbClr val="0000FF"/>
                </a:solidFill>
              </a:rPr>
              <a:t> Topic 9. </a:t>
            </a:r>
            <a:r>
              <a:rPr lang="en-US" sz="4000" b="1" u="sng" dirty="0">
                <a:solidFill>
                  <a:srgbClr val="0000FF"/>
                </a:solidFill>
              </a:rPr>
              <a:t>Interpolation</a:t>
            </a:r>
            <a:endParaRPr lang="en-US" sz="4000" i="1" u="sng" dirty="0"/>
          </a:p>
        </p:txBody>
      </p:sp>
      <p:sp>
        <p:nvSpPr>
          <p:cNvPr id="3" name="TextBox 2">
            <a:extLst>
              <a:ext uri="{FF2B5EF4-FFF2-40B4-BE49-F238E27FC236}">
                <a16:creationId xmlns:a16="http://schemas.microsoft.com/office/drawing/2014/main" id="{623CC55B-2D17-024A-B01C-80067DE5B5F5}"/>
              </a:ext>
            </a:extLst>
          </p:cNvPr>
          <p:cNvSpPr txBox="1"/>
          <p:nvPr/>
        </p:nvSpPr>
        <p:spPr>
          <a:xfrm>
            <a:off x="0" y="0"/>
            <a:ext cx="9144000" cy="954107"/>
          </a:xfrm>
          <a:prstGeom prst="rect">
            <a:avLst/>
          </a:prstGeom>
          <a:solidFill>
            <a:srgbClr val="FFC000"/>
          </a:solidFill>
        </p:spPr>
        <p:txBody>
          <a:bodyPr wrap="square" rtlCol="0">
            <a:spAutoFit/>
          </a:bodyPr>
          <a:lstStyle/>
          <a:p>
            <a:pPr algn="ctr"/>
            <a:r>
              <a:rPr lang="en-US" sz="2800" b="1" dirty="0"/>
              <a:t>Smoothing, de-noising, interpolation: </a:t>
            </a:r>
          </a:p>
          <a:p>
            <a:pPr algn="ctr"/>
            <a:r>
              <a:rPr lang="en-US" sz="2800" b="1" dirty="0"/>
              <a:t>Fitting a model to data to de-noise, reveal signals.</a:t>
            </a:r>
          </a:p>
        </p:txBody>
      </p:sp>
    </p:spTree>
    <p:extLst>
      <p:ext uri="{BB962C8B-B14F-4D97-AF65-F5344CB8AC3E}">
        <p14:creationId xmlns:p14="http://schemas.microsoft.com/office/powerpoint/2010/main" val="3801356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filter_e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067" y="110067"/>
            <a:ext cx="6671733" cy="6671733"/>
          </a:xfrm>
          <a:prstGeom prst="rect">
            <a:avLst/>
          </a:prstGeom>
        </p:spPr>
      </p:pic>
    </p:spTree>
    <p:extLst>
      <p:ext uri="{BB962C8B-B14F-4D97-AF65-F5344CB8AC3E}">
        <p14:creationId xmlns:p14="http://schemas.microsoft.com/office/powerpoint/2010/main" val="3947508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3932627"/>
            <a:ext cx="3758003" cy="13152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58588" y="418353"/>
            <a:ext cx="8636000" cy="5047537"/>
          </a:xfrm>
          <a:prstGeom prst="rect">
            <a:avLst/>
          </a:prstGeom>
          <a:noFill/>
        </p:spPr>
        <p:txBody>
          <a:bodyPr wrap="square" rtlCol="0">
            <a:spAutoFit/>
          </a:bodyPr>
          <a:lstStyle/>
          <a:p>
            <a:r>
              <a:rPr lang="en-US" dirty="0"/>
              <a:t>More advanced filters.  </a:t>
            </a:r>
            <a:r>
              <a:rPr lang="en-US" b="1" dirty="0"/>
              <a:t>these are examples of non-parametric curve fits (cf. regressions)</a:t>
            </a:r>
            <a:endParaRPr lang="en-US" dirty="0"/>
          </a:p>
          <a:p>
            <a:endParaRPr lang="en-US" dirty="0"/>
          </a:p>
          <a:p>
            <a:r>
              <a:rPr lang="en-US" b="1" dirty="0">
                <a:solidFill>
                  <a:srgbClr val="FF0000"/>
                </a:solidFill>
              </a:rPr>
              <a:t>Splines</a:t>
            </a:r>
            <a:r>
              <a:rPr lang="en-US" dirty="0">
                <a:solidFill>
                  <a:srgbClr val="FF0000"/>
                </a:solidFill>
              </a:rPr>
              <a:t>:</a:t>
            </a:r>
            <a:r>
              <a:rPr lang="en-US" dirty="0"/>
              <a:t> Splines use a collection of basis functions (usually polynomials of order 3  or 4) to represent a functional form for the time series to be filtered. They are fitted </a:t>
            </a:r>
            <a:r>
              <a:rPr lang="en-US" b="1" i="1" dirty="0"/>
              <a:t>piecewise</a:t>
            </a:r>
            <a:r>
              <a:rPr lang="en-US" b="1" dirty="0"/>
              <a:t>, </a:t>
            </a:r>
            <a:r>
              <a:rPr lang="en-US" dirty="0"/>
              <a:t>so that they are locally determined. We choose K points in the interior of the domain (“knots”) and subdivide into K+1 intervals.</a:t>
            </a:r>
          </a:p>
          <a:p>
            <a:endParaRPr lang="en-US" sz="800" dirty="0"/>
          </a:p>
          <a:p>
            <a:r>
              <a:rPr lang="en-US" b="1" i="1" dirty="0"/>
              <a:t>spline of order m</a:t>
            </a:r>
            <a:r>
              <a:rPr lang="en-US" b="1" dirty="0"/>
              <a:t>: piecewise m – 1 degree polynomial, continuous thru m – 2 derivatives</a:t>
            </a:r>
            <a:r>
              <a:rPr lang="en-US" dirty="0"/>
              <a:t>.</a:t>
            </a:r>
          </a:p>
          <a:p>
            <a:endParaRPr lang="en-US" sz="800" dirty="0"/>
          </a:p>
          <a:p>
            <a:r>
              <a:rPr lang="en-US" dirty="0">
                <a:solidFill>
                  <a:srgbClr val="FF0000"/>
                </a:solidFill>
              </a:rPr>
              <a:t>Continuous derivatives gives a smooth function.</a:t>
            </a:r>
            <a:r>
              <a:rPr lang="en-US" dirty="0"/>
              <a:t> More complex shapes emerge as we increase the degree of the spline and/or add knots.</a:t>
            </a:r>
          </a:p>
          <a:p>
            <a:pPr marL="285750" indent="-285750">
              <a:buFont typeface="Arial"/>
              <a:buChar char="•"/>
            </a:pPr>
            <a:r>
              <a:rPr lang="en-US" dirty="0"/>
              <a:t>Few knots/low degree: Functions may be too restrictive (biased) or smooth</a:t>
            </a:r>
          </a:p>
          <a:p>
            <a:pPr marL="285750" indent="-285750">
              <a:buFont typeface="Arial"/>
              <a:buChar char="•"/>
            </a:pPr>
            <a:r>
              <a:rPr lang="en-US" dirty="0"/>
              <a:t>Many knots/high degree: Risk of </a:t>
            </a:r>
            <a:r>
              <a:rPr lang="en-US" dirty="0" err="1"/>
              <a:t>overfitting</a:t>
            </a:r>
            <a:r>
              <a:rPr lang="en-US" dirty="0"/>
              <a:t>, false maxima, </a:t>
            </a:r>
            <a:r>
              <a:rPr lang="en-US" dirty="0" err="1"/>
              <a:t>etc</a:t>
            </a:r>
            <a:endParaRPr lang="en-US" dirty="0"/>
          </a:p>
          <a:p>
            <a:endParaRPr lang="en-US" dirty="0"/>
          </a:p>
          <a:p>
            <a:r>
              <a:rPr lang="en-US" b="1" dirty="0">
                <a:solidFill>
                  <a:srgbClr val="FF0000"/>
                </a:solidFill>
              </a:rPr>
              <a:t>Penalized Splines </a:t>
            </a:r>
            <a:r>
              <a:rPr lang="en-US" dirty="0"/>
              <a:t>add a penalty for </a:t>
            </a:r>
          </a:p>
          <a:p>
            <a:r>
              <a:rPr lang="en-US" dirty="0"/>
              <a:t>curvature, specifying the strength </a:t>
            </a:r>
            <a:r>
              <a:rPr lang="en-US" dirty="0" err="1"/>
              <a:t>λ</a:t>
            </a:r>
            <a:r>
              <a:rPr lang="en-US" dirty="0"/>
              <a:t>.</a:t>
            </a:r>
          </a:p>
          <a:p>
            <a:r>
              <a:rPr lang="en-US" dirty="0"/>
              <a:t>(=0, regular spline/interpolation; </a:t>
            </a:r>
          </a:p>
          <a:p>
            <a:r>
              <a:rPr lang="en-US" dirty="0"/>
              <a:t>= ∞, straight line, linear regression fit)</a:t>
            </a:r>
          </a:p>
          <a:p>
            <a:endParaRPr lang="en-US" dirty="0"/>
          </a:p>
        </p:txBody>
      </p:sp>
      <p:pic>
        <p:nvPicPr>
          <p:cNvPr id="3" name="Picture 2"/>
          <p:cNvPicPr>
            <a:picLocks noChangeAspect="1"/>
          </p:cNvPicPr>
          <p:nvPr/>
        </p:nvPicPr>
        <p:blipFill rotWithShape="1">
          <a:blip r:embed="rId2"/>
          <a:srcRect t="13921" b="16843"/>
          <a:stretch/>
        </p:blipFill>
        <p:spPr>
          <a:xfrm>
            <a:off x="4123763" y="3932627"/>
            <a:ext cx="5020234" cy="816941"/>
          </a:xfrm>
          <a:prstGeom prst="rect">
            <a:avLst/>
          </a:prstGeom>
        </p:spPr>
      </p:pic>
      <p:sp>
        <p:nvSpPr>
          <p:cNvPr id="5" name="TextBox 4">
            <a:extLst>
              <a:ext uri="{FF2B5EF4-FFF2-40B4-BE49-F238E27FC236}">
                <a16:creationId xmlns:a16="http://schemas.microsoft.com/office/drawing/2014/main" id="{293B321D-AC78-7D46-8316-27AEEB890535}"/>
              </a:ext>
            </a:extLst>
          </p:cNvPr>
          <p:cNvSpPr txBox="1"/>
          <p:nvPr/>
        </p:nvSpPr>
        <p:spPr>
          <a:xfrm>
            <a:off x="2042556" y="6365174"/>
            <a:ext cx="6543304" cy="369332"/>
          </a:xfrm>
          <a:prstGeom prst="rect">
            <a:avLst/>
          </a:prstGeom>
          <a:noFill/>
          <a:ln>
            <a:solidFill>
              <a:schemeClr val="accent1"/>
            </a:solidFill>
          </a:ln>
        </p:spPr>
        <p:txBody>
          <a:bodyPr wrap="square" rtlCol="0">
            <a:spAutoFit/>
          </a:bodyPr>
          <a:lstStyle/>
          <a:p>
            <a:r>
              <a:rPr lang="en-US" dirty="0">
                <a:solidFill>
                  <a:srgbClr val="00B0F0"/>
                </a:solidFill>
              </a:rPr>
              <a:t>compare to </a:t>
            </a:r>
            <a:r>
              <a:rPr lang="en-US" dirty="0" err="1">
                <a:solidFill>
                  <a:srgbClr val="00B0F0"/>
                </a:solidFill>
              </a:rPr>
              <a:t>Savitzky-Golay</a:t>
            </a:r>
            <a:r>
              <a:rPr lang="en-US" dirty="0">
                <a:solidFill>
                  <a:srgbClr val="00B0F0"/>
                </a:solidFill>
              </a:rPr>
              <a:t>, which conserves moments vs derivatives</a:t>
            </a:r>
          </a:p>
        </p:txBody>
      </p:sp>
    </p:spTree>
    <p:extLst>
      <p:ext uri="{BB962C8B-B14F-4D97-AF65-F5344CB8AC3E}">
        <p14:creationId xmlns:p14="http://schemas.microsoft.com/office/powerpoint/2010/main" val="3227993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filter_e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00333" cy="6900333"/>
          </a:xfrm>
          <a:prstGeom prst="rect">
            <a:avLst/>
          </a:prstGeom>
        </p:spPr>
      </p:pic>
    </p:spTree>
    <p:extLst>
      <p:ext uri="{BB962C8B-B14F-4D97-AF65-F5344CB8AC3E}">
        <p14:creationId xmlns:p14="http://schemas.microsoft.com/office/powerpoint/2010/main" val="1291085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filter_e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7" y="-42333"/>
            <a:ext cx="6824133" cy="6824133"/>
          </a:xfrm>
          <a:prstGeom prst="rect">
            <a:avLst/>
          </a:prstGeom>
        </p:spPr>
      </p:pic>
    </p:spTree>
    <p:extLst>
      <p:ext uri="{BB962C8B-B14F-4D97-AF65-F5344CB8AC3E}">
        <p14:creationId xmlns:p14="http://schemas.microsoft.com/office/powerpoint/2010/main" val="587411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filter_d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467" y="-1"/>
            <a:ext cx="6849533" cy="6849533"/>
          </a:xfrm>
          <a:prstGeom prst="rect">
            <a:avLst/>
          </a:prstGeom>
        </p:spPr>
      </p:pic>
    </p:spTree>
    <p:extLst>
      <p:ext uri="{BB962C8B-B14F-4D97-AF65-F5344CB8AC3E}">
        <p14:creationId xmlns:p14="http://schemas.microsoft.com/office/powerpoint/2010/main" val="1894781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H1.1.1_smooth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353"/>
            <a:ext cx="5057588" cy="5057588"/>
          </a:xfrm>
          <a:prstGeom prst="rect">
            <a:avLst/>
          </a:prstGeom>
        </p:spPr>
      </p:pic>
      <p:pic>
        <p:nvPicPr>
          <p:cNvPr id="3" name="Picture 2" descr="Fig.H1.1.1_smoothed_2.png"/>
          <p:cNvPicPr>
            <a:picLocks noChangeAspect="1"/>
          </p:cNvPicPr>
          <p:nvPr/>
        </p:nvPicPr>
        <p:blipFill rotWithShape="1">
          <a:blip r:embed="rId3">
            <a:extLst>
              <a:ext uri="{28A0092B-C50C-407E-A947-70E740481C1C}">
                <a14:useLocalDpi xmlns:a14="http://schemas.microsoft.com/office/drawing/2010/main" val="0"/>
              </a:ext>
            </a:extLst>
          </a:blip>
          <a:srcRect l="10045"/>
          <a:stretch/>
        </p:blipFill>
        <p:spPr>
          <a:xfrm>
            <a:off x="4781175" y="747059"/>
            <a:ext cx="4482353" cy="4982882"/>
          </a:xfrm>
          <a:prstGeom prst="rect">
            <a:avLst/>
          </a:prstGeom>
        </p:spPr>
      </p:pic>
    </p:spTree>
    <p:extLst>
      <p:ext uri="{BB962C8B-B14F-4D97-AF65-F5344CB8AC3E}">
        <p14:creationId xmlns:p14="http://schemas.microsoft.com/office/powerpoint/2010/main" val="20520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HIPPO.1.1_resi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81000"/>
            <a:ext cx="6096000" cy="6096000"/>
          </a:xfrm>
          <a:prstGeom prst="rect">
            <a:avLst/>
          </a:prstGeom>
        </p:spPr>
      </p:pic>
    </p:spTree>
    <p:extLst>
      <p:ext uri="{BB962C8B-B14F-4D97-AF65-F5344CB8AC3E}">
        <p14:creationId xmlns:p14="http://schemas.microsoft.com/office/powerpoint/2010/main" val="2078803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filter_e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00333" cy="6900333"/>
          </a:xfrm>
          <a:prstGeom prst="rect">
            <a:avLst/>
          </a:prstGeom>
        </p:spPr>
      </p:pic>
      <p:sp>
        <p:nvSpPr>
          <p:cNvPr id="3" name="TextBox 2"/>
          <p:cNvSpPr txBox="1"/>
          <p:nvPr/>
        </p:nvSpPr>
        <p:spPr>
          <a:xfrm>
            <a:off x="3810002" y="586262"/>
            <a:ext cx="5249333" cy="738664"/>
          </a:xfrm>
          <a:prstGeom prst="rect">
            <a:avLst/>
          </a:prstGeom>
          <a:solidFill>
            <a:srgbClr val="FFFFFF"/>
          </a:solidFill>
        </p:spPr>
        <p:txBody>
          <a:bodyPr wrap="square" rtlCol="0">
            <a:spAutoFit/>
          </a:bodyPr>
          <a:lstStyle/>
          <a:p>
            <a:r>
              <a:rPr lang="en-US" sz="1400" dirty="0"/>
              <a:t> sig      </a:t>
            </a:r>
            <a:r>
              <a:rPr lang="en-US" sz="1400" dirty="0" err="1"/>
              <a:t>noisy_sig</a:t>
            </a:r>
            <a:r>
              <a:rPr lang="en-US" sz="1400" dirty="0"/>
              <a:t> 10-point MA savgol.4.11.11.0 </a:t>
            </a:r>
            <a:r>
              <a:rPr lang="en-US" sz="1400" dirty="0" err="1"/>
              <a:t>lowess</a:t>
            </a:r>
            <a:r>
              <a:rPr lang="en-US" sz="1400" dirty="0"/>
              <a:t> </a:t>
            </a:r>
            <a:r>
              <a:rPr lang="en-US" sz="1400" dirty="0" err="1"/>
              <a:t>pspline</a:t>
            </a:r>
            <a:r>
              <a:rPr lang="en-US" sz="1400" dirty="0"/>
              <a:t> </a:t>
            </a:r>
            <a:r>
              <a:rPr lang="en-US" sz="1400" dirty="0" err="1"/>
              <a:t>supsmu</a:t>
            </a:r>
            <a:endParaRPr lang="en-US" sz="1400" dirty="0"/>
          </a:p>
          <a:p>
            <a:r>
              <a:rPr lang="en-US" sz="1400" dirty="0"/>
              <a:t> </a:t>
            </a:r>
            <a:r>
              <a:rPr lang="en-US" sz="1400" b="1" dirty="0">
                <a:solidFill>
                  <a:srgbClr val="FF0000"/>
                </a:solidFill>
              </a:rPr>
              <a:t>0.010        0.012 </a:t>
            </a:r>
            <a:r>
              <a:rPr lang="en-US" sz="1400" dirty="0"/>
              <a:t>         NA            NA                     0.0117   0.012 0.0124 </a:t>
            </a:r>
          </a:p>
          <a:p>
            <a:r>
              <a:rPr lang="en-US" sz="1400" dirty="0"/>
              <a:t> </a:t>
            </a:r>
            <a:r>
              <a:rPr lang="en-US" sz="1400" b="1" dirty="0">
                <a:solidFill>
                  <a:srgbClr val="FF0000"/>
                </a:solidFill>
              </a:rPr>
              <a:t>0.010        0.012</a:t>
            </a:r>
            <a:r>
              <a:rPr lang="en-US" sz="1400" dirty="0"/>
              <a:t>      0.0132       0.0155                0.0117   0.012 0.0124</a:t>
            </a:r>
          </a:p>
        </p:txBody>
      </p:sp>
    </p:spTree>
    <p:extLst>
      <p:ext uri="{BB962C8B-B14F-4D97-AF65-F5344CB8AC3E}">
        <p14:creationId xmlns:p14="http://schemas.microsoft.com/office/powerpoint/2010/main" val="2058224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filter_t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667" y="118533"/>
            <a:ext cx="6781799" cy="6781799"/>
          </a:xfrm>
          <a:prstGeom prst="rect">
            <a:avLst/>
          </a:prstGeom>
        </p:spPr>
      </p:pic>
    </p:spTree>
    <p:extLst>
      <p:ext uri="{BB962C8B-B14F-4D97-AF65-F5344CB8AC3E}">
        <p14:creationId xmlns:p14="http://schemas.microsoft.com/office/powerpoint/2010/main" val="1685920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4892" y="17085"/>
            <a:ext cx="5695908" cy="584776"/>
          </a:xfrm>
          <a:prstGeom prst="rect">
            <a:avLst/>
          </a:prstGeom>
          <a:noFill/>
        </p:spPr>
        <p:txBody>
          <a:bodyPr wrap="square" rtlCol="0">
            <a:spAutoFit/>
          </a:bodyPr>
          <a:lstStyle/>
          <a:p>
            <a:pPr algn="ctr"/>
            <a:r>
              <a:rPr lang="en-US" sz="3200" b="1" dirty="0"/>
              <a:t>Wavelet filter</a:t>
            </a:r>
          </a:p>
        </p:txBody>
      </p:sp>
      <p:sp>
        <p:nvSpPr>
          <p:cNvPr id="3" name="TextBox 2"/>
          <p:cNvSpPr txBox="1"/>
          <p:nvPr/>
        </p:nvSpPr>
        <p:spPr>
          <a:xfrm>
            <a:off x="230915" y="507801"/>
            <a:ext cx="8601590" cy="6463309"/>
          </a:xfrm>
          <a:prstGeom prst="rect">
            <a:avLst/>
          </a:prstGeom>
          <a:noFill/>
        </p:spPr>
        <p:txBody>
          <a:bodyPr wrap="square" rtlCol="0">
            <a:spAutoFit/>
          </a:bodyPr>
          <a:lstStyle/>
          <a:p>
            <a:r>
              <a:rPr lang="en-US" dirty="0" err="1"/>
              <a:t>haar_coeffs</a:t>
            </a:r>
            <a:r>
              <a:rPr lang="en-US" dirty="0"/>
              <a:t>=function(d){return(rep(1,2*d+1)/(2*d+1))}</a:t>
            </a:r>
          </a:p>
          <a:p>
            <a:r>
              <a:rPr lang="en-US" dirty="0"/>
              <a:t>fdh1_coeffs=function(d){return(rev( (-1)*c(rep(-1,d),0,rep(1,d)) )/(2*d+1))}</a:t>
            </a:r>
          </a:p>
          <a:p>
            <a:endParaRPr lang="en-US" dirty="0"/>
          </a:p>
          <a:p>
            <a:r>
              <a:rPr lang="en-US" dirty="0"/>
              <a:t>g1_coeffs=function(d=6,n.extent){</a:t>
            </a:r>
          </a:p>
          <a:p>
            <a:r>
              <a:rPr lang="en-US" dirty="0"/>
              <a:t>##d is dilation</a:t>
            </a:r>
          </a:p>
          <a:p>
            <a:r>
              <a:rPr lang="en-US" dirty="0"/>
              <a:t>##returns </a:t>
            </a:r>
            <a:r>
              <a:rPr lang="en-US" dirty="0" err="1"/>
              <a:t>coeffecients</a:t>
            </a:r>
            <a:r>
              <a:rPr lang="en-US" dirty="0"/>
              <a:t> of discrete Gauss filter, two-sided, </a:t>
            </a:r>
            <a:r>
              <a:rPr lang="en-US" dirty="0" err="1"/>
              <a:t>n.extent</a:t>
            </a:r>
            <a:r>
              <a:rPr lang="en-US" dirty="0"/>
              <a:t> = max # points on one side</a:t>
            </a:r>
          </a:p>
          <a:p>
            <a:r>
              <a:rPr lang="en-US" dirty="0"/>
              <a:t>x=( (-</a:t>
            </a:r>
            <a:r>
              <a:rPr lang="en-US" dirty="0" err="1"/>
              <a:t>n.extent</a:t>
            </a:r>
            <a:r>
              <a:rPr lang="en-US" dirty="0"/>
              <a:t>):</a:t>
            </a:r>
            <a:r>
              <a:rPr lang="en-US" dirty="0" err="1"/>
              <a:t>n.extent</a:t>
            </a:r>
            <a:r>
              <a:rPr lang="en-US" dirty="0"/>
              <a:t>)</a:t>
            </a:r>
          </a:p>
          <a:p>
            <a:r>
              <a:rPr lang="en-US" dirty="0"/>
              <a:t> y = </a:t>
            </a:r>
            <a:r>
              <a:rPr lang="en-US" dirty="0" err="1"/>
              <a:t>exp</a:t>
            </a:r>
            <a:r>
              <a:rPr lang="en-US" dirty="0"/>
              <a:t>(-1*x*x/(2*d))/</a:t>
            </a:r>
            <a:r>
              <a:rPr lang="en-US" dirty="0" err="1"/>
              <a:t>sqrt</a:t>
            </a:r>
            <a:r>
              <a:rPr lang="en-US" dirty="0"/>
              <a:t>(d)</a:t>
            </a:r>
          </a:p>
          <a:p>
            <a:r>
              <a:rPr lang="en-US" dirty="0"/>
              <a:t>return(y/sum(y))</a:t>
            </a:r>
          </a:p>
          <a:p>
            <a:r>
              <a:rPr lang="en-US" dirty="0"/>
              <a:t>}</a:t>
            </a:r>
          </a:p>
          <a:p>
            <a:endParaRPr lang="en-US" dirty="0"/>
          </a:p>
          <a:p>
            <a:r>
              <a:rPr lang="en-US" dirty="0"/>
              <a:t>fdg1_coeffs=function(d=6,n.extent){</a:t>
            </a:r>
          </a:p>
          <a:p>
            <a:r>
              <a:rPr lang="en-US" dirty="0"/>
              <a:t>##d is dilation</a:t>
            </a:r>
          </a:p>
          <a:p>
            <a:r>
              <a:rPr lang="en-US" dirty="0"/>
              <a:t>##returns </a:t>
            </a:r>
            <a:r>
              <a:rPr lang="en-US" dirty="0" err="1"/>
              <a:t>coeffecients</a:t>
            </a:r>
            <a:r>
              <a:rPr lang="en-US" dirty="0"/>
              <a:t> of continuous Gauss 1st </a:t>
            </a:r>
            <a:r>
              <a:rPr lang="en-US" dirty="0" err="1"/>
              <a:t>deriv</a:t>
            </a:r>
            <a:r>
              <a:rPr lang="en-US" dirty="0"/>
              <a:t> transform, two-sided, </a:t>
            </a:r>
            <a:r>
              <a:rPr lang="en-US" dirty="0" err="1"/>
              <a:t>n.extent</a:t>
            </a:r>
            <a:r>
              <a:rPr lang="en-US" dirty="0"/>
              <a:t> = max # points on one side</a:t>
            </a:r>
          </a:p>
          <a:p>
            <a:r>
              <a:rPr lang="en-US" dirty="0"/>
              <a:t>x=( (-</a:t>
            </a:r>
            <a:r>
              <a:rPr lang="en-US" dirty="0" err="1"/>
              <a:t>n.extent</a:t>
            </a:r>
            <a:r>
              <a:rPr lang="en-US" dirty="0"/>
              <a:t>):</a:t>
            </a:r>
            <a:r>
              <a:rPr lang="en-US" dirty="0" err="1"/>
              <a:t>n.extent</a:t>
            </a:r>
            <a:r>
              <a:rPr lang="en-US" dirty="0"/>
              <a:t>)</a:t>
            </a:r>
          </a:p>
          <a:p>
            <a:r>
              <a:rPr lang="en-US" dirty="0"/>
              <a:t> y = -x*</a:t>
            </a:r>
            <a:r>
              <a:rPr lang="en-US" dirty="0" err="1"/>
              <a:t>exp</a:t>
            </a:r>
            <a:r>
              <a:rPr lang="en-US" dirty="0"/>
              <a:t>(-1*x*x/(2*d))/d</a:t>
            </a:r>
          </a:p>
          <a:p>
            <a:r>
              <a:rPr lang="en-US" dirty="0"/>
              <a:t>NN=sum(</a:t>
            </a:r>
            <a:r>
              <a:rPr lang="en-US" dirty="0" err="1"/>
              <a:t>exp</a:t>
            </a:r>
            <a:r>
              <a:rPr lang="en-US" dirty="0"/>
              <a:t>(-1*x*x/(2*d)) )</a:t>
            </a:r>
          </a:p>
          <a:p>
            <a:r>
              <a:rPr lang="en-US" dirty="0"/>
              <a:t>return(y/NN)</a:t>
            </a:r>
          </a:p>
          <a:p>
            <a:r>
              <a:rPr lang="en-US" dirty="0"/>
              <a:t>}</a:t>
            </a:r>
          </a:p>
          <a:p>
            <a:r>
              <a:rPr lang="en-US" dirty="0"/>
              <a:t>## d = “dilation” of the wavelet </a:t>
            </a:r>
            <a:r>
              <a:rPr lang="en-US" i="1" dirty="0"/>
              <a:t>filter</a:t>
            </a:r>
            <a:r>
              <a:rPr lang="en-US" dirty="0"/>
              <a:t> </a:t>
            </a:r>
            <a:r>
              <a:rPr lang="en-US" dirty="0">
                <a:sym typeface="Wingdings"/>
              </a:rPr>
              <a:t> inverse of the scale parameter in the wavelet </a:t>
            </a:r>
            <a:r>
              <a:rPr lang="en-US" i="1" dirty="0">
                <a:sym typeface="Wingdings"/>
              </a:rPr>
              <a:t>transform</a:t>
            </a:r>
            <a:endParaRPr lang="en-US" dirty="0"/>
          </a:p>
        </p:txBody>
      </p:sp>
    </p:spTree>
    <p:extLst>
      <p:ext uri="{BB962C8B-B14F-4D97-AF65-F5344CB8AC3E}">
        <p14:creationId xmlns:p14="http://schemas.microsoft.com/office/powerpoint/2010/main" val="3620600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C40677-925F-DC47-81EE-F0B61FA44784}"/>
              </a:ext>
            </a:extLst>
          </p:cNvPr>
          <p:cNvPicPr>
            <a:picLocks noChangeAspect="1"/>
          </p:cNvPicPr>
          <p:nvPr/>
        </p:nvPicPr>
        <p:blipFill>
          <a:blip r:embed="rId2"/>
          <a:stretch>
            <a:fillRect/>
          </a:stretch>
        </p:blipFill>
        <p:spPr>
          <a:xfrm>
            <a:off x="0" y="807522"/>
            <a:ext cx="9144000" cy="5712030"/>
          </a:xfrm>
          <a:prstGeom prst="rect">
            <a:avLst/>
          </a:prstGeom>
        </p:spPr>
      </p:pic>
      <p:sp>
        <p:nvSpPr>
          <p:cNvPr id="3" name="TextBox 2">
            <a:extLst>
              <a:ext uri="{FF2B5EF4-FFF2-40B4-BE49-F238E27FC236}">
                <a16:creationId xmlns:a16="http://schemas.microsoft.com/office/drawing/2014/main" id="{F9057C92-F912-4C42-A30B-0929B503F110}"/>
              </a:ext>
            </a:extLst>
          </p:cNvPr>
          <p:cNvSpPr txBox="1"/>
          <p:nvPr/>
        </p:nvSpPr>
        <p:spPr>
          <a:xfrm>
            <a:off x="0" y="0"/>
            <a:ext cx="9124978" cy="461665"/>
          </a:xfrm>
          <a:prstGeom prst="rect">
            <a:avLst/>
          </a:prstGeom>
          <a:solidFill>
            <a:srgbClr val="FFC000"/>
          </a:solidFill>
        </p:spPr>
        <p:txBody>
          <a:bodyPr wrap="square" rtlCol="0">
            <a:spAutoFit/>
          </a:bodyPr>
          <a:lstStyle/>
          <a:p>
            <a:pPr algn="ctr"/>
            <a:r>
              <a:rPr lang="en-US" sz="2400" b="1" dirty="0"/>
              <a:t>Data smoothing, filtering, and interpolation:  Merge two CO</a:t>
            </a:r>
            <a:r>
              <a:rPr lang="en-US" sz="2400" b="1" baseline="-25000" dirty="0"/>
              <a:t>2</a:t>
            </a:r>
            <a:r>
              <a:rPr lang="en-US" sz="2400" b="1" dirty="0"/>
              <a:t> data sets</a:t>
            </a:r>
          </a:p>
        </p:txBody>
      </p:sp>
      <p:sp>
        <p:nvSpPr>
          <p:cNvPr id="4" name="TextBox 3">
            <a:extLst>
              <a:ext uri="{FF2B5EF4-FFF2-40B4-BE49-F238E27FC236}">
                <a16:creationId xmlns:a16="http://schemas.microsoft.com/office/drawing/2014/main" id="{E1E91329-5C94-3D47-B23A-FDA8AED52C82}"/>
              </a:ext>
            </a:extLst>
          </p:cNvPr>
          <p:cNvSpPr txBox="1"/>
          <p:nvPr/>
        </p:nvSpPr>
        <p:spPr>
          <a:xfrm>
            <a:off x="2636322" y="622856"/>
            <a:ext cx="4191990" cy="369332"/>
          </a:xfrm>
          <a:prstGeom prst="rect">
            <a:avLst/>
          </a:prstGeom>
          <a:solidFill>
            <a:schemeClr val="bg1"/>
          </a:solidFill>
          <a:ln>
            <a:solidFill>
              <a:schemeClr val="tx1"/>
            </a:solidFill>
          </a:ln>
        </p:spPr>
        <p:txBody>
          <a:bodyPr wrap="square" rtlCol="0">
            <a:spAutoFit/>
          </a:bodyPr>
          <a:lstStyle/>
          <a:p>
            <a:pPr algn="ctr"/>
            <a:r>
              <a:rPr lang="en-US" b="1" dirty="0"/>
              <a:t>HIPPO-1 Flight 3 (Arctic)</a:t>
            </a:r>
          </a:p>
        </p:txBody>
      </p:sp>
    </p:spTree>
    <p:extLst>
      <p:ext uri="{BB962C8B-B14F-4D97-AF65-F5344CB8AC3E}">
        <p14:creationId xmlns:p14="http://schemas.microsoft.com/office/powerpoint/2010/main" val="2428233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051" y="612844"/>
            <a:ext cx="8620833" cy="4524316"/>
          </a:xfrm>
          <a:prstGeom prst="rect">
            <a:avLst/>
          </a:prstGeom>
        </p:spPr>
        <p:txBody>
          <a:bodyPr wrap="square">
            <a:spAutoFit/>
          </a:bodyPr>
          <a:lstStyle/>
          <a:p>
            <a:r>
              <a:rPr lang="en-US" dirty="0"/>
              <a:t>#</a:t>
            </a:r>
            <a:r>
              <a:rPr lang="en-US" dirty="0" err="1"/>
              <a:t>fdg_func</a:t>
            </a:r>
            <a:r>
              <a:rPr lang="en-US" dirty="0"/>
              <a:t> is the 1st </a:t>
            </a:r>
            <a:r>
              <a:rPr lang="en-US" dirty="0" err="1"/>
              <a:t>derivitive</a:t>
            </a:r>
            <a:r>
              <a:rPr lang="en-US" dirty="0"/>
              <a:t> </a:t>
            </a:r>
            <a:r>
              <a:rPr lang="en-US" dirty="0" err="1"/>
              <a:t>guassian</a:t>
            </a:r>
            <a:r>
              <a:rPr lang="en-US" dirty="0"/>
              <a:t> wavelet function of a </a:t>
            </a:r>
          </a:p>
          <a:p>
            <a:r>
              <a:rPr lang="en-US" dirty="0"/>
              <a:t>#   given abscissa x and dilation d.</a:t>
            </a:r>
          </a:p>
          <a:p>
            <a:r>
              <a:rPr lang="en-US" dirty="0" err="1"/>
              <a:t>fdg_func</a:t>
            </a:r>
            <a:r>
              <a:rPr lang="en-US" dirty="0"/>
              <a:t> &lt;- function(</a:t>
            </a:r>
            <a:r>
              <a:rPr lang="en-US" dirty="0" err="1"/>
              <a:t>x,d</a:t>
            </a:r>
            <a:r>
              <a:rPr lang="en-US" dirty="0"/>
              <a:t>){</a:t>
            </a:r>
          </a:p>
          <a:p>
            <a:r>
              <a:rPr lang="en-US" dirty="0"/>
              <a:t>  y &lt;- x*</a:t>
            </a:r>
            <a:r>
              <a:rPr lang="en-US" dirty="0" err="1"/>
              <a:t>exp</a:t>
            </a:r>
            <a:r>
              <a:rPr lang="en-US" dirty="0"/>
              <a:t>(-1*x*x/(2*d))/</a:t>
            </a:r>
            <a:r>
              <a:rPr lang="en-US" dirty="0" err="1"/>
              <a:t>sqrt</a:t>
            </a:r>
            <a:r>
              <a:rPr lang="en-US" dirty="0"/>
              <a:t>(d)</a:t>
            </a:r>
          </a:p>
          <a:p>
            <a:r>
              <a:rPr lang="en-US" dirty="0"/>
              <a:t>  return(y)</a:t>
            </a:r>
          </a:p>
          <a:p>
            <a:r>
              <a:rPr lang="en-US" dirty="0"/>
              <a:t>}</a:t>
            </a:r>
          </a:p>
          <a:p>
            <a:endParaRPr lang="en-US" dirty="0"/>
          </a:p>
          <a:p>
            <a:r>
              <a:rPr lang="en-US" dirty="0" err="1"/>
              <a:t>wv.filt</a:t>
            </a:r>
            <a:r>
              <a:rPr lang="en-US" dirty="0"/>
              <a:t>=function(</a:t>
            </a:r>
            <a:r>
              <a:rPr lang="en-US" dirty="0" err="1"/>
              <a:t>x,d.coeffs</a:t>
            </a:r>
            <a:r>
              <a:rPr lang="en-US" dirty="0"/>
              <a:t>){</a:t>
            </a:r>
          </a:p>
          <a:p>
            <a:r>
              <a:rPr lang="en-US" dirty="0"/>
              <a:t>#applies wavelet filter (0 or 1st derivative) to a vector x</a:t>
            </a:r>
          </a:p>
          <a:p>
            <a:r>
              <a:rPr lang="en-US" dirty="0"/>
              <a:t>#pad x by half the length of the filter </a:t>
            </a:r>
            <a:r>
              <a:rPr lang="en-US" dirty="0" err="1"/>
              <a:t>coeffs</a:t>
            </a:r>
            <a:r>
              <a:rPr lang="en-US" dirty="0"/>
              <a:t> or its full length (both sides)</a:t>
            </a:r>
          </a:p>
          <a:p>
            <a:r>
              <a:rPr lang="en-US" dirty="0" err="1"/>
              <a:t>n.pad</a:t>
            </a:r>
            <a:r>
              <a:rPr lang="en-US" dirty="0"/>
              <a:t>=max(c(length(x),length(</a:t>
            </a:r>
            <a:r>
              <a:rPr lang="en-US" dirty="0" err="1"/>
              <a:t>d.coeffs</a:t>
            </a:r>
            <a:r>
              <a:rPr lang="en-US" dirty="0"/>
              <a:t>)/2+1))</a:t>
            </a:r>
          </a:p>
          <a:p>
            <a:r>
              <a:rPr lang="en-US" dirty="0"/>
              <a:t>X=c(rep(0,n.pad),</a:t>
            </a:r>
            <a:r>
              <a:rPr lang="en-US" dirty="0" err="1"/>
              <a:t>x,rep</a:t>
            </a:r>
            <a:r>
              <a:rPr lang="en-US" dirty="0"/>
              <a:t>(0,n.pad))</a:t>
            </a:r>
          </a:p>
          <a:p>
            <a:r>
              <a:rPr lang="en-US" dirty="0" err="1"/>
              <a:t>X.f</a:t>
            </a:r>
            <a:r>
              <a:rPr lang="en-US" dirty="0"/>
              <a:t>=filter(</a:t>
            </a:r>
            <a:r>
              <a:rPr lang="en-US" dirty="0" err="1"/>
              <a:t>X,filter</a:t>
            </a:r>
            <a:r>
              <a:rPr lang="en-US" dirty="0"/>
              <a:t>= ( </a:t>
            </a:r>
            <a:r>
              <a:rPr lang="en-US" dirty="0" err="1"/>
              <a:t>d.coeffs</a:t>
            </a:r>
            <a:r>
              <a:rPr lang="en-US" dirty="0"/>
              <a:t> ),method="</a:t>
            </a:r>
            <a:r>
              <a:rPr lang="en-US" dirty="0" err="1"/>
              <a:t>c",sides</a:t>
            </a:r>
            <a:r>
              <a:rPr lang="en-US" dirty="0"/>
              <a:t>=2,circular=F)</a:t>
            </a:r>
          </a:p>
          <a:p>
            <a:r>
              <a:rPr lang="en-US" dirty="0"/>
              <a:t>res=</a:t>
            </a:r>
            <a:r>
              <a:rPr lang="en-US" dirty="0" err="1"/>
              <a:t>X.f</a:t>
            </a:r>
            <a:r>
              <a:rPr lang="en-US" dirty="0"/>
              <a:t>[(n.pad+1):(</a:t>
            </a:r>
            <a:r>
              <a:rPr lang="en-US" dirty="0" err="1"/>
              <a:t>n.pad+length</a:t>
            </a:r>
            <a:r>
              <a:rPr lang="en-US" dirty="0"/>
              <a:t>(x))]</a:t>
            </a:r>
          </a:p>
          <a:p>
            <a:r>
              <a:rPr lang="en-US" dirty="0"/>
              <a:t>return(res)</a:t>
            </a:r>
          </a:p>
          <a:p>
            <a:r>
              <a:rPr lang="en-US" dirty="0"/>
              <a:t>}</a:t>
            </a:r>
          </a:p>
        </p:txBody>
      </p:sp>
    </p:spTree>
    <p:extLst>
      <p:ext uri="{BB962C8B-B14F-4D97-AF65-F5344CB8AC3E}">
        <p14:creationId xmlns:p14="http://schemas.microsoft.com/office/powerpoint/2010/main" val="2256934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959863"/>
            <a:ext cx="4803647" cy="4803647"/>
          </a:xfrm>
          <a:prstGeom prst="rect">
            <a:avLst/>
          </a:prstGeom>
        </p:spPr>
      </p:pic>
      <p:pic>
        <p:nvPicPr>
          <p:cNvPr id="6" name="Picture 5"/>
          <p:cNvPicPr>
            <a:picLocks noChangeAspect="1"/>
          </p:cNvPicPr>
          <p:nvPr/>
        </p:nvPicPr>
        <p:blipFill rotWithShape="1">
          <a:blip r:embed="rId3"/>
          <a:srcRect l="4220" r="4410"/>
          <a:stretch/>
        </p:blipFill>
        <p:spPr>
          <a:xfrm>
            <a:off x="4560575" y="848625"/>
            <a:ext cx="4583426" cy="5016391"/>
          </a:xfrm>
          <a:prstGeom prst="rect">
            <a:avLst/>
          </a:prstGeom>
        </p:spPr>
      </p:pic>
      <p:sp>
        <p:nvSpPr>
          <p:cNvPr id="2" name="TextBox 1">
            <a:extLst>
              <a:ext uri="{FF2B5EF4-FFF2-40B4-BE49-F238E27FC236}">
                <a16:creationId xmlns:a16="http://schemas.microsoft.com/office/drawing/2014/main" id="{3FC2DD13-A6D9-A943-BDAA-9624FA0720A0}"/>
              </a:ext>
            </a:extLst>
          </p:cNvPr>
          <p:cNvSpPr txBox="1"/>
          <p:nvPr/>
        </p:nvSpPr>
        <p:spPr>
          <a:xfrm>
            <a:off x="2002971" y="285454"/>
            <a:ext cx="5442858" cy="461665"/>
          </a:xfrm>
          <a:prstGeom prst="rect">
            <a:avLst/>
          </a:prstGeom>
          <a:noFill/>
        </p:spPr>
        <p:txBody>
          <a:bodyPr wrap="square" rtlCol="0">
            <a:spAutoFit/>
          </a:bodyPr>
          <a:lstStyle/>
          <a:p>
            <a:pPr algn="ctr"/>
            <a:r>
              <a:rPr lang="en-US" sz="2400" b="1" dirty="0"/>
              <a:t>Examples of discrete Gaussian wavelets</a:t>
            </a:r>
          </a:p>
        </p:txBody>
      </p:sp>
    </p:spTree>
    <p:extLst>
      <p:ext uri="{BB962C8B-B14F-4D97-AF65-F5344CB8AC3E}">
        <p14:creationId xmlns:p14="http://schemas.microsoft.com/office/powerpoint/2010/main" val="401404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33058"/>
            <a:ext cx="4745916" cy="4745916"/>
          </a:xfrm>
          <a:prstGeom prst="rect">
            <a:avLst/>
          </a:prstGeom>
        </p:spPr>
      </p:pic>
      <p:pic>
        <p:nvPicPr>
          <p:cNvPr id="3" name="Picture 2"/>
          <p:cNvPicPr>
            <a:picLocks noChangeAspect="1"/>
          </p:cNvPicPr>
          <p:nvPr/>
        </p:nvPicPr>
        <p:blipFill rotWithShape="1">
          <a:blip r:embed="rId4"/>
          <a:srcRect l="3334"/>
          <a:stretch/>
        </p:blipFill>
        <p:spPr>
          <a:xfrm>
            <a:off x="4589439" y="1133058"/>
            <a:ext cx="4587674" cy="4745916"/>
          </a:xfrm>
          <a:prstGeom prst="rect">
            <a:avLst/>
          </a:prstGeom>
        </p:spPr>
      </p:pic>
      <p:sp>
        <p:nvSpPr>
          <p:cNvPr id="4" name="TextBox 3"/>
          <p:cNvSpPr txBox="1"/>
          <p:nvPr/>
        </p:nvSpPr>
        <p:spPr>
          <a:xfrm>
            <a:off x="3632105" y="1256107"/>
            <a:ext cx="298266" cy="276999"/>
          </a:xfrm>
          <a:prstGeom prst="rect">
            <a:avLst/>
          </a:prstGeom>
          <a:solidFill>
            <a:srgbClr val="FFFFFF"/>
          </a:solidFill>
        </p:spPr>
        <p:txBody>
          <a:bodyPr wrap="square" rtlCol="0">
            <a:spAutoFit/>
          </a:bodyPr>
          <a:lstStyle/>
          <a:p>
            <a:r>
              <a:rPr lang="en-US" sz="1200" b="1" dirty="0"/>
              <a:t>8</a:t>
            </a:r>
          </a:p>
        </p:txBody>
      </p:sp>
      <p:sp>
        <p:nvSpPr>
          <p:cNvPr id="5" name="TextBox 4"/>
          <p:cNvSpPr txBox="1"/>
          <p:nvPr/>
        </p:nvSpPr>
        <p:spPr>
          <a:xfrm>
            <a:off x="2914316" y="200526"/>
            <a:ext cx="3810000" cy="646331"/>
          </a:xfrm>
          <a:prstGeom prst="rect">
            <a:avLst/>
          </a:prstGeom>
          <a:noFill/>
        </p:spPr>
        <p:txBody>
          <a:bodyPr wrap="square" rtlCol="0">
            <a:spAutoFit/>
          </a:bodyPr>
          <a:lstStyle/>
          <a:p>
            <a:r>
              <a:rPr lang="en-US" b="1" dirty="0"/>
              <a:t>First derivative Gaussian wavelet filter coefficients</a:t>
            </a:r>
          </a:p>
        </p:txBody>
      </p:sp>
    </p:spTree>
    <p:extLst>
      <p:ext uri="{BB962C8B-B14F-4D97-AF65-F5344CB8AC3E}">
        <p14:creationId xmlns:p14="http://schemas.microsoft.com/office/powerpoint/2010/main" val="4216575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N2O_filter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8717"/>
            <a:ext cx="6096000" cy="6096000"/>
          </a:xfrm>
          <a:prstGeom prst="rect">
            <a:avLst/>
          </a:prstGeom>
        </p:spPr>
      </p:pic>
      <p:sp>
        <p:nvSpPr>
          <p:cNvPr id="3" name="TextBox 2"/>
          <p:cNvSpPr txBox="1"/>
          <p:nvPr/>
        </p:nvSpPr>
        <p:spPr>
          <a:xfrm>
            <a:off x="625556" y="5923884"/>
            <a:ext cx="8189080" cy="769441"/>
          </a:xfrm>
          <a:prstGeom prst="rect">
            <a:avLst/>
          </a:prstGeom>
          <a:noFill/>
        </p:spPr>
        <p:txBody>
          <a:bodyPr wrap="square" rtlCol="0">
            <a:spAutoFit/>
          </a:bodyPr>
          <a:lstStyle/>
          <a:p>
            <a:pPr algn="ctr"/>
            <a:r>
              <a:rPr lang="en-US" sz="2400" b="1" dirty="0"/>
              <a:t>Noisy data:  which filter is the “best” (for what purpose?)?</a:t>
            </a:r>
          </a:p>
          <a:p>
            <a:pPr algn="ctr"/>
            <a:r>
              <a:rPr lang="en-US" sz="2000" i="1" dirty="0"/>
              <a:t>Residuals?  Events ?</a:t>
            </a:r>
          </a:p>
        </p:txBody>
      </p:sp>
    </p:spTree>
    <p:extLst>
      <p:ext uri="{BB962C8B-B14F-4D97-AF65-F5344CB8AC3E}">
        <p14:creationId xmlns:p14="http://schemas.microsoft.com/office/powerpoint/2010/main" val="761240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N2O_filtered_detai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81000"/>
            <a:ext cx="6096000" cy="6096000"/>
          </a:xfrm>
          <a:prstGeom prst="rect">
            <a:avLst/>
          </a:prstGeom>
        </p:spPr>
      </p:pic>
    </p:spTree>
    <p:extLst>
      <p:ext uri="{BB962C8B-B14F-4D97-AF65-F5344CB8AC3E}">
        <p14:creationId xmlns:p14="http://schemas.microsoft.com/office/powerpoint/2010/main" val="1999593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nalized_lambd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68" y="345479"/>
            <a:ext cx="7922111" cy="3506453"/>
          </a:xfrm>
          <a:prstGeom prst="rect">
            <a:avLst/>
          </a:prstGeom>
        </p:spPr>
      </p:pic>
      <p:sp>
        <p:nvSpPr>
          <p:cNvPr id="4" name="TextBox 3"/>
          <p:cNvSpPr txBox="1"/>
          <p:nvPr/>
        </p:nvSpPr>
        <p:spPr>
          <a:xfrm>
            <a:off x="229023" y="104104"/>
            <a:ext cx="2581713" cy="369332"/>
          </a:xfrm>
          <a:prstGeom prst="rect">
            <a:avLst/>
          </a:prstGeom>
          <a:noFill/>
        </p:spPr>
        <p:txBody>
          <a:bodyPr wrap="square" rtlCol="0">
            <a:spAutoFit/>
          </a:bodyPr>
          <a:lstStyle/>
          <a:p>
            <a:r>
              <a:rPr lang="en-US" dirty="0"/>
              <a:t>If spar is given:</a:t>
            </a:r>
          </a:p>
        </p:txBody>
      </p:sp>
      <p:sp>
        <p:nvSpPr>
          <p:cNvPr id="5" name="TextBox 4"/>
          <p:cNvSpPr txBox="1"/>
          <p:nvPr/>
        </p:nvSpPr>
        <p:spPr>
          <a:xfrm>
            <a:off x="229023" y="2248695"/>
            <a:ext cx="5590241" cy="369332"/>
          </a:xfrm>
          <a:prstGeom prst="rect">
            <a:avLst/>
          </a:prstGeom>
          <a:noFill/>
        </p:spPr>
        <p:txBody>
          <a:bodyPr wrap="square" rtlCol="0">
            <a:spAutoFit/>
          </a:bodyPr>
          <a:lstStyle/>
          <a:p>
            <a:r>
              <a:rPr lang="en-US" dirty="0"/>
              <a:t>Leave-one-out cross-validation</a:t>
            </a:r>
          </a:p>
        </p:txBody>
      </p:sp>
      <p:sp>
        <p:nvSpPr>
          <p:cNvPr id="6" name="TextBox 5"/>
          <p:cNvSpPr txBox="1"/>
          <p:nvPr/>
        </p:nvSpPr>
        <p:spPr>
          <a:xfrm>
            <a:off x="229023" y="3976859"/>
            <a:ext cx="8796562" cy="923330"/>
          </a:xfrm>
          <a:prstGeom prst="rect">
            <a:avLst/>
          </a:prstGeom>
          <a:noFill/>
        </p:spPr>
        <p:txBody>
          <a:bodyPr wrap="square" rtlCol="0">
            <a:spAutoFit/>
          </a:bodyPr>
          <a:lstStyle/>
          <a:p>
            <a:r>
              <a:rPr lang="en-US" dirty="0"/>
              <a:t>In the default mode, the </a:t>
            </a:r>
            <a:r>
              <a:rPr lang="en-US" dirty="0" err="1"/>
              <a:t>sm.spline</a:t>
            </a:r>
            <a:r>
              <a:rPr lang="en-US" dirty="0"/>
              <a:t> model is selected using “leave-one-out cross-validation”.</a:t>
            </a:r>
          </a:p>
          <a:p>
            <a:r>
              <a:rPr lang="en-US" dirty="0"/>
              <a:t>See article by Rob Hyndman (</a:t>
            </a:r>
            <a:r>
              <a:rPr lang="en-US" dirty="0">
                <a:hlinkClick r:id="rId4"/>
              </a:rPr>
              <a:t>http://robjhyndman.com/hyndsight/crossvalidation/</a:t>
            </a:r>
            <a:r>
              <a:rPr lang="en-US" dirty="0"/>
              <a:t>) for a description.</a:t>
            </a:r>
          </a:p>
        </p:txBody>
      </p:sp>
    </p:spTree>
    <p:extLst>
      <p:ext uri="{BB962C8B-B14F-4D97-AF65-F5344CB8AC3E}">
        <p14:creationId xmlns:p14="http://schemas.microsoft.com/office/powerpoint/2010/main" val="1361672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8036" y="273906"/>
            <a:ext cx="7388514" cy="5822094"/>
          </a:xfrm>
          <a:prstGeom prst="rect">
            <a:avLst/>
          </a:prstGeom>
        </p:spPr>
      </p:pic>
      <p:sp>
        <p:nvSpPr>
          <p:cNvPr id="3" name="TextBox 2"/>
          <p:cNvSpPr txBox="1"/>
          <p:nvPr/>
        </p:nvSpPr>
        <p:spPr>
          <a:xfrm>
            <a:off x="3311235" y="6405541"/>
            <a:ext cx="5458691" cy="369332"/>
          </a:xfrm>
          <a:prstGeom prst="rect">
            <a:avLst/>
          </a:prstGeom>
          <a:noFill/>
        </p:spPr>
        <p:txBody>
          <a:bodyPr wrap="square" rtlCol="0">
            <a:spAutoFit/>
          </a:bodyPr>
          <a:lstStyle/>
          <a:p>
            <a:r>
              <a:rPr lang="en-US" dirty="0"/>
              <a:t>https://</a:t>
            </a:r>
            <a:r>
              <a:rPr lang="en-US" dirty="0" err="1"/>
              <a:t>www.cs.cmu.edu</a:t>
            </a:r>
            <a:r>
              <a:rPr lang="en-US" dirty="0"/>
              <a:t>/~</a:t>
            </a:r>
            <a:r>
              <a:rPr lang="en-US" dirty="0" err="1"/>
              <a:t>schneide</a:t>
            </a:r>
            <a:r>
              <a:rPr lang="en-US" dirty="0"/>
              <a:t>/tut5/node42.html</a:t>
            </a:r>
          </a:p>
        </p:txBody>
      </p:sp>
    </p:spTree>
    <p:extLst>
      <p:ext uri="{BB962C8B-B14F-4D97-AF65-F5344CB8AC3E}">
        <p14:creationId xmlns:p14="http://schemas.microsoft.com/office/powerpoint/2010/main" val="420198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8A974A-4D2F-CB40-9629-4408C7452B01}"/>
              </a:ext>
            </a:extLst>
          </p:cNvPr>
          <p:cNvSpPr txBox="1"/>
          <p:nvPr/>
        </p:nvSpPr>
        <p:spPr>
          <a:xfrm>
            <a:off x="486887" y="463138"/>
            <a:ext cx="8478983" cy="5632311"/>
          </a:xfrm>
          <a:prstGeom prst="rect">
            <a:avLst/>
          </a:prstGeom>
          <a:noFill/>
        </p:spPr>
        <p:txBody>
          <a:bodyPr wrap="square" rtlCol="0">
            <a:spAutoFit/>
          </a:bodyPr>
          <a:lstStyle/>
          <a:p>
            <a:pPr fontAlgn="base"/>
            <a:r>
              <a:rPr lang="en-US" sz="2400" b="1" dirty="0"/>
              <a:t>Cross-validation is primarily a way of measuring the predictive performance of a statistical model. Every statistician knows that the model fit statistics are not a good guide to how well a model will predict: high R</a:t>
            </a:r>
            <a:r>
              <a:rPr lang="en-US" sz="2400" b="1" baseline="30000" dirty="0"/>
              <a:t>2</a:t>
            </a:r>
            <a:r>
              <a:rPr lang="en-US" sz="2400" b="1" dirty="0"/>
              <a:t> does not necessarily mean a good model. It is easy to over-fit the data by including too many degrees of freedom and so inflate R</a:t>
            </a:r>
            <a:r>
              <a:rPr lang="en-US" sz="2400" b="1" baseline="30000" dirty="0"/>
              <a:t>2</a:t>
            </a:r>
            <a:r>
              <a:rPr lang="en-US" sz="2400" b="1" dirty="0"/>
              <a:t> and other fit statistics. </a:t>
            </a:r>
          </a:p>
          <a:p>
            <a:pPr fontAlgn="base"/>
            <a:endParaRPr lang="en-US" sz="2400" b="1" dirty="0"/>
          </a:p>
          <a:p>
            <a:pPr fontAlgn="base"/>
            <a:r>
              <a:rPr lang="en-US" sz="2400" b="1" dirty="0"/>
              <a:t>One way to measure the predictive ability of a model is to test it on a set of data not used in estimation. Data miners call this a “test set” and the data used for estimation is the “training set”. For example, the predictive accuracy of a model can be measured by the mean squared error on the test set. This will generally be larger than the MSE on the training set because the test data were not used for estimation.</a:t>
            </a:r>
          </a:p>
          <a:p>
            <a:pPr fontAlgn="base"/>
            <a:endParaRPr lang="en-US" sz="2400" b="1" dirty="0"/>
          </a:p>
        </p:txBody>
      </p:sp>
      <p:sp>
        <p:nvSpPr>
          <p:cNvPr id="3" name="TextBox 2">
            <a:extLst>
              <a:ext uri="{FF2B5EF4-FFF2-40B4-BE49-F238E27FC236}">
                <a16:creationId xmlns:a16="http://schemas.microsoft.com/office/drawing/2014/main" id="{0CAD62D0-B2E8-8B40-89B0-6DEFE1F7146C}"/>
              </a:ext>
            </a:extLst>
          </p:cNvPr>
          <p:cNvSpPr txBox="1"/>
          <p:nvPr/>
        </p:nvSpPr>
        <p:spPr>
          <a:xfrm>
            <a:off x="6958940" y="6365174"/>
            <a:ext cx="2006930" cy="369332"/>
          </a:xfrm>
          <a:prstGeom prst="rect">
            <a:avLst/>
          </a:prstGeom>
          <a:noFill/>
        </p:spPr>
        <p:txBody>
          <a:bodyPr wrap="square" rtlCol="0">
            <a:spAutoFit/>
          </a:bodyPr>
          <a:lstStyle/>
          <a:p>
            <a:r>
              <a:rPr lang="en-US" dirty="0"/>
              <a:t>Hyndman</a:t>
            </a:r>
          </a:p>
        </p:txBody>
      </p:sp>
    </p:spTree>
    <p:extLst>
      <p:ext uri="{BB962C8B-B14F-4D97-AF65-F5344CB8AC3E}">
        <p14:creationId xmlns:p14="http://schemas.microsoft.com/office/powerpoint/2010/main" val="4182466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E01319-B3E6-9B40-A32D-85E29D42E82D}"/>
              </a:ext>
            </a:extLst>
          </p:cNvPr>
          <p:cNvSpPr/>
          <p:nvPr/>
        </p:nvSpPr>
        <p:spPr>
          <a:xfrm>
            <a:off x="0" y="1"/>
            <a:ext cx="9144000" cy="5700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F1C3985-92A6-294A-9A59-4753B0E057CC}"/>
              </a:ext>
            </a:extLst>
          </p:cNvPr>
          <p:cNvSpPr txBox="1"/>
          <p:nvPr/>
        </p:nvSpPr>
        <p:spPr>
          <a:xfrm>
            <a:off x="83128" y="0"/>
            <a:ext cx="8894618" cy="6863417"/>
          </a:xfrm>
          <a:prstGeom prst="rect">
            <a:avLst/>
          </a:prstGeom>
          <a:noFill/>
        </p:spPr>
        <p:txBody>
          <a:bodyPr wrap="square" rtlCol="0">
            <a:spAutoFit/>
          </a:bodyPr>
          <a:lstStyle/>
          <a:p>
            <a:pPr fontAlgn="base"/>
            <a:r>
              <a:rPr lang="en-US" sz="3200" b="1" dirty="0">
                <a:solidFill>
                  <a:srgbClr val="FF0000"/>
                </a:solidFill>
              </a:rPr>
              <a:t>Leave-one-out cross-​​validation</a:t>
            </a:r>
            <a:r>
              <a:rPr lang="en-US" sz="3200" dirty="0">
                <a:solidFill>
                  <a:srgbClr val="FF0000"/>
                </a:solidFill>
              </a:rPr>
              <a:t> </a:t>
            </a:r>
            <a:r>
              <a:rPr lang="en-US" sz="3200" b="1" dirty="0"/>
              <a:t>(LOOCV)</a:t>
            </a:r>
            <a:r>
              <a:rPr lang="en-US" sz="3200" dirty="0"/>
              <a:t> </a:t>
            </a:r>
          </a:p>
          <a:p>
            <a:pPr fontAlgn="base"/>
            <a:r>
              <a:rPr lang="en-US" sz="2400" dirty="0"/>
              <a:t>measures accuracy as follows. Suppose there are n independent observations, y</a:t>
            </a:r>
            <a:r>
              <a:rPr lang="en-US" sz="2400" baseline="-25000" dirty="0"/>
              <a:t>1</a:t>
            </a:r>
            <a:r>
              <a:rPr lang="en-US" sz="2400" dirty="0"/>
              <a:t>,…,</a:t>
            </a:r>
            <a:r>
              <a:rPr lang="en-US" sz="2400" dirty="0" err="1"/>
              <a:t>y</a:t>
            </a:r>
            <a:r>
              <a:rPr lang="en-US" sz="2400" baseline="-25000" dirty="0" err="1"/>
              <a:t>n</a:t>
            </a:r>
            <a:r>
              <a:rPr lang="en-US" sz="2400" dirty="0"/>
              <a:t>.</a:t>
            </a:r>
          </a:p>
          <a:p>
            <a:pPr fontAlgn="base"/>
            <a:endParaRPr lang="en-US" sz="2400" dirty="0"/>
          </a:p>
          <a:p>
            <a:pPr fontAlgn="base"/>
            <a:r>
              <a:rPr lang="en-US" sz="2400" dirty="0"/>
              <a:t>Let observation </a:t>
            </a:r>
            <a:r>
              <a:rPr lang="en-US" sz="2400" dirty="0" err="1"/>
              <a:t>i</a:t>
            </a:r>
            <a:r>
              <a:rPr lang="en-US" sz="2400" dirty="0"/>
              <a:t> form the </a:t>
            </a:r>
            <a:r>
              <a:rPr lang="en-US" sz="2400" dirty="0" err="1"/>
              <a:t>i</a:t>
            </a:r>
            <a:r>
              <a:rPr lang="en-US" sz="2400" baseline="30000" dirty="0" err="1"/>
              <a:t>th</a:t>
            </a:r>
            <a:r>
              <a:rPr lang="en-US" sz="2400" dirty="0"/>
              <a:t> test set, and fit the model using the remaining data. </a:t>
            </a:r>
          </a:p>
          <a:p>
            <a:pPr fontAlgn="base"/>
            <a:endParaRPr lang="en-US" sz="2400" dirty="0"/>
          </a:p>
          <a:p>
            <a:pPr fontAlgn="base"/>
            <a:r>
              <a:rPr lang="en-US" sz="2400" dirty="0"/>
              <a:t>Then compute the error : </a:t>
            </a:r>
            <a:r>
              <a:rPr lang="en-US" sz="2400" dirty="0" err="1"/>
              <a:t>e</a:t>
            </a:r>
            <a:r>
              <a:rPr lang="en-US" sz="2400" baseline="30000" dirty="0" err="1"/>
              <a:t>∗</a:t>
            </a:r>
            <a:r>
              <a:rPr lang="en-US" sz="2400" baseline="-25000" dirty="0" err="1"/>
              <a:t>i</a:t>
            </a:r>
            <a:r>
              <a:rPr lang="en-US" sz="2400" dirty="0"/>
              <a:t>= </a:t>
            </a:r>
            <a:r>
              <a:rPr lang="en-US" sz="2400" dirty="0" err="1"/>
              <a:t>y</a:t>
            </a:r>
            <a:r>
              <a:rPr lang="en-US" sz="2400" baseline="-25000" dirty="0" err="1"/>
              <a:t>i</a:t>
            </a:r>
            <a:r>
              <a:rPr lang="en-US" sz="2400" baseline="-25000" dirty="0"/>
              <a:t> </a:t>
            </a:r>
            <a:r>
              <a:rPr lang="en-US" sz="2400" dirty="0"/>
              <a:t>− </a:t>
            </a:r>
            <a:r>
              <a:rPr lang="en-US" sz="2400" dirty="0" err="1"/>
              <a:t>y</a:t>
            </a:r>
            <a:r>
              <a:rPr lang="en-US" sz="2400" baseline="-25000" dirty="0" err="1"/>
              <a:t>i</a:t>
            </a:r>
            <a:r>
              <a:rPr lang="en-US" sz="2400" dirty="0" err="1"/>
              <a:t>ˆfor</a:t>
            </a:r>
            <a:r>
              <a:rPr lang="en-US" sz="2400" dirty="0"/>
              <a:t> the omitted observation, sometimes called a “predicted residual”. Repeat step 1 for </a:t>
            </a:r>
            <a:r>
              <a:rPr lang="en-US" sz="2400" dirty="0" err="1"/>
              <a:t>i</a:t>
            </a:r>
            <a:r>
              <a:rPr lang="en-US" sz="2400" dirty="0"/>
              <a:t>=1,…,</a:t>
            </a:r>
            <a:r>
              <a:rPr lang="en-US" sz="2400" dirty="0" err="1"/>
              <a:t>ni</a:t>
            </a:r>
            <a:r>
              <a:rPr lang="en-US" sz="2400" dirty="0"/>
              <a:t>=1,…,n.</a:t>
            </a:r>
          </a:p>
          <a:p>
            <a:pPr fontAlgn="base"/>
            <a:endParaRPr lang="en-US" sz="2400" dirty="0"/>
          </a:p>
          <a:p>
            <a:pPr fontAlgn="base"/>
            <a:r>
              <a:rPr lang="en-US" sz="2400" dirty="0"/>
              <a:t>Compute the MSE from e</a:t>
            </a:r>
            <a:r>
              <a:rPr lang="en-US" sz="2400" baseline="30000" dirty="0"/>
              <a:t>∗</a:t>
            </a:r>
            <a:r>
              <a:rPr lang="en-US" sz="2400" baseline="-25000" dirty="0"/>
              <a:t>1</a:t>
            </a:r>
            <a:r>
              <a:rPr lang="en-US" sz="2400" dirty="0"/>
              <a:t>,…,</a:t>
            </a:r>
            <a:r>
              <a:rPr lang="en-US" sz="2400" dirty="0" err="1"/>
              <a:t>e</a:t>
            </a:r>
            <a:r>
              <a:rPr lang="en-US" sz="2400" baseline="30000" dirty="0" err="1"/>
              <a:t>∗</a:t>
            </a:r>
            <a:r>
              <a:rPr lang="en-US" sz="2400" baseline="-25000" dirty="0" err="1"/>
              <a:t>n</a:t>
            </a:r>
            <a:r>
              <a:rPr lang="en-US" sz="2400" dirty="0"/>
              <a:t> . This quantity the CV.</a:t>
            </a:r>
          </a:p>
          <a:p>
            <a:pPr fontAlgn="base"/>
            <a:endParaRPr lang="en-US" sz="2400" dirty="0"/>
          </a:p>
          <a:p>
            <a:pPr marL="342900" indent="-342900" fontAlgn="base">
              <a:buFont typeface="Arial" panose="020B0604020202020204" pitchFamily="34" charset="0"/>
              <a:buChar char="•"/>
            </a:pPr>
            <a:r>
              <a:rPr lang="en-US" sz="2400" b="1" dirty="0"/>
              <a:t>The best model (smoother) is the one with the minimu</a:t>
            </a:r>
            <a:r>
              <a:rPr lang="en-US" sz="2400" dirty="0"/>
              <a:t>m CV.</a:t>
            </a:r>
          </a:p>
          <a:p>
            <a:pPr marL="342900" indent="-342900" fontAlgn="base">
              <a:buFont typeface="Arial" panose="020B0604020202020204" pitchFamily="34" charset="0"/>
              <a:buChar char="•"/>
            </a:pPr>
            <a:r>
              <a:rPr lang="en-US" sz="2400" b="1" dirty="0"/>
              <a:t>Minimizing CV is equivalent to minimizing the AIC.</a:t>
            </a:r>
          </a:p>
          <a:p>
            <a:pPr marL="342900" indent="-342900" fontAlgn="base">
              <a:buFont typeface="Arial" panose="020B0604020202020204" pitchFamily="34" charset="0"/>
              <a:buChar char="•"/>
            </a:pPr>
            <a:r>
              <a:rPr lang="en-US" sz="2400" b="1" dirty="0"/>
              <a:t>For linear models, the LOOCV can be computed directly from the model matrix, and minimizing CV can be done in the course of model selection.</a:t>
            </a:r>
          </a:p>
        </p:txBody>
      </p:sp>
    </p:spTree>
    <p:extLst>
      <p:ext uri="{BB962C8B-B14F-4D97-AF65-F5344CB8AC3E}">
        <p14:creationId xmlns:p14="http://schemas.microsoft.com/office/powerpoint/2010/main" val="1564590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ss-validatio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63500"/>
            <a:ext cx="8026400" cy="6731000"/>
          </a:xfrm>
          <a:prstGeom prst="rect">
            <a:avLst/>
          </a:prstGeom>
        </p:spPr>
      </p:pic>
      <p:sp>
        <p:nvSpPr>
          <p:cNvPr id="3" name="TextBox 2"/>
          <p:cNvSpPr txBox="1"/>
          <p:nvPr/>
        </p:nvSpPr>
        <p:spPr>
          <a:xfrm>
            <a:off x="5854397" y="4627770"/>
            <a:ext cx="3289603" cy="369332"/>
          </a:xfrm>
          <a:prstGeom prst="rect">
            <a:avLst/>
          </a:prstGeom>
          <a:noFill/>
        </p:spPr>
        <p:txBody>
          <a:bodyPr wrap="square" rtlCol="0">
            <a:spAutoFit/>
          </a:bodyPr>
          <a:lstStyle/>
          <a:p>
            <a:r>
              <a:rPr lang="en-US" b="1" dirty="0">
                <a:solidFill>
                  <a:srgbClr val="FF0000"/>
                </a:solidFill>
              </a:rPr>
              <a:t>Minimize CV for “best” model</a:t>
            </a:r>
          </a:p>
        </p:txBody>
      </p:sp>
      <p:sp>
        <p:nvSpPr>
          <p:cNvPr id="4" name="TextBox 3"/>
          <p:cNvSpPr txBox="1"/>
          <p:nvPr/>
        </p:nvSpPr>
        <p:spPr>
          <a:xfrm>
            <a:off x="5454909" y="73911"/>
            <a:ext cx="2206948" cy="369332"/>
          </a:xfrm>
          <a:prstGeom prst="rect">
            <a:avLst/>
          </a:prstGeom>
          <a:noFill/>
        </p:spPr>
        <p:txBody>
          <a:bodyPr wrap="square" rtlCol="0">
            <a:spAutoFit/>
          </a:bodyPr>
          <a:lstStyle/>
          <a:p>
            <a:r>
              <a:rPr lang="en-US" dirty="0"/>
              <a:t>“Leave-one-out” CV</a:t>
            </a:r>
          </a:p>
        </p:txBody>
      </p:sp>
      <p:sp>
        <p:nvSpPr>
          <p:cNvPr id="5" name="TextBox 4"/>
          <p:cNvSpPr txBox="1"/>
          <p:nvPr/>
        </p:nvSpPr>
        <p:spPr>
          <a:xfrm>
            <a:off x="1582340" y="304743"/>
            <a:ext cx="6683305" cy="307777"/>
          </a:xfrm>
          <a:prstGeom prst="rect">
            <a:avLst/>
          </a:prstGeom>
          <a:noFill/>
        </p:spPr>
        <p:txBody>
          <a:bodyPr wrap="square" rtlCol="0">
            <a:spAutoFit/>
          </a:bodyPr>
          <a:lstStyle/>
          <a:p>
            <a:r>
              <a:rPr lang="en-US" sz="1400" dirty="0"/>
              <a:t>Source: http://</a:t>
            </a:r>
            <a:r>
              <a:rPr lang="en-US" sz="1400" dirty="0" err="1"/>
              <a:t>robjhyndman.com</a:t>
            </a:r>
            <a:r>
              <a:rPr lang="en-US" sz="1400" dirty="0"/>
              <a:t>/</a:t>
            </a:r>
            <a:r>
              <a:rPr lang="en-US" sz="1400" dirty="0" err="1"/>
              <a:t>hyndsight</a:t>
            </a:r>
            <a:r>
              <a:rPr lang="en-US" sz="1400" dirty="0"/>
              <a:t>/</a:t>
            </a:r>
            <a:r>
              <a:rPr lang="en-US" sz="1400" dirty="0" err="1"/>
              <a:t>crossvalidation</a:t>
            </a:r>
            <a:r>
              <a:rPr lang="en-US" sz="1400" dirty="0"/>
              <a:t>/</a:t>
            </a:r>
          </a:p>
        </p:txBody>
      </p:sp>
    </p:spTree>
    <p:extLst>
      <p:ext uri="{BB962C8B-B14F-4D97-AF65-F5344CB8AC3E}">
        <p14:creationId xmlns:p14="http://schemas.microsoft.com/office/powerpoint/2010/main" val="1668618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73918F-41FE-9848-8FD1-51EFC1F26CE1}"/>
              </a:ext>
            </a:extLst>
          </p:cNvPr>
          <p:cNvSpPr txBox="1"/>
          <p:nvPr/>
        </p:nvSpPr>
        <p:spPr>
          <a:xfrm>
            <a:off x="0" y="0"/>
            <a:ext cx="9124978" cy="461665"/>
          </a:xfrm>
          <a:prstGeom prst="rect">
            <a:avLst/>
          </a:prstGeom>
          <a:solidFill>
            <a:srgbClr val="FFC000"/>
          </a:solidFill>
        </p:spPr>
        <p:txBody>
          <a:bodyPr wrap="square" rtlCol="0">
            <a:spAutoFit/>
          </a:bodyPr>
          <a:lstStyle/>
          <a:p>
            <a:pPr algn="ctr"/>
            <a:r>
              <a:rPr lang="en-US" sz="2400" b="1" dirty="0"/>
              <a:t>Compare the data graphically:  Merge two CO</a:t>
            </a:r>
            <a:r>
              <a:rPr lang="en-US" sz="2400" b="1" baseline="-25000" dirty="0"/>
              <a:t>2</a:t>
            </a:r>
            <a:r>
              <a:rPr lang="en-US" sz="2400" b="1" dirty="0"/>
              <a:t> data sets</a:t>
            </a:r>
          </a:p>
        </p:txBody>
      </p:sp>
      <p:pic>
        <p:nvPicPr>
          <p:cNvPr id="5" name="Picture 4">
            <a:extLst>
              <a:ext uri="{FF2B5EF4-FFF2-40B4-BE49-F238E27FC236}">
                <a16:creationId xmlns:a16="http://schemas.microsoft.com/office/drawing/2014/main" id="{4BD33425-D6AC-EE44-BA91-AACCBE4827CA}"/>
              </a:ext>
            </a:extLst>
          </p:cNvPr>
          <p:cNvPicPr>
            <a:picLocks noChangeAspect="1"/>
          </p:cNvPicPr>
          <p:nvPr/>
        </p:nvPicPr>
        <p:blipFill>
          <a:blip r:embed="rId2"/>
          <a:stretch>
            <a:fillRect/>
          </a:stretch>
        </p:blipFill>
        <p:spPr>
          <a:xfrm>
            <a:off x="0" y="1022684"/>
            <a:ext cx="9144000" cy="4812632"/>
          </a:xfrm>
          <a:prstGeom prst="rect">
            <a:avLst/>
          </a:prstGeom>
        </p:spPr>
      </p:pic>
      <p:sp>
        <p:nvSpPr>
          <p:cNvPr id="6" name="TextBox 5">
            <a:extLst>
              <a:ext uri="{FF2B5EF4-FFF2-40B4-BE49-F238E27FC236}">
                <a16:creationId xmlns:a16="http://schemas.microsoft.com/office/drawing/2014/main" id="{08872045-15C4-454A-AE45-CB9290B3D7B2}"/>
              </a:ext>
            </a:extLst>
          </p:cNvPr>
          <p:cNvSpPr txBox="1"/>
          <p:nvPr/>
        </p:nvSpPr>
        <p:spPr>
          <a:xfrm>
            <a:off x="5177642" y="1733797"/>
            <a:ext cx="486888" cy="369332"/>
          </a:xfrm>
          <a:prstGeom prst="rect">
            <a:avLst/>
          </a:prstGeom>
          <a:noFill/>
        </p:spPr>
        <p:txBody>
          <a:bodyPr wrap="square" rtlCol="0">
            <a:spAutoFit/>
          </a:bodyPr>
          <a:lstStyle/>
          <a:p>
            <a:r>
              <a:rPr lang="en-US" b="1" dirty="0">
                <a:solidFill>
                  <a:srgbClr val="FF0000"/>
                </a:solidFill>
              </a:rPr>
              <a:t>1:1</a:t>
            </a:r>
          </a:p>
        </p:txBody>
      </p:sp>
      <p:sp>
        <p:nvSpPr>
          <p:cNvPr id="7" name="TextBox 6">
            <a:extLst>
              <a:ext uri="{FF2B5EF4-FFF2-40B4-BE49-F238E27FC236}">
                <a16:creationId xmlns:a16="http://schemas.microsoft.com/office/drawing/2014/main" id="{506511A5-C69F-5044-B927-CBFB7323D7B2}"/>
              </a:ext>
            </a:extLst>
          </p:cNvPr>
          <p:cNvSpPr txBox="1"/>
          <p:nvPr/>
        </p:nvSpPr>
        <p:spPr>
          <a:xfrm>
            <a:off x="2101933" y="1733797"/>
            <a:ext cx="486888" cy="369332"/>
          </a:xfrm>
          <a:prstGeom prst="rect">
            <a:avLst/>
          </a:prstGeom>
          <a:noFill/>
        </p:spPr>
        <p:txBody>
          <a:bodyPr wrap="square" rtlCol="0">
            <a:spAutoFit/>
          </a:bodyPr>
          <a:lstStyle/>
          <a:p>
            <a:r>
              <a:rPr lang="en-US" b="1" dirty="0">
                <a:solidFill>
                  <a:srgbClr val="FF0000"/>
                </a:solidFill>
              </a:rPr>
              <a:t>1:1</a:t>
            </a:r>
          </a:p>
        </p:txBody>
      </p:sp>
    </p:spTree>
    <p:extLst>
      <p:ext uri="{BB962C8B-B14F-4D97-AF65-F5344CB8AC3E}">
        <p14:creationId xmlns:p14="http://schemas.microsoft.com/office/powerpoint/2010/main" val="3300393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DD37304D-A154-3A4B-9657-C1D752C1DAFA}"/>
              </a:ext>
            </a:extLst>
          </p:cNvPr>
          <p:cNvSpPr txBox="1">
            <a:spLocks noChangeArrowheads="1"/>
          </p:cNvSpPr>
          <p:nvPr/>
        </p:nvSpPr>
        <p:spPr bwMode="auto">
          <a:xfrm>
            <a:off x="1658880" y="2202121"/>
            <a:ext cx="6111360" cy="581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66421" rIns="81638" bIns="40819"/>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SimSun" panose="02010600030101010101" pitchFamily="2"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SimSun" panose="02010600030101010101" pitchFamily="2"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SimSun" panose="02010600030101010101" pitchFamily="2"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SimSun" panose="02010600030101010101" pitchFamily="2"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SimSun" panose="02010600030101010101" pitchFamily="2" charset="-122"/>
              </a:defRPr>
            </a:lvl9pPr>
          </a:lstStyle>
          <a:p>
            <a:pPr eaLnBrk="1"/>
            <a:r>
              <a:rPr lang="en-US" altLang="en-US" sz="2903" b="1">
                <a:solidFill>
                  <a:srgbClr val="000000"/>
                </a:solidFill>
              </a:rPr>
              <a:t>N</a:t>
            </a:r>
            <a:r>
              <a:rPr lang="en-US" altLang="en-US" sz="2903" b="1" baseline="-33000">
                <a:solidFill>
                  <a:srgbClr val="000000"/>
                </a:solidFill>
              </a:rPr>
              <a:t>2</a:t>
            </a:r>
            <a:r>
              <a:rPr lang="en-US" altLang="en-US" sz="2903" b="1">
                <a:solidFill>
                  <a:srgbClr val="000000"/>
                </a:solidFill>
              </a:rPr>
              <a:t>O data at LEF Tower, Wisconsin</a:t>
            </a:r>
          </a:p>
        </p:txBody>
      </p:sp>
    </p:spTree>
    <p:extLst>
      <p:ext uri="{BB962C8B-B14F-4D97-AF65-F5344CB8AC3E}">
        <p14:creationId xmlns:p14="http://schemas.microsoft.com/office/powerpoint/2010/main" val="12326390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AutoShape 1">
            <a:extLst>
              <a:ext uri="{FF2B5EF4-FFF2-40B4-BE49-F238E27FC236}">
                <a16:creationId xmlns:a16="http://schemas.microsoft.com/office/drawing/2014/main" id="{DED4E7E8-E4EB-E642-9434-C0385266A3C0}"/>
              </a:ext>
            </a:extLst>
          </p:cNvPr>
          <p:cNvSpPr>
            <a:spLocks noChangeArrowheads="1"/>
          </p:cNvSpPr>
          <p:nvPr/>
        </p:nvSpPr>
        <p:spPr bwMode="auto">
          <a:xfrm>
            <a:off x="1" y="142921"/>
            <a:ext cx="9144000" cy="479520"/>
          </a:xfrm>
          <a:prstGeom prst="roundRect">
            <a:avLst>
              <a:gd name="adj" fmla="val 301"/>
            </a:avLst>
          </a:prstGeom>
          <a:solidFill>
            <a:srgbClr val="CCCCCC"/>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sz="1633"/>
          </a:p>
        </p:txBody>
      </p:sp>
      <p:pic>
        <p:nvPicPr>
          <p:cNvPr id="5122" name="Picture 2">
            <a:extLst>
              <a:ext uri="{FF2B5EF4-FFF2-40B4-BE49-F238E27FC236}">
                <a16:creationId xmlns:a16="http://schemas.microsoft.com/office/drawing/2014/main" id="{B1ECEE79-7ABE-AF43-8B75-9E0787973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81" y="861480"/>
            <a:ext cx="4629600" cy="4769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a:extLst>
              <a:ext uri="{FF2B5EF4-FFF2-40B4-BE49-F238E27FC236}">
                <a16:creationId xmlns:a16="http://schemas.microsoft.com/office/drawing/2014/main" id="{5DE852F1-BE9B-E84F-AA98-1D8774D8D1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1921" y="3352680"/>
            <a:ext cx="4530240" cy="3392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0" name="AutoShape 4">
            <a:extLst>
              <a:ext uri="{FF2B5EF4-FFF2-40B4-BE49-F238E27FC236}">
                <a16:creationId xmlns:a16="http://schemas.microsoft.com/office/drawing/2014/main" id="{BCCF5229-D1B2-D948-88A9-144BAF0E32BF}"/>
              </a:ext>
            </a:extLst>
          </p:cNvPr>
          <p:cNvSpPr>
            <a:spLocks noChangeArrowheads="1"/>
          </p:cNvSpPr>
          <p:nvPr/>
        </p:nvSpPr>
        <p:spPr bwMode="auto">
          <a:xfrm>
            <a:off x="1844641" y="1843560"/>
            <a:ext cx="403200" cy="403200"/>
          </a:xfrm>
          <a:prstGeom prst="star5">
            <a:avLst/>
          </a:prstGeom>
          <a:solidFill>
            <a:srgbClr val="FFFF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defRPr/>
            </a:pPr>
            <a:endParaRPr lang="en-US" sz="1633"/>
          </a:p>
        </p:txBody>
      </p:sp>
      <p:sp>
        <p:nvSpPr>
          <p:cNvPr id="5125" name="Text Box 5">
            <a:extLst>
              <a:ext uri="{FF2B5EF4-FFF2-40B4-BE49-F238E27FC236}">
                <a16:creationId xmlns:a16="http://schemas.microsoft.com/office/drawing/2014/main" id="{19D0DC6E-1810-2543-AF50-AA6CD2A49B03}"/>
              </a:ext>
            </a:extLst>
          </p:cNvPr>
          <p:cNvSpPr txBox="1">
            <a:spLocks noChangeArrowheads="1"/>
          </p:cNvSpPr>
          <p:nvPr/>
        </p:nvSpPr>
        <p:spPr bwMode="auto">
          <a:xfrm>
            <a:off x="2151361" y="1997641"/>
            <a:ext cx="544320" cy="313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55220" rIns="81638" bIns="40819"/>
          <a:lstStyle/>
          <a:p>
            <a:pPr eaLnBrk="1">
              <a:lnSpc>
                <a:spcPct val="93000"/>
              </a:lnSpc>
              <a:buClr>
                <a:srgbClr val="000000"/>
              </a:buClr>
              <a:buSzPct val="100000"/>
              <a:buFont typeface="Times New Roman" panose="02020603050405020304" pitchFamily="18" charset="0"/>
              <a:buNone/>
            </a:pPr>
            <a:r>
              <a:rPr lang="en-US" altLang="en-US" sz="1633">
                <a:solidFill>
                  <a:srgbClr val="000000"/>
                </a:solidFill>
              </a:rPr>
              <a:t>LEF</a:t>
            </a:r>
          </a:p>
        </p:txBody>
      </p:sp>
      <p:sp>
        <p:nvSpPr>
          <p:cNvPr id="5126" name="Text Box 6">
            <a:extLst>
              <a:ext uri="{FF2B5EF4-FFF2-40B4-BE49-F238E27FC236}">
                <a16:creationId xmlns:a16="http://schemas.microsoft.com/office/drawing/2014/main" id="{3E0F7A5F-CBCE-F24F-BEB3-F3FCE733AD79}"/>
              </a:ext>
            </a:extLst>
          </p:cNvPr>
          <p:cNvSpPr txBox="1">
            <a:spLocks noChangeArrowheads="1"/>
          </p:cNvSpPr>
          <p:nvPr/>
        </p:nvSpPr>
        <p:spPr bwMode="auto">
          <a:xfrm>
            <a:off x="133921" y="128521"/>
            <a:ext cx="2702880" cy="493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66421" rIns="81638" bIns="40819"/>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SimSun" panose="02010600030101010101" pitchFamily="2" charset="-122"/>
              </a:defRPr>
            </a:lvl9pPr>
          </a:lstStyle>
          <a:p>
            <a:pPr eaLnBrk="1"/>
            <a:r>
              <a:rPr lang="en-US" altLang="en-US" sz="2903" b="1">
                <a:solidFill>
                  <a:srgbClr val="000000"/>
                </a:solidFill>
              </a:rPr>
              <a:t>The LEF tower</a:t>
            </a:r>
          </a:p>
        </p:txBody>
      </p:sp>
    </p:spTree>
    <p:extLst>
      <p:ext uri="{BB962C8B-B14F-4D97-AF65-F5344CB8AC3E}">
        <p14:creationId xmlns:p14="http://schemas.microsoft.com/office/powerpoint/2010/main" val="5268599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C3A4DF9B-24B6-EE41-87E3-D7E68B3A4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3921" y="1614601"/>
            <a:ext cx="4396320" cy="4975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Text Box 2">
            <a:extLst>
              <a:ext uri="{FF2B5EF4-FFF2-40B4-BE49-F238E27FC236}">
                <a16:creationId xmlns:a16="http://schemas.microsoft.com/office/drawing/2014/main" id="{454B0941-1E24-4243-B776-C72B8F76133D}"/>
              </a:ext>
            </a:extLst>
          </p:cNvPr>
          <p:cNvSpPr txBox="1">
            <a:spLocks noChangeArrowheads="1"/>
          </p:cNvSpPr>
          <p:nvPr/>
        </p:nvSpPr>
        <p:spPr bwMode="auto">
          <a:xfrm>
            <a:off x="3660481" y="6378121"/>
            <a:ext cx="1742400" cy="313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55220" rIns="81638" bIns="40819"/>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eaLnBrk="1"/>
            <a:r>
              <a:rPr lang="en-US" altLang="en-US" sz="1633">
                <a:solidFill>
                  <a:srgbClr val="000000"/>
                </a:solidFill>
              </a:rPr>
              <a:t>Potter et al. 2010</a:t>
            </a:r>
          </a:p>
        </p:txBody>
      </p:sp>
      <p:sp>
        <p:nvSpPr>
          <p:cNvPr id="7171" name="AutoShape 3">
            <a:extLst>
              <a:ext uri="{FF2B5EF4-FFF2-40B4-BE49-F238E27FC236}">
                <a16:creationId xmlns:a16="http://schemas.microsoft.com/office/drawing/2014/main" id="{D0D06B84-E836-B84C-B928-30DE97D4D234}"/>
              </a:ext>
            </a:extLst>
          </p:cNvPr>
          <p:cNvSpPr>
            <a:spLocks noChangeArrowheads="1"/>
          </p:cNvSpPr>
          <p:nvPr/>
        </p:nvSpPr>
        <p:spPr bwMode="auto">
          <a:xfrm>
            <a:off x="1" y="142921"/>
            <a:ext cx="9144000" cy="479520"/>
          </a:xfrm>
          <a:prstGeom prst="roundRect">
            <a:avLst>
              <a:gd name="adj" fmla="val 301"/>
            </a:avLst>
          </a:prstGeom>
          <a:solidFill>
            <a:srgbClr val="CCCCCC"/>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sz="1633"/>
          </a:p>
        </p:txBody>
      </p:sp>
      <p:sp>
        <p:nvSpPr>
          <p:cNvPr id="7172" name="Text Box 4">
            <a:extLst>
              <a:ext uri="{FF2B5EF4-FFF2-40B4-BE49-F238E27FC236}">
                <a16:creationId xmlns:a16="http://schemas.microsoft.com/office/drawing/2014/main" id="{5009CFCC-0927-CF41-A8C4-EA1470EDBFDA}"/>
              </a:ext>
            </a:extLst>
          </p:cNvPr>
          <p:cNvSpPr txBox="1">
            <a:spLocks noChangeArrowheads="1"/>
          </p:cNvSpPr>
          <p:nvPr/>
        </p:nvSpPr>
        <p:spPr bwMode="auto">
          <a:xfrm>
            <a:off x="133921" y="128521"/>
            <a:ext cx="3539520" cy="581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66421" rIns="81638" bIns="40819"/>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SimSun" panose="02010600030101010101" pitchFamily="2"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SimSun" panose="02010600030101010101" pitchFamily="2"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SimSun" panose="02010600030101010101" pitchFamily="2"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SimSun" panose="02010600030101010101" pitchFamily="2"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SimSun" panose="02010600030101010101" pitchFamily="2" charset="-122"/>
              </a:defRPr>
            </a:lvl9pPr>
          </a:lstStyle>
          <a:p>
            <a:pPr eaLnBrk="1"/>
            <a:r>
              <a:rPr lang="en-US" altLang="en-US" sz="2903" b="1">
                <a:solidFill>
                  <a:srgbClr val="000000"/>
                </a:solidFill>
              </a:rPr>
              <a:t>Nitrous oxide (N</a:t>
            </a:r>
            <a:r>
              <a:rPr lang="en-US" altLang="en-US" sz="2903" b="1" baseline="-33000">
                <a:solidFill>
                  <a:srgbClr val="000000"/>
                </a:solidFill>
              </a:rPr>
              <a:t>2</a:t>
            </a:r>
            <a:r>
              <a:rPr lang="en-US" altLang="en-US" sz="2903" b="1">
                <a:solidFill>
                  <a:srgbClr val="000000"/>
                </a:solidFill>
              </a:rPr>
              <a:t>O)</a:t>
            </a:r>
          </a:p>
        </p:txBody>
      </p:sp>
      <p:sp>
        <p:nvSpPr>
          <p:cNvPr id="7173" name="Text Box 5">
            <a:extLst>
              <a:ext uri="{FF2B5EF4-FFF2-40B4-BE49-F238E27FC236}">
                <a16:creationId xmlns:a16="http://schemas.microsoft.com/office/drawing/2014/main" id="{CAF09AE3-6BFA-4C42-BBAE-02E35D96D332}"/>
              </a:ext>
            </a:extLst>
          </p:cNvPr>
          <p:cNvSpPr txBox="1">
            <a:spLocks noChangeArrowheads="1"/>
          </p:cNvSpPr>
          <p:nvPr/>
        </p:nvSpPr>
        <p:spPr bwMode="auto">
          <a:xfrm>
            <a:off x="316801" y="799561"/>
            <a:ext cx="5850720" cy="709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60020" rIns="81638" bIns="40819"/>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SimSun" panose="02010600030101010101" pitchFamily="2"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SimSun" panose="02010600030101010101" pitchFamily="2"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SimSun" panose="02010600030101010101" pitchFamily="2"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SimSun" panose="02010600030101010101" pitchFamily="2"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SimSun" panose="02010600030101010101" pitchFamily="2" charset="-122"/>
              </a:defRPr>
            </a:lvl9pPr>
          </a:lstStyle>
          <a:p>
            <a:pPr eaLnBrk="1"/>
            <a:r>
              <a:rPr lang="en-US" altLang="en-US" sz="2177">
                <a:solidFill>
                  <a:srgbClr val="000000"/>
                </a:solidFill>
              </a:rPr>
              <a:t>- 3</a:t>
            </a:r>
            <a:r>
              <a:rPr lang="en-US" altLang="en-US" sz="2177" baseline="33000">
                <a:solidFill>
                  <a:srgbClr val="000000"/>
                </a:solidFill>
              </a:rPr>
              <a:t>rd</a:t>
            </a:r>
            <a:r>
              <a:rPr lang="en-US" altLang="en-US" sz="2177">
                <a:solidFill>
                  <a:srgbClr val="000000"/>
                </a:solidFill>
              </a:rPr>
              <a:t> most important long-lived greenhouse gas</a:t>
            </a:r>
          </a:p>
          <a:p>
            <a:pPr eaLnBrk="1"/>
            <a:r>
              <a:rPr lang="en-US" altLang="en-US" sz="2177">
                <a:solidFill>
                  <a:srgbClr val="000000"/>
                </a:solidFill>
              </a:rPr>
              <a:t>- Largest source from agriculture</a:t>
            </a:r>
          </a:p>
        </p:txBody>
      </p:sp>
    </p:spTree>
    <p:extLst>
      <p:ext uri="{BB962C8B-B14F-4D97-AF65-F5344CB8AC3E}">
        <p14:creationId xmlns:p14="http://schemas.microsoft.com/office/powerpoint/2010/main" val="2591642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1C2D05A1-F749-3B41-BFC6-344178E77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5319"/>
          <a:stretch>
            <a:fillRect/>
          </a:stretch>
        </p:blipFill>
        <p:spPr bwMode="auto">
          <a:xfrm>
            <a:off x="1036801" y="1451881"/>
            <a:ext cx="7152480" cy="3044160"/>
          </a:xfrm>
          <a:prstGeom prst="rect">
            <a:avLst/>
          </a:prstGeom>
          <a:noFill/>
          <a:ln>
            <a:noFill/>
          </a:ln>
          <a:effectLst/>
          <a:extLst>
            <a:ext uri="{909E8E84-426E-40DD-AFC4-6F175D3DCCD1}">
              <a14:hiddenFill xmlns:a14="http://schemas.microsoft.com/office/drawing/2010/main">
                <a:blipFill dpi="0" rotWithShape="0">
                  <a:blip/>
                  <a:srcRect b="5531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8" name="Picture 2">
            <a:extLst>
              <a:ext uri="{FF2B5EF4-FFF2-40B4-BE49-F238E27FC236}">
                <a16:creationId xmlns:a16="http://schemas.microsoft.com/office/drawing/2014/main" id="{AE223889-A91D-874F-A9C4-AEF5A6F62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0521"/>
          <a:stretch>
            <a:fillRect/>
          </a:stretch>
        </p:blipFill>
        <p:spPr bwMode="auto">
          <a:xfrm>
            <a:off x="1036801" y="4497481"/>
            <a:ext cx="7152480" cy="646560"/>
          </a:xfrm>
          <a:prstGeom prst="rect">
            <a:avLst/>
          </a:prstGeom>
          <a:noFill/>
          <a:ln>
            <a:noFill/>
          </a:ln>
          <a:effectLst/>
          <a:extLst>
            <a:ext uri="{909E8E84-426E-40DD-AFC4-6F175D3DCCD1}">
              <a14:hiddenFill xmlns:a14="http://schemas.microsoft.com/office/drawing/2010/main">
                <a:blipFill dpi="0" rotWithShape="0">
                  <a:blip/>
                  <a:srcRect t="9052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Text Box 3">
            <a:extLst>
              <a:ext uri="{FF2B5EF4-FFF2-40B4-BE49-F238E27FC236}">
                <a16:creationId xmlns:a16="http://schemas.microsoft.com/office/drawing/2014/main" id="{0D05F8A8-EA13-AB47-87FE-1BF104C92A2A}"/>
              </a:ext>
            </a:extLst>
          </p:cNvPr>
          <p:cNvSpPr txBox="1">
            <a:spLocks noChangeArrowheads="1"/>
          </p:cNvSpPr>
          <p:nvPr/>
        </p:nvSpPr>
        <p:spPr bwMode="auto">
          <a:xfrm>
            <a:off x="6768000" y="5151241"/>
            <a:ext cx="1221120" cy="313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55220" rIns="81638" bIns="40819"/>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SimSun" panose="02010600030101010101" pitchFamily="2" charset="-122"/>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SimSun" panose="02010600030101010101" pitchFamily="2" charset="-122"/>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SimSun" panose="02010600030101010101" pitchFamily="2" charset="-122"/>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SimSun" panose="02010600030101010101" pitchFamily="2" charset="-122"/>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SimSun" panose="02010600030101010101" pitchFamily="2" charset="-122"/>
              </a:defRPr>
            </a:lvl9pPr>
          </a:lstStyle>
          <a:p>
            <a:pPr eaLnBrk="1"/>
            <a:r>
              <a:rPr lang="en-US" altLang="en-US" sz="1633">
                <a:solidFill>
                  <a:srgbClr val="000000"/>
                </a:solidFill>
                <a:cs typeface="Arial" panose="020B0604020202020204" pitchFamily="34" charset="0"/>
              </a:rPr>
              <a:t>μmol m</a:t>
            </a:r>
            <a:r>
              <a:rPr lang="en-US" altLang="en-US" sz="1633" baseline="33000">
                <a:solidFill>
                  <a:srgbClr val="000000"/>
                </a:solidFill>
                <a:cs typeface="Arial" panose="020B0604020202020204" pitchFamily="34" charset="0"/>
              </a:rPr>
              <a:t>-2</a:t>
            </a:r>
            <a:r>
              <a:rPr lang="en-US" altLang="en-US" sz="1633">
                <a:solidFill>
                  <a:srgbClr val="000000"/>
                </a:solidFill>
                <a:cs typeface="Arial" panose="020B0604020202020204" pitchFamily="34" charset="0"/>
              </a:rPr>
              <a:t> s</a:t>
            </a:r>
            <a:r>
              <a:rPr lang="en-US" altLang="en-US" sz="1633" baseline="33000">
                <a:solidFill>
                  <a:srgbClr val="000000"/>
                </a:solidFill>
                <a:cs typeface="Arial" panose="020B0604020202020204" pitchFamily="34" charset="0"/>
              </a:rPr>
              <a:t>-1</a:t>
            </a:r>
          </a:p>
        </p:txBody>
      </p:sp>
      <p:sp>
        <p:nvSpPr>
          <p:cNvPr id="9220" name="Text Box 4">
            <a:extLst>
              <a:ext uri="{FF2B5EF4-FFF2-40B4-BE49-F238E27FC236}">
                <a16:creationId xmlns:a16="http://schemas.microsoft.com/office/drawing/2014/main" id="{6EA4E17E-6666-D24B-9962-F40A2C4B64DC}"/>
              </a:ext>
            </a:extLst>
          </p:cNvPr>
          <p:cNvSpPr txBox="1">
            <a:spLocks noChangeArrowheads="1"/>
          </p:cNvSpPr>
          <p:nvPr/>
        </p:nvSpPr>
        <p:spPr bwMode="auto">
          <a:xfrm>
            <a:off x="6220801" y="5492521"/>
            <a:ext cx="1686240" cy="313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55220" rIns="81638" bIns="40819"/>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eaLnBrk="1"/>
            <a:r>
              <a:rPr lang="en-US" altLang="en-US" sz="1633">
                <a:solidFill>
                  <a:srgbClr val="000000"/>
                </a:solidFill>
              </a:rPr>
              <a:t>Miller et al. 2012</a:t>
            </a:r>
          </a:p>
        </p:txBody>
      </p:sp>
      <p:sp>
        <p:nvSpPr>
          <p:cNvPr id="9221" name="AutoShape 5">
            <a:extLst>
              <a:ext uri="{FF2B5EF4-FFF2-40B4-BE49-F238E27FC236}">
                <a16:creationId xmlns:a16="http://schemas.microsoft.com/office/drawing/2014/main" id="{510ECE5D-ABDA-FB4A-9DBF-E340681CEE8C}"/>
              </a:ext>
            </a:extLst>
          </p:cNvPr>
          <p:cNvSpPr>
            <a:spLocks noChangeArrowheads="1"/>
          </p:cNvSpPr>
          <p:nvPr/>
        </p:nvSpPr>
        <p:spPr bwMode="auto">
          <a:xfrm>
            <a:off x="1" y="142921"/>
            <a:ext cx="9144000" cy="479520"/>
          </a:xfrm>
          <a:prstGeom prst="roundRect">
            <a:avLst>
              <a:gd name="adj" fmla="val 301"/>
            </a:avLst>
          </a:prstGeom>
          <a:solidFill>
            <a:srgbClr val="CCCCCC"/>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sz="1633"/>
          </a:p>
        </p:txBody>
      </p:sp>
      <p:sp>
        <p:nvSpPr>
          <p:cNvPr id="9222" name="Text Box 6">
            <a:extLst>
              <a:ext uri="{FF2B5EF4-FFF2-40B4-BE49-F238E27FC236}">
                <a16:creationId xmlns:a16="http://schemas.microsoft.com/office/drawing/2014/main" id="{E0FFE6D6-F5B9-BE4C-ABB8-A6A4AD99D4A8}"/>
              </a:ext>
            </a:extLst>
          </p:cNvPr>
          <p:cNvSpPr txBox="1">
            <a:spLocks noChangeArrowheads="1"/>
          </p:cNvSpPr>
          <p:nvPr/>
        </p:nvSpPr>
        <p:spPr bwMode="auto">
          <a:xfrm>
            <a:off x="133921" y="128521"/>
            <a:ext cx="3539520" cy="581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66421" rIns="81638" bIns="40819"/>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SimSun" panose="02010600030101010101" pitchFamily="2"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SimSun" panose="02010600030101010101" pitchFamily="2"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SimSun" panose="02010600030101010101" pitchFamily="2"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SimSun" panose="02010600030101010101" pitchFamily="2"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SimSun" panose="02010600030101010101" pitchFamily="2" charset="-122"/>
              </a:defRPr>
            </a:lvl9pPr>
          </a:lstStyle>
          <a:p>
            <a:pPr eaLnBrk="1"/>
            <a:r>
              <a:rPr lang="en-US" altLang="en-US" sz="2903" b="1">
                <a:solidFill>
                  <a:srgbClr val="000000"/>
                </a:solidFill>
              </a:rPr>
              <a:t>Nitrous oxide (N</a:t>
            </a:r>
            <a:r>
              <a:rPr lang="en-US" altLang="en-US" sz="2903" b="1" baseline="-33000">
                <a:solidFill>
                  <a:srgbClr val="000000"/>
                </a:solidFill>
              </a:rPr>
              <a:t>2</a:t>
            </a:r>
            <a:r>
              <a:rPr lang="en-US" altLang="en-US" sz="2903" b="1">
                <a:solidFill>
                  <a:srgbClr val="000000"/>
                </a:solidFill>
              </a:rPr>
              <a:t>O)</a:t>
            </a:r>
          </a:p>
        </p:txBody>
      </p:sp>
    </p:spTree>
    <p:extLst>
      <p:ext uri="{BB962C8B-B14F-4D97-AF65-F5344CB8AC3E}">
        <p14:creationId xmlns:p14="http://schemas.microsoft.com/office/powerpoint/2010/main" val="3027459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7642" y="246451"/>
            <a:ext cx="8113257" cy="1384995"/>
          </a:xfrm>
          <a:prstGeom prst="rect">
            <a:avLst/>
          </a:prstGeom>
          <a:solidFill>
            <a:schemeClr val="bg2"/>
          </a:solidFill>
        </p:spPr>
        <p:txBody>
          <a:bodyPr wrap="square" rtlCol="0">
            <a:spAutoFit/>
          </a:bodyPr>
          <a:lstStyle/>
          <a:p>
            <a:pPr algn="ctr"/>
            <a:r>
              <a:rPr lang="en-US" sz="2800" b="1" dirty="0"/>
              <a:t>Assessing  different sources of variance: </a:t>
            </a:r>
          </a:p>
          <a:p>
            <a:pPr algn="ctr"/>
            <a:r>
              <a:rPr lang="en-US" sz="2800" b="1" dirty="0"/>
              <a:t>Extracting Trends, Cycles, </a:t>
            </a:r>
            <a:r>
              <a:rPr lang="en-US" sz="2800" b="1" dirty="0" err="1"/>
              <a:t>etc</a:t>
            </a:r>
            <a:endParaRPr lang="en-US" sz="2800" b="1" dirty="0"/>
          </a:p>
          <a:p>
            <a:pPr algn="ctr"/>
            <a:r>
              <a:rPr lang="en-US" sz="2800" b="1" dirty="0"/>
              <a:t>by Data Filtering and Conditional Averaging.</a:t>
            </a:r>
          </a:p>
        </p:txBody>
      </p:sp>
      <p:pic>
        <p:nvPicPr>
          <p:cNvPr id="3" name="Picture 2" descr="Fig.N2O_hour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1446"/>
            <a:ext cx="4168883" cy="4510895"/>
          </a:xfrm>
          <a:prstGeom prst="rect">
            <a:avLst/>
          </a:prstGeom>
        </p:spPr>
      </p:pic>
      <p:sp>
        <p:nvSpPr>
          <p:cNvPr id="4" name="TextBox 3"/>
          <p:cNvSpPr txBox="1"/>
          <p:nvPr/>
        </p:nvSpPr>
        <p:spPr>
          <a:xfrm>
            <a:off x="217665" y="5949343"/>
            <a:ext cx="4271208" cy="923330"/>
          </a:xfrm>
          <a:prstGeom prst="rect">
            <a:avLst/>
          </a:prstGeom>
          <a:noFill/>
        </p:spPr>
        <p:txBody>
          <a:bodyPr wrap="square" rtlCol="0">
            <a:spAutoFit/>
          </a:bodyPr>
          <a:lstStyle/>
          <a:p>
            <a:r>
              <a:rPr lang="en-US" dirty="0"/>
              <a:t>Measurement has low signal-to-noise ratio. Due to the long lifetime, the variations are small even near the source.</a:t>
            </a:r>
          </a:p>
        </p:txBody>
      </p:sp>
      <p:pic>
        <p:nvPicPr>
          <p:cNvPr id="5" name="Picture 4" descr="Fig.CO2_wle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257" y="1631446"/>
            <a:ext cx="4510895" cy="4510895"/>
          </a:xfrm>
          <a:prstGeom prst="rect">
            <a:avLst/>
          </a:prstGeom>
        </p:spPr>
      </p:pic>
      <p:sp>
        <p:nvSpPr>
          <p:cNvPr id="6" name="TextBox 5"/>
          <p:cNvSpPr txBox="1"/>
          <p:nvPr/>
        </p:nvSpPr>
        <p:spPr>
          <a:xfrm>
            <a:off x="4815626" y="5934670"/>
            <a:ext cx="4036525" cy="923330"/>
          </a:xfrm>
          <a:prstGeom prst="rect">
            <a:avLst/>
          </a:prstGeom>
          <a:noFill/>
        </p:spPr>
        <p:txBody>
          <a:bodyPr wrap="square" rtlCol="0">
            <a:spAutoFit/>
          </a:bodyPr>
          <a:lstStyle/>
          <a:p>
            <a:r>
              <a:rPr lang="en-US" dirty="0"/>
              <a:t>Measurement has high  signal-to-noise ratio, but the system (e.g. the atmosphere) has a lot of variability.</a:t>
            </a:r>
          </a:p>
        </p:txBody>
      </p:sp>
      <p:sp>
        <p:nvSpPr>
          <p:cNvPr id="7" name="TextBox 6"/>
          <p:cNvSpPr txBox="1"/>
          <p:nvPr/>
        </p:nvSpPr>
        <p:spPr>
          <a:xfrm>
            <a:off x="1876664" y="0"/>
            <a:ext cx="6009118" cy="369332"/>
          </a:xfrm>
          <a:prstGeom prst="rect">
            <a:avLst/>
          </a:prstGeom>
          <a:noFill/>
        </p:spPr>
        <p:txBody>
          <a:bodyPr wrap="square" rtlCol="0">
            <a:spAutoFit/>
          </a:bodyPr>
          <a:lstStyle/>
          <a:p>
            <a:pPr algn="ctr"/>
            <a:r>
              <a:rPr lang="en-US" b="1" dirty="0">
                <a:solidFill>
                  <a:srgbClr val="FF0000"/>
                </a:solidFill>
              </a:rPr>
              <a:t>EPS 236 Workshop: 2019</a:t>
            </a:r>
          </a:p>
        </p:txBody>
      </p:sp>
      <p:sp>
        <p:nvSpPr>
          <p:cNvPr id="8" name="TextBox 7"/>
          <p:cNvSpPr txBox="1"/>
          <p:nvPr/>
        </p:nvSpPr>
        <p:spPr>
          <a:xfrm>
            <a:off x="5459386" y="1679566"/>
            <a:ext cx="568686" cy="369332"/>
          </a:xfrm>
          <a:prstGeom prst="rect">
            <a:avLst/>
          </a:prstGeom>
          <a:noFill/>
        </p:spPr>
        <p:txBody>
          <a:bodyPr wrap="square" rtlCol="0">
            <a:spAutoFit/>
          </a:bodyPr>
          <a:lstStyle/>
          <a:p>
            <a:r>
              <a:rPr lang="en-US" b="1" dirty="0"/>
              <a:t>CO</a:t>
            </a:r>
            <a:r>
              <a:rPr lang="en-US" b="1" baseline="-25000" dirty="0"/>
              <a:t>2</a:t>
            </a:r>
          </a:p>
        </p:txBody>
      </p:sp>
    </p:spTree>
    <p:extLst>
      <p:ext uri="{BB962C8B-B14F-4D97-AF65-F5344CB8AC3E}">
        <p14:creationId xmlns:p14="http://schemas.microsoft.com/office/powerpoint/2010/main" val="39873085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AutoShape 1">
            <a:extLst>
              <a:ext uri="{FF2B5EF4-FFF2-40B4-BE49-F238E27FC236}">
                <a16:creationId xmlns:a16="http://schemas.microsoft.com/office/drawing/2014/main" id="{DFA9F553-34CC-E948-98B0-8129F4D6578F}"/>
              </a:ext>
            </a:extLst>
          </p:cNvPr>
          <p:cNvSpPr>
            <a:spLocks noChangeArrowheads="1"/>
          </p:cNvSpPr>
          <p:nvPr/>
        </p:nvSpPr>
        <p:spPr bwMode="auto">
          <a:xfrm>
            <a:off x="1" y="142921"/>
            <a:ext cx="9144000" cy="479520"/>
          </a:xfrm>
          <a:prstGeom prst="roundRect">
            <a:avLst>
              <a:gd name="adj" fmla="val 301"/>
            </a:avLst>
          </a:prstGeom>
          <a:solidFill>
            <a:srgbClr val="CCCCCC"/>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sz="1633"/>
          </a:p>
        </p:txBody>
      </p:sp>
      <p:sp>
        <p:nvSpPr>
          <p:cNvPr id="13314" name="Text Box 2">
            <a:extLst>
              <a:ext uri="{FF2B5EF4-FFF2-40B4-BE49-F238E27FC236}">
                <a16:creationId xmlns:a16="http://schemas.microsoft.com/office/drawing/2014/main" id="{070C4A74-ABFD-F543-A474-4806477F4AF9}"/>
              </a:ext>
            </a:extLst>
          </p:cNvPr>
          <p:cNvSpPr txBox="1">
            <a:spLocks noChangeArrowheads="1"/>
          </p:cNvSpPr>
          <p:nvPr/>
        </p:nvSpPr>
        <p:spPr bwMode="auto">
          <a:xfrm>
            <a:off x="133921" y="128521"/>
            <a:ext cx="5204160" cy="493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66421" rIns="81638" bIns="40819"/>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SimSun" panose="02010600030101010101" pitchFamily="2"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SimSun" panose="02010600030101010101" pitchFamily="2"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SimSun" panose="02010600030101010101" pitchFamily="2"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SimSun" panose="02010600030101010101" pitchFamily="2"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SimSun" panose="02010600030101010101" pitchFamily="2" charset="-122"/>
              </a:defRPr>
            </a:lvl9pPr>
          </a:lstStyle>
          <a:p>
            <a:pPr eaLnBrk="1"/>
            <a:r>
              <a:rPr lang="en-US" altLang="en-US" sz="2903" b="1">
                <a:solidFill>
                  <a:srgbClr val="000000"/>
                </a:solidFill>
              </a:rPr>
              <a:t>Useful R functions/packages</a:t>
            </a:r>
          </a:p>
        </p:txBody>
      </p:sp>
      <p:sp>
        <p:nvSpPr>
          <p:cNvPr id="13315" name="Text Box 3">
            <a:extLst>
              <a:ext uri="{FF2B5EF4-FFF2-40B4-BE49-F238E27FC236}">
                <a16:creationId xmlns:a16="http://schemas.microsoft.com/office/drawing/2014/main" id="{FC0BDF17-D787-7F41-BF37-228EFAF50D80}"/>
              </a:ext>
            </a:extLst>
          </p:cNvPr>
          <p:cNvSpPr txBox="1">
            <a:spLocks noChangeArrowheads="1"/>
          </p:cNvSpPr>
          <p:nvPr/>
        </p:nvSpPr>
        <p:spPr bwMode="auto">
          <a:xfrm>
            <a:off x="380515" y="847155"/>
            <a:ext cx="8559360" cy="58208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60020" rIns="81638" bIns="40819"/>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SimSun" panose="02010600030101010101" pitchFamily="2"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SimSun" panose="02010600030101010101" pitchFamily="2"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SimSun" panose="02010600030101010101" pitchFamily="2"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SimSun" panose="02010600030101010101" pitchFamily="2"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SimSun" panose="02010600030101010101" pitchFamily="2"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SimSun" panose="02010600030101010101" pitchFamily="2"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SimSun" panose="02010600030101010101" pitchFamily="2"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SimSun" panose="02010600030101010101" pitchFamily="2"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SimSun" panose="02010600030101010101" pitchFamily="2" charset="-122"/>
              </a:defRPr>
            </a:lvl9pPr>
          </a:lstStyle>
          <a:p>
            <a:pPr eaLnBrk="1"/>
            <a:r>
              <a:rPr lang="en-US" altLang="en-US" sz="2177" b="1" dirty="0">
                <a:solidFill>
                  <a:srgbClr val="000000"/>
                </a:solidFill>
              </a:rPr>
              <a:t>Packages</a:t>
            </a:r>
            <a:r>
              <a:rPr lang="en-US" altLang="en-US" sz="2177" dirty="0">
                <a:solidFill>
                  <a:srgbClr val="000000"/>
                </a:solidFill>
              </a:rPr>
              <a:t>: stats, signal</a:t>
            </a:r>
          </a:p>
          <a:p>
            <a:pPr eaLnBrk="1"/>
            <a:r>
              <a:rPr lang="en-US" altLang="en-US" sz="2177" i="1" dirty="0">
                <a:solidFill>
                  <a:srgbClr val="000000"/>
                </a:solidFill>
              </a:rPr>
              <a:t>Note: these packages have conflicting functions with the same name</a:t>
            </a:r>
          </a:p>
          <a:p>
            <a:pPr eaLnBrk="1"/>
            <a:endParaRPr lang="en-US" altLang="en-US" sz="2177" i="1" dirty="0">
              <a:solidFill>
                <a:srgbClr val="000000"/>
              </a:solidFill>
            </a:endParaRPr>
          </a:p>
          <a:p>
            <a:pPr eaLnBrk="1"/>
            <a:endParaRPr lang="en-US" altLang="en-US" sz="2177" i="1" dirty="0">
              <a:solidFill>
                <a:srgbClr val="000000"/>
              </a:solidFill>
            </a:endParaRPr>
          </a:p>
          <a:p>
            <a:pPr eaLnBrk="1"/>
            <a:r>
              <a:rPr lang="en-US" altLang="en-US" sz="2177" b="1" dirty="0">
                <a:solidFill>
                  <a:srgbClr val="000000"/>
                </a:solidFill>
              </a:rPr>
              <a:t>Block averages: </a:t>
            </a:r>
            <a:r>
              <a:rPr lang="en-US" altLang="en-US" sz="2177" dirty="0" err="1">
                <a:solidFill>
                  <a:srgbClr val="000000"/>
                </a:solidFill>
              </a:rPr>
              <a:t>tapply</a:t>
            </a:r>
            <a:endParaRPr lang="en-US" altLang="en-US" sz="2177" dirty="0">
              <a:solidFill>
                <a:srgbClr val="000000"/>
              </a:solidFill>
            </a:endParaRPr>
          </a:p>
          <a:p>
            <a:pPr eaLnBrk="1"/>
            <a:endParaRPr lang="en-US" altLang="en-US" sz="2177" dirty="0">
              <a:solidFill>
                <a:srgbClr val="000000"/>
              </a:solidFill>
            </a:endParaRPr>
          </a:p>
          <a:p>
            <a:pPr eaLnBrk="1"/>
            <a:r>
              <a:rPr lang="en-US" altLang="en-US" sz="2177" b="1" dirty="0">
                <a:solidFill>
                  <a:srgbClr val="000000"/>
                </a:solidFill>
              </a:rPr>
              <a:t>Moving average</a:t>
            </a:r>
            <a:r>
              <a:rPr lang="en-US" altLang="en-US" sz="2177" dirty="0">
                <a:solidFill>
                  <a:srgbClr val="000000"/>
                </a:solidFill>
              </a:rPr>
              <a:t>: filter (stats library)</a:t>
            </a:r>
          </a:p>
          <a:p>
            <a:pPr eaLnBrk="1"/>
            <a:endParaRPr lang="en-US" altLang="en-US" sz="2177" dirty="0">
              <a:solidFill>
                <a:srgbClr val="000000"/>
              </a:solidFill>
            </a:endParaRPr>
          </a:p>
          <a:p>
            <a:pPr eaLnBrk="1"/>
            <a:r>
              <a:rPr lang="en-US" altLang="en-US" sz="2177" b="1" dirty="0">
                <a:solidFill>
                  <a:srgbClr val="000000"/>
                </a:solidFill>
              </a:rPr>
              <a:t>Loess: </a:t>
            </a:r>
            <a:r>
              <a:rPr lang="en-US" altLang="en-US" sz="2177" dirty="0">
                <a:solidFill>
                  <a:srgbClr val="000000"/>
                </a:solidFill>
              </a:rPr>
              <a:t>loess (stats library)</a:t>
            </a:r>
          </a:p>
          <a:p>
            <a:pPr eaLnBrk="1"/>
            <a:endParaRPr lang="en-US" altLang="en-US" sz="2177" dirty="0">
              <a:solidFill>
                <a:srgbClr val="000000"/>
              </a:solidFill>
            </a:endParaRPr>
          </a:p>
          <a:p>
            <a:r>
              <a:rPr lang="en-US" altLang="en-US" sz="2177" b="1" dirty="0" err="1">
                <a:solidFill>
                  <a:srgbClr val="000000"/>
                </a:solidFill>
              </a:rPr>
              <a:t>smooth.Pspline</a:t>
            </a:r>
            <a:r>
              <a:rPr lang="en-US" altLang="en-US" sz="2177" b="1" dirty="0">
                <a:solidFill>
                  <a:srgbClr val="000000"/>
                </a:solidFill>
              </a:rPr>
              <a:t> (</a:t>
            </a:r>
            <a:r>
              <a:rPr lang="en-US" altLang="en-US" sz="2177" b="1" dirty="0" err="1">
                <a:solidFill>
                  <a:srgbClr val="000000"/>
                </a:solidFill>
              </a:rPr>
              <a:t>sm.spline</a:t>
            </a:r>
            <a:r>
              <a:rPr lang="en-US" altLang="en-US" sz="2177" b="1" dirty="0">
                <a:solidFill>
                  <a:srgbClr val="000000"/>
                </a:solidFill>
              </a:rPr>
              <a:t>)</a:t>
            </a:r>
            <a:r>
              <a:rPr lang="en-US" altLang="en-US" sz="2177" dirty="0">
                <a:solidFill>
                  <a:srgbClr val="000000"/>
                </a:solidFill>
              </a:rPr>
              <a:t> (</a:t>
            </a:r>
            <a:r>
              <a:rPr lang="en-US" altLang="en-US" sz="2177" dirty="0" err="1">
                <a:solidFill>
                  <a:srgbClr val="000000"/>
                </a:solidFill>
              </a:rPr>
              <a:t>pspline</a:t>
            </a:r>
            <a:r>
              <a:rPr lang="en-US" altLang="en-US" sz="2177" dirty="0">
                <a:solidFill>
                  <a:srgbClr val="000000"/>
                </a:solidFill>
              </a:rPr>
              <a:t> library)</a:t>
            </a:r>
          </a:p>
          <a:p>
            <a:pPr eaLnBrk="1"/>
            <a:endParaRPr lang="en-US" altLang="en-US" sz="2177" dirty="0">
              <a:solidFill>
                <a:srgbClr val="000000"/>
              </a:solidFill>
            </a:endParaRPr>
          </a:p>
          <a:p>
            <a:pPr eaLnBrk="1"/>
            <a:r>
              <a:rPr lang="en-US" altLang="en-US" sz="2177" b="1" dirty="0" err="1">
                <a:solidFill>
                  <a:srgbClr val="000000"/>
                </a:solidFill>
              </a:rPr>
              <a:t>Savitzky</a:t>
            </a:r>
            <a:r>
              <a:rPr lang="en-US" altLang="en-US" sz="2177" b="1" dirty="0">
                <a:solidFill>
                  <a:srgbClr val="000000"/>
                </a:solidFill>
              </a:rPr>
              <a:t> </a:t>
            </a:r>
            <a:r>
              <a:rPr lang="en-US" altLang="en-US" sz="2177" b="1" dirty="0" err="1">
                <a:solidFill>
                  <a:srgbClr val="000000"/>
                </a:solidFill>
              </a:rPr>
              <a:t>Golay</a:t>
            </a:r>
            <a:r>
              <a:rPr lang="en-US" altLang="en-US" sz="2177" dirty="0">
                <a:solidFill>
                  <a:srgbClr val="000000"/>
                </a:solidFill>
              </a:rPr>
              <a:t>: </a:t>
            </a:r>
            <a:r>
              <a:rPr lang="en-US" altLang="en-US" sz="2177" dirty="0" err="1">
                <a:solidFill>
                  <a:srgbClr val="000000"/>
                </a:solidFill>
              </a:rPr>
              <a:t>sgolayfilt</a:t>
            </a:r>
            <a:r>
              <a:rPr lang="en-US" altLang="en-US" sz="2177" dirty="0">
                <a:solidFill>
                  <a:srgbClr val="000000"/>
                </a:solidFill>
              </a:rPr>
              <a:t> (signal package) or </a:t>
            </a:r>
          </a:p>
          <a:p>
            <a:pPr eaLnBrk="1"/>
            <a:r>
              <a:rPr lang="en-US" altLang="en-US" sz="2177" dirty="0">
                <a:solidFill>
                  <a:srgbClr val="000000"/>
                </a:solidFill>
              </a:rPr>
              <a:t>                            </a:t>
            </a:r>
            <a:r>
              <a:rPr lang="en-US" altLang="en-US" sz="2177" dirty="0" err="1">
                <a:solidFill>
                  <a:srgbClr val="000000"/>
                </a:solidFill>
              </a:rPr>
              <a:t>savitzkyGolay</a:t>
            </a:r>
            <a:r>
              <a:rPr lang="en-US" altLang="en-US" sz="2177" dirty="0">
                <a:solidFill>
                  <a:srgbClr val="000000"/>
                </a:solidFill>
              </a:rPr>
              <a:t> (</a:t>
            </a:r>
            <a:r>
              <a:rPr lang="en-US" altLang="en-US" sz="2177" dirty="0" err="1">
                <a:solidFill>
                  <a:srgbClr val="000000"/>
                </a:solidFill>
              </a:rPr>
              <a:t>prospectr</a:t>
            </a:r>
            <a:r>
              <a:rPr lang="en-US" altLang="en-US" sz="2177" dirty="0">
                <a:solidFill>
                  <a:srgbClr val="000000"/>
                </a:solidFill>
              </a:rPr>
              <a:t> package) (newer)</a:t>
            </a:r>
          </a:p>
          <a:p>
            <a:pPr eaLnBrk="1"/>
            <a:endParaRPr lang="en-US" altLang="en-US" sz="2177" dirty="0">
              <a:solidFill>
                <a:srgbClr val="000000"/>
              </a:solidFill>
            </a:endParaRPr>
          </a:p>
          <a:p>
            <a:pPr eaLnBrk="1"/>
            <a:r>
              <a:rPr lang="en-US" altLang="en-US" sz="2177" i="1" dirty="0">
                <a:solidFill>
                  <a:srgbClr val="000000"/>
                </a:solidFill>
              </a:rPr>
              <a:t>The class hands-on workshop is given in this file:</a:t>
            </a:r>
          </a:p>
          <a:p>
            <a:r>
              <a:rPr lang="en-US" altLang="en-US" sz="2177" i="1" dirty="0">
                <a:solidFill>
                  <a:srgbClr val="000000"/>
                </a:solidFill>
              </a:rPr>
              <a:t>        wlef_n2o_class_exercise.r    </a:t>
            </a:r>
          </a:p>
          <a:p>
            <a:r>
              <a:rPr lang="en-US" altLang="en-US" sz="2177" i="1" dirty="0">
                <a:solidFill>
                  <a:srgbClr val="000000"/>
                </a:solidFill>
              </a:rPr>
              <a:t>         with file hirsch_2004_n2o_396m_061907.txt</a:t>
            </a:r>
          </a:p>
          <a:p>
            <a:pPr eaLnBrk="1"/>
            <a:endParaRPr lang="en-US" altLang="en-US" sz="2177" i="1" dirty="0">
              <a:solidFill>
                <a:srgbClr val="000000"/>
              </a:solidFill>
            </a:endParaRPr>
          </a:p>
        </p:txBody>
      </p:sp>
    </p:spTree>
    <p:extLst>
      <p:ext uri="{BB962C8B-B14F-4D97-AF65-F5344CB8AC3E}">
        <p14:creationId xmlns:p14="http://schemas.microsoft.com/office/powerpoint/2010/main" val="42736005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C0CE38-FA05-5443-A936-0A5BD9DBB883}"/>
              </a:ext>
            </a:extLst>
          </p:cNvPr>
          <p:cNvPicPr>
            <a:picLocks noChangeAspect="1"/>
          </p:cNvPicPr>
          <p:nvPr/>
        </p:nvPicPr>
        <p:blipFill>
          <a:blip r:embed="rId2"/>
          <a:stretch>
            <a:fillRect/>
          </a:stretch>
        </p:blipFill>
        <p:spPr>
          <a:xfrm>
            <a:off x="0" y="1175616"/>
            <a:ext cx="9144000" cy="5524633"/>
          </a:xfrm>
          <a:prstGeom prst="rect">
            <a:avLst/>
          </a:prstGeom>
        </p:spPr>
      </p:pic>
      <p:sp>
        <p:nvSpPr>
          <p:cNvPr id="3" name="TextBox 2">
            <a:extLst>
              <a:ext uri="{FF2B5EF4-FFF2-40B4-BE49-F238E27FC236}">
                <a16:creationId xmlns:a16="http://schemas.microsoft.com/office/drawing/2014/main" id="{9337BC57-51FC-C446-9E67-DEC1A7D15BAE}"/>
              </a:ext>
            </a:extLst>
          </p:cNvPr>
          <p:cNvSpPr txBox="1"/>
          <p:nvPr/>
        </p:nvSpPr>
        <p:spPr>
          <a:xfrm>
            <a:off x="0" y="713951"/>
            <a:ext cx="9144000" cy="461665"/>
          </a:xfrm>
          <a:prstGeom prst="rect">
            <a:avLst/>
          </a:prstGeom>
          <a:solidFill>
            <a:srgbClr val="FFC000"/>
          </a:solidFill>
        </p:spPr>
        <p:txBody>
          <a:bodyPr wrap="square" rtlCol="0">
            <a:spAutoFit/>
          </a:bodyPr>
          <a:lstStyle/>
          <a:p>
            <a:pPr algn="ctr"/>
            <a:r>
              <a:rPr lang="en-US" sz="2400" i="1" dirty="0">
                <a:solidFill>
                  <a:srgbClr val="00B0F0"/>
                </a:solidFill>
              </a:rPr>
              <a:t>Monthly Mean CO</a:t>
            </a:r>
            <a:r>
              <a:rPr lang="en-US" sz="2400" i="1" baseline="-25000" dirty="0">
                <a:solidFill>
                  <a:srgbClr val="00B0F0"/>
                </a:solidFill>
              </a:rPr>
              <a:t>2</a:t>
            </a:r>
            <a:r>
              <a:rPr lang="en-US" sz="2400" i="1" dirty="0">
                <a:solidFill>
                  <a:srgbClr val="00B0F0"/>
                </a:solidFill>
              </a:rPr>
              <a:t> data from Mauna Loa (downslope filtered)</a:t>
            </a:r>
          </a:p>
        </p:txBody>
      </p:sp>
      <p:sp>
        <p:nvSpPr>
          <p:cNvPr id="4" name="TextBox 3">
            <a:extLst>
              <a:ext uri="{FF2B5EF4-FFF2-40B4-BE49-F238E27FC236}">
                <a16:creationId xmlns:a16="http://schemas.microsoft.com/office/drawing/2014/main" id="{A7CC9B5F-5213-0849-9243-01B92B0D0EB2}"/>
              </a:ext>
            </a:extLst>
          </p:cNvPr>
          <p:cNvSpPr txBox="1"/>
          <p:nvPr/>
        </p:nvSpPr>
        <p:spPr>
          <a:xfrm>
            <a:off x="0" y="0"/>
            <a:ext cx="9144000" cy="830997"/>
          </a:xfrm>
          <a:prstGeom prst="rect">
            <a:avLst/>
          </a:prstGeom>
          <a:solidFill>
            <a:srgbClr val="FFC000"/>
          </a:solidFill>
        </p:spPr>
        <p:txBody>
          <a:bodyPr wrap="square" rtlCol="0">
            <a:spAutoFit/>
          </a:bodyPr>
          <a:lstStyle/>
          <a:p>
            <a:pPr algn="ctr"/>
            <a:r>
              <a:rPr lang="en-US" sz="2400" b="1">
                <a:solidFill>
                  <a:srgbClr val="FF0000"/>
                </a:solidFill>
              </a:rPr>
              <a:t>Topic 9b. Special </a:t>
            </a:r>
            <a:r>
              <a:rPr lang="en-US" sz="2400" b="1" dirty="0">
                <a:solidFill>
                  <a:srgbClr val="FF0000"/>
                </a:solidFill>
              </a:rPr>
              <a:t>Application:</a:t>
            </a:r>
            <a:r>
              <a:rPr lang="en-US" sz="2400" b="1" dirty="0"/>
              <a:t> </a:t>
            </a:r>
            <a:r>
              <a:rPr lang="en-US" sz="2400" b="1" u="sng" dirty="0"/>
              <a:t>Seasonal amplitud</a:t>
            </a:r>
            <a:r>
              <a:rPr lang="en-US" sz="2400" b="1" dirty="0"/>
              <a:t>e for CO</a:t>
            </a:r>
            <a:r>
              <a:rPr lang="en-US" sz="2400" b="1" baseline="-25000" dirty="0"/>
              <a:t>2</a:t>
            </a:r>
            <a:r>
              <a:rPr lang="en-US" sz="2400" b="1" dirty="0"/>
              <a:t> at Mauna Loa, and the celebrated increase in seasonal amplitude over time</a:t>
            </a:r>
          </a:p>
        </p:txBody>
      </p:sp>
    </p:spTree>
    <p:extLst>
      <p:ext uri="{BB962C8B-B14F-4D97-AF65-F5344CB8AC3E}">
        <p14:creationId xmlns:p14="http://schemas.microsoft.com/office/powerpoint/2010/main" val="19621276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2AED30-4814-214B-B7CF-189A29FCBE36}"/>
              </a:ext>
            </a:extLst>
          </p:cNvPr>
          <p:cNvPicPr>
            <a:picLocks noChangeAspect="1"/>
          </p:cNvPicPr>
          <p:nvPr/>
        </p:nvPicPr>
        <p:blipFill rotWithShape="1">
          <a:blip r:embed="rId2"/>
          <a:srcRect t="11952" b="10946"/>
          <a:stretch/>
        </p:blipFill>
        <p:spPr>
          <a:xfrm>
            <a:off x="0" y="0"/>
            <a:ext cx="5527258" cy="3328827"/>
          </a:xfrm>
          <a:prstGeom prst="rect">
            <a:avLst/>
          </a:prstGeom>
        </p:spPr>
      </p:pic>
      <p:pic>
        <p:nvPicPr>
          <p:cNvPr id="3" name="Picture 2">
            <a:extLst>
              <a:ext uri="{FF2B5EF4-FFF2-40B4-BE49-F238E27FC236}">
                <a16:creationId xmlns:a16="http://schemas.microsoft.com/office/drawing/2014/main" id="{EC8A890B-F86D-3744-B04D-2E4040CCE7E1}"/>
              </a:ext>
            </a:extLst>
          </p:cNvPr>
          <p:cNvPicPr>
            <a:picLocks noChangeAspect="1"/>
          </p:cNvPicPr>
          <p:nvPr/>
        </p:nvPicPr>
        <p:blipFill rotWithShape="1">
          <a:blip r:embed="rId3"/>
          <a:srcRect t="14159"/>
          <a:stretch/>
        </p:blipFill>
        <p:spPr>
          <a:xfrm>
            <a:off x="0" y="3328827"/>
            <a:ext cx="5527258" cy="3706116"/>
          </a:xfrm>
          <a:prstGeom prst="rect">
            <a:avLst/>
          </a:prstGeom>
        </p:spPr>
      </p:pic>
      <p:sp>
        <p:nvSpPr>
          <p:cNvPr id="4" name="TextBox 3">
            <a:extLst>
              <a:ext uri="{FF2B5EF4-FFF2-40B4-BE49-F238E27FC236}">
                <a16:creationId xmlns:a16="http://schemas.microsoft.com/office/drawing/2014/main" id="{149CF652-BFAC-5946-8B68-A1E592B6EBEA}"/>
              </a:ext>
            </a:extLst>
          </p:cNvPr>
          <p:cNvSpPr txBox="1"/>
          <p:nvPr/>
        </p:nvSpPr>
        <p:spPr>
          <a:xfrm>
            <a:off x="5332022" y="281672"/>
            <a:ext cx="3596222" cy="3600986"/>
          </a:xfrm>
          <a:prstGeom prst="rect">
            <a:avLst/>
          </a:prstGeom>
          <a:noFill/>
        </p:spPr>
        <p:txBody>
          <a:bodyPr wrap="square" rtlCol="0">
            <a:spAutoFit/>
          </a:bodyPr>
          <a:lstStyle/>
          <a:p>
            <a:r>
              <a:rPr lang="en-US" sz="2800" b="1" dirty="0"/>
              <a:t>What is the problem?</a:t>
            </a:r>
          </a:p>
          <a:p>
            <a:endParaRPr lang="en-US" sz="2000" b="1" dirty="0"/>
          </a:p>
          <a:p>
            <a:r>
              <a:rPr lang="en-US" sz="2000" b="1" dirty="0"/>
              <a:t>Consider a linear trend, upon which is superimposed</a:t>
            </a:r>
          </a:p>
          <a:p>
            <a:r>
              <a:rPr lang="en-US" sz="2000" b="1" dirty="0"/>
              <a:t>a sinusoidal seasonal cycle.</a:t>
            </a:r>
          </a:p>
          <a:p>
            <a:endParaRPr lang="en-US" sz="2000" b="1" dirty="0"/>
          </a:p>
          <a:p>
            <a:r>
              <a:rPr lang="en-US" sz="2000" i="1" dirty="0"/>
              <a:t>If we know (or assume we can specify) the parametric forms of the seasonal cycle and the trend, </a:t>
            </a:r>
          </a:p>
          <a:p>
            <a:r>
              <a:rPr lang="en-US" sz="2000" i="1" dirty="0"/>
              <a:t>We can readily decomposed the seasonal cycle and trend.</a:t>
            </a:r>
          </a:p>
        </p:txBody>
      </p:sp>
    </p:spTree>
    <p:extLst>
      <p:ext uri="{BB962C8B-B14F-4D97-AF65-F5344CB8AC3E}">
        <p14:creationId xmlns:p14="http://schemas.microsoft.com/office/powerpoint/2010/main" val="848926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3D616C-C9DF-6646-A99F-6969790F14B2}"/>
              </a:ext>
            </a:extLst>
          </p:cNvPr>
          <p:cNvPicPr>
            <a:picLocks noChangeAspect="1"/>
          </p:cNvPicPr>
          <p:nvPr/>
        </p:nvPicPr>
        <p:blipFill>
          <a:blip r:embed="rId2"/>
          <a:stretch>
            <a:fillRect/>
          </a:stretch>
        </p:blipFill>
        <p:spPr>
          <a:xfrm>
            <a:off x="0" y="0"/>
            <a:ext cx="9144000" cy="6683584"/>
          </a:xfrm>
          <a:prstGeom prst="rect">
            <a:avLst/>
          </a:prstGeom>
        </p:spPr>
      </p:pic>
      <p:sp>
        <p:nvSpPr>
          <p:cNvPr id="5" name="TextBox 4">
            <a:extLst>
              <a:ext uri="{FF2B5EF4-FFF2-40B4-BE49-F238E27FC236}">
                <a16:creationId xmlns:a16="http://schemas.microsoft.com/office/drawing/2014/main" id="{98F959CA-1C94-284A-8B00-56EFA42CE6A9}"/>
              </a:ext>
            </a:extLst>
          </p:cNvPr>
          <p:cNvSpPr txBox="1"/>
          <p:nvPr/>
        </p:nvSpPr>
        <p:spPr>
          <a:xfrm>
            <a:off x="0" y="0"/>
            <a:ext cx="9144000" cy="461665"/>
          </a:xfrm>
          <a:prstGeom prst="rect">
            <a:avLst/>
          </a:prstGeom>
          <a:solidFill>
            <a:srgbClr val="FFC000"/>
          </a:solidFill>
        </p:spPr>
        <p:txBody>
          <a:bodyPr wrap="square" rtlCol="0">
            <a:spAutoFit/>
          </a:bodyPr>
          <a:lstStyle/>
          <a:p>
            <a:pPr algn="ctr"/>
            <a:r>
              <a:rPr lang="en-US" sz="2400" b="1" dirty="0"/>
              <a:t>Weekly Mean CO</a:t>
            </a:r>
            <a:r>
              <a:rPr lang="en-US" sz="2400" b="1" baseline="-25000" dirty="0"/>
              <a:t>2</a:t>
            </a:r>
            <a:r>
              <a:rPr lang="en-US" sz="2400" b="1" dirty="0"/>
              <a:t> data from Mauna Loa (downslope filtered)</a:t>
            </a:r>
          </a:p>
        </p:txBody>
      </p:sp>
      <p:sp>
        <p:nvSpPr>
          <p:cNvPr id="6" name="TextBox 5">
            <a:extLst>
              <a:ext uri="{FF2B5EF4-FFF2-40B4-BE49-F238E27FC236}">
                <a16:creationId xmlns:a16="http://schemas.microsoft.com/office/drawing/2014/main" id="{50C856E4-5B37-574E-A200-C746E7923C74}"/>
              </a:ext>
            </a:extLst>
          </p:cNvPr>
          <p:cNvSpPr txBox="1"/>
          <p:nvPr/>
        </p:nvSpPr>
        <p:spPr>
          <a:xfrm>
            <a:off x="498766" y="566680"/>
            <a:ext cx="3596222" cy="3908762"/>
          </a:xfrm>
          <a:prstGeom prst="rect">
            <a:avLst/>
          </a:prstGeom>
          <a:noFill/>
        </p:spPr>
        <p:txBody>
          <a:bodyPr wrap="square" rtlCol="0">
            <a:spAutoFit/>
          </a:bodyPr>
          <a:lstStyle/>
          <a:p>
            <a:r>
              <a:rPr lang="en-US" sz="2800" b="1" dirty="0"/>
              <a:t>What is the problem?</a:t>
            </a:r>
          </a:p>
          <a:p>
            <a:endParaRPr lang="en-US" sz="2000" b="1" dirty="0"/>
          </a:p>
          <a:p>
            <a:r>
              <a:rPr lang="en-US" sz="2000" i="1" dirty="0"/>
              <a:t>We don’t know) the parametric forms of the seasonal cycle and trend, it is apparent that the seasonal cycle is not particularly sinusoidal, has noise, and has short-and long term variability. The time scales for variations in the seasonal cycle and trend are not distinct from changes</a:t>
            </a:r>
          </a:p>
          <a:p>
            <a:r>
              <a:rPr lang="en-US" sz="2000" i="1" dirty="0"/>
              <a:t>In the trend line.</a:t>
            </a:r>
          </a:p>
        </p:txBody>
      </p:sp>
    </p:spTree>
    <p:extLst>
      <p:ext uri="{BB962C8B-B14F-4D97-AF65-F5344CB8AC3E}">
        <p14:creationId xmlns:p14="http://schemas.microsoft.com/office/powerpoint/2010/main" val="30207216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686E61-F93D-F546-9604-730AF75FA9E2}"/>
              </a:ext>
            </a:extLst>
          </p:cNvPr>
          <p:cNvPicPr>
            <a:picLocks noChangeAspect="1"/>
          </p:cNvPicPr>
          <p:nvPr/>
        </p:nvPicPr>
        <p:blipFill rotWithShape="1">
          <a:blip r:embed="rId2"/>
          <a:srcRect l="1683"/>
          <a:stretch/>
        </p:blipFill>
        <p:spPr>
          <a:xfrm>
            <a:off x="59378" y="0"/>
            <a:ext cx="6935190" cy="6858000"/>
          </a:xfrm>
          <a:prstGeom prst="rect">
            <a:avLst/>
          </a:prstGeom>
        </p:spPr>
      </p:pic>
      <p:sp>
        <p:nvSpPr>
          <p:cNvPr id="4" name="TextBox 3">
            <a:extLst>
              <a:ext uri="{FF2B5EF4-FFF2-40B4-BE49-F238E27FC236}">
                <a16:creationId xmlns:a16="http://schemas.microsoft.com/office/drawing/2014/main" id="{AAA82405-6F3E-1049-93E1-E260784F3E63}"/>
              </a:ext>
            </a:extLst>
          </p:cNvPr>
          <p:cNvSpPr txBox="1"/>
          <p:nvPr/>
        </p:nvSpPr>
        <p:spPr>
          <a:xfrm>
            <a:off x="6863938" y="0"/>
            <a:ext cx="2280062" cy="5262979"/>
          </a:xfrm>
          <a:prstGeom prst="rect">
            <a:avLst/>
          </a:prstGeom>
          <a:solidFill>
            <a:srgbClr val="FFC000"/>
          </a:solidFill>
        </p:spPr>
        <p:txBody>
          <a:bodyPr wrap="square" rtlCol="0">
            <a:spAutoFit/>
          </a:bodyPr>
          <a:lstStyle/>
          <a:p>
            <a:r>
              <a:rPr lang="en-US" sz="2400" b="1" dirty="0"/>
              <a:t>The “classic” NOAA approach: </a:t>
            </a:r>
          </a:p>
          <a:p>
            <a:endParaRPr lang="en-US" sz="2400" b="1" dirty="0"/>
          </a:p>
          <a:p>
            <a:r>
              <a:rPr lang="en-US" sz="2400" b="1" dirty="0"/>
              <a:t>Fit a parametric function, smooth the residuals with a FFT low-pass filter, impose simple taper, …. </a:t>
            </a:r>
          </a:p>
          <a:p>
            <a:endParaRPr lang="en-US" sz="2400" b="1" dirty="0"/>
          </a:p>
          <a:p>
            <a:r>
              <a:rPr lang="en-US" sz="2400" b="1" dirty="0"/>
              <a:t>Results shown </a:t>
            </a:r>
          </a:p>
          <a:p>
            <a:r>
              <a:rPr lang="en-US" sz="2400" b="1" dirty="0">
                <a:sym typeface="Wingdings" pitchFamily="2" charset="2"/>
              </a:rPr>
              <a:t> </a:t>
            </a:r>
            <a:r>
              <a:rPr lang="en-US" sz="2400" b="1" dirty="0"/>
              <a:t> here.</a:t>
            </a:r>
          </a:p>
        </p:txBody>
      </p:sp>
      <p:sp>
        <p:nvSpPr>
          <p:cNvPr id="5" name="Rectangle 4">
            <a:extLst>
              <a:ext uri="{FF2B5EF4-FFF2-40B4-BE49-F238E27FC236}">
                <a16:creationId xmlns:a16="http://schemas.microsoft.com/office/drawing/2014/main" id="{F5358B0B-0AE7-104D-96BE-94A66388C84F}"/>
              </a:ext>
            </a:extLst>
          </p:cNvPr>
          <p:cNvSpPr/>
          <p:nvPr/>
        </p:nvSpPr>
        <p:spPr>
          <a:xfrm>
            <a:off x="3348842" y="6335924"/>
            <a:ext cx="5795158" cy="369332"/>
          </a:xfrm>
          <a:prstGeom prst="rect">
            <a:avLst/>
          </a:prstGeom>
        </p:spPr>
        <p:txBody>
          <a:bodyPr wrap="square">
            <a:spAutoFit/>
          </a:bodyPr>
          <a:lstStyle/>
          <a:p>
            <a:r>
              <a:rPr lang="en-US" dirty="0">
                <a:hlinkClick r:id="rId3"/>
              </a:rPr>
              <a:t>https://www.esrl.noaa.gov/gmd/ccgg/mbl/crvfit/crvfit.html</a:t>
            </a:r>
            <a:endParaRPr lang="en-US" dirty="0"/>
          </a:p>
        </p:txBody>
      </p:sp>
    </p:spTree>
    <p:extLst>
      <p:ext uri="{BB962C8B-B14F-4D97-AF65-F5344CB8AC3E}">
        <p14:creationId xmlns:p14="http://schemas.microsoft.com/office/powerpoint/2010/main" val="2578920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0_HIPPO_CO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474" y="381452"/>
            <a:ext cx="8276029" cy="6476548"/>
          </a:xfrm>
          <a:prstGeom prst="rect">
            <a:avLst/>
          </a:prstGeom>
        </p:spPr>
      </p:pic>
      <p:sp>
        <p:nvSpPr>
          <p:cNvPr id="3" name="Rectangle 2"/>
          <p:cNvSpPr/>
          <p:nvPr/>
        </p:nvSpPr>
        <p:spPr>
          <a:xfrm>
            <a:off x="3073509" y="3619726"/>
            <a:ext cx="1154107" cy="11684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83498" y="1311701"/>
            <a:ext cx="1134533" cy="646331"/>
          </a:xfrm>
          <a:prstGeom prst="rect">
            <a:avLst/>
          </a:prstGeom>
          <a:noFill/>
          <a:ln>
            <a:solidFill>
              <a:schemeClr val="tx1"/>
            </a:solidFill>
          </a:ln>
        </p:spPr>
        <p:txBody>
          <a:bodyPr wrap="square" rtlCol="0">
            <a:spAutoFit/>
          </a:bodyPr>
          <a:lstStyle/>
          <a:p>
            <a:r>
              <a:rPr lang="en-US" b="1" dirty="0"/>
              <a:t>-- OMS</a:t>
            </a:r>
          </a:p>
          <a:p>
            <a:r>
              <a:rPr lang="en-US" b="1" dirty="0">
                <a:solidFill>
                  <a:srgbClr val="FF0000"/>
                </a:solidFill>
              </a:rPr>
              <a:t>-- QCLS</a:t>
            </a:r>
          </a:p>
        </p:txBody>
      </p:sp>
      <p:sp>
        <p:nvSpPr>
          <p:cNvPr id="4" name="TextBox 3">
            <a:extLst>
              <a:ext uri="{FF2B5EF4-FFF2-40B4-BE49-F238E27FC236}">
                <a16:creationId xmlns:a16="http://schemas.microsoft.com/office/drawing/2014/main" id="{5CCB928B-3242-7944-A77F-DA580D7753E7}"/>
              </a:ext>
            </a:extLst>
          </p:cNvPr>
          <p:cNvSpPr txBox="1"/>
          <p:nvPr/>
        </p:nvSpPr>
        <p:spPr>
          <a:xfrm>
            <a:off x="0" y="0"/>
            <a:ext cx="9124978" cy="461665"/>
          </a:xfrm>
          <a:prstGeom prst="rect">
            <a:avLst/>
          </a:prstGeom>
          <a:solidFill>
            <a:srgbClr val="FFC000"/>
          </a:solidFill>
        </p:spPr>
        <p:txBody>
          <a:bodyPr wrap="square" rtlCol="0">
            <a:spAutoFit/>
          </a:bodyPr>
          <a:lstStyle/>
          <a:p>
            <a:pPr algn="ctr"/>
            <a:r>
              <a:rPr lang="en-US" sz="2400" b="1" dirty="0"/>
              <a:t>A closer look at our  noisy time series data</a:t>
            </a:r>
          </a:p>
        </p:txBody>
      </p:sp>
    </p:spTree>
    <p:extLst>
      <p:ext uri="{BB962C8B-B14F-4D97-AF65-F5344CB8AC3E}">
        <p14:creationId xmlns:p14="http://schemas.microsoft.com/office/powerpoint/2010/main" val="3872411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C49039-CC44-EA4F-90C2-02F994762F8D}"/>
              </a:ext>
            </a:extLst>
          </p:cNvPr>
          <p:cNvPicPr>
            <a:picLocks noChangeAspect="1"/>
          </p:cNvPicPr>
          <p:nvPr/>
        </p:nvPicPr>
        <p:blipFill rotWithShape="1">
          <a:blip r:embed="rId2"/>
          <a:srcRect t="13607" b="10606"/>
          <a:stretch/>
        </p:blipFill>
        <p:spPr>
          <a:xfrm>
            <a:off x="0" y="171783"/>
            <a:ext cx="5702300" cy="3375678"/>
          </a:xfrm>
          <a:prstGeom prst="rect">
            <a:avLst/>
          </a:prstGeom>
        </p:spPr>
      </p:pic>
      <p:pic>
        <p:nvPicPr>
          <p:cNvPr id="3" name="Picture 2">
            <a:extLst>
              <a:ext uri="{FF2B5EF4-FFF2-40B4-BE49-F238E27FC236}">
                <a16:creationId xmlns:a16="http://schemas.microsoft.com/office/drawing/2014/main" id="{9DA2B8DC-896F-0444-97D7-F798165473D2}"/>
              </a:ext>
            </a:extLst>
          </p:cNvPr>
          <p:cNvPicPr>
            <a:picLocks noChangeAspect="1"/>
          </p:cNvPicPr>
          <p:nvPr/>
        </p:nvPicPr>
        <p:blipFill rotWithShape="1">
          <a:blip r:embed="rId3"/>
          <a:srcRect b="3926"/>
          <a:stretch/>
        </p:blipFill>
        <p:spPr>
          <a:xfrm>
            <a:off x="0" y="2643154"/>
            <a:ext cx="5702300" cy="4225317"/>
          </a:xfrm>
          <a:prstGeom prst="rect">
            <a:avLst/>
          </a:prstGeom>
        </p:spPr>
      </p:pic>
      <p:sp>
        <p:nvSpPr>
          <p:cNvPr id="4" name="TextBox 3">
            <a:extLst>
              <a:ext uri="{FF2B5EF4-FFF2-40B4-BE49-F238E27FC236}">
                <a16:creationId xmlns:a16="http://schemas.microsoft.com/office/drawing/2014/main" id="{D7F4ABA1-FEF4-AA4C-A6A3-00DBE4DEC434}"/>
              </a:ext>
            </a:extLst>
          </p:cNvPr>
          <p:cNvSpPr txBox="1"/>
          <p:nvPr/>
        </p:nvSpPr>
        <p:spPr>
          <a:xfrm>
            <a:off x="4320211" y="1167635"/>
            <a:ext cx="421240" cy="369332"/>
          </a:xfrm>
          <a:prstGeom prst="rect">
            <a:avLst/>
          </a:prstGeom>
          <a:noFill/>
        </p:spPr>
        <p:txBody>
          <a:bodyPr wrap="square" rtlCol="0">
            <a:spAutoFit/>
          </a:bodyPr>
          <a:lstStyle/>
          <a:p>
            <a:r>
              <a:rPr lang="en-US" b="1" dirty="0">
                <a:solidFill>
                  <a:srgbClr val="0070C0"/>
                </a:solidFill>
              </a:rPr>
              <a:t>Y1</a:t>
            </a:r>
          </a:p>
        </p:txBody>
      </p:sp>
      <p:sp>
        <p:nvSpPr>
          <p:cNvPr id="5" name="TextBox 4">
            <a:extLst>
              <a:ext uri="{FF2B5EF4-FFF2-40B4-BE49-F238E27FC236}">
                <a16:creationId xmlns:a16="http://schemas.microsoft.com/office/drawing/2014/main" id="{A77AC27F-B025-EC49-98A8-177F52C1C562}"/>
              </a:ext>
            </a:extLst>
          </p:cNvPr>
          <p:cNvSpPr txBox="1"/>
          <p:nvPr/>
        </p:nvSpPr>
        <p:spPr>
          <a:xfrm>
            <a:off x="5890162" y="554804"/>
            <a:ext cx="3038082" cy="1477328"/>
          </a:xfrm>
          <a:prstGeom prst="rect">
            <a:avLst/>
          </a:prstGeom>
          <a:noFill/>
        </p:spPr>
        <p:txBody>
          <a:bodyPr wrap="square" rtlCol="0">
            <a:spAutoFit/>
          </a:bodyPr>
          <a:lstStyle/>
          <a:p>
            <a:r>
              <a:rPr lang="en-US" b="1" dirty="0"/>
              <a:t>A linear trend, and a </a:t>
            </a:r>
            <a:r>
              <a:rPr lang="en-US" b="1" dirty="0" err="1"/>
              <a:t>polyharmonic</a:t>
            </a:r>
            <a:r>
              <a:rPr lang="en-US" b="1" dirty="0"/>
              <a:t> seasonal cycle,</a:t>
            </a:r>
          </a:p>
          <a:p>
            <a:r>
              <a:rPr lang="en-US" b="1" dirty="0"/>
              <a:t>do not readily conform to simple ideas about distinct time scales.</a:t>
            </a:r>
          </a:p>
        </p:txBody>
      </p:sp>
      <p:sp>
        <p:nvSpPr>
          <p:cNvPr id="6" name="TextBox 5">
            <a:extLst>
              <a:ext uri="{FF2B5EF4-FFF2-40B4-BE49-F238E27FC236}">
                <a16:creationId xmlns:a16="http://schemas.microsoft.com/office/drawing/2014/main" id="{F51BAC5F-E395-1041-997B-F5635E08619C}"/>
              </a:ext>
            </a:extLst>
          </p:cNvPr>
          <p:cNvSpPr txBox="1"/>
          <p:nvPr/>
        </p:nvSpPr>
        <p:spPr>
          <a:xfrm>
            <a:off x="4741451" y="1859622"/>
            <a:ext cx="446998" cy="369332"/>
          </a:xfrm>
          <a:prstGeom prst="rect">
            <a:avLst/>
          </a:prstGeom>
          <a:noFill/>
        </p:spPr>
        <p:txBody>
          <a:bodyPr wrap="square" rtlCol="0">
            <a:spAutoFit/>
          </a:bodyPr>
          <a:lstStyle/>
          <a:p>
            <a:r>
              <a:rPr lang="en-US" dirty="0"/>
              <a:t>Y0</a:t>
            </a:r>
          </a:p>
        </p:txBody>
      </p:sp>
      <p:sp>
        <p:nvSpPr>
          <p:cNvPr id="7" name="TextBox 6">
            <a:extLst>
              <a:ext uri="{FF2B5EF4-FFF2-40B4-BE49-F238E27FC236}">
                <a16:creationId xmlns:a16="http://schemas.microsoft.com/office/drawing/2014/main" id="{C142F027-F650-174D-86FA-917CDF1B722B}"/>
              </a:ext>
            </a:extLst>
          </p:cNvPr>
          <p:cNvSpPr txBox="1"/>
          <p:nvPr/>
        </p:nvSpPr>
        <p:spPr>
          <a:xfrm rot="16200000">
            <a:off x="1274119" y="1352302"/>
            <a:ext cx="863029" cy="369332"/>
          </a:xfrm>
          <a:prstGeom prst="rect">
            <a:avLst/>
          </a:prstGeom>
          <a:solidFill>
            <a:schemeClr val="bg1"/>
          </a:solidFill>
        </p:spPr>
        <p:txBody>
          <a:bodyPr wrap="square" rtlCol="0">
            <a:spAutoFit/>
          </a:bodyPr>
          <a:lstStyle/>
          <a:p>
            <a:r>
              <a:rPr lang="en-US" dirty="0"/>
              <a:t>Y0, Y1</a:t>
            </a:r>
          </a:p>
        </p:txBody>
      </p:sp>
      <p:sp>
        <p:nvSpPr>
          <p:cNvPr id="8" name="TextBox 7">
            <a:extLst>
              <a:ext uri="{FF2B5EF4-FFF2-40B4-BE49-F238E27FC236}">
                <a16:creationId xmlns:a16="http://schemas.microsoft.com/office/drawing/2014/main" id="{48C7B140-AF14-1249-A72D-CB4057515E20}"/>
              </a:ext>
            </a:extLst>
          </p:cNvPr>
          <p:cNvSpPr txBox="1"/>
          <p:nvPr/>
        </p:nvSpPr>
        <p:spPr>
          <a:xfrm>
            <a:off x="1396873" y="4488417"/>
            <a:ext cx="863029" cy="369332"/>
          </a:xfrm>
          <a:prstGeom prst="rect">
            <a:avLst/>
          </a:prstGeom>
          <a:solidFill>
            <a:schemeClr val="bg1"/>
          </a:solidFill>
        </p:spPr>
        <p:txBody>
          <a:bodyPr wrap="square" rtlCol="0">
            <a:spAutoFit/>
          </a:bodyPr>
          <a:lstStyle/>
          <a:p>
            <a:r>
              <a:rPr lang="en-US" dirty="0"/>
              <a:t>Y0 + Y1</a:t>
            </a:r>
          </a:p>
        </p:txBody>
      </p:sp>
    </p:spTree>
    <p:extLst>
      <p:ext uri="{BB962C8B-B14F-4D97-AF65-F5344CB8AC3E}">
        <p14:creationId xmlns:p14="http://schemas.microsoft.com/office/powerpoint/2010/main" val="28423155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3F11CD-B357-134E-98D4-AF303FEE6F8D}"/>
              </a:ext>
            </a:extLst>
          </p:cNvPr>
          <p:cNvSpPr txBox="1"/>
          <p:nvPr/>
        </p:nvSpPr>
        <p:spPr>
          <a:xfrm>
            <a:off x="205482" y="438453"/>
            <a:ext cx="8291245" cy="1323439"/>
          </a:xfrm>
          <a:prstGeom prst="rect">
            <a:avLst/>
          </a:prstGeom>
          <a:noFill/>
        </p:spPr>
        <p:txBody>
          <a:bodyPr wrap="square" rtlCol="0">
            <a:spAutoFit/>
          </a:bodyPr>
          <a:lstStyle/>
          <a:p>
            <a:r>
              <a:rPr lang="en-US" sz="2000" b="1" dirty="0" err="1"/>
              <a:t>stl</a:t>
            </a:r>
            <a:r>
              <a:rPr lang="en-US" sz="2000" b="1" dirty="0"/>
              <a:t> (x, </a:t>
            </a:r>
            <a:r>
              <a:rPr lang="en-US" sz="2000" b="1" dirty="0" err="1"/>
              <a:t>s.window</a:t>
            </a:r>
            <a:r>
              <a:rPr lang="en-US" sz="2000" b="1" dirty="0"/>
              <a:t>, </a:t>
            </a:r>
            <a:r>
              <a:rPr lang="en-US" sz="2000" b="1" dirty="0" err="1"/>
              <a:t>s.degree</a:t>
            </a:r>
            <a:r>
              <a:rPr lang="en-US" sz="2000" b="1" dirty="0"/>
              <a:t> = 0, </a:t>
            </a:r>
            <a:r>
              <a:rPr lang="en-US" sz="2000" b="1" dirty="0" err="1"/>
              <a:t>t.window</a:t>
            </a:r>
            <a:r>
              <a:rPr lang="en-US" sz="2000" b="1" dirty="0"/>
              <a:t> = NULL, </a:t>
            </a:r>
            <a:r>
              <a:rPr lang="en-US" sz="2000" b="1" dirty="0" err="1"/>
              <a:t>t.degree</a:t>
            </a:r>
            <a:r>
              <a:rPr lang="en-US" sz="2000" b="1" dirty="0"/>
              <a:t> = 1, </a:t>
            </a:r>
            <a:r>
              <a:rPr lang="en-US" sz="2000" b="1" dirty="0" err="1"/>
              <a:t>l.window</a:t>
            </a:r>
            <a:r>
              <a:rPr lang="en-US" sz="2000" b="1" dirty="0"/>
              <a:t> = </a:t>
            </a:r>
            <a:r>
              <a:rPr lang="en-US" sz="2000" b="1" dirty="0" err="1"/>
              <a:t>nextodd</a:t>
            </a:r>
            <a:r>
              <a:rPr lang="en-US" sz="2000" b="1" dirty="0"/>
              <a:t>(period), </a:t>
            </a:r>
            <a:r>
              <a:rPr lang="en-US" sz="2000" b="1" dirty="0" err="1"/>
              <a:t>l.degree</a:t>
            </a:r>
            <a:r>
              <a:rPr lang="en-US" sz="2000" b="1" dirty="0"/>
              <a:t> = </a:t>
            </a:r>
            <a:r>
              <a:rPr lang="en-US" sz="2000" b="1" dirty="0" err="1"/>
              <a:t>t.degree</a:t>
            </a:r>
            <a:r>
              <a:rPr lang="en-US" sz="2000" b="1" dirty="0"/>
              <a:t>, </a:t>
            </a:r>
            <a:r>
              <a:rPr lang="en-US" sz="2000" b="1" dirty="0" err="1"/>
              <a:t>s.jump</a:t>
            </a:r>
            <a:r>
              <a:rPr lang="en-US" sz="2000" b="1" dirty="0"/>
              <a:t> = ceiling(</a:t>
            </a:r>
            <a:r>
              <a:rPr lang="en-US" sz="2000" b="1" dirty="0" err="1"/>
              <a:t>s.window</a:t>
            </a:r>
            <a:r>
              <a:rPr lang="en-US" sz="2000" b="1" dirty="0"/>
              <a:t>/10),</a:t>
            </a:r>
          </a:p>
          <a:p>
            <a:r>
              <a:rPr lang="en-US" sz="2000" b="1" dirty="0" err="1"/>
              <a:t>t.jump</a:t>
            </a:r>
            <a:r>
              <a:rPr lang="en-US" sz="2000" b="1" dirty="0"/>
              <a:t> = ceiling(</a:t>
            </a:r>
            <a:r>
              <a:rPr lang="en-US" sz="2000" b="1" dirty="0" err="1"/>
              <a:t>t.window</a:t>
            </a:r>
            <a:r>
              <a:rPr lang="en-US" sz="2000" b="1" dirty="0"/>
              <a:t>/10), </a:t>
            </a:r>
            <a:r>
              <a:rPr lang="en-US" sz="2000" b="1" dirty="0" err="1"/>
              <a:t>l.jump</a:t>
            </a:r>
            <a:r>
              <a:rPr lang="en-US" sz="2000" b="1" dirty="0"/>
              <a:t> = ceiling(</a:t>
            </a:r>
            <a:r>
              <a:rPr lang="en-US" sz="2000" b="1" dirty="0" err="1"/>
              <a:t>l.window</a:t>
            </a:r>
            <a:r>
              <a:rPr lang="en-US" sz="2000" b="1" dirty="0"/>
              <a:t>/10), robust = FALSE,</a:t>
            </a:r>
          </a:p>
          <a:p>
            <a:r>
              <a:rPr lang="en-US" sz="2000" b="1" dirty="0"/>
              <a:t>inner = if(robust)  1 else 2, outer = if(robust) 15 else 0, </a:t>
            </a:r>
            <a:r>
              <a:rPr lang="en-US" sz="2000" b="1" dirty="0" err="1"/>
              <a:t>na.action</a:t>
            </a:r>
            <a:r>
              <a:rPr lang="en-US" sz="2000" b="1" dirty="0"/>
              <a:t> = </a:t>
            </a:r>
            <a:r>
              <a:rPr lang="en-US" sz="2000" b="1" dirty="0" err="1"/>
              <a:t>na.fail</a:t>
            </a:r>
            <a:r>
              <a:rPr lang="en-US" sz="2000" b="1" dirty="0"/>
              <a:t>)</a:t>
            </a:r>
          </a:p>
        </p:txBody>
      </p:sp>
      <p:sp>
        <p:nvSpPr>
          <p:cNvPr id="3" name="TextBox 2">
            <a:extLst>
              <a:ext uri="{FF2B5EF4-FFF2-40B4-BE49-F238E27FC236}">
                <a16:creationId xmlns:a16="http://schemas.microsoft.com/office/drawing/2014/main" id="{A8BB4E14-1E62-BE4E-ABC6-E0BBD1FD8791}"/>
              </a:ext>
            </a:extLst>
          </p:cNvPr>
          <p:cNvSpPr txBox="1"/>
          <p:nvPr/>
        </p:nvSpPr>
        <p:spPr>
          <a:xfrm>
            <a:off x="205482" y="1661478"/>
            <a:ext cx="8743308" cy="5078313"/>
          </a:xfrm>
          <a:prstGeom prst="rect">
            <a:avLst/>
          </a:prstGeom>
          <a:noFill/>
        </p:spPr>
        <p:txBody>
          <a:bodyPr wrap="square" rtlCol="0">
            <a:spAutoFit/>
          </a:bodyPr>
          <a:lstStyle/>
          <a:p>
            <a:r>
              <a:rPr lang="en-US" dirty="0"/>
              <a:t> </a:t>
            </a:r>
            <a:r>
              <a:rPr lang="en-US" b="1" dirty="0"/>
              <a:t>x:</a:t>
            </a:r>
            <a:r>
              <a:rPr lang="en-US" dirty="0"/>
              <a:t> univariate time series to be decomposed. </a:t>
            </a:r>
          </a:p>
          <a:p>
            <a:r>
              <a:rPr lang="en-US" dirty="0"/>
              <a:t>#</a:t>
            </a:r>
          </a:p>
          <a:p>
            <a:r>
              <a:rPr lang="en-US" b="1" dirty="0" err="1"/>
              <a:t>s.window</a:t>
            </a:r>
            <a:r>
              <a:rPr lang="en-US" b="1" dirty="0"/>
              <a:t>:</a:t>
            </a:r>
            <a:r>
              <a:rPr lang="en-US" dirty="0"/>
              <a:t> either the character string ‘"periodic"’ or the span (in lags) of the loess window for seasonal extraction, which should be odd and at least 7, according to Cleveland et al. This has no default.</a:t>
            </a:r>
          </a:p>
          <a:p>
            <a:r>
              <a:rPr lang="en-US" dirty="0"/>
              <a:t>#</a:t>
            </a:r>
          </a:p>
          <a:p>
            <a:r>
              <a:rPr lang="en-US" b="1" dirty="0" err="1"/>
              <a:t>s.degree</a:t>
            </a:r>
            <a:r>
              <a:rPr lang="en-US" b="1" dirty="0"/>
              <a:t>:</a:t>
            </a:r>
            <a:r>
              <a:rPr lang="en-US" dirty="0"/>
              <a:t> degree of locally-fitted polynomial in seasonal extraction. Should be zero or one.</a:t>
            </a:r>
          </a:p>
          <a:p>
            <a:r>
              <a:rPr lang="en-US" dirty="0"/>
              <a:t>#</a:t>
            </a:r>
          </a:p>
          <a:p>
            <a:r>
              <a:rPr lang="en-US" b="1" dirty="0" err="1"/>
              <a:t>t.window</a:t>
            </a:r>
            <a:r>
              <a:rPr lang="en-US" b="1" dirty="0"/>
              <a:t>:</a:t>
            </a:r>
            <a:r>
              <a:rPr lang="en-US" dirty="0"/>
              <a:t> the span (in lags) of the loess window for trend extraction, which should be odd.  If ‘NULL’, the default is  ‘</a:t>
            </a:r>
            <a:r>
              <a:rPr lang="en-US" dirty="0" err="1"/>
              <a:t>nextodd</a:t>
            </a:r>
            <a:r>
              <a:rPr lang="en-US" dirty="0"/>
              <a:t>(ceiling((1.5*period) / (1-(1.5/</a:t>
            </a:r>
            <a:r>
              <a:rPr lang="en-US" dirty="0" err="1"/>
              <a:t>s.window</a:t>
            </a:r>
            <a:r>
              <a:rPr lang="en-US" dirty="0"/>
              <a:t>))))’, #</a:t>
            </a:r>
          </a:p>
          <a:p>
            <a:r>
              <a:rPr lang="en-US" dirty="0"/>
              <a:t>#</a:t>
            </a:r>
            <a:r>
              <a:rPr lang="en-US" dirty="0" err="1"/>
              <a:t>t.degree</a:t>
            </a:r>
            <a:r>
              <a:rPr lang="en-US" dirty="0"/>
              <a:t>: degree of locally-fitted polynomial in trend extraction. Should be zero or one.</a:t>
            </a:r>
          </a:p>
          <a:p>
            <a:r>
              <a:rPr lang="en-US" dirty="0"/>
              <a:t>#</a:t>
            </a:r>
          </a:p>
          <a:p>
            <a:r>
              <a:rPr lang="en-US" b="1" dirty="0" err="1"/>
              <a:t>l.window</a:t>
            </a:r>
            <a:r>
              <a:rPr lang="en-US" b="1" dirty="0"/>
              <a:t>: </a:t>
            </a:r>
            <a:r>
              <a:rPr lang="en-US" dirty="0"/>
              <a:t>the span (in lags) of the loess window of the low-pass filter used for each subseries.  Defaults to the smallest odd integer greater than or equal to ‘frequency(x)’ which is recommended since it prevents competition between the trend and seasonal components.  If not an odd integer its given value is increased to the next odd one.</a:t>
            </a:r>
          </a:p>
          <a:p>
            <a:r>
              <a:rPr lang="en-US" dirty="0"/>
              <a:t>#</a:t>
            </a:r>
          </a:p>
          <a:p>
            <a:r>
              <a:rPr lang="en-US" b="1" dirty="0" err="1"/>
              <a:t>l.degree</a:t>
            </a:r>
            <a:r>
              <a:rPr lang="en-US" b="1" dirty="0"/>
              <a:t>:</a:t>
            </a:r>
            <a:r>
              <a:rPr lang="en-US" dirty="0"/>
              <a:t> degree of locally-fitted polynomial for the subseries low-pass filter.  Must be 0 or</a:t>
            </a:r>
          </a:p>
        </p:txBody>
      </p:sp>
      <p:sp>
        <p:nvSpPr>
          <p:cNvPr id="4" name="TextBox 3">
            <a:extLst>
              <a:ext uri="{FF2B5EF4-FFF2-40B4-BE49-F238E27FC236}">
                <a16:creationId xmlns:a16="http://schemas.microsoft.com/office/drawing/2014/main" id="{D31DB4AA-15B8-8448-AED9-042F6DD18D8A}"/>
              </a:ext>
            </a:extLst>
          </p:cNvPr>
          <p:cNvSpPr txBox="1"/>
          <p:nvPr/>
        </p:nvSpPr>
        <p:spPr>
          <a:xfrm>
            <a:off x="0" y="0"/>
            <a:ext cx="9144000" cy="400110"/>
          </a:xfrm>
          <a:prstGeom prst="rect">
            <a:avLst/>
          </a:prstGeom>
          <a:solidFill>
            <a:srgbClr val="FFC000"/>
          </a:solidFill>
        </p:spPr>
        <p:txBody>
          <a:bodyPr wrap="square" rtlCol="0">
            <a:spAutoFit/>
          </a:bodyPr>
          <a:lstStyle/>
          <a:p>
            <a:pPr algn="ctr"/>
            <a:r>
              <a:rPr lang="en-US" sz="2000" b="1" dirty="0"/>
              <a:t>The </a:t>
            </a:r>
            <a:r>
              <a:rPr lang="en-US" sz="2000" b="1" dirty="0" err="1"/>
              <a:t>stl</a:t>
            </a:r>
            <a:r>
              <a:rPr lang="en-US" sz="2000" b="1" dirty="0"/>
              <a:t> function provides an excellent way to address this problem, based on loess</a:t>
            </a:r>
          </a:p>
        </p:txBody>
      </p:sp>
    </p:spTree>
    <p:extLst>
      <p:ext uri="{BB962C8B-B14F-4D97-AF65-F5344CB8AC3E}">
        <p14:creationId xmlns:p14="http://schemas.microsoft.com/office/powerpoint/2010/main" val="29976867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F8160D-A1B1-1649-A374-B03244CEC5F5}"/>
              </a:ext>
            </a:extLst>
          </p:cNvPr>
          <p:cNvSpPr/>
          <p:nvPr/>
        </p:nvSpPr>
        <p:spPr>
          <a:xfrm>
            <a:off x="83127" y="0"/>
            <a:ext cx="9060873" cy="8193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0AA1F2C-6609-7D4C-AFB8-60DBEB29D173}"/>
              </a:ext>
            </a:extLst>
          </p:cNvPr>
          <p:cNvSpPr txBox="1"/>
          <p:nvPr/>
        </p:nvSpPr>
        <p:spPr>
          <a:xfrm>
            <a:off x="277803" y="202281"/>
            <a:ext cx="8640566" cy="6832640"/>
          </a:xfrm>
          <a:prstGeom prst="rect">
            <a:avLst/>
          </a:prstGeom>
          <a:noFill/>
        </p:spPr>
        <p:txBody>
          <a:bodyPr wrap="square" rtlCol="0">
            <a:spAutoFit/>
          </a:bodyPr>
          <a:lstStyle/>
          <a:p>
            <a:pPr algn="ctr"/>
            <a:r>
              <a:rPr lang="en-US" sz="2400" b="1" dirty="0"/>
              <a:t>STL:</a:t>
            </a:r>
          </a:p>
          <a:p>
            <a:endParaRPr lang="en-US" sz="2400" dirty="0"/>
          </a:p>
          <a:p>
            <a:r>
              <a:rPr lang="en-US" sz="2400" dirty="0"/>
              <a:t>Make a set of subseries of all of the points for a given phase(month) within the “seasonal cycle”, e.g. all of the January points, all for Feb, </a:t>
            </a:r>
            <a:r>
              <a:rPr lang="en-US" sz="2400" dirty="0" err="1"/>
              <a:t>etc</a:t>
            </a:r>
            <a:r>
              <a:rPr lang="en-US" sz="2400" dirty="0"/>
              <a:t> (121 subseries for monthly data).</a:t>
            </a:r>
          </a:p>
          <a:p>
            <a:endParaRPr lang="en-US" sz="1000" dirty="0"/>
          </a:p>
          <a:p>
            <a:r>
              <a:rPr lang="en-US" sz="2400" dirty="0"/>
              <a:t>Run loess for each of these series, with span window </a:t>
            </a:r>
            <a:r>
              <a:rPr lang="en-US" sz="2400" b="1" dirty="0" err="1">
                <a:solidFill>
                  <a:srgbClr val="0070C0"/>
                </a:solidFill>
              </a:rPr>
              <a:t>l.window</a:t>
            </a:r>
            <a:r>
              <a:rPr lang="en-US" sz="2400" dirty="0"/>
              <a:t> (in lags, i.e. </a:t>
            </a:r>
            <a:r>
              <a:rPr lang="en-US" sz="2400" dirty="0">
                <a:latin typeface="Symbol" pitchFamily="2" charset="2"/>
              </a:rPr>
              <a:t>D</a:t>
            </a:r>
            <a:r>
              <a:rPr lang="en-US" sz="2400" dirty="0"/>
              <a:t>t). Average them together to get a first approximation to the </a:t>
            </a:r>
            <a:r>
              <a:rPr lang="en-US" sz="2400" b="1" dirty="0">
                <a:solidFill>
                  <a:srgbClr val="FF0000"/>
                </a:solidFill>
              </a:rPr>
              <a:t>smooth trend</a:t>
            </a:r>
            <a:r>
              <a:rPr lang="en-US" sz="2400" b="1" dirty="0"/>
              <a:t>.</a:t>
            </a:r>
            <a:r>
              <a:rPr lang="en-US" sz="2400" dirty="0"/>
              <a:t> Run loess on that approximation with span in lags </a:t>
            </a:r>
            <a:r>
              <a:rPr lang="en-US" sz="2400" b="1" dirty="0" err="1">
                <a:solidFill>
                  <a:srgbClr val="0070C0"/>
                </a:solidFill>
              </a:rPr>
              <a:t>t.window</a:t>
            </a:r>
            <a:r>
              <a:rPr lang="en-US" sz="2400" b="1" dirty="0">
                <a:solidFill>
                  <a:srgbClr val="0070C0"/>
                </a:solidFill>
              </a:rPr>
              <a:t>.</a:t>
            </a:r>
          </a:p>
          <a:p>
            <a:endParaRPr lang="en-US" sz="1000" dirty="0"/>
          </a:p>
          <a:p>
            <a:r>
              <a:rPr lang="en-US" sz="2400" dirty="0"/>
              <a:t>Subtract the smoothed trend from the mean of the subseries, and smooth the resulting trend residuals with loess using window </a:t>
            </a:r>
            <a:r>
              <a:rPr lang="en-US" sz="2400" b="1" dirty="0" err="1">
                <a:solidFill>
                  <a:srgbClr val="0070C0"/>
                </a:solidFill>
              </a:rPr>
              <a:t>s.window</a:t>
            </a:r>
            <a:r>
              <a:rPr lang="en-US" sz="2400" dirty="0"/>
              <a:t> to get the </a:t>
            </a:r>
            <a:r>
              <a:rPr lang="en-US" sz="2400" b="1" dirty="0">
                <a:solidFill>
                  <a:srgbClr val="FF0000"/>
                </a:solidFill>
              </a:rPr>
              <a:t>smoothed residuals</a:t>
            </a:r>
            <a:r>
              <a:rPr lang="en-US" sz="2400" dirty="0"/>
              <a:t>.</a:t>
            </a:r>
          </a:p>
          <a:p>
            <a:endParaRPr lang="en-US" sz="1000" dirty="0"/>
          </a:p>
          <a:p>
            <a:r>
              <a:rPr lang="en-US" sz="2400" dirty="0"/>
              <a:t>Subtract the (</a:t>
            </a:r>
            <a:r>
              <a:rPr lang="en-US" sz="2400" b="1" dirty="0">
                <a:solidFill>
                  <a:srgbClr val="FF0000"/>
                </a:solidFill>
              </a:rPr>
              <a:t>smooth trend + smoothed residuals</a:t>
            </a:r>
            <a:r>
              <a:rPr lang="en-US" sz="2400" dirty="0"/>
              <a:t> ) from each of the subseries. Repeat with this “flattened” data, iteratively.</a:t>
            </a:r>
          </a:p>
          <a:p>
            <a:endParaRPr lang="en-US" sz="1000" dirty="0"/>
          </a:p>
          <a:p>
            <a:r>
              <a:rPr lang="en-US" sz="2400" i="1" dirty="0"/>
              <a:t>“robust” loess can be chosen in R to reduce sensitivity to outliers (more iterations)(Cleveland, 1979)</a:t>
            </a:r>
            <a:endParaRPr lang="en-US" sz="2400" dirty="0"/>
          </a:p>
        </p:txBody>
      </p:sp>
    </p:spTree>
    <p:extLst>
      <p:ext uri="{BB962C8B-B14F-4D97-AF65-F5344CB8AC3E}">
        <p14:creationId xmlns:p14="http://schemas.microsoft.com/office/powerpoint/2010/main" val="24352211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ADF6399-3474-4D43-A5D6-7846B860500B}"/>
              </a:ext>
            </a:extLst>
          </p:cNvPr>
          <p:cNvGrpSpPr/>
          <p:nvPr/>
        </p:nvGrpSpPr>
        <p:grpSpPr>
          <a:xfrm>
            <a:off x="0" y="544530"/>
            <a:ext cx="9144001" cy="5953447"/>
            <a:chOff x="0" y="544530"/>
            <a:chExt cx="9144001" cy="5953447"/>
          </a:xfrm>
        </p:grpSpPr>
        <p:pic>
          <p:nvPicPr>
            <p:cNvPr id="2" name="Picture 1">
              <a:extLst>
                <a:ext uri="{FF2B5EF4-FFF2-40B4-BE49-F238E27FC236}">
                  <a16:creationId xmlns:a16="http://schemas.microsoft.com/office/drawing/2014/main" id="{7AAE74E1-32CB-6943-9CB0-1124FCE06169}"/>
                </a:ext>
              </a:extLst>
            </p:cNvPr>
            <p:cNvPicPr>
              <a:picLocks noChangeAspect="1"/>
            </p:cNvPicPr>
            <p:nvPr/>
          </p:nvPicPr>
          <p:blipFill rotWithShape="1">
            <a:blip r:embed="rId2"/>
            <a:srcRect l="3483" r="4043" b="6605"/>
            <a:stretch/>
          </p:blipFill>
          <p:spPr>
            <a:xfrm>
              <a:off x="318498" y="821688"/>
              <a:ext cx="8455901" cy="4870195"/>
            </a:xfrm>
            <a:prstGeom prst="rect">
              <a:avLst/>
            </a:prstGeom>
          </p:spPr>
        </p:pic>
        <p:sp>
          <p:nvSpPr>
            <p:cNvPr id="3" name="TextBox 2">
              <a:extLst>
                <a:ext uri="{FF2B5EF4-FFF2-40B4-BE49-F238E27FC236}">
                  <a16:creationId xmlns:a16="http://schemas.microsoft.com/office/drawing/2014/main" id="{898297BD-30F1-4944-903F-A80066EBD6BF}"/>
                </a:ext>
              </a:extLst>
            </p:cNvPr>
            <p:cNvSpPr txBox="1"/>
            <p:nvPr/>
          </p:nvSpPr>
          <p:spPr>
            <a:xfrm>
              <a:off x="636997" y="5574647"/>
              <a:ext cx="8322068" cy="923330"/>
            </a:xfrm>
            <a:prstGeom prst="rect">
              <a:avLst/>
            </a:prstGeom>
            <a:noFill/>
          </p:spPr>
          <p:txBody>
            <a:bodyPr wrap="square" rtlCol="0">
              <a:spAutoFit/>
            </a:bodyPr>
            <a:lstStyle/>
            <a:p>
              <a:r>
                <a:rPr lang="en-US" b="1" dirty="0"/>
                <a:t>   |                      |                      |                       |                      |                      |                      |</a:t>
              </a:r>
            </a:p>
            <a:p>
              <a:r>
                <a:rPr lang="en-US" b="1" dirty="0"/>
                <a:t>1960                1970                1980                1990              2000                2010               2020</a:t>
              </a:r>
            </a:p>
            <a:p>
              <a:r>
                <a:rPr lang="en-US" b="1" dirty="0"/>
                <a:t>                                                                      Year</a:t>
              </a:r>
            </a:p>
          </p:txBody>
        </p:sp>
        <p:sp>
          <p:nvSpPr>
            <p:cNvPr id="4" name="TextBox 3">
              <a:extLst>
                <a:ext uri="{FF2B5EF4-FFF2-40B4-BE49-F238E27FC236}">
                  <a16:creationId xmlns:a16="http://schemas.microsoft.com/office/drawing/2014/main" id="{06CC0940-ACC3-FE4E-B2E8-E8D49E424898}"/>
                </a:ext>
              </a:extLst>
            </p:cNvPr>
            <p:cNvSpPr txBox="1"/>
            <p:nvPr/>
          </p:nvSpPr>
          <p:spPr>
            <a:xfrm rot="16200000">
              <a:off x="-2309352" y="2853882"/>
              <a:ext cx="5265036" cy="646331"/>
            </a:xfrm>
            <a:prstGeom prst="rect">
              <a:avLst/>
            </a:prstGeom>
            <a:noFill/>
          </p:spPr>
          <p:txBody>
            <a:bodyPr wrap="square" rtlCol="0">
              <a:spAutoFit/>
            </a:bodyPr>
            <a:lstStyle/>
            <a:p>
              <a:r>
                <a:rPr lang="en-US" dirty="0"/>
                <a:t>Remainder          Trend          Seasonal           Data</a:t>
              </a:r>
            </a:p>
            <a:p>
              <a:r>
                <a:rPr lang="en-US" dirty="0"/>
                <a:t>                      320  360  400                    320  360   400</a:t>
              </a:r>
            </a:p>
          </p:txBody>
        </p:sp>
        <p:sp>
          <p:nvSpPr>
            <p:cNvPr id="5" name="TextBox 4">
              <a:extLst>
                <a:ext uri="{FF2B5EF4-FFF2-40B4-BE49-F238E27FC236}">
                  <a16:creationId xmlns:a16="http://schemas.microsoft.com/office/drawing/2014/main" id="{C820A0D5-5067-3D4B-82CB-5F6800FE3156}"/>
                </a:ext>
              </a:extLst>
            </p:cNvPr>
            <p:cNvSpPr txBox="1"/>
            <p:nvPr/>
          </p:nvSpPr>
          <p:spPr>
            <a:xfrm rot="16200000">
              <a:off x="8165891" y="4831456"/>
              <a:ext cx="1586888" cy="369332"/>
            </a:xfrm>
            <a:prstGeom prst="rect">
              <a:avLst/>
            </a:prstGeom>
            <a:noFill/>
          </p:spPr>
          <p:txBody>
            <a:bodyPr wrap="square" rtlCol="0">
              <a:spAutoFit/>
            </a:bodyPr>
            <a:lstStyle/>
            <a:p>
              <a:r>
                <a:rPr lang="en-US" dirty="0"/>
                <a:t>-1       0       +1</a:t>
              </a:r>
            </a:p>
          </p:txBody>
        </p:sp>
        <p:sp>
          <p:nvSpPr>
            <p:cNvPr id="6" name="TextBox 5">
              <a:extLst>
                <a:ext uri="{FF2B5EF4-FFF2-40B4-BE49-F238E27FC236}">
                  <a16:creationId xmlns:a16="http://schemas.microsoft.com/office/drawing/2014/main" id="{4329F92E-0545-4446-8131-89D12BCF0384}"/>
                </a:ext>
              </a:extLst>
            </p:cNvPr>
            <p:cNvSpPr txBox="1"/>
            <p:nvPr/>
          </p:nvSpPr>
          <p:spPr>
            <a:xfrm rot="16200000">
              <a:off x="8165621" y="2568582"/>
              <a:ext cx="1586888" cy="369332"/>
            </a:xfrm>
            <a:prstGeom prst="rect">
              <a:avLst/>
            </a:prstGeom>
            <a:noFill/>
          </p:spPr>
          <p:txBody>
            <a:bodyPr wrap="square" rtlCol="0">
              <a:spAutoFit/>
            </a:bodyPr>
            <a:lstStyle/>
            <a:p>
              <a:r>
                <a:rPr lang="en-US" dirty="0"/>
                <a:t>-4         0  +2</a:t>
              </a:r>
            </a:p>
          </p:txBody>
        </p:sp>
      </p:grpSp>
      <p:sp>
        <p:nvSpPr>
          <p:cNvPr id="8" name="TextBox 7">
            <a:extLst>
              <a:ext uri="{FF2B5EF4-FFF2-40B4-BE49-F238E27FC236}">
                <a16:creationId xmlns:a16="http://schemas.microsoft.com/office/drawing/2014/main" id="{FE10E482-30DC-A844-AEC8-0968F5E85CAD}"/>
              </a:ext>
            </a:extLst>
          </p:cNvPr>
          <p:cNvSpPr txBox="1"/>
          <p:nvPr/>
        </p:nvSpPr>
        <p:spPr>
          <a:xfrm>
            <a:off x="269" y="22030"/>
            <a:ext cx="9143731" cy="461665"/>
          </a:xfrm>
          <a:prstGeom prst="rect">
            <a:avLst/>
          </a:prstGeom>
          <a:solidFill>
            <a:srgbClr val="FFC000"/>
          </a:solidFill>
        </p:spPr>
        <p:txBody>
          <a:bodyPr wrap="square" rtlCol="0">
            <a:spAutoFit/>
          </a:bodyPr>
          <a:lstStyle/>
          <a:p>
            <a:pPr algn="ctr"/>
            <a:r>
              <a:rPr lang="en-US" sz="2400" b="1" dirty="0"/>
              <a:t>Plot of CO</a:t>
            </a:r>
            <a:r>
              <a:rPr lang="en-US" sz="2400" b="1" baseline="-25000" dirty="0"/>
              <a:t>2</a:t>
            </a:r>
            <a:r>
              <a:rPr lang="en-US" sz="2400" b="1" dirty="0"/>
              <a:t> </a:t>
            </a:r>
            <a:r>
              <a:rPr lang="en-US" sz="2400" b="1" dirty="0" err="1"/>
              <a:t>stl</a:t>
            </a:r>
            <a:r>
              <a:rPr lang="en-US" sz="2400" b="1" dirty="0"/>
              <a:t> decomposition for MLO</a:t>
            </a:r>
          </a:p>
        </p:txBody>
      </p:sp>
    </p:spTree>
    <p:extLst>
      <p:ext uri="{BB962C8B-B14F-4D97-AF65-F5344CB8AC3E}">
        <p14:creationId xmlns:p14="http://schemas.microsoft.com/office/powerpoint/2010/main" val="3383553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F248A7D-9F75-614F-B2F9-069F4B9CEAF3}"/>
              </a:ext>
            </a:extLst>
          </p:cNvPr>
          <p:cNvGrpSpPr/>
          <p:nvPr/>
        </p:nvGrpSpPr>
        <p:grpSpPr>
          <a:xfrm>
            <a:off x="-20550" y="799156"/>
            <a:ext cx="9164550" cy="5208317"/>
            <a:chOff x="-20550" y="799156"/>
            <a:chExt cx="9164550" cy="5208317"/>
          </a:xfrm>
        </p:grpSpPr>
        <p:pic>
          <p:nvPicPr>
            <p:cNvPr id="3" name="Picture 2">
              <a:extLst>
                <a:ext uri="{FF2B5EF4-FFF2-40B4-BE49-F238E27FC236}">
                  <a16:creationId xmlns:a16="http://schemas.microsoft.com/office/drawing/2014/main" id="{FC130C30-1154-E54C-8406-8E8CC5A05E0B}"/>
                </a:ext>
              </a:extLst>
            </p:cNvPr>
            <p:cNvPicPr>
              <a:picLocks noChangeAspect="1"/>
            </p:cNvPicPr>
            <p:nvPr/>
          </p:nvPicPr>
          <p:blipFill rotWithShape="1">
            <a:blip r:embed="rId2"/>
            <a:srcRect l="3034" r="1011"/>
            <a:stretch/>
          </p:blipFill>
          <p:spPr>
            <a:xfrm>
              <a:off x="441116" y="850526"/>
              <a:ext cx="8702884" cy="5156947"/>
            </a:xfrm>
            <a:prstGeom prst="rect">
              <a:avLst/>
            </a:prstGeom>
          </p:spPr>
        </p:pic>
        <p:sp>
          <p:nvSpPr>
            <p:cNvPr id="4" name="TextBox 3">
              <a:extLst>
                <a:ext uri="{FF2B5EF4-FFF2-40B4-BE49-F238E27FC236}">
                  <a16:creationId xmlns:a16="http://schemas.microsoft.com/office/drawing/2014/main" id="{C3C7D9AF-226C-7241-B464-CDB4E09806B6}"/>
                </a:ext>
              </a:extLst>
            </p:cNvPr>
            <p:cNvSpPr txBox="1"/>
            <p:nvPr/>
          </p:nvSpPr>
          <p:spPr>
            <a:xfrm>
              <a:off x="2768593" y="799156"/>
              <a:ext cx="4232953" cy="400110"/>
            </a:xfrm>
            <a:prstGeom prst="rect">
              <a:avLst/>
            </a:prstGeom>
            <a:solidFill>
              <a:schemeClr val="bg1"/>
            </a:solidFill>
          </p:spPr>
          <p:txBody>
            <a:bodyPr wrap="square" rtlCol="0">
              <a:spAutoFit/>
            </a:bodyPr>
            <a:lstStyle/>
            <a:p>
              <a:r>
                <a:rPr lang="en-US" sz="2000" b="1" dirty="0"/>
                <a:t>CO</a:t>
              </a:r>
              <a:r>
                <a:rPr lang="en-US" sz="2000" b="1" baseline="-25000" dirty="0"/>
                <a:t>2</a:t>
              </a:r>
              <a:r>
                <a:rPr lang="en-US" sz="2000" b="1" dirty="0"/>
                <a:t> seasonal amplitude at MLO (ppm)</a:t>
              </a:r>
            </a:p>
          </p:txBody>
        </p:sp>
        <p:sp>
          <p:nvSpPr>
            <p:cNvPr id="5" name="TextBox 4">
              <a:extLst>
                <a:ext uri="{FF2B5EF4-FFF2-40B4-BE49-F238E27FC236}">
                  <a16:creationId xmlns:a16="http://schemas.microsoft.com/office/drawing/2014/main" id="{121CDAAC-709E-D34D-A226-B1437325AE02}"/>
                </a:ext>
              </a:extLst>
            </p:cNvPr>
            <p:cNvSpPr txBox="1"/>
            <p:nvPr/>
          </p:nvSpPr>
          <p:spPr>
            <a:xfrm rot="16200000">
              <a:off x="-231506" y="2866490"/>
              <a:ext cx="883578" cy="461665"/>
            </a:xfrm>
            <a:prstGeom prst="rect">
              <a:avLst/>
            </a:prstGeom>
            <a:noFill/>
          </p:spPr>
          <p:txBody>
            <a:bodyPr wrap="square" rtlCol="0">
              <a:spAutoFit/>
            </a:bodyPr>
            <a:lstStyle/>
            <a:p>
              <a:r>
                <a:rPr lang="en-US" sz="2400" b="1" dirty="0"/>
                <a:t>ppm</a:t>
              </a:r>
            </a:p>
          </p:txBody>
        </p:sp>
        <p:sp>
          <p:nvSpPr>
            <p:cNvPr id="6" name="Rectangle 5">
              <a:extLst>
                <a:ext uri="{FF2B5EF4-FFF2-40B4-BE49-F238E27FC236}">
                  <a16:creationId xmlns:a16="http://schemas.microsoft.com/office/drawing/2014/main" id="{4C690831-0FF3-3048-97AA-AD66B2A332BB}"/>
                </a:ext>
              </a:extLst>
            </p:cNvPr>
            <p:cNvSpPr/>
            <p:nvPr/>
          </p:nvSpPr>
          <p:spPr>
            <a:xfrm>
              <a:off x="261318" y="1475628"/>
              <a:ext cx="359595" cy="2774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37C1896-0632-7746-A9D6-E49B3EA9804F}"/>
                </a:ext>
              </a:extLst>
            </p:cNvPr>
            <p:cNvSpPr/>
            <p:nvPr/>
          </p:nvSpPr>
          <p:spPr>
            <a:xfrm>
              <a:off x="342837" y="2819920"/>
              <a:ext cx="359595" cy="2774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C9193BBA-7C84-DA49-A80A-6B584CBB44FA}"/>
              </a:ext>
            </a:extLst>
          </p:cNvPr>
          <p:cNvSpPr txBox="1"/>
          <p:nvPr/>
        </p:nvSpPr>
        <p:spPr>
          <a:xfrm>
            <a:off x="269" y="22030"/>
            <a:ext cx="9143731" cy="461665"/>
          </a:xfrm>
          <a:prstGeom prst="rect">
            <a:avLst/>
          </a:prstGeom>
          <a:solidFill>
            <a:srgbClr val="FFC000"/>
          </a:solidFill>
        </p:spPr>
        <p:txBody>
          <a:bodyPr wrap="square" rtlCol="0">
            <a:spAutoFit/>
          </a:bodyPr>
          <a:lstStyle/>
          <a:p>
            <a:pPr algn="ctr"/>
            <a:r>
              <a:rPr lang="en-US" sz="2400" b="1" dirty="0"/>
              <a:t>Plot of CO</a:t>
            </a:r>
            <a:r>
              <a:rPr lang="en-US" sz="2400" b="1" baseline="-25000" dirty="0"/>
              <a:t>2</a:t>
            </a:r>
            <a:r>
              <a:rPr lang="en-US" sz="2400" b="1" dirty="0"/>
              <a:t> </a:t>
            </a:r>
            <a:r>
              <a:rPr lang="en-US" sz="2400" b="1" dirty="0" err="1"/>
              <a:t>stl</a:t>
            </a:r>
            <a:r>
              <a:rPr lang="en-US" sz="2400" b="1" dirty="0"/>
              <a:t> decomposition for Seasonal Component: MLO</a:t>
            </a:r>
          </a:p>
        </p:txBody>
      </p:sp>
    </p:spTree>
    <p:extLst>
      <p:ext uri="{BB962C8B-B14F-4D97-AF65-F5344CB8AC3E}">
        <p14:creationId xmlns:p14="http://schemas.microsoft.com/office/powerpoint/2010/main" val="12779890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1FBB66-B9AA-5A45-BC96-3B1D9FE50106}"/>
              </a:ext>
            </a:extLst>
          </p:cNvPr>
          <p:cNvPicPr>
            <a:picLocks noChangeAspect="1"/>
          </p:cNvPicPr>
          <p:nvPr/>
        </p:nvPicPr>
        <p:blipFill rotWithShape="1">
          <a:blip r:embed="rId2"/>
          <a:srcRect t="3795"/>
          <a:stretch/>
        </p:blipFill>
        <p:spPr>
          <a:xfrm>
            <a:off x="1903418" y="71398"/>
            <a:ext cx="5309039" cy="3606750"/>
          </a:xfrm>
          <a:prstGeom prst="rect">
            <a:avLst/>
          </a:prstGeom>
        </p:spPr>
      </p:pic>
      <p:pic>
        <p:nvPicPr>
          <p:cNvPr id="3" name="Picture 2">
            <a:extLst>
              <a:ext uri="{FF2B5EF4-FFF2-40B4-BE49-F238E27FC236}">
                <a16:creationId xmlns:a16="http://schemas.microsoft.com/office/drawing/2014/main" id="{C0319D27-2C9F-3A41-B6D4-FF58F4A9E094}"/>
              </a:ext>
            </a:extLst>
          </p:cNvPr>
          <p:cNvPicPr>
            <a:picLocks noChangeAspect="1"/>
          </p:cNvPicPr>
          <p:nvPr/>
        </p:nvPicPr>
        <p:blipFill rotWithShape="1">
          <a:blip r:embed="rId3"/>
          <a:srcRect t="14068" b="3933"/>
          <a:stretch/>
        </p:blipFill>
        <p:spPr>
          <a:xfrm>
            <a:off x="308368" y="3678148"/>
            <a:ext cx="4820248" cy="3087385"/>
          </a:xfrm>
          <a:prstGeom prst="rect">
            <a:avLst/>
          </a:prstGeom>
        </p:spPr>
      </p:pic>
      <p:sp>
        <p:nvSpPr>
          <p:cNvPr id="4" name="TextBox 3">
            <a:extLst>
              <a:ext uri="{FF2B5EF4-FFF2-40B4-BE49-F238E27FC236}">
                <a16:creationId xmlns:a16="http://schemas.microsoft.com/office/drawing/2014/main" id="{2F50F280-6ABE-B841-AA84-857AAE1899C4}"/>
              </a:ext>
            </a:extLst>
          </p:cNvPr>
          <p:cNvSpPr txBox="1"/>
          <p:nvPr/>
        </p:nvSpPr>
        <p:spPr>
          <a:xfrm>
            <a:off x="5128616" y="3955550"/>
            <a:ext cx="3912642" cy="2031325"/>
          </a:xfrm>
          <a:prstGeom prst="rect">
            <a:avLst/>
          </a:prstGeom>
          <a:noFill/>
        </p:spPr>
        <p:txBody>
          <a:bodyPr wrap="square" rtlCol="0">
            <a:spAutoFit/>
          </a:bodyPr>
          <a:lstStyle/>
          <a:p>
            <a:r>
              <a:rPr lang="en-US" dirty="0" err="1"/>
              <a:t>ar</a:t>
            </a:r>
            <a:r>
              <a:rPr lang="en-US" dirty="0"/>
              <a:t>(co2.mlo.stl[[1]][,"remainder"],</a:t>
            </a:r>
          </a:p>
          <a:p>
            <a:r>
              <a:rPr lang="en-US" dirty="0"/>
              <a:t>     </a:t>
            </a:r>
            <a:r>
              <a:rPr lang="en-US" dirty="0" err="1"/>
              <a:t>order.max</a:t>
            </a:r>
            <a:r>
              <a:rPr lang="en-US" dirty="0"/>
              <a:t>=6)</a:t>
            </a:r>
          </a:p>
          <a:p>
            <a:endParaRPr lang="en-US" dirty="0"/>
          </a:p>
          <a:p>
            <a:r>
              <a:rPr lang="en-US" dirty="0"/>
              <a:t>Coefficients:</a:t>
            </a:r>
          </a:p>
          <a:p>
            <a:r>
              <a:rPr lang="en-US" dirty="0"/>
              <a:t>      1        2        3        4        5        6</a:t>
            </a:r>
          </a:p>
          <a:p>
            <a:r>
              <a:rPr lang="en-US" dirty="0"/>
              <a:t> </a:t>
            </a:r>
            <a:r>
              <a:rPr lang="en-US" b="1" dirty="0">
                <a:solidFill>
                  <a:srgbClr val="FF0000"/>
                </a:solidFill>
              </a:rPr>
              <a:t>0.19</a:t>
            </a:r>
            <a:r>
              <a:rPr lang="en-US" dirty="0"/>
              <a:t>  -0.03  </a:t>
            </a:r>
            <a:r>
              <a:rPr lang="en-US" b="1" dirty="0">
                <a:solidFill>
                  <a:srgbClr val="FF0000"/>
                </a:solidFill>
              </a:rPr>
              <a:t>-0.12</a:t>
            </a:r>
            <a:r>
              <a:rPr lang="en-US" dirty="0"/>
              <a:t>  -0.08  -0.08  -0.06</a:t>
            </a:r>
          </a:p>
          <a:p>
            <a:endParaRPr lang="en-US" dirty="0"/>
          </a:p>
        </p:txBody>
      </p:sp>
      <p:sp>
        <p:nvSpPr>
          <p:cNvPr id="5" name="TextBox 4">
            <a:extLst>
              <a:ext uri="{FF2B5EF4-FFF2-40B4-BE49-F238E27FC236}">
                <a16:creationId xmlns:a16="http://schemas.microsoft.com/office/drawing/2014/main" id="{8F65D849-D4AF-3640-BBBB-2050A2D084ED}"/>
              </a:ext>
            </a:extLst>
          </p:cNvPr>
          <p:cNvSpPr txBox="1"/>
          <p:nvPr/>
        </p:nvSpPr>
        <p:spPr>
          <a:xfrm>
            <a:off x="5355771" y="5866410"/>
            <a:ext cx="3515097" cy="646331"/>
          </a:xfrm>
          <a:prstGeom prst="rect">
            <a:avLst/>
          </a:prstGeom>
          <a:noFill/>
        </p:spPr>
        <p:txBody>
          <a:bodyPr wrap="square" rtlCol="0">
            <a:spAutoFit/>
          </a:bodyPr>
          <a:lstStyle/>
          <a:p>
            <a:r>
              <a:rPr lang="en-US" dirty="0"/>
              <a:t>Check for serial correlation…in the data after removing seasonal.</a:t>
            </a:r>
          </a:p>
        </p:txBody>
      </p:sp>
    </p:spTree>
    <p:extLst>
      <p:ext uri="{BB962C8B-B14F-4D97-AF65-F5344CB8AC3E}">
        <p14:creationId xmlns:p14="http://schemas.microsoft.com/office/powerpoint/2010/main" val="29378014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AA1F2C-6609-7D4C-AFB8-60DBEB29D173}"/>
              </a:ext>
            </a:extLst>
          </p:cNvPr>
          <p:cNvSpPr txBox="1"/>
          <p:nvPr/>
        </p:nvSpPr>
        <p:spPr>
          <a:xfrm>
            <a:off x="503434" y="226031"/>
            <a:ext cx="8229600" cy="3693319"/>
          </a:xfrm>
          <a:prstGeom prst="rect">
            <a:avLst/>
          </a:prstGeom>
          <a:noFill/>
        </p:spPr>
        <p:txBody>
          <a:bodyPr wrap="square" rtlCol="0">
            <a:spAutoFit/>
          </a:bodyPr>
          <a:lstStyle/>
          <a:p>
            <a:r>
              <a:rPr lang="en-US" dirty="0"/>
              <a:t>Make a set of subseries of all of the points for a given phase within the “seasonal cycle”, e.g. all of the January points, all for Feb, </a:t>
            </a:r>
            <a:r>
              <a:rPr lang="en-US" dirty="0" err="1"/>
              <a:t>etc</a:t>
            </a:r>
            <a:r>
              <a:rPr lang="en-US" dirty="0"/>
              <a:t> (121 subseries for monthly data).</a:t>
            </a:r>
          </a:p>
          <a:p>
            <a:endParaRPr lang="en-US" dirty="0"/>
          </a:p>
          <a:p>
            <a:r>
              <a:rPr lang="en-US" dirty="0"/>
              <a:t>Run loess for each of these series, with span window </a:t>
            </a:r>
            <a:r>
              <a:rPr lang="en-US" dirty="0" err="1"/>
              <a:t>l.window</a:t>
            </a:r>
            <a:r>
              <a:rPr lang="en-US" dirty="0"/>
              <a:t>.</a:t>
            </a:r>
          </a:p>
          <a:p>
            <a:endParaRPr lang="en-US" dirty="0"/>
          </a:p>
          <a:p>
            <a:r>
              <a:rPr lang="en-US" dirty="0"/>
              <a:t>Average them together to get a first approximation to the trend. Run loess on that with span in lags </a:t>
            </a:r>
            <a:r>
              <a:rPr lang="en-US" dirty="0" err="1"/>
              <a:t>t.window</a:t>
            </a:r>
            <a:endParaRPr lang="en-US" dirty="0"/>
          </a:p>
          <a:p>
            <a:endParaRPr lang="en-US" dirty="0"/>
          </a:p>
          <a:p>
            <a:r>
              <a:rPr lang="en-US" dirty="0"/>
              <a:t>Subtract the smoothed trend from the mean of the subseries, and smooth the resulting trend residuals with loess using window </a:t>
            </a:r>
            <a:r>
              <a:rPr lang="en-US" dirty="0" err="1"/>
              <a:t>s.window</a:t>
            </a:r>
            <a:r>
              <a:rPr lang="en-US" dirty="0"/>
              <a:t>.</a:t>
            </a:r>
          </a:p>
          <a:p>
            <a:endParaRPr lang="en-US" dirty="0"/>
          </a:p>
          <a:p>
            <a:r>
              <a:rPr lang="en-US" dirty="0"/>
              <a:t>Subtract the (smooth trend + smoothed residuals ) from each of the subseries. Repeat with this “flattened” data, iteratively.</a:t>
            </a:r>
          </a:p>
        </p:txBody>
      </p:sp>
    </p:spTree>
    <p:extLst>
      <p:ext uri="{BB962C8B-B14F-4D97-AF65-F5344CB8AC3E}">
        <p14:creationId xmlns:p14="http://schemas.microsoft.com/office/powerpoint/2010/main" val="38347032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3DC7FF-2BFE-ED40-801A-BC6C14F263BE}"/>
              </a:ext>
            </a:extLst>
          </p:cNvPr>
          <p:cNvPicPr>
            <a:picLocks noChangeAspect="1"/>
          </p:cNvPicPr>
          <p:nvPr/>
        </p:nvPicPr>
        <p:blipFill>
          <a:blip r:embed="rId2"/>
          <a:stretch>
            <a:fillRect/>
          </a:stretch>
        </p:blipFill>
        <p:spPr>
          <a:xfrm>
            <a:off x="415532" y="-82731"/>
            <a:ext cx="6299200" cy="5219700"/>
          </a:xfrm>
          <a:prstGeom prst="rect">
            <a:avLst/>
          </a:prstGeom>
        </p:spPr>
      </p:pic>
      <p:sp>
        <p:nvSpPr>
          <p:cNvPr id="2" name="TextBox 1">
            <a:extLst>
              <a:ext uri="{FF2B5EF4-FFF2-40B4-BE49-F238E27FC236}">
                <a16:creationId xmlns:a16="http://schemas.microsoft.com/office/drawing/2014/main" id="{4CC91397-B8E8-514A-A178-724217AA34D3}"/>
              </a:ext>
            </a:extLst>
          </p:cNvPr>
          <p:cNvSpPr txBox="1"/>
          <p:nvPr/>
        </p:nvSpPr>
        <p:spPr>
          <a:xfrm>
            <a:off x="0" y="0"/>
            <a:ext cx="9144000" cy="461665"/>
          </a:xfrm>
          <a:prstGeom prst="rect">
            <a:avLst/>
          </a:prstGeom>
          <a:solidFill>
            <a:srgbClr val="FFC000"/>
          </a:solidFill>
        </p:spPr>
        <p:txBody>
          <a:bodyPr wrap="square" rtlCol="0">
            <a:spAutoFit/>
          </a:bodyPr>
          <a:lstStyle/>
          <a:p>
            <a:pPr algn="ctr"/>
            <a:r>
              <a:rPr lang="en-US" sz="2400" b="1" dirty="0"/>
              <a:t>Weekly data with penalized spline: </a:t>
            </a:r>
            <a:r>
              <a:rPr lang="en-US" sz="2400" b="1" dirty="0" err="1"/>
              <a:t>sm.spline</a:t>
            </a:r>
            <a:r>
              <a:rPr lang="en-US" sz="2400" b="1" dirty="0"/>
              <a:t>( ) .</a:t>
            </a:r>
          </a:p>
        </p:txBody>
      </p:sp>
      <p:sp>
        <p:nvSpPr>
          <p:cNvPr id="5" name="Rectangle 4">
            <a:extLst>
              <a:ext uri="{FF2B5EF4-FFF2-40B4-BE49-F238E27FC236}">
                <a16:creationId xmlns:a16="http://schemas.microsoft.com/office/drawing/2014/main" id="{698F5E92-369F-3B4A-B9DF-3E8CCAEF9CBB}"/>
              </a:ext>
            </a:extLst>
          </p:cNvPr>
          <p:cNvSpPr/>
          <p:nvPr/>
        </p:nvSpPr>
        <p:spPr>
          <a:xfrm rot="19609412">
            <a:off x="3085225" y="3528151"/>
            <a:ext cx="3994032" cy="595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39F7FFC-6621-094E-864F-830C9879F22D}"/>
              </a:ext>
            </a:extLst>
          </p:cNvPr>
          <p:cNvPicPr>
            <a:picLocks noChangeAspect="1"/>
          </p:cNvPicPr>
          <p:nvPr/>
        </p:nvPicPr>
        <p:blipFill>
          <a:blip r:embed="rId3"/>
          <a:stretch>
            <a:fillRect/>
          </a:stretch>
        </p:blipFill>
        <p:spPr>
          <a:xfrm>
            <a:off x="0" y="71920"/>
            <a:ext cx="9144000" cy="6873410"/>
          </a:xfrm>
          <a:prstGeom prst="rect">
            <a:avLst/>
          </a:prstGeom>
        </p:spPr>
      </p:pic>
    </p:spTree>
    <p:extLst>
      <p:ext uri="{BB962C8B-B14F-4D97-AF65-F5344CB8AC3E}">
        <p14:creationId xmlns:p14="http://schemas.microsoft.com/office/powerpoint/2010/main" val="25992122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86CEFE-660F-7F4C-B97B-FF3193273A86}"/>
              </a:ext>
            </a:extLst>
          </p:cNvPr>
          <p:cNvPicPr>
            <a:picLocks noChangeAspect="1"/>
          </p:cNvPicPr>
          <p:nvPr/>
        </p:nvPicPr>
        <p:blipFill>
          <a:blip r:embed="rId2"/>
          <a:stretch>
            <a:fillRect/>
          </a:stretch>
        </p:blipFill>
        <p:spPr>
          <a:xfrm>
            <a:off x="1638300" y="933450"/>
            <a:ext cx="5867400" cy="4991100"/>
          </a:xfrm>
          <a:prstGeom prst="rect">
            <a:avLst/>
          </a:prstGeom>
        </p:spPr>
      </p:pic>
      <p:sp>
        <p:nvSpPr>
          <p:cNvPr id="3" name="TextBox 2">
            <a:extLst>
              <a:ext uri="{FF2B5EF4-FFF2-40B4-BE49-F238E27FC236}">
                <a16:creationId xmlns:a16="http://schemas.microsoft.com/office/drawing/2014/main" id="{E57DCA19-0649-3944-81C2-BDC04D1681F4}"/>
              </a:ext>
            </a:extLst>
          </p:cNvPr>
          <p:cNvSpPr txBox="1"/>
          <p:nvPr/>
        </p:nvSpPr>
        <p:spPr>
          <a:xfrm>
            <a:off x="0" y="0"/>
            <a:ext cx="9143999" cy="830997"/>
          </a:xfrm>
          <a:prstGeom prst="rect">
            <a:avLst/>
          </a:prstGeom>
          <a:solidFill>
            <a:srgbClr val="FFC000"/>
          </a:solidFill>
        </p:spPr>
        <p:txBody>
          <a:bodyPr wrap="square" rtlCol="0">
            <a:spAutoFit/>
          </a:bodyPr>
          <a:lstStyle/>
          <a:p>
            <a:r>
              <a:rPr lang="en-US" sz="2400" b="1" dirty="0"/>
              <a:t>Check for serial correlation:</a:t>
            </a:r>
          </a:p>
          <a:p>
            <a:r>
              <a:rPr lang="en-US" sz="2400" b="1" dirty="0"/>
              <a:t>The prior application of </a:t>
            </a:r>
            <a:r>
              <a:rPr lang="en-US" sz="2400" b="1" dirty="0" err="1"/>
              <a:t>pspline</a:t>
            </a:r>
            <a:r>
              <a:rPr lang="en-US" sz="2400" b="1" dirty="0"/>
              <a:t> injects bogus correlation</a:t>
            </a:r>
          </a:p>
        </p:txBody>
      </p:sp>
    </p:spTree>
    <p:extLst>
      <p:ext uri="{BB962C8B-B14F-4D97-AF65-F5344CB8AC3E}">
        <p14:creationId xmlns:p14="http://schemas.microsoft.com/office/powerpoint/2010/main" val="15502013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A93045-0128-2743-B5E9-9935A831EF3D}"/>
              </a:ext>
            </a:extLst>
          </p:cNvPr>
          <p:cNvPicPr>
            <a:picLocks noChangeAspect="1"/>
          </p:cNvPicPr>
          <p:nvPr/>
        </p:nvPicPr>
        <p:blipFill>
          <a:blip r:embed="rId2"/>
          <a:stretch>
            <a:fillRect/>
          </a:stretch>
        </p:blipFill>
        <p:spPr>
          <a:xfrm>
            <a:off x="0" y="369332"/>
            <a:ext cx="9144000" cy="5708326"/>
          </a:xfrm>
          <a:prstGeom prst="rect">
            <a:avLst/>
          </a:prstGeom>
        </p:spPr>
      </p:pic>
      <p:sp>
        <p:nvSpPr>
          <p:cNvPr id="3" name="TextBox 2">
            <a:extLst>
              <a:ext uri="{FF2B5EF4-FFF2-40B4-BE49-F238E27FC236}">
                <a16:creationId xmlns:a16="http://schemas.microsoft.com/office/drawing/2014/main" id="{575FE507-376C-404E-9300-988C52669611}"/>
              </a:ext>
            </a:extLst>
          </p:cNvPr>
          <p:cNvSpPr txBox="1"/>
          <p:nvPr/>
        </p:nvSpPr>
        <p:spPr>
          <a:xfrm>
            <a:off x="0" y="0"/>
            <a:ext cx="9144000" cy="461665"/>
          </a:xfrm>
          <a:prstGeom prst="rect">
            <a:avLst/>
          </a:prstGeom>
          <a:solidFill>
            <a:srgbClr val="FFC000"/>
          </a:solidFill>
        </p:spPr>
        <p:txBody>
          <a:bodyPr wrap="square" rtlCol="0">
            <a:spAutoFit/>
          </a:bodyPr>
          <a:lstStyle/>
          <a:p>
            <a:pPr algn="ctr"/>
            <a:r>
              <a:rPr lang="en-US" sz="2400" b="1" dirty="0"/>
              <a:t>Instead, use the </a:t>
            </a:r>
            <a:r>
              <a:rPr lang="en-US" sz="2400" b="1" dirty="0" err="1"/>
              <a:t>pspline</a:t>
            </a:r>
            <a:r>
              <a:rPr lang="en-US" sz="2400" b="1" dirty="0"/>
              <a:t> filter to interpolate the missing points only.</a:t>
            </a:r>
          </a:p>
        </p:txBody>
      </p:sp>
    </p:spTree>
    <p:extLst>
      <p:ext uri="{BB962C8B-B14F-4D97-AF65-F5344CB8AC3E}">
        <p14:creationId xmlns:p14="http://schemas.microsoft.com/office/powerpoint/2010/main" val="425255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Z_HIPPO_CO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81000"/>
            <a:ext cx="6096000" cy="6096000"/>
          </a:xfrm>
          <a:prstGeom prst="rect">
            <a:avLst/>
          </a:prstGeom>
        </p:spPr>
      </p:pic>
      <p:pic>
        <p:nvPicPr>
          <p:cNvPr id="5" name="Picture 4" descr="Fig.Z1_HIPPO_CO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81000"/>
            <a:ext cx="6096000" cy="6096000"/>
          </a:xfrm>
          <a:prstGeom prst="rect">
            <a:avLst/>
          </a:prstGeom>
        </p:spPr>
      </p:pic>
      <p:sp>
        <p:nvSpPr>
          <p:cNvPr id="4" name="TextBox 3">
            <a:extLst>
              <a:ext uri="{FF2B5EF4-FFF2-40B4-BE49-F238E27FC236}">
                <a16:creationId xmlns:a16="http://schemas.microsoft.com/office/drawing/2014/main" id="{64D5B487-8DD7-0C44-B397-9493419ABE38}"/>
              </a:ext>
            </a:extLst>
          </p:cNvPr>
          <p:cNvSpPr txBox="1"/>
          <p:nvPr/>
        </p:nvSpPr>
        <p:spPr>
          <a:xfrm>
            <a:off x="0" y="0"/>
            <a:ext cx="9124978" cy="461665"/>
          </a:xfrm>
          <a:prstGeom prst="rect">
            <a:avLst/>
          </a:prstGeom>
          <a:solidFill>
            <a:srgbClr val="FFC000"/>
          </a:solidFill>
        </p:spPr>
        <p:txBody>
          <a:bodyPr wrap="square" rtlCol="0">
            <a:spAutoFit/>
          </a:bodyPr>
          <a:lstStyle/>
          <a:p>
            <a:pPr algn="ctr"/>
            <a:r>
              <a:rPr lang="en-US" sz="2400" b="1" dirty="0"/>
              <a:t>The same data plot against altitude instead of time: CO</a:t>
            </a:r>
            <a:r>
              <a:rPr lang="en-US" sz="2400" b="1" baseline="-25000" dirty="0"/>
              <a:t>2</a:t>
            </a:r>
            <a:r>
              <a:rPr lang="en-US" sz="2400" b="1" dirty="0"/>
              <a:t> – CO </a:t>
            </a:r>
            <a:r>
              <a:rPr lang="en-US" sz="2400" b="1" dirty="0" err="1"/>
              <a:t>cor</a:t>
            </a:r>
            <a:endParaRPr lang="en-US" sz="2400" b="1" dirty="0"/>
          </a:p>
        </p:txBody>
      </p:sp>
    </p:spTree>
    <p:extLst>
      <p:ext uri="{BB962C8B-B14F-4D97-AF65-F5344CB8AC3E}">
        <p14:creationId xmlns:p14="http://schemas.microsoft.com/office/powerpoint/2010/main" val="162169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DBCD637-7125-854A-B041-13F9ECA66CAB}"/>
              </a:ext>
            </a:extLst>
          </p:cNvPr>
          <p:cNvGrpSpPr/>
          <p:nvPr/>
        </p:nvGrpSpPr>
        <p:grpSpPr>
          <a:xfrm>
            <a:off x="208582" y="517503"/>
            <a:ext cx="8678565" cy="4293512"/>
            <a:chOff x="208582" y="517503"/>
            <a:chExt cx="8678565" cy="4293512"/>
          </a:xfrm>
        </p:grpSpPr>
        <p:pic>
          <p:nvPicPr>
            <p:cNvPr id="2" name="Picture 1">
              <a:extLst>
                <a:ext uri="{FF2B5EF4-FFF2-40B4-BE49-F238E27FC236}">
                  <a16:creationId xmlns:a16="http://schemas.microsoft.com/office/drawing/2014/main" id="{5D1AB3E6-5544-4D41-97A7-6BC317339D76}"/>
                </a:ext>
              </a:extLst>
            </p:cNvPr>
            <p:cNvPicPr>
              <a:picLocks noChangeAspect="1"/>
            </p:cNvPicPr>
            <p:nvPr/>
          </p:nvPicPr>
          <p:blipFill>
            <a:blip r:embed="rId2"/>
            <a:stretch>
              <a:fillRect/>
            </a:stretch>
          </p:blipFill>
          <p:spPr>
            <a:xfrm>
              <a:off x="214402" y="745448"/>
              <a:ext cx="4345975" cy="4062858"/>
            </a:xfrm>
            <a:prstGeom prst="rect">
              <a:avLst/>
            </a:prstGeom>
          </p:spPr>
        </p:pic>
        <p:pic>
          <p:nvPicPr>
            <p:cNvPr id="3" name="Picture 2">
              <a:extLst>
                <a:ext uri="{FF2B5EF4-FFF2-40B4-BE49-F238E27FC236}">
                  <a16:creationId xmlns:a16="http://schemas.microsoft.com/office/drawing/2014/main" id="{8297C98C-F7B8-A249-BB06-C1CECD3F3DE9}"/>
                </a:ext>
              </a:extLst>
            </p:cNvPr>
            <p:cNvPicPr>
              <a:picLocks noChangeAspect="1"/>
            </p:cNvPicPr>
            <p:nvPr/>
          </p:nvPicPr>
          <p:blipFill>
            <a:blip r:embed="rId3"/>
            <a:stretch>
              <a:fillRect/>
            </a:stretch>
          </p:blipFill>
          <p:spPr>
            <a:xfrm>
              <a:off x="4406222" y="748157"/>
              <a:ext cx="4406441" cy="4062858"/>
            </a:xfrm>
            <a:prstGeom prst="rect">
              <a:avLst/>
            </a:prstGeom>
          </p:spPr>
        </p:pic>
        <p:sp>
          <p:nvSpPr>
            <p:cNvPr id="4" name="TextBox 3">
              <a:extLst>
                <a:ext uri="{FF2B5EF4-FFF2-40B4-BE49-F238E27FC236}">
                  <a16:creationId xmlns:a16="http://schemas.microsoft.com/office/drawing/2014/main" id="{A5303B28-41BF-F643-8BC8-C028A7D35408}"/>
                </a:ext>
              </a:extLst>
            </p:cNvPr>
            <p:cNvSpPr txBox="1"/>
            <p:nvPr/>
          </p:nvSpPr>
          <p:spPr>
            <a:xfrm>
              <a:off x="770561" y="517503"/>
              <a:ext cx="7849456" cy="707886"/>
            </a:xfrm>
            <a:prstGeom prst="rect">
              <a:avLst/>
            </a:prstGeom>
            <a:noFill/>
          </p:spPr>
          <p:txBody>
            <a:bodyPr wrap="square" rtlCol="0">
              <a:spAutoFit/>
            </a:bodyPr>
            <a:lstStyle/>
            <a:p>
              <a:pPr algn="ctr"/>
              <a:r>
                <a:rPr lang="en-US" sz="2000" b="1" dirty="0"/>
                <a:t>CO</a:t>
              </a:r>
              <a:r>
                <a:rPr lang="en-US" sz="2000" b="1" baseline="-25000" dirty="0"/>
                <a:t>2</a:t>
              </a:r>
              <a:r>
                <a:rPr lang="en-US" sz="2000" b="1" dirty="0"/>
                <a:t> at MLO, analysis using STL:</a:t>
              </a:r>
            </a:p>
            <a:p>
              <a:r>
                <a:rPr lang="en-US" sz="2000" b="1" dirty="0"/>
                <a:t>     Seasonal amplitude                                                     Trend</a:t>
              </a:r>
            </a:p>
          </p:txBody>
        </p:sp>
        <p:sp>
          <p:nvSpPr>
            <p:cNvPr id="5" name="TextBox 4">
              <a:extLst>
                <a:ext uri="{FF2B5EF4-FFF2-40B4-BE49-F238E27FC236}">
                  <a16:creationId xmlns:a16="http://schemas.microsoft.com/office/drawing/2014/main" id="{34FBF59E-37FB-9A49-A5CA-E2C2F93C1984}"/>
                </a:ext>
              </a:extLst>
            </p:cNvPr>
            <p:cNvSpPr txBox="1"/>
            <p:nvPr/>
          </p:nvSpPr>
          <p:spPr>
            <a:xfrm>
              <a:off x="2577464" y="1473882"/>
              <a:ext cx="1982913" cy="369332"/>
            </a:xfrm>
            <a:prstGeom prst="rect">
              <a:avLst/>
            </a:prstGeom>
            <a:noFill/>
          </p:spPr>
          <p:txBody>
            <a:bodyPr wrap="square" rtlCol="0">
              <a:spAutoFit/>
            </a:bodyPr>
            <a:lstStyle/>
            <a:p>
              <a:r>
                <a:rPr lang="en-US" b="1" dirty="0"/>
                <a:t>Monthly filled</a:t>
              </a:r>
            </a:p>
          </p:txBody>
        </p:sp>
        <p:sp>
          <p:nvSpPr>
            <p:cNvPr id="6" name="TextBox 5">
              <a:extLst>
                <a:ext uri="{FF2B5EF4-FFF2-40B4-BE49-F238E27FC236}">
                  <a16:creationId xmlns:a16="http://schemas.microsoft.com/office/drawing/2014/main" id="{1C049BE7-9F48-6A47-ACAA-0CC51A6ACBA3}"/>
                </a:ext>
              </a:extLst>
            </p:cNvPr>
            <p:cNvSpPr txBox="1"/>
            <p:nvPr/>
          </p:nvSpPr>
          <p:spPr>
            <a:xfrm>
              <a:off x="2712376" y="2797425"/>
              <a:ext cx="1982913" cy="369332"/>
            </a:xfrm>
            <a:prstGeom prst="rect">
              <a:avLst/>
            </a:prstGeom>
            <a:noFill/>
          </p:spPr>
          <p:txBody>
            <a:bodyPr wrap="square" rtlCol="0">
              <a:spAutoFit/>
            </a:bodyPr>
            <a:lstStyle/>
            <a:p>
              <a:r>
                <a:rPr lang="en-US" b="1" dirty="0">
                  <a:solidFill>
                    <a:srgbClr val="FF0000"/>
                  </a:solidFill>
                </a:rPr>
                <a:t>Weekly filled</a:t>
              </a:r>
            </a:p>
          </p:txBody>
        </p:sp>
        <p:sp>
          <p:nvSpPr>
            <p:cNvPr id="7" name="TextBox 6">
              <a:extLst>
                <a:ext uri="{FF2B5EF4-FFF2-40B4-BE49-F238E27FC236}">
                  <a16:creationId xmlns:a16="http://schemas.microsoft.com/office/drawing/2014/main" id="{EF0732A4-278F-C049-AD4E-59FB2A13CC7C}"/>
                </a:ext>
              </a:extLst>
            </p:cNvPr>
            <p:cNvSpPr txBox="1"/>
            <p:nvPr/>
          </p:nvSpPr>
          <p:spPr>
            <a:xfrm>
              <a:off x="1001052" y="2380790"/>
              <a:ext cx="924675" cy="646331"/>
            </a:xfrm>
            <a:prstGeom prst="rect">
              <a:avLst/>
            </a:prstGeom>
            <a:noFill/>
          </p:spPr>
          <p:txBody>
            <a:bodyPr wrap="square" rtlCol="0">
              <a:spAutoFit/>
            </a:bodyPr>
            <a:lstStyle/>
            <a:p>
              <a:r>
                <a:rPr lang="en-US" dirty="0">
                  <a:solidFill>
                    <a:srgbClr val="00B0F0"/>
                  </a:solidFill>
                </a:rPr>
                <a:t>Weekly filtered</a:t>
              </a:r>
            </a:p>
          </p:txBody>
        </p:sp>
        <p:sp>
          <p:nvSpPr>
            <p:cNvPr id="8" name="TextBox 7">
              <a:extLst>
                <a:ext uri="{FF2B5EF4-FFF2-40B4-BE49-F238E27FC236}">
                  <a16:creationId xmlns:a16="http://schemas.microsoft.com/office/drawing/2014/main" id="{44C72523-4B29-9145-A8E3-8FCAD4F6DE34}"/>
                </a:ext>
              </a:extLst>
            </p:cNvPr>
            <p:cNvSpPr txBox="1"/>
            <p:nvPr/>
          </p:nvSpPr>
          <p:spPr>
            <a:xfrm>
              <a:off x="604827" y="4304151"/>
              <a:ext cx="8282320" cy="369332"/>
            </a:xfrm>
            <a:prstGeom prst="rect">
              <a:avLst/>
            </a:prstGeom>
            <a:solidFill>
              <a:schemeClr val="bg1"/>
            </a:solidFill>
          </p:spPr>
          <p:txBody>
            <a:bodyPr wrap="square" rtlCol="0">
              <a:spAutoFit/>
            </a:bodyPr>
            <a:lstStyle/>
            <a:p>
              <a:r>
                <a:rPr lang="en-US" b="1" dirty="0"/>
                <a:t>1960  1970  1980  1990  2000  2010  2020      1960  1970  1980  1990  2000  2010 2020</a:t>
              </a:r>
            </a:p>
          </p:txBody>
        </p:sp>
        <p:sp>
          <p:nvSpPr>
            <p:cNvPr id="9" name="TextBox 8">
              <a:extLst>
                <a:ext uri="{FF2B5EF4-FFF2-40B4-BE49-F238E27FC236}">
                  <a16:creationId xmlns:a16="http://schemas.microsoft.com/office/drawing/2014/main" id="{7CE10EDA-F90C-1B40-AB6D-CD7245861DB4}"/>
                </a:ext>
              </a:extLst>
            </p:cNvPr>
            <p:cNvSpPr txBox="1"/>
            <p:nvPr/>
          </p:nvSpPr>
          <p:spPr>
            <a:xfrm rot="16200000">
              <a:off x="-1286577" y="2366605"/>
              <a:ext cx="3359650" cy="369332"/>
            </a:xfrm>
            <a:prstGeom prst="rect">
              <a:avLst/>
            </a:prstGeom>
            <a:solidFill>
              <a:schemeClr val="bg1"/>
            </a:solidFill>
          </p:spPr>
          <p:txBody>
            <a:bodyPr wrap="square" rtlCol="0">
              <a:spAutoFit/>
            </a:bodyPr>
            <a:lstStyle/>
            <a:p>
              <a:r>
                <a:rPr lang="en-US" b="1" dirty="0"/>
                <a:t>5    5.5   6.0    6.5   7.0   7.5   8.0</a:t>
              </a:r>
            </a:p>
          </p:txBody>
        </p:sp>
        <p:sp>
          <p:nvSpPr>
            <p:cNvPr id="10" name="TextBox 9">
              <a:extLst>
                <a:ext uri="{FF2B5EF4-FFF2-40B4-BE49-F238E27FC236}">
                  <a16:creationId xmlns:a16="http://schemas.microsoft.com/office/drawing/2014/main" id="{4CB94F67-C054-C146-BAE3-C7FE0CA65B0A}"/>
                </a:ext>
              </a:extLst>
            </p:cNvPr>
            <p:cNvSpPr txBox="1"/>
            <p:nvPr/>
          </p:nvSpPr>
          <p:spPr>
            <a:xfrm rot="16200000">
              <a:off x="3057755" y="2480549"/>
              <a:ext cx="3131761" cy="369332"/>
            </a:xfrm>
            <a:prstGeom prst="rect">
              <a:avLst/>
            </a:prstGeom>
            <a:solidFill>
              <a:schemeClr val="bg1"/>
            </a:solidFill>
          </p:spPr>
          <p:txBody>
            <a:bodyPr wrap="square" rtlCol="0">
              <a:spAutoFit/>
            </a:bodyPr>
            <a:lstStyle/>
            <a:p>
              <a:r>
                <a:rPr lang="en-US" b="1" dirty="0"/>
                <a:t>320   340     360     380   400</a:t>
              </a:r>
            </a:p>
          </p:txBody>
        </p:sp>
      </p:grpSp>
      <p:sp>
        <p:nvSpPr>
          <p:cNvPr id="12" name="TextBox 11">
            <a:extLst>
              <a:ext uri="{FF2B5EF4-FFF2-40B4-BE49-F238E27FC236}">
                <a16:creationId xmlns:a16="http://schemas.microsoft.com/office/drawing/2014/main" id="{79D63C77-0262-EE40-AA93-65466BBF4633}"/>
              </a:ext>
            </a:extLst>
          </p:cNvPr>
          <p:cNvSpPr txBox="1"/>
          <p:nvPr/>
        </p:nvSpPr>
        <p:spPr>
          <a:xfrm>
            <a:off x="552782" y="5162192"/>
            <a:ext cx="8015190" cy="646331"/>
          </a:xfrm>
          <a:prstGeom prst="rect">
            <a:avLst/>
          </a:prstGeom>
          <a:noFill/>
        </p:spPr>
        <p:txBody>
          <a:bodyPr wrap="square" rtlCol="0">
            <a:spAutoFit/>
          </a:bodyPr>
          <a:lstStyle/>
          <a:p>
            <a:r>
              <a:rPr lang="en-US" b="1" dirty="0"/>
              <a:t>Stiff, unstable; errors should be bootstrapped </a:t>
            </a:r>
          </a:p>
          <a:p>
            <a:r>
              <a:rPr lang="en-US" b="1" dirty="0"/>
              <a:t>general trend is confirmed however.                                    Trend:  Well defined</a:t>
            </a:r>
          </a:p>
        </p:txBody>
      </p:sp>
    </p:spTree>
    <p:extLst>
      <p:ext uri="{BB962C8B-B14F-4D97-AF65-F5344CB8AC3E}">
        <p14:creationId xmlns:p14="http://schemas.microsoft.com/office/powerpoint/2010/main" val="9787036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B6FD90-AAFF-8D4E-8081-9B6D64F52CC7}"/>
              </a:ext>
            </a:extLst>
          </p:cNvPr>
          <p:cNvSpPr txBox="1"/>
          <p:nvPr/>
        </p:nvSpPr>
        <p:spPr>
          <a:xfrm>
            <a:off x="0" y="0"/>
            <a:ext cx="9114312" cy="523220"/>
          </a:xfrm>
          <a:prstGeom prst="rect">
            <a:avLst/>
          </a:prstGeom>
          <a:solidFill>
            <a:srgbClr val="FFC000"/>
          </a:solidFill>
        </p:spPr>
        <p:txBody>
          <a:bodyPr wrap="square" rtlCol="0">
            <a:spAutoFit/>
          </a:bodyPr>
          <a:lstStyle/>
          <a:p>
            <a:pPr algn="ctr"/>
            <a:r>
              <a:rPr lang="en-US" sz="2800" b="1" dirty="0"/>
              <a:t>10. Interpolation of 1-D and 2-D data</a:t>
            </a:r>
          </a:p>
        </p:txBody>
      </p:sp>
      <p:sp>
        <p:nvSpPr>
          <p:cNvPr id="3" name="TextBox 2">
            <a:extLst>
              <a:ext uri="{FF2B5EF4-FFF2-40B4-BE49-F238E27FC236}">
                <a16:creationId xmlns:a16="http://schemas.microsoft.com/office/drawing/2014/main" id="{959433A7-1F29-994F-8EA5-30A0AA6C20C0}"/>
              </a:ext>
            </a:extLst>
          </p:cNvPr>
          <p:cNvSpPr txBox="1"/>
          <p:nvPr/>
        </p:nvSpPr>
        <p:spPr>
          <a:xfrm>
            <a:off x="152242" y="694339"/>
            <a:ext cx="8942120" cy="6217087"/>
          </a:xfrm>
          <a:prstGeom prst="rect">
            <a:avLst/>
          </a:prstGeom>
          <a:noFill/>
        </p:spPr>
        <p:txBody>
          <a:bodyPr wrap="square" rtlCol="0">
            <a:spAutoFit/>
          </a:bodyPr>
          <a:lstStyle/>
          <a:p>
            <a:r>
              <a:rPr lang="en-US" sz="2400" b="1" dirty="0"/>
              <a:t>1-D “objective” data – curves to conserve all observed points:  </a:t>
            </a:r>
            <a:endParaRPr lang="en-US" sz="2400" dirty="0"/>
          </a:p>
          <a:p>
            <a:r>
              <a:rPr lang="en-US" sz="2400" dirty="0"/>
              <a:t>Typical novice application – interpolate keeping points that you have</a:t>
            </a:r>
          </a:p>
          <a:p>
            <a:pPr marL="342900" indent="-342900">
              <a:buFont typeface="Arial" panose="020B0604020202020204" pitchFamily="34" charset="0"/>
              <a:buChar char="•"/>
            </a:pPr>
            <a:r>
              <a:rPr lang="en-US" sz="2400" dirty="0"/>
              <a:t>                </a:t>
            </a:r>
            <a:r>
              <a:rPr lang="en-US" sz="2400" dirty="0" err="1"/>
              <a:t>approx</a:t>
            </a:r>
            <a:r>
              <a:rPr lang="en-US" sz="2400" dirty="0"/>
              <a:t>( )   linear interpolation</a:t>
            </a:r>
          </a:p>
          <a:p>
            <a:pPr marL="342900" indent="-342900">
              <a:buFont typeface="Arial" panose="020B0604020202020204" pitchFamily="34" charset="0"/>
              <a:buChar char="•"/>
            </a:pPr>
            <a:r>
              <a:rPr lang="en-US" sz="2400" dirty="0"/>
              <a:t>                </a:t>
            </a:r>
            <a:r>
              <a:rPr lang="en-US" sz="2400" dirty="0" err="1"/>
              <a:t>aspline</a:t>
            </a:r>
            <a:r>
              <a:rPr lang="en-US" sz="2400" dirty="0"/>
              <a:t>( )  package </a:t>
            </a:r>
            <a:r>
              <a:rPr lang="en-US" sz="2400" dirty="0" err="1"/>
              <a:t>akima</a:t>
            </a:r>
            <a:r>
              <a:rPr lang="en-US" sz="2400" dirty="0"/>
              <a:t> (“like a hand-drawn curve”)</a:t>
            </a:r>
          </a:p>
          <a:p>
            <a:r>
              <a:rPr lang="en-US" sz="2400" b="1" dirty="0"/>
              <a:t>1-D noisy data:  loess or </a:t>
            </a:r>
            <a:r>
              <a:rPr lang="en-US" sz="2400" b="1" dirty="0" err="1"/>
              <a:t>pspline</a:t>
            </a:r>
            <a:r>
              <a:rPr lang="en-US" sz="2400" b="1" dirty="0"/>
              <a:t> </a:t>
            </a:r>
            <a:r>
              <a:rPr lang="en-US" sz="2400" i="1" dirty="0"/>
              <a:t>objects</a:t>
            </a:r>
            <a:r>
              <a:rPr lang="en-US" sz="2400" b="1" dirty="0"/>
              <a:t> </a:t>
            </a:r>
            <a:r>
              <a:rPr lang="en-US" sz="2400" i="1" dirty="0"/>
              <a:t>interpolated with predict()</a:t>
            </a:r>
          </a:p>
          <a:p>
            <a:r>
              <a:rPr lang="en-US" sz="2400" dirty="0"/>
              <a:t>                         </a:t>
            </a:r>
            <a:r>
              <a:rPr lang="en-US" sz="2400" i="1" dirty="0"/>
              <a:t>find argument specifications via help(</a:t>
            </a:r>
            <a:r>
              <a:rPr lang="en-US" sz="2400" i="1" dirty="0" err="1"/>
              <a:t>predict.loess</a:t>
            </a:r>
            <a:r>
              <a:rPr lang="en-US" sz="2400" i="1" dirty="0"/>
              <a:t>) or</a:t>
            </a:r>
          </a:p>
          <a:p>
            <a:r>
              <a:rPr lang="en-US" sz="2400" i="1" dirty="0"/>
              <a:t>                         See slides 25 and 36 for examples</a:t>
            </a:r>
          </a:p>
          <a:p>
            <a:r>
              <a:rPr lang="en-US" sz="1400" dirty="0"/>
              <a:t>=================================================================================================</a:t>
            </a:r>
          </a:p>
          <a:p>
            <a:r>
              <a:rPr lang="en-US" sz="2400" b="1" dirty="0"/>
              <a:t>2-D “objective” data – curves to conserve all observed points:  </a:t>
            </a:r>
          </a:p>
          <a:p>
            <a:r>
              <a:rPr lang="en-US" sz="2400" b="1" dirty="0"/>
              <a:t>                 </a:t>
            </a:r>
            <a:r>
              <a:rPr lang="en-US" sz="2400" b="1" dirty="0" err="1"/>
              <a:t>akima</a:t>
            </a:r>
            <a:r>
              <a:rPr lang="en-US" sz="2400" b="1" dirty="0"/>
              <a:t> </a:t>
            </a:r>
            <a:r>
              <a:rPr lang="en-US" sz="2400" b="1" dirty="0">
                <a:sym typeface="Wingdings" pitchFamily="2" charset="2"/>
              </a:rPr>
              <a:t> </a:t>
            </a:r>
            <a:r>
              <a:rPr lang="en-US" sz="2400" b="1" dirty="0" err="1">
                <a:sym typeface="Wingdings" pitchFamily="2" charset="2"/>
              </a:rPr>
              <a:t>interp</a:t>
            </a:r>
            <a:r>
              <a:rPr lang="en-US" sz="2400" b="1" dirty="0">
                <a:sym typeface="Wingdings" pitchFamily="2" charset="2"/>
              </a:rPr>
              <a:t>  (predict within triangles) – irregular grid</a:t>
            </a:r>
          </a:p>
          <a:p>
            <a:r>
              <a:rPr lang="en-US" sz="2400" b="1" dirty="0">
                <a:sym typeface="Wingdings" pitchFamily="2" charset="2"/>
              </a:rPr>
              <a:t>                                   bilinear – </a:t>
            </a:r>
            <a:r>
              <a:rPr lang="en-US" sz="2400" b="1" u="sng" dirty="0">
                <a:sym typeface="Wingdings" pitchFamily="2" charset="2"/>
              </a:rPr>
              <a:t>conserves ranges, mass  </a:t>
            </a:r>
            <a:r>
              <a:rPr lang="en-US" sz="2400" dirty="0">
                <a:sym typeface="Wingdings" pitchFamily="2" charset="2"/>
              </a:rPr>
              <a:t> </a:t>
            </a:r>
            <a:r>
              <a:rPr lang="en-US" sz="2400" i="1" dirty="0">
                <a:sym typeface="Wingdings" pitchFamily="2" charset="2"/>
              </a:rPr>
              <a:t>scale </a:t>
            </a:r>
            <a:r>
              <a:rPr lang="en-US" sz="2400" i="1" dirty="0" err="1">
                <a:sym typeface="Wingdings" pitchFamily="2" charset="2"/>
              </a:rPr>
              <a:t>x,y</a:t>
            </a:r>
            <a:endParaRPr lang="en-US" sz="2400" b="1" u="sng" dirty="0">
              <a:sym typeface="Wingdings" pitchFamily="2" charset="2"/>
            </a:endParaRPr>
          </a:p>
          <a:p>
            <a:r>
              <a:rPr lang="en-US" sz="2400" b="1" dirty="0">
                <a:sym typeface="Wingdings" pitchFamily="2" charset="2"/>
              </a:rPr>
              <a:t>                                   spline </a:t>
            </a:r>
            <a:r>
              <a:rPr lang="en-US" sz="2400" i="1" dirty="0">
                <a:sym typeface="Wingdings" pitchFamily="2" charset="2"/>
              </a:rPr>
              <a:t>(smooth, highly unreliable) – scale </a:t>
            </a:r>
            <a:r>
              <a:rPr lang="en-US" sz="2400" i="1" dirty="0" err="1">
                <a:sym typeface="Wingdings" pitchFamily="2" charset="2"/>
              </a:rPr>
              <a:t>x,y</a:t>
            </a:r>
            <a:endParaRPr lang="en-US" sz="2400" i="1" dirty="0">
              <a:sym typeface="Wingdings" pitchFamily="2" charset="2"/>
            </a:endParaRPr>
          </a:p>
          <a:p>
            <a:r>
              <a:rPr lang="en-US" sz="2400" b="1" dirty="0">
                <a:sym typeface="Wingdings" pitchFamily="2" charset="2"/>
              </a:rPr>
              <a:t>                  </a:t>
            </a:r>
            <a:r>
              <a:rPr lang="en-US" sz="2400" b="1" i="1" u="sng" dirty="0">
                <a:solidFill>
                  <a:schemeClr val="bg1">
                    <a:lumMod val="65000"/>
                  </a:schemeClr>
                </a:solidFill>
                <a:sym typeface="Wingdings" pitchFamily="2" charset="2"/>
              </a:rPr>
              <a:t>Kriging  fit a variogram model</a:t>
            </a:r>
          </a:p>
          <a:p>
            <a:endParaRPr lang="en-US" sz="2400" b="1" dirty="0"/>
          </a:p>
          <a:p>
            <a:r>
              <a:rPr lang="en-US" sz="2400" b="1" dirty="0"/>
              <a:t>2-D noisy (image) data:  Covered in Topics 10 and 11</a:t>
            </a:r>
          </a:p>
          <a:p>
            <a:r>
              <a:rPr lang="en-US" sz="2400" b="1" dirty="0"/>
              <a:t>                    loess, </a:t>
            </a:r>
            <a:r>
              <a:rPr lang="en-US" sz="2400" b="1" dirty="0" err="1"/>
              <a:t>pspline</a:t>
            </a:r>
            <a:r>
              <a:rPr lang="en-US" sz="2400" b="1" dirty="0"/>
              <a:t> </a:t>
            </a:r>
            <a:r>
              <a:rPr lang="en-US" sz="2400" i="1" dirty="0"/>
              <a:t>directional image processing</a:t>
            </a:r>
          </a:p>
          <a:p>
            <a:r>
              <a:rPr lang="en-US" sz="2400" b="1" i="1" dirty="0">
                <a:solidFill>
                  <a:schemeClr val="bg1">
                    <a:lumMod val="65000"/>
                  </a:schemeClr>
                </a:solidFill>
              </a:rPr>
              <a:t>                    </a:t>
            </a:r>
            <a:r>
              <a:rPr lang="en-US" sz="2400" b="1" i="1" dirty="0"/>
              <a:t>Many others:  Topic 11, Image Processing</a:t>
            </a:r>
          </a:p>
        </p:txBody>
      </p:sp>
    </p:spTree>
    <p:extLst>
      <p:ext uri="{BB962C8B-B14F-4D97-AF65-F5344CB8AC3E}">
        <p14:creationId xmlns:p14="http://schemas.microsoft.com/office/powerpoint/2010/main" val="33813507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82FFCC-D98F-4247-8E16-B777B048865A}"/>
              </a:ext>
            </a:extLst>
          </p:cNvPr>
          <p:cNvPicPr>
            <a:picLocks noChangeAspect="1"/>
          </p:cNvPicPr>
          <p:nvPr/>
        </p:nvPicPr>
        <p:blipFill>
          <a:blip r:embed="rId2"/>
          <a:stretch>
            <a:fillRect/>
          </a:stretch>
        </p:blipFill>
        <p:spPr>
          <a:xfrm>
            <a:off x="0" y="634345"/>
            <a:ext cx="9144000" cy="6088073"/>
          </a:xfrm>
          <a:prstGeom prst="rect">
            <a:avLst/>
          </a:prstGeom>
        </p:spPr>
      </p:pic>
      <p:sp>
        <p:nvSpPr>
          <p:cNvPr id="3" name="TextBox 2">
            <a:extLst>
              <a:ext uri="{FF2B5EF4-FFF2-40B4-BE49-F238E27FC236}">
                <a16:creationId xmlns:a16="http://schemas.microsoft.com/office/drawing/2014/main" id="{6EF29BB6-EE6A-4646-960B-027D3C1FD5D6}"/>
              </a:ext>
            </a:extLst>
          </p:cNvPr>
          <p:cNvSpPr txBox="1"/>
          <p:nvPr/>
        </p:nvSpPr>
        <p:spPr>
          <a:xfrm>
            <a:off x="0" y="0"/>
            <a:ext cx="9144000" cy="461665"/>
          </a:xfrm>
          <a:prstGeom prst="rect">
            <a:avLst/>
          </a:prstGeom>
          <a:solidFill>
            <a:srgbClr val="FFC000"/>
          </a:solidFill>
        </p:spPr>
        <p:txBody>
          <a:bodyPr wrap="square" rtlCol="0">
            <a:spAutoFit/>
          </a:bodyPr>
          <a:lstStyle/>
          <a:p>
            <a:pPr algn="ctr"/>
            <a:r>
              <a:rPr lang="en-US" sz="2400" b="1" dirty="0"/>
              <a:t>One-dimensional and two-dimensional interpolation (regular grid)</a:t>
            </a:r>
          </a:p>
        </p:txBody>
      </p:sp>
      <p:sp>
        <p:nvSpPr>
          <p:cNvPr id="4" name="TextBox 3">
            <a:extLst>
              <a:ext uri="{FF2B5EF4-FFF2-40B4-BE49-F238E27FC236}">
                <a16:creationId xmlns:a16="http://schemas.microsoft.com/office/drawing/2014/main" id="{49CE02EB-473B-8348-A196-B26910FC62E8}"/>
              </a:ext>
            </a:extLst>
          </p:cNvPr>
          <p:cNvSpPr txBox="1"/>
          <p:nvPr/>
        </p:nvSpPr>
        <p:spPr>
          <a:xfrm>
            <a:off x="2648197" y="6525766"/>
            <a:ext cx="6495803" cy="369332"/>
          </a:xfrm>
          <a:prstGeom prst="rect">
            <a:avLst/>
          </a:prstGeom>
          <a:noFill/>
        </p:spPr>
        <p:txBody>
          <a:bodyPr wrap="square" rtlCol="0">
            <a:spAutoFit/>
          </a:bodyPr>
          <a:lstStyle/>
          <a:p>
            <a:r>
              <a:rPr lang="en-US" dirty="0"/>
              <a:t>https://</a:t>
            </a:r>
            <a:r>
              <a:rPr lang="en-US" dirty="0" err="1"/>
              <a:t>en.m.wikipedia.org</a:t>
            </a:r>
            <a:r>
              <a:rPr lang="en-US" dirty="0"/>
              <a:t>/wiki/</a:t>
            </a:r>
            <a:r>
              <a:rPr lang="en-US" dirty="0" err="1"/>
              <a:t>Bicubic_interpolation</a:t>
            </a:r>
            <a:endParaRPr lang="en-US" dirty="0"/>
          </a:p>
        </p:txBody>
      </p:sp>
    </p:spTree>
    <p:extLst>
      <p:ext uri="{BB962C8B-B14F-4D97-AF65-F5344CB8AC3E}">
        <p14:creationId xmlns:p14="http://schemas.microsoft.com/office/powerpoint/2010/main" val="11301174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Fig.interp_HS.png">
            <a:extLst>
              <a:ext uri="{FF2B5EF4-FFF2-40B4-BE49-F238E27FC236}">
                <a16:creationId xmlns:a16="http://schemas.microsoft.com/office/drawing/2014/main" id="{4DCDB0A4-3782-1147-AC76-F40E55619A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0"/>
            <a:ext cx="3921125"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2" descr="Fig.LS_HS.png">
            <a:extLst>
              <a:ext uri="{FF2B5EF4-FFF2-40B4-BE49-F238E27FC236}">
                <a16:creationId xmlns:a16="http://schemas.microsoft.com/office/drawing/2014/main" id="{C5E94B82-E6AD-8847-BE4C-7C30C47FB5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863" y="0"/>
            <a:ext cx="3919537"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descr="Fig.raw_detail.png">
            <a:extLst>
              <a:ext uri="{FF2B5EF4-FFF2-40B4-BE49-F238E27FC236}">
                <a16:creationId xmlns:a16="http://schemas.microsoft.com/office/drawing/2014/main" id="{35E7D0D7-4D3E-4349-9538-500EE997A9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863" y="41148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Fig.data_raw.png">
            <a:extLst>
              <a:ext uri="{FF2B5EF4-FFF2-40B4-BE49-F238E27FC236}">
                <a16:creationId xmlns:a16="http://schemas.microsoft.com/office/drawing/2014/main" id="{E22E147B-0357-1F46-B190-0F4C008621D3}"/>
              </a:ext>
            </a:extLst>
          </p:cNvPr>
          <p:cNvPicPr>
            <a:picLocks noChangeAspect="1"/>
          </p:cNvPicPr>
          <p:nvPr/>
        </p:nvPicPr>
        <p:blipFill>
          <a:blip r:embed="rId5">
            <a:extLst>
              <a:ext uri="{28A0092B-C50C-407E-A947-70E740481C1C}">
                <a14:useLocalDpi xmlns:a14="http://schemas.microsoft.com/office/drawing/2010/main" val="0"/>
              </a:ext>
            </a:extLst>
          </a:blip>
          <a:srcRect b="3210"/>
          <a:stretch>
            <a:fillRect/>
          </a:stretch>
        </p:blipFill>
        <p:spPr bwMode="auto">
          <a:xfrm>
            <a:off x="2776538" y="3294063"/>
            <a:ext cx="369252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E14A36D5-5D7C-8146-B7D4-028564507FC7}"/>
              </a:ext>
            </a:extLst>
          </p:cNvPr>
          <p:cNvCxnSpPr>
            <a:cxnSpLocks noChangeShapeType="1"/>
          </p:cNvCxnSpPr>
          <p:nvPr/>
        </p:nvCxnSpPr>
        <p:spPr bwMode="auto">
          <a:xfrm flipV="1">
            <a:off x="2057400" y="5097463"/>
            <a:ext cx="2420938" cy="8382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918686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5426F3-91E4-EC43-9DFF-DC9BDA39E9B9}"/>
              </a:ext>
            </a:extLst>
          </p:cNvPr>
          <p:cNvSpPr txBox="1"/>
          <p:nvPr/>
        </p:nvSpPr>
        <p:spPr>
          <a:xfrm>
            <a:off x="163286" y="76200"/>
            <a:ext cx="4299857" cy="6463308"/>
          </a:xfrm>
          <a:prstGeom prst="rect">
            <a:avLst/>
          </a:prstGeom>
          <a:noFill/>
          <a:ln>
            <a:solidFill>
              <a:schemeClr val="accent1"/>
            </a:solidFill>
          </a:ln>
        </p:spPr>
        <p:txBody>
          <a:bodyPr wrap="square" rtlCol="0">
            <a:spAutoFit/>
          </a:bodyPr>
          <a:lstStyle/>
          <a:p>
            <a:r>
              <a:rPr lang="en-US" dirty="0"/>
              <a:t>## Prepare a noisy signal for interpolation</a:t>
            </a:r>
          </a:p>
          <a:p>
            <a:r>
              <a:rPr lang="en-US" dirty="0"/>
              <a:t>x=seq(0,2*pi,2*pi/1000)</a:t>
            </a:r>
          </a:p>
          <a:p>
            <a:r>
              <a:rPr lang="en-US" dirty="0"/>
              <a:t>y0=sin(x)</a:t>
            </a:r>
          </a:p>
          <a:p>
            <a:r>
              <a:rPr lang="en-US" dirty="0"/>
              <a:t>y=y0+rnorm(1001)/2</a:t>
            </a:r>
          </a:p>
          <a:p>
            <a:r>
              <a:rPr lang="en-US" dirty="0"/>
              <a:t># take out a chunk that we will interpolate</a:t>
            </a:r>
          </a:p>
          <a:p>
            <a:r>
              <a:rPr lang="en-US" dirty="0"/>
              <a:t>l11=x&gt;=1.5&amp;x&lt;=2.5</a:t>
            </a:r>
          </a:p>
          <a:p>
            <a:r>
              <a:rPr lang="en-US" dirty="0"/>
              <a:t>y1=y; y1[l11]=NA</a:t>
            </a:r>
          </a:p>
          <a:p>
            <a:r>
              <a:rPr lang="en-US" dirty="0"/>
              <a:t>#plot the data</a:t>
            </a:r>
          </a:p>
          <a:p>
            <a:r>
              <a:rPr lang="en-US" dirty="0"/>
              <a:t>plot(x,y1)</a:t>
            </a:r>
          </a:p>
          <a:p>
            <a:r>
              <a:rPr lang="en-US" dirty="0"/>
              <a:t># line for noise-free, gap=free data / truth</a:t>
            </a:r>
          </a:p>
          <a:p>
            <a:r>
              <a:rPr lang="en-US" dirty="0"/>
              <a:t>lines(x,y0,col="red")</a:t>
            </a:r>
          </a:p>
          <a:p>
            <a:r>
              <a:rPr lang="en-US" dirty="0"/>
              <a:t># use </a:t>
            </a:r>
            <a:r>
              <a:rPr lang="en-US" dirty="0" err="1"/>
              <a:t>sm.spline</a:t>
            </a:r>
            <a:r>
              <a:rPr lang="en-US" dirty="0"/>
              <a:t> to interpolate</a:t>
            </a:r>
          </a:p>
          <a:p>
            <a:r>
              <a:rPr lang="en-US" dirty="0"/>
              <a:t>library(</a:t>
            </a:r>
            <a:r>
              <a:rPr lang="en-US" dirty="0" err="1"/>
              <a:t>pspline</a:t>
            </a:r>
            <a:r>
              <a:rPr lang="en-US" dirty="0"/>
              <a:t>)</a:t>
            </a:r>
          </a:p>
          <a:p>
            <a:r>
              <a:rPr lang="en-US" dirty="0" err="1"/>
              <a:t>lna</a:t>
            </a:r>
            <a:r>
              <a:rPr lang="en-US" dirty="0"/>
              <a:t>=</a:t>
            </a:r>
            <a:r>
              <a:rPr lang="en-US" dirty="0" err="1"/>
              <a:t>is.finite</a:t>
            </a:r>
            <a:r>
              <a:rPr lang="en-US" dirty="0"/>
              <a:t>(y1)</a:t>
            </a:r>
          </a:p>
          <a:p>
            <a:r>
              <a:rPr lang="en-US" dirty="0"/>
              <a:t>X=x[</a:t>
            </a:r>
            <a:r>
              <a:rPr lang="en-US" dirty="0" err="1"/>
              <a:t>lna</a:t>
            </a:r>
            <a:r>
              <a:rPr lang="en-US" dirty="0"/>
              <a:t>]</a:t>
            </a:r>
          </a:p>
          <a:p>
            <a:r>
              <a:rPr lang="en-US" dirty="0"/>
              <a:t>Y=y1[</a:t>
            </a:r>
            <a:r>
              <a:rPr lang="en-US" dirty="0" err="1"/>
              <a:t>lna</a:t>
            </a:r>
            <a:r>
              <a:rPr lang="en-US" dirty="0"/>
              <a:t>]</a:t>
            </a:r>
          </a:p>
          <a:p>
            <a:r>
              <a:rPr lang="en-US" dirty="0"/>
              <a:t>XY=</a:t>
            </a:r>
            <a:r>
              <a:rPr lang="en-US" dirty="0" err="1"/>
              <a:t>sm.spline</a:t>
            </a:r>
            <a:r>
              <a:rPr lang="en-US" dirty="0"/>
              <a:t>(X,Y)</a:t>
            </a:r>
          </a:p>
          <a:p>
            <a:r>
              <a:rPr lang="en-US" dirty="0"/>
              <a:t># look at predict with this model object</a:t>
            </a:r>
          </a:p>
          <a:p>
            <a:r>
              <a:rPr lang="en-US" dirty="0"/>
              <a:t>#-#help(</a:t>
            </a:r>
            <a:r>
              <a:rPr lang="en-US" dirty="0" err="1"/>
              <a:t>predict.smooth.Pspline</a:t>
            </a:r>
            <a:r>
              <a:rPr lang="en-US" dirty="0"/>
              <a:t>)</a:t>
            </a:r>
          </a:p>
          <a:p>
            <a:r>
              <a:rPr lang="en-US" dirty="0"/>
              <a:t>## note the help page is different than call</a:t>
            </a:r>
          </a:p>
          <a:p>
            <a:r>
              <a:rPr lang="en-US" dirty="0" err="1"/>
              <a:t>Yp</a:t>
            </a:r>
            <a:r>
              <a:rPr lang="en-US" dirty="0"/>
              <a:t>=predict(</a:t>
            </a:r>
            <a:r>
              <a:rPr lang="en-US" dirty="0" err="1"/>
              <a:t>XY,xarg</a:t>
            </a:r>
            <a:r>
              <a:rPr lang="en-US" dirty="0"/>
              <a:t>=x) </a:t>
            </a:r>
          </a:p>
          <a:p>
            <a:r>
              <a:rPr lang="en-US" dirty="0"/>
              <a:t># plot the interpolation with de-noising</a:t>
            </a:r>
          </a:p>
          <a:p>
            <a:r>
              <a:rPr lang="en-US" dirty="0"/>
              <a:t>lines(</a:t>
            </a:r>
            <a:r>
              <a:rPr lang="en-US" dirty="0" err="1"/>
              <a:t>x,Yp,lwd</a:t>
            </a:r>
            <a:r>
              <a:rPr lang="en-US" dirty="0"/>
              <a:t>=4)</a:t>
            </a:r>
          </a:p>
        </p:txBody>
      </p:sp>
      <p:sp>
        <p:nvSpPr>
          <p:cNvPr id="5" name="TextBox 4">
            <a:extLst>
              <a:ext uri="{FF2B5EF4-FFF2-40B4-BE49-F238E27FC236}">
                <a16:creationId xmlns:a16="http://schemas.microsoft.com/office/drawing/2014/main" id="{43EDA120-1E9F-F347-8924-1C0CEF5684F2}"/>
              </a:ext>
            </a:extLst>
          </p:cNvPr>
          <p:cNvSpPr txBox="1"/>
          <p:nvPr/>
        </p:nvSpPr>
        <p:spPr>
          <a:xfrm>
            <a:off x="4572000" y="76200"/>
            <a:ext cx="4572000" cy="6463308"/>
          </a:xfrm>
          <a:prstGeom prst="rect">
            <a:avLst/>
          </a:prstGeom>
          <a:noFill/>
          <a:ln>
            <a:solidFill>
              <a:schemeClr val="accent1"/>
            </a:solidFill>
          </a:ln>
        </p:spPr>
        <p:txBody>
          <a:bodyPr wrap="square" rtlCol="0">
            <a:spAutoFit/>
          </a:bodyPr>
          <a:lstStyle/>
          <a:p>
            <a:r>
              <a:rPr lang="en-US" dirty="0"/>
              <a:t>## same with loess smoother/interpolator</a:t>
            </a:r>
          </a:p>
          <a:p>
            <a:r>
              <a:rPr lang="en-US" dirty="0"/>
              <a:t>XYL=loess( Y ~ </a:t>
            </a:r>
            <a:r>
              <a:rPr lang="en-US" dirty="0" err="1"/>
              <a:t>X,span</a:t>
            </a:r>
            <a:r>
              <a:rPr lang="en-US" dirty="0"/>
              <a:t>=.15)</a:t>
            </a:r>
          </a:p>
          <a:p>
            <a:r>
              <a:rPr lang="en-US" dirty="0"/>
              <a:t>#help(</a:t>
            </a:r>
            <a:r>
              <a:rPr lang="en-US" dirty="0" err="1"/>
              <a:t>predict.loess</a:t>
            </a:r>
            <a:r>
              <a:rPr lang="en-US" dirty="0"/>
              <a:t>)  check the help page</a:t>
            </a:r>
          </a:p>
          <a:p>
            <a:r>
              <a:rPr lang="en-US" dirty="0"/>
              <a:t>#predict(object, </a:t>
            </a:r>
            <a:r>
              <a:rPr lang="en-US" dirty="0" err="1"/>
              <a:t>newdata</a:t>
            </a:r>
            <a:r>
              <a:rPr lang="en-US" dirty="0"/>
              <a:t> = NULL, </a:t>
            </a:r>
            <a:r>
              <a:rPr lang="en-US" dirty="0">
                <a:solidFill>
                  <a:srgbClr val="FF0000"/>
                </a:solidFill>
              </a:rPr>
              <a:t>se =</a:t>
            </a:r>
            <a:r>
              <a:rPr lang="en-US" dirty="0"/>
              <a:t> FALSE,</a:t>
            </a:r>
          </a:p>
          <a:p>
            <a:r>
              <a:rPr lang="en-US" dirty="0"/>
              <a:t>             </a:t>
            </a:r>
            <a:r>
              <a:rPr lang="en-US" dirty="0" err="1"/>
              <a:t>na.action</a:t>
            </a:r>
            <a:r>
              <a:rPr lang="en-US" dirty="0"/>
              <a:t> = </a:t>
            </a:r>
            <a:r>
              <a:rPr lang="en-US" dirty="0" err="1"/>
              <a:t>na.pass</a:t>
            </a:r>
            <a:r>
              <a:rPr lang="en-US" dirty="0"/>
              <a:t>, ...)</a:t>
            </a:r>
          </a:p>
          <a:p>
            <a:r>
              <a:rPr lang="en-US" dirty="0" err="1"/>
              <a:t>YLp</a:t>
            </a:r>
            <a:r>
              <a:rPr lang="en-US" dirty="0"/>
              <a:t>=predict(</a:t>
            </a:r>
            <a:r>
              <a:rPr lang="en-US" dirty="0" err="1"/>
              <a:t>XYL,newdata</a:t>
            </a:r>
            <a:r>
              <a:rPr lang="en-US" dirty="0"/>
              <a:t>=x)</a:t>
            </a:r>
          </a:p>
          <a:p>
            <a:r>
              <a:rPr lang="en-US" dirty="0"/>
              <a:t>#plot the loess smoother;  it is an overfit</a:t>
            </a:r>
          </a:p>
          <a:p>
            <a:r>
              <a:rPr lang="en-US" dirty="0"/>
              <a:t>lines(</a:t>
            </a:r>
            <a:r>
              <a:rPr lang="en-US" dirty="0" err="1"/>
              <a:t>x,YLp,lwd</a:t>
            </a:r>
            <a:r>
              <a:rPr lang="en-US" dirty="0"/>
              <a:t>=3,col="</a:t>
            </a:r>
            <a:r>
              <a:rPr lang="en-US" dirty="0" err="1"/>
              <a:t>darkgrey</a:t>
            </a:r>
            <a:r>
              <a:rPr lang="en-US" dirty="0"/>
              <a:t>")</a:t>
            </a:r>
          </a:p>
          <a:p>
            <a:r>
              <a:rPr lang="en-US" dirty="0"/>
              <a:t># increase the span</a:t>
            </a:r>
          </a:p>
          <a:p>
            <a:r>
              <a:rPr lang="en-US" dirty="0"/>
              <a:t>XYL.3=loess( Y ~ </a:t>
            </a:r>
            <a:r>
              <a:rPr lang="en-US" dirty="0" err="1"/>
              <a:t>X,span</a:t>
            </a:r>
            <a:r>
              <a:rPr lang="en-US" dirty="0"/>
              <a:t>=.3)</a:t>
            </a:r>
          </a:p>
          <a:p>
            <a:r>
              <a:rPr lang="en-US" dirty="0"/>
              <a:t>YLp.3=predict(XYL.3,newdata=x)</a:t>
            </a:r>
          </a:p>
          <a:p>
            <a:r>
              <a:rPr lang="en-US" dirty="0"/>
              <a:t># looks quite nice</a:t>
            </a:r>
          </a:p>
          <a:p>
            <a:r>
              <a:rPr lang="en-US" dirty="0"/>
              <a:t>lines(x,YLp.3,lwd=3,col="gold")</a:t>
            </a:r>
          </a:p>
          <a:p>
            <a:r>
              <a:rPr lang="en-US" dirty="0"/>
              <a:t>legend("</a:t>
            </a:r>
            <a:r>
              <a:rPr lang="en-US" dirty="0" err="1"/>
              <a:t>bottomleft</a:t>
            </a:r>
            <a:r>
              <a:rPr lang="en-US" dirty="0"/>
              <a:t>",legend=c(</a:t>
            </a:r>
          </a:p>
          <a:p>
            <a:r>
              <a:rPr lang="en-US" dirty="0"/>
              <a:t>"</a:t>
            </a:r>
            <a:r>
              <a:rPr lang="en-US" dirty="0" err="1"/>
              <a:t>Data","Noise</a:t>
            </a:r>
            <a:r>
              <a:rPr lang="en-US" dirty="0"/>
              <a:t>-Free Data","</a:t>
            </a:r>
            <a:r>
              <a:rPr lang="en-US" dirty="0" err="1"/>
              <a:t>sm.spline</a:t>
            </a:r>
            <a:r>
              <a:rPr lang="en-US" dirty="0"/>
              <a:t>, LOOCV",</a:t>
            </a:r>
          </a:p>
          <a:p>
            <a:r>
              <a:rPr lang="en-US" dirty="0"/>
              <a:t>"loess span=.15", "loess span=.30"),</a:t>
            </a:r>
          </a:p>
          <a:p>
            <a:r>
              <a:rPr lang="en-US" dirty="0" err="1"/>
              <a:t>pch</a:t>
            </a:r>
            <a:r>
              <a:rPr lang="en-US" dirty="0"/>
              <a:t>=c(1,rep(-1,5)),</a:t>
            </a:r>
            <a:r>
              <a:rPr lang="en-US" dirty="0" err="1"/>
              <a:t>lty</a:t>
            </a:r>
            <a:r>
              <a:rPr lang="en-US" dirty="0"/>
              <a:t>=c(-1,rep(1,5)),</a:t>
            </a:r>
          </a:p>
          <a:p>
            <a:r>
              <a:rPr lang="en-US" dirty="0"/>
              <a:t>col=c("black","red","black","</a:t>
            </a:r>
            <a:r>
              <a:rPr lang="en-US" dirty="0" err="1"/>
              <a:t>darkgrey</a:t>
            </a:r>
            <a:r>
              <a:rPr lang="en-US" dirty="0"/>
              <a:t>","gold"),</a:t>
            </a:r>
          </a:p>
          <a:p>
            <a:r>
              <a:rPr lang="en-US" dirty="0" err="1"/>
              <a:t>lwd</a:t>
            </a:r>
            <a:r>
              <a:rPr lang="en-US" dirty="0"/>
              <a:t>=c(2,rep(3,5)))</a:t>
            </a:r>
          </a:p>
          <a:p>
            <a:r>
              <a:rPr lang="en-US" dirty="0">
                <a:solidFill>
                  <a:srgbClr val="0432FF"/>
                </a:solidFill>
              </a:rPr>
              <a:t># First derivative from model matrix (</a:t>
            </a:r>
            <a:r>
              <a:rPr lang="en-US" dirty="0" err="1">
                <a:solidFill>
                  <a:srgbClr val="0432FF"/>
                </a:solidFill>
              </a:rPr>
              <a:t>pspline</a:t>
            </a:r>
            <a:r>
              <a:rPr lang="en-US" dirty="0">
                <a:solidFill>
                  <a:srgbClr val="0432FF"/>
                </a:solidFill>
              </a:rPr>
              <a:t>)</a:t>
            </a:r>
          </a:p>
          <a:p>
            <a:r>
              <a:rPr lang="en-US" dirty="0">
                <a:solidFill>
                  <a:srgbClr val="0432FF"/>
                </a:solidFill>
              </a:rPr>
              <a:t>YP.1=predict(</a:t>
            </a:r>
            <a:r>
              <a:rPr lang="en-US" dirty="0" err="1">
                <a:solidFill>
                  <a:srgbClr val="0432FF"/>
                </a:solidFill>
              </a:rPr>
              <a:t>XY,xarg</a:t>
            </a:r>
            <a:r>
              <a:rPr lang="en-US" dirty="0">
                <a:solidFill>
                  <a:srgbClr val="0432FF"/>
                </a:solidFill>
              </a:rPr>
              <a:t>=</a:t>
            </a:r>
            <a:r>
              <a:rPr lang="en-US" dirty="0" err="1">
                <a:solidFill>
                  <a:srgbClr val="0432FF"/>
                </a:solidFill>
              </a:rPr>
              <a:t>x,nderiv</a:t>
            </a:r>
            <a:r>
              <a:rPr lang="en-US" dirty="0">
                <a:solidFill>
                  <a:srgbClr val="0432FF"/>
                </a:solidFill>
              </a:rPr>
              <a:t>=1)</a:t>
            </a:r>
          </a:p>
          <a:p>
            <a:r>
              <a:rPr lang="en-US" dirty="0">
                <a:solidFill>
                  <a:srgbClr val="0432FF"/>
                </a:solidFill>
              </a:rPr>
              <a:t> plot(x,YP.1,type="l",</a:t>
            </a:r>
            <a:r>
              <a:rPr lang="en-US" dirty="0" err="1">
                <a:solidFill>
                  <a:srgbClr val="0432FF"/>
                </a:solidFill>
              </a:rPr>
              <a:t>lwd</a:t>
            </a:r>
            <a:r>
              <a:rPr lang="en-US" dirty="0">
                <a:solidFill>
                  <a:srgbClr val="0432FF"/>
                </a:solidFill>
              </a:rPr>
              <a:t>=3,ylim=c(-1,1))</a:t>
            </a:r>
          </a:p>
          <a:p>
            <a:r>
              <a:rPr lang="en-US" dirty="0">
                <a:solidFill>
                  <a:srgbClr val="0432FF"/>
                </a:solidFill>
              </a:rPr>
              <a:t> lines(</a:t>
            </a:r>
            <a:r>
              <a:rPr lang="en-US" dirty="0" err="1">
                <a:solidFill>
                  <a:srgbClr val="0432FF"/>
                </a:solidFill>
              </a:rPr>
              <a:t>x,cos</a:t>
            </a:r>
            <a:r>
              <a:rPr lang="en-US" dirty="0">
                <a:solidFill>
                  <a:srgbClr val="0432FF"/>
                </a:solidFill>
              </a:rPr>
              <a:t>(x),col="red")</a:t>
            </a:r>
          </a:p>
        </p:txBody>
      </p:sp>
    </p:spTree>
    <p:extLst>
      <p:ext uri="{BB962C8B-B14F-4D97-AF65-F5344CB8AC3E}">
        <p14:creationId xmlns:p14="http://schemas.microsoft.com/office/powerpoint/2010/main" val="41863832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440528-61A2-5C49-B255-B96620A002F7}"/>
              </a:ext>
            </a:extLst>
          </p:cNvPr>
          <p:cNvPicPr>
            <a:picLocks noChangeAspect="1"/>
          </p:cNvPicPr>
          <p:nvPr/>
        </p:nvPicPr>
        <p:blipFill rotWithShape="1">
          <a:blip r:embed="rId2"/>
          <a:srcRect t="10035" r="4082" b="2720"/>
          <a:stretch/>
        </p:blipFill>
        <p:spPr>
          <a:xfrm>
            <a:off x="947058" y="108450"/>
            <a:ext cx="7402286" cy="6732933"/>
          </a:xfrm>
          <a:prstGeom prst="rect">
            <a:avLst/>
          </a:prstGeom>
        </p:spPr>
      </p:pic>
    </p:spTree>
    <p:extLst>
      <p:ext uri="{BB962C8B-B14F-4D97-AF65-F5344CB8AC3E}">
        <p14:creationId xmlns:p14="http://schemas.microsoft.com/office/powerpoint/2010/main" val="15710434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29ABD8-D338-FA4D-B786-33BFA191A5EA}"/>
              </a:ext>
            </a:extLst>
          </p:cNvPr>
          <p:cNvPicPr>
            <a:picLocks noChangeAspect="1"/>
          </p:cNvPicPr>
          <p:nvPr/>
        </p:nvPicPr>
        <p:blipFill>
          <a:blip r:embed="rId2"/>
          <a:stretch>
            <a:fillRect/>
          </a:stretch>
        </p:blipFill>
        <p:spPr>
          <a:xfrm>
            <a:off x="1280160" y="228600"/>
            <a:ext cx="6400800" cy="6400800"/>
          </a:xfrm>
          <a:prstGeom prst="rect">
            <a:avLst/>
          </a:prstGeom>
        </p:spPr>
      </p:pic>
      <p:sp>
        <p:nvSpPr>
          <p:cNvPr id="3" name="TextBox 2">
            <a:extLst>
              <a:ext uri="{FF2B5EF4-FFF2-40B4-BE49-F238E27FC236}">
                <a16:creationId xmlns:a16="http://schemas.microsoft.com/office/drawing/2014/main" id="{1A0E9120-911A-C146-B404-74D37DC8C3B9}"/>
              </a:ext>
            </a:extLst>
          </p:cNvPr>
          <p:cNvSpPr txBox="1"/>
          <p:nvPr/>
        </p:nvSpPr>
        <p:spPr>
          <a:xfrm>
            <a:off x="2808514" y="1251857"/>
            <a:ext cx="1480457" cy="369332"/>
          </a:xfrm>
          <a:prstGeom prst="rect">
            <a:avLst/>
          </a:prstGeom>
          <a:noFill/>
        </p:spPr>
        <p:txBody>
          <a:bodyPr wrap="square" rtlCol="0">
            <a:spAutoFit/>
          </a:bodyPr>
          <a:lstStyle/>
          <a:p>
            <a:r>
              <a:rPr lang="en-US" dirty="0">
                <a:solidFill>
                  <a:srgbClr val="FF0000"/>
                </a:solidFill>
              </a:rPr>
              <a:t>cos(x)</a:t>
            </a:r>
          </a:p>
        </p:txBody>
      </p:sp>
      <p:sp>
        <p:nvSpPr>
          <p:cNvPr id="4" name="TextBox 3">
            <a:extLst>
              <a:ext uri="{FF2B5EF4-FFF2-40B4-BE49-F238E27FC236}">
                <a16:creationId xmlns:a16="http://schemas.microsoft.com/office/drawing/2014/main" id="{D6A9A68F-6B0E-154F-9331-23A4332A62DA}"/>
              </a:ext>
            </a:extLst>
          </p:cNvPr>
          <p:cNvSpPr txBox="1"/>
          <p:nvPr/>
        </p:nvSpPr>
        <p:spPr>
          <a:xfrm>
            <a:off x="3310128" y="2176272"/>
            <a:ext cx="2744406" cy="369332"/>
          </a:xfrm>
          <a:prstGeom prst="rect">
            <a:avLst/>
          </a:prstGeom>
          <a:noFill/>
        </p:spPr>
        <p:txBody>
          <a:bodyPr wrap="none" rtlCol="0">
            <a:spAutoFit/>
          </a:bodyPr>
          <a:lstStyle/>
          <a:p>
            <a:r>
              <a:rPr lang="en-US" dirty="0"/>
              <a:t>predict(</a:t>
            </a:r>
            <a:r>
              <a:rPr lang="en-US" dirty="0" err="1"/>
              <a:t>XY,xarg</a:t>
            </a:r>
            <a:r>
              <a:rPr lang="en-US" dirty="0"/>
              <a:t>=</a:t>
            </a:r>
            <a:r>
              <a:rPr lang="en-US" dirty="0" err="1"/>
              <a:t>x,nderiv</a:t>
            </a:r>
            <a:r>
              <a:rPr lang="en-US" dirty="0"/>
              <a:t>=1)</a:t>
            </a:r>
          </a:p>
        </p:txBody>
      </p:sp>
      <p:cxnSp>
        <p:nvCxnSpPr>
          <p:cNvPr id="6" name="Straight Arrow Connector 5">
            <a:extLst>
              <a:ext uri="{FF2B5EF4-FFF2-40B4-BE49-F238E27FC236}">
                <a16:creationId xmlns:a16="http://schemas.microsoft.com/office/drawing/2014/main" id="{5AAB13F4-2A01-0B44-9B48-5480C4CAFD2F}"/>
              </a:ext>
            </a:extLst>
          </p:cNvPr>
          <p:cNvCxnSpPr/>
          <p:nvPr/>
        </p:nvCxnSpPr>
        <p:spPr>
          <a:xfrm flipH="1">
            <a:off x="3172968" y="2542032"/>
            <a:ext cx="1527048" cy="3749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E7D2FF80-FB29-3C49-9FA0-74725304CA69}"/>
              </a:ext>
            </a:extLst>
          </p:cNvPr>
          <p:cNvCxnSpPr>
            <a:cxnSpLocks/>
          </p:cNvCxnSpPr>
          <p:nvPr/>
        </p:nvCxnSpPr>
        <p:spPr>
          <a:xfrm>
            <a:off x="4782312" y="2542032"/>
            <a:ext cx="1197864" cy="55865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AE5A4D3-F650-CE42-8A09-839A4D527260}"/>
              </a:ext>
            </a:extLst>
          </p:cNvPr>
          <p:cNvSpPr txBox="1"/>
          <p:nvPr/>
        </p:nvSpPr>
        <p:spPr>
          <a:xfrm>
            <a:off x="2157984" y="511193"/>
            <a:ext cx="5522976" cy="369332"/>
          </a:xfrm>
          <a:prstGeom prst="rect">
            <a:avLst/>
          </a:prstGeom>
          <a:noFill/>
        </p:spPr>
        <p:txBody>
          <a:bodyPr wrap="square" rtlCol="0">
            <a:spAutoFit/>
          </a:bodyPr>
          <a:lstStyle/>
          <a:p>
            <a:r>
              <a:rPr lang="en-US" dirty="0"/>
              <a:t>Recovering the (interpolated) 1</a:t>
            </a:r>
            <a:r>
              <a:rPr lang="en-US" baseline="30000" dirty="0"/>
              <a:t>st</a:t>
            </a:r>
            <a:r>
              <a:rPr lang="en-US" dirty="0"/>
              <a:t> derivative (</a:t>
            </a:r>
            <a:r>
              <a:rPr lang="en-US" dirty="0" err="1"/>
              <a:t>pspline</a:t>
            </a:r>
            <a:r>
              <a:rPr lang="en-US" dirty="0"/>
              <a:t>)</a:t>
            </a:r>
          </a:p>
        </p:txBody>
      </p:sp>
    </p:spTree>
    <p:extLst>
      <p:ext uri="{BB962C8B-B14F-4D97-AF65-F5344CB8AC3E}">
        <p14:creationId xmlns:p14="http://schemas.microsoft.com/office/powerpoint/2010/main" val="18283744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EA76F7-3C76-0542-9409-42DD1CA7D3FE}"/>
              </a:ext>
            </a:extLst>
          </p:cNvPr>
          <p:cNvPicPr>
            <a:picLocks noChangeAspect="1"/>
          </p:cNvPicPr>
          <p:nvPr/>
        </p:nvPicPr>
        <p:blipFill>
          <a:blip r:embed="rId2"/>
          <a:stretch>
            <a:fillRect/>
          </a:stretch>
        </p:blipFill>
        <p:spPr>
          <a:xfrm>
            <a:off x="1371600" y="228600"/>
            <a:ext cx="6400800" cy="6400800"/>
          </a:xfrm>
          <a:prstGeom prst="rect">
            <a:avLst/>
          </a:prstGeom>
        </p:spPr>
      </p:pic>
      <p:sp>
        <p:nvSpPr>
          <p:cNvPr id="3" name="TextBox 2">
            <a:extLst>
              <a:ext uri="{FF2B5EF4-FFF2-40B4-BE49-F238E27FC236}">
                <a16:creationId xmlns:a16="http://schemas.microsoft.com/office/drawing/2014/main" id="{F526F8D1-CCBA-3340-9F99-7ED7B9E4A8A9}"/>
              </a:ext>
            </a:extLst>
          </p:cNvPr>
          <p:cNvSpPr txBox="1"/>
          <p:nvPr/>
        </p:nvSpPr>
        <p:spPr>
          <a:xfrm>
            <a:off x="2808514" y="1251857"/>
            <a:ext cx="1480457" cy="369332"/>
          </a:xfrm>
          <a:prstGeom prst="rect">
            <a:avLst/>
          </a:prstGeom>
          <a:noFill/>
        </p:spPr>
        <p:txBody>
          <a:bodyPr wrap="square" rtlCol="0">
            <a:spAutoFit/>
          </a:bodyPr>
          <a:lstStyle/>
          <a:p>
            <a:r>
              <a:rPr lang="en-US" dirty="0">
                <a:solidFill>
                  <a:srgbClr val="FF0000"/>
                </a:solidFill>
              </a:rPr>
              <a:t>cos(x)</a:t>
            </a:r>
          </a:p>
        </p:txBody>
      </p:sp>
      <p:sp>
        <p:nvSpPr>
          <p:cNvPr id="4" name="TextBox 3">
            <a:extLst>
              <a:ext uri="{FF2B5EF4-FFF2-40B4-BE49-F238E27FC236}">
                <a16:creationId xmlns:a16="http://schemas.microsoft.com/office/drawing/2014/main" id="{4BF4846F-37D8-4246-9534-31A284A87406}"/>
              </a:ext>
            </a:extLst>
          </p:cNvPr>
          <p:cNvSpPr txBox="1"/>
          <p:nvPr/>
        </p:nvSpPr>
        <p:spPr>
          <a:xfrm>
            <a:off x="3310128" y="2176272"/>
            <a:ext cx="2744406" cy="369332"/>
          </a:xfrm>
          <a:prstGeom prst="rect">
            <a:avLst/>
          </a:prstGeom>
          <a:noFill/>
        </p:spPr>
        <p:txBody>
          <a:bodyPr wrap="none" rtlCol="0">
            <a:spAutoFit/>
          </a:bodyPr>
          <a:lstStyle/>
          <a:p>
            <a:r>
              <a:rPr lang="en-US" dirty="0"/>
              <a:t>predict(</a:t>
            </a:r>
            <a:r>
              <a:rPr lang="en-US" dirty="0" err="1"/>
              <a:t>XY,xarg</a:t>
            </a:r>
            <a:r>
              <a:rPr lang="en-US" dirty="0"/>
              <a:t>=</a:t>
            </a:r>
            <a:r>
              <a:rPr lang="en-US" dirty="0" err="1"/>
              <a:t>x,nderiv</a:t>
            </a:r>
            <a:r>
              <a:rPr lang="en-US" dirty="0"/>
              <a:t>=1)</a:t>
            </a:r>
          </a:p>
        </p:txBody>
      </p:sp>
      <p:cxnSp>
        <p:nvCxnSpPr>
          <p:cNvPr id="5" name="Straight Arrow Connector 4">
            <a:extLst>
              <a:ext uri="{FF2B5EF4-FFF2-40B4-BE49-F238E27FC236}">
                <a16:creationId xmlns:a16="http://schemas.microsoft.com/office/drawing/2014/main" id="{5A2721CB-B2CA-BB45-9B08-6E95520920C5}"/>
              </a:ext>
            </a:extLst>
          </p:cNvPr>
          <p:cNvCxnSpPr/>
          <p:nvPr/>
        </p:nvCxnSpPr>
        <p:spPr>
          <a:xfrm flipH="1">
            <a:off x="3172968" y="2542032"/>
            <a:ext cx="1527048" cy="3749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28B56966-D7AF-3942-8594-8AC7C3FF72AE}"/>
              </a:ext>
            </a:extLst>
          </p:cNvPr>
          <p:cNvCxnSpPr>
            <a:cxnSpLocks/>
          </p:cNvCxnSpPr>
          <p:nvPr/>
        </p:nvCxnSpPr>
        <p:spPr>
          <a:xfrm>
            <a:off x="4782312" y="2542032"/>
            <a:ext cx="1197864" cy="55865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EFB5384-7590-0A4C-B0F7-FD5DA2F16C8E}"/>
              </a:ext>
            </a:extLst>
          </p:cNvPr>
          <p:cNvSpPr txBox="1"/>
          <p:nvPr/>
        </p:nvSpPr>
        <p:spPr>
          <a:xfrm>
            <a:off x="5861304" y="4690872"/>
            <a:ext cx="1325880" cy="369332"/>
          </a:xfrm>
          <a:prstGeom prst="rect">
            <a:avLst/>
          </a:prstGeom>
          <a:noFill/>
        </p:spPr>
        <p:txBody>
          <a:bodyPr wrap="square" rtlCol="0">
            <a:spAutoFit/>
          </a:bodyPr>
          <a:lstStyle/>
          <a:p>
            <a:r>
              <a:rPr lang="en-US" dirty="0">
                <a:solidFill>
                  <a:srgbClr val="00B0F0"/>
                </a:solidFill>
              </a:rPr>
              <a:t>diff(loess…)</a:t>
            </a:r>
          </a:p>
        </p:txBody>
      </p:sp>
    </p:spTree>
    <p:extLst>
      <p:ext uri="{BB962C8B-B14F-4D97-AF65-F5344CB8AC3E}">
        <p14:creationId xmlns:p14="http://schemas.microsoft.com/office/powerpoint/2010/main" val="793725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B6FD90-AAFF-8D4E-8081-9B6D64F52CC7}"/>
              </a:ext>
            </a:extLst>
          </p:cNvPr>
          <p:cNvSpPr txBox="1"/>
          <p:nvPr/>
        </p:nvSpPr>
        <p:spPr>
          <a:xfrm>
            <a:off x="0" y="0"/>
            <a:ext cx="9114312" cy="523220"/>
          </a:xfrm>
          <a:prstGeom prst="rect">
            <a:avLst/>
          </a:prstGeom>
          <a:solidFill>
            <a:srgbClr val="FFC000"/>
          </a:solidFill>
        </p:spPr>
        <p:txBody>
          <a:bodyPr wrap="square" rtlCol="0">
            <a:spAutoFit/>
          </a:bodyPr>
          <a:lstStyle/>
          <a:p>
            <a:pPr algn="ctr"/>
            <a:r>
              <a:rPr lang="en-US" sz="2800" b="1" dirty="0"/>
              <a:t>Interpolation of 1-D and 2-D data</a:t>
            </a:r>
          </a:p>
        </p:txBody>
      </p:sp>
      <p:sp>
        <p:nvSpPr>
          <p:cNvPr id="3" name="TextBox 2">
            <a:extLst>
              <a:ext uri="{FF2B5EF4-FFF2-40B4-BE49-F238E27FC236}">
                <a16:creationId xmlns:a16="http://schemas.microsoft.com/office/drawing/2014/main" id="{959433A7-1F29-994F-8EA5-30A0AA6C20C0}"/>
              </a:ext>
            </a:extLst>
          </p:cNvPr>
          <p:cNvSpPr txBox="1"/>
          <p:nvPr/>
        </p:nvSpPr>
        <p:spPr>
          <a:xfrm>
            <a:off x="100940" y="1571502"/>
            <a:ext cx="8942120" cy="3046988"/>
          </a:xfrm>
          <a:prstGeom prst="rect">
            <a:avLst/>
          </a:prstGeom>
          <a:noFill/>
        </p:spPr>
        <p:txBody>
          <a:bodyPr wrap="square" rtlCol="0">
            <a:spAutoFit/>
          </a:bodyPr>
          <a:lstStyle/>
          <a:p>
            <a:r>
              <a:rPr lang="en-US" sz="2400" b="1" dirty="0"/>
              <a:t>1-D data:  predict() with loess or </a:t>
            </a:r>
            <a:r>
              <a:rPr lang="en-US" sz="2400" b="1" dirty="0" err="1"/>
              <a:t>pspline</a:t>
            </a:r>
            <a:r>
              <a:rPr lang="en-US" sz="2400" b="1" dirty="0"/>
              <a:t> objects</a:t>
            </a:r>
          </a:p>
          <a:p>
            <a:endParaRPr lang="en-US" sz="2400" dirty="0"/>
          </a:p>
          <a:p>
            <a:r>
              <a:rPr lang="en-US" sz="2400" dirty="0"/>
              <a:t>	</a:t>
            </a:r>
            <a:r>
              <a:rPr lang="en-US" sz="2400" i="1" dirty="0"/>
              <a:t>predict() : find argument specifications via help(</a:t>
            </a:r>
            <a:r>
              <a:rPr lang="en-US" sz="2400" i="1" dirty="0" err="1"/>
              <a:t>predict.loess</a:t>
            </a:r>
            <a:r>
              <a:rPr lang="en-US" sz="2400" i="1" dirty="0"/>
              <a:t>) or help(</a:t>
            </a:r>
            <a:r>
              <a:rPr lang="en-US" sz="2400" i="1" dirty="0" err="1"/>
              <a:t>predict.pspline</a:t>
            </a:r>
            <a:r>
              <a:rPr lang="en-US" sz="2400" i="1" dirty="0"/>
              <a:t>)</a:t>
            </a:r>
          </a:p>
          <a:p>
            <a:r>
              <a:rPr lang="en-US" sz="2400" i="1" dirty="0"/>
              <a:t>        See slides 25 and 36 for examples</a:t>
            </a:r>
          </a:p>
          <a:p>
            <a:endParaRPr lang="en-US" sz="2400" dirty="0"/>
          </a:p>
          <a:p>
            <a:r>
              <a:rPr lang="en-US" sz="2400" b="1" dirty="0"/>
              <a:t>2-D data:  </a:t>
            </a:r>
            <a:r>
              <a:rPr lang="en-US" sz="2400" b="1" dirty="0" err="1"/>
              <a:t>akima</a:t>
            </a:r>
            <a:r>
              <a:rPr lang="en-US" sz="2400" b="1" dirty="0"/>
              <a:t> </a:t>
            </a:r>
            <a:r>
              <a:rPr lang="en-US" sz="2400" b="1" dirty="0">
                <a:sym typeface="Wingdings" pitchFamily="2" charset="2"/>
              </a:rPr>
              <a:t> </a:t>
            </a:r>
            <a:r>
              <a:rPr lang="en-US" sz="2400" b="1" dirty="0" err="1">
                <a:sym typeface="Wingdings" pitchFamily="2" charset="2"/>
              </a:rPr>
              <a:t>interp</a:t>
            </a:r>
            <a:r>
              <a:rPr lang="en-US" sz="2400" b="1" dirty="0">
                <a:sym typeface="Wingdings" pitchFamily="2" charset="2"/>
              </a:rPr>
              <a:t>  (predict with triangles) – irregular grid</a:t>
            </a:r>
          </a:p>
          <a:p>
            <a:r>
              <a:rPr lang="en-US" sz="2400" b="1" dirty="0">
                <a:sym typeface="Wingdings" pitchFamily="2" charset="2"/>
              </a:rPr>
              <a:t>                  </a:t>
            </a:r>
            <a:r>
              <a:rPr lang="en-US" sz="2400" b="1" i="1" dirty="0">
                <a:solidFill>
                  <a:schemeClr val="bg1">
                    <a:lumMod val="65000"/>
                  </a:schemeClr>
                </a:solidFill>
                <a:sym typeface="Wingdings" pitchFamily="2" charset="2"/>
              </a:rPr>
              <a:t>Kriging  fit a variogram model</a:t>
            </a:r>
            <a:endParaRPr lang="en-US" sz="2400" b="1" i="1" dirty="0">
              <a:solidFill>
                <a:schemeClr val="bg1">
                  <a:lumMod val="65000"/>
                </a:schemeClr>
              </a:solidFill>
            </a:endParaRPr>
          </a:p>
        </p:txBody>
      </p:sp>
    </p:spTree>
    <p:extLst>
      <p:ext uri="{BB962C8B-B14F-4D97-AF65-F5344CB8AC3E}">
        <p14:creationId xmlns:p14="http://schemas.microsoft.com/office/powerpoint/2010/main" val="26465304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BC967B-1749-BF43-B630-25F1C8358954}"/>
              </a:ext>
            </a:extLst>
          </p:cNvPr>
          <p:cNvPicPr>
            <a:picLocks noChangeAspect="1"/>
          </p:cNvPicPr>
          <p:nvPr/>
        </p:nvPicPr>
        <p:blipFill>
          <a:blip r:embed="rId2"/>
          <a:stretch>
            <a:fillRect/>
          </a:stretch>
        </p:blipFill>
        <p:spPr>
          <a:xfrm>
            <a:off x="1143000" y="0"/>
            <a:ext cx="6858000" cy="6858000"/>
          </a:xfrm>
          <a:prstGeom prst="rect">
            <a:avLst/>
          </a:prstGeom>
        </p:spPr>
      </p:pic>
      <p:sp>
        <p:nvSpPr>
          <p:cNvPr id="3" name="TextBox 2">
            <a:extLst>
              <a:ext uri="{FF2B5EF4-FFF2-40B4-BE49-F238E27FC236}">
                <a16:creationId xmlns:a16="http://schemas.microsoft.com/office/drawing/2014/main" id="{9D1A3C84-BC4C-964D-9BE0-94498017D5C7}"/>
              </a:ext>
            </a:extLst>
          </p:cNvPr>
          <p:cNvSpPr txBox="1"/>
          <p:nvPr/>
        </p:nvSpPr>
        <p:spPr>
          <a:xfrm>
            <a:off x="0" y="0"/>
            <a:ext cx="4310743" cy="830997"/>
          </a:xfrm>
          <a:prstGeom prst="rect">
            <a:avLst/>
          </a:prstGeom>
          <a:noFill/>
        </p:spPr>
        <p:txBody>
          <a:bodyPr wrap="square" rtlCol="0">
            <a:spAutoFit/>
          </a:bodyPr>
          <a:lstStyle/>
          <a:p>
            <a:r>
              <a:rPr lang="en-US" sz="2400" b="1" dirty="0" err="1"/>
              <a:t>ATom</a:t>
            </a:r>
            <a:r>
              <a:rPr lang="en-US" sz="2400" b="1" dirty="0"/>
              <a:t> cross section plot for CO</a:t>
            </a:r>
          </a:p>
          <a:p>
            <a:r>
              <a:rPr lang="en-US" sz="2400" b="1" dirty="0"/>
              <a:t>Atlantic</a:t>
            </a:r>
          </a:p>
        </p:txBody>
      </p:sp>
    </p:spTree>
    <p:extLst>
      <p:ext uri="{BB962C8B-B14F-4D97-AF65-F5344CB8AC3E}">
        <p14:creationId xmlns:p14="http://schemas.microsoft.com/office/powerpoint/2010/main" val="3543796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1_HIPPO_CO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9" y="617517"/>
            <a:ext cx="6350549" cy="6350549"/>
          </a:xfrm>
          <a:prstGeom prst="rect">
            <a:avLst/>
          </a:prstGeom>
        </p:spPr>
      </p:pic>
      <p:sp>
        <p:nvSpPr>
          <p:cNvPr id="3" name="TextBox 2">
            <a:extLst>
              <a:ext uri="{FF2B5EF4-FFF2-40B4-BE49-F238E27FC236}">
                <a16:creationId xmlns:a16="http://schemas.microsoft.com/office/drawing/2014/main" id="{0B7C34C4-8617-3046-AC10-64DE6D460ABA}"/>
              </a:ext>
            </a:extLst>
          </p:cNvPr>
          <p:cNvSpPr txBox="1"/>
          <p:nvPr/>
        </p:nvSpPr>
        <p:spPr>
          <a:xfrm>
            <a:off x="0" y="0"/>
            <a:ext cx="9124978" cy="830997"/>
          </a:xfrm>
          <a:prstGeom prst="rect">
            <a:avLst/>
          </a:prstGeom>
          <a:solidFill>
            <a:srgbClr val="FFC000"/>
          </a:solidFill>
        </p:spPr>
        <p:txBody>
          <a:bodyPr wrap="square" rtlCol="0">
            <a:spAutoFit/>
          </a:bodyPr>
          <a:lstStyle/>
          <a:p>
            <a:pPr algn="ctr"/>
            <a:r>
              <a:rPr lang="en-US" sz="2400" b="1" dirty="0"/>
              <a:t>A closer look:  the offsets are seen as well as differences in noise between the OMS and QCLS sensors</a:t>
            </a:r>
          </a:p>
        </p:txBody>
      </p:sp>
    </p:spTree>
    <p:extLst>
      <p:ext uri="{BB962C8B-B14F-4D97-AF65-F5344CB8AC3E}">
        <p14:creationId xmlns:p14="http://schemas.microsoft.com/office/powerpoint/2010/main" val="74205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4E3702-002A-AE47-92B3-6DA80DCADE40}"/>
              </a:ext>
            </a:extLst>
          </p:cNvPr>
          <p:cNvPicPr>
            <a:picLocks noChangeAspect="1"/>
          </p:cNvPicPr>
          <p:nvPr/>
        </p:nvPicPr>
        <p:blipFill>
          <a:blip r:embed="rId2"/>
          <a:stretch>
            <a:fillRect/>
          </a:stretch>
        </p:blipFill>
        <p:spPr>
          <a:xfrm>
            <a:off x="254908" y="1244600"/>
            <a:ext cx="7419521" cy="5613400"/>
          </a:xfrm>
          <a:prstGeom prst="rect">
            <a:avLst/>
          </a:prstGeom>
        </p:spPr>
      </p:pic>
      <p:pic>
        <p:nvPicPr>
          <p:cNvPr id="3" name="Picture 2">
            <a:extLst>
              <a:ext uri="{FF2B5EF4-FFF2-40B4-BE49-F238E27FC236}">
                <a16:creationId xmlns:a16="http://schemas.microsoft.com/office/drawing/2014/main" id="{44D4A623-2CF5-644C-B157-F027F0303A94}"/>
              </a:ext>
            </a:extLst>
          </p:cNvPr>
          <p:cNvPicPr>
            <a:picLocks noChangeAspect="1"/>
          </p:cNvPicPr>
          <p:nvPr/>
        </p:nvPicPr>
        <p:blipFill>
          <a:blip r:embed="rId3"/>
          <a:stretch>
            <a:fillRect/>
          </a:stretch>
        </p:blipFill>
        <p:spPr>
          <a:xfrm>
            <a:off x="6755062" y="141518"/>
            <a:ext cx="2301850" cy="2688771"/>
          </a:xfrm>
          <a:prstGeom prst="rect">
            <a:avLst/>
          </a:prstGeom>
          <a:ln>
            <a:solidFill>
              <a:schemeClr val="tx1"/>
            </a:solidFill>
          </a:ln>
        </p:spPr>
      </p:pic>
      <p:sp>
        <p:nvSpPr>
          <p:cNvPr id="4" name="TextBox 3">
            <a:extLst>
              <a:ext uri="{FF2B5EF4-FFF2-40B4-BE49-F238E27FC236}">
                <a16:creationId xmlns:a16="http://schemas.microsoft.com/office/drawing/2014/main" id="{EDE697BE-1A7C-AE43-8AE4-4EFD53274A99}"/>
              </a:ext>
            </a:extLst>
          </p:cNvPr>
          <p:cNvSpPr txBox="1"/>
          <p:nvPr/>
        </p:nvSpPr>
        <p:spPr>
          <a:xfrm>
            <a:off x="6591299" y="1266372"/>
            <a:ext cx="1175657" cy="338554"/>
          </a:xfrm>
          <a:prstGeom prst="rect">
            <a:avLst/>
          </a:prstGeom>
          <a:solidFill>
            <a:schemeClr val="bg1"/>
          </a:solidFill>
        </p:spPr>
        <p:txBody>
          <a:bodyPr wrap="square" rtlCol="0">
            <a:spAutoFit/>
          </a:bodyPr>
          <a:lstStyle/>
          <a:p>
            <a:r>
              <a:rPr lang="en-US" sz="1600" dirty="0">
                <a:latin typeface="Courier" pitchFamily="2" charset="0"/>
                <a:cs typeface="Times New Roman" panose="02020603050405020304" pitchFamily="18" charset="0"/>
              </a:rPr>
              <a:t>fifth</a:t>
            </a:r>
          </a:p>
        </p:txBody>
      </p:sp>
      <p:sp>
        <p:nvSpPr>
          <p:cNvPr id="5" name="TextBox 4">
            <a:extLst>
              <a:ext uri="{FF2B5EF4-FFF2-40B4-BE49-F238E27FC236}">
                <a16:creationId xmlns:a16="http://schemas.microsoft.com/office/drawing/2014/main" id="{5714D0C9-B055-8E4B-966B-DCAF48E1B4DE}"/>
              </a:ext>
            </a:extLst>
          </p:cNvPr>
          <p:cNvSpPr txBox="1"/>
          <p:nvPr/>
        </p:nvSpPr>
        <p:spPr>
          <a:xfrm>
            <a:off x="162381" y="6099629"/>
            <a:ext cx="1470475" cy="338554"/>
          </a:xfrm>
          <a:prstGeom prst="rect">
            <a:avLst/>
          </a:prstGeom>
          <a:solidFill>
            <a:schemeClr val="bg1"/>
          </a:solidFill>
        </p:spPr>
        <p:txBody>
          <a:bodyPr wrap="square" rtlCol="0">
            <a:spAutoFit/>
          </a:bodyPr>
          <a:lstStyle/>
          <a:p>
            <a:r>
              <a:rPr lang="en-US" sz="1600" dirty="0">
                <a:latin typeface="Courier" pitchFamily="2" charset="0"/>
                <a:cs typeface="Times New Roman" panose="02020603050405020304" pitchFamily="18" charset="0"/>
              </a:rPr>
              <a:t>smoothness</a:t>
            </a:r>
          </a:p>
        </p:txBody>
      </p:sp>
      <p:sp>
        <p:nvSpPr>
          <p:cNvPr id="6" name="TextBox 5">
            <a:extLst>
              <a:ext uri="{FF2B5EF4-FFF2-40B4-BE49-F238E27FC236}">
                <a16:creationId xmlns:a16="http://schemas.microsoft.com/office/drawing/2014/main" id="{71F6F15E-03AA-E84F-B09F-C48C9D04CB74}"/>
              </a:ext>
            </a:extLst>
          </p:cNvPr>
          <p:cNvSpPr txBox="1"/>
          <p:nvPr/>
        </p:nvSpPr>
        <p:spPr>
          <a:xfrm>
            <a:off x="402771" y="489857"/>
            <a:ext cx="1730829" cy="369332"/>
          </a:xfrm>
          <a:prstGeom prst="rect">
            <a:avLst/>
          </a:prstGeom>
          <a:noFill/>
          <a:ln>
            <a:solidFill>
              <a:schemeClr val="tx1"/>
            </a:solidFill>
          </a:ln>
        </p:spPr>
        <p:txBody>
          <a:bodyPr wrap="square" rtlCol="0">
            <a:spAutoFit/>
          </a:bodyPr>
          <a:lstStyle/>
          <a:p>
            <a:r>
              <a:rPr lang="en-US" dirty="0"/>
              <a:t>H. </a:t>
            </a:r>
            <a:r>
              <a:rPr lang="en-US" dirty="0" err="1"/>
              <a:t>Akima</a:t>
            </a:r>
            <a:r>
              <a:rPr lang="en-US" dirty="0"/>
              <a:t>, 1978</a:t>
            </a:r>
          </a:p>
        </p:txBody>
      </p:sp>
      <p:sp>
        <p:nvSpPr>
          <p:cNvPr id="8" name="TextBox 7">
            <a:extLst>
              <a:ext uri="{FF2B5EF4-FFF2-40B4-BE49-F238E27FC236}">
                <a16:creationId xmlns:a16="http://schemas.microsoft.com/office/drawing/2014/main" id="{5DEF1D4C-8A54-604D-8603-4F2C661D511E}"/>
              </a:ext>
            </a:extLst>
          </p:cNvPr>
          <p:cNvSpPr txBox="1"/>
          <p:nvPr/>
        </p:nvSpPr>
        <p:spPr>
          <a:xfrm>
            <a:off x="6548233" y="1059934"/>
            <a:ext cx="1121229" cy="369332"/>
          </a:xfrm>
          <a:prstGeom prst="rect">
            <a:avLst/>
          </a:prstGeom>
          <a:noFill/>
        </p:spPr>
        <p:txBody>
          <a:bodyPr wrap="square" rtlCol="0">
            <a:spAutoFit/>
          </a:bodyPr>
          <a:lstStyle/>
          <a:p>
            <a:r>
              <a:rPr lang="en-US" dirty="0">
                <a:solidFill>
                  <a:srgbClr val="FF0000"/>
                </a:solidFill>
              </a:rPr>
              <a:t>bilinear</a:t>
            </a:r>
          </a:p>
        </p:txBody>
      </p:sp>
      <p:pic>
        <p:nvPicPr>
          <p:cNvPr id="10" name="Picture 9">
            <a:extLst>
              <a:ext uri="{FF2B5EF4-FFF2-40B4-BE49-F238E27FC236}">
                <a16:creationId xmlns:a16="http://schemas.microsoft.com/office/drawing/2014/main" id="{23DD5C76-BB68-D846-9C97-29B74CC89AA3}"/>
              </a:ext>
            </a:extLst>
          </p:cNvPr>
          <p:cNvPicPr>
            <a:picLocks noChangeAspect="1"/>
          </p:cNvPicPr>
          <p:nvPr/>
        </p:nvPicPr>
        <p:blipFill rotWithShape="1">
          <a:blip r:embed="rId4"/>
          <a:srcRect l="4086" t="31890"/>
          <a:stretch/>
        </p:blipFill>
        <p:spPr>
          <a:xfrm>
            <a:off x="3886199" y="326571"/>
            <a:ext cx="1831975" cy="614096"/>
          </a:xfrm>
          <a:prstGeom prst="rect">
            <a:avLst/>
          </a:prstGeom>
        </p:spPr>
      </p:pic>
      <p:sp>
        <p:nvSpPr>
          <p:cNvPr id="11" name="TextBox 10">
            <a:extLst>
              <a:ext uri="{FF2B5EF4-FFF2-40B4-BE49-F238E27FC236}">
                <a16:creationId xmlns:a16="http://schemas.microsoft.com/office/drawing/2014/main" id="{4C2271DC-ED77-074D-A0E2-C20F7A251617}"/>
              </a:ext>
            </a:extLst>
          </p:cNvPr>
          <p:cNvSpPr txBox="1"/>
          <p:nvPr/>
        </p:nvSpPr>
        <p:spPr>
          <a:xfrm>
            <a:off x="3964668" y="-10061"/>
            <a:ext cx="1121229" cy="369332"/>
          </a:xfrm>
          <a:prstGeom prst="rect">
            <a:avLst/>
          </a:prstGeom>
          <a:noFill/>
        </p:spPr>
        <p:txBody>
          <a:bodyPr wrap="square" rtlCol="0">
            <a:spAutoFit/>
          </a:bodyPr>
          <a:lstStyle/>
          <a:p>
            <a:r>
              <a:rPr lang="en-US" b="1" dirty="0">
                <a:solidFill>
                  <a:srgbClr val="FF0000"/>
                </a:solidFill>
              </a:rPr>
              <a:t>1      1</a:t>
            </a:r>
          </a:p>
        </p:txBody>
      </p:sp>
      <p:sp>
        <p:nvSpPr>
          <p:cNvPr id="12" name="Rectangle 11">
            <a:extLst>
              <a:ext uri="{FF2B5EF4-FFF2-40B4-BE49-F238E27FC236}">
                <a16:creationId xmlns:a16="http://schemas.microsoft.com/office/drawing/2014/main" id="{A606A472-E5C1-3545-B294-FA3A96796C39}"/>
              </a:ext>
            </a:extLst>
          </p:cNvPr>
          <p:cNvSpPr/>
          <p:nvPr/>
        </p:nvSpPr>
        <p:spPr>
          <a:xfrm>
            <a:off x="3886199" y="0"/>
            <a:ext cx="1831975" cy="9406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B5437E1A-76AE-C748-9A3A-C8EB3DAFAE47}"/>
              </a:ext>
            </a:extLst>
          </p:cNvPr>
          <p:cNvCxnSpPr>
            <a:stCxn id="8" idx="1"/>
            <a:endCxn id="12" idx="3"/>
          </p:cNvCxnSpPr>
          <p:nvPr/>
        </p:nvCxnSpPr>
        <p:spPr>
          <a:xfrm flipH="1" flipV="1">
            <a:off x="5718174" y="470334"/>
            <a:ext cx="830059" cy="7742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9156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AB3835-69B3-EA4A-8EE2-804FA675282F}"/>
              </a:ext>
            </a:extLst>
          </p:cNvPr>
          <p:cNvSpPr/>
          <p:nvPr/>
        </p:nvSpPr>
        <p:spPr>
          <a:xfrm>
            <a:off x="142504" y="0"/>
            <a:ext cx="9001496" cy="5355312"/>
          </a:xfrm>
          <a:prstGeom prst="rect">
            <a:avLst/>
          </a:prstGeom>
        </p:spPr>
        <p:txBody>
          <a:bodyPr wrap="square">
            <a:spAutoFit/>
          </a:bodyPr>
          <a:lstStyle/>
          <a:p>
            <a:r>
              <a:rPr lang="en-US" dirty="0" err="1"/>
              <a:t>interp</a:t>
            </a:r>
            <a:r>
              <a:rPr lang="en-US" dirty="0"/>
              <a:t>                  </a:t>
            </a:r>
            <a:r>
              <a:rPr lang="en-US" dirty="0" err="1"/>
              <a:t>package:akima</a:t>
            </a:r>
            <a:r>
              <a:rPr lang="en-US" dirty="0"/>
              <a:t>                  R Documentation</a:t>
            </a:r>
          </a:p>
          <a:p>
            <a:endParaRPr lang="en-US" dirty="0"/>
          </a:p>
          <a:p>
            <a:r>
              <a:rPr lang="en-US" b="1" dirty="0"/>
              <a:t>Gridded Bivariate Interpolation for Irregular Data</a:t>
            </a:r>
          </a:p>
          <a:p>
            <a:endParaRPr lang="en-US" dirty="0"/>
          </a:p>
          <a:p>
            <a:r>
              <a:rPr lang="en-US" dirty="0"/>
              <a:t>Description:</a:t>
            </a:r>
          </a:p>
          <a:p>
            <a:endParaRPr lang="en-US" dirty="0"/>
          </a:p>
          <a:p>
            <a:r>
              <a:rPr lang="en-US" dirty="0"/>
              <a:t>     These functions implement bivariate interpolation onto a grid for</a:t>
            </a:r>
          </a:p>
          <a:p>
            <a:r>
              <a:rPr lang="en-US" dirty="0"/>
              <a:t>     irregularly spaced input data.  </a:t>
            </a:r>
            <a:r>
              <a:rPr lang="en-US" b="1" dirty="0"/>
              <a:t>Bilinear or bicubic </a:t>
            </a:r>
            <a:r>
              <a:rPr lang="en-US" dirty="0"/>
              <a:t>(1 - |x|</a:t>
            </a:r>
            <a:r>
              <a:rPr lang="en-US" baseline="30000" dirty="0"/>
              <a:t>3</a:t>
            </a:r>
            <a:r>
              <a:rPr lang="en-US" dirty="0"/>
              <a:t>)</a:t>
            </a:r>
            <a:r>
              <a:rPr lang="en-US" baseline="30000" dirty="0"/>
              <a:t>2 </a:t>
            </a:r>
            <a:r>
              <a:rPr lang="en-US" b="1" dirty="0"/>
              <a:t>spline</a:t>
            </a:r>
          </a:p>
          <a:p>
            <a:r>
              <a:rPr lang="en-US" b="1" dirty="0"/>
              <a:t>     interpolation is applied using different versions of algorithms</a:t>
            </a:r>
          </a:p>
          <a:p>
            <a:r>
              <a:rPr lang="en-US" b="1" dirty="0"/>
              <a:t>     from </a:t>
            </a:r>
            <a:r>
              <a:rPr lang="en-US" b="1" dirty="0" err="1"/>
              <a:t>Akima</a:t>
            </a:r>
            <a:r>
              <a:rPr lang="en-US" b="1" dirty="0"/>
              <a:t>.  </a:t>
            </a:r>
          </a:p>
          <a:p>
            <a:endParaRPr lang="en-US" b="1" dirty="0"/>
          </a:p>
          <a:p>
            <a:r>
              <a:rPr lang="en-US" dirty="0"/>
              <a:t>If linear is TRUE (default), linear interpolation is used in the triangles bounded by data points.</a:t>
            </a:r>
          </a:p>
          <a:p>
            <a:endParaRPr lang="en-US" dirty="0"/>
          </a:p>
          <a:p>
            <a:r>
              <a:rPr lang="en-US" dirty="0"/>
              <a:t>Usage:</a:t>
            </a:r>
          </a:p>
          <a:p>
            <a:endParaRPr lang="en-US" dirty="0"/>
          </a:p>
          <a:p>
            <a:r>
              <a:rPr lang="en-US" dirty="0"/>
              <a:t>    </a:t>
            </a:r>
            <a:r>
              <a:rPr lang="en-US" b="1" dirty="0"/>
              <a:t> </a:t>
            </a:r>
            <a:r>
              <a:rPr lang="en-US" b="1" dirty="0" err="1"/>
              <a:t>interp</a:t>
            </a:r>
            <a:r>
              <a:rPr lang="en-US" b="1" dirty="0"/>
              <a:t>(x, y=NULL, z, xo=</a:t>
            </a:r>
            <a:r>
              <a:rPr lang="en-US" b="1" dirty="0" err="1"/>
              <a:t>seq</a:t>
            </a:r>
            <a:r>
              <a:rPr lang="en-US" b="1" dirty="0"/>
              <a:t>(min(x), max(x), length = </a:t>
            </a:r>
            <a:r>
              <a:rPr lang="en-US" b="1" dirty="0" err="1"/>
              <a:t>nx</a:t>
            </a:r>
            <a:r>
              <a:rPr lang="en-US" b="1" dirty="0"/>
              <a:t>),</a:t>
            </a:r>
          </a:p>
          <a:p>
            <a:r>
              <a:rPr lang="en-US" b="1" dirty="0"/>
              <a:t>            </a:t>
            </a:r>
            <a:r>
              <a:rPr lang="en-US" b="1" dirty="0" err="1"/>
              <a:t>yo</a:t>
            </a:r>
            <a:r>
              <a:rPr lang="en-US" b="1" dirty="0"/>
              <a:t>=</a:t>
            </a:r>
            <a:r>
              <a:rPr lang="en-US" b="1" dirty="0" err="1"/>
              <a:t>seq</a:t>
            </a:r>
            <a:r>
              <a:rPr lang="en-US" b="1" dirty="0"/>
              <a:t>(min(y), max(y), length = </a:t>
            </a:r>
            <a:r>
              <a:rPr lang="en-US" b="1" dirty="0" err="1"/>
              <a:t>ny</a:t>
            </a:r>
            <a:r>
              <a:rPr lang="en-US" b="1" dirty="0"/>
              <a:t>),</a:t>
            </a:r>
          </a:p>
          <a:p>
            <a:r>
              <a:rPr lang="en-US" b="1" dirty="0"/>
              <a:t>            linear = TRUE, </a:t>
            </a:r>
            <a:r>
              <a:rPr lang="en-US" b="1" dirty="0" err="1"/>
              <a:t>extrap</a:t>
            </a:r>
            <a:r>
              <a:rPr lang="en-US" b="1" dirty="0"/>
              <a:t>=FALSE, duplicate = "error", </a:t>
            </a:r>
            <a:r>
              <a:rPr lang="en-US" b="1" dirty="0" err="1"/>
              <a:t>dupfun</a:t>
            </a:r>
            <a:r>
              <a:rPr lang="en-US" b="1" dirty="0"/>
              <a:t> = NULL,</a:t>
            </a:r>
          </a:p>
          <a:p>
            <a:r>
              <a:rPr lang="en-US" b="1" dirty="0"/>
              <a:t>            </a:t>
            </a:r>
            <a:r>
              <a:rPr lang="en-US" b="1" dirty="0" err="1"/>
              <a:t>nx</a:t>
            </a:r>
            <a:r>
              <a:rPr lang="en-US" b="1" dirty="0"/>
              <a:t> = 40, </a:t>
            </a:r>
            <a:r>
              <a:rPr lang="en-US" b="1" dirty="0" err="1"/>
              <a:t>ny</a:t>
            </a:r>
            <a:r>
              <a:rPr lang="en-US" b="1" dirty="0"/>
              <a:t> = 40,  jitter = 10^-12, </a:t>
            </a:r>
            <a:r>
              <a:rPr lang="en-US" b="1" dirty="0" err="1"/>
              <a:t>jitter.iter</a:t>
            </a:r>
            <a:r>
              <a:rPr lang="en-US" b="1" dirty="0"/>
              <a:t> = 6, </a:t>
            </a:r>
            <a:r>
              <a:rPr lang="en-US" b="1" dirty="0" err="1"/>
              <a:t>jitter.random</a:t>
            </a:r>
            <a:r>
              <a:rPr lang="en-US" b="1" dirty="0"/>
              <a:t> = FALSE)</a:t>
            </a:r>
          </a:p>
        </p:txBody>
      </p:sp>
    </p:spTree>
    <p:extLst>
      <p:ext uri="{BB962C8B-B14F-4D97-AF65-F5344CB8AC3E}">
        <p14:creationId xmlns:p14="http://schemas.microsoft.com/office/powerpoint/2010/main" val="25442199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AC693C-0FD5-4242-A83E-37F9E834DE66}"/>
              </a:ext>
            </a:extLst>
          </p:cNvPr>
          <p:cNvSpPr/>
          <p:nvPr/>
        </p:nvSpPr>
        <p:spPr>
          <a:xfrm>
            <a:off x="0" y="0"/>
            <a:ext cx="9144000" cy="6832640"/>
          </a:xfrm>
          <a:prstGeom prst="rect">
            <a:avLst/>
          </a:prstGeom>
        </p:spPr>
        <p:txBody>
          <a:bodyPr wrap="square">
            <a:spAutoFit/>
          </a:bodyPr>
          <a:lstStyle/>
          <a:p>
            <a:r>
              <a:rPr lang="en-US" dirty="0"/>
              <a:t>Arguments:   (</a:t>
            </a:r>
            <a:r>
              <a:rPr lang="en-US" dirty="0" err="1"/>
              <a:t>akima</a:t>
            </a:r>
            <a:r>
              <a:rPr lang="en-US" dirty="0"/>
              <a:t> </a:t>
            </a:r>
            <a:r>
              <a:rPr lang="en-US" dirty="0" err="1"/>
              <a:t>interp</a:t>
            </a:r>
            <a:r>
              <a:rPr lang="en-US" dirty="0"/>
              <a:t>)</a:t>
            </a:r>
          </a:p>
          <a:p>
            <a:endParaRPr lang="en-US" dirty="0"/>
          </a:p>
          <a:p>
            <a:r>
              <a:rPr lang="en-US" dirty="0"/>
              <a:t>       x: vector of x-coordinates of data points or a</a:t>
            </a:r>
          </a:p>
          <a:p>
            <a:r>
              <a:rPr lang="en-US" dirty="0"/>
              <a:t>          ‘</a:t>
            </a:r>
            <a:r>
              <a:rPr lang="en-US" dirty="0" err="1"/>
              <a:t>SpatialPointsDataFrame</a:t>
            </a:r>
            <a:r>
              <a:rPr lang="en-US" dirty="0"/>
              <a:t>’ object.  Missing values are not</a:t>
            </a:r>
          </a:p>
          <a:p>
            <a:r>
              <a:rPr lang="en-US" dirty="0"/>
              <a:t>          accepted.</a:t>
            </a:r>
          </a:p>
          <a:p>
            <a:endParaRPr lang="en-US" sz="800" dirty="0"/>
          </a:p>
          <a:p>
            <a:r>
              <a:rPr lang="en-US" dirty="0"/>
              <a:t>       y: vector of y-coordinates of data points.  Missing values are</a:t>
            </a:r>
          </a:p>
          <a:p>
            <a:r>
              <a:rPr lang="en-US" dirty="0"/>
              <a:t>          not accepted.</a:t>
            </a:r>
          </a:p>
          <a:p>
            <a:endParaRPr lang="en-US" sz="800" dirty="0"/>
          </a:p>
          <a:p>
            <a:r>
              <a:rPr lang="en-US" dirty="0"/>
              <a:t>          If left as NULL indicates that ‘x’ should be a</a:t>
            </a:r>
          </a:p>
          <a:p>
            <a:r>
              <a:rPr lang="en-US" dirty="0"/>
              <a:t>          ‘</a:t>
            </a:r>
            <a:r>
              <a:rPr lang="en-US" dirty="0" err="1"/>
              <a:t>SpatialPointsDataFrame</a:t>
            </a:r>
            <a:r>
              <a:rPr lang="en-US" dirty="0"/>
              <a:t>’ and ‘z’ names the variable of</a:t>
            </a:r>
          </a:p>
          <a:p>
            <a:r>
              <a:rPr lang="en-US" dirty="0"/>
              <a:t>          interest in this </a:t>
            </a:r>
            <a:r>
              <a:rPr lang="en-US" dirty="0" err="1"/>
              <a:t>dataframe</a:t>
            </a:r>
            <a:r>
              <a:rPr lang="en-US" dirty="0"/>
              <a:t>.</a:t>
            </a:r>
          </a:p>
          <a:p>
            <a:endParaRPr lang="en-US" sz="800" dirty="0"/>
          </a:p>
          <a:p>
            <a:r>
              <a:rPr lang="en-US" dirty="0"/>
              <a:t>       z: vector of z-coordinates of data points or a character</a:t>
            </a:r>
          </a:p>
          <a:p>
            <a:r>
              <a:rPr lang="en-US" dirty="0"/>
              <a:t>          variable naming the variable of interest in the</a:t>
            </a:r>
          </a:p>
          <a:p>
            <a:r>
              <a:rPr lang="en-US" dirty="0"/>
              <a:t>          ‘</a:t>
            </a:r>
            <a:r>
              <a:rPr lang="en-US" dirty="0" err="1"/>
              <a:t>SpatialPointsDataFrame</a:t>
            </a:r>
            <a:r>
              <a:rPr lang="en-US" dirty="0"/>
              <a:t>’ ‘x’.</a:t>
            </a:r>
          </a:p>
          <a:p>
            <a:endParaRPr lang="en-US" dirty="0"/>
          </a:p>
          <a:p>
            <a:r>
              <a:rPr lang="en-US" dirty="0"/>
              <a:t>          Missing values are not accepted.</a:t>
            </a:r>
          </a:p>
          <a:p>
            <a:r>
              <a:rPr lang="en-US" dirty="0"/>
              <a:t>          ‘x’, ‘y’, and ‘z’ must be the same length (</a:t>
            </a:r>
            <a:r>
              <a:rPr lang="en-US" dirty="0" err="1"/>
              <a:t>execpt</a:t>
            </a:r>
            <a:r>
              <a:rPr lang="en-US" dirty="0"/>
              <a:t> if ‘x’ is a</a:t>
            </a:r>
          </a:p>
          <a:p>
            <a:r>
              <a:rPr lang="en-US" dirty="0"/>
              <a:t>          ‘</a:t>
            </a:r>
            <a:r>
              <a:rPr lang="en-US" dirty="0" err="1"/>
              <a:t>SpatialPointsDataFrame</a:t>
            </a:r>
            <a:r>
              <a:rPr lang="en-US" dirty="0"/>
              <a:t>’) and may contain no fewer than four</a:t>
            </a:r>
          </a:p>
          <a:p>
            <a:r>
              <a:rPr lang="en-US" dirty="0"/>
              <a:t>          points. The points of ‘x’ and ‘y’ should not be collinear,</a:t>
            </a:r>
          </a:p>
          <a:p>
            <a:r>
              <a:rPr lang="en-US" dirty="0"/>
              <a:t>          </a:t>
            </a:r>
            <a:r>
              <a:rPr lang="en-US" dirty="0" err="1"/>
              <a:t>i.e</a:t>
            </a:r>
            <a:r>
              <a:rPr lang="en-US" dirty="0"/>
              <a:t>, they should not fall on the same line (two vectors ‘x’</a:t>
            </a:r>
          </a:p>
          <a:p>
            <a:r>
              <a:rPr lang="en-US" dirty="0"/>
              <a:t>          and ‘y’ such that ‘y = ax + b’ for some ‘a’, ‘b’ will not</a:t>
            </a:r>
          </a:p>
          <a:p>
            <a:r>
              <a:rPr lang="en-US" dirty="0"/>
              <a:t>          produce </a:t>
            </a:r>
            <a:r>
              <a:rPr lang="en-US" dirty="0" err="1"/>
              <a:t>menaningful</a:t>
            </a:r>
            <a:r>
              <a:rPr lang="en-US" dirty="0"/>
              <a:t> results). Some heuristics is built in to</a:t>
            </a:r>
          </a:p>
          <a:p>
            <a:r>
              <a:rPr lang="en-US" dirty="0"/>
              <a:t>          avoid this case by adding small jitter to ‘x’ and ‘y’ when</a:t>
            </a:r>
          </a:p>
          <a:p>
            <a:r>
              <a:rPr lang="en-US" dirty="0"/>
              <a:t>          the number of ‘NA’ values in the result exceeds 10%.</a:t>
            </a:r>
          </a:p>
        </p:txBody>
      </p:sp>
    </p:spTree>
    <p:extLst>
      <p:ext uri="{BB962C8B-B14F-4D97-AF65-F5344CB8AC3E}">
        <p14:creationId xmlns:p14="http://schemas.microsoft.com/office/powerpoint/2010/main" val="40688257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D99EA-9FEF-7442-B537-99017726E362}"/>
              </a:ext>
            </a:extLst>
          </p:cNvPr>
          <p:cNvSpPr txBox="1"/>
          <p:nvPr/>
        </p:nvSpPr>
        <p:spPr>
          <a:xfrm>
            <a:off x="95003" y="130629"/>
            <a:ext cx="8906493" cy="6740307"/>
          </a:xfrm>
          <a:prstGeom prst="rect">
            <a:avLst/>
          </a:prstGeom>
          <a:noFill/>
        </p:spPr>
        <p:txBody>
          <a:bodyPr wrap="square" rtlCol="0">
            <a:spAutoFit/>
          </a:bodyPr>
          <a:lstStyle/>
          <a:p>
            <a:r>
              <a:rPr lang="en-US" b="1" dirty="0"/>
              <a:t>xo</a:t>
            </a:r>
            <a:r>
              <a:rPr lang="en-US" dirty="0"/>
              <a:t>: vector of x-coordinates of output grid.  The default is 40</a:t>
            </a:r>
          </a:p>
          <a:p>
            <a:r>
              <a:rPr lang="en-US" dirty="0"/>
              <a:t>          points evenly spaced over the range of ‘x’.  If extrapolation</a:t>
            </a:r>
          </a:p>
          <a:p>
            <a:r>
              <a:rPr lang="en-US" dirty="0"/>
              <a:t>          is not being used (‘</a:t>
            </a:r>
            <a:r>
              <a:rPr lang="en-US" dirty="0" err="1"/>
              <a:t>extrap</a:t>
            </a:r>
            <a:r>
              <a:rPr lang="en-US" dirty="0"/>
              <a:t>=FALSE’, the default), ‘xo’ should</a:t>
            </a:r>
          </a:p>
          <a:p>
            <a:r>
              <a:rPr lang="en-US" dirty="0"/>
              <a:t>          have a range that is close to or inside of the range of ‘x’</a:t>
            </a:r>
          </a:p>
          <a:p>
            <a:r>
              <a:rPr lang="en-US" dirty="0"/>
              <a:t>          for the results to be meaningful.</a:t>
            </a:r>
          </a:p>
          <a:p>
            <a:r>
              <a:rPr lang="en-US" dirty="0"/>
              <a:t>      </a:t>
            </a:r>
            <a:r>
              <a:rPr lang="en-US" b="1" dirty="0" err="1"/>
              <a:t>yo</a:t>
            </a:r>
            <a:r>
              <a:rPr lang="en-US" dirty="0"/>
              <a:t>: vector of y-coordinates of output grid; analogous to ‘xo’,</a:t>
            </a:r>
          </a:p>
          <a:p>
            <a:r>
              <a:rPr lang="en-US" dirty="0"/>
              <a:t>          see above.</a:t>
            </a:r>
          </a:p>
          <a:p>
            <a:r>
              <a:rPr lang="en-US" dirty="0"/>
              <a:t>  </a:t>
            </a:r>
            <a:r>
              <a:rPr lang="en-US" b="1" dirty="0"/>
              <a:t>linear</a:t>
            </a:r>
            <a:r>
              <a:rPr lang="en-US" dirty="0"/>
              <a:t>: logical - indicating whether linear or spline interpolation should be used.</a:t>
            </a:r>
          </a:p>
          <a:p>
            <a:r>
              <a:rPr lang="en-US" dirty="0"/>
              <a:t>  </a:t>
            </a:r>
            <a:r>
              <a:rPr lang="en-US" b="1" dirty="0" err="1"/>
              <a:t>extrap</a:t>
            </a:r>
            <a:r>
              <a:rPr lang="en-US" dirty="0"/>
              <a:t>: logical flag: should extrapolation be used outside of the</a:t>
            </a:r>
          </a:p>
          <a:p>
            <a:r>
              <a:rPr lang="en-US" dirty="0"/>
              <a:t>          convex hull determined by the data points?</a:t>
            </a:r>
          </a:p>
          <a:p>
            <a:r>
              <a:rPr lang="en-US" b="1" dirty="0"/>
              <a:t>duplicate</a:t>
            </a:r>
            <a:r>
              <a:rPr lang="en-US" dirty="0"/>
              <a:t>: character string indicating how to handle duplicate data points. Possible values are</a:t>
            </a:r>
          </a:p>
          <a:p>
            <a:r>
              <a:rPr lang="en-US" dirty="0"/>
              <a:t>          ‘"error"’ produces an error message,</a:t>
            </a:r>
          </a:p>
          <a:p>
            <a:r>
              <a:rPr lang="en-US" dirty="0"/>
              <a:t>          ‘"strip"’ remove duplicate z values,</a:t>
            </a:r>
          </a:p>
          <a:p>
            <a:r>
              <a:rPr lang="en-US" dirty="0"/>
              <a:t>          ‘"</a:t>
            </a:r>
            <a:r>
              <a:rPr lang="en-US" dirty="0" err="1"/>
              <a:t>mean"’,‘"median"’,‘"user</a:t>
            </a:r>
            <a:r>
              <a:rPr lang="en-US" dirty="0"/>
              <a:t>"’ calculate mean , median or user</a:t>
            </a:r>
          </a:p>
          <a:p>
            <a:r>
              <a:rPr lang="en-US" dirty="0"/>
              <a:t>              defined function (‘</a:t>
            </a:r>
            <a:r>
              <a:rPr lang="en-US" dirty="0" err="1"/>
              <a:t>dupfun</a:t>
            </a:r>
            <a:r>
              <a:rPr lang="en-US" dirty="0"/>
              <a:t>’) of duplicate z values.</a:t>
            </a:r>
          </a:p>
          <a:p>
            <a:r>
              <a:rPr lang="en-US" dirty="0"/>
              <a:t>  </a:t>
            </a:r>
            <a:r>
              <a:rPr lang="en-US" b="1" dirty="0" err="1"/>
              <a:t>dupfun</a:t>
            </a:r>
            <a:r>
              <a:rPr lang="en-US" dirty="0"/>
              <a:t>: a function, applied to duplicate points if ‘duplicate= "user"’.</a:t>
            </a:r>
          </a:p>
          <a:p>
            <a:r>
              <a:rPr lang="en-US" dirty="0"/>
              <a:t> </a:t>
            </a:r>
          </a:p>
          <a:p>
            <a:r>
              <a:rPr lang="en-US" dirty="0"/>
              <a:t>  jitter: Jitter of amount of ‘diff(range(XX))*jitter’ (XX=x or y) will be added to coordinates if collinear points are detected. Afterwards interpolation will be tried once again.</a:t>
            </a:r>
          </a:p>
          <a:p>
            <a:r>
              <a:rPr lang="en-US" dirty="0"/>
              <a:t>	 Note that the jitter is not generated randomly unless ‘</a:t>
            </a:r>
            <a:r>
              <a:rPr lang="en-US" dirty="0" err="1"/>
              <a:t>jitter.random</a:t>
            </a:r>
            <a:r>
              <a:rPr lang="en-US" dirty="0"/>
              <a:t>’ is set to ‘TRUE’. This ensures reproducible result. </a:t>
            </a:r>
          </a:p>
          <a:p>
            <a:r>
              <a:rPr lang="en-US" dirty="0"/>
              <a:t>	‘</a:t>
            </a:r>
            <a:r>
              <a:rPr lang="en-US" dirty="0" err="1"/>
              <a:t>tri.mesh</a:t>
            </a:r>
            <a:r>
              <a:rPr lang="en-US" dirty="0"/>
              <a:t>’ of package ‘</a:t>
            </a:r>
            <a:r>
              <a:rPr lang="en-US" dirty="0" err="1"/>
              <a:t>tripack</a:t>
            </a:r>
            <a:r>
              <a:rPr lang="en-US" dirty="0"/>
              <a:t>’ uses the same jitter mechanism. That means you can plot the triangulation on top of the interpolation and see the same triangulation as used</a:t>
            </a:r>
          </a:p>
          <a:p>
            <a:r>
              <a:rPr lang="en-US" dirty="0"/>
              <a:t>          for interpolation, see examples below.</a:t>
            </a:r>
          </a:p>
        </p:txBody>
      </p:sp>
    </p:spTree>
    <p:extLst>
      <p:ext uri="{BB962C8B-B14F-4D97-AF65-F5344CB8AC3E}">
        <p14:creationId xmlns:p14="http://schemas.microsoft.com/office/powerpoint/2010/main" val="21211251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BACA9E-8AA8-9041-AA4C-C7E7F9232218}"/>
              </a:ext>
            </a:extLst>
          </p:cNvPr>
          <p:cNvPicPr>
            <a:picLocks noChangeAspect="1"/>
          </p:cNvPicPr>
          <p:nvPr/>
        </p:nvPicPr>
        <p:blipFill>
          <a:blip r:embed="rId2"/>
          <a:stretch>
            <a:fillRect/>
          </a:stretch>
        </p:blipFill>
        <p:spPr>
          <a:xfrm>
            <a:off x="337456" y="979714"/>
            <a:ext cx="8469087" cy="4593771"/>
          </a:xfrm>
          <a:prstGeom prst="rect">
            <a:avLst/>
          </a:prstGeom>
        </p:spPr>
      </p:pic>
      <p:sp>
        <p:nvSpPr>
          <p:cNvPr id="8" name="TextBox 7">
            <a:extLst>
              <a:ext uri="{FF2B5EF4-FFF2-40B4-BE49-F238E27FC236}">
                <a16:creationId xmlns:a16="http://schemas.microsoft.com/office/drawing/2014/main" id="{90D5D003-F918-0F44-AAF1-3B136F469533}"/>
              </a:ext>
            </a:extLst>
          </p:cNvPr>
          <p:cNvSpPr txBox="1"/>
          <p:nvPr/>
        </p:nvSpPr>
        <p:spPr>
          <a:xfrm>
            <a:off x="0" y="0"/>
            <a:ext cx="9144000" cy="461665"/>
          </a:xfrm>
          <a:prstGeom prst="rect">
            <a:avLst/>
          </a:prstGeom>
          <a:solidFill>
            <a:srgbClr val="FFC000"/>
          </a:solidFill>
        </p:spPr>
        <p:txBody>
          <a:bodyPr wrap="square" rtlCol="0">
            <a:spAutoFit/>
          </a:bodyPr>
          <a:lstStyle/>
          <a:p>
            <a:pPr algn="ctr"/>
            <a:r>
              <a:rPr lang="en-US" sz="2400" b="1" dirty="0" err="1"/>
              <a:t>ATom</a:t>
            </a:r>
            <a:r>
              <a:rPr lang="en-US" sz="2400" b="1" dirty="0"/>
              <a:t> cross section data points for CO Atlantic</a:t>
            </a:r>
          </a:p>
        </p:txBody>
      </p:sp>
    </p:spTree>
    <p:extLst>
      <p:ext uri="{BB962C8B-B14F-4D97-AF65-F5344CB8AC3E}">
        <p14:creationId xmlns:p14="http://schemas.microsoft.com/office/powerpoint/2010/main" val="18661192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48BC19-0887-3C48-9A47-D817E2572837}"/>
              </a:ext>
            </a:extLst>
          </p:cNvPr>
          <p:cNvSpPr txBox="1"/>
          <p:nvPr/>
        </p:nvSpPr>
        <p:spPr>
          <a:xfrm>
            <a:off x="1491342" y="6452103"/>
            <a:ext cx="7336972" cy="369332"/>
          </a:xfrm>
          <a:prstGeom prst="rect">
            <a:avLst/>
          </a:prstGeom>
          <a:noFill/>
        </p:spPr>
        <p:txBody>
          <a:bodyPr wrap="square" rtlCol="0">
            <a:spAutoFit/>
          </a:bodyPr>
          <a:lstStyle/>
          <a:p>
            <a:r>
              <a:rPr lang="en-US" dirty="0"/>
              <a:t>Latitude x 100                                                                Latitude</a:t>
            </a:r>
          </a:p>
        </p:txBody>
      </p:sp>
      <p:sp>
        <p:nvSpPr>
          <p:cNvPr id="4" name="TextBox 3">
            <a:extLst>
              <a:ext uri="{FF2B5EF4-FFF2-40B4-BE49-F238E27FC236}">
                <a16:creationId xmlns:a16="http://schemas.microsoft.com/office/drawing/2014/main" id="{42288BD9-47E5-6145-BE30-239F1F397555}"/>
              </a:ext>
            </a:extLst>
          </p:cNvPr>
          <p:cNvSpPr txBox="1"/>
          <p:nvPr/>
        </p:nvSpPr>
        <p:spPr>
          <a:xfrm>
            <a:off x="87086" y="370119"/>
            <a:ext cx="9056913" cy="1477328"/>
          </a:xfrm>
          <a:prstGeom prst="rect">
            <a:avLst/>
          </a:prstGeom>
          <a:noFill/>
        </p:spPr>
        <p:txBody>
          <a:bodyPr wrap="square" rtlCol="0">
            <a:spAutoFit/>
          </a:bodyPr>
          <a:lstStyle/>
          <a:p>
            <a:endParaRPr lang="en-US" dirty="0"/>
          </a:p>
          <a:p>
            <a:r>
              <a:rPr lang="en-US" dirty="0"/>
              <a:t>library(</a:t>
            </a:r>
            <a:r>
              <a:rPr lang="en-US" dirty="0" err="1"/>
              <a:t>akima</a:t>
            </a:r>
            <a:r>
              <a:rPr lang="en-US" dirty="0"/>
              <a:t>)</a:t>
            </a:r>
          </a:p>
          <a:p>
            <a:r>
              <a:rPr lang="en-US" dirty="0" err="1"/>
              <a:t>lna</a:t>
            </a:r>
            <a:r>
              <a:rPr lang="en-US" dirty="0"/>
              <a:t>=</a:t>
            </a:r>
            <a:r>
              <a:rPr lang="en-US" dirty="0" err="1"/>
              <a:t>is.finite</a:t>
            </a:r>
            <a:r>
              <a:rPr lang="en-US" dirty="0"/>
              <a:t>(</a:t>
            </a:r>
            <a:r>
              <a:rPr lang="en-US" dirty="0" err="1"/>
              <a:t>co.xx</a:t>
            </a:r>
            <a:r>
              <a:rPr lang="en-US" dirty="0"/>
              <a:t>)</a:t>
            </a:r>
          </a:p>
          <a:p>
            <a:r>
              <a:rPr lang="en-US" dirty="0"/>
              <a:t>co.i0=</a:t>
            </a:r>
            <a:r>
              <a:rPr lang="en-US" dirty="0" err="1"/>
              <a:t>interp</a:t>
            </a:r>
            <a:r>
              <a:rPr lang="en-US" dirty="0"/>
              <a:t>(</a:t>
            </a:r>
            <a:r>
              <a:rPr lang="en-US" dirty="0" err="1"/>
              <a:t>gglat</a:t>
            </a:r>
            <a:r>
              <a:rPr lang="en-US" dirty="0"/>
              <a:t>[</a:t>
            </a:r>
            <a:r>
              <a:rPr lang="en-US" dirty="0" err="1"/>
              <a:t>lna</a:t>
            </a:r>
            <a:r>
              <a:rPr lang="en-US" dirty="0"/>
              <a:t>], </a:t>
            </a:r>
            <a:r>
              <a:rPr lang="en-US" dirty="0" err="1"/>
              <a:t>ggalt</a:t>
            </a:r>
            <a:r>
              <a:rPr lang="en-US" dirty="0"/>
              <a:t>[</a:t>
            </a:r>
            <a:r>
              <a:rPr lang="en-US" dirty="0" err="1"/>
              <a:t>lna</a:t>
            </a:r>
            <a:r>
              <a:rPr lang="en-US" dirty="0"/>
              <a:t>],</a:t>
            </a:r>
            <a:r>
              <a:rPr lang="en-US" dirty="0" err="1"/>
              <a:t>co.xx</a:t>
            </a:r>
            <a:r>
              <a:rPr lang="en-US" dirty="0"/>
              <a:t>[</a:t>
            </a:r>
            <a:r>
              <a:rPr lang="en-US" dirty="0" err="1"/>
              <a:t>lna</a:t>
            </a:r>
            <a:r>
              <a:rPr lang="en-US" dirty="0"/>
              <a:t>], xo=seq(-55,70,.15), </a:t>
            </a:r>
            <a:r>
              <a:rPr lang="en-US" dirty="0" err="1"/>
              <a:t>yo</a:t>
            </a:r>
            <a:r>
              <a:rPr lang="en-US" dirty="0"/>
              <a:t>=seq(0,12500,100))</a:t>
            </a:r>
          </a:p>
          <a:p>
            <a:r>
              <a:rPr lang="en-US" dirty="0" err="1"/>
              <a:t>co.ii</a:t>
            </a:r>
            <a:r>
              <a:rPr lang="en-US" dirty="0"/>
              <a:t>=</a:t>
            </a:r>
            <a:r>
              <a:rPr lang="en-US" dirty="0" err="1"/>
              <a:t>interp</a:t>
            </a:r>
            <a:r>
              <a:rPr lang="en-US" dirty="0"/>
              <a:t>(</a:t>
            </a:r>
            <a:r>
              <a:rPr lang="en-US" dirty="0" err="1"/>
              <a:t>gglat</a:t>
            </a:r>
            <a:r>
              <a:rPr lang="en-US" dirty="0"/>
              <a:t>[</a:t>
            </a:r>
            <a:r>
              <a:rPr lang="en-US" dirty="0" err="1"/>
              <a:t>lna</a:t>
            </a:r>
            <a:r>
              <a:rPr lang="en-US" dirty="0"/>
              <a:t>]</a:t>
            </a:r>
            <a:r>
              <a:rPr lang="en-US" b="1" dirty="0">
                <a:solidFill>
                  <a:srgbClr val="FF0000"/>
                </a:solidFill>
              </a:rPr>
              <a:t>*100</a:t>
            </a:r>
            <a:r>
              <a:rPr lang="en-US" dirty="0"/>
              <a:t>, </a:t>
            </a:r>
            <a:r>
              <a:rPr lang="en-US" dirty="0" err="1"/>
              <a:t>ggalt</a:t>
            </a:r>
            <a:r>
              <a:rPr lang="en-US" dirty="0"/>
              <a:t>[</a:t>
            </a:r>
            <a:r>
              <a:rPr lang="en-US" dirty="0" err="1"/>
              <a:t>lna</a:t>
            </a:r>
            <a:r>
              <a:rPr lang="en-US" dirty="0"/>
              <a:t>],</a:t>
            </a:r>
            <a:r>
              <a:rPr lang="en-US" dirty="0" err="1"/>
              <a:t>co.xx</a:t>
            </a:r>
            <a:r>
              <a:rPr lang="en-US" dirty="0"/>
              <a:t>[</a:t>
            </a:r>
            <a:r>
              <a:rPr lang="en-US" dirty="0" err="1"/>
              <a:t>lna</a:t>
            </a:r>
            <a:r>
              <a:rPr lang="en-US" dirty="0"/>
              <a:t>], xo=seq(-55,70,.15)</a:t>
            </a:r>
            <a:r>
              <a:rPr lang="en-US" b="1" dirty="0">
                <a:solidFill>
                  <a:srgbClr val="FF0000"/>
                </a:solidFill>
              </a:rPr>
              <a:t>*100</a:t>
            </a:r>
            <a:r>
              <a:rPr lang="en-US" dirty="0"/>
              <a:t>, </a:t>
            </a:r>
            <a:r>
              <a:rPr lang="en-US" dirty="0" err="1"/>
              <a:t>yo</a:t>
            </a:r>
            <a:r>
              <a:rPr lang="en-US" dirty="0"/>
              <a:t>=seq(0,12500,100))</a:t>
            </a:r>
          </a:p>
        </p:txBody>
      </p:sp>
      <p:pic>
        <p:nvPicPr>
          <p:cNvPr id="5" name="Picture 4">
            <a:extLst>
              <a:ext uri="{FF2B5EF4-FFF2-40B4-BE49-F238E27FC236}">
                <a16:creationId xmlns:a16="http://schemas.microsoft.com/office/drawing/2014/main" id="{D1CC289C-135A-3D47-BF43-357C0DCEDDE6}"/>
              </a:ext>
            </a:extLst>
          </p:cNvPr>
          <p:cNvPicPr>
            <a:picLocks noChangeAspect="1"/>
          </p:cNvPicPr>
          <p:nvPr/>
        </p:nvPicPr>
        <p:blipFill>
          <a:blip r:embed="rId2"/>
          <a:stretch>
            <a:fillRect/>
          </a:stretch>
        </p:blipFill>
        <p:spPr>
          <a:xfrm>
            <a:off x="0" y="1850574"/>
            <a:ext cx="9144000" cy="4572000"/>
          </a:xfrm>
          <a:prstGeom prst="rect">
            <a:avLst/>
          </a:prstGeom>
        </p:spPr>
      </p:pic>
      <p:sp>
        <p:nvSpPr>
          <p:cNvPr id="6" name="TextBox 5">
            <a:extLst>
              <a:ext uri="{FF2B5EF4-FFF2-40B4-BE49-F238E27FC236}">
                <a16:creationId xmlns:a16="http://schemas.microsoft.com/office/drawing/2014/main" id="{7F5B1B71-D283-2349-A3F7-CCB505C4DBD9}"/>
              </a:ext>
            </a:extLst>
          </p:cNvPr>
          <p:cNvSpPr txBox="1"/>
          <p:nvPr/>
        </p:nvSpPr>
        <p:spPr>
          <a:xfrm>
            <a:off x="0" y="0"/>
            <a:ext cx="9143999" cy="646331"/>
          </a:xfrm>
          <a:prstGeom prst="rect">
            <a:avLst/>
          </a:prstGeom>
          <a:solidFill>
            <a:srgbClr val="FFC000"/>
          </a:solidFill>
        </p:spPr>
        <p:txBody>
          <a:bodyPr wrap="square" rtlCol="0">
            <a:spAutoFit/>
          </a:bodyPr>
          <a:lstStyle/>
          <a:p>
            <a:pPr algn="ctr"/>
            <a:r>
              <a:rPr lang="en-US" b="1" dirty="0"/>
              <a:t>Interpolation may require rescaling (x, y) – here by the ratio of vertical (10 km / scale height) and horizontal variations (1000 km /synoptic)   </a:t>
            </a:r>
          </a:p>
        </p:txBody>
      </p:sp>
      <p:sp>
        <p:nvSpPr>
          <p:cNvPr id="7" name="TextBox 6">
            <a:extLst>
              <a:ext uri="{FF2B5EF4-FFF2-40B4-BE49-F238E27FC236}">
                <a16:creationId xmlns:a16="http://schemas.microsoft.com/office/drawing/2014/main" id="{B9F7EAC5-A8B2-8B4B-BDF8-70EEC6BF7198}"/>
              </a:ext>
            </a:extLst>
          </p:cNvPr>
          <p:cNvSpPr txBox="1"/>
          <p:nvPr/>
        </p:nvSpPr>
        <p:spPr>
          <a:xfrm>
            <a:off x="555171" y="2032900"/>
            <a:ext cx="620485" cy="369332"/>
          </a:xfrm>
          <a:prstGeom prst="rect">
            <a:avLst/>
          </a:prstGeom>
          <a:noFill/>
        </p:spPr>
        <p:txBody>
          <a:bodyPr wrap="square" rtlCol="0">
            <a:spAutoFit/>
          </a:bodyPr>
          <a:lstStyle/>
          <a:p>
            <a:r>
              <a:rPr lang="en-US" b="1" dirty="0" err="1"/>
              <a:t>co.ii</a:t>
            </a:r>
            <a:endParaRPr lang="en-US" b="1" dirty="0"/>
          </a:p>
        </p:txBody>
      </p:sp>
      <p:sp>
        <p:nvSpPr>
          <p:cNvPr id="8" name="TextBox 7">
            <a:extLst>
              <a:ext uri="{FF2B5EF4-FFF2-40B4-BE49-F238E27FC236}">
                <a16:creationId xmlns:a16="http://schemas.microsoft.com/office/drawing/2014/main" id="{2F3A0514-B8CA-BA4A-A78D-8A29A4CEEEC1}"/>
              </a:ext>
            </a:extLst>
          </p:cNvPr>
          <p:cNvSpPr txBox="1"/>
          <p:nvPr/>
        </p:nvSpPr>
        <p:spPr>
          <a:xfrm>
            <a:off x="5132612" y="2032900"/>
            <a:ext cx="713017" cy="369332"/>
          </a:xfrm>
          <a:prstGeom prst="rect">
            <a:avLst/>
          </a:prstGeom>
          <a:noFill/>
        </p:spPr>
        <p:txBody>
          <a:bodyPr wrap="square" rtlCol="0">
            <a:spAutoFit/>
          </a:bodyPr>
          <a:lstStyle/>
          <a:p>
            <a:r>
              <a:rPr lang="en-US" b="1" dirty="0"/>
              <a:t>co.i0</a:t>
            </a:r>
          </a:p>
        </p:txBody>
      </p:sp>
    </p:spTree>
    <p:extLst>
      <p:ext uri="{BB962C8B-B14F-4D97-AF65-F5344CB8AC3E}">
        <p14:creationId xmlns:p14="http://schemas.microsoft.com/office/powerpoint/2010/main" val="13088565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43362E-F921-C546-A711-E07F614196A3}"/>
              </a:ext>
            </a:extLst>
          </p:cNvPr>
          <p:cNvPicPr>
            <a:picLocks noChangeAspect="1"/>
          </p:cNvPicPr>
          <p:nvPr/>
        </p:nvPicPr>
        <p:blipFill>
          <a:blip r:embed="rId2"/>
          <a:stretch>
            <a:fillRect/>
          </a:stretch>
        </p:blipFill>
        <p:spPr>
          <a:xfrm>
            <a:off x="1371600" y="457200"/>
            <a:ext cx="6400800" cy="6400800"/>
          </a:xfrm>
          <a:prstGeom prst="rect">
            <a:avLst/>
          </a:prstGeom>
        </p:spPr>
      </p:pic>
      <p:sp>
        <p:nvSpPr>
          <p:cNvPr id="3" name="TextBox 2">
            <a:extLst>
              <a:ext uri="{FF2B5EF4-FFF2-40B4-BE49-F238E27FC236}">
                <a16:creationId xmlns:a16="http://schemas.microsoft.com/office/drawing/2014/main" id="{9F4FDB7C-5194-924E-AA2F-A5A9FB132439}"/>
              </a:ext>
            </a:extLst>
          </p:cNvPr>
          <p:cNvSpPr txBox="1"/>
          <p:nvPr/>
        </p:nvSpPr>
        <p:spPr>
          <a:xfrm>
            <a:off x="0" y="0"/>
            <a:ext cx="9144000" cy="707886"/>
          </a:xfrm>
          <a:prstGeom prst="rect">
            <a:avLst/>
          </a:prstGeom>
          <a:solidFill>
            <a:srgbClr val="FFC000"/>
          </a:solidFill>
        </p:spPr>
        <p:txBody>
          <a:bodyPr wrap="square" rtlCol="0">
            <a:spAutoFit/>
          </a:bodyPr>
          <a:lstStyle/>
          <a:p>
            <a:r>
              <a:rPr lang="en-US" sz="2000" b="1" dirty="0" err="1"/>
              <a:t>Akima’s</a:t>
            </a:r>
            <a:r>
              <a:rPr lang="en-US" sz="2000" b="1" dirty="0"/>
              <a:t> </a:t>
            </a:r>
            <a:r>
              <a:rPr lang="en-US" sz="2000" b="1" dirty="0" err="1"/>
              <a:t>interp</a:t>
            </a:r>
            <a:r>
              <a:rPr lang="en-US" sz="2000" b="1" dirty="0"/>
              <a:t> ( ) does not introduce extrema even though it uses a 5</a:t>
            </a:r>
            <a:r>
              <a:rPr lang="en-US" sz="2000" b="1" baseline="30000" dirty="0"/>
              <a:t>th </a:t>
            </a:r>
            <a:r>
              <a:rPr lang="en-US" sz="2000" b="1" dirty="0"/>
              <a:t>polynomial, because of the way he computes the 2</a:t>
            </a:r>
            <a:r>
              <a:rPr lang="en-US" sz="2000" b="1" baseline="30000" dirty="0"/>
              <a:t>nd</a:t>
            </a:r>
            <a:r>
              <a:rPr lang="en-US" sz="2000" b="1" dirty="0"/>
              <a:t> derivatives.</a:t>
            </a:r>
          </a:p>
        </p:txBody>
      </p:sp>
    </p:spTree>
    <p:extLst>
      <p:ext uri="{BB962C8B-B14F-4D97-AF65-F5344CB8AC3E}">
        <p14:creationId xmlns:p14="http://schemas.microsoft.com/office/powerpoint/2010/main" val="3925669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D958C5-C268-C24E-B224-D306FF195536}"/>
              </a:ext>
            </a:extLst>
          </p:cNvPr>
          <p:cNvPicPr>
            <a:picLocks noChangeAspect="1"/>
          </p:cNvPicPr>
          <p:nvPr/>
        </p:nvPicPr>
        <p:blipFill>
          <a:blip r:embed="rId2"/>
          <a:stretch>
            <a:fillRect/>
          </a:stretch>
        </p:blipFill>
        <p:spPr>
          <a:xfrm>
            <a:off x="285750" y="0"/>
            <a:ext cx="8572500" cy="6858000"/>
          </a:xfrm>
          <a:prstGeom prst="rect">
            <a:avLst/>
          </a:prstGeom>
        </p:spPr>
      </p:pic>
    </p:spTree>
    <p:extLst>
      <p:ext uri="{BB962C8B-B14F-4D97-AF65-F5344CB8AC3E}">
        <p14:creationId xmlns:p14="http://schemas.microsoft.com/office/powerpoint/2010/main" val="5307796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85F12A-12A9-6545-94C2-841CC8039189}"/>
              </a:ext>
            </a:extLst>
          </p:cNvPr>
          <p:cNvPicPr>
            <a:picLocks noChangeAspect="1"/>
          </p:cNvPicPr>
          <p:nvPr/>
        </p:nvPicPr>
        <p:blipFill>
          <a:blip r:embed="rId2"/>
          <a:stretch>
            <a:fillRect/>
          </a:stretch>
        </p:blipFill>
        <p:spPr>
          <a:xfrm>
            <a:off x="999206" y="695304"/>
            <a:ext cx="7014960" cy="4156364"/>
          </a:xfrm>
          <a:prstGeom prst="rect">
            <a:avLst/>
          </a:prstGeom>
        </p:spPr>
      </p:pic>
      <p:sp>
        <p:nvSpPr>
          <p:cNvPr id="3" name="TextBox 2">
            <a:extLst>
              <a:ext uri="{FF2B5EF4-FFF2-40B4-BE49-F238E27FC236}">
                <a16:creationId xmlns:a16="http://schemas.microsoft.com/office/drawing/2014/main" id="{DB3A9FFD-DE3C-8243-9146-2C2BAC35387F}"/>
              </a:ext>
            </a:extLst>
          </p:cNvPr>
          <p:cNvSpPr txBox="1"/>
          <p:nvPr/>
        </p:nvSpPr>
        <p:spPr>
          <a:xfrm>
            <a:off x="249382" y="83127"/>
            <a:ext cx="8514608" cy="369332"/>
          </a:xfrm>
          <a:prstGeom prst="rect">
            <a:avLst/>
          </a:prstGeom>
          <a:noFill/>
        </p:spPr>
        <p:txBody>
          <a:bodyPr wrap="square" rtlCol="0">
            <a:spAutoFit/>
          </a:bodyPr>
          <a:lstStyle/>
          <a:p>
            <a:pPr algn="ctr"/>
            <a:r>
              <a:rPr lang="en-US" b="1" dirty="0"/>
              <a:t>Interpolation with Kriging</a:t>
            </a:r>
          </a:p>
        </p:txBody>
      </p:sp>
      <p:sp>
        <p:nvSpPr>
          <p:cNvPr id="4" name="TextBox 3">
            <a:extLst>
              <a:ext uri="{FF2B5EF4-FFF2-40B4-BE49-F238E27FC236}">
                <a16:creationId xmlns:a16="http://schemas.microsoft.com/office/drawing/2014/main" id="{854C5A6D-94F2-6B46-A5D9-C361587F4F28}"/>
              </a:ext>
            </a:extLst>
          </p:cNvPr>
          <p:cNvSpPr txBox="1"/>
          <p:nvPr/>
        </p:nvSpPr>
        <p:spPr>
          <a:xfrm>
            <a:off x="124691" y="4952010"/>
            <a:ext cx="8763989" cy="1477328"/>
          </a:xfrm>
          <a:prstGeom prst="rect">
            <a:avLst/>
          </a:prstGeom>
          <a:noFill/>
        </p:spPr>
        <p:txBody>
          <a:bodyPr wrap="square" rtlCol="0">
            <a:spAutoFit/>
          </a:bodyPr>
          <a:lstStyle/>
          <a:p>
            <a:r>
              <a:rPr lang="en-US" dirty="0"/>
              <a:t>Example of one-dimensional data interpolation by kriging, with confidence intervals. Squares indicate the location of the data. The kriging interpolation, shown in red, runs along the means of the normally distributed confidence intervals shown in gray. The dashed curve shows a spline that is smooth, but departs significantly from the expected intermediate values given by those means.</a:t>
            </a:r>
          </a:p>
        </p:txBody>
      </p:sp>
      <p:sp>
        <p:nvSpPr>
          <p:cNvPr id="5" name="TextBox 4">
            <a:extLst>
              <a:ext uri="{FF2B5EF4-FFF2-40B4-BE49-F238E27FC236}">
                <a16:creationId xmlns:a16="http://schemas.microsoft.com/office/drawing/2014/main" id="{0972F851-917D-2546-8063-27B4DFED1BE6}"/>
              </a:ext>
            </a:extLst>
          </p:cNvPr>
          <p:cNvSpPr txBox="1"/>
          <p:nvPr/>
        </p:nvSpPr>
        <p:spPr>
          <a:xfrm>
            <a:off x="878776" y="6429338"/>
            <a:ext cx="3930732" cy="338554"/>
          </a:xfrm>
          <a:prstGeom prst="rect">
            <a:avLst/>
          </a:prstGeom>
          <a:noFill/>
        </p:spPr>
        <p:txBody>
          <a:bodyPr wrap="square" rtlCol="0">
            <a:spAutoFit/>
          </a:bodyPr>
          <a:lstStyle/>
          <a:p>
            <a:r>
              <a:rPr lang="en-US" sz="1600" i="1" dirty="0"/>
              <a:t>https://</a:t>
            </a:r>
            <a:r>
              <a:rPr lang="en-US" sz="1600" i="1" dirty="0" err="1"/>
              <a:t>en.wikipedia.org</a:t>
            </a:r>
            <a:r>
              <a:rPr lang="en-US" sz="1600" i="1" dirty="0"/>
              <a:t>/wiki/Kriging</a:t>
            </a:r>
          </a:p>
        </p:txBody>
      </p:sp>
    </p:spTree>
    <p:extLst>
      <p:ext uri="{BB962C8B-B14F-4D97-AF65-F5344CB8AC3E}">
        <p14:creationId xmlns:p14="http://schemas.microsoft.com/office/powerpoint/2010/main" val="22466402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6A3DC0-F587-A04B-92F1-13616CE55D5E}"/>
              </a:ext>
            </a:extLst>
          </p:cNvPr>
          <p:cNvPicPr>
            <a:picLocks noChangeAspect="1"/>
          </p:cNvPicPr>
          <p:nvPr/>
        </p:nvPicPr>
        <p:blipFill>
          <a:blip r:embed="rId2"/>
          <a:stretch>
            <a:fillRect/>
          </a:stretch>
        </p:blipFill>
        <p:spPr>
          <a:xfrm>
            <a:off x="0" y="463138"/>
            <a:ext cx="9144000" cy="6282047"/>
          </a:xfrm>
          <a:prstGeom prst="rect">
            <a:avLst/>
          </a:prstGeom>
        </p:spPr>
      </p:pic>
      <p:sp>
        <p:nvSpPr>
          <p:cNvPr id="3" name="TextBox 2">
            <a:extLst>
              <a:ext uri="{FF2B5EF4-FFF2-40B4-BE49-F238E27FC236}">
                <a16:creationId xmlns:a16="http://schemas.microsoft.com/office/drawing/2014/main" id="{F6DE3D5A-FA63-A544-88CD-71F3876FB6D5}"/>
              </a:ext>
            </a:extLst>
          </p:cNvPr>
          <p:cNvSpPr txBox="1"/>
          <p:nvPr/>
        </p:nvSpPr>
        <p:spPr>
          <a:xfrm>
            <a:off x="1270660" y="0"/>
            <a:ext cx="1211283" cy="369332"/>
          </a:xfrm>
          <a:prstGeom prst="rect">
            <a:avLst/>
          </a:prstGeom>
          <a:noFill/>
        </p:spPr>
        <p:txBody>
          <a:bodyPr wrap="square" rtlCol="0">
            <a:spAutoFit/>
          </a:bodyPr>
          <a:lstStyle/>
          <a:p>
            <a:r>
              <a:rPr lang="en-US" dirty="0"/>
              <a:t>Kriging</a:t>
            </a:r>
          </a:p>
        </p:txBody>
      </p:sp>
    </p:spTree>
    <p:extLst>
      <p:ext uri="{BB962C8B-B14F-4D97-AF65-F5344CB8AC3E}">
        <p14:creationId xmlns:p14="http://schemas.microsoft.com/office/powerpoint/2010/main" val="3994037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7C34C4-8617-3046-AC10-64DE6D460ABA}"/>
              </a:ext>
            </a:extLst>
          </p:cNvPr>
          <p:cNvSpPr txBox="1"/>
          <p:nvPr/>
        </p:nvSpPr>
        <p:spPr>
          <a:xfrm>
            <a:off x="0" y="0"/>
            <a:ext cx="9124978" cy="461665"/>
          </a:xfrm>
          <a:prstGeom prst="rect">
            <a:avLst/>
          </a:prstGeom>
          <a:solidFill>
            <a:srgbClr val="FFC000"/>
          </a:solidFill>
        </p:spPr>
        <p:txBody>
          <a:bodyPr wrap="square" rtlCol="0">
            <a:spAutoFit/>
          </a:bodyPr>
          <a:lstStyle/>
          <a:p>
            <a:pPr algn="ctr"/>
            <a:r>
              <a:rPr lang="en-US" sz="2400" b="1" dirty="0"/>
              <a:t>How to go about solving this problem</a:t>
            </a:r>
          </a:p>
        </p:txBody>
      </p:sp>
      <p:sp>
        <p:nvSpPr>
          <p:cNvPr id="4" name="TextBox 3">
            <a:extLst>
              <a:ext uri="{FF2B5EF4-FFF2-40B4-BE49-F238E27FC236}">
                <a16:creationId xmlns:a16="http://schemas.microsoft.com/office/drawing/2014/main" id="{E9E5E358-429E-CF4A-ACC6-E6094F0D24DE}"/>
              </a:ext>
            </a:extLst>
          </p:cNvPr>
          <p:cNvSpPr txBox="1"/>
          <p:nvPr/>
        </p:nvSpPr>
        <p:spPr>
          <a:xfrm>
            <a:off x="368135" y="461665"/>
            <a:ext cx="8538358" cy="6278642"/>
          </a:xfrm>
          <a:prstGeom prst="rect">
            <a:avLst/>
          </a:prstGeom>
          <a:noFill/>
        </p:spPr>
        <p:txBody>
          <a:bodyPr wrap="square" rtlCol="0">
            <a:spAutoFit/>
          </a:bodyPr>
          <a:lstStyle/>
          <a:p>
            <a:pPr marL="342900" indent="-342900">
              <a:buFont typeface="+mj-lt"/>
              <a:buAutoNum type="arabicPeriod"/>
            </a:pPr>
            <a:r>
              <a:rPr lang="en-US" sz="2800" b="1" dirty="0"/>
              <a:t>Visualize the data (</a:t>
            </a:r>
            <a:r>
              <a:rPr lang="en-US" sz="2800" b="1" i="1" dirty="0"/>
              <a:t>see above</a:t>
            </a:r>
            <a:r>
              <a:rPr lang="en-US" sz="2800" b="1" dirty="0"/>
              <a:t>)</a:t>
            </a:r>
          </a:p>
          <a:p>
            <a:pPr marL="342900" indent="-342900">
              <a:buFont typeface="+mj-lt"/>
              <a:buAutoNum type="arabicPeriod"/>
            </a:pPr>
            <a:r>
              <a:rPr lang="en-US" sz="2800" b="1" dirty="0"/>
              <a:t>What is the objective: obtain the best possible CO</a:t>
            </a:r>
            <a:r>
              <a:rPr lang="en-US" sz="2800" b="1" baseline="-25000" dirty="0"/>
              <a:t>2</a:t>
            </a:r>
            <a:r>
              <a:rPr lang="en-US" sz="2800" b="1" dirty="0"/>
              <a:t> data, combining the two sensors</a:t>
            </a:r>
          </a:p>
          <a:p>
            <a:endParaRPr lang="en-US" sz="2800" dirty="0"/>
          </a:p>
          <a:p>
            <a:r>
              <a:rPr lang="en-US" sz="2800" i="1" dirty="0"/>
              <a:t>We find:</a:t>
            </a:r>
          </a:p>
          <a:p>
            <a:r>
              <a:rPr lang="en-US" sz="2800" i="1" dirty="0"/>
              <a:t>The OMS is noisier, and it responds faster.</a:t>
            </a:r>
          </a:p>
          <a:p>
            <a:r>
              <a:rPr lang="en-US" sz="2800" i="1" dirty="0"/>
              <a:t>The QCLS has sensor-induced serial correlation.</a:t>
            </a:r>
          </a:p>
          <a:p>
            <a:r>
              <a:rPr lang="en-US" sz="2800" i="1" dirty="0"/>
              <a:t>Offsets may not be attributable, vary with time and ??.</a:t>
            </a:r>
          </a:p>
          <a:p>
            <a:endParaRPr lang="en-US" sz="2800" dirty="0"/>
          </a:p>
          <a:p>
            <a:pPr marL="457200" indent="-457200">
              <a:buFont typeface="Arial" panose="020B0604020202020204" pitchFamily="34" charset="0"/>
              <a:buChar char="•"/>
            </a:pPr>
            <a:r>
              <a:rPr lang="en-US" sz="2800" b="1" dirty="0">
                <a:solidFill>
                  <a:srgbClr val="0070C0"/>
                </a:solidFill>
              </a:rPr>
              <a:t>Smoothing the data will be required to make a comparison effectively. </a:t>
            </a:r>
          </a:p>
          <a:p>
            <a:endParaRPr lang="en-US" sz="1000" dirty="0"/>
          </a:p>
          <a:p>
            <a:pPr marL="457200" indent="-457200">
              <a:buFont typeface="Arial" panose="020B0604020202020204" pitchFamily="34" charset="0"/>
              <a:buChar char="•"/>
            </a:pPr>
            <a:r>
              <a:rPr lang="en-US" sz="2800" b="1" dirty="0">
                <a:solidFill>
                  <a:srgbClr val="FF0000"/>
                </a:solidFill>
              </a:rPr>
              <a:t>Smoothing will induce autocorrelation, feed-forward, peak flattening, time shifts, maybe other artifacts (e.g. common mode errors) – proceed very carefully.</a:t>
            </a:r>
          </a:p>
        </p:txBody>
      </p:sp>
    </p:spTree>
    <p:extLst>
      <p:ext uri="{BB962C8B-B14F-4D97-AF65-F5344CB8AC3E}">
        <p14:creationId xmlns:p14="http://schemas.microsoft.com/office/powerpoint/2010/main" val="15631927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267" y="146426"/>
            <a:ext cx="8839200" cy="6463308"/>
          </a:xfrm>
          <a:prstGeom prst="rect">
            <a:avLst/>
          </a:prstGeom>
          <a:noFill/>
        </p:spPr>
        <p:txBody>
          <a:bodyPr wrap="square" rtlCol="0">
            <a:spAutoFit/>
          </a:bodyPr>
          <a:lstStyle/>
          <a:p>
            <a:pPr algn="ctr"/>
            <a:r>
              <a:rPr lang="en-US" sz="2800" b="1" dirty="0"/>
              <a:t>#Summary:</a:t>
            </a:r>
          </a:p>
          <a:p>
            <a:r>
              <a:rPr lang="en-US" sz="2200" dirty="0"/>
              <a:t>#</a:t>
            </a:r>
            <a:r>
              <a:rPr lang="en-US" sz="2200" b="1" dirty="0">
                <a:solidFill>
                  <a:srgbClr val="FF0000"/>
                </a:solidFill>
              </a:rPr>
              <a:t>X</a:t>
            </a:r>
            <a:r>
              <a:rPr lang="en-US" sz="2200" dirty="0"/>
              <a:t> </a:t>
            </a:r>
            <a:r>
              <a:rPr lang="en-US" sz="2200" b="1" dirty="0"/>
              <a:t>Moving Average</a:t>
            </a:r>
            <a:r>
              <a:rPr lang="en-US" sz="2200" dirty="0"/>
              <a:t>: crude, phase shift, peaks severely flattened, ends discarded</a:t>
            </a:r>
            <a:r>
              <a:rPr lang="en-US" sz="2200" dirty="0">
                <a:solidFill>
                  <a:srgbClr val="FF0000"/>
                </a:solidFill>
              </a:rPr>
              <a:t> </a:t>
            </a:r>
            <a:r>
              <a:rPr lang="en-US" sz="2200" b="1" dirty="0">
                <a:solidFill>
                  <a:srgbClr val="FF0000"/>
                </a:solidFill>
              </a:rPr>
              <a:t>&lt;Don't use&gt;</a:t>
            </a:r>
          </a:p>
          <a:p>
            <a:endParaRPr lang="en-US" sz="800" dirty="0"/>
          </a:p>
          <a:p>
            <a:r>
              <a:rPr lang="en-US" sz="2200" dirty="0"/>
              <a:t>## </a:t>
            </a:r>
            <a:r>
              <a:rPr lang="en-US" sz="2200" b="1" dirty="0"/>
              <a:t>Centered Moving Average</a:t>
            </a:r>
            <a:r>
              <a:rPr lang="en-US" sz="2200" dirty="0"/>
              <a:t>: crude, peaks severely flattened, no phase shift*, feed forward &gt;, ends discarded</a:t>
            </a:r>
          </a:p>
          <a:p>
            <a:endParaRPr lang="en-US" sz="800" dirty="0"/>
          </a:p>
          <a:p>
            <a:r>
              <a:rPr lang="en-US" sz="2200" dirty="0"/>
              <a:t>## </a:t>
            </a:r>
            <a:r>
              <a:rPr lang="en-US" sz="2200" b="1" dirty="0"/>
              <a:t>Block Averages</a:t>
            </a:r>
            <a:r>
              <a:rPr lang="en-US" sz="2200" dirty="0"/>
              <a:t>: not too crude, not phase shifted*, no feed forward*, conserved properties*, information discarded (Maybe OK)</a:t>
            </a:r>
          </a:p>
          <a:p>
            <a:endParaRPr lang="en-US" sz="800" dirty="0"/>
          </a:p>
          <a:p>
            <a:r>
              <a:rPr lang="en-US" sz="2200" dirty="0"/>
              <a:t>##</a:t>
            </a:r>
            <a:r>
              <a:rPr lang="en-US" sz="2200" b="1" dirty="0" err="1"/>
              <a:t>Savitzky-Golay</a:t>
            </a:r>
            <a:r>
              <a:rPr lang="en-US" sz="2200" dirty="0"/>
              <a:t>: not crude, not phase shifted*, small feed forward (localized), conserved properties, ends discarded; derivative</a:t>
            </a:r>
          </a:p>
          <a:p>
            <a:endParaRPr lang="en-US" sz="800" dirty="0"/>
          </a:p>
          <a:p>
            <a:r>
              <a:rPr lang="en-US" sz="2200" dirty="0"/>
              <a:t>##</a:t>
            </a:r>
            <a:r>
              <a:rPr lang="en-US" sz="2200" b="1" dirty="0"/>
              <a:t>locally weighted least squares (</a:t>
            </a:r>
            <a:r>
              <a:rPr lang="en-US" sz="2200" b="1" dirty="0" err="1"/>
              <a:t>lowess</a:t>
            </a:r>
            <a:r>
              <a:rPr lang="en-US" sz="2200" b="1" dirty="0"/>
              <a:t>/loess)</a:t>
            </a:r>
            <a:r>
              <a:rPr lang="en-US" sz="2200" dirty="0"/>
              <a:t>: not crude or phase shifted, nice taper at ends, no derivative</a:t>
            </a:r>
          </a:p>
          <a:p>
            <a:endParaRPr lang="en-US" sz="800" dirty="0"/>
          </a:p>
          <a:p>
            <a:r>
              <a:rPr lang="en-US" sz="2200" dirty="0"/>
              <a:t>##</a:t>
            </a:r>
            <a:r>
              <a:rPr lang="en-US" sz="2200" b="1" dirty="0" err="1"/>
              <a:t>supsmu</a:t>
            </a:r>
            <a:r>
              <a:rPr lang="en-US" sz="2200" dirty="0"/>
              <a:t>: median filter, analytical properties murky, but a nice smoother for many signals; no derivative </a:t>
            </a:r>
          </a:p>
          <a:p>
            <a:endParaRPr lang="en-US" sz="800" dirty="0"/>
          </a:p>
          <a:p>
            <a:r>
              <a:rPr lang="en-US" sz="2200" dirty="0"/>
              <a:t>##</a:t>
            </a:r>
            <a:r>
              <a:rPr lang="en-US" sz="2200" b="1" dirty="0"/>
              <a:t>penalized splines</a:t>
            </a:r>
            <a:r>
              <a:rPr lang="en-US" sz="2200" dirty="0"/>
              <a:t>: effective, differentiable; adjusting parameters tricky</a:t>
            </a:r>
          </a:p>
          <a:p>
            <a:r>
              <a:rPr lang="en-US" sz="2200" dirty="0"/>
              <a:t>##</a:t>
            </a:r>
            <a:r>
              <a:rPr lang="en-US" sz="2200" b="1" dirty="0"/>
              <a:t>wavelet filters: </a:t>
            </a:r>
            <a:r>
              <a:rPr lang="en-US" sz="2200" dirty="0"/>
              <a:t>can be very effective; first-derivative Gaussian excels. </a:t>
            </a:r>
          </a:p>
          <a:p>
            <a:endParaRPr lang="en-US" sz="800" dirty="0"/>
          </a:p>
          <a:p>
            <a:r>
              <a:rPr lang="en-US" sz="2200" dirty="0"/>
              <a:t>#</a:t>
            </a:r>
            <a:r>
              <a:rPr lang="en-US" sz="2200" b="1" dirty="0" err="1">
                <a:solidFill>
                  <a:srgbClr val="FF0000"/>
                </a:solidFill>
              </a:rPr>
              <a:t>X</a:t>
            </a:r>
            <a:r>
              <a:rPr lang="en-US" sz="2200" b="1" dirty="0" err="1"/>
              <a:t>regular</a:t>
            </a:r>
            <a:r>
              <a:rPr lang="en-US" sz="2200" b="1" dirty="0"/>
              <a:t> splines</a:t>
            </a:r>
            <a:r>
              <a:rPr lang="en-US" sz="2200" dirty="0"/>
              <a:t>: either false maxima, or </a:t>
            </a:r>
            <a:r>
              <a:rPr lang="en-US" sz="2200" dirty="0" err="1"/>
              <a:t>oversmoothed</a:t>
            </a:r>
            <a:r>
              <a:rPr lang="en-US" sz="2200" dirty="0"/>
              <a:t>--</a:t>
            </a:r>
            <a:r>
              <a:rPr lang="en-US" sz="2200" b="1" dirty="0">
                <a:solidFill>
                  <a:srgbClr val="FF0000"/>
                </a:solidFill>
              </a:rPr>
              <a:t>&lt;Don't use&gt;</a:t>
            </a:r>
            <a:endParaRPr lang="en-US" sz="2200" b="1" dirty="0"/>
          </a:p>
        </p:txBody>
      </p:sp>
      <p:pic>
        <p:nvPicPr>
          <p:cNvPr id="3" name="Picture 2" descr="skull-crossbon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0369" y="956235"/>
            <a:ext cx="597648" cy="478118"/>
          </a:xfrm>
          <a:prstGeom prst="rect">
            <a:avLst/>
          </a:prstGeom>
          <a:solidFill>
            <a:srgbClr val="FF0000"/>
          </a:solidFill>
        </p:spPr>
      </p:pic>
      <p:pic>
        <p:nvPicPr>
          <p:cNvPr id="4" name="Picture 3" descr="skull-crossbon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7819" y="6131616"/>
            <a:ext cx="597648" cy="478118"/>
          </a:xfrm>
          <a:prstGeom prst="rect">
            <a:avLst/>
          </a:prstGeom>
          <a:solidFill>
            <a:srgbClr val="FF0000"/>
          </a:solidFill>
        </p:spPr>
      </p:pic>
    </p:spTree>
    <p:extLst>
      <p:ext uri="{BB962C8B-B14F-4D97-AF65-F5344CB8AC3E}">
        <p14:creationId xmlns:p14="http://schemas.microsoft.com/office/powerpoint/2010/main" val="3987724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84056F-DB8F-C046-B065-261C626FC57A}"/>
              </a:ext>
            </a:extLst>
          </p:cNvPr>
          <p:cNvSpPr txBox="1"/>
          <p:nvPr/>
        </p:nvSpPr>
        <p:spPr>
          <a:xfrm>
            <a:off x="76200" y="108857"/>
            <a:ext cx="2090057" cy="5139869"/>
          </a:xfrm>
          <a:prstGeom prst="rect">
            <a:avLst/>
          </a:prstGeom>
          <a:noFill/>
        </p:spPr>
        <p:txBody>
          <a:bodyPr wrap="square" rtlCol="0">
            <a:spAutoFit/>
          </a:bodyPr>
          <a:lstStyle/>
          <a:p>
            <a:r>
              <a:rPr lang="en-US" sz="2400" b="1" dirty="0"/>
              <a:t>Summary 1-d filter and denoising methods</a:t>
            </a:r>
            <a:endParaRPr lang="en-US" sz="1000" dirty="0"/>
          </a:p>
          <a:p>
            <a:r>
              <a:rPr lang="en-US" sz="800" dirty="0"/>
              <a:t> </a:t>
            </a:r>
          </a:p>
          <a:p>
            <a:r>
              <a:rPr lang="en-US" dirty="0"/>
              <a:t>Notes:</a:t>
            </a:r>
            <a:endParaRPr lang="en-US" sz="800" dirty="0"/>
          </a:p>
          <a:p>
            <a:r>
              <a:rPr lang="en-US" sz="800" dirty="0"/>
              <a:t> </a:t>
            </a:r>
          </a:p>
          <a:p>
            <a:r>
              <a:rPr lang="en-US" b="1" dirty="0"/>
              <a:t>Peak flattening</a:t>
            </a:r>
          </a:p>
          <a:p>
            <a:r>
              <a:rPr lang="en-US" b="1" dirty="0"/>
              <a:t>Edge diffusing</a:t>
            </a:r>
          </a:p>
          <a:p>
            <a:r>
              <a:rPr lang="en-US" b="1" dirty="0"/>
              <a:t>Rating</a:t>
            </a:r>
            <a:r>
              <a:rPr lang="en-US" dirty="0"/>
              <a:t>: 1- 5 (5 best)</a:t>
            </a:r>
          </a:p>
          <a:p>
            <a:r>
              <a:rPr lang="en-US" b="1" dirty="0"/>
              <a:t>Centered:</a:t>
            </a:r>
            <a:r>
              <a:rPr lang="en-US" dirty="0"/>
              <a:t>  No phase shift; feed forward; clipped both ends; </a:t>
            </a:r>
          </a:p>
          <a:p>
            <a:r>
              <a:rPr lang="en-US" b="1" dirty="0"/>
              <a:t>Lagging (leading): </a:t>
            </a:r>
            <a:r>
              <a:rPr lang="en-US" dirty="0"/>
              <a:t>Induced phase shift, no feed </a:t>
            </a:r>
            <a:r>
              <a:rPr lang="en-US" dirty="0" err="1"/>
              <a:t>fwd</a:t>
            </a:r>
            <a:r>
              <a:rPr lang="en-US" dirty="0"/>
              <a:t>, clipped one end</a:t>
            </a:r>
          </a:p>
          <a:p>
            <a:endParaRPr lang="en-US" dirty="0"/>
          </a:p>
        </p:txBody>
      </p:sp>
      <p:graphicFrame>
        <p:nvGraphicFramePr>
          <p:cNvPr id="3" name="Table 2">
            <a:extLst>
              <a:ext uri="{FF2B5EF4-FFF2-40B4-BE49-F238E27FC236}">
                <a16:creationId xmlns:a16="http://schemas.microsoft.com/office/drawing/2014/main" id="{CFB1F1D2-103F-6646-B07A-604294502A9E}"/>
              </a:ext>
            </a:extLst>
          </p:cNvPr>
          <p:cNvGraphicFramePr>
            <a:graphicFrameLocks noGrp="1"/>
          </p:cNvGraphicFramePr>
          <p:nvPr>
            <p:extLst>
              <p:ext uri="{D42A27DB-BD31-4B8C-83A1-F6EECF244321}">
                <p14:modId xmlns:p14="http://schemas.microsoft.com/office/powerpoint/2010/main" val="2572906969"/>
              </p:ext>
            </p:extLst>
          </p:nvPr>
        </p:nvGraphicFramePr>
        <p:xfrm>
          <a:off x="2166257" y="43539"/>
          <a:ext cx="6814457" cy="6786414"/>
        </p:xfrm>
        <a:graphic>
          <a:graphicData uri="http://schemas.openxmlformats.org/drawingml/2006/table">
            <a:tbl>
              <a:tblPr firstRow="1" firstCol="1" bandRow="1">
                <a:tableStyleId>{5C22544A-7EE6-4342-B048-85BDC9FD1C3A}</a:tableStyleId>
              </a:tblPr>
              <a:tblGrid>
                <a:gridCol w="1892013">
                  <a:extLst>
                    <a:ext uri="{9D8B030D-6E8A-4147-A177-3AD203B41FA5}">
                      <a16:colId xmlns:a16="http://schemas.microsoft.com/office/drawing/2014/main" val="4096461446"/>
                    </a:ext>
                  </a:extLst>
                </a:gridCol>
                <a:gridCol w="2105559">
                  <a:extLst>
                    <a:ext uri="{9D8B030D-6E8A-4147-A177-3AD203B41FA5}">
                      <a16:colId xmlns:a16="http://schemas.microsoft.com/office/drawing/2014/main" val="1799435390"/>
                    </a:ext>
                  </a:extLst>
                </a:gridCol>
                <a:gridCol w="2193745">
                  <a:extLst>
                    <a:ext uri="{9D8B030D-6E8A-4147-A177-3AD203B41FA5}">
                      <a16:colId xmlns:a16="http://schemas.microsoft.com/office/drawing/2014/main" val="1137190862"/>
                    </a:ext>
                  </a:extLst>
                </a:gridCol>
                <a:gridCol w="623140">
                  <a:extLst>
                    <a:ext uri="{9D8B030D-6E8A-4147-A177-3AD203B41FA5}">
                      <a16:colId xmlns:a16="http://schemas.microsoft.com/office/drawing/2014/main" val="3776752945"/>
                    </a:ext>
                  </a:extLst>
                </a:gridCol>
              </a:tblGrid>
              <a:tr h="293916">
                <a:tc>
                  <a:txBody>
                    <a:bodyPr/>
                    <a:lstStyle/>
                    <a:p>
                      <a:pPr marL="0" marR="0">
                        <a:spcBef>
                          <a:spcPts val="0"/>
                        </a:spcBef>
                        <a:spcAft>
                          <a:spcPts val="0"/>
                        </a:spcAft>
                      </a:pPr>
                      <a:r>
                        <a:rPr lang="en-US" sz="1400" dirty="0">
                          <a:effectLst/>
                        </a:rPr>
                        <a:t>Convolution filters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solidFill>
                      <a:schemeClr val="accent1">
                        <a:lumMod val="75000"/>
                      </a:schemeClr>
                    </a:solidFill>
                  </a:tcPr>
                </a:tc>
                <a:tc>
                  <a:txBody>
                    <a:bodyPr/>
                    <a:lstStyle/>
                    <a:p>
                      <a:pPr marL="0" marR="0">
                        <a:spcBef>
                          <a:spcPts val="0"/>
                        </a:spcBef>
                        <a:spcAft>
                          <a:spcPts val="0"/>
                        </a:spcAft>
                      </a:pPr>
                      <a:r>
                        <a:rPr lang="en-US" sz="1400" dirty="0">
                          <a:effectLst/>
                        </a:rPr>
                        <a:t>Conserve mass (x median)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solidFill>
                      <a:schemeClr val="accent1">
                        <a:lumMod val="75000"/>
                      </a:schemeClr>
                    </a:solidFill>
                  </a:tcPr>
                </a:tc>
                <a:tc>
                  <a:txBody>
                    <a:bodyPr/>
                    <a:lstStyle/>
                    <a:p>
                      <a:pPr marL="0" marR="0">
                        <a:spcBef>
                          <a:spcPts val="0"/>
                        </a:spcBef>
                        <a:spcAft>
                          <a:spcPts val="0"/>
                        </a:spcAft>
                      </a:pPr>
                      <a:r>
                        <a:rPr lang="en-US" sz="1400" dirty="0">
                          <a:effectLst/>
                        </a:rPr>
                        <a:t>Edges clipped</a:t>
                      </a: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Regular point spacing req.</a:t>
                      </a:r>
                    </a:p>
                  </a:txBody>
                  <a:tcPr marL="47993" marR="47993" marT="0" marB="0">
                    <a:solidFill>
                      <a:schemeClr val="accent1">
                        <a:lumMod val="75000"/>
                      </a:schemeClr>
                    </a:solidFill>
                  </a:tcPr>
                </a:tc>
                <a:tc>
                  <a:txBody>
                    <a:bodyPr/>
                    <a:lstStyle/>
                    <a:p>
                      <a:pPr marL="0" marR="0">
                        <a:spcBef>
                          <a:spcPts val="0"/>
                        </a:spcBef>
                        <a:spcAft>
                          <a:spcPts val="0"/>
                        </a:spcAft>
                      </a:pPr>
                      <a:r>
                        <a:rPr lang="en-US" sz="1400" u="sng" dirty="0">
                          <a:effectLst/>
                        </a:rPr>
                        <a:t>Rating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solidFill>
                      <a:schemeClr val="accent1">
                        <a:lumMod val="75000"/>
                      </a:schemeClr>
                    </a:solidFill>
                  </a:tcPr>
                </a:tc>
                <a:extLst>
                  <a:ext uri="{0D108BD9-81ED-4DB2-BD59-A6C34878D82A}">
                    <a16:rowId xmlns:a16="http://schemas.microsoft.com/office/drawing/2014/main" val="2721409444"/>
                  </a:ext>
                </a:extLst>
              </a:tr>
              <a:tr h="585908">
                <a:tc>
                  <a:txBody>
                    <a:bodyPr/>
                    <a:lstStyle/>
                    <a:p>
                      <a:pPr marL="0" marR="0">
                        <a:spcBef>
                          <a:spcPts val="0"/>
                        </a:spcBef>
                        <a:spcAft>
                          <a:spcPts val="0"/>
                        </a:spcAft>
                      </a:pPr>
                      <a:r>
                        <a:rPr lang="en-US" sz="1400">
                          <a:effectLst/>
                        </a:rPr>
                        <a:t>1. Simple moving average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r>
                        <a:rPr lang="en-US" sz="1400">
                          <a:effectLst/>
                        </a:rPr>
                        <a:t>Simple</a:t>
                      </a:r>
                    </a:p>
                    <a:p>
                      <a:pPr marL="0" marR="0">
                        <a:spcBef>
                          <a:spcPts val="0"/>
                        </a:spcBef>
                        <a:spcAft>
                          <a:spcPts val="0"/>
                        </a:spcAft>
                      </a:pPr>
                      <a:r>
                        <a:rPr lang="en-US" sz="1400">
                          <a:effectLst/>
                        </a:rPr>
                        <a:t>Often used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r>
                        <a:rPr lang="en-US" sz="1400">
                          <a:effectLst/>
                        </a:rPr>
                        <a:t>Weights: end = middle</a:t>
                      </a:r>
                    </a:p>
                    <a:p>
                      <a:pPr marL="0" marR="0">
                        <a:spcBef>
                          <a:spcPts val="0"/>
                        </a:spcBef>
                        <a:spcAft>
                          <a:spcPts val="0"/>
                        </a:spcAft>
                      </a:pPr>
                      <a:r>
                        <a:rPr lang="en-US" sz="1400">
                          <a:effectLst/>
                        </a:rPr>
                        <a:t>Not differentiable</a:t>
                      </a:r>
                    </a:p>
                    <a:p>
                      <a:pPr marL="0" marR="0">
                        <a:spcBef>
                          <a:spcPts val="0"/>
                        </a:spcBef>
                        <a:spcAft>
                          <a:spcPts val="0"/>
                        </a:spcAft>
                      </a:pPr>
                      <a:r>
                        <a:rPr lang="en-US" sz="1400">
                          <a:effectLst/>
                        </a:rPr>
                        <a:t>Regularly spaced points req.</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extLst>
                  <a:ext uri="{0D108BD9-81ED-4DB2-BD59-A6C34878D82A}">
                    <a16:rowId xmlns:a16="http://schemas.microsoft.com/office/drawing/2014/main" val="3480747126"/>
                  </a:ext>
                </a:extLst>
              </a:tr>
              <a:tr h="689261">
                <a:tc>
                  <a:txBody>
                    <a:bodyPr/>
                    <a:lstStyle/>
                    <a:p>
                      <a:pPr marL="0" marR="0">
                        <a:spcBef>
                          <a:spcPts val="0"/>
                        </a:spcBef>
                        <a:spcAft>
                          <a:spcPts val="0"/>
                        </a:spcAft>
                      </a:pPr>
                      <a:r>
                        <a:rPr lang="en-US" sz="1400">
                          <a:effectLst/>
                        </a:rPr>
                        <a:t>2. Simple median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r>
                        <a:rPr lang="en-US" sz="1400">
                          <a:effectLst/>
                        </a:rPr>
                        <a:t>Simple</a:t>
                      </a:r>
                    </a:p>
                    <a:p>
                      <a:pPr marL="0" marR="0">
                        <a:spcBef>
                          <a:spcPts val="0"/>
                        </a:spcBef>
                        <a:spcAft>
                          <a:spcPts val="0"/>
                        </a:spcAft>
                      </a:pPr>
                      <a:r>
                        <a:rPr lang="en-US" sz="1400">
                          <a:effectLst/>
                        </a:rPr>
                        <a:t>Rejects outliers</a:t>
                      </a:r>
                    </a:p>
                    <a:p>
                      <a:pPr marL="0" marR="0">
                        <a:spcBef>
                          <a:spcPts val="0"/>
                        </a:spcBef>
                        <a:spcAft>
                          <a:spcPts val="0"/>
                        </a:spcAft>
                      </a:pPr>
                      <a:r>
                        <a:rPr lang="en-US" sz="1400">
                          <a:effectLst/>
                        </a:rPr>
                        <a:t>Conserves edges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r>
                        <a:rPr lang="en-US" sz="1400" dirty="0">
                          <a:effectLst/>
                        </a:rPr>
                        <a:t>Weights: end = middle</a:t>
                      </a:r>
                    </a:p>
                    <a:p>
                      <a:pPr marL="0" marR="0">
                        <a:spcBef>
                          <a:spcPts val="0"/>
                        </a:spcBef>
                        <a:spcAft>
                          <a:spcPts val="0"/>
                        </a:spcAft>
                      </a:pPr>
                      <a:r>
                        <a:rPr lang="en-US" sz="1400" dirty="0">
                          <a:effectLst/>
                        </a:rPr>
                        <a:t>Not differentiable; jumpy</a:t>
                      </a:r>
                    </a:p>
                    <a:p>
                      <a:pPr marL="0" marR="0">
                        <a:spcBef>
                          <a:spcPts val="0"/>
                        </a:spcBef>
                        <a:spcAft>
                          <a:spcPts val="0"/>
                        </a:spcAft>
                      </a:pPr>
                      <a:r>
                        <a:rPr lang="en-US" sz="1400" dirty="0">
                          <a:effectLst/>
                        </a:rPr>
                        <a:t>Not conserve mass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extLst>
                  <a:ext uri="{0D108BD9-81ED-4DB2-BD59-A6C34878D82A}">
                    <a16:rowId xmlns:a16="http://schemas.microsoft.com/office/drawing/2014/main" val="2386867269"/>
                  </a:ext>
                </a:extLst>
              </a:tr>
              <a:tr h="976513">
                <a:tc>
                  <a:txBody>
                    <a:bodyPr/>
                    <a:lstStyle/>
                    <a:p>
                      <a:pPr marL="0" marR="0">
                        <a:spcBef>
                          <a:spcPts val="0"/>
                        </a:spcBef>
                        <a:spcAft>
                          <a:spcPts val="0"/>
                        </a:spcAft>
                      </a:pPr>
                      <a:r>
                        <a:rPr lang="en-US" sz="1400" dirty="0">
                          <a:effectLst/>
                        </a:rPr>
                        <a:t>3. Wavelet type:</a:t>
                      </a:r>
                    </a:p>
                    <a:p>
                      <a:pPr marL="0" marR="0">
                        <a:spcBef>
                          <a:spcPts val="0"/>
                        </a:spcBef>
                        <a:spcAft>
                          <a:spcPts val="0"/>
                        </a:spcAft>
                      </a:pPr>
                      <a:r>
                        <a:rPr lang="en-US" sz="1400" dirty="0">
                          <a:effectLst/>
                        </a:rPr>
                        <a:t>e.g. Gaussian,</a:t>
                      </a:r>
                    </a:p>
                    <a:p>
                      <a:pPr marL="0" marR="0">
                        <a:spcBef>
                          <a:spcPts val="0"/>
                        </a:spcBef>
                        <a:spcAft>
                          <a:spcPts val="0"/>
                        </a:spcAft>
                      </a:pPr>
                      <a:r>
                        <a:rPr lang="en-US" sz="1400" dirty="0">
                          <a:effectLst/>
                        </a:rPr>
                        <a:t>First Derivative </a:t>
                      </a:r>
                      <a:r>
                        <a:rPr lang="en-US" sz="1400" dirty="0" err="1">
                          <a:effectLst/>
                        </a:rPr>
                        <a:t>Gaussi</a:t>
                      </a:r>
                      <a:r>
                        <a:rPr lang="en-US" sz="1400" dirty="0">
                          <a:effectLst/>
                        </a:rPr>
                        <a:t>,</a:t>
                      </a:r>
                    </a:p>
                    <a:p>
                      <a:pPr marL="0" marR="0">
                        <a:spcBef>
                          <a:spcPts val="0"/>
                        </a:spcBef>
                        <a:spcAft>
                          <a:spcPts val="0"/>
                        </a:spcAft>
                      </a:pPr>
                      <a:r>
                        <a:rPr lang="en-US" sz="1400" dirty="0" err="1">
                          <a:effectLst/>
                        </a:rPr>
                        <a:t>Haar</a:t>
                      </a:r>
                      <a:r>
                        <a:rPr lang="en-US" sz="1400" dirty="0">
                          <a:effectLst/>
                        </a:rPr>
                        <a:t> (equivalent to #1)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r>
                        <a:rPr lang="en-US" sz="1400">
                          <a:effectLst/>
                        </a:rPr>
                        <a:t>Easy</a:t>
                      </a:r>
                    </a:p>
                    <a:p>
                      <a:pPr marL="0" marR="0">
                        <a:spcBef>
                          <a:spcPts val="0"/>
                        </a:spcBef>
                        <a:spcAft>
                          <a:spcPts val="0"/>
                        </a:spcAft>
                      </a:pPr>
                      <a:r>
                        <a:rPr lang="en-US" sz="1400">
                          <a:effectLst/>
                        </a:rPr>
                        <a:t>Minimize peak flattening</a:t>
                      </a:r>
                    </a:p>
                    <a:p>
                      <a:pPr marL="0" marR="0">
                        <a:spcBef>
                          <a:spcPts val="0"/>
                        </a:spcBef>
                        <a:spcAft>
                          <a:spcPts val="0"/>
                        </a:spcAft>
                      </a:pPr>
                      <a:r>
                        <a:rPr lang="en-US" sz="1400">
                          <a:effectLst/>
                        </a:rPr>
                        <a:t>Center focus</a:t>
                      </a:r>
                    </a:p>
                    <a:p>
                      <a:pPr marL="0" marR="0">
                        <a:spcBef>
                          <a:spcPts val="0"/>
                        </a:spcBef>
                        <a:spcAft>
                          <a:spcPts val="0"/>
                        </a:spcAft>
                      </a:pPr>
                      <a:r>
                        <a:rPr lang="en-US" sz="1400">
                          <a:effectLst/>
                        </a:rPr>
                        <a:t>Direct derivative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r>
                        <a:rPr lang="en-US" sz="1400" dirty="0">
                          <a:effectLst/>
                        </a:rPr>
                        <a:t>Can adapt for irregular pts.</a:t>
                      </a:r>
                    </a:p>
                    <a:p>
                      <a:pPr marL="0" marR="0">
                        <a:spcBef>
                          <a:spcPts val="0"/>
                        </a:spcBef>
                        <a:spcAft>
                          <a:spcPts val="0"/>
                        </a:spcAft>
                      </a:pPr>
                      <a:r>
                        <a:rPr lang="en-US" sz="1400" dirty="0">
                          <a:effectLst/>
                        </a:rPr>
                        <a:t>Note: different from wavelet </a:t>
                      </a:r>
                    </a:p>
                    <a:p>
                      <a:pPr marL="0" marR="0">
                        <a:spcBef>
                          <a:spcPts val="0"/>
                        </a:spcBef>
                        <a:spcAft>
                          <a:spcPts val="0"/>
                        </a:spcAft>
                      </a:pPr>
                      <a:r>
                        <a:rPr lang="en-US" sz="1400" dirty="0">
                          <a:effectLst/>
                        </a:rPr>
                        <a:t>          decomposition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extLst>
                  <a:ext uri="{0D108BD9-81ED-4DB2-BD59-A6C34878D82A}">
                    <a16:rowId xmlns:a16="http://schemas.microsoft.com/office/drawing/2014/main" val="3081406872"/>
                  </a:ext>
                </a:extLst>
              </a:tr>
              <a:tr h="976513">
                <a:tc>
                  <a:txBody>
                    <a:bodyPr/>
                    <a:lstStyle/>
                    <a:p>
                      <a:pPr marL="0" marR="0">
                        <a:spcBef>
                          <a:spcPts val="0"/>
                        </a:spcBef>
                        <a:spcAft>
                          <a:spcPts val="0"/>
                        </a:spcAft>
                      </a:pPr>
                      <a:r>
                        <a:rPr lang="en-US" sz="1400">
                          <a:effectLst/>
                        </a:rPr>
                        <a:t>4. Savitsky-Golay </a:t>
                      </a:r>
                    </a:p>
                    <a:p>
                      <a:pPr marL="0" marR="0">
                        <a:spcBef>
                          <a:spcPts val="0"/>
                        </a:spcBef>
                        <a:spcAft>
                          <a:spcPts val="0"/>
                        </a:spcAft>
                      </a:pPr>
                      <a:r>
                        <a:rPr lang="en-US" sz="1400">
                          <a:effectLst/>
                        </a:rPr>
                        <a:t>    special case of #3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r>
                        <a:rPr lang="en-US" sz="1400">
                          <a:effectLst/>
                        </a:rPr>
                        <a:t>Minimize peak flattening</a:t>
                      </a:r>
                    </a:p>
                    <a:p>
                      <a:pPr marL="0" marR="0">
                        <a:spcBef>
                          <a:spcPts val="0"/>
                        </a:spcBef>
                        <a:spcAft>
                          <a:spcPts val="0"/>
                        </a:spcAft>
                      </a:pPr>
                      <a:r>
                        <a:rPr lang="en-US" sz="1400">
                          <a:effectLst/>
                        </a:rPr>
                        <a:t>Center focus</a:t>
                      </a:r>
                    </a:p>
                    <a:p>
                      <a:pPr marL="0" marR="0">
                        <a:spcBef>
                          <a:spcPts val="0"/>
                        </a:spcBef>
                        <a:spcAft>
                          <a:spcPts val="0"/>
                        </a:spcAft>
                      </a:pPr>
                      <a:r>
                        <a:rPr lang="en-US" sz="1400">
                          <a:effectLst/>
                        </a:rPr>
                        <a:t>Direct derivative</a:t>
                      </a:r>
                    </a:p>
                    <a:p>
                      <a:pPr marL="0" marR="0">
                        <a:spcBef>
                          <a:spcPts val="0"/>
                        </a:spcBef>
                        <a:spcAft>
                          <a:spcPts val="0"/>
                        </a:spcAft>
                      </a:pPr>
                      <a:r>
                        <a:rPr lang="en-US" sz="1400">
                          <a:effectLst/>
                        </a:rPr>
                        <a:t>Conserves def. moments</a:t>
                      </a:r>
                    </a:p>
                    <a:p>
                      <a:pPr marL="0" marR="0">
                        <a:spcBef>
                          <a:spcPts val="0"/>
                        </a:spcBef>
                        <a:spcAft>
                          <a:spcPts val="0"/>
                        </a:spcAft>
                      </a:pPr>
                      <a:r>
                        <a:rPr lang="en-US" sz="1400">
                          <a:effectLst/>
                        </a:rPr>
                        <a:t>Controlled, flexible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r>
                        <a:rPr lang="en-US" sz="1400">
                          <a:effectLst/>
                        </a:rPr>
                        <a:t>Regularly spaced points only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extLst>
                  <a:ext uri="{0D108BD9-81ED-4DB2-BD59-A6C34878D82A}">
                    <a16:rowId xmlns:a16="http://schemas.microsoft.com/office/drawing/2014/main" val="1735270631"/>
                  </a:ext>
                </a:extLst>
              </a:tr>
              <a:tr h="390604">
                <a:tc>
                  <a:txBody>
                    <a:bodyPr/>
                    <a:lstStyle/>
                    <a:p>
                      <a:pPr marL="0" marR="0">
                        <a:spcBef>
                          <a:spcPts val="0"/>
                        </a:spcBef>
                        <a:spcAft>
                          <a:spcPts val="0"/>
                        </a:spcAft>
                      </a:pPr>
                      <a:r>
                        <a:rPr lang="en-US" sz="1400" dirty="0">
                          <a:effectLst/>
                        </a:rPr>
                        <a:t>Binning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solidFill>
                      <a:schemeClr val="accent1">
                        <a:lumMod val="75000"/>
                      </a:schemeClr>
                    </a:solidFill>
                  </a:tcPr>
                </a:tc>
                <a:tc>
                  <a:txBody>
                    <a:bodyPr/>
                    <a:lstStyle/>
                    <a:p>
                      <a:pPr marL="0" marR="0">
                        <a:spcBef>
                          <a:spcPts val="0"/>
                        </a:spcBef>
                        <a:spcAft>
                          <a:spcPts val="0"/>
                        </a:spcAft>
                      </a:pPr>
                      <a:r>
                        <a:rPr lang="en-US" sz="1400" b="1" dirty="0">
                          <a:solidFill>
                            <a:schemeClr val="bg1"/>
                          </a:solidFill>
                          <a:effectLst/>
                        </a:rPr>
                        <a:t>Conserve mass (x median)</a:t>
                      </a:r>
                    </a:p>
                    <a:p>
                      <a:pPr marL="0" marR="0">
                        <a:spcBef>
                          <a:spcPts val="0"/>
                        </a:spcBef>
                        <a:spcAft>
                          <a:spcPts val="0"/>
                        </a:spcAft>
                      </a:pPr>
                      <a:r>
                        <a:rPr lang="en-US" sz="1400" b="1" dirty="0">
                          <a:solidFill>
                            <a:schemeClr val="bg1"/>
                          </a:solidFill>
                          <a:effectLst/>
                        </a:rPr>
                        <a:t>Not Clipped*</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solidFill>
                      <a:schemeClr val="accent1">
                        <a:lumMod val="75000"/>
                      </a:schemeClr>
                    </a:solidFill>
                  </a:tcPr>
                </a:tc>
                <a:tc>
                  <a:txBody>
                    <a:bodyPr/>
                    <a:lstStyle/>
                    <a:p>
                      <a:pPr marL="0" marR="0">
                        <a:spcBef>
                          <a:spcPts val="0"/>
                        </a:spcBef>
                        <a:spcAft>
                          <a:spcPts val="0"/>
                        </a:spcAft>
                      </a:pPr>
                      <a:r>
                        <a:rPr lang="en-US" sz="1400" b="1" dirty="0">
                          <a:solidFill>
                            <a:schemeClr val="bg1"/>
                          </a:solidFill>
                          <a:effectLst/>
                        </a:rPr>
                        <a:t>Not differentiable</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solidFill>
                      <a:schemeClr val="accent1">
                        <a:lumMod val="75000"/>
                      </a:schemeClr>
                    </a:solidFill>
                  </a:tcPr>
                </a:tc>
                <a:tc>
                  <a:txBody>
                    <a:bodyPr/>
                    <a:lstStyle/>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solidFill>
                      <a:schemeClr val="accent1">
                        <a:lumMod val="75000"/>
                      </a:schemeClr>
                    </a:solidFill>
                  </a:tcPr>
                </a:tc>
                <a:extLst>
                  <a:ext uri="{0D108BD9-81ED-4DB2-BD59-A6C34878D82A}">
                    <a16:rowId xmlns:a16="http://schemas.microsoft.com/office/drawing/2014/main" val="1912244363"/>
                  </a:ext>
                </a:extLst>
              </a:tr>
              <a:tr h="781210">
                <a:tc>
                  <a:txBody>
                    <a:bodyPr/>
                    <a:lstStyle/>
                    <a:p>
                      <a:pPr marL="0" marR="0">
                        <a:spcBef>
                          <a:spcPts val="0"/>
                        </a:spcBef>
                        <a:spcAft>
                          <a:spcPts val="0"/>
                        </a:spcAft>
                      </a:pPr>
                      <a:r>
                        <a:rPr lang="en-US" sz="1400">
                          <a:effectLst/>
                        </a:rPr>
                        <a:t>5a. Block average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r>
                        <a:rPr lang="en-US" sz="1400">
                          <a:effectLst/>
                        </a:rPr>
                        <a:t>Simple, safe, stats defined</a:t>
                      </a:r>
                    </a:p>
                    <a:p>
                      <a:pPr marL="0" marR="0">
                        <a:spcBef>
                          <a:spcPts val="0"/>
                        </a:spcBef>
                        <a:spcAft>
                          <a:spcPts val="0"/>
                        </a:spcAft>
                      </a:pPr>
                      <a:r>
                        <a:rPr lang="en-US" sz="1400">
                          <a:effectLst/>
                        </a:rPr>
                        <a:t>Completely local, defined</a:t>
                      </a:r>
                    </a:p>
                    <a:p>
                      <a:pPr marL="0" marR="0">
                        <a:spcBef>
                          <a:spcPts val="0"/>
                        </a:spcBef>
                        <a:spcAft>
                          <a:spcPts val="0"/>
                        </a:spcAft>
                      </a:pPr>
                      <a:r>
                        <a:rPr lang="en-US" sz="1400">
                          <a:effectLst/>
                        </a:rPr>
                        <a:t>Irregular spaced points ok</a:t>
                      </a:r>
                    </a:p>
                    <a:p>
                      <a:pPr marL="0" marR="0">
                        <a:spcBef>
                          <a:spcPts val="0"/>
                        </a:spcBef>
                        <a:spcAft>
                          <a:spcPts val="0"/>
                        </a:spcAft>
                      </a:pPr>
                      <a:r>
                        <a:rPr lang="en-US" sz="1400">
                          <a:effectLst/>
                        </a:rPr>
                        <a:t>Good for quick/rough cut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r>
                        <a:rPr lang="en-US" sz="1400" dirty="0">
                          <a:effectLst/>
                        </a:rPr>
                        <a:t>Cell edge effects</a:t>
                      </a: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r>
                        <a:rPr lang="en-US" sz="14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extLst>
                  <a:ext uri="{0D108BD9-81ED-4DB2-BD59-A6C34878D82A}">
                    <a16:rowId xmlns:a16="http://schemas.microsoft.com/office/drawing/2014/main" val="1892597554"/>
                  </a:ext>
                </a:extLst>
              </a:tr>
              <a:tr h="976513">
                <a:tc>
                  <a:txBody>
                    <a:bodyPr/>
                    <a:lstStyle/>
                    <a:p>
                      <a:pPr marL="0" marR="0">
                        <a:spcBef>
                          <a:spcPts val="0"/>
                        </a:spcBef>
                        <a:spcAft>
                          <a:spcPts val="0"/>
                        </a:spcAft>
                      </a:pPr>
                      <a:r>
                        <a:rPr lang="en-US" sz="1400" dirty="0">
                          <a:effectLst/>
                        </a:rPr>
                        <a:t>5b. Block median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r>
                        <a:rPr lang="en-US" sz="1400">
                          <a:effectLst/>
                        </a:rPr>
                        <a:t>Simple, safe</a:t>
                      </a:r>
                    </a:p>
                    <a:p>
                      <a:pPr marL="0" marR="0">
                        <a:spcBef>
                          <a:spcPts val="0"/>
                        </a:spcBef>
                        <a:spcAft>
                          <a:spcPts val="0"/>
                        </a:spcAft>
                      </a:pPr>
                      <a:r>
                        <a:rPr lang="en-US" sz="1400">
                          <a:effectLst/>
                        </a:rPr>
                        <a:t>Completely local, defined</a:t>
                      </a:r>
                    </a:p>
                    <a:p>
                      <a:pPr marL="0" marR="0">
                        <a:spcBef>
                          <a:spcPts val="0"/>
                        </a:spcBef>
                        <a:spcAft>
                          <a:spcPts val="0"/>
                        </a:spcAft>
                      </a:pPr>
                      <a:r>
                        <a:rPr lang="en-US" sz="1400">
                          <a:effectLst/>
                        </a:rPr>
                        <a:t>Irregular spaced points ok</a:t>
                      </a:r>
                    </a:p>
                    <a:p>
                      <a:pPr marL="0" marR="0">
                        <a:spcBef>
                          <a:spcPts val="0"/>
                        </a:spcBef>
                        <a:spcAft>
                          <a:spcPts val="0"/>
                        </a:spcAft>
                      </a:pPr>
                      <a:r>
                        <a:rPr lang="en-US" sz="1400">
                          <a:effectLst/>
                        </a:rPr>
                        <a:t>Good for quick/rough cut Reject outliers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r>
                        <a:rPr lang="en-US" sz="1400">
                          <a:effectLst/>
                        </a:rPr>
                        <a:t>Not conserve mass</a:t>
                      </a:r>
                    </a:p>
                    <a:p>
                      <a:pPr marL="0" marR="0">
                        <a:spcBef>
                          <a:spcPts val="0"/>
                        </a:spcBef>
                        <a:spcAft>
                          <a:spcPts val="0"/>
                        </a:spcAft>
                      </a:pPr>
                      <a:r>
                        <a:rPr lang="en-US" sz="1400">
                          <a:effectLst/>
                        </a:rPr>
                        <a:t>Stats undefined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r>
                        <a:rPr lang="en-US" sz="14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extLst>
                  <a:ext uri="{0D108BD9-81ED-4DB2-BD59-A6C34878D82A}">
                    <a16:rowId xmlns:a16="http://schemas.microsoft.com/office/drawing/2014/main" val="2189312114"/>
                  </a:ext>
                </a:extLst>
              </a:tr>
              <a:tr h="585908">
                <a:tc>
                  <a:txBody>
                    <a:bodyPr/>
                    <a:lstStyle/>
                    <a:p>
                      <a:pPr marL="0" marR="0">
                        <a:spcBef>
                          <a:spcPts val="0"/>
                        </a:spcBef>
                        <a:spcAft>
                          <a:spcPts val="0"/>
                        </a:spcAft>
                      </a:pPr>
                      <a:r>
                        <a:rPr lang="en-US" sz="1400">
                          <a:effectLst/>
                        </a:rPr>
                        <a:t>6. Wavelet Decomposition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r>
                        <a:rPr lang="en-US" sz="1400">
                          <a:effectLst/>
                        </a:rPr>
                        <a:t>Well defined</a:t>
                      </a:r>
                    </a:p>
                    <a:p>
                      <a:pPr marL="0" marR="0">
                        <a:spcBef>
                          <a:spcPts val="0"/>
                        </a:spcBef>
                        <a:spcAft>
                          <a:spcPts val="0"/>
                        </a:spcAft>
                      </a:pPr>
                      <a:r>
                        <a:rPr lang="en-US" sz="1400">
                          <a:effectLst/>
                        </a:rPr>
                        <a:t>Extends to 2-D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r>
                        <a:rPr lang="en-US" sz="1400">
                          <a:effectLst/>
                        </a:rPr>
                        <a:t>Regularly spaced points only</a:t>
                      </a:r>
                    </a:p>
                    <a:p>
                      <a:pPr marL="0" marR="0">
                        <a:spcBef>
                          <a:spcPts val="0"/>
                        </a:spcBef>
                        <a:spcAft>
                          <a:spcPts val="0"/>
                        </a:spcAft>
                      </a:pPr>
                      <a:r>
                        <a:rPr lang="en-US" sz="1400">
                          <a:effectLst/>
                        </a:rPr>
                        <a:t>Limited flexibility</a:t>
                      </a:r>
                    </a:p>
                    <a:p>
                      <a:pPr marL="0" marR="0">
                        <a:spcBef>
                          <a:spcPts val="0"/>
                        </a:spcBef>
                        <a:spcAft>
                          <a:spcPts val="0"/>
                        </a:spcAft>
                      </a:pPr>
                      <a:r>
                        <a:rPr lang="en-US" sz="1400">
                          <a:effectLst/>
                        </a:rPr>
                        <a:t>Wavelet choice</a:t>
                      </a:r>
                      <a:r>
                        <a:rPr lang="en-US" sz="1400">
                          <a:effectLst/>
                          <a:sym typeface="Symbol" pitchFamily="2" charset="2"/>
                        </a:rPr>
                        <a:t></a:t>
                      </a:r>
                      <a:r>
                        <a:rPr lang="en-US" sz="1400">
                          <a:effectLst/>
                        </a:rPr>
                        <a:t> model err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r>
                        <a:rPr lang="en-US" sz="1400" dirty="0">
                          <a:effectLst/>
                        </a:rPr>
                        <a:t>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extLst>
                  <a:ext uri="{0D108BD9-81ED-4DB2-BD59-A6C34878D82A}">
                    <a16:rowId xmlns:a16="http://schemas.microsoft.com/office/drawing/2014/main" val="3826927690"/>
                  </a:ext>
                </a:extLst>
              </a:tr>
            </a:tbl>
          </a:graphicData>
        </a:graphic>
      </p:graphicFrame>
      <p:sp>
        <p:nvSpPr>
          <p:cNvPr id="4" name="TextBox 3">
            <a:extLst>
              <a:ext uri="{FF2B5EF4-FFF2-40B4-BE49-F238E27FC236}">
                <a16:creationId xmlns:a16="http://schemas.microsoft.com/office/drawing/2014/main" id="{3D3723AE-D444-A64E-A32F-4B29E9292D5E}"/>
              </a:ext>
            </a:extLst>
          </p:cNvPr>
          <p:cNvSpPr txBox="1"/>
          <p:nvPr/>
        </p:nvSpPr>
        <p:spPr>
          <a:xfrm>
            <a:off x="391885" y="5442857"/>
            <a:ext cx="1393371" cy="369332"/>
          </a:xfrm>
          <a:prstGeom prst="rect">
            <a:avLst/>
          </a:prstGeom>
          <a:noFill/>
        </p:spPr>
        <p:txBody>
          <a:bodyPr wrap="square" rtlCol="0">
            <a:spAutoFit/>
          </a:bodyPr>
          <a:lstStyle/>
          <a:p>
            <a:r>
              <a:rPr lang="en-US" dirty="0"/>
              <a:t>Page 1 of 2</a:t>
            </a:r>
          </a:p>
        </p:txBody>
      </p:sp>
    </p:spTree>
    <p:extLst>
      <p:ext uri="{BB962C8B-B14F-4D97-AF65-F5344CB8AC3E}">
        <p14:creationId xmlns:p14="http://schemas.microsoft.com/office/powerpoint/2010/main" val="16734159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98282E8-EE64-4A42-B18E-D03BBC1D0FB9}"/>
              </a:ext>
            </a:extLst>
          </p:cNvPr>
          <p:cNvGraphicFramePr>
            <a:graphicFrameLocks noGrp="1"/>
          </p:cNvGraphicFramePr>
          <p:nvPr>
            <p:extLst>
              <p:ext uri="{D42A27DB-BD31-4B8C-83A1-F6EECF244321}">
                <p14:modId xmlns:p14="http://schemas.microsoft.com/office/powerpoint/2010/main" val="2769887505"/>
              </p:ext>
            </p:extLst>
          </p:nvPr>
        </p:nvGraphicFramePr>
        <p:xfrm>
          <a:off x="1676400" y="152402"/>
          <a:ext cx="7010401" cy="6614160"/>
        </p:xfrm>
        <a:graphic>
          <a:graphicData uri="http://schemas.openxmlformats.org/drawingml/2006/table">
            <a:tbl>
              <a:tblPr firstRow="1" firstCol="1" bandRow="1">
                <a:tableStyleId>{5C22544A-7EE6-4342-B048-85BDC9FD1C3A}</a:tableStyleId>
              </a:tblPr>
              <a:tblGrid>
                <a:gridCol w="2017646">
                  <a:extLst>
                    <a:ext uri="{9D8B030D-6E8A-4147-A177-3AD203B41FA5}">
                      <a16:colId xmlns:a16="http://schemas.microsoft.com/office/drawing/2014/main" val="2813337325"/>
                    </a:ext>
                  </a:extLst>
                </a:gridCol>
                <a:gridCol w="2229832">
                  <a:extLst>
                    <a:ext uri="{9D8B030D-6E8A-4147-A177-3AD203B41FA5}">
                      <a16:colId xmlns:a16="http://schemas.microsoft.com/office/drawing/2014/main" val="2007593237"/>
                    </a:ext>
                  </a:extLst>
                </a:gridCol>
                <a:gridCol w="2419525">
                  <a:extLst>
                    <a:ext uri="{9D8B030D-6E8A-4147-A177-3AD203B41FA5}">
                      <a16:colId xmlns:a16="http://schemas.microsoft.com/office/drawing/2014/main" val="2570244054"/>
                    </a:ext>
                  </a:extLst>
                </a:gridCol>
                <a:gridCol w="343398">
                  <a:extLst>
                    <a:ext uri="{9D8B030D-6E8A-4147-A177-3AD203B41FA5}">
                      <a16:colId xmlns:a16="http://schemas.microsoft.com/office/drawing/2014/main" val="1807551604"/>
                    </a:ext>
                  </a:extLst>
                </a:gridCol>
              </a:tblGrid>
              <a:tr h="773818">
                <a:tc>
                  <a:txBody>
                    <a:bodyPr/>
                    <a:lstStyle/>
                    <a:p>
                      <a:pPr marL="0" marR="0">
                        <a:spcBef>
                          <a:spcPts val="0"/>
                        </a:spcBef>
                        <a:spcAft>
                          <a:spcPts val="0"/>
                        </a:spcAft>
                      </a:pPr>
                      <a:r>
                        <a:rPr lang="en-US" sz="1400" dirty="0">
                          <a:effectLst/>
                        </a:rPr>
                        <a:t>Fitting to functions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solidFill>
                      <a:schemeClr val="accent1">
                        <a:lumMod val="75000"/>
                      </a:schemeClr>
                    </a:solidFill>
                  </a:tcPr>
                </a:tc>
                <a:tc>
                  <a:txBody>
                    <a:bodyPr/>
                    <a:lstStyle/>
                    <a:p>
                      <a:pPr marL="0" marR="0">
                        <a:spcBef>
                          <a:spcPts val="0"/>
                        </a:spcBef>
                        <a:spcAft>
                          <a:spcPts val="0"/>
                        </a:spcAft>
                      </a:pPr>
                      <a:r>
                        <a:rPr lang="en-US" sz="1400" dirty="0">
                          <a:effectLst/>
                        </a:rPr>
                        <a:t>Full time span/not clipped</a:t>
                      </a:r>
                    </a:p>
                    <a:p>
                      <a:pPr marL="0" marR="0">
                        <a:spcBef>
                          <a:spcPts val="0"/>
                        </a:spcBef>
                        <a:spcAft>
                          <a:spcPts val="0"/>
                        </a:spcAft>
                      </a:pPr>
                      <a:r>
                        <a:rPr lang="en-US" sz="1400" dirty="0">
                          <a:effectLst/>
                        </a:rPr>
                        <a:t>Differentiable </a:t>
                      </a:r>
                    </a:p>
                    <a:p>
                      <a:pPr marL="0" marR="0">
                        <a:spcBef>
                          <a:spcPts val="0"/>
                        </a:spcBef>
                        <a:spcAft>
                          <a:spcPts val="0"/>
                        </a:spcAft>
                      </a:pPr>
                      <a:r>
                        <a:rPr lang="en-US" sz="1400" dirty="0">
                          <a:effectLst/>
                        </a:rPr>
                        <a:t>Irregularly spaced pts ok</a:t>
                      </a:r>
                    </a:p>
                    <a:p>
                      <a:pPr marL="0" marR="0">
                        <a:spcBef>
                          <a:spcPts val="0"/>
                        </a:spcBef>
                        <a:spcAft>
                          <a:spcPts val="0"/>
                        </a:spcAft>
                      </a:pPr>
                      <a:r>
                        <a:rPr lang="en-US" sz="1400" u="sng" dirty="0">
                          <a:effectLst/>
                        </a:rPr>
                        <a:t>Provides interpolation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solidFill>
                      <a:schemeClr val="accent1">
                        <a:lumMod val="75000"/>
                      </a:schemeClr>
                    </a:solidFill>
                  </a:tcPr>
                </a:tc>
                <a:tc>
                  <a:txBody>
                    <a:bodyPr/>
                    <a:lstStyle/>
                    <a:p>
                      <a:pPr marL="0" marR="0">
                        <a:spcBef>
                          <a:spcPts val="0"/>
                        </a:spcBef>
                        <a:spcAft>
                          <a:spcPts val="0"/>
                        </a:spcAft>
                      </a:pPr>
                      <a:r>
                        <a:rPr lang="en-US" sz="1400" dirty="0">
                          <a:effectLst/>
                        </a:rPr>
                        <a:t>Does not conserve mass</a:t>
                      </a: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solidFill>
                      <a:schemeClr val="accent1">
                        <a:lumMod val="75000"/>
                      </a:schemeClr>
                    </a:solidFill>
                  </a:tcPr>
                </a:tc>
                <a:tc>
                  <a:txBody>
                    <a:bodyPr/>
                    <a:lstStyle/>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solidFill>
                      <a:schemeClr val="accent1">
                        <a:lumMod val="75000"/>
                      </a:schemeClr>
                    </a:solidFill>
                  </a:tcPr>
                </a:tc>
                <a:extLst>
                  <a:ext uri="{0D108BD9-81ED-4DB2-BD59-A6C34878D82A}">
                    <a16:rowId xmlns:a16="http://schemas.microsoft.com/office/drawing/2014/main" val="4259978609"/>
                  </a:ext>
                </a:extLst>
              </a:tr>
              <a:tr h="386909">
                <a:tc>
                  <a:txBody>
                    <a:bodyPr/>
                    <a:lstStyle/>
                    <a:p>
                      <a:pPr marL="0" marR="0">
                        <a:spcBef>
                          <a:spcPts val="0"/>
                        </a:spcBef>
                        <a:spcAft>
                          <a:spcPts val="0"/>
                        </a:spcAft>
                      </a:pPr>
                      <a:r>
                        <a:rPr lang="en-US" sz="1400">
                          <a:effectLst/>
                        </a:rPr>
                        <a:t>7. Parametric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Widely used</a:t>
                      </a:r>
                    </a:p>
                    <a:p>
                      <a:pPr marL="0" marR="0">
                        <a:spcBef>
                          <a:spcPts val="0"/>
                        </a:spcBef>
                        <a:spcAft>
                          <a:spcPts val="0"/>
                        </a:spcAft>
                      </a:pPr>
                      <a:r>
                        <a:rPr lang="en-US" sz="1400">
                          <a:effectLst/>
                        </a:rPr>
                        <a:t>Functional form known*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Function choic</a:t>
                      </a:r>
                      <a:r>
                        <a:rPr lang="en-US" sz="1400">
                          <a:effectLst/>
                          <a:sym typeface="Symbol" pitchFamily="2" charset="2"/>
                        </a:rPr>
                        <a:t></a:t>
                      </a:r>
                      <a:r>
                        <a:rPr lang="en-US" sz="1400">
                          <a:effectLst/>
                        </a:rPr>
                        <a:t> model error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extLst>
                  <a:ext uri="{0D108BD9-81ED-4DB2-BD59-A6C34878D82A}">
                    <a16:rowId xmlns:a16="http://schemas.microsoft.com/office/drawing/2014/main" val="247950897"/>
                  </a:ext>
                </a:extLst>
              </a:tr>
              <a:tr h="386909">
                <a:tc>
                  <a:txBody>
                    <a:bodyPr/>
                    <a:lstStyle/>
                    <a:p>
                      <a:pPr marL="0" marR="0">
                        <a:spcBef>
                          <a:spcPts val="0"/>
                        </a:spcBef>
                        <a:spcAft>
                          <a:spcPts val="0"/>
                        </a:spcAft>
                      </a:pPr>
                      <a:r>
                        <a:rPr lang="en-US" sz="1400">
                          <a:effectLst/>
                        </a:rPr>
                        <a:t>8. Normal Spline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Widely used</a:t>
                      </a:r>
                    </a:p>
                    <a:p>
                      <a:pPr marL="0" marR="0">
                        <a:spcBef>
                          <a:spcPts val="0"/>
                        </a:spcBef>
                        <a:spcAft>
                          <a:spcPts val="0"/>
                        </a:spcAft>
                      </a:pPr>
                      <a:r>
                        <a:rPr lang="en-US" sz="1400">
                          <a:effectLst/>
                        </a:rPr>
                        <a:t>Smooth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False peaks/valleys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extLst>
                  <a:ext uri="{0D108BD9-81ED-4DB2-BD59-A6C34878D82A}">
                    <a16:rowId xmlns:a16="http://schemas.microsoft.com/office/drawing/2014/main" val="2549576096"/>
                  </a:ext>
                </a:extLst>
              </a:tr>
              <a:tr h="386909">
                <a:tc>
                  <a:txBody>
                    <a:bodyPr/>
                    <a:lstStyle/>
                    <a:p>
                      <a:pPr marL="0" marR="0">
                        <a:spcBef>
                          <a:spcPts val="0"/>
                        </a:spcBef>
                        <a:spcAft>
                          <a:spcPts val="0"/>
                        </a:spcAft>
                      </a:pPr>
                      <a:r>
                        <a:rPr lang="en-US" sz="1400">
                          <a:effectLst/>
                        </a:rPr>
                        <a:t>9. Penalized Spline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Smooth</a:t>
                      </a:r>
                    </a:p>
                    <a:p>
                      <a:pPr marL="0" marR="0">
                        <a:spcBef>
                          <a:spcPts val="0"/>
                        </a:spcBef>
                        <a:spcAft>
                          <a:spcPts val="0"/>
                        </a:spcAft>
                      </a:pPr>
                      <a:r>
                        <a:rPr lang="en-US" sz="1400">
                          <a:effectLst/>
                        </a:rPr>
                        <a:t>Elim. false peaks/valleys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"Spar" choice non-intuitive     </a:t>
                      </a:r>
                    </a:p>
                    <a:p>
                      <a:pPr marL="0" marR="0">
                        <a:spcBef>
                          <a:spcPts val="0"/>
                        </a:spcBef>
                        <a:spcAft>
                          <a:spcPts val="0"/>
                        </a:spcAft>
                      </a:pPr>
                      <a:r>
                        <a:rPr lang="en-US" sz="1400">
                          <a:effectLst/>
                        </a:rPr>
                        <a:t>             </a:t>
                      </a:r>
                      <a:r>
                        <a:rPr lang="en-US" sz="1400">
                          <a:effectLst/>
                          <a:sym typeface="Symbol" pitchFamily="2" charset="2"/>
                        </a:rPr>
                        <a:t></a:t>
                      </a:r>
                      <a:r>
                        <a:rPr lang="en-US" sz="1400">
                          <a:effectLst/>
                        </a:rPr>
                        <a:t> model error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extLst>
                  <a:ext uri="{0D108BD9-81ED-4DB2-BD59-A6C34878D82A}">
                    <a16:rowId xmlns:a16="http://schemas.microsoft.com/office/drawing/2014/main" val="1666228637"/>
                  </a:ext>
                </a:extLst>
              </a:tr>
              <a:tr h="193455">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extLst>
                  <a:ext uri="{0D108BD9-81ED-4DB2-BD59-A6C34878D82A}">
                    <a16:rowId xmlns:a16="http://schemas.microsoft.com/office/drawing/2014/main" val="2790351128"/>
                  </a:ext>
                </a:extLst>
              </a:tr>
              <a:tr h="580364">
                <a:tc>
                  <a:txBody>
                    <a:bodyPr/>
                    <a:lstStyle/>
                    <a:p>
                      <a:pPr marL="0" marR="0">
                        <a:spcBef>
                          <a:spcPts val="0"/>
                        </a:spcBef>
                        <a:spcAft>
                          <a:spcPts val="0"/>
                        </a:spcAft>
                      </a:pPr>
                      <a:r>
                        <a:rPr lang="en-US" sz="1400" b="1">
                          <a:solidFill>
                            <a:schemeClr val="bg1"/>
                          </a:solidFill>
                          <a:effectLst/>
                        </a:rPr>
                        <a:t>Moving Window</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solidFill>
                      <a:schemeClr val="accent1">
                        <a:lumMod val="75000"/>
                      </a:schemeClr>
                    </a:solidFill>
                  </a:tcPr>
                </a:tc>
                <a:tc>
                  <a:txBody>
                    <a:bodyPr/>
                    <a:lstStyle/>
                    <a:p>
                      <a:pPr marL="0" marR="0">
                        <a:spcBef>
                          <a:spcPts val="0"/>
                        </a:spcBef>
                        <a:spcAft>
                          <a:spcPts val="0"/>
                        </a:spcAft>
                      </a:pPr>
                      <a:r>
                        <a:rPr lang="en-US" sz="1400" b="1">
                          <a:solidFill>
                            <a:schemeClr val="bg1"/>
                          </a:solidFill>
                          <a:effectLst/>
                        </a:rPr>
                        <a:t>Full time span via taper*</a:t>
                      </a:r>
                    </a:p>
                    <a:p>
                      <a:pPr marL="0" marR="0">
                        <a:spcBef>
                          <a:spcPts val="0"/>
                        </a:spcBef>
                        <a:spcAft>
                          <a:spcPts val="0"/>
                        </a:spcAft>
                      </a:pPr>
                      <a:r>
                        <a:rPr lang="en-US" sz="1400" b="1">
                          <a:solidFill>
                            <a:schemeClr val="bg1"/>
                          </a:solidFill>
                          <a:effectLst/>
                        </a:rPr>
                        <a:t>Irregularly spaced pts ok</a:t>
                      </a:r>
                    </a:p>
                    <a:p>
                      <a:pPr marL="0" marR="0">
                        <a:spcBef>
                          <a:spcPts val="0"/>
                        </a:spcBef>
                        <a:spcAft>
                          <a:spcPts val="0"/>
                        </a:spcAft>
                      </a:pPr>
                      <a:r>
                        <a:rPr lang="en-US" sz="1400" b="1" u="sng">
                          <a:solidFill>
                            <a:schemeClr val="bg1"/>
                          </a:solidFill>
                          <a:effectLst/>
                        </a:rPr>
                        <a:t>Provides interpolation</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solidFill>
                      <a:schemeClr val="accent1">
                        <a:lumMod val="75000"/>
                      </a:schemeClr>
                    </a:solidFill>
                  </a:tcPr>
                </a:tc>
                <a:tc>
                  <a:txBody>
                    <a:bodyPr/>
                    <a:lstStyle/>
                    <a:p>
                      <a:pPr marL="0" marR="0">
                        <a:spcBef>
                          <a:spcPts val="0"/>
                        </a:spcBef>
                        <a:spcAft>
                          <a:spcPts val="0"/>
                        </a:spcAft>
                      </a:pPr>
                      <a:r>
                        <a:rPr lang="en-US" sz="1400" b="1">
                          <a:solidFill>
                            <a:schemeClr val="bg1"/>
                          </a:solidFill>
                          <a:effectLst/>
                        </a:rPr>
                        <a:t>Does not conserve mass</a:t>
                      </a:r>
                    </a:p>
                    <a:p>
                      <a:pPr marL="0" marR="0">
                        <a:spcBef>
                          <a:spcPts val="0"/>
                        </a:spcBef>
                        <a:spcAft>
                          <a:spcPts val="0"/>
                        </a:spcAft>
                      </a:pPr>
                      <a:r>
                        <a:rPr lang="en-US" sz="1400" b="1">
                          <a:solidFill>
                            <a:schemeClr val="bg1"/>
                          </a:solidFill>
                          <a:effectLst/>
                        </a:rPr>
                        <a:t>Not differentiable </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solidFill>
                      <a:schemeClr val="accent1">
                        <a:lumMod val="75000"/>
                      </a:schemeClr>
                    </a:solidFill>
                  </a:tcPr>
                </a:tc>
                <a:tc>
                  <a:txBody>
                    <a:bodyPr/>
                    <a:lstStyle/>
                    <a:p>
                      <a:pPr marL="0" marR="0">
                        <a:spcBef>
                          <a:spcPts val="0"/>
                        </a:spcBef>
                        <a:spcAft>
                          <a:spcPts val="0"/>
                        </a:spcAft>
                      </a:pPr>
                      <a:r>
                        <a:rPr lang="en-US" sz="1400" b="1" dirty="0">
                          <a:solidFill>
                            <a:schemeClr val="bg1"/>
                          </a:solidFill>
                          <a:effectLst/>
                        </a:rPr>
                        <a:t> </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solidFill>
                      <a:schemeClr val="accent1">
                        <a:lumMod val="75000"/>
                      </a:schemeClr>
                    </a:solidFill>
                  </a:tcPr>
                </a:tc>
                <a:extLst>
                  <a:ext uri="{0D108BD9-81ED-4DB2-BD59-A6C34878D82A}">
                    <a16:rowId xmlns:a16="http://schemas.microsoft.com/office/drawing/2014/main" val="1121644245"/>
                  </a:ext>
                </a:extLst>
              </a:tr>
              <a:tr h="580364">
                <a:tc>
                  <a:txBody>
                    <a:bodyPr/>
                    <a:lstStyle/>
                    <a:p>
                      <a:pPr marL="0" marR="0">
                        <a:spcBef>
                          <a:spcPts val="0"/>
                        </a:spcBef>
                        <a:spcAft>
                          <a:spcPts val="0"/>
                        </a:spcAft>
                      </a:pPr>
                      <a:r>
                        <a:rPr lang="en-US" sz="1400">
                          <a:effectLst/>
                        </a:rPr>
                        <a:t>10. Loess (lowess)</a:t>
                      </a:r>
                    </a:p>
                    <a:p>
                      <a:pPr marL="0" marR="0">
                        <a:spcBef>
                          <a:spcPts val="0"/>
                        </a:spcBef>
                        <a:spcAft>
                          <a:spcPts val="0"/>
                        </a:spcAft>
                      </a:pPr>
                      <a:r>
                        <a:rPr lang="en-US" sz="1400">
                          <a:effectLst/>
                        </a:rPr>
                        <a:t>      Similar to convolution </a:t>
                      </a:r>
                    </a:p>
                    <a:p>
                      <a:pPr marL="0" marR="0">
                        <a:spcBef>
                          <a:spcPts val="0"/>
                        </a:spcBef>
                        <a:spcAft>
                          <a:spcPts val="0"/>
                        </a:spcAft>
                      </a:pPr>
                      <a:r>
                        <a:rPr lang="en-US" sz="1400">
                          <a:effectLst/>
                        </a:rPr>
                        <a:t>      but non-parametric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Simple to use</a:t>
                      </a:r>
                    </a:p>
                    <a:p>
                      <a:pPr marL="0" marR="0">
                        <a:spcBef>
                          <a:spcPts val="0"/>
                        </a:spcBef>
                        <a:spcAft>
                          <a:spcPts val="0"/>
                        </a:spcAft>
                      </a:pPr>
                      <a:r>
                        <a:rPr lang="en-US" sz="1400">
                          <a:effectLst/>
                        </a:rPr>
                        <a:t>Flexible</a:t>
                      </a:r>
                    </a:p>
                    <a:p>
                      <a:pPr marL="0" marR="0">
                        <a:spcBef>
                          <a:spcPts val="0"/>
                        </a:spcBef>
                        <a:spcAft>
                          <a:spcPts val="0"/>
                        </a:spcAft>
                      </a:pPr>
                      <a:r>
                        <a:rPr lang="en-US" sz="1400">
                          <a:effectLst/>
                        </a:rPr>
                        <a:t>Often effective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extLst>
                  <a:ext uri="{0D108BD9-81ED-4DB2-BD59-A6C34878D82A}">
                    <a16:rowId xmlns:a16="http://schemas.microsoft.com/office/drawing/2014/main" val="1719059384"/>
                  </a:ext>
                </a:extLst>
              </a:tr>
              <a:tr h="193455">
                <a:tc>
                  <a:txBody>
                    <a:bodyPr/>
                    <a:lstStyle/>
                    <a:p>
                      <a:pPr marL="0" marR="0">
                        <a:spcBef>
                          <a:spcPts val="0"/>
                        </a:spcBef>
                        <a:spcAft>
                          <a:spcPts val="0"/>
                        </a:spcAft>
                      </a:pP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effectLst/>
                        </a:rPr>
                        <a:t> Special case</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solidFill>
                      <a:schemeClr val="accent1">
                        <a:lumMod val="75000"/>
                      </a:schemeClr>
                    </a:solidFill>
                  </a:tcPr>
                </a:tc>
                <a:tc>
                  <a:txBody>
                    <a:bodyPr/>
                    <a:lstStyle/>
                    <a:p>
                      <a:pPr marL="0" marR="0">
                        <a:spcBef>
                          <a:spcPts val="0"/>
                        </a:spcBef>
                        <a:spcAft>
                          <a:spcPts val="0"/>
                        </a:spcAft>
                      </a:pPr>
                      <a:r>
                        <a:rPr lang="en-US" sz="1400" b="1">
                          <a:solidFill>
                            <a:schemeClr val="bg1"/>
                          </a:solidFill>
                          <a:effectLst/>
                        </a:rPr>
                        <a:t> </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solidFill>
                      <a:schemeClr val="accent1">
                        <a:lumMod val="75000"/>
                      </a:schemeClr>
                    </a:solidFill>
                  </a:tcPr>
                </a:tc>
                <a:tc>
                  <a:txBody>
                    <a:bodyPr/>
                    <a:lstStyle/>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solidFill>
                      <a:schemeClr val="accent1">
                        <a:lumMod val="75000"/>
                      </a:schemeClr>
                    </a:solidFill>
                  </a:tcPr>
                </a:tc>
                <a:extLst>
                  <a:ext uri="{0D108BD9-81ED-4DB2-BD59-A6C34878D82A}">
                    <a16:rowId xmlns:a16="http://schemas.microsoft.com/office/drawing/2014/main" val="4068643443"/>
                  </a:ext>
                </a:extLst>
              </a:tr>
              <a:tr h="773818">
                <a:tc>
                  <a:txBody>
                    <a:bodyPr/>
                    <a:lstStyle/>
                    <a:p>
                      <a:pPr marL="0" marR="0">
                        <a:spcBef>
                          <a:spcPts val="0"/>
                        </a:spcBef>
                        <a:spcAft>
                          <a:spcPts val="0"/>
                        </a:spcAft>
                      </a:pPr>
                      <a:r>
                        <a:rPr lang="en-US" sz="1400" b="1" dirty="0">
                          <a:solidFill>
                            <a:schemeClr val="bg1"/>
                          </a:solidFill>
                          <a:effectLst/>
                        </a:rPr>
                        <a:t>Seasonal Decomposition</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solidFill>
                      <a:schemeClr val="accent1">
                        <a:lumMod val="75000"/>
                      </a:schemeClr>
                    </a:solidFill>
                  </a:tcPr>
                </a:tc>
                <a:tc>
                  <a:txBody>
                    <a:bodyPr/>
                    <a:lstStyle/>
                    <a:p>
                      <a:pPr marL="0" marR="0">
                        <a:spcBef>
                          <a:spcPts val="0"/>
                        </a:spcBef>
                        <a:spcAft>
                          <a:spcPts val="0"/>
                        </a:spcAft>
                      </a:pPr>
                      <a:r>
                        <a:rPr lang="en-US" sz="1400" b="1" dirty="0">
                          <a:solidFill>
                            <a:schemeClr val="bg1"/>
                          </a:solidFill>
                          <a:effectLst/>
                        </a:rPr>
                        <a:t>Irregular points ok</a:t>
                      </a:r>
                    </a:p>
                    <a:p>
                      <a:pPr marL="0" marR="0">
                        <a:spcBef>
                          <a:spcPts val="0"/>
                        </a:spcBef>
                        <a:spcAft>
                          <a:spcPts val="0"/>
                        </a:spcAft>
                      </a:pPr>
                      <a:r>
                        <a:rPr lang="en-US" sz="1400" b="1" dirty="0">
                          <a:solidFill>
                            <a:schemeClr val="bg1"/>
                          </a:solidFill>
                          <a:effectLst/>
                        </a:rPr>
                        <a:t>Multi-time scale</a:t>
                      </a:r>
                    </a:p>
                    <a:p>
                      <a:pPr marL="0" marR="0">
                        <a:spcBef>
                          <a:spcPts val="0"/>
                        </a:spcBef>
                        <a:spcAft>
                          <a:spcPts val="0"/>
                        </a:spcAft>
                      </a:pPr>
                      <a:r>
                        <a:rPr lang="en-US" sz="1400" b="1" dirty="0">
                          <a:solidFill>
                            <a:schemeClr val="bg1"/>
                          </a:solidFill>
                          <a:effectLst/>
                        </a:rPr>
                        <a:t>Not clipped</a:t>
                      </a:r>
                    </a:p>
                    <a:p>
                      <a:pPr marL="0" marR="0">
                        <a:spcBef>
                          <a:spcPts val="0"/>
                        </a:spcBef>
                        <a:spcAft>
                          <a:spcPts val="0"/>
                        </a:spcAft>
                      </a:pPr>
                      <a:r>
                        <a:rPr lang="en-US" sz="1400" b="1" u="sng" dirty="0">
                          <a:solidFill>
                            <a:schemeClr val="bg1"/>
                          </a:solidFill>
                          <a:effectLst/>
                        </a:rPr>
                        <a:t>Provides interpolation</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solidFill>
                      <a:schemeClr val="accent1">
                        <a:lumMod val="75000"/>
                      </a:schemeClr>
                    </a:solidFill>
                  </a:tcPr>
                </a:tc>
                <a:tc>
                  <a:txBody>
                    <a:bodyPr/>
                    <a:lstStyle/>
                    <a:p>
                      <a:pPr marL="0" marR="0">
                        <a:spcBef>
                          <a:spcPts val="0"/>
                        </a:spcBef>
                        <a:spcAft>
                          <a:spcPts val="0"/>
                        </a:spcAft>
                      </a:pPr>
                      <a:r>
                        <a:rPr lang="en-US" sz="1400" b="1" dirty="0">
                          <a:solidFill>
                            <a:schemeClr val="bg1"/>
                          </a:solidFill>
                          <a:effectLst/>
                        </a:rPr>
                        <a:t>Feed forward</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solidFill>
                      <a:schemeClr val="accent1">
                        <a:lumMod val="75000"/>
                      </a:schemeClr>
                    </a:solidFill>
                  </a:tcPr>
                </a:tc>
                <a:tc>
                  <a:txBody>
                    <a:bodyPr/>
                    <a:lstStyle/>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solidFill>
                      <a:schemeClr val="accent1">
                        <a:lumMod val="75000"/>
                      </a:schemeClr>
                    </a:solidFill>
                  </a:tcPr>
                </a:tc>
                <a:extLst>
                  <a:ext uri="{0D108BD9-81ED-4DB2-BD59-A6C34878D82A}">
                    <a16:rowId xmlns:a16="http://schemas.microsoft.com/office/drawing/2014/main" val="2256740582"/>
                  </a:ext>
                </a:extLst>
              </a:tr>
              <a:tr h="386909">
                <a:tc>
                  <a:txBody>
                    <a:bodyPr/>
                    <a:lstStyle/>
                    <a:p>
                      <a:pPr marL="0" marR="0">
                        <a:spcBef>
                          <a:spcPts val="0"/>
                        </a:spcBef>
                        <a:spcAft>
                          <a:spcPts val="0"/>
                        </a:spcAft>
                      </a:pPr>
                      <a:r>
                        <a:rPr lang="en-US" sz="1400">
                          <a:effectLst/>
                        </a:rPr>
                        <a:t>11a. Parametric (NOAA)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Often used</a:t>
                      </a:r>
                    </a:p>
                    <a:p>
                      <a:pPr marL="0" marR="0">
                        <a:spcBef>
                          <a:spcPts val="0"/>
                        </a:spcBef>
                        <a:spcAft>
                          <a:spcPts val="0"/>
                        </a:spcAft>
                      </a:pPr>
                      <a:r>
                        <a:rPr lang="en-US" sz="1400">
                          <a:effectLst/>
                        </a:rPr>
                        <a:t>Differentiable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Limited form </a:t>
                      </a:r>
                      <a:r>
                        <a:rPr lang="en-US" sz="1400">
                          <a:effectLst/>
                          <a:sym typeface="Symbol" pitchFamily="2" charset="2"/>
                        </a:rPr>
                        <a:t></a:t>
                      </a:r>
                      <a:r>
                        <a:rPr lang="en-US" sz="1400">
                          <a:effectLst/>
                        </a:rPr>
                        <a:t> Model Error</a:t>
                      </a:r>
                    </a:p>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extLst>
                  <a:ext uri="{0D108BD9-81ED-4DB2-BD59-A6C34878D82A}">
                    <a16:rowId xmlns:a16="http://schemas.microsoft.com/office/drawing/2014/main" val="603210773"/>
                  </a:ext>
                </a:extLst>
              </a:tr>
              <a:tr h="580364">
                <a:tc>
                  <a:txBody>
                    <a:bodyPr/>
                    <a:lstStyle/>
                    <a:p>
                      <a:pPr marL="0" marR="0">
                        <a:spcBef>
                          <a:spcPts val="0"/>
                        </a:spcBef>
                        <a:spcAft>
                          <a:spcPts val="0"/>
                        </a:spcAft>
                      </a:pPr>
                      <a:r>
                        <a:rPr lang="en-US" sz="1400" dirty="0">
                          <a:effectLst/>
                        </a:rPr>
                        <a:t>11b. STL (loess)</a:t>
                      </a:r>
                    </a:p>
                    <a:p>
                      <a:pPr marL="0" marR="0">
                        <a:spcBef>
                          <a:spcPts val="0"/>
                        </a:spcBef>
                        <a:spcAft>
                          <a:spcPts val="0"/>
                        </a:spcAft>
                      </a:pPr>
                      <a:r>
                        <a:rPr lang="en-US" sz="1400" dirty="0">
                          <a:effectLst/>
                        </a:rPr>
                        <a:t>      Penalized Splines </a:t>
                      </a:r>
                    </a:p>
                    <a:p>
                      <a:pPr marL="0" marR="0">
                        <a:spcBef>
                          <a:spcPts val="0"/>
                        </a:spcBef>
                        <a:spcAft>
                          <a:spcPts val="0"/>
                        </a:spcAft>
                      </a:pPr>
                      <a:r>
                        <a:rPr lang="en-US" sz="1400" dirty="0">
                          <a:effectLst/>
                        </a:rPr>
                        <a:t>      could be used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Flexible, avoids model error</a:t>
                      </a:r>
                    </a:p>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Window choices non-intuitive</a:t>
                      </a:r>
                    </a:p>
                    <a:p>
                      <a:pPr marL="0" marR="0">
                        <a:spcBef>
                          <a:spcPts val="0"/>
                        </a:spcBef>
                        <a:spcAft>
                          <a:spcPts val="0"/>
                        </a:spcAft>
                      </a:pPr>
                      <a:r>
                        <a:rPr lang="en-US" sz="1400">
                          <a:effectLst/>
                        </a:rPr>
                        <a:t>Irregular points require </a:t>
                      </a:r>
                    </a:p>
                    <a:p>
                      <a:pPr marL="0" marR="0">
                        <a:spcBef>
                          <a:spcPts val="0"/>
                        </a:spcBef>
                        <a:spcAft>
                          <a:spcPts val="0"/>
                        </a:spcAft>
                      </a:pPr>
                      <a:r>
                        <a:rPr lang="en-US" sz="1400">
                          <a:effectLst/>
                        </a:rPr>
                        <a:t>      custom implementation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extLst>
                  <a:ext uri="{0D108BD9-81ED-4DB2-BD59-A6C34878D82A}">
                    <a16:rowId xmlns:a16="http://schemas.microsoft.com/office/drawing/2014/main" val="755010061"/>
                  </a:ext>
                </a:extLst>
              </a:tr>
              <a:tr h="193455">
                <a:tc>
                  <a:txBody>
                    <a:bodyPr/>
                    <a:lstStyle/>
                    <a:p>
                      <a:pPr marL="0" marR="0">
                        <a:spcBef>
                          <a:spcPts val="0"/>
                        </a:spcBef>
                        <a:spcAft>
                          <a:spcPts val="0"/>
                        </a:spcAft>
                      </a:pPr>
                      <a:r>
                        <a:rPr lang="en-US" sz="1400" b="1">
                          <a:solidFill>
                            <a:schemeClr val="bg1"/>
                          </a:solidFill>
                          <a:effectLst/>
                        </a:rPr>
                        <a:t>ARIMA</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solidFill>
                      <a:schemeClr val="accent1">
                        <a:lumMod val="75000"/>
                      </a:schemeClr>
                    </a:solidFill>
                  </a:tcPr>
                </a:tc>
                <a:tc>
                  <a:txBody>
                    <a:bodyPr/>
                    <a:lstStyle/>
                    <a:p>
                      <a:pPr marL="0" marR="0">
                        <a:spcBef>
                          <a:spcPts val="0"/>
                        </a:spcBef>
                        <a:spcAft>
                          <a:spcPts val="0"/>
                        </a:spcAft>
                      </a:pPr>
                      <a:r>
                        <a:rPr lang="en-US" sz="1400" b="1">
                          <a:solidFill>
                            <a:schemeClr val="bg1"/>
                          </a:solidFill>
                          <a:effectLst/>
                        </a:rPr>
                        <a:t>Interpolation* ( predict() )</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solidFill>
                      <a:schemeClr val="accent1">
                        <a:lumMod val="75000"/>
                      </a:schemeClr>
                    </a:solidFill>
                  </a:tcPr>
                </a:tc>
                <a:tc>
                  <a:txBody>
                    <a:bodyPr/>
                    <a:lstStyle/>
                    <a:p>
                      <a:pPr marL="0" marR="0">
                        <a:spcBef>
                          <a:spcPts val="0"/>
                        </a:spcBef>
                        <a:spcAft>
                          <a:spcPts val="0"/>
                        </a:spcAft>
                      </a:pPr>
                      <a:r>
                        <a:rPr lang="en-US" sz="1400" b="1">
                          <a:solidFill>
                            <a:schemeClr val="bg1"/>
                          </a:solidFill>
                          <a:effectLst/>
                        </a:rPr>
                        <a:t> </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solidFill>
                      <a:schemeClr val="accent1">
                        <a:lumMod val="75000"/>
                      </a:schemeClr>
                    </a:solidFill>
                  </a:tcPr>
                </a:tc>
                <a:tc>
                  <a:txBody>
                    <a:bodyPr/>
                    <a:lstStyle/>
                    <a:p>
                      <a:pPr marL="0" marR="0">
                        <a:spcBef>
                          <a:spcPts val="0"/>
                        </a:spcBef>
                        <a:spcAft>
                          <a:spcPts val="0"/>
                        </a:spcAft>
                      </a:pPr>
                      <a:r>
                        <a:rPr lang="en-US" sz="1400" b="1" dirty="0">
                          <a:solidFill>
                            <a:schemeClr val="bg1"/>
                          </a:solidFill>
                          <a:effectLst/>
                        </a:rPr>
                        <a:t> </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solidFill>
                      <a:schemeClr val="accent1">
                        <a:lumMod val="75000"/>
                      </a:schemeClr>
                    </a:solidFill>
                  </a:tcPr>
                </a:tc>
                <a:extLst>
                  <a:ext uri="{0D108BD9-81ED-4DB2-BD59-A6C34878D82A}">
                    <a16:rowId xmlns:a16="http://schemas.microsoft.com/office/drawing/2014/main" val="967360377"/>
                  </a:ext>
                </a:extLst>
              </a:tr>
              <a:tr h="580364">
                <a:tc>
                  <a:txBody>
                    <a:bodyPr/>
                    <a:lstStyle/>
                    <a:p>
                      <a:pPr marL="0" marR="0">
                        <a:spcBef>
                          <a:spcPts val="0"/>
                        </a:spcBef>
                        <a:spcAft>
                          <a:spcPts val="0"/>
                        </a:spcAft>
                      </a:pPr>
                      <a:r>
                        <a:rPr lang="en-US" sz="1400">
                          <a:effectLst/>
                        </a:rPr>
                        <a:t>12. Correlated noise:</a:t>
                      </a:r>
                    </a:p>
                    <a:p>
                      <a:pPr marL="0" marR="0">
                        <a:spcBef>
                          <a:spcPts val="0"/>
                        </a:spcBef>
                        <a:spcAft>
                          <a:spcPts val="0"/>
                        </a:spcAft>
                      </a:pPr>
                      <a:r>
                        <a:rPr lang="en-US" sz="1400">
                          <a:effectLst/>
                        </a:rPr>
                        <a:t>      ARIMA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Accounts directly for serially</a:t>
                      </a:r>
                    </a:p>
                    <a:p>
                      <a:pPr marL="0" marR="0">
                        <a:spcBef>
                          <a:spcPts val="0"/>
                        </a:spcBef>
                        <a:spcAft>
                          <a:spcPts val="0"/>
                        </a:spcAft>
                      </a:pPr>
                      <a:r>
                        <a:rPr lang="en-US" sz="1400">
                          <a:effectLst/>
                        </a:rPr>
                        <a:t>       correlated noise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a:effectLst/>
                        </a:rPr>
                        <a:t>May be non-intuitive</a:t>
                      </a:r>
                    </a:p>
                    <a:p>
                      <a:pPr marL="0" marR="0">
                        <a:spcBef>
                          <a:spcPts val="0"/>
                        </a:spcBef>
                        <a:spcAft>
                          <a:spcPts val="0"/>
                        </a:spcAft>
                      </a:pPr>
                      <a:r>
                        <a:rPr lang="en-US" sz="1400">
                          <a:effectLst/>
                        </a:rPr>
                        <a:t>Custom implementation </a:t>
                      </a:r>
                    </a:p>
                    <a:p>
                      <a:pPr marL="0" marR="0">
                        <a:spcBef>
                          <a:spcPts val="0"/>
                        </a:spcBef>
                        <a:spcAft>
                          <a:spcPts val="0"/>
                        </a:spcAft>
                      </a:pPr>
                      <a:r>
                        <a:rPr lang="en-US" sz="1400">
                          <a:effectLst/>
                        </a:rPr>
                        <a:t>    required for non-parametric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tc>
                  <a:txBody>
                    <a:bodyPr/>
                    <a:lstStyle/>
                    <a:p>
                      <a:pPr marL="0" marR="0">
                        <a:spcBef>
                          <a:spcPts val="0"/>
                        </a:spcBef>
                        <a:spcAft>
                          <a:spcPts val="0"/>
                        </a:spcAft>
                      </a:pPr>
                      <a:r>
                        <a:rPr lang="en-US" sz="1400" dirty="0">
                          <a:effectLst/>
                        </a:rPr>
                        <a:t>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621" marR="46621" marT="0" marB="0"/>
                </a:tc>
                <a:extLst>
                  <a:ext uri="{0D108BD9-81ED-4DB2-BD59-A6C34878D82A}">
                    <a16:rowId xmlns:a16="http://schemas.microsoft.com/office/drawing/2014/main" val="304306911"/>
                  </a:ext>
                </a:extLst>
              </a:tr>
            </a:tbl>
          </a:graphicData>
        </a:graphic>
      </p:graphicFrame>
      <p:sp>
        <p:nvSpPr>
          <p:cNvPr id="4" name="TextBox 3">
            <a:extLst>
              <a:ext uri="{FF2B5EF4-FFF2-40B4-BE49-F238E27FC236}">
                <a16:creationId xmlns:a16="http://schemas.microsoft.com/office/drawing/2014/main" id="{0C539F6F-B954-C343-8613-3F0F83998E14}"/>
              </a:ext>
            </a:extLst>
          </p:cNvPr>
          <p:cNvSpPr txBox="1"/>
          <p:nvPr/>
        </p:nvSpPr>
        <p:spPr>
          <a:xfrm>
            <a:off x="163285" y="5638800"/>
            <a:ext cx="1393371" cy="369332"/>
          </a:xfrm>
          <a:prstGeom prst="rect">
            <a:avLst/>
          </a:prstGeom>
          <a:noFill/>
        </p:spPr>
        <p:txBody>
          <a:bodyPr wrap="square" rtlCol="0">
            <a:spAutoFit/>
          </a:bodyPr>
          <a:lstStyle/>
          <a:p>
            <a:r>
              <a:rPr lang="en-US" dirty="0"/>
              <a:t>Page 2 of 2</a:t>
            </a:r>
          </a:p>
        </p:txBody>
      </p:sp>
    </p:spTree>
    <p:extLst>
      <p:ext uri="{BB962C8B-B14F-4D97-AF65-F5344CB8AC3E}">
        <p14:creationId xmlns:p14="http://schemas.microsoft.com/office/powerpoint/2010/main" val="7239560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84056F-DB8F-C046-B065-261C626FC57A}"/>
              </a:ext>
            </a:extLst>
          </p:cNvPr>
          <p:cNvSpPr txBox="1"/>
          <p:nvPr/>
        </p:nvSpPr>
        <p:spPr>
          <a:xfrm>
            <a:off x="76200" y="108857"/>
            <a:ext cx="2090057" cy="2708434"/>
          </a:xfrm>
          <a:prstGeom prst="rect">
            <a:avLst/>
          </a:prstGeom>
          <a:noFill/>
        </p:spPr>
        <p:txBody>
          <a:bodyPr wrap="square" rtlCol="0">
            <a:spAutoFit/>
          </a:bodyPr>
          <a:lstStyle/>
          <a:p>
            <a:r>
              <a:rPr lang="en-US" sz="2400" b="1" dirty="0"/>
              <a:t>Summary 1-d (objective and noisy data) and 2-d (objective)  interpolation </a:t>
            </a:r>
            <a:endParaRPr lang="en-US" sz="1000" dirty="0"/>
          </a:p>
          <a:p>
            <a:r>
              <a:rPr lang="en-US" sz="800" dirty="0"/>
              <a:t> </a:t>
            </a:r>
          </a:p>
          <a:p>
            <a:endParaRPr lang="en-US" dirty="0"/>
          </a:p>
        </p:txBody>
      </p:sp>
      <p:graphicFrame>
        <p:nvGraphicFramePr>
          <p:cNvPr id="3" name="Table 2">
            <a:extLst>
              <a:ext uri="{FF2B5EF4-FFF2-40B4-BE49-F238E27FC236}">
                <a16:creationId xmlns:a16="http://schemas.microsoft.com/office/drawing/2014/main" id="{CFB1F1D2-103F-6646-B07A-604294502A9E}"/>
              </a:ext>
            </a:extLst>
          </p:cNvPr>
          <p:cNvGraphicFramePr>
            <a:graphicFrameLocks noGrp="1"/>
          </p:cNvGraphicFramePr>
          <p:nvPr>
            <p:extLst>
              <p:ext uri="{D42A27DB-BD31-4B8C-83A1-F6EECF244321}">
                <p14:modId xmlns:p14="http://schemas.microsoft.com/office/powerpoint/2010/main" val="1933407752"/>
              </p:ext>
            </p:extLst>
          </p:nvPr>
        </p:nvGraphicFramePr>
        <p:xfrm>
          <a:off x="2166257" y="43539"/>
          <a:ext cx="6814457" cy="6256346"/>
        </p:xfrm>
        <a:graphic>
          <a:graphicData uri="http://schemas.openxmlformats.org/drawingml/2006/table">
            <a:tbl>
              <a:tblPr firstRow="1" firstCol="1" bandRow="1">
                <a:tableStyleId>{5C22544A-7EE6-4342-B048-85BDC9FD1C3A}</a:tableStyleId>
              </a:tblPr>
              <a:tblGrid>
                <a:gridCol w="1892013">
                  <a:extLst>
                    <a:ext uri="{9D8B030D-6E8A-4147-A177-3AD203B41FA5}">
                      <a16:colId xmlns:a16="http://schemas.microsoft.com/office/drawing/2014/main" val="4096461446"/>
                    </a:ext>
                  </a:extLst>
                </a:gridCol>
                <a:gridCol w="2105559">
                  <a:extLst>
                    <a:ext uri="{9D8B030D-6E8A-4147-A177-3AD203B41FA5}">
                      <a16:colId xmlns:a16="http://schemas.microsoft.com/office/drawing/2014/main" val="1799435390"/>
                    </a:ext>
                  </a:extLst>
                </a:gridCol>
                <a:gridCol w="2193745">
                  <a:extLst>
                    <a:ext uri="{9D8B030D-6E8A-4147-A177-3AD203B41FA5}">
                      <a16:colId xmlns:a16="http://schemas.microsoft.com/office/drawing/2014/main" val="1137190862"/>
                    </a:ext>
                  </a:extLst>
                </a:gridCol>
                <a:gridCol w="623140">
                  <a:extLst>
                    <a:ext uri="{9D8B030D-6E8A-4147-A177-3AD203B41FA5}">
                      <a16:colId xmlns:a16="http://schemas.microsoft.com/office/drawing/2014/main" val="3776752945"/>
                    </a:ext>
                  </a:extLst>
                </a:gridCol>
              </a:tblGrid>
              <a:tr h="293916">
                <a:tc>
                  <a:txBody>
                    <a:bodyPr/>
                    <a:lstStyle/>
                    <a:p>
                      <a:pPr marL="0" marR="0">
                        <a:spcBef>
                          <a:spcPts val="0"/>
                        </a:spcBef>
                        <a:spcAft>
                          <a:spcPts val="0"/>
                        </a:spcAft>
                      </a:pPr>
                      <a:r>
                        <a:rPr lang="en-US" sz="1400" dirty="0">
                          <a:effectLst/>
                        </a:rPr>
                        <a:t>1-d  interpolation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solidFill>
                      <a:schemeClr val="accent1">
                        <a:lumMod val="75000"/>
                      </a:schemeClr>
                    </a:solidFill>
                  </a:tcPr>
                </a:tc>
                <a:tc>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solidFill>
                      <a:schemeClr val="accent1">
                        <a:lumMod val="75000"/>
                      </a:schemeClr>
                    </a:solidFill>
                  </a:tcPr>
                </a:tc>
                <a:tc>
                  <a:txBody>
                    <a:bodyPr/>
                    <a:lstStyle/>
                    <a:p>
                      <a:pPr marL="0" marR="0">
                        <a:spcBef>
                          <a:spcPts val="0"/>
                        </a:spcBef>
                        <a:spcAft>
                          <a:spcPts val="0"/>
                        </a:spcAft>
                      </a:pPr>
                      <a:endParaRPr lang="en-US" sz="1400" dirty="0">
                        <a:effectLst/>
                      </a:endParaRPr>
                    </a:p>
                  </a:txBody>
                  <a:tcPr marL="47993" marR="47993" marT="0" marB="0">
                    <a:solidFill>
                      <a:schemeClr val="accent1">
                        <a:lumMod val="75000"/>
                      </a:schemeClr>
                    </a:solidFill>
                  </a:tcPr>
                </a:tc>
                <a:tc>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solidFill>
                      <a:schemeClr val="accent1">
                        <a:lumMod val="75000"/>
                      </a:schemeClr>
                    </a:solidFill>
                  </a:tcPr>
                </a:tc>
                <a:extLst>
                  <a:ext uri="{0D108BD9-81ED-4DB2-BD59-A6C34878D82A}">
                    <a16:rowId xmlns:a16="http://schemas.microsoft.com/office/drawing/2014/main" val="2721409444"/>
                  </a:ext>
                </a:extLst>
              </a:tr>
              <a:tr h="585908">
                <a:tc>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extLst>
                  <a:ext uri="{0D108BD9-81ED-4DB2-BD59-A6C34878D82A}">
                    <a16:rowId xmlns:a16="http://schemas.microsoft.com/office/drawing/2014/main" val="3480747126"/>
                  </a:ext>
                </a:extLst>
              </a:tr>
              <a:tr h="689261">
                <a:tc>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extLst>
                  <a:ext uri="{0D108BD9-81ED-4DB2-BD59-A6C34878D82A}">
                    <a16:rowId xmlns:a16="http://schemas.microsoft.com/office/drawing/2014/main" val="2386867269"/>
                  </a:ext>
                </a:extLst>
              </a:tr>
              <a:tr h="976513">
                <a:tc>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extLst>
                  <a:ext uri="{0D108BD9-81ED-4DB2-BD59-A6C34878D82A}">
                    <a16:rowId xmlns:a16="http://schemas.microsoft.com/office/drawing/2014/main" val="3081406872"/>
                  </a:ext>
                </a:extLst>
              </a:tr>
              <a:tr h="976513">
                <a:tc>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extLst>
                  <a:ext uri="{0D108BD9-81ED-4DB2-BD59-A6C34878D82A}">
                    <a16:rowId xmlns:a16="http://schemas.microsoft.com/office/drawing/2014/main" val="1735270631"/>
                  </a:ext>
                </a:extLst>
              </a:tr>
              <a:tr h="390604">
                <a:tc>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solidFill>
                      <a:schemeClr val="accent1">
                        <a:lumMod val="75000"/>
                      </a:schemeClr>
                    </a:solidFill>
                  </a:tcPr>
                </a:tc>
                <a:tc>
                  <a:txBody>
                    <a:bodyPr/>
                    <a:lstStyle/>
                    <a:p>
                      <a:pPr marL="0" marR="0">
                        <a:spcBef>
                          <a:spcPts val="0"/>
                        </a:spcBef>
                        <a:spcAft>
                          <a:spcPts val="0"/>
                        </a:spcAft>
                      </a:pP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solidFill>
                      <a:schemeClr val="accent1">
                        <a:lumMod val="75000"/>
                      </a:schemeClr>
                    </a:solidFill>
                  </a:tcPr>
                </a:tc>
                <a:tc>
                  <a:txBody>
                    <a:bodyPr/>
                    <a:lstStyle/>
                    <a:p>
                      <a:pPr marL="0" marR="0">
                        <a:spcBef>
                          <a:spcPts val="0"/>
                        </a:spcBef>
                        <a:spcAft>
                          <a:spcPts val="0"/>
                        </a:spcAft>
                      </a:pP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solidFill>
                      <a:schemeClr val="accent1">
                        <a:lumMod val="75000"/>
                      </a:schemeClr>
                    </a:solidFill>
                  </a:tcPr>
                </a:tc>
                <a:tc>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solidFill>
                      <a:schemeClr val="accent1">
                        <a:lumMod val="75000"/>
                      </a:schemeClr>
                    </a:solidFill>
                  </a:tcPr>
                </a:tc>
                <a:extLst>
                  <a:ext uri="{0D108BD9-81ED-4DB2-BD59-A6C34878D82A}">
                    <a16:rowId xmlns:a16="http://schemas.microsoft.com/office/drawing/2014/main" val="1912244363"/>
                  </a:ext>
                </a:extLst>
              </a:tr>
              <a:tr h="781210">
                <a:tc>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extLst>
                  <a:ext uri="{0D108BD9-81ED-4DB2-BD59-A6C34878D82A}">
                    <a16:rowId xmlns:a16="http://schemas.microsoft.com/office/drawing/2014/main" val="1892597554"/>
                  </a:ext>
                </a:extLst>
              </a:tr>
              <a:tr h="976513">
                <a:tc>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extLst>
                  <a:ext uri="{0D108BD9-81ED-4DB2-BD59-A6C34878D82A}">
                    <a16:rowId xmlns:a16="http://schemas.microsoft.com/office/drawing/2014/main" val="2189312114"/>
                  </a:ext>
                </a:extLst>
              </a:tr>
              <a:tr h="585908">
                <a:tc>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tc>
                  <a:txBody>
                    <a:bodyPr/>
                    <a:lstStyle/>
                    <a:p>
                      <a:pPr marL="0" marR="0">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993" marR="47993" marT="0" marB="0"/>
                </a:tc>
                <a:extLst>
                  <a:ext uri="{0D108BD9-81ED-4DB2-BD59-A6C34878D82A}">
                    <a16:rowId xmlns:a16="http://schemas.microsoft.com/office/drawing/2014/main" val="3826927690"/>
                  </a:ext>
                </a:extLst>
              </a:tr>
            </a:tbl>
          </a:graphicData>
        </a:graphic>
      </p:graphicFrame>
      <p:sp>
        <p:nvSpPr>
          <p:cNvPr id="4" name="TextBox 3">
            <a:extLst>
              <a:ext uri="{FF2B5EF4-FFF2-40B4-BE49-F238E27FC236}">
                <a16:creationId xmlns:a16="http://schemas.microsoft.com/office/drawing/2014/main" id="{3D3723AE-D444-A64E-A32F-4B29E9292D5E}"/>
              </a:ext>
            </a:extLst>
          </p:cNvPr>
          <p:cNvSpPr txBox="1"/>
          <p:nvPr/>
        </p:nvSpPr>
        <p:spPr>
          <a:xfrm>
            <a:off x="391885" y="5442857"/>
            <a:ext cx="1393371" cy="369332"/>
          </a:xfrm>
          <a:prstGeom prst="rect">
            <a:avLst/>
          </a:prstGeom>
          <a:noFill/>
        </p:spPr>
        <p:txBody>
          <a:bodyPr wrap="square" rtlCol="0">
            <a:spAutoFit/>
          </a:bodyPr>
          <a:lstStyle/>
          <a:p>
            <a:r>
              <a:rPr lang="en-US" dirty="0"/>
              <a:t>Page 1 of 1</a:t>
            </a:r>
          </a:p>
        </p:txBody>
      </p:sp>
    </p:spTree>
    <p:extLst>
      <p:ext uri="{BB962C8B-B14F-4D97-AF65-F5344CB8AC3E}">
        <p14:creationId xmlns:p14="http://schemas.microsoft.com/office/powerpoint/2010/main" val="18883108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134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616" y="678871"/>
            <a:ext cx="4821384" cy="48213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20436"/>
            <a:ext cx="4752109" cy="4752109"/>
          </a:xfrm>
          <a:prstGeom prst="rect">
            <a:avLst/>
          </a:prstGeom>
        </p:spPr>
      </p:pic>
      <p:sp>
        <p:nvSpPr>
          <p:cNvPr id="4" name="TextBox 3"/>
          <p:cNvSpPr txBox="1"/>
          <p:nvPr/>
        </p:nvSpPr>
        <p:spPr>
          <a:xfrm>
            <a:off x="2803438" y="5237248"/>
            <a:ext cx="4521200" cy="1384995"/>
          </a:xfrm>
          <a:prstGeom prst="rect">
            <a:avLst/>
          </a:prstGeom>
          <a:solidFill>
            <a:srgbClr val="FFFFFF"/>
          </a:solidFill>
          <a:ln>
            <a:solidFill>
              <a:srgbClr val="000000"/>
            </a:solidFill>
          </a:ln>
        </p:spPr>
        <p:txBody>
          <a:bodyPr wrap="square" rtlCol="0">
            <a:spAutoFit/>
          </a:bodyPr>
          <a:lstStyle/>
          <a:p>
            <a:r>
              <a:rPr lang="en-US" sz="1400" b="1" dirty="0"/>
              <a:t>sig=5</a:t>
            </a:r>
          </a:p>
          <a:p>
            <a:r>
              <a:rPr lang="en-US" sz="1400" b="1" dirty="0"/>
              <a:t>x0=1:100; y0=1/(sig*</a:t>
            </a:r>
            <a:r>
              <a:rPr lang="en-US" sz="1400" b="1" dirty="0" err="1"/>
              <a:t>sqrt</a:t>
            </a:r>
            <a:r>
              <a:rPr lang="en-US" sz="1400" b="1" dirty="0"/>
              <a:t>(2*pi))*</a:t>
            </a:r>
            <a:r>
              <a:rPr lang="en-US" sz="1400" b="1" dirty="0" err="1"/>
              <a:t>exp</a:t>
            </a:r>
            <a:r>
              <a:rPr lang="en-US" sz="1400" b="1" dirty="0"/>
              <a:t>(-(x0-50)^2/(2*sig^2))</a:t>
            </a:r>
          </a:p>
          <a:p>
            <a:r>
              <a:rPr lang="en-US" sz="1400" b="1" dirty="0"/>
              <a:t>plot(x0,y0,type="</a:t>
            </a:r>
            <a:r>
              <a:rPr lang="en-US" sz="1400" b="1" dirty="0" err="1"/>
              <a:t>l",col</a:t>
            </a:r>
            <a:r>
              <a:rPr lang="en-US" sz="1400" b="1" dirty="0"/>
              <a:t>="green",</a:t>
            </a:r>
            <a:r>
              <a:rPr lang="en-US" sz="1400" b="1" dirty="0" err="1"/>
              <a:t>lwd</a:t>
            </a:r>
            <a:r>
              <a:rPr lang="en-US" sz="1400" b="1" dirty="0"/>
              <a:t>=3,ylim=c(-.02,.1))</a:t>
            </a:r>
          </a:p>
          <a:p>
            <a:r>
              <a:rPr lang="en-US" sz="1400" b="1" dirty="0"/>
              <a:t>#add noise to y0</a:t>
            </a:r>
          </a:p>
          <a:p>
            <a:r>
              <a:rPr lang="en-US" sz="1400" b="1" dirty="0"/>
              <a:t>x=x0; y=y0+rnorm(100)/50</a:t>
            </a:r>
          </a:p>
          <a:p>
            <a:r>
              <a:rPr lang="en-US" sz="1400" b="1" dirty="0"/>
              <a:t>points(</a:t>
            </a:r>
            <a:r>
              <a:rPr lang="en-US" sz="1400" b="1" dirty="0" err="1"/>
              <a:t>x,y,pch</a:t>
            </a:r>
            <a:r>
              <a:rPr lang="en-US" sz="1400" b="1" dirty="0"/>
              <a:t>=16,type="o”)</a:t>
            </a:r>
          </a:p>
        </p:txBody>
      </p:sp>
      <p:sp>
        <p:nvSpPr>
          <p:cNvPr id="5" name="TextBox 4"/>
          <p:cNvSpPr txBox="1"/>
          <p:nvPr/>
        </p:nvSpPr>
        <p:spPr>
          <a:xfrm>
            <a:off x="921327" y="458826"/>
            <a:ext cx="7661564" cy="523220"/>
          </a:xfrm>
          <a:prstGeom prst="rect">
            <a:avLst/>
          </a:prstGeom>
          <a:noFill/>
        </p:spPr>
        <p:txBody>
          <a:bodyPr wrap="square" rtlCol="0">
            <a:spAutoFit/>
          </a:bodyPr>
          <a:lstStyle/>
          <a:p>
            <a:r>
              <a:rPr lang="en-US" sz="2800" b="1" dirty="0"/>
              <a:t>A signal (</a:t>
            </a:r>
            <a:r>
              <a:rPr lang="en-US" sz="2800" b="1" dirty="0">
                <a:solidFill>
                  <a:srgbClr val="00B050"/>
                </a:solidFill>
              </a:rPr>
              <a:t>green</a:t>
            </a:r>
            <a:r>
              <a:rPr lang="en-US" sz="2800" b="1" dirty="0"/>
              <a:t>) with noise</a:t>
            </a:r>
            <a:r>
              <a:rPr lang="is-IS" sz="2800" b="1" dirty="0"/>
              <a:t>…..</a:t>
            </a:r>
            <a:endParaRPr lang="en-US" sz="2800" b="1" dirty="0"/>
          </a:p>
        </p:txBody>
      </p:sp>
      <p:sp>
        <p:nvSpPr>
          <p:cNvPr id="6" name="TextBox 5">
            <a:extLst>
              <a:ext uri="{FF2B5EF4-FFF2-40B4-BE49-F238E27FC236}">
                <a16:creationId xmlns:a16="http://schemas.microsoft.com/office/drawing/2014/main" id="{130E5F44-F3E4-5940-AD7B-797494A2F719}"/>
              </a:ext>
            </a:extLst>
          </p:cNvPr>
          <p:cNvSpPr txBox="1"/>
          <p:nvPr/>
        </p:nvSpPr>
        <p:spPr>
          <a:xfrm>
            <a:off x="0" y="0"/>
            <a:ext cx="9124978" cy="461665"/>
          </a:xfrm>
          <a:prstGeom prst="rect">
            <a:avLst/>
          </a:prstGeom>
          <a:solidFill>
            <a:srgbClr val="FFC000"/>
          </a:solidFill>
        </p:spPr>
        <p:txBody>
          <a:bodyPr wrap="square" rtlCol="0">
            <a:spAutoFit/>
          </a:bodyPr>
          <a:lstStyle/>
          <a:p>
            <a:pPr algn="ctr"/>
            <a:r>
              <a:rPr lang="en-US" sz="2400" b="1" dirty="0"/>
              <a:t>The denoising problem…for an example time series</a:t>
            </a:r>
          </a:p>
        </p:txBody>
      </p:sp>
    </p:spTree>
    <p:extLst>
      <p:ext uri="{BB962C8B-B14F-4D97-AF65-F5344CB8AC3E}">
        <p14:creationId xmlns:p14="http://schemas.microsoft.com/office/powerpoint/2010/main" val="80134504"/>
      </p:ext>
    </p:extLst>
  </p:cSld>
  <p:clrMapOvr>
    <a:masterClrMapping/>
  </p:clrMapOvr>
</p:sld>
</file>

<file path=ppt/theme/theme1.xml><?xml version="1.0" encoding="utf-8"?>
<a:theme xmlns:a="http://schemas.openxmlformats.org/drawingml/2006/main" name="Theme2">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8CDAD3FC-E457-584C-81DB-B2A19A9EBEE8}" vid="{49A015C0-4D28-5E44-A31B-B2297A0126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Template>
  <TotalTime>5165</TotalTime>
  <Words>6393</Words>
  <Application>Microsoft Macintosh PowerPoint</Application>
  <PresentationFormat>On-screen Show (4:3)</PresentationFormat>
  <Paragraphs>715</Paragraphs>
  <Slides>84</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84</vt:i4>
      </vt:variant>
    </vt:vector>
  </HeadingPairs>
  <TitlesOfParts>
    <vt:vector size="91" baseType="lpstr">
      <vt:lpstr>Arial</vt:lpstr>
      <vt:lpstr>Calibri</vt:lpstr>
      <vt:lpstr>Calibri Light</vt:lpstr>
      <vt:lpstr>Courier</vt:lpstr>
      <vt:lpstr>Symbol</vt:lpstr>
      <vt:lpstr>Times New Roman</vt:lpstr>
      <vt:lpstr>Theme2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Wofsy</dc:creator>
  <cp:lastModifiedBy>Steven Wofsy</cp:lastModifiedBy>
  <cp:revision>79</cp:revision>
  <dcterms:created xsi:type="dcterms:W3CDTF">2019-10-03T12:42:10Z</dcterms:created>
  <dcterms:modified xsi:type="dcterms:W3CDTF">2019-10-23T18:44:43Z</dcterms:modified>
</cp:coreProperties>
</file>