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83D-A886-1045-98CD-4B5ECE25C641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B4A-3F34-F54A-9B5F-22559B4D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8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83D-A886-1045-98CD-4B5ECE25C641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B4A-3F34-F54A-9B5F-22559B4D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6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83D-A886-1045-98CD-4B5ECE25C641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B4A-3F34-F54A-9B5F-22559B4D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6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83D-A886-1045-98CD-4B5ECE25C641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B4A-3F34-F54A-9B5F-22559B4D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6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83D-A886-1045-98CD-4B5ECE25C641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B4A-3F34-F54A-9B5F-22559B4D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83D-A886-1045-98CD-4B5ECE25C641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B4A-3F34-F54A-9B5F-22559B4D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83D-A886-1045-98CD-4B5ECE25C641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B4A-3F34-F54A-9B5F-22559B4D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6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83D-A886-1045-98CD-4B5ECE25C641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B4A-3F34-F54A-9B5F-22559B4D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0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83D-A886-1045-98CD-4B5ECE25C641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B4A-3F34-F54A-9B5F-22559B4D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7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83D-A886-1045-98CD-4B5ECE25C641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B4A-3F34-F54A-9B5F-22559B4D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1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83D-A886-1045-98CD-4B5ECE25C641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B4A-3F34-F54A-9B5F-22559B4D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FA83D-A886-1045-98CD-4B5ECE25C641}" type="datetimeFigureOut">
              <a:rPr lang="en-US" smtClean="0"/>
              <a:t>10/25/19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2B4A-3F34-F54A-9B5F-22559B4D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6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B9547D-2CD5-CD4A-88C9-9098D9E3DBE1}"/>
              </a:ext>
            </a:extLst>
          </p:cNvPr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Roll up of data analysis and statistical inference  EPS 236    20191025</a:t>
            </a:r>
          </a:p>
          <a:p>
            <a:pPr algn="ctr"/>
            <a:r>
              <a:rPr lang="en-US" sz="2400" b="1" dirty="0"/>
              <a:t>Statistical inference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CA5608-29EF-E941-BB74-EEE4EE5E236E}"/>
              </a:ext>
            </a:extLst>
          </p:cNvPr>
          <p:cNvSpPr txBox="1"/>
          <p:nvPr/>
        </p:nvSpPr>
        <p:spPr>
          <a:xfrm>
            <a:off x="246580" y="1642655"/>
            <a:ext cx="8650840" cy="39395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What are we doing when we analyze data?</a:t>
            </a:r>
          </a:p>
          <a:p>
            <a:endParaRPr lang="en-US" sz="2400" dirty="0"/>
          </a:p>
          <a:p>
            <a:r>
              <a:rPr lang="en-US" sz="2400" dirty="0"/>
              <a:t>Our approach to data analysis starts from making a </a:t>
            </a:r>
            <a:r>
              <a:rPr lang="en-US" sz="2400" i="1" dirty="0"/>
              <a:t>model of the </a:t>
            </a:r>
            <a:r>
              <a:rPr lang="en-US" sz="2400" dirty="0"/>
              <a:t>data. We can: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Construct a physical model, estimate its parameters by making observations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Construct a model of the data behavior itself, a non-parametric model of the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Hybrid approaches to the above</a:t>
            </a:r>
          </a:p>
          <a:p>
            <a:r>
              <a:rPr lang="en-US" sz="2400" dirty="0"/>
              <a:t>	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62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BBE37B-F603-A840-80B7-6E9D4F599136}"/>
              </a:ext>
            </a:extLst>
          </p:cNvPr>
          <p:cNvSpPr txBox="1"/>
          <p:nvPr/>
        </p:nvSpPr>
        <p:spPr>
          <a:xfrm>
            <a:off x="580490" y="743207"/>
            <a:ext cx="7983020" cy="563231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FF0000"/>
                </a:solidFill>
              </a:rPr>
              <a:t>Most of our models </a:t>
            </a:r>
            <a:r>
              <a:rPr lang="en-US" sz="2400" b="1" u="sng" dirty="0">
                <a:solidFill>
                  <a:srgbClr val="FF0000"/>
                </a:solidFill>
              </a:rPr>
              <a:t>of data</a:t>
            </a:r>
            <a:r>
              <a:rPr lang="en-US" sz="2400" b="1" dirty="0">
                <a:solidFill>
                  <a:srgbClr val="FF0000"/>
                </a:solidFill>
              </a:rPr>
              <a:t> are linear in concept or linearized in  implementation. </a:t>
            </a:r>
          </a:p>
          <a:p>
            <a:pPr lvl="0"/>
            <a:endParaRPr lang="en-US" sz="2400" i="1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prstClr val="black"/>
                </a:solidFill>
              </a:rPr>
              <a:t>That is one reason we started with linear modeling: a deep dive into the linear model framework (model matrices).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i="1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Many of our models </a:t>
            </a:r>
            <a:r>
              <a:rPr lang="en-US" sz="2400" b="1" u="sng" dirty="0">
                <a:solidFill>
                  <a:srgbClr val="FF0000"/>
                </a:solidFill>
              </a:rPr>
              <a:t>of physical (and human) systems</a:t>
            </a:r>
            <a:r>
              <a:rPr lang="en-US" sz="2400" b="1" dirty="0">
                <a:solidFill>
                  <a:srgbClr val="FF0000"/>
                </a:solidFill>
              </a:rPr>
              <a:t> are linear in concept or linearized in implementation. </a:t>
            </a:r>
          </a:p>
          <a:p>
            <a:pPr lvl="0"/>
            <a:endParaRPr lang="en-US" sz="2400" i="1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prstClr val="black"/>
                </a:solidFill>
              </a:rPr>
              <a:t>That is the other reason we started with linear modeling: a deep dive into the analytical properties of linear systems.</a:t>
            </a:r>
          </a:p>
          <a:p>
            <a:pPr lvl="0"/>
            <a:endParaRPr lang="en-US" sz="2400" i="1" dirty="0">
              <a:solidFill>
                <a:prstClr val="black"/>
              </a:solidFill>
            </a:endParaRPr>
          </a:p>
          <a:p>
            <a:pPr lvl="0"/>
            <a:r>
              <a:rPr lang="en-US" sz="2400" i="1" dirty="0">
                <a:solidFill>
                  <a:prstClr val="black"/>
                </a:solidFill>
              </a:rPr>
              <a:t>Concepts involving eigenvalues and eigenvectors are broadly applicable to statistics and physics. Concepts of time evolution, modes, </a:t>
            </a:r>
            <a:r>
              <a:rPr lang="en-US" sz="2400" i="1" dirty="0" err="1">
                <a:solidFill>
                  <a:prstClr val="black"/>
                </a:solidFill>
              </a:rPr>
              <a:t>etc</a:t>
            </a:r>
            <a:r>
              <a:rPr lang="en-US" sz="2400" i="1" dirty="0">
                <a:solidFill>
                  <a:prstClr val="black"/>
                </a:solidFill>
              </a:rPr>
              <a:t> pertain to many geophysical models.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405871-DD4B-2A42-8ECF-A3945914FEBB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Roll up : linear model framework</a:t>
            </a:r>
          </a:p>
        </p:txBody>
      </p:sp>
    </p:spTree>
    <p:extLst>
      <p:ext uri="{BB962C8B-B14F-4D97-AF65-F5344CB8AC3E}">
        <p14:creationId xmlns:p14="http://schemas.microsoft.com/office/powerpoint/2010/main" val="218575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857C29-40F2-934E-AAE7-DCBB25EA6C29}"/>
              </a:ext>
            </a:extLst>
          </p:cNvPr>
          <p:cNvSpPr txBox="1"/>
          <p:nvPr/>
        </p:nvSpPr>
        <p:spPr>
          <a:xfrm>
            <a:off x="154112" y="932848"/>
            <a:ext cx="8835775" cy="569386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We choose parametric models of the data when the underlying parameters are of interest</a:t>
            </a:r>
          </a:p>
          <a:p>
            <a:endParaRPr lang="en-US" sz="1000" dirty="0"/>
          </a:p>
          <a:p>
            <a:r>
              <a:rPr lang="en-US" sz="2400" dirty="0"/>
              <a:t>Parametric models would typically define functional relationships with importance for the analysis:  emission ratio for pollutants, energy level of H-atom, etc.</a:t>
            </a:r>
          </a:p>
          <a:p>
            <a:endParaRPr lang="en-US" sz="9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i="1" dirty="0"/>
              <a:t>Regressions are the most common. 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b="1" dirty="0"/>
              <a:t>		Use the correct type of regression for your purposes.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b="1" dirty="0"/>
              <a:t>		Conform to MLE concept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b="1" dirty="0"/>
              <a:t>		Type II regressions are often applicable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b="1" dirty="0"/>
              <a:t>		York is the most general linear regression – pdf’s for each x</a:t>
            </a:r>
            <a:r>
              <a:rPr lang="en-US" sz="2400" b="1" baseline="-25000" dirty="0"/>
              <a:t>i</a:t>
            </a:r>
            <a:r>
              <a:rPr lang="en-US" sz="2400" b="1" dirty="0"/>
              <a:t>, </a:t>
            </a:r>
            <a:r>
              <a:rPr lang="en-US" sz="2400" b="1" dirty="0" err="1"/>
              <a:t>y</a:t>
            </a:r>
            <a:r>
              <a:rPr lang="en-US" sz="2400" b="1" baseline="-25000" dirty="0" err="1"/>
              <a:t>i</a:t>
            </a:r>
            <a:endParaRPr lang="en-US" sz="2400" b="1" baseline="-250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b="1" dirty="0"/>
              <a:t>		For general, multivariate or complex model optimization, construct MLE cost function and minimize.</a:t>
            </a:r>
            <a:endParaRPr lang="en-US" sz="2400" dirty="0"/>
          </a:p>
          <a:p>
            <a:pPr lvl="1"/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790C00-1ABC-DC47-AEEE-3E0EF6C6DED1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Roll up : Parametric Models</a:t>
            </a:r>
          </a:p>
        </p:txBody>
      </p:sp>
    </p:spTree>
    <p:extLst>
      <p:ext uri="{BB962C8B-B14F-4D97-AF65-F5344CB8AC3E}">
        <p14:creationId xmlns:p14="http://schemas.microsoft.com/office/powerpoint/2010/main" val="402695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59D6CA-56F6-FF4A-90C4-2E472A10F55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Roll up : Denoising -1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3A89AB-CB34-6E4A-A2BD-32EE84EABFD3}"/>
              </a:ext>
            </a:extLst>
          </p:cNvPr>
          <p:cNvSpPr txBox="1"/>
          <p:nvPr/>
        </p:nvSpPr>
        <p:spPr>
          <a:xfrm>
            <a:off x="488022" y="677294"/>
            <a:ext cx="8167955" cy="58631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What are we doing when we filter or smooth data?</a:t>
            </a:r>
          </a:p>
          <a:p>
            <a:endParaRPr lang="en-US" sz="1000" dirty="0"/>
          </a:p>
          <a:p>
            <a:r>
              <a:rPr lang="en-US" sz="2400" dirty="0"/>
              <a:t>Smoothing / filtering / “denoising” creates a model of the data intended to reduce the noise relative to the signal. </a:t>
            </a:r>
          </a:p>
          <a:p>
            <a:endParaRPr lang="en-US" sz="9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/>
              <a:t>Most methods employ moving windows, and fit some type of smooth (i.e. low dimensional/ low order) function to the data in the window.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/>
              <a:t>All methods introduce bogus serial correlation (by averaging many data points)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/>
              <a:t>Window size (or knot locations for splines) should be chosen </a:t>
            </a:r>
            <a:r>
              <a:rPr lang="en-US" sz="2400" i="1" u="sng" dirty="0"/>
              <a:t>as appropriate for the particular problem. </a:t>
            </a:r>
            <a:endParaRPr lang="en-US" sz="2400" i="1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/>
              <a:t>Some problems (like de-seasonalizing) may require application of more than one window size.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/>
              <a:t>Block averages and wavelet decomposition employ fixed intervals or windows.</a:t>
            </a:r>
          </a:p>
        </p:txBody>
      </p:sp>
    </p:spTree>
    <p:extLst>
      <p:ext uri="{BB962C8B-B14F-4D97-AF65-F5344CB8AC3E}">
        <p14:creationId xmlns:p14="http://schemas.microsoft.com/office/powerpoint/2010/main" val="137502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09C125-D1D6-B14C-B0A2-224858F2838D}"/>
              </a:ext>
            </a:extLst>
          </p:cNvPr>
          <p:cNvSpPr/>
          <p:nvPr/>
        </p:nvSpPr>
        <p:spPr>
          <a:xfrm>
            <a:off x="226032" y="461665"/>
            <a:ext cx="8691936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i="1" dirty="0"/>
              <a:t>Methods such as </a:t>
            </a:r>
            <a:r>
              <a:rPr lang="en-US" sz="2400" i="1" dirty="0" err="1"/>
              <a:t>Savitzky-Golay</a:t>
            </a:r>
            <a:r>
              <a:rPr lang="en-US" sz="2400" i="1" dirty="0"/>
              <a:t>, wavelet-type filters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400" i="1" dirty="0"/>
              <a:t> Usually employ predetermined weights to obtain moving averages of the data. They therefore require uniform data spacing. 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400" i="1" dirty="0"/>
              <a:t> Very well defined conservation properties.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400" i="1" dirty="0"/>
              <a:t> Derivatives and integrals can be obtained directly using appropriate coefficients for those moments.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400" i="1" dirty="0"/>
              <a:t> Generally no taper – so no estimates at the ends.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400" i="1" dirty="0"/>
              <a:t> Feed forward.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/>
              <a:t>Methods such as loess and penalized splines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400" i="1" dirty="0"/>
              <a:t> Do not require uniform data spacing.  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400" i="1" dirty="0"/>
              <a:t> Less well-defined conservation properties.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400" i="1" dirty="0"/>
              <a:t> Derivatives/integrals obtained directly for splines, not loess.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400" i="1" dirty="0"/>
              <a:t> Generally tapers are available for estimates at the ends.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400" i="1" dirty="0"/>
              <a:t> Feed forward.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en-US" sz="2400" i="1" dirty="0"/>
              <a:t> (Almost) Never use unpenalized splines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30A52B-EBEB-F34C-AA0D-539175697FEA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Roll up : Denoising -2</a:t>
            </a:r>
          </a:p>
        </p:txBody>
      </p:sp>
    </p:spTree>
    <p:extLst>
      <p:ext uri="{BB962C8B-B14F-4D97-AF65-F5344CB8AC3E}">
        <p14:creationId xmlns:p14="http://schemas.microsoft.com/office/powerpoint/2010/main" val="4150893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857C29-40F2-934E-AAE7-DCBB25EA6C29}"/>
              </a:ext>
            </a:extLst>
          </p:cNvPr>
          <p:cNvSpPr txBox="1"/>
          <p:nvPr/>
        </p:nvSpPr>
        <p:spPr>
          <a:xfrm>
            <a:off x="359596" y="1180856"/>
            <a:ext cx="8137132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What are we doing when we analyze “uncertainties” in data?</a:t>
            </a:r>
          </a:p>
          <a:p>
            <a:endParaRPr lang="en-US" sz="800" dirty="0"/>
          </a:p>
          <a:p>
            <a:r>
              <a:rPr lang="en-US" sz="2400" dirty="0"/>
              <a:t>Confidence intervals are universally accepted estimates of uncertainty. They are actually </a:t>
            </a:r>
            <a:r>
              <a:rPr lang="en-US" sz="2400" i="1" dirty="0"/>
              <a:t>a forecast of resampling results</a:t>
            </a:r>
            <a:r>
              <a:rPr lang="en-US" sz="2400" dirty="0"/>
              <a:t>: </a:t>
            </a:r>
            <a:r>
              <a:rPr lang="en-US" sz="2400" dirty="0">
                <a:sym typeface="Wingdings" pitchFamily="2" charset="2"/>
              </a:rPr>
              <a:t>an estimate of the probability (likelihood) distribution function of the of parameters </a:t>
            </a:r>
            <a:endParaRPr lang="en-US" sz="2400" dirty="0"/>
          </a:p>
          <a:p>
            <a:endParaRPr lang="en-US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i="1" dirty="0"/>
              <a:t>Resampling </a:t>
            </a:r>
            <a:r>
              <a:rPr lang="en-US" sz="2400" dirty="0"/>
              <a:t> </a:t>
            </a:r>
            <a:r>
              <a:rPr lang="en-US" sz="2400" i="1" dirty="0"/>
              <a:t>concepts</a:t>
            </a:r>
            <a:r>
              <a:rPr lang="en-US" sz="2400" dirty="0"/>
              <a:t>. Forecast of results (</a:t>
            </a:r>
            <a:r>
              <a:rPr lang="en-US" sz="2400" dirty="0">
                <a:sym typeface="Wingdings" pitchFamily="2" charset="2"/>
              </a:rPr>
              <a:t> MLE (!) ) </a:t>
            </a:r>
            <a:r>
              <a:rPr lang="en-US" sz="2400" dirty="0"/>
              <a:t>from repeat trials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/>
            <a:r>
              <a:rPr lang="en-US" sz="2400" b="1" u="sng" dirty="0"/>
              <a:t>Re-doing the experiment</a:t>
            </a:r>
            <a:r>
              <a:rPr lang="en-US" sz="2400" dirty="0"/>
              <a:t> </a:t>
            </a:r>
            <a:r>
              <a:rPr lang="en-US" sz="2400" i="1" dirty="0"/>
              <a:t>and </a:t>
            </a:r>
            <a:r>
              <a:rPr lang="en-US" sz="2400" b="1" u="sng" dirty="0"/>
              <a:t>Bootstrap</a:t>
            </a:r>
            <a:r>
              <a:rPr lang="en-US" sz="2400" dirty="0"/>
              <a:t> </a:t>
            </a:r>
            <a:r>
              <a:rPr lang="en-US" sz="2400" i="1" dirty="0"/>
              <a:t>and</a:t>
            </a:r>
            <a:r>
              <a:rPr lang="en-US" sz="2400" dirty="0"/>
              <a:t> </a:t>
            </a:r>
            <a:r>
              <a:rPr lang="en-US" sz="2400" b="1" u="sng" dirty="0"/>
              <a:t>Bayesian with normal errors</a:t>
            </a:r>
            <a:r>
              <a:rPr lang="en-US" sz="2400" dirty="0"/>
              <a:t>: Maximum-likelihood estimators – finding the parameters most likely to have given rise to the data</a:t>
            </a:r>
          </a:p>
          <a:p>
            <a:pPr lvl="1"/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790C00-1ABC-DC47-AEEE-3E0EF6C6DED1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Roll up : uncertainties  (1)</a:t>
            </a:r>
          </a:p>
        </p:txBody>
      </p:sp>
    </p:spTree>
    <p:extLst>
      <p:ext uri="{BB962C8B-B14F-4D97-AF65-F5344CB8AC3E}">
        <p14:creationId xmlns:p14="http://schemas.microsoft.com/office/powerpoint/2010/main" val="129064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4CDE14-27D4-5849-AB18-3E83335E1D4F}"/>
              </a:ext>
            </a:extLst>
          </p:cNvPr>
          <p:cNvSpPr/>
          <p:nvPr/>
        </p:nvSpPr>
        <p:spPr>
          <a:xfrm>
            <a:off x="297951" y="757759"/>
            <a:ext cx="8763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>
                <a:solidFill>
                  <a:srgbClr val="FF0000"/>
                </a:solidFill>
              </a:rPr>
              <a:t>What are we doing when we select model structure </a:t>
            </a: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</a:t>
            </a:r>
            <a:r>
              <a:rPr lang="en-US" sz="2400" b="1" dirty="0">
                <a:solidFill>
                  <a:srgbClr val="FF0000"/>
                </a:solidFill>
              </a:rPr>
              <a:t> “uncertainties” in model?</a:t>
            </a:r>
          </a:p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/>
              <a:t>Model selection concepts: Forecast of errors for “unobserved” points.</a:t>
            </a:r>
          </a:p>
          <a:p>
            <a:pPr lvl="1"/>
            <a:r>
              <a:rPr lang="en-US" sz="2400" i="1" dirty="0"/>
              <a:t> </a:t>
            </a:r>
          </a:p>
          <a:p>
            <a:pPr lvl="1"/>
            <a:r>
              <a:rPr lang="en-US" sz="2400" b="1" dirty="0"/>
              <a:t>Cross validation </a:t>
            </a:r>
            <a:r>
              <a:rPr lang="en-US" sz="2400" b="1" dirty="0">
                <a:sym typeface="Wingdings" pitchFamily="2" charset="2"/>
              </a:rPr>
              <a:t> AIC. </a:t>
            </a:r>
            <a:r>
              <a:rPr lang="en-US" sz="2400" dirty="0">
                <a:sym typeface="Wingdings" pitchFamily="2" charset="2"/>
              </a:rPr>
              <a:t>Equivalent to finding a model construct that is “most probable” in the sense of statistical inference.</a:t>
            </a:r>
          </a:p>
          <a:p>
            <a:pPr marL="0" lvl="1"/>
            <a:endParaRPr lang="en-US" sz="2400" b="1" dirty="0">
              <a:solidFill>
                <a:srgbClr val="FF0000"/>
              </a:solidFill>
            </a:endParaRPr>
          </a:p>
          <a:p>
            <a:pPr marL="0" lvl="1"/>
            <a:r>
              <a:rPr lang="en-US" sz="2400" b="1" dirty="0">
                <a:solidFill>
                  <a:srgbClr val="0070C0"/>
                </a:solidFill>
              </a:rPr>
              <a:t>The “uncertainties” are closely related (via ML concepts): </a:t>
            </a:r>
          </a:p>
          <a:p>
            <a:pPr marL="0" lvl="1"/>
            <a:r>
              <a:rPr lang="en-US" sz="2400" b="1" dirty="0">
                <a:solidFill>
                  <a:srgbClr val="0070C0"/>
                </a:solidFill>
              </a:rPr>
              <a:t>	“uncertainties” in model parameters </a:t>
            </a:r>
          </a:p>
          <a:p>
            <a:pPr marL="0" lvl="1"/>
            <a:r>
              <a:rPr lang="en-US" sz="2400" b="1" dirty="0">
                <a:solidFill>
                  <a:srgbClr val="0070C0"/>
                </a:solidFill>
                <a:sym typeface="Wingdings" pitchFamily="2" charset="2"/>
              </a:rPr>
              <a:t>		vs. </a:t>
            </a:r>
          </a:p>
          <a:p>
            <a:pPr marL="0" lvl="1"/>
            <a:r>
              <a:rPr lang="en-US" sz="2400" b="1" dirty="0">
                <a:solidFill>
                  <a:srgbClr val="0070C0"/>
                </a:solidFill>
                <a:sym typeface="Wingdings" pitchFamily="2" charset="2"/>
              </a:rPr>
              <a:t>	“uncertainties” in model structure (e.g. number of parameters)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DF4DF9-3678-454B-99CB-AC9C8575C5E6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Roll up : uncertainties  (2)</a:t>
            </a:r>
          </a:p>
        </p:txBody>
      </p:sp>
    </p:spTree>
    <p:extLst>
      <p:ext uri="{BB962C8B-B14F-4D97-AF65-F5344CB8AC3E}">
        <p14:creationId xmlns:p14="http://schemas.microsoft.com/office/powerpoint/2010/main" val="7856711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8CDAD3FC-E457-584C-81DB-B2A19A9EBEE8}" vid="{49A015C0-4D28-5E44-A31B-B2297A0126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135</TotalTime>
  <Words>742</Words>
  <Application>Microsoft Macintosh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Wofsy</dc:creator>
  <cp:lastModifiedBy>Steven Wofsy</cp:lastModifiedBy>
  <cp:revision>21</cp:revision>
  <cp:lastPrinted>2019-10-25T14:55:16Z</cp:lastPrinted>
  <dcterms:created xsi:type="dcterms:W3CDTF">2019-10-25T13:29:00Z</dcterms:created>
  <dcterms:modified xsi:type="dcterms:W3CDTF">2019-10-25T15:44:15Z</dcterms:modified>
</cp:coreProperties>
</file>