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  <p:sldMasterId id="2147483780" r:id="rId2"/>
  </p:sldMasterIdLst>
  <p:notesMasterIdLst>
    <p:notesMasterId r:id="rId81"/>
  </p:notesMasterIdLst>
  <p:sldIdLst>
    <p:sldId id="314" r:id="rId3"/>
    <p:sldId id="267" r:id="rId4"/>
    <p:sldId id="322" r:id="rId5"/>
    <p:sldId id="259" r:id="rId6"/>
    <p:sldId id="260" r:id="rId7"/>
    <p:sldId id="268" r:id="rId8"/>
    <p:sldId id="320" r:id="rId9"/>
    <p:sldId id="262" r:id="rId10"/>
    <p:sldId id="265" r:id="rId11"/>
    <p:sldId id="327" r:id="rId12"/>
    <p:sldId id="321" r:id="rId13"/>
    <p:sldId id="323" r:id="rId14"/>
    <p:sldId id="324" r:id="rId15"/>
    <p:sldId id="329" r:id="rId16"/>
    <p:sldId id="330" r:id="rId17"/>
    <p:sldId id="331" r:id="rId18"/>
    <p:sldId id="328" r:id="rId19"/>
    <p:sldId id="332" r:id="rId20"/>
    <p:sldId id="333" r:id="rId21"/>
    <p:sldId id="334" r:id="rId22"/>
    <p:sldId id="335" r:id="rId23"/>
    <p:sldId id="336" r:id="rId24"/>
    <p:sldId id="370" r:id="rId25"/>
    <p:sldId id="337" r:id="rId26"/>
    <p:sldId id="325" r:id="rId27"/>
    <p:sldId id="308" r:id="rId28"/>
    <p:sldId id="341" r:id="rId29"/>
    <p:sldId id="342" r:id="rId30"/>
    <p:sldId id="304" r:id="rId31"/>
    <p:sldId id="338" r:id="rId32"/>
    <p:sldId id="339" r:id="rId33"/>
    <p:sldId id="340" r:id="rId34"/>
    <p:sldId id="288" r:id="rId35"/>
    <p:sldId id="287" r:id="rId36"/>
    <p:sldId id="305" r:id="rId37"/>
    <p:sldId id="306" r:id="rId38"/>
    <p:sldId id="307" r:id="rId39"/>
    <p:sldId id="286" r:id="rId40"/>
    <p:sldId id="343" r:id="rId41"/>
    <p:sldId id="290" r:id="rId42"/>
    <p:sldId id="289" r:id="rId43"/>
    <p:sldId id="291" r:id="rId44"/>
    <p:sldId id="292" r:id="rId45"/>
    <p:sldId id="293" r:id="rId46"/>
    <p:sldId id="294" r:id="rId47"/>
    <p:sldId id="295" r:id="rId48"/>
    <p:sldId id="310" r:id="rId49"/>
    <p:sldId id="296" r:id="rId50"/>
    <p:sldId id="299" r:id="rId51"/>
    <p:sldId id="346" r:id="rId52"/>
    <p:sldId id="298" r:id="rId53"/>
    <p:sldId id="351" r:id="rId54"/>
    <p:sldId id="347" r:id="rId55"/>
    <p:sldId id="326" r:id="rId56"/>
    <p:sldId id="348" r:id="rId57"/>
    <p:sldId id="349" r:id="rId58"/>
    <p:sldId id="350" r:id="rId59"/>
    <p:sldId id="352" r:id="rId60"/>
    <p:sldId id="353" r:id="rId61"/>
    <p:sldId id="354" r:id="rId62"/>
    <p:sldId id="369" r:id="rId63"/>
    <p:sldId id="355" r:id="rId64"/>
    <p:sldId id="356" r:id="rId65"/>
    <p:sldId id="357" r:id="rId66"/>
    <p:sldId id="358" r:id="rId67"/>
    <p:sldId id="359" r:id="rId68"/>
    <p:sldId id="360" r:id="rId69"/>
    <p:sldId id="361" r:id="rId70"/>
    <p:sldId id="362" r:id="rId71"/>
    <p:sldId id="363" r:id="rId72"/>
    <p:sldId id="364" r:id="rId73"/>
    <p:sldId id="365" r:id="rId74"/>
    <p:sldId id="366" r:id="rId75"/>
    <p:sldId id="367" r:id="rId76"/>
    <p:sldId id="371" r:id="rId77"/>
    <p:sldId id="372" r:id="rId78"/>
    <p:sldId id="368" r:id="rId79"/>
    <p:sldId id="344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39" autoAdjust="0"/>
    <p:restoredTop sz="86472" autoAdjust="0"/>
  </p:normalViewPr>
  <p:slideViewPr>
    <p:cSldViewPr snapToGrid="0" snapToObjects="1">
      <p:cViewPr varScale="1">
        <p:scale>
          <a:sx n="108" d="100"/>
          <a:sy n="108" d="100"/>
        </p:scale>
        <p:origin x="216" y="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9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5D2-6E04-3648-AD61-524203FBD4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5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5D2-6E04-3648-AD61-524203FBD4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4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5D2-6E04-3648-AD61-524203FBD4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68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5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07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58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9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21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27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7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1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5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7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71191/quizzes/162984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maharjan@hsph.harvard.edu" TargetMode="External"/><Relationship Id="rId2" Type="http://schemas.openxmlformats.org/officeDocument/2006/relationships/hyperlink" Target="mailto:chuttenh@hsph.harvard.edu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sharifasahai@g.harvard.ed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huttenhower.sph.harvard.edu/bst272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term2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ark.greenend.org.uk/~sgtatham/putty/latest.html" TargetMode="External"/><Relationship Id="rId2" Type="http://schemas.openxmlformats.org/officeDocument/2006/relationships/hyperlink" Target="https://www.rc.fas.harvard.edu/resources/quickstart-guide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iki.rc.hms.harvard.edu/display/O2/How+to+login+to+O2" TargetMode="Externa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gwin.com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docs.microsoft.com/en-us/windows/wsl/install-win10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tiff"/><Relationship Id="rId5" Type="http://schemas.openxmlformats.org/officeDocument/2006/relationships/image" Target="../media/image34.png"/><Relationship Id="rId4" Type="http://schemas.openxmlformats.org/officeDocument/2006/relationships/hyperlink" Target="https://github.com/bmatzelle/go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n.wikipedia.org/wiki/Newline" TargetMode="Externa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slurm.schedmd.com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bmc.com/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asticity_(cloud_computing)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tocodewith.me/command-line/unix-command-cheat-sheet/" TargetMode="External"/><Relationship Id="rId7" Type="http://schemas.openxmlformats.org/officeDocument/2006/relationships/hyperlink" Target="https://learnpythonthehardway.org/book/appendixa.html" TargetMode="External"/><Relationship Id="rId2" Type="http://schemas.openxmlformats.org/officeDocument/2006/relationships/hyperlink" Target="https://www.vikingcodeschool.com/web-development-basics/a-command-line-crash-cours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s.cmu.edu/~213/recitations/fwunixref.pdf" TargetMode="External"/><Relationship Id="rId5" Type="http://schemas.openxmlformats.org/officeDocument/2006/relationships/hyperlink" Target="https://www.howtogeek.com/412055/37-important-linux-commands-you-should-know/" TargetMode="External"/><Relationship Id="rId4" Type="http://schemas.openxmlformats.org/officeDocument/2006/relationships/hyperlink" Target="http://www.pixelbeat.org/cmdline.html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71191/quizzes/162985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BST272: Computing Environments for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Sagun </a:t>
            </a:r>
            <a:r>
              <a:rPr lang="en-US" dirty="0" err="1"/>
              <a:t>Maharjan</a:t>
            </a:r>
            <a:r>
              <a:rPr lang="en-US" dirty="0"/>
              <a:t> (</a:t>
            </a:r>
            <a:r>
              <a:rPr lang="en-US" dirty="0" err="1"/>
              <a:t>smaharjan@hsph.harvard.edu</a:t>
            </a:r>
            <a:r>
              <a:rPr lang="en-US" dirty="0"/>
              <a:t>)</a:t>
            </a:r>
          </a:p>
          <a:p>
            <a:r>
              <a:rPr lang="en-US" dirty="0"/>
              <a:t>Sharifa </a:t>
            </a:r>
            <a:r>
              <a:rPr lang="en-US" dirty="0" err="1"/>
              <a:t>Sahai</a:t>
            </a:r>
            <a:r>
              <a:rPr lang="en-US" dirty="0"/>
              <a:t> (</a:t>
            </a:r>
            <a:r>
              <a:rPr lang="en-US" dirty="0" err="1"/>
              <a:t>sharifasahai@g.harvard.edu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9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E135-CA5D-0244-993B-D10962DE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236E1-A196-1C48-BB44-E34EAA1B5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this won’t make sense when you first see it.</a:t>
            </a:r>
          </a:p>
          <a:p>
            <a:pPr lvl="1"/>
            <a:r>
              <a:rPr lang="en-US" dirty="0"/>
              <a:t>Most of this won’t make sense after two weeks.</a:t>
            </a:r>
          </a:p>
          <a:p>
            <a:pPr lvl="1"/>
            <a:r>
              <a:rPr lang="en-US" dirty="0"/>
              <a:t>Like learning a foreign language – it takes immersion and time to sink in.</a:t>
            </a:r>
          </a:p>
          <a:p>
            <a:pPr lvl="1"/>
            <a:r>
              <a:rPr lang="en-US" dirty="0"/>
              <a:t>90/10: if you remember 10%, you can get 90% of your work done.</a:t>
            </a:r>
          </a:p>
          <a:p>
            <a:pPr lvl="2"/>
            <a:r>
              <a:rPr lang="en-US" dirty="0"/>
              <a:t>And you’ll learn how to find the rest.</a:t>
            </a:r>
          </a:p>
          <a:p>
            <a:endParaRPr lang="en-US" sz="500" dirty="0"/>
          </a:p>
          <a:p>
            <a:r>
              <a:rPr lang="en-US" dirty="0"/>
              <a:t>The labs will be a little bit chaotic.</a:t>
            </a:r>
          </a:p>
          <a:p>
            <a:pPr lvl="1"/>
            <a:r>
              <a:rPr lang="en-US" dirty="0"/>
              <a:t>Most computing details don’t work the way you expect.</a:t>
            </a:r>
          </a:p>
          <a:p>
            <a:pPr lvl="1"/>
            <a:r>
              <a:rPr lang="en-US" dirty="0"/>
              <a:t>Most academic software doesn’t work the way it’s supposed to.</a:t>
            </a:r>
          </a:p>
          <a:p>
            <a:pPr lvl="1"/>
            <a:r>
              <a:rPr lang="en-US" dirty="0"/>
              <a:t>New programs </a:t>
            </a:r>
            <a:r>
              <a:rPr lang="en-US" i="1" dirty="0"/>
              <a:t>never</a:t>
            </a:r>
            <a:r>
              <a:rPr lang="en-US" dirty="0"/>
              <a:t> work on the first try.</a:t>
            </a:r>
          </a:p>
          <a:p>
            <a:pPr lvl="1"/>
            <a:r>
              <a:rPr lang="en-US" dirty="0"/>
              <a:t>It’s ok if you spend 30 minutes figuring out how to run a 30-second process.</a:t>
            </a:r>
          </a:p>
          <a:p>
            <a:pPr lvl="2"/>
            <a:r>
              <a:rPr lang="en-US" dirty="0"/>
              <a:t>Or figuring out how to install the program that runs it for you.</a:t>
            </a:r>
          </a:p>
          <a:p>
            <a:endParaRPr lang="en-US" sz="500" dirty="0"/>
          </a:p>
          <a:p>
            <a:r>
              <a:rPr lang="en-US" dirty="0"/>
              <a:t>This is a new course – we’re all guinea pigs.</a:t>
            </a:r>
          </a:p>
          <a:p>
            <a:pPr lvl="1"/>
            <a:r>
              <a:rPr lang="en-US" dirty="0"/>
              <a:t>Talk lots, provide feedback, have fun!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23C84-4851-884B-83CA-D3F5A7A0F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A71C7-EED3-1844-9B1C-0A3D8FFE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15E6-6B17-3446-96E5-423C76A3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B83F0-DBD8-A54C-ACDD-9A2D9914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A1F0-459B-5D48-908F-E20DB480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0" y="342900"/>
            <a:ext cx="3187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8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 line computing concepts and environments</a:t>
            </a:r>
            <a:br>
              <a:rPr lang="en-US" dirty="0"/>
            </a:br>
            <a:r>
              <a:rPr lang="en-US" dirty="0"/>
              <a:t>for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Sagun </a:t>
            </a:r>
            <a:r>
              <a:rPr lang="en-US" dirty="0" err="1"/>
              <a:t>Maharjan</a:t>
            </a:r>
            <a:r>
              <a:rPr lang="en-US" dirty="0"/>
              <a:t> (</a:t>
            </a:r>
            <a:r>
              <a:rPr lang="en-US" dirty="0" err="1"/>
              <a:t>smaharjan@hsph.harvard.edu</a:t>
            </a:r>
            <a:r>
              <a:rPr lang="en-US" dirty="0"/>
              <a:t>)</a:t>
            </a:r>
          </a:p>
          <a:p>
            <a:r>
              <a:rPr lang="en-US" dirty="0"/>
              <a:t>Sharifa </a:t>
            </a:r>
            <a:r>
              <a:rPr lang="en-US" dirty="0" err="1"/>
              <a:t>Sahai</a:t>
            </a:r>
            <a:r>
              <a:rPr lang="en-US" dirty="0"/>
              <a:t> (</a:t>
            </a:r>
            <a:r>
              <a:rPr lang="en-US" dirty="0" err="1"/>
              <a:t>sharifasahai@g.harvard.edu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0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any of this have to do with biology?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9B1A7C-5072-414E-BFF9-917B9EC4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biological data science 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3AE55-C7DA-C744-B597-C8F1ABC7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6B8A8-ADAA-154B-AE28-2E8F3B0D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0848A1-691D-454C-8059-6C939E4CA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883920"/>
            <a:ext cx="4638261" cy="3478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D6AA2-603B-F547-99E3-D8D4F459D970}"/>
              </a:ext>
            </a:extLst>
          </p:cNvPr>
          <p:cNvSpPr txBox="1"/>
          <p:nvPr/>
        </p:nvSpPr>
        <p:spPr>
          <a:xfrm>
            <a:off x="1102997" y="2623268"/>
            <a:ext cx="534774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do you want to do with…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DNA sequences?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RNA sequences?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High-content imaging?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Single-cell sequencing?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Epigenetics?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Metabolomics?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1595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931B-54B3-2442-8A2E-3C218A29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biological data science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545F-2706-6B4C-A378-136DF3C06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 data from an existing source / database / etc.</a:t>
            </a:r>
          </a:p>
          <a:p>
            <a:r>
              <a:rPr lang="en-US" dirty="0"/>
              <a:t>Reassign data identifiers (gene names etc.)</a:t>
            </a:r>
          </a:p>
          <a:p>
            <a:r>
              <a:rPr lang="en-US" dirty="0"/>
              <a:t>Find / count / sort data matching pattern X.</a:t>
            </a:r>
          </a:p>
          <a:p>
            <a:r>
              <a:rPr lang="en-US" dirty="0"/>
              <a:t>Visualize a relationship between data X and Y.</a:t>
            </a:r>
          </a:p>
          <a:p>
            <a:r>
              <a:rPr lang="en-US" dirty="0"/>
              <a:t>Test for a quantitative relationship between X and Y.</a:t>
            </a:r>
          </a:p>
          <a:p>
            <a:r>
              <a:rPr lang="en-US" dirty="0"/>
              <a:t>Transpose a 100 x 10M matrix.</a:t>
            </a:r>
          </a:p>
          <a:p>
            <a:r>
              <a:rPr lang="en-US" dirty="0"/>
              <a:t>Learn a classifier for outcome X using a combination of data Y and Z.</a:t>
            </a:r>
          </a:p>
          <a:p>
            <a:r>
              <a:rPr lang="en-US" dirty="0"/>
              <a:t>Automate boring task X.</a:t>
            </a:r>
          </a:p>
          <a:p>
            <a:r>
              <a:rPr lang="en-US" dirty="0"/>
              <a:t>Filter noise out of my experimental results.</a:t>
            </a:r>
          </a:p>
          <a:p>
            <a:r>
              <a:rPr lang="en-US" dirty="0"/>
              <a:t>Test for unwanted / technical / batch effects.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39C5-54A4-7243-8721-4984AC35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B3A74-31CB-7849-8CFF-F4982834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12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750D3-28E9-C74C-BD2F-0B9C0FC0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Resources in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A93F2-414E-4949-A974-74F0D577D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b="1" dirty="0"/>
              <a:t>Command line environments</a:t>
            </a:r>
          </a:p>
          <a:p>
            <a:pPr lvl="1"/>
            <a:r>
              <a:rPr lang="en-US" sz="1200" dirty="0"/>
              <a:t>Text-based interface for data, file, and program manipulation.</a:t>
            </a:r>
          </a:p>
          <a:p>
            <a:pPr lvl="1"/>
            <a:r>
              <a:rPr lang="en-US" sz="1200" dirty="0"/>
              <a:t>Can be used interactively or scripted.</a:t>
            </a:r>
          </a:p>
          <a:p>
            <a:pPr lvl="1"/>
            <a:r>
              <a:rPr lang="en-US" sz="1200" u="sng" dirty="0"/>
              <a:t>Lots</a:t>
            </a:r>
            <a:r>
              <a:rPr lang="en-US" sz="1200" dirty="0"/>
              <a:t> of pre-existing resources, documentation, and pre-written software.</a:t>
            </a:r>
          </a:p>
          <a:p>
            <a:pPr lvl="1"/>
            <a:r>
              <a:rPr lang="en-US" sz="1200" dirty="0"/>
              <a:t>~40-year history – extremely robust, efficient, and flexible for data manipulation.</a:t>
            </a:r>
          </a:p>
          <a:p>
            <a:pPr lvl="1"/>
            <a:r>
              <a:rPr lang="en-US" sz="1200" dirty="0"/>
              <a:t>Usually not great for complicated workflows / production software.</a:t>
            </a:r>
          </a:p>
          <a:p>
            <a:endParaRPr lang="en-US" sz="500" dirty="0"/>
          </a:p>
          <a:p>
            <a:r>
              <a:rPr lang="en-US" sz="1400" b="1" dirty="0"/>
              <a:t>Python</a:t>
            </a:r>
          </a:p>
          <a:p>
            <a:pPr lvl="1"/>
            <a:r>
              <a:rPr lang="en-US" sz="1200" dirty="0"/>
              <a:t>Interpreted programming language used for scripting.</a:t>
            </a:r>
          </a:p>
          <a:p>
            <a:pPr lvl="1"/>
            <a:r>
              <a:rPr lang="en-US" sz="1200" dirty="0"/>
              <a:t>Good for data manipulation (particularly text / strings / files).</a:t>
            </a:r>
          </a:p>
          <a:p>
            <a:pPr lvl="1"/>
            <a:r>
              <a:rPr lang="en-US" sz="1200" dirty="0"/>
              <a:t>Can be used interactively (</a:t>
            </a:r>
            <a:r>
              <a:rPr lang="en-US" sz="1200" dirty="0" err="1"/>
              <a:t>Jupyter</a:t>
            </a:r>
            <a:r>
              <a:rPr lang="en-US" sz="1200" dirty="0"/>
              <a:t>) or automated (command line).</a:t>
            </a:r>
          </a:p>
          <a:p>
            <a:pPr lvl="1"/>
            <a:r>
              <a:rPr lang="en-US" sz="1200" dirty="0"/>
              <a:t>Reasonably fast if you’re careful – can handle big data with some grace.</a:t>
            </a:r>
          </a:p>
          <a:p>
            <a:pPr lvl="1"/>
            <a:r>
              <a:rPr lang="en-US" sz="1200" u="sng" dirty="0"/>
              <a:t>Lots</a:t>
            </a:r>
            <a:r>
              <a:rPr lang="en-US" sz="1200" dirty="0"/>
              <a:t> of pre-existing resources, documentation, and pre-written code.</a:t>
            </a:r>
          </a:p>
          <a:p>
            <a:pPr lvl="1"/>
            <a:r>
              <a:rPr lang="en-US" sz="1200" dirty="0"/>
              <a:t>Numerical computing (NumPy/SciPy/Pandas) and visualization (</a:t>
            </a:r>
            <a:r>
              <a:rPr lang="en-US" sz="1200" dirty="0" err="1"/>
              <a:t>Jupyter</a:t>
            </a:r>
            <a:r>
              <a:rPr lang="en-US" sz="1200" dirty="0"/>
              <a:t>/Seaborn).</a:t>
            </a:r>
          </a:p>
          <a:p>
            <a:pPr lvl="1"/>
            <a:r>
              <a:rPr lang="en-US" sz="1200" dirty="0"/>
              <a:t>Scales well from quick-and-dirty hacks to full-blown production software.</a:t>
            </a:r>
          </a:p>
          <a:p>
            <a:endParaRPr lang="en-US" sz="500" dirty="0"/>
          </a:p>
          <a:p>
            <a:r>
              <a:rPr lang="en-US" sz="1400" b="1" dirty="0"/>
              <a:t>R</a:t>
            </a:r>
          </a:p>
          <a:p>
            <a:pPr lvl="1"/>
            <a:r>
              <a:rPr lang="en-US" sz="1200" dirty="0"/>
              <a:t>Interpreted programming language used for statistics.</a:t>
            </a:r>
          </a:p>
          <a:p>
            <a:pPr lvl="1"/>
            <a:r>
              <a:rPr lang="en-US" sz="1200" dirty="0"/>
              <a:t>Good for numerical analysis (particularly stats and modeling).</a:t>
            </a:r>
          </a:p>
          <a:p>
            <a:pPr lvl="1"/>
            <a:r>
              <a:rPr lang="en-US" sz="1200" dirty="0"/>
              <a:t>Can be used interactively (</a:t>
            </a:r>
            <a:r>
              <a:rPr lang="en-US" sz="1200" dirty="0" err="1"/>
              <a:t>Jupyter</a:t>
            </a:r>
            <a:r>
              <a:rPr lang="en-US" sz="1200" dirty="0"/>
              <a:t>) or automated (command line).</a:t>
            </a:r>
          </a:p>
          <a:p>
            <a:pPr lvl="1"/>
            <a:r>
              <a:rPr lang="en-US" sz="1200" dirty="0"/>
              <a:t>Requires caution for big data (but doable).</a:t>
            </a:r>
          </a:p>
          <a:p>
            <a:pPr lvl="1"/>
            <a:r>
              <a:rPr lang="en-US" sz="1200" u="sng" dirty="0"/>
              <a:t>Lots</a:t>
            </a:r>
            <a:r>
              <a:rPr lang="en-US" sz="1200" dirty="0"/>
              <a:t> of pre-existing resources, documentation, and pre-written code.</a:t>
            </a:r>
          </a:p>
          <a:p>
            <a:pPr lvl="1"/>
            <a:r>
              <a:rPr lang="en-US" sz="1200" dirty="0"/>
              <a:t>Can carry out extremely sophisticated quantitative tests and numerical models.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2744-1FFD-DC4A-8F7B-0E07153E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FD94D-B976-024B-A7DE-12126587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7F37A-90ED-CB42-8DD1-362D0F0DA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74" y="-22302"/>
            <a:ext cx="3162300" cy="238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ADC88B-1B5E-DE49-9BDC-B81F9073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871" y="1793085"/>
            <a:ext cx="3162300" cy="263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80994-C66D-ED47-8CA1-F1C481867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0" y="4527395"/>
            <a:ext cx="3875016" cy="2159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C2670-8E19-0A4D-AA3C-08252AD30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680" y="26422"/>
            <a:ext cx="1006088" cy="1006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0B476A-EA10-2342-80BA-D2BA961FE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057" y="2692539"/>
            <a:ext cx="866210" cy="836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C884F8-C8CB-6041-8490-6C8755572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786" y="5139380"/>
            <a:ext cx="1220687" cy="1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6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command line, and what does it have to do with my research?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D1514-F95B-604A-AA4F-28214496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1CD38-5749-6941-BD21-51C285D8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31F18-9185-EC42-BCDC-DF327969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435643" cy="3998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9ABC1A-6DDD-F04D-9815-14924A00A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208" y="2079625"/>
            <a:ext cx="6680125" cy="50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D1514-F95B-604A-AA4F-28214496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1CD38-5749-6941-BD21-51C285D8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25E2E-8A1A-944B-A73F-21783DCC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5642" cy="3998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E69E5-F6AD-7F41-A4FD-47457F355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208" y="2079625"/>
            <a:ext cx="6680125" cy="50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BST272: Computing Environments for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Crash course in computing basics that are useful for biological (and other) data science.</a:t>
            </a:r>
          </a:p>
          <a:p>
            <a:endParaRPr lang="en-US" sz="2400" dirty="0"/>
          </a:p>
          <a:p>
            <a:r>
              <a:rPr lang="en-US" sz="2400" dirty="0"/>
              <a:t>From zero to basics in just a few weeks.</a:t>
            </a:r>
          </a:p>
          <a:p>
            <a:pPr lvl="1"/>
            <a:r>
              <a:rPr lang="en-US" sz="2000" dirty="0"/>
              <a:t>Assumes no nontrivial prior computing or programming background.</a:t>
            </a:r>
          </a:p>
          <a:p>
            <a:r>
              <a:rPr lang="en-US" sz="2400" dirty="0"/>
              <a:t>Mostly hands-on labs, as little lecture as possible.</a:t>
            </a:r>
          </a:p>
          <a:p>
            <a:r>
              <a:rPr lang="en-US" sz="2400" dirty="0"/>
              <a:t>Three main topics:</a:t>
            </a:r>
          </a:p>
          <a:p>
            <a:pPr lvl="1"/>
            <a:r>
              <a:rPr lang="en-US" sz="2000" dirty="0"/>
              <a:t>Command line environments, servers, grid, and cloud computing.</a:t>
            </a:r>
          </a:p>
          <a:p>
            <a:pPr lvl="1"/>
            <a:r>
              <a:rPr lang="en-US" sz="2000" dirty="0"/>
              <a:t>Python, </a:t>
            </a:r>
            <a:r>
              <a:rPr lang="en-US" sz="2000" dirty="0" err="1"/>
              <a:t>Jupyter</a:t>
            </a:r>
            <a:r>
              <a:rPr lang="en-US" sz="2000" dirty="0"/>
              <a:t>, and NumPy/SciPy/Pandas/Seaborn.</a:t>
            </a:r>
          </a:p>
          <a:p>
            <a:pPr lvl="1"/>
            <a:r>
              <a:rPr lang="en-US" sz="2000" dirty="0"/>
              <a:t>R, RStudio, and </a:t>
            </a:r>
            <a:r>
              <a:rPr lang="en-US" sz="2000" dirty="0" err="1"/>
              <a:t>knitr</a:t>
            </a:r>
            <a:r>
              <a:rPr lang="en-US" sz="2000" dirty="0"/>
              <a:t>.</a:t>
            </a:r>
          </a:p>
          <a:p>
            <a:r>
              <a:rPr lang="en-US" sz="2400" dirty="0"/>
              <a:t>Doesn’t do much biology – made to lead into BST281 (Genomic Data Manipulation)</a:t>
            </a:r>
            <a:br>
              <a:rPr lang="en-US" sz="2400" dirty="0"/>
            </a:br>
            <a:r>
              <a:rPr lang="en-US" sz="2400" dirty="0"/>
              <a:t>to cover that part.</a:t>
            </a:r>
          </a:p>
          <a:p>
            <a:pPr lvl="1"/>
            <a:r>
              <a:rPr lang="en-US" sz="2000" dirty="0"/>
              <a:t>Only recommended for anyone who can’t take BST273 instead.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C376A-F598-5B4F-A8D5-A35E8E160FA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8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E44BF-9CED-7842-8194-879D51D8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856B3-182F-5641-84D1-CF23D995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E9FF-EA83-5441-A4CE-CB06991D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45817" cy="5379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63E9-DBBF-BD47-90B2-FA249A518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205" y="2079622"/>
            <a:ext cx="6680128" cy="503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598F-04A4-A549-8D46-BCA0F81A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this a useful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D0AC5-4CFC-8A4F-9BD0-D6105CE17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efficient way to manipulate data (numbers and especially text).</a:t>
            </a:r>
          </a:p>
          <a:p>
            <a:pPr lvl="1"/>
            <a:r>
              <a:rPr lang="en-US" dirty="0"/>
              <a:t>Good at text searching, sorting, formatting, matching, etc.</a:t>
            </a:r>
          </a:p>
          <a:p>
            <a:pPr lvl="1"/>
            <a:r>
              <a:rPr lang="en-US" dirty="0"/>
              <a:t>Much much much faster than running individual tests by hand graphically.</a:t>
            </a:r>
          </a:p>
          <a:p>
            <a:r>
              <a:rPr lang="en-US" dirty="0"/>
              <a:t>Almost all research software is written for the command line.</a:t>
            </a:r>
          </a:p>
          <a:p>
            <a:pPr lvl="1"/>
            <a:r>
              <a:rPr lang="en-US" dirty="0"/>
              <a:t>Assemblers, mappers, spectral analysis software (MS), genetics / GWAS, expression data (sequencing or otherwise), epigenetics (peak calling), statistical tests…</a:t>
            </a:r>
          </a:p>
          <a:p>
            <a:r>
              <a:rPr lang="en-US" dirty="0"/>
              <a:t>Modular.</a:t>
            </a:r>
          </a:p>
          <a:p>
            <a:pPr lvl="1"/>
            <a:r>
              <a:rPr lang="en-US" dirty="0"/>
              <a:t>Most common programs are tailored to be accurate and flexible for one specific task.</a:t>
            </a:r>
          </a:p>
          <a:p>
            <a:pPr lvl="1"/>
            <a:r>
              <a:rPr lang="en-US" dirty="0"/>
              <a:t>Then they can be chained together in clever ways.</a:t>
            </a:r>
          </a:p>
          <a:p>
            <a:r>
              <a:rPr lang="en-US" dirty="0"/>
              <a:t>Automate boring / repetitive tasks!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9EC0C-DB61-6D46-A1BC-E3E3B6BD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5B32E-E1A1-D648-9979-2948FB1E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81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65A-E7A0-C14F-ACE2-D52A1412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 line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20817-D370-4C43-9B89-332B4BCB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Each </a:t>
            </a:r>
            <a:r>
              <a:rPr lang="en-US" sz="2400" i="1" dirty="0"/>
              <a:t>program</a:t>
            </a:r>
            <a:r>
              <a:rPr lang="en-US" sz="2400" dirty="0"/>
              <a:t> (or </a:t>
            </a:r>
            <a:r>
              <a:rPr lang="en-US" sz="2400" i="1" dirty="0"/>
              <a:t>executable</a:t>
            </a:r>
            <a:r>
              <a:rPr lang="en-US" sz="2400" dirty="0"/>
              <a:t>) has a name.</a:t>
            </a:r>
          </a:p>
          <a:p>
            <a:pPr lvl="1"/>
            <a:r>
              <a:rPr lang="en-US" sz="2000" dirty="0"/>
              <a:t>Often short and inscrutable: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US" sz="2000" dirty="0"/>
              <a:t>,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US" sz="2000" dirty="0"/>
              <a:t>,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mv</a:t>
            </a:r>
            <a:r>
              <a:rPr lang="en-US" sz="2000" dirty="0"/>
              <a:t>,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sed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  <a:p>
            <a:endParaRPr lang="en-US" sz="2400" i="1" dirty="0"/>
          </a:p>
          <a:p>
            <a:r>
              <a:rPr lang="en-US" sz="2400" i="1" dirty="0"/>
              <a:t>Commands</a:t>
            </a:r>
            <a:r>
              <a:rPr lang="en-US" sz="2400" dirty="0"/>
              <a:t> involving programs are executed by a </a:t>
            </a:r>
            <a:r>
              <a:rPr lang="en-US" sz="2400" i="1" dirty="0"/>
              <a:t>shell</a:t>
            </a:r>
            <a:r>
              <a:rPr lang="en-US" sz="2400" dirty="0"/>
              <a:t>.</a:t>
            </a:r>
          </a:p>
          <a:p>
            <a:pPr lvl="1"/>
            <a:r>
              <a:rPr lang="en-US" sz="2000" dirty="0"/>
              <a:t>For our purposes, most common shells are pretty similar.</a:t>
            </a:r>
          </a:p>
          <a:p>
            <a:pPr lvl="2"/>
            <a:r>
              <a:rPr lang="en-US" sz="1600" dirty="0"/>
              <a:t>But some will have slightly different syntax / capabilities / etc.</a:t>
            </a:r>
          </a:p>
          <a:p>
            <a:pPr lvl="1"/>
            <a:r>
              <a:rPr lang="en-US" sz="2000" dirty="0"/>
              <a:t>Cycles through </a:t>
            </a:r>
            <a:r>
              <a:rPr lang="en-US" sz="2000" i="1" dirty="0"/>
              <a:t>prompting</a:t>
            </a:r>
            <a:r>
              <a:rPr lang="en-US" sz="2000" dirty="0"/>
              <a:t> the user for input commands, running them, and handling the output.</a:t>
            </a:r>
          </a:p>
          <a:p>
            <a:pPr lvl="1"/>
            <a:r>
              <a:rPr lang="en-US" sz="2000" dirty="0"/>
              <a:t>bash is the most common shell, but you’ll also see </a:t>
            </a:r>
            <a:r>
              <a:rPr lang="en-US" sz="2000" dirty="0" err="1"/>
              <a:t>zsh</a:t>
            </a:r>
            <a:r>
              <a:rPr lang="en-US" sz="2000" dirty="0"/>
              <a:t>, </a:t>
            </a:r>
            <a:r>
              <a:rPr lang="en-US" sz="2000" dirty="0" err="1"/>
              <a:t>ksh</a:t>
            </a:r>
            <a:r>
              <a:rPr lang="en-US" sz="2000" dirty="0"/>
              <a:t>, etc.</a:t>
            </a:r>
          </a:p>
          <a:p>
            <a:pPr lvl="2"/>
            <a:r>
              <a:rPr lang="en-US" sz="1600" dirty="0"/>
              <a:t>Generally abbreviated </a:t>
            </a:r>
            <a:r>
              <a:rPr lang="en-US" sz="1600" dirty="0" err="1"/>
              <a:t>sh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DC5C4-AD70-F944-A4EE-495ED8DA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967D7-24A3-3344-A46D-AE2F4004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63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65A-E7A0-C14F-ACE2-D52A1412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 line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20817-D370-4C43-9B89-332B4BCB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Most programs accept </a:t>
            </a:r>
            <a:r>
              <a:rPr lang="en-US" sz="2400" i="1" dirty="0"/>
              <a:t>arguments</a:t>
            </a:r>
            <a:r>
              <a:rPr lang="en-US" sz="2400" dirty="0"/>
              <a:t> (or </a:t>
            </a:r>
            <a:r>
              <a:rPr lang="en-US" sz="2400" i="1" dirty="0"/>
              <a:t>parameters</a:t>
            </a:r>
            <a:r>
              <a:rPr lang="en-US" sz="2400" dirty="0"/>
              <a:t>) that configure behavior.</a:t>
            </a:r>
          </a:p>
          <a:p>
            <a:pPr lvl="1"/>
            <a:r>
              <a:rPr lang="en-US" sz="2000" dirty="0"/>
              <a:t>Can specify input or output files, dis/enable features, change values, etc.</a:t>
            </a:r>
          </a:p>
          <a:p>
            <a:pPr lvl="1"/>
            <a:r>
              <a:rPr lang="en-US" sz="2000" dirty="0"/>
              <a:t>These are generally preceded by one (if short) or two (if long) dashes: -</a:t>
            </a:r>
          </a:p>
          <a:p>
            <a:pPr lvl="2"/>
            <a:r>
              <a:rPr lang="en-US" sz="1600" dirty="0"/>
              <a:t>The former can be grouped together.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rm -rf *</a:t>
            </a:r>
            <a:r>
              <a:rPr lang="en-US" sz="2000" dirty="0">
                <a:cs typeface="Courier New" panose="02070309020205020404" pitchFamily="49" charset="0"/>
              </a:rPr>
              <a:t> (equivalent to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rm -r -f *</a:t>
            </a:r>
            <a:r>
              <a:rPr lang="en-US" sz="2000" dirty="0"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ls --color=auto</a:t>
            </a:r>
          </a:p>
          <a:p>
            <a:pPr lvl="1"/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spades.py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-o output -1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forward.fastq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-2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reverse.fastq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iontorrent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2000" dirty="0" err="1"/>
              <a:t>Protip</a:t>
            </a:r>
            <a:r>
              <a:rPr lang="en-US" sz="2000" dirty="0"/>
              <a:t>: - is not the same as – if you’re copy/pasting from PowerPoint / Word…</a:t>
            </a:r>
          </a:p>
          <a:p>
            <a:pPr lvl="2"/>
            <a:r>
              <a:rPr lang="en-US" sz="1600" dirty="0"/>
              <a:t>Ditto " versus “or” and ' versus ‘or’.</a:t>
            </a:r>
          </a:p>
          <a:p>
            <a:endParaRPr lang="en-US" sz="500" dirty="0"/>
          </a:p>
          <a:p>
            <a:r>
              <a:rPr lang="en-US" sz="2400" dirty="0"/>
              <a:t>Programs often accept </a:t>
            </a:r>
            <a:r>
              <a:rPr lang="en-US" sz="2400" i="1" dirty="0"/>
              <a:t>standard input</a:t>
            </a:r>
            <a:r>
              <a:rPr lang="en-US" sz="2400" dirty="0"/>
              <a:t> or generate </a:t>
            </a:r>
            <a:r>
              <a:rPr lang="en-US" sz="2400" i="1" dirty="0"/>
              <a:t>standard output</a:t>
            </a:r>
            <a:r>
              <a:rPr lang="en-US" sz="2400" dirty="0"/>
              <a:t>.</a:t>
            </a:r>
          </a:p>
          <a:p>
            <a:pPr lvl="1"/>
            <a:r>
              <a:rPr lang="en-US" sz="2000" dirty="0"/>
              <a:t>Think of these as pipes that can read or write text.</a:t>
            </a:r>
          </a:p>
          <a:p>
            <a:pPr lvl="1"/>
            <a:r>
              <a:rPr lang="en-US" sz="2000" dirty="0"/>
              <a:t>They can be connected to different sources: keyboard, file, another program.</a:t>
            </a:r>
          </a:p>
          <a:p>
            <a:pPr lvl="1"/>
            <a:r>
              <a:rPr lang="en-US" sz="2000" dirty="0"/>
              <a:t>They can be connected to different sinks: screen, file, another program.</a:t>
            </a:r>
          </a:p>
          <a:p>
            <a:pPr lvl="1"/>
            <a:r>
              <a:rPr lang="en-US" sz="2000" dirty="0"/>
              <a:t>This allows programs and files to be modularly connected to each other.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data.fastq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grep GCAT | sort |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 &gt;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hits.txt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DC5C4-AD70-F944-A4EE-495ED8DA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967D7-24A3-3344-A46D-AE2F4004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FD65-CA6C-6A44-86A8-9F414DD6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 line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8EFB1-4FFF-F448-BC3F-2341B3E61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graphics?</a:t>
            </a:r>
          </a:p>
          <a:p>
            <a:pPr lvl="1"/>
            <a:r>
              <a:rPr lang="en-US" dirty="0"/>
              <a:t>Command line programs can generate graphical outputs: PNGs, PDFs, etc.</a:t>
            </a:r>
          </a:p>
          <a:p>
            <a:pPr lvl="1"/>
            <a:r>
              <a:rPr lang="en-US" dirty="0"/>
              <a:t>Very useful for plots, publication figures, etc.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myscript.R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--output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myplot.pdf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r>
              <a:rPr lang="en-US" dirty="0"/>
              <a:t>What about my normal programs?</a:t>
            </a:r>
          </a:p>
          <a:p>
            <a:pPr lvl="1"/>
            <a:r>
              <a:rPr lang="en-US" dirty="0"/>
              <a:t>Command line programs can call normal applications.</a:t>
            </a:r>
          </a:p>
          <a:p>
            <a:pPr lvl="1"/>
            <a:r>
              <a:rPr lang="en-US" dirty="0"/>
              <a:t>(On a Mac):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open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myplot.pdf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Or save data that you can open in a normal application.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echo "this is an example" &gt;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example.txt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98FA7-C403-7D44-897B-1B037349A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84CD5-67D2-5F45-A8FE-040C384D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886A1-5264-4B44-B60A-D1171CBE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328" y="1701498"/>
            <a:ext cx="4705304" cy="354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EE10D-919D-7A4B-95C4-AECE30E97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04" y="2837742"/>
            <a:ext cx="4009396" cy="2427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BBD2A1-481A-9B44-A377-A93160478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604" y="5109322"/>
            <a:ext cx="2743200" cy="19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 with a command line?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C0EFA-3A5A-864A-BBD9-05AF54CD7B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71179" y="123096"/>
            <a:ext cx="932808" cy="1243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D95C66-0338-1E40-A5F1-EAB96666B122}"/>
              </a:ext>
            </a:extLst>
          </p:cNvPr>
          <p:cNvSpPr txBox="1"/>
          <p:nvPr/>
        </p:nvSpPr>
        <p:spPr>
          <a:xfrm>
            <a:off x="10879810" y="1373270"/>
            <a:ext cx="124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Eric</a:t>
            </a:r>
            <a:br>
              <a:rPr kumimoji="0" lang="en-US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</a:br>
            <a:r>
              <a:rPr kumimoji="0" lang="en-US" b="0" i="0" u="none" strike="noStrike" kern="12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Franzosa</a:t>
            </a:r>
            <a:endParaRPr kumimoji="0" lang="en-US" b="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73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syntax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454854"/>
              </p:ext>
            </p:extLst>
          </p:nvPr>
        </p:nvGraphicFramePr>
        <p:xfrm>
          <a:off x="402161" y="910081"/>
          <a:ext cx="11421534" cy="741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$</a:t>
                      </a:r>
                      <a:r>
                        <a:rPr lang="en-US" sz="1800" baseline="0" dirty="0"/>
                        <a:t> is used to </a:t>
                      </a:r>
                      <a:r>
                        <a:rPr lang="en-US" sz="1800" dirty="0"/>
                        <a:t>indicate the</a:t>
                      </a:r>
                      <a:r>
                        <a:rPr lang="en-US" sz="1800" baseline="0" dirty="0"/>
                        <a:t> start of a command (your prompt may look different)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command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625893"/>
              </p:ext>
            </p:extLst>
          </p:nvPr>
        </p:nvGraphicFramePr>
        <p:xfrm>
          <a:off x="402161" y="2919665"/>
          <a:ext cx="11421534" cy="741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/ </a:t>
                      </a:r>
                      <a:r>
                        <a:rPr lang="en-US" sz="1800" dirty="0">
                          <a:latin typeface="+mn-lt"/>
                          <a:cs typeface="Consolas" pitchFamily="49" charset="0"/>
                        </a:rPr>
                        <a:t>is the </a:t>
                      </a:r>
                      <a:r>
                        <a:rPr lang="en-US" sz="1800" dirty="0"/>
                        <a:t>root of the file system (</a:t>
                      </a:r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C:\</a:t>
                      </a:r>
                      <a:r>
                        <a:rPr lang="en-US" sz="1800" baseline="0" dirty="0">
                          <a:latin typeface="+mn-lt"/>
                          <a:cs typeface="Consolas" pitchFamily="49" charset="0"/>
                        </a:rPr>
                        <a:t> </a:t>
                      </a:r>
                      <a:r>
                        <a:rPr lang="en-US" sz="1800" baseline="0" dirty="0"/>
                        <a:t>on Windows, typically; note the backslash)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1800" dirty="0" err="1">
                          <a:latin typeface="Consolas" pitchFamily="49" charset="0"/>
                          <a:cs typeface="Consolas" pitchFamily="49" charset="0"/>
                        </a:rPr>
                        <a:t>ls</a:t>
                      </a:r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 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582743"/>
              </p:ext>
            </p:extLst>
          </p:nvPr>
        </p:nvGraphicFramePr>
        <p:xfrm>
          <a:off x="402161" y="3789837"/>
          <a:ext cx="11421534" cy="741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 subdirectory of the root directory (separated by more 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 ls /Users/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573614"/>
              </p:ext>
            </p:extLst>
          </p:nvPr>
        </p:nvGraphicFramePr>
        <p:xfrm>
          <a:off x="402161" y="5799420"/>
          <a:ext cx="11421534" cy="741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..</a:t>
                      </a:r>
                      <a:r>
                        <a:rPr lang="en-US" sz="1800" dirty="0"/>
                        <a:t> refers</a:t>
                      </a:r>
                      <a:r>
                        <a:rPr lang="en-US" sz="1800" baseline="0" dirty="0"/>
                        <a:t> to the parent directory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$ mv ../my_file.txt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67266"/>
              </p:ext>
            </p:extLst>
          </p:nvPr>
        </p:nvGraphicFramePr>
        <p:xfrm>
          <a:off x="402161" y="4660009"/>
          <a:ext cx="11421534" cy="1010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.</a:t>
                      </a:r>
                      <a:r>
                        <a:rPr lang="en-US" sz="1800" dirty="0"/>
                        <a:t> refers to the current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1800" dirty="0" err="1">
                          <a:latin typeface="Consolas" pitchFamily="49" charset="0"/>
                          <a:cs typeface="Consolas" pitchFamily="49" charset="0"/>
                        </a:rPr>
                        <a:t>wc</a:t>
                      </a:r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 -l ./my_file.txt</a:t>
                      </a:r>
                    </a:p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1800" baseline="0" dirty="0">
                          <a:latin typeface="Consolas" pitchFamily="49" charset="0"/>
                          <a:cs typeface="Consolas" pitchFamily="49" charset="0"/>
                        </a:rPr>
                        <a:t> cp /</a:t>
                      </a:r>
                      <a:r>
                        <a:rPr lang="en-US" sz="1800" baseline="0" dirty="0" err="1">
                          <a:latin typeface="Consolas" pitchFamily="49" charset="0"/>
                          <a:cs typeface="Consolas" pitchFamily="49" charset="0"/>
                        </a:rPr>
                        <a:t>another_dir</a:t>
                      </a:r>
                      <a:r>
                        <a:rPr lang="en-US" sz="1800" baseline="0" dirty="0">
                          <a:latin typeface="Consolas" pitchFamily="49" charset="0"/>
                          <a:cs typeface="Consolas" pitchFamily="49" charset="0"/>
                        </a:rPr>
                        <a:t>/my_file.txt . </a:t>
                      </a:r>
                      <a:r>
                        <a:rPr lang="en-US" sz="18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copy file “here”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6F57456-87D5-6648-B14E-C72AE1B43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28652"/>
              </p:ext>
            </p:extLst>
          </p:nvPr>
        </p:nvGraphicFramePr>
        <p:xfrm>
          <a:off x="402161" y="1780253"/>
          <a:ext cx="11421534" cy="1010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Consolas" pitchFamily="49" charset="0"/>
                        </a:rPr>
                        <a:t>You always exist in some present location (</a:t>
                      </a:r>
                      <a:r>
                        <a:rPr lang="en-US" sz="1800" i="1" dirty="0">
                          <a:latin typeface="+mn-lt"/>
                          <a:cs typeface="Consolas" pitchFamily="49" charset="0"/>
                        </a:rPr>
                        <a:t>working directory</a:t>
                      </a:r>
                      <a:r>
                        <a:rPr lang="en-US" sz="1800" dirty="0">
                          <a:latin typeface="+mn-lt"/>
                          <a:cs typeface="Consolas" pitchFamily="49" charset="0"/>
                        </a:rPr>
                        <a:t>) within your file system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1800" dirty="0" err="1">
                          <a:latin typeface="Consolas" pitchFamily="49" charset="0"/>
                          <a:cs typeface="Consolas" pitchFamily="49" charset="0"/>
                        </a:rPr>
                        <a:t>pwd</a:t>
                      </a:r>
                      <a:endParaRPr lang="en-US" sz="1800" dirty="0">
                        <a:latin typeface="Consolas" pitchFamily="49" charset="0"/>
                        <a:cs typeface="Consolas" pitchFamily="49" charset="0"/>
                      </a:endParaRP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/Users/</a:t>
                      </a:r>
                      <a:r>
                        <a:rPr lang="en-US" sz="18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chuttenh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29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pwd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943769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Shows the </a:t>
                      </a:r>
                      <a:r>
                        <a:rPr lang="en-US" sz="2400" i="1" dirty="0"/>
                        <a:t>present working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50361"/>
              </p:ext>
            </p:extLst>
          </p:nvPr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pwd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                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prints the current directory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279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Changes the </a:t>
                      </a:r>
                      <a:r>
                        <a:rPr lang="en-US" sz="2400" i="1" dirty="0"/>
                        <a:t>current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2286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cd                  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returns to your home directory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cd /                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changes to the root directory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 cd ..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               # changes to the parent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88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 cd some/directory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   # changes to a subdirectory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51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ls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688533"/>
              </p:ext>
            </p:extLst>
          </p:nvPr>
        </p:nvGraphicFramePr>
        <p:xfrm>
          <a:off x="385233" y="1015999"/>
          <a:ext cx="4185031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185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List</a:t>
                      </a:r>
                      <a:r>
                        <a:rPr lang="en-US" sz="2400" baseline="0" dirty="0"/>
                        <a:t> files in the current directory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46941"/>
              </p:ext>
            </p:extLst>
          </p:nvPr>
        </p:nvGraphicFramePr>
        <p:xfrm>
          <a:off x="385233" y="3684495"/>
          <a:ext cx="11421534" cy="22860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List file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Include all files (including hidden / system / “dot” files, e.g. </a:t>
                      </a:r>
                      <a:r>
                        <a:rPr lang="en-US" sz="24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.example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2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Human-readable</a:t>
                      </a:r>
                      <a:r>
                        <a:rPr lang="en-US" sz="2400" baseline="0" dirty="0"/>
                        <a:t> file sizes (e.g. 3.3MB vs. 3354123)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Lots of build in sorting options</a:t>
                      </a:r>
                      <a:r>
                        <a:rPr lang="en-US" sz="2400" baseline="0" dirty="0"/>
                        <a:t> (size, type, last update, etc.)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ls      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list all files in current directory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 err="1">
                          <a:latin typeface="Consolas" pitchFamily="49" charset="0"/>
                          <a:cs typeface="Consolas" pitchFamily="49" charset="0"/>
                        </a:rPr>
                        <a:t>ls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*.txt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list all text files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4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FCB35-5866-9640-A837-2080C15C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7FC0F-4683-D249-85E5-183303E4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01FB49-2529-6441-A33F-BB1285DCC12B}"/>
              </a:ext>
            </a:extLst>
          </p:cNvPr>
          <p:cNvGrpSpPr/>
          <p:nvPr/>
        </p:nvGrpSpPr>
        <p:grpSpPr>
          <a:xfrm>
            <a:off x="4044950" y="1413883"/>
            <a:ext cx="4102100" cy="2781300"/>
            <a:chOff x="4044950" y="2038350"/>
            <a:chExt cx="4102100" cy="27813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FD0404-8C2A-6448-80B9-C4E3747B6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4950" y="2038350"/>
              <a:ext cx="4102100" cy="27813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13A3FB-15AB-7448-87B8-96261BA182C5}"/>
                </a:ext>
              </a:extLst>
            </p:cNvPr>
            <p:cNvSpPr txBox="1"/>
            <p:nvPr/>
          </p:nvSpPr>
          <p:spPr>
            <a:xfrm>
              <a:off x="4571288" y="3635297"/>
              <a:ext cx="30494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/>
                <a:t>Introductions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C575E06-98CE-E248-8940-862F361BE5BF}"/>
              </a:ext>
            </a:extLst>
          </p:cNvPr>
          <p:cNvSpPr/>
          <p:nvPr/>
        </p:nvSpPr>
        <p:spPr>
          <a:xfrm>
            <a:off x="3152341" y="5074785"/>
            <a:ext cx="588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https://canvas.harvard.edu/courses/71191/quizzes/162984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0352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C00E-1894-7F4D-98EF-E01521FC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syntax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A841-2F33-7645-949E-4B13D4B1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320D6-BC41-5540-81E1-0D65AEFA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1E7F3-8000-084E-AE5D-58D43E790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466" y="556577"/>
            <a:ext cx="8661400" cy="652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F3489-606E-E644-B984-CFECA5C5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68" y="2857764"/>
            <a:ext cx="6438336" cy="40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16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C00E-1894-7F4D-98EF-E01521FC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syntax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A841-2F33-7645-949E-4B13D4B1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320D6-BC41-5540-81E1-0D65AEFA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7E1282-7923-6349-9351-7E4718A8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466" y="556577"/>
            <a:ext cx="8661400" cy="652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C04F47-E4A3-114D-9246-4FA5D052B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66" y="2857762"/>
            <a:ext cx="6438337" cy="40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C00E-1894-7F4D-98EF-E01521FC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syntax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A841-2F33-7645-949E-4B13D4B1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320D6-BC41-5540-81E1-0D65AEFA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832A4-5A3A-9B4D-8057-990165F9B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883920"/>
            <a:ext cx="86614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man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527246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Displays a </a:t>
                      </a:r>
                      <a:r>
                        <a:rPr lang="en-US" sz="2400" i="1" dirty="0"/>
                        <a:t>manual</a:t>
                      </a:r>
                      <a:r>
                        <a:rPr lang="en-US" sz="2400" dirty="0"/>
                        <a:t> page for another tool, detailing</a:t>
                      </a:r>
                      <a:r>
                        <a:rPr lang="en-US" sz="2400" baseline="0" dirty="0"/>
                        <a:t> expected input data and optional flags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786387"/>
              </p:ext>
            </p:extLst>
          </p:nvPr>
        </p:nvGraphicFramePr>
        <p:xfrm>
          <a:off x="385233" y="3202750"/>
          <a:ext cx="11421534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[within program] Exits the current man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man 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821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LESS(1)                                                               General Commands Manual                                                              LESS(1)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NAME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less - opposite of more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SYNOPSIS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less -?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less --help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less -V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less --version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less [-[+]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aABcCdeEfFgGiIJKLmMnNqQrRsSuUVwWX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~]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     [-b space] [-h lines] [-j line] [-k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keyfile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     [-{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oO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}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logfile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] [-p pattern] [-P prompt] [-t tag]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     [-T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tagsfile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] [-x tab,...] [-y lines] [-[z] lines]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     [-# shift] [+[+]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cmd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] [--] [filename]...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(See the OPTIONS section for alternate option syntax with long option names.)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DESCRIPTION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Less  is  a  program  similar  to more (1), but it has many more features.  Less does not have to read the entire input file before starting, so with large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input files it starts up faster than text editors like vi (1).  Less uses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termcap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(or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terminfo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on some systems), so it can run on a variety  of  terminals.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There  is even limited support for hardcopy terminals.  (On a hardcopy terminal, lines which should be printed at the top of the screen are prefixed with 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caret.)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Commands are based on both more and vi.  Commands may be preceded by a decimal number, called N in the descriptions below.  The number is used by some com‐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mands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, as indicated.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COMMANDS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In the following descriptions, ^X means control-X.  ESC stands for the ESCAPE key; for example ESC-v means the two character sequence "ESCAPE", then "v".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h or H Help: display a summary of these commands.  If you forget all the other commands, remember this one.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SPACE or ^V or f or ^F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       Scroll  forward N lines, default one window (see option -z below).  If N is more than the screen size, only the final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screenful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is displayed.  Warn‐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      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ing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: some systems use ^V as a special </a:t>
            </a:r>
            <a:r>
              <a:rPr lang="en-US" sz="1000" dirty="0" err="1">
                <a:latin typeface="Consolas" pitchFamily="49" charset="0"/>
                <a:cs typeface="Consolas" pitchFamily="49" charset="0"/>
              </a:rPr>
              <a:t>literalization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character.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   z      Like SPACE, but if N is specified, it becomes the new window size.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47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rm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40938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Deletes</a:t>
                      </a:r>
                      <a:r>
                        <a:rPr lang="en-US" sz="2400" baseline="0" dirty="0"/>
                        <a:t> (</a:t>
                      </a:r>
                      <a:r>
                        <a:rPr lang="en-US" sz="2400" i="1" baseline="0" dirty="0"/>
                        <a:t>removes</a:t>
                      </a:r>
                      <a:r>
                        <a:rPr lang="en-US" sz="2400" baseline="0" dirty="0"/>
                        <a:t>) a file </a:t>
                      </a:r>
                      <a:r>
                        <a:rPr lang="en-US" sz="2400" b="1" baseline="0" dirty="0"/>
                        <a:t>PERMANENTLY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686506"/>
              </p:ext>
            </p:extLst>
          </p:nvPr>
        </p:nvGraphicFramePr>
        <p:xfrm>
          <a:off x="385233" y="3227295"/>
          <a:ext cx="11421534" cy="1828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Force</a:t>
                      </a:r>
                      <a:r>
                        <a:rPr lang="en-US" sz="2400" baseline="0" dirty="0"/>
                        <a:t>-remove a directory (will fail by default)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Force file removal (use with caution!)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130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Confirm each deletion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rm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95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cp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07924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Copy</a:t>
                      </a:r>
                      <a:r>
                        <a:rPr lang="en-US" sz="2400" dirty="0"/>
                        <a:t> a file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227295"/>
          <a:ext cx="11421534" cy="1371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Warn before overwriting a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Copy recursively (needed for copying directories)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cp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 err="1">
                          <a:latin typeface="Consolas" pitchFamily="49" charset="0"/>
                          <a:cs typeface="Consolas" pitchFamily="49" charset="0"/>
                        </a:rPr>
                        <a:t>my_copy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4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mv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665311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Move</a:t>
                      </a:r>
                      <a:r>
                        <a:rPr lang="en-US" sz="2400" dirty="0"/>
                        <a:t> a file to a new location (or rename a file)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668343"/>
          <a:ext cx="11421534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Warn before overwriting a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326343"/>
              </p:ext>
            </p:extLst>
          </p:nvPr>
        </p:nvGraphicFramePr>
        <p:xfrm>
          <a:off x="385233" y="2109374"/>
          <a:ext cx="11421534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mv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MY_FILE  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rename </a:t>
                      </a:r>
                      <a:r>
                        <a:rPr lang="en-US" sz="24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as 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mv /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my_dir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.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move file “here” (.)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9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echo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787604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Dumps its literal input arguments to STDOUT (for feeding into another program)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514871"/>
              </p:ext>
            </p:extLst>
          </p:nvPr>
        </p:nvGraphicFramePr>
        <p:xfrm>
          <a:off x="385233" y="2109374"/>
          <a:ext cx="11421534" cy="1828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echo "this is an example"        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prints the text this is an...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echo "this is an example" | less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# shows text in less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 echo "this is an example" &gt;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example.txt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 # saves text in file</a:t>
                      </a:r>
                      <a:endParaRPr lang="en-US" sz="24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8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Dumps files on disk to STDOUT (for feeding into another program)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1828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cat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          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lines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of file scroll over screen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cat </a:t>
                      </a:r>
                      <a:r>
                        <a:rPr lang="en-US" sz="2400" baseline="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| </a:t>
                      </a:r>
                      <a:r>
                        <a:rPr lang="en-US" sz="2400" i="1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program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# lines of file enter </a:t>
                      </a:r>
                      <a:r>
                        <a:rPr lang="en-US" sz="2400" i="1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program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as STDIN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 cat *.txt |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i="1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program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  # concatenate all text files as STDIN</a:t>
                      </a:r>
                      <a:endParaRPr lang="en-US" sz="24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7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January 7, 9, 14, 16	TR	1:00-4:00	Kresge 201</a:t>
            </a:r>
          </a:p>
          <a:p>
            <a:pPr lvl="2"/>
            <a:r>
              <a:rPr lang="en-US" dirty="0"/>
              <a:t>Except we’re in </a:t>
            </a:r>
            <a:r>
              <a:rPr lang="en-US" u="sng" dirty="0"/>
              <a:t>Kresge LL6 on Jan. 14</a:t>
            </a:r>
          </a:p>
          <a:p>
            <a:endParaRPr lang="en-US" dirty="0"/>
          </a:p>
          <a:p>
            <a:r>
              <a:rPr lang="en-US" dirty="0"/>
              <a:t>Instructors</a:t>
            </a:r>
          </a:p>
          <a:p>
            <a:pPr lvl="1"/>
            <a:r>
              <a:rPr lang="en-US" dirty="0"/>
              <a:t>Curtis Huttenhower	</a:t>
            </a:r>
            <a:r>
              <a:rPr lang="en-US" dirty="0">
                <a:hlinkClick r:id="rId2"/>
              </a:rPr>
              <a:t>chuttenh@hsph.harvard.edu</a:t>
            </a:r>
            <a:endParaRPr lang="en-US" dirty="0"/>
          </a:p>
          <a:p>
            <a:pPr lvl="2"/>
            <a:r>
              <a:rPr lang="en-US" dirty="0"/>
              <a:t>Office hours:		9th 11:30-12:30, 14th 4:00-5:00, SPH1 413</a:t>
            </a:r>
            <a:endParaRPr lang="en-US" b="1" u="sng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TAs</a:t>
            </a:r>
          </a:p>
          <a:p>
            <a:pPr lvl="1"/>
            <a:r>
              <a:rPr lang="en-US" dirty="0"/>
              <a:t>Sagun </a:t>
            </a:r>
            <a:r>
              <a:rPr lang="en-US" dirty="0" err="1"/>
              <a:t>Maharjan</a:t>
            </a:r>
            <a:r>
              <a:rPr lang="en-US" dirty="0"/>
              <a:t>		</a:t>
            </a:r>
            <a:r>
              <a:rPr lang="en-US" dirty="0">
                <a:hlinkClick r:id="rId3"/>
              </a:rPr>
              <a:t>smaharjan@hsph.harvard.edu</a:t>
            </a:r>
            <a:endParaRPr lang="en-US" dirty="0"/>
          </a:p>
          <a:p>
            <a:pPr lvl="2"/>
            <a:r>
              <a:rPr lang="en-US" dirty="0"/>
              <a:t>Office hours:		13th and 21st 1:00-2:00, SPH1-2 atrium</a:t>
            </a:r>
          </a:p>
          <a:p>
            <a:pPr lvl="1"/>
            <a:r>
              <a:rPr lang="en-US" dirty="0"/>
              <a:t>Sharifa </a:t>
            </a:r>
            <a:r>
              <a:rPr lang="en-US" dirty="0" err="1"/>
              <a:t>Sahai</a:t>
            </a:r>
            <a:r>
              <a:rPr lang="en-US" dirty="0"/>
              <a:t>		</a:t>
            </a:r>
            <a:r>
              <a:rPr lang="en-US" dirty="0">
                <a:hlinkClick r:id="rId4"/>
              </a:rPr>
              <a:t>sharifasahai@g.harvard.edu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C85D9-8F93-8547-AC49-37E338325D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426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less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View a file</a:t>
                      </a:r>
                      <a:r>
                        <a:rPr lang="en-US" sz="2400" baseline="0" dirty="0"/>
                        <a:t> or data stream with navigation options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684495"/>
          <a:ext cx="11421534" cy="1828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Don’t wrap long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←↑→↓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Arrow keys to navigate</a:t>
                      </a:r>
                      <a:r>
                        <a:rPr lang="en-US" sz="2400" baseline="0" dirty="0"/>
                        <a:t> in file (</a:t>
                      </a:r>
                      <a:r>
                        <a:rPr lang="en-US" sz="2400" baseline="0" dirty="0" err="1"/>
                        <a:t>PageUp</a:t>
                      </a:r>
                      <a:r>
                        <a:rPr lang="en-US" sz="2400" baseline="0" dirty="0"/>
                        <a:t>, </a:t>
                      </a:r>
                      <a:r>
                        <a:rPr lang="en-US" sz="2400" baseline="0" dirty="0" err="1"/>
                        <a:t>PageDown</a:t>
                      </a:r>
                      <a:r>
                        <a:rPr lang="en-US" sz="2400" baseline="0" dirty="0"/>
                        <a:t>, Home, End work too)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[in program] Search for</a:t>
                      </a:r>
                      <a:r>
                        <a:rPr lang="en-US" sz="2400" baseline="0" dirty="0"/>
                        <a:t> text, use 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n</a:t>
                      </a:r>
                      <a:r>
                        <a:rPr lang="en-US" sz="2400" baseline="0" dirty="0"/>
                        <a:t> and 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N</a:t>
                      </a:r>
                      <a:r>
                        <a:rPr lang="en-US" sz="2400" baseline="0" dirty="0"/>
                        <a:t> to see next/previous matches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less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cat *.txt | less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‘less’ is often used at the end of a chain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9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grep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Isolate lines of</a:t>
                      </a:r>
                      <a:r>
                        <a:rPr lang="en-US" sz="2400" baseline="0" dirty="0"/>
                        <a:t> a data stream (file or STDIN) that match a pattern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684495"/>
          <a:ext cx="11421534" cy="230905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Richer</a:t>
                      </a:r>
                      <a:r>
                        <a:rPr lang="en-US" sz="2400" baseline="0" dirty="0"/>
                        <a:t> pattern options (regular expressions); more on these in a later lecture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Isolate</a:t>
                      </a:r>
                      <a:r>
                        <a:rPr lang="en-US" sz="2400" baseline="0" dirty="0"/>
                        <a:t> lines that DO NOT match the pattern (invert the match)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Case-insensitive</a:t>
                      </a:r>
                      <a:r>
                        <a:rPr lang="en-US" sz="2400" baseline="0" dirty="0"/>
                        <a:t> match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Specify</a:t>
                      </a:r>
                      <a:r>
                        <a:rPr lang="en-US" sz="2400" baseline="0" dirty="0"/>
                        <a:t> a file of patterns to match (slow if there are lots of options)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grep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i="1" dirty="0">
                          <a:latin typeface="Consolas" pitchFamily="49" charset="0"/>
                          <a:cs typeface="Consolas" pitchFamily="49" charset="0"/>
                        </a:rPr>
                        <a:t>pattern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cat *.txt 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| grep </a:t>
                      </a:r>
                      <a:r>
                        <a:rPr lang="en-US" sz="2400" i="1" baseline="0" dirty="0">
                          <a:latin typeface="Consolas" pitchFamily="49" charset="0"/>
                          <a:cs typeface="Consolas" pitchFamily="49" charset="0"/>
                        </a:rPr>
                        <a:t>pattern</a:t>
                      </a:r>
                      <a:endParaRPr lang="en-US" sz="24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Isolate tab-delimited</a:t>
                      </a:r>
                      <a:r>
                        <a:rPr lang="en-US" sz="2400" baseline="0" dirty="0"/>
                        <a:t> columns of a data stream. </a:t>
                      </a:r>
                      <a:r>
                        <a:rPr lang="en-US" sz="2400" dirty="0"/>
                        <a:t>First column is #1 (not #0 as in Python).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46877"/>
              </p:ext>
            </p:extLst>
          </p:nvPr>
        </p:nvGraphicFramePr>
        <p:xfrm>
          <a:off x="385233" y="4654860"/>
          <a:ext cx="11421534" cy="1371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Select columns (fields)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nsolas" pitchFamily="49" charset="0"/>
                          <a:cs typeface="Consolas" pitchFamily="49" charset="0"/>
                        </a:rPr>
                        <a:t>-</a:t>
                      </a:r>
                      <a:r>
                        <a:rPr lang="en-US" sz="1600" dirty="0" err="1">
                          <a:latin typeface="Consolas" pitchFamily="49" charset="0"/>
                          <a:cs typeface="Consolas" pitchFamily="49" charset="0"/>
                        </a:rPr>
                        <a:t>t'</a:t>
                      </a:r>
                      <a:r>
                        <a:rPr lang="en-US" sz="1600" i="1" dirty="0" err="1">
                          <a:latin typeface="Cambria" pitchFamily="18" charset="0"/>
                          <a:cs typeface="Consolas" pitchFamily="49" charset="0"/>
                        </a:rPr>
                        <a:t>char</a:t>
                      </a:r>
                      <a:r>
                        <a:rPr lang="en-US" sz="1600" dirty="0">
                          <a:latin typeface="Consolas" pitchFamily="49" charset="0"/>
                          <a:cs typeface="Consolas" pitchFamily="49" charset="0"/>
                        </a:rPr>
                        <a:t>'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Break columns on the specified</a:t>
                      </a:r>
                      <a:r>
                        <a:rPr lang="en-US" sz="2400" baseline="0" dirty="0"/>
                        <a:t> character instead of tab, e.g. 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-t','</a:t>
                      </a:r>
                      <a:r>
                        <a:rPr lang="en-US" sz="2400" baseline="0" dirty="0"/>
                        <a:t> for .csv file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2286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cut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-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f2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  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isolate the 2</a:t>
                      </a:r>
                      <a:r>
                        <a:rPr lang="en-US" sz="24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nd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column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of the 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cut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-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f2,3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isolate columns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2 and 3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cut -f2-5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isolate columns 2 THROUGH 5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 cut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-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f3-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 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isolate columns 3 to END (python [2:] slice)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6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sort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787681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Sort</a:t>
                      </a:r>
                      <a:r>
                        <a:rPr lang="en-US" sz="2400" dirty="0"/>
                        <a:t> the lines of a data stream (alphabetically)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629754"/>
              </p:ext>
            </p:extLst>
          </p:nvPr>
        </p:nvGraphicFramePr>
        <p:xfrm>
          <a:off x="385233" y="3275637"/>
          <a:ext cx="11421534" cy="22860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Reverse the sort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Consolas" pitchFamily="49" charset="0"/>
                          <a:ea typeface="+mn-ea"/>
                          <a:cs typeface="Consolas" pitchFamily="49" charset="0"/>
                        </a:rPr>
                        <a:t>-k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Consolas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Sort on the value of </a:t>
                      </a:r>
                      <a:r>
                        <a:rPr lang="en-US" sz="2400" b="1" dirty="0"/>
                        <a:t>WHITESPACE</a:t>
                      </a:r>
                      <a:r>
                        <a:rPr lang="en-US" sz="2400" dirty="0"/>
                        <a:t>-delimited</a:t>
                      </a:r>
                      <a:r>
                        <a:rPr lang="en-US" sz="2400" baseline="0" dirty="0"/>
                        <a:t> column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Consolas" pitchFamily="49" charset="0"/>
                        </a:rPr>
                        <a:t>N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nsolas" pitchFamily="49" charset="0"/>
                          <a:cs typeface="Consolas" pitchFamily="49" charset="0"/>
                        </a:rPr>
                        <a:t>-</a:t>
                      </a:r>
                      <a:r>
                        <a:rPr lang="en-US" sz="2000" dirty="0" err="1">
                          <a:latin typeface="Consolas" pitchFamily="49" charset="0"/>
                          <a:cs typeface="Consolas" pitchFamily="49" charset="0"/>
                        </a:rPr>
                        <a:t>t'</a:t>
                      </a:r>
                      <a:r>
                        <a:rPr lang="en-US" sz="2000" i="1" dirty="0" err="1">
                          <a:latin typeface="Cambria" pitchFamily="18" charset="0"/>
                          <a:cs typeface="Consolas" pitchFamily="49" charset="0"/>
                        </a:rPr>
                        <a:t>char</a:t>
                      </a:r>
                      <a:r>
                        <a:rPr lang="en-US" sz="2000" dirty="0">
                          <a:latin typeface="Consolas" pitchFamily="49" charset="0"/>
                          <a:cs typeface="Consolas" pitchFamily="49" charset="0"/>
                        </a:rPr>
                        <a:t>'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Specify the delimiter character (e.g. 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-t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'\t'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aseline="0" dirty="0"/>
                        <a:t>for tab)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i="0" kern="1200" dirty="0">
                          <a:solidFill>
                            <a:schemeClr val="dk1"/>
                          </a:solidFill>
                          <a:latin typeface="Consolas" pitchFamily="49" charset="0"/>
                          <a:ea typeface="+mn-ea"/>
                          <a:cs typeface="Consolas" pitchFamily="49" charset="0"/>
                        </a:rPr>
                        <a:t>-n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Perform a numeric sort (otherwise 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10</a:t>
                      </a:r>
                      <a:r>
                        <a:rPr lang="en-US" sz="2400" dirty="0"/>
                        <a:t> comes before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2</a:t>
                      </a:r>
                      <a:r>
                        <a:rPr lang="en-US" sz="2400" baseline="0" dirty="0"/>
                        <a:t>)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sort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8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uniq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667105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Isolate the </a:t>
                      </a:r>
                      <a:r>
                        <a:rPr lang="en-US" sz="2400" i="1" dirty="0"/>
                        <a:t>unique</a:t>
                      </a:r>
                      <a:r>
                        <a:rPr lang="en-US" sz="2400" dirty="0"/>
                        <a:t> </a:t>
                      </a:r>
                      <a:r>
                        <a:rPr lang="en-US" sz="2400" b="1" dirty="0"/>
                        <a:t>ADJACENT</a:t>
                      </a:r>
                      <a:r>
                        <a:rPr lang="en-US" sz="2400" dirty="0"/>
                        <a:t> lines of a data</a:t>
                      </a:r>
                      <a:r>
                        <a:rPr lang="en-US" sz="2400" baseline="0" dirty="0"/>
                        <a:t> stream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275637"/>
          <a:ext cx="11421534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Count the occurrence</a:t>
                      </a:r>
                      <a:r>
                        <a:rPr lang="en-US" sz="2400" baseline="0" dirty="0"/>
                        <a:t> of each unique line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sort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|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uniq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w/o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sorting, non-adjacent repeats missed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wc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704645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Counts</a:t>
                      </a:r>
                      <a:r>
                        <a:rPr lang="en-US" sz="2400" dirty="0"/>
                        <a:t> the lines,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i="1" baseline="0" dirty="0"/>
                        <a:t>words</a:t>
                      </a:r>
                      <a:r>
                        <a:rPr lang="en-US" sz="2400" baseline="0" dirty="0"/>
                        <a:t>, and characters of a data stream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275637"/>
          <a:ext cx="11421534" cy="1828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Only</a:t>
                      </a:r>
                      <a:r>
                        <a:rPr lang="en-US" sz="2400" baseline="0" dirty="0"/>
                        <a:t> report line count (faster, and often all you want)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Only report word</a:t>
                      </a:r>
                      <a:r>
                        <a:rPr lang="en-US" sz="2400" baseline="0" dirty="0"/>
                        <a:t> count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Only report character count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wc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4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head/tail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Stream the first/last (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tail</a:t>
                      </a:r>
                      <a:r>
                        <a:rPr lang="en-US" sz="2400" dirty="0">
                          <a:latin typeface="+mn-lt"/>
                        </a:rPr>
                        <a:t>/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head</a:t>
                      </a:r>
                      <a:r>
                        <a:rPr lang="en-US" sz="2400" dirty="0"/>
                        <a:t>)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lines of a data</a:t>
                      </a:r>
                      <a:r>
                        <a:rPr lang="en-US" sz="2400" baseline="0" dirty="0"/>
                        <a:t> stream (default 10)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714351"/>
          <a:ext cx="11421534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-n </a:t>
                      </a:r>
                      <a:r>
                        <a:rPr lang="en-US" sz="2400" i="1" dirty="0" err="1">
                          <a:latin typeface="Cambria" pitchFamily="18" charset="0"/>
                          <a:cs typeface="Consolas" pitchFamily="49" charset="0"/>
                        </a:rPr>
                        <a:t>N</a:t>
                      </a:r>
                      <a:endParaRPr lang="en-US" sz="2400" i="1" dirty="0">
                        <a:latin typeface="Cambria" pitchFamily="18" charset="0"/>
                        <a:cs typeface="Consolas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Stream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i="1" dirty="0">
                          <a:latin typeface="Cambria" pitchFamily="18" charset="0"/>
                          <a:cs typeface="Consolas" pitchFamily="49" charset="0"/>
                        </a:rPr>
                        <a:t>N </a:t>
                      </a:r>
                      <a:r>
                        <a:rPr lang="en-US" sz="2400" dirty="0"/>
                        <a:t>lines instead of default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head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head -n 100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| tail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Stream lines 91-100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4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column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608845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“Normalize” the widths of column entries (Excel-</a:t>
                      </a:r>
                      <a:r>
                        <a:rPr lang="en-US" sz="2400" dirty="0" err="1"/>
                        <a:t>ify</a:t>
                      </a:r>
                      <a:r>
                        <a:rPr lang="en-US" sz="2400" dirty="0"/>
                        <a:t> </a:t>
                      </a:r>
                      <a:r>
                        <a:rPr lang="en-US" sz="2400" i="0" baseline="0" dirty="0"/>
                        <a:t>your data)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586571"/>
              </p:ext>
            </p:extLst>
          </p:nvPr>
        </p:nvGraphicFramePr>
        <p:xfrm>
          <a:off x="385233" y="3282534"/>
          <a:ext cx="11421534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nsolas" pitchFamily="49" charset="0"/>
                          <a:cs typeface="Consolas" pitchFamily="49" charset="0"/>
                        </a:rPr>
                        <a:t>-</a:t>
                      </a:r>
                      <a:r>
                        <a:rPr lang="en-US" sz="2000" dirty="0" err="1">
                          <a:latin typeface="Consolas" pitchFamily="49" charset="0"/>
                          <a:cs typeface="Consolas" pitchFamily="49" charset="0"/>
                        </a:rPr>
                        <a:t>s'</a:t>
                      </a:r>
                      <a:r>
                        <a:rPr lang="en-US" sz="2000" i="1" dirty="0" err="1">
                          <a:latin typeface="Cambria" pitchFamily="18" charset="0"/>
                          <a:cs typeface="Consolas" pitchFamily="49" charset="0"/>
                        </a:rPr>
                        <a:t>char</a:t>
                      </a:r>
                      <a:r>
                        <a:rPr lang="en-US" sz="2000" dirty="0">
                          <a:latin typeface="Consolas" pitchFamily="49" charset="0"/>
                          <a:cs typeface="Consolas" pitchFamily="49" charset="0"/>
                        </a:rPr>
                        <a:t>'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Specify the delimiter character (e.g. 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-s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'\t'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aseline="0" dirty="0"/>
                        <a:t>for tab); default = any whitespace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233" y="2109374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column -t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2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sed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793882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Edit</a:t>
                      </a:r>
                      <a:r>
                        <a:rPr lang="en-US" sz="2400" dirty="0"/>
                        <a:t> a data </a:t>
                      </a:r>
                      <a:r>
                        <a:rPr lang="en-US" sz="2400" i="1" dirty="0"/>
                        <a:t>stream</a:t>
                      </a:r>
                      <a:r>
                        <a:rPr lang="en-US" sz="2400" dirty="0"/>
                        <a:t>, most</a:t>
                      </a:r>
                      <a:r>
                        <a:rPr lang="en-US" sz="2400" baseline="0" dirty="0"/>
                        <a:t> often used for find/replace operations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233" y="3714351"/>
          <a:ext cx="11421534" cy="1737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9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-i</a:t>
                      </a:r>
                      <a:endParaRPr lang="en-US" sz="2400" i="1" dirty="0">
                        <a:latin typeface="Cambria" pitchFamily="18" charset="0"/>
                        <a:cs typeface="Consolas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Edit file “in place” (use with caution)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i="1" dirty="0">
                        <a:latin typeface="Cambria" pitchFamily="18" charset="0"/>
                        <a:cs typeface="Consolas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“</a:t>
                      </a:r>
                      <a:r>
                        <a:rPr lang="en-US" sz="2400" i="1" dirty="0">
                          <a:latin typeface="Cambria" pitchFamily="18" charset="0"/>
                          <a:cs typeface="Consolas" pitchFamily="49" charset="0"/>
                        </a:rPr>
                        <a:t>find</a:t>
                      </a:r>
                      <a:r>
                        <a:rPr lang="en-US" sz="2400" baseline="0" dirty="0"/>
                        <a:t>” can be a regular expression, and “</a:t>
                      </a:r>
                      <a:r>
                        <a:rPr lang="en-US" sz="2400" i="1" dirty="0">
                          <a:latin typeface="Cambria" pitchFamily="18" charset="0"/>
                          <a:cs typeface="Consolas" pitchFamily="49" charset="0"/>
                        </a:rPr>
                        <a:t>replace</a:t>
                      </a:r>
                      <a:r>
                        <a:rPr lang="en-US" sz="2400" baseline="0" dirty="0"/>
                        <a:t>” can use captured elements of the pattern (this will make more sense after our regular expressions lecture).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918912"/>
              </p:ext>
            </p:extLst>
          </p:nvPr>
        </p:nvGraphicFramePr>
        <p:xfrm>
          <a:off x="385233" y="2109374"/>
          <a:ext cx="11421534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sed 's/</a:t>
                      </a:r>
                      <a:r>
                        <a:rPr lang="en-US" sz="2400" i="1" dirty="0">
                          <a:latin typeface="Cambria" pitchFamily="18" charset="0"/>
                          <a:cs typeface="Consolas" pitchFamily="49" charset="0"/>
                        </a:rPr>
                        <a:t>find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en-US" sz="2400" i="1" dirty="0">
                          <a:latin typeface="Cambria" pitchFamily="18" charset="0"/>
                          <a:cs typeface="Consolas" pitchFamily="49" charset="0"/>
                        </a:rPr>
                        <a:t>replace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/g'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sed 's/apple/banana/g'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my_file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replace all instances of “apple” with “banana”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8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Chaining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Most programs read from STDIN and write to STDOUT</a:t>
            </a:r>
          </a:p>
          <a:p>
            <a:r>
              <a:rPr lang="en-US" sz="2400" dirty="0"/>
              <a:t>To start a chain:</a:t>
            </a:r>
          </a:p>
          <a:p>
            <a:pPr lvl="1"/>
            <a:r>
              <a:rPr lang="en-US" sz="2000" dirty="0">
                <a:latin typeface="Consolas" pitchFamily="49" charset="0"/>
                <a:cs typeface="Consolas" pitchFamily="49" charset="0"/>
              </a:rPr>
              <a:t>cat *.txt</a:t>
            </a:r>
          </a:p>
          <a:p>
            <a:pPr lvl="2"/>
            <a:r>
              <a:rPr lang="en-US" sz="1800" dirty="0"/>
              <a:t>Useful for processing multiple files, changing the first command in the chain</a:t>
            </a:r>
          </a:p>
          <a:p>
            <a:pPr lvl="1"/>
            <a:r>
              <a:rPr lang="en-US" sz="2000" dirty="0">
                <a:latin typeface="Consolas" pitchFamily="49" charset="0"/>
                <a:cs typeface="Consolas" pitchFamily="49" charset="0"/>
              </a:rPr>
              <a:t>grep "Hello" my_file.txt</a:t>
            </a:r>
          </a:p>
          <a:p>
            <a:pPr lvl="2"/>
            <a:r>
              <a:rPr lang="en-US" sz="1800" dirty="0">
                <a:cs typeface="Consolas" pitchFamily="49" charset="0"/>
              </a:rPr>
              <a:t>Read file as second argument</a:t>
            </a:r>
          </a:p>
          <a:p>
            <a:pPr lvl="1"/>
            <a:r>
              <a:rPr lang="en-US" sz="2000" dirty="0">
                <a:latin typeface="Consolas" pitchFamily="49" charset="0"/>
                <a:cs typeface="Consolas" pitchFamily="49" charset="0"/>
              </a:rPr>
              <a:t>grep "Hello" &lt; my_file.txt</a:t>
            </a:r>
          </a:p>
          <a:p>
            <a:pPr lvl="2"/>
            <a:r>
              <a:rPr lang="en-US" sz="1800" dirty="0">
                <a:cs typeface="Consolas" pitchFamily="49" charset="0"/>
              </a:rPr>
              <a:t>Another way to provide a single file as STDIN</a:t>
            </a:r>
          </a:p>
          <a:p>
            <a:r>
              <a:rPr lang="en-US" sz="2400" dirty="0">
                <a:cs typeface="Consolas" pitchFamily="49" charset="0"/>
              </a:rPr>
              <a:t>Use the pipe ‘|’ to direct STDOUT of program </a:t>
            </a:r>
            <a:r>
              <a:rPr lang="en-US" sz="2400" i="1" dirty="0">
                <a:cs typeface="Consolas" pitchFamily="49" charset="0"/>
              </a:rPr>
              <a:t>N</a:t>
            </a:r>
            <a:r>
              <a:rPr lang="en-US" sz="2400" dirty="0">
                <a:cs typeface="Consolas" pitchFamily="49" charset="0"/>
              </a:rPr>
              <a:t> as STDIN of program </a:t>
            </a:r>
            <a:r>
              <a:rPr lang="en-US" sz="2400" i="1" dirty="0">
                <a:cs typeface="Consolas" pitchFamily="49" charset="0"/>
              </a:rPr>
              <a:t>N</a:t>
            </a:r>
            <a:r>
              <a:rPr lang="en-US" sz="2400" dirty="0">
                <a:cs typeface="Consolas" pitchFamily="49" charset="0"/>
              </a:rPr>
              <a:t>+1</a:t>
            </a:r>
          </a:p>
          <a:p>
            <a:pPr lvl="1"/>
            <a:r>
              <a:rPr lang="en-US" sz="2000" dirty="0">
                <a:latin typeface="Consolas" pitchFamily="49" charset="0"/>
                <a:cs typeface="Consolas" pitchFamily="49" charset="0"/>
              </a:rPr>
              <a:t>grep "Hello" my_file.txt | sort</a:t>
            </a:r>
          </a:p>
          <a:p>
            <a:r>
              <a:rPr lang="en-US" sz="2400" dirty="0">
                <a:cs typeface="Consolas" pitchFamily="49" charset="0"/>
              </a:rPr>
              <a:t>Can do this repeatedly</a:t>
            </a:r>
          </a:p>
          <a:p>
            <a:pPr lvl="1"/>
            <a:r>
              <a:rPr lang="en-US" sz="2000" dirty="0">
                <a:latin typeface="Consolas" pitchFamily="49" charset="0"/>
                <a:cs typeface="Consolas" pitchFamily="49" charset="0"/>
              </a:rPr>
              <a:t>grep "Hello" my_file.txt | sort | </a:t>
            </a:r>
            <a:r>
              <a:rPr lang="en-US" sz="2000" dirty="0" err="1">
                <a:latin typeface="Consolas" pitchFamily="49" charset="0"/>
                <a:cs typeface="Consolas" pitchFamily="49" charset="0"/>
              </a:rPr>
              <a:t>uniq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| </a:t>
            </a:r>
            <a:r>
              <a:rPr lang="en-US" sz="2000" dirty="0" err="1">
                <a:latin typeface="Consolas" pitchFamily="49" charset="0"/>
                <a:cs typeface="Consolas" pitchFamily="49" charset="0"/>
              </a:rPr>
              <a:t>wc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-l</a:t>
            </a:r>
          </a:p>
          <a:p>
            <a:r>
              <a:rPr lang="en-US" sz="2400" dirty="0">
                <a:cs typeface="Consolas" pitchFamily="49" charset="0"/>
              </a:rPr>
              <a:t>Dump the results to a file (</a:t>
            </a:r>
            <a:r>
              <a:rPr lang="en-US" sz="2400" b="1" dirty="0">
                <a:cs typeface="Consolas" pitchFamily="49" charset="0"/>
              </a:rPr>
              <a:t>OVERWRITES!</a:t>
            </a:r>
            <a:r>
              <a:rPr lang="en-US" sz="2400" dirty="0">
                <a:cs typeface="Consolas" pitchFamily="49" charset="0"/>
              </a:rPr>
              <a:t>)</a:t>
            </a:r>
          </a:p>
          <a:p>
            <a:pPr lvl="1"/>
            <a:r>
              <a:rPr lang="en-US" sz="2000" dirty="0">
                <a:latin typeface="Consolas" pitchFamily="49" charset="0"/>
                <a:cs typeface="Consolas" pitchFamily="49" charset="0"/>
              </a:rPr>
              <a:t>grep "Hello" my_file.txt | sort | </a:t>
            </a:r>
            <a:r>
              <a:rPr lang="en-US" sz="2000" dirty="0" err="1">
                <a:latin typeface="Consolas" pitchFamily="49" charset="0"/>
                <a:cs typeface="Consolas" pitchFamily="49" charset="0"/>
              </a:rPr>
              <a:t>uniq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| </a:t>
            </a:r>
            <a:r>
              <a:rPr lang="en-US" sz="2000" dirty="0" err="1">
                <a:latin typeface="Consolas" pitchFamily="49" charset="0"/>
                <a:cs typeface="Consolas" pitchFamily="49" charset="0"/>
              </a:rPr>
              <a:t>wc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-l 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&gt; hello_count.txt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web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http://huttenhower.sph.harvard.edu/bst272</a:t>
            </a:r>
            <a:endParaRPr lang="en-US" dirty="0"/>
          </a:p>
          <a:p>
            <a:pPr lvl="1"/>
            <a:r>
              <a:rPr lang="en-US" dirty="0"/>
              <a:t>Redirects to standard Canvas site.</a:t>
            </a:r>
          </a:p>
          <a:p>
            <a:pPr lvl="1"/>
            <a:r>
              <a:rPr lang="en-US" dirty="0"/>
              <a:t>If you aren’t on Canvas that’s fine </a:t>
            </a:r>
            <a:r>
              <a:rPr lang="mr-IN" dirty="0"/>
              <a:t>–</a:t>
            </a:r>
            <a:r>
              <a:rPr lang="en-US" dirty="0"/>
              <a:t> email us now / ASAP to register.</a:t>
            </a:r>
          </a:p>
          <a:p>
            <a:r>
              <a:rPr lang="en-US" dirty="0"/>
              <a:t>Contains the entire calendar of topics and activities throughout the course.</a:t>
            </a:r>
          </a:p>
          <a:p>
            <a:endParaRPr lang="en-US" sz="800" dirty="0"/>
          </a:p>
          <a:p>
            <a:r>
              <a:rPr lang="en-US" dirty="0"/>
              <a:t>All assignments and grades will be posted and submitted here.</a:t>
            </a:r>
          </a:p>
          <a:p>
            <a:pPr lvl="1"/>
            <a:r>
              <a:rPr lang="en-US" dirty="0"/>
              <a:t>In addition to in-class "clicker" polls.</a:t>
            </a:r>
          </a:p>
          <a:p>
            <a:endParaRPr lang="en-US" sz="800" dirty="0"/>
          </a:p>
          <a:p>
            <a:r>
              <a:rPr lang="en-US" dirty="0"/>
              <a:t>Four in-class labs (40% total, 10% each).</a:t>
            </a:r>
          </a:p>
          <a:p>
            <a:r>
              <a:rPr lang="en-US" dirty="0"/>
              <a:t>Two problem sets (50% total, 25% each).</a:t>
            </a:r>
          </a:p>
          <a:p>
            <a:pPr lvl="1"/>
            <a:r>
              <a:rPr lang="en-US" dirty="0"/>
              <a:t>Out on Tuesday, due by end-of-day Monday.</a:t>
            </a:r>
          </a:p>
          <a:p>
            <a:r>
              <a:rPr lang="en-US" dirty="0"/>
              <a:t>Participation (10%).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F92F1-FAB0-2B4A-9A3E-F8A8D1EBC1A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09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EFFFB-7300-8841-9859-B3533F66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Chaining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5EC0C-48CA-0844-8B53-DF337F7D6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in summary:</a:t>
            </a:r>
          </a:p>
          <a:p>
            <a:endParaRPr lang="en-US" dirty="0"/>
          </a:p>
          <a:p>
            <a:r>
              <a:rPr lang="en-US" dirty="0"/>
              <a:t>&lt; </a:t>
            </a:r>
            <a:r>
              <a:rPr lang="en-US"/>
              <a:t>assigns a </a:t>
            </a:r>
            <a:r>
              <a:rPr lang="en-US" dirty="0"/>
              <a:t>file’s contents as standard input: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grep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ptrn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&lt;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input_file.txt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&gt; assigns a command’s standard output to a file’s contents: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echo "quick red fox” &gt;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output_file.txt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| assigns a command’s STDOUT to another command’s STDIN:</a:t>
            </a:r>
          </a:p>
          <a:p>
            <a:pPr lvl="1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grep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ptrn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&lt;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input_file.txt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| sort |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uniq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|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wc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-l &gt;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output_file.txt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9B4D-08BC-434E-B747-46043213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9CD67-B119-5749-803B-E65F3AD2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77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Chaining programs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891617"/>
              </p:ext>
            </p:extLst>
          </p:nvPr>
        </p:nvGraphicFramePr>
        <p:xfrm>
          <a:off x="389463" y="3107562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this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cut -f3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patient_data.tsv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| grep "02135" |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wc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-l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9463" y="4288679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this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cut -f3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patient_data.tsv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| sort |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uniq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| </a:t>
                      </a:r>
                      <a:r>
                        <a:rPr lang="en-US" sz="2400" baseline="0" dirty="0" err="1">
                          <a:latin typeface="Consolas" pitchFamily="49" charset="0"/>
                          <a:cs typeface="Consolas" pitchFamily="49" charset="0"/>
                        </a:rPr>
                        <a:t>wc</a:t>
                      </a:r>
                      <a:r>
                        <a:rPr lang="en-US" sz="2400" baseline="0" dirty="0">
                          <a:latin typeface="Consolas" pitchFamily="49" charset="0"/>
                          <a:cs typeface="Consolas" pitchFamily="49" charset="0"/>
                        </a:rPr>
                        <a:t> -l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865966" y="1007819"/>
          <a:ext cx="6460068" cy="18542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153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3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onsolas" pitchFamily="49" charset="0"/>
                          <a:cs typeface="Consolas" pitchFamily="49" charset="0"/>
                        </a:rPr>
                        <a:t>patient_data.tsv</a:t>
                      </a:r>
                      <a:endParaRPr lang="en-US" sz="1800" dirty="0"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UNIQUE_ID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SUBJECT_NAME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SUBJECT_ZIP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134245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Smith,</a:t>
                      </a:r>
                      <a:r>
                        <a:rPr lang="en-US" sz="18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John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02135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102135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Doe,</a:t>
                      </a:r>
                      <a:r>
                        <a:rPr lang="en-US" sz="18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 Jon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02134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166398"/>
              </p:ext>
            </p:extLst>
          </p:nvPr>
        </p:nvGraphicFramePr>
        <p:xfrm>
          <a:off x="389463" y="5469796"/>
          <a:ext cx="11421534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this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sed "s/, Jon/, John/g"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patient_data.tsv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| grep ", John" |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wc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-l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96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*nix utilities: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ssh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739013"/>
              </p:ext>
            </p:extLst>
          </p:nvPr>
        </p:nvGraphicFramePr>
        <p:xfrm>
          <a:off x="385233" y="1015999"/>
          <a:ext cx="11421534" cy="914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What does it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0" dirty="0"/>
                        <a:t>Creates a </a:t>
                      </a:r>
                      <a:r>
                        <a:rPr lang="en-US" sz="2400" i="1" dirty="0"/>
                        <a:t>secure shell</a:t>
                      </a:r>
                      <a:r>
                        <a:rPr lang="en-US" sz="2400" i="0" dirty="0"/>
                        <a:t> connection to a remote machine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931189"/>
              </p:ext>
            </p:extLst>
          </p:nvPr>
        </p:nvGraphicFramePr>
        <p:xfrm>
          <a:off x="385233" y="2109374"/>
          <a:ext cx="11421534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2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$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ssh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dirty="0" err="1">
                          <a:latin typeface="Consolas" pitchFamily="49" charset="0"/>
                          <a:cs typeface="Consolas" pitchFamily="49" charset="0"/>
                        </a:rPr>
                        <a:t>username@host</a:t>
                      </a:r>
                      <a:r>
                        <a:rPr lang="en-US" sz="2400" dirty="0">
                          <a:latin typeface="Consolas" pitchFamily="49" charset="0"/>
                          <a:cs typeface="Consolas" pitchFamily="49" charset="0"/>
                        </a:rPr>
                        <a:t>        </a:t>
                      </a: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connect to host as username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$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ssh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chuttenhower@login.rc.fas.harvard.edu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onsolas" pitchFamily="49" charset="0"/>
                          <a:cs typeface="Consolas" pitchFamily="49" charset="0"/>
                        </a:rPr>
                        <a:t>  </a:t>
                      </a:r>
                      <a:r>
                        <a:rPr lang="en-US" sz="2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onsolas" pitchFamily="49" charset="0"/>
                          <a:cs typeface="Consolas" pitchFamily="49" charset="0"/>
                        </a:rPr>
                        <a:t># connect to RC</a:t>
                      </a:r>
                      <a:endParaRPr lang="en-US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A7ABB4B-BD0B-0C45-A8BC-B0B650180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515" y="3480974"/>
            <a:ext cx="4898971" cy="36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76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CC28-477C-EB44-9E45-28A59CEE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there are lots more!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09369-5838-CB48-AE58-D36D98C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89610-C4D1-874E-A1B7-F2E4FEDE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A6A95-990C-2D46-86A7-545617046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55" y="1031850"/>
            <a:ext cx="8379890" cy="54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79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get a command line?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77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AB2ED-C365-DF47-BE5E-5A7C3077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you’re using Linux…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B4C46A-3D81-1941-94EC-24DFF45EC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command lines everywhere.</a:t>
            </a:r>
          </a:p>
          <a:p>
            <a:pPr lvl="1"/>
            <a:r>
              <a:rPr lang="en-US" dirty="0"/>
              <a:t>And probably don’t need to be taking this class.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3F7DE-FB09-4C46-B526-761774A0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29CD0-3BC4-3748-AE20-D0F2AE09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F7D12-ECFA-CC48-90C5-7BDF9AAC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871" y="2304619"/>
            <a:ext cx="5820259" cy="38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39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04F81-2FB0-114F-88D6-0DCC16BC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you’re using MacOS…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ED614-9B4D-D148-A9D1-1457B6CC4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 Applications/Utilities/Terminal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 I prefer iTerm2 (free)</a:t>
            </a:r>
          </a:p>
          <a:p>
            <a:pPr lvl="1"/>
            <a:r>
              <a:rPr lang="en-US" dirty="0">
                <a:hlinkClick r:id="rId2"/>
              </a:rPr>
              <a:t>https://iterm2.com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6BBA9-DA2C-F342-93EC-6D99719FA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7CA69-41AD-2944-AED3-64D54532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3D81E-48F0-BD40-9CBF-38293511B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968" y="1673810"/>
            <a:ext cx="6797336" cy="4223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B6503-8822-764A-AD82-98209F79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816" y="1475560"/>
            <a:ext cx="6605230" cy="46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666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C24E-C206-BD4F-BA20-B501FC30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have a Cannon/Odyssey account…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AD66D-CC42-1748-B79D-C27A5000B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here:</a:t>
            </a:r>
          </a:p>
          <a:p>
            <a:pPr lvl="1"/>
            <a:r>
              <a:rPr lang="en-US" dirty="0">
                <a:hlinkClick r:id="rId2"/>
              </a:rPr>
              <a:t>https://www.rc.fas.harvard.edu/resources/quickstart-guide/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</a:t>
            </a:r>
            <a:r>
              <a:rPr lang="en-US" dirty="0" err="1"/>
              <a:t>ssh</a:t>
            </a:r>
            <a:r>
              <a:rPr lang="en-US" dirty="0"/>
              <a:t> using Terminal (Mac) or Putty (Windows)</a:t>
            </a:r>
          </a:p>
          <a:p>
            <a:pPr lvl="1"/>
            <a:r>
              <a:rPr lang="en-US" dirty="0">
                <a:hlinkClick r:id="rId3"/>
              </a:rPr>
              <a:t>https://www.chiark.greenend.org.uk/~sgtatham/putty/latest.html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2F7EC-CE5B-E847-914B-340861DE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F71AB-9A09-5D4A-A480-B8CC51FA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569E9-86C3-3E40-B71F-038F00B63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442" y="2070954"/>
            <a:ext cx="526311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87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C24E-C206-BD4F-BA20-B501FC30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have an O2/Orchestra account…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AD66D-CC42-1748-B79D-C27A5000B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here:</a:t>
            </a:r>
          </a:p>
          <a:p>
            <a:pPr lvl="1"/>
            <a:r>
              <a:rPr lang="en-US" dirty="0">
                <a:hlinkClick r:id="rId2"/>
              </a:rPr>
              <a:t>https://wiki.rc.hms.harvard.edu/display/O2/How+to+login+to+O2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</a:t>
            </a:r>
            <a:r>
              <a:rPr lang="en-US" dirty="0" err="1"/>
              <a:t>ssh</a:t>
            </a:r>
            <a:r>
              <a:rPr lang="en-US" dirty="0"/>
              <a:t> using Terminal (Mac) or Putty (Windows)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2F7EC-CE5B-E847-914B-340861DE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F71AB-9A09-5D4A-A480-B8CC51FA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1BFE2-AB81-D548-A1B0-A6CEB318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300" y="2042923"/>
            <a:ext cx="4891400" cy="397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60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3B51-8C6A-E24A-A939-BB05D386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really  want to do this on Windows…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6DD4E-3048-8A4C-AA9C-B5D2F3E9F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default Windows command line is different! But…</a:t>
            </a:r>
          </a:p>
          <a:p>
            <a:r>
              <a:rPr lang="en-US" dirty="0"/>
              <a:t>There’s a brutally complicated PowerShell feature that’s native:</a:t>
            </a:r>
          </a:p>
          <a:p>
            <a:pPr lvl="1"/>
            <a:r>
              <a:rPr lang="en-US" dirty="0">
                <a:hlinkClick r:id="rId2"/>
              </a:rPr>
              <a:t>https://docs.microsoft.com/en-us/windows/wsl/install-win10</a:t>
            </a:r>
            <a:endParaRPr lang="en-US" dirty="0"/>
          </a:p>
          <a:p>
            <a:r>
              <a:rPr lang="en-US" dirty="0"/>
              <a:t>There’s a slightly complicated, very powerful subsystem called Cygwin:</a:t>
            </a:r>
          </a:p>
          <a:p>
            <a:pPr lvl="1"/>
            <a:r>
              <a:rPr lang="en-US" dirty="0">
                <a:hlinkClick r:id="rId3"/>
              </a:rPr>
              <a:t>https://www.cygwin.com/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There’s a very simple, lightweight alternative called GOW:</a:t>
            </a:r>
          </a:p>
          <a:p>
            <a:pPr lvl="1"/>
            <a:r>
              <a:rPr lang="en-US" dirty="0">
                <a:hlinkClick r:id="rId4"/>
              </a:rPr>
              <a:t>https://github.com/bmatzelle/gow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E593-C94E-0448-8B41-D5B10CEC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511CB-BD97-5141-B56C-C08ED977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24F99-6CBD-9F47-8D96-D7F1E585F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261" y="3083755"/>
            <a:ext cx="2602984" cy="1636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3D6AC-650F-4440-97BE-8ECB0D1B9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084" y="2838450"/>
            <a:ext cx="1181100" cy="118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57421-4705-E44B-84CD-386C7EF79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619" y="4996795"/>
            <a:ext cx="5132234" cy="16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4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FD51A-3276-0C41-8093-B2E2D0B9D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438" y="840065"/>
            <a:ext cx="9057124" cy="59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C34A-B19A-C846-9947-CE11893D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absolutely can’t do any of these…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5521B-3E6C-554E-BC64-79BF48666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…or you need it for the homework…</a:t>
            </a:r>
          </a:p>
          <a:p>
            <a:r>
              <a:rPr lang="en-US" dirty="0"/>
              <a:t>Talk to us about getting connected to a Google Cloud Platform (GCP) instance.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79414-710C-364F-B0D6-1CBFC02B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C56E2-E34E-E24F-B388-85FB4C31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F7848-DC86-D44E-94C0-6D755C50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389" y="2043666"/>
            <a:ext cx="6167223" cy="4814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B514BD-C09D-CF48-8372-0AE7FB2384A8}"/>
              </a:ext>
            </a:extLst>
          </p:cNvPr>
          <p:cNvSpPr txBox="1"/>
          <p:nvPr/>
        </p:nvSpPr>
        <p:spPr>
          <a:xfrm>
            <a:off x="9179611" y="4778477"/>
            <a:ext cx="231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This is a web browser!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7D69DC-8F7C-8B49-A4CA-A09DF9CAD5DE}"/>
              </a:ext>
            </a:extLst>
          </p:cNvPr>
          <p:cNvSpPr/>
          <p:nvPr/>
        </p:nvSpPr>
        <p:spPr>
          <a:xfrm>
            <a:off x="8379090" y="4535440"/>
            <a:ext cx="1032387" cy="427703"/>
          </a:xfrm>
          <a:prstGeom prst="arc">
            <a:avLst/>
          </a:prstGeom>
          <a:ln w="381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79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2CFBF-8E53-9049-AEA8-0CF8E452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Caveat </a:t>
            </a:r>
            <a:r>
              <a:rPr lang="en-US" dirty="0" err="1"/>
              <a:t>programmor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FE5FF-DAAE-5F41-B81B-06093CA16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that there will occasionally be minor differences in behavior between different command line environments.</a:t>
            </a:r>
          </a:p>
          <a:p>
            <a:pPr lvl="1"/>
            <a:r>
              <a:rPr lang="en-US" dirty="0"/>
              <a:t>Or even between different versions of the same environment.</a:t>
            </a:r>
          </a:p>
          <a:p>
            <a:pPr lvl="1"/>
            <a:r>
              <a:rPr lang="en-US" dirty="0"/>
              <a:t>Certain commands will/won’t run, behave differently, take different arguments, etc.</a:t>
            </a:r>
          </a:p>
          <a:p>
            <a:endParaRPr lang="en-US" dirty="0"/>
          </a:p>
          <a:p>
            <a:r>
              <a:rPr lang="en-US" dirty="0"/>
              <a:t>Newline handling in text files is a big one.</a:t>
            </a:r>
          </a:p>
          <a:p>
            <a:pPr lvl="1"/>
            <a:r>
              <a:rPr lang="en-US" dirty="0"/>
              <a:t>Mac vs. DOS vs. Unix: \r vs. \r\n vs. \n</a:t>
            </a:r>
          </a:p>
          <a:p>
            <a:pPr lvl="1"/>
            <a:r>
              <a:rPr lang="en-US" dirty="0">
                <a:hlinkClick r:id="rId2"/>
              </a:rPr>
              <a:t>https://en.wikipedia.org/wiki/Newline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630EE-1854-DA4F-A536-DF6E6F35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2C7D9-7ACE-BF4E-8BE4-A0A787D9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81024-0D1B-454F-8AC2-52E6D5C27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034755"/>
            <a:ext cx="5317133" cy="2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08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use other peoples’ command lines?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982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970CE9-C9C5-B54F-836A-953E95C42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Remote computing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6BC82D-C6BC-5248-A814-CEB9374D5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nice thing about text is that it’s easy to transmit over a network.</a:t>
            </a:r>
          </a:p>
          <a:p>
            <a:pPr lvl="1"/>
            <a:r>
              <a:rPr lang="en-US" dirty="0"/>
              <a:t>Command lines are made to be used remotely!</a:t>
            </a:r>
          </a:p>
          <a:p>
            <a:endParaRPr lang="en-US" dirty="0"/>
          </a:p>
          <a:p>
            <a:r>
              <a:rPr lang="en-US" dirty="0" err="1"/>
              <a:t>ssh</a:t>
            </a:r>
            <a:r>
              <a:rPr lang="en-US" dirty="0"/>
              <a:t> is the main way of connecting to a remote machine.</a:t>
            </a:r>
          </a:p>
          <a:p>
            <a:endParaRPr lang="en-US" dirty="0"/>
          </a:p>
          <a:p>
            <a:r>
              <a:rPr lang="en-US" dirty="0"/>
              <a:t>Once connected, you can run commands just as you would if you were using that machine locally.</a:t>
            </a:r>
          </a:p>
          <a:p>
            <a:pPr lvl="1"/>
            <a:r>
              <a:rPr lang="en-US" dirty="0"/>
              <a:t>Don’t forget that it actually has its own separate file system, CPU, etc.!</a:t>
            </a:r>
          </a:p>
          <a:p>
            <a:endParaRPr lang="en-US" dirty="0"/>
          </a:p>
          <a:p>
            <a:r>
              <a:rPr lang="en-US" dirty="0"/>
              <a:t>You can transfer files back and forth using </a:t>
            </a:r>
            <a:r>
              <a:rPr lang="en-US" dirty="0" err="1"/>
              <a:t>scp</a:t>
            </a:r>
            <a:r>
              <a:rPr lang="en-US" dirty="0"/>
              <a:t> / sftp.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D9543-6630-E440-BF61-3EAB5655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C848B-CB66-1447-968C-1893BA11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225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D741-0DFF-924C-B420-70A7E7F50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B26D-7418-9144-B2FD-A7BDC21A8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Grid</a:t>
            </a:r>
            <a:r>
              <a:rPr lang="en-US" dirty="0"/>
              <a:t> or </a:t>
            </a:r>
            <a:r>
              <a:rPr lang="en-US" i="1" dirty="0"/>
              <a:t>distributed</a:t>
            </a:r>
            <a:r>
              <a:rPr lang="en-US" dirty="0"/>
              <a:t> computing is used to describe many (often identical) computers that can all be accessed together remotely.</a:t>
            </a:r>
          </a:p>
          <a:p>
            <a:pPr lvl="1"/>
            <a:r>
              <a:rPr lang="en-US" dirty="0"/>
              <a:t>Many computers that share a common network and often storage.</a:t>
            </a:r>
          </a:p>
          <a:p>
            <a:pPr lvl="1"/>
            <a:r>
              <a:rPr lang="en-US" dirty="0"/>
              <a:t>Can be copies of the same hardware, or heterogeneous.</a:t>
            </a:r>
          </a:p>
          <a:p>
            <a:endParaRPr lang="en-US" dirty="0"/>
          </a:p>
          <a:p>
            <a:r>
              <a:rPr lang="en-US" dirty="0"/>
              <a:t>Commands are typically distributed as </a:t>
            </a:r>
            <a:r>
              <a:rPr lang="en-US" i="1" dirty="0"/>
              <a:t>jobs</a:t>
            </a:r>
            <a:r>
              <a:rPr lang="en-US" dirty="0"/>
              <a:t> organized as </a:t>
            </a:r>
            <a:r>
              <a:rPr lang="en-US" i="1" dirty="0"/>
              <a:t>batches</a:t>
            </a:r>
            <a:r>
              <a:rPr lang="en-US" dirty="0"/>
              <a:t> into one or more </a:t>
            </a:r>
            <a:r>
              <a:rPr lang="en-US" i="1" dirty="0"/>
              <a:t>queues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job </a:t>
            </a:r>
            <a:r>
              <a:rPr lang="en-US" dirty="0"/>
              <a:t>is a combination of a command (executable program), parameters, data, and necessary environment.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batch manager</a:t>
            </a:r>
            <a:r>
              <a:rPr lang="en-US" dirty="0"/>
              <a:t> (or </a:t>
            </a:r>
            <a:r>
              <a:rPr lang="en-US" i="1" dirty="0"/>
              <a:t>scheduler</a:t>
            </a:r>
            <a:r>
              <a:rPr lang="en-US" dirty="0"/>
              <a:t> or </a:t>
            </a:r>
            <a:r>
              <a:rPr lang="en-US" i="1" dirty="0"/>
              <a:t>load balancer</a:t>
            </a:r>
            <a:r>
              <a:rPr lang="en-US" dirty="0"/>
              <a:t>) assigns resources (specific computers / disk space / etc.) to each job.</a:t>
            </a:r>
          </a:p>
          <a:p>
            <a:pPr lvl="1"/>
            <a:r>
              <a:rPr lang="en-US" dirty="0"/>
              <a:t>It can be started, stopped, and sometimes paused by the manager.</a:t>
            </a:r>
          </a:p>
          <a:p>
            <a:pPr lvl="1"/>
            <a:r>
              <a:rPr lang="en-US" dirty="0"/>
              <a:t>The queue can be queried or modified through additional commands.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EB2D2-3CD6-044C-9E9E-5CB344D3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C419D-31A6-1E46-BC2F-D6059560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47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6CDE-C91E-1F42-8CC5-D6D5B0FF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5D73-0065-694E-A38A-B52223D64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grid architecture:</a:t>
            </a:r>
          </a:p>
          <a:p>
            <a:pPr lvl="1"/>
            <a:r>
              <a:rPr lang="en-US" dirty="0"/>
              <a:t>One </a:t>
            </a:r>
            <a:r>
              <a:rPr lang="en-US" i="1" dirty="0"/>
              <a:t>master</a:t>
            </a:r>
            <a:r>
              <a:rPr lang="en-US" dirty="0"/>
              <a:t> </a:t>
            </a:r>
            <a:r>
              <a:rPr lang="en-US" i="1" dirty="0"/>
              <a:t>node</a:t>
            </a:r>
            <a:r>
              <a:rPr lang="en-US" dirty="0"/>
              <a:t> that runs management software.</a:t>
            </a:r>
          </a:p>
          <a:p>
            <a:pPr lvl="1"/>
            <a:r>
              <a:rPr lang="en-US" dirty="0"/>
              <a:t>One or more </a:t>
            </a:r>
            <a:r>
              <a:rPr lang="en-US" i="1" dirty="0"/>
              <a:t>client nodes</a:t>
            </a:r>
            <a:r>
              <a:rPr lang="en-US" dirty="0"/>
              <a:t> that are managed by the master and only run jobs allocated to them.</a:t>
            </a:r>
          </a:p>
          <a:p>
            <a:pPr lvl="2"/>
            <a:r>
              <a:rPr lang="en-US" dirty="0"/>
              <a:t>Run special software that communicates with management server.</a:t>
            </a:r>
          </a:p>
          <a:p>
            <a:pPr lvl="1"/>
            <a:r>
              <a:rPr lang="en-US" dirty="0"/>
              <a:t>One or more </a:t>
            </a:r>
            <a:r>
              <a:rPr lang="en-US" i="1" dirty="0"/>
              <a:t>head nodes</a:t>
            </a:r>
            <a:r>
              <a:rPr lang="en-US" dirty="0"/>
              <a:t> that submit jobs for scheduling.</a:t>
            </a:r>
          </a:p>
          <a:p>
            <a:pPr lvl="2"/>
            <a:r>
              <a:rPr lang="en-US" dirty="0"/>
              <a:t>These are what you actually interact with directly.</a:t>
            </a:r>
          </a:p>
          <a:p>
            <a:pPr lvl="1"/>
            <a:r>
              <a:rPr lang="en-US" dirty="0"/>
              <a:t>Users on head nodes create, submit, and manage jobs (and results).</a:t>
            </a:r>
          </a:p>
          <a:p>
            <a:endParaRPr lang="en-US" dirty="0"/>
          </a:p>
          <a:p>
            <a:r>
              <a:rPr lang="en-US" dirty="0"/>
              <a:t>Management software typically has great flexibility in how resources (clients) are prioritized.</a:t>
            </a:r>
          </a:p>
          <a:p>
            <a:pPr lvl="1"/>
            <a:r>
              <a:rPr lang="en-US" dirty="0"/>
              <a:t>One or more queues with different priorities.</a:t>
            </a:r>
          </a:p>
          <a:p>
            <a:pPr lvl="1"/>
            <a:r>
              <a:rPr lang="en-US" dirty="0"/>
              <a:t>Potentially heterogeneous hardware, so big jobs can be allocated to big client nodes.</a:t>
            </a:r>
          </a:p>
          <a:p>
            <a:pPr lvl="1"/>
            <a:r>
              <a:rPr lang="en-US" dirty="0"/>
              <a:t>Nodes with multiple cores / CPUs can be shared between multiple jobs.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8F3B-DF8F-7740-AAFC-36656F3C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D7112-BD64-4B49-8659-303CE0F5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6CDE-C91E-1F42-8CC5-D6D5B0FF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Grid job management: SLURM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5D73-0065-694E-A38A-B52223D64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Cannon/Odyssey</a:t>
            </a:r>
            <a:br>
              <a:rPr lang="en-US" dirty="0"/>
            </a:br>
            <a:r>
              <a:rPr lang="en-US" dirty="0"/>
              <a:t>and O2/Orchestra</a:t>
            </a:r>
            <a:br>
              <a:rPr lang="en-US" dirty="0"/>
            </a:br>
            <a:r>
              <a:rPr lang="en-US" dirty="0"/>
              <a:t>both use the</a:t>
            </a:r>
            <a:br>
              <a:rPr lang="en-US" dirty="0"/>
            </a:br>
            <a:r>
              <a:rPr lang="en-US" dirty="0"/>
              <a:t>SLURM manager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8F3B-DF8F-7740-AAFC-36656F3C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D7112-BD64-4B49-8659-303CE0F5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5C342-6C93-4640-9668-34C3EEA7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53" y="73844"/>
            <a:ext cx="1221366" cy="111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70881-FDFD-3D4B-9891-249F6622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571" y="990600"/>
            <a:ext cx="3413101" cy="2686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42EBCD-9D2D-5B49-AC71-D1A28518BC8F}"/>
              </a:ext>
            </a:extLst>
          </p:cNvPr>
          <p:cNvSpPr/>
          <p:nvPr/>
        </p:nvSpPr>
        <p:spPr>
          <a:xfrm>
            <a:off x="7144719" y="920235"/>
            <a:ext cx="2862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https://slurm.schedmd.com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547F7B-7B54-D441-A49C-CF473A443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119" y="5719961"/>
            <a:ext cx="4343400" cy="969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CC568-BAE7-DC47-84C7-D1B65FB6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119" y="1687507"/>
            <a:ext cx="4343400" cy="37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5D83-05C5-3246-9D18-7D72EDEC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F5DD5-6A9B-3A44-83A8-89D4915DA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what’s cloud computing?</a:t>
            </a:r>
          </a:p>
          <a:p>
            <a:r>
              <a:rPr lang="en-US" dirty="0"/>
              <a:t>Grossly abused phrase used to mean anything that happens online.</a:t>
            </a:r>
          </a:p>
          <a:p>
            <a:endParaRPr lang="en-US" sz="1000" dirty="0"/>
          </a:p>
          <a:p>
            <a:r>
              <a:rPr lang="en-US" dirty="0"/>
              <a:t>Colloquially can refer to:</a:t>
            </a:r>
          </a:p>
          <a:p>
            <a:pPr lvl="1"/>
            <a:r>
              <a:rPr lang="en-US" dirty="0"/>
              <a:t>Any remotely stored data or remotely executed services.</a:t>
            </a:r>
          </a:p>
          <a:p>
            <a:pPr lvl="1"/>
            <a:r>
              <a:rPr lang="en-US" dirty="0"/>
              <a:t>Hosted services, web applications, or shared documents.</a:t>
            </a:r>
          </a:p>
          <a:p>
            <a:pPr lvl="1"/>
            <a:r>
              <a:rPr lang="en-US" dirty="0"/>
              <a:t>Specific shared storage, computing, or service providers.</a:t>
            </a:r>
          </a:p>
          <a:p>
            <a:r>
              <a:rPr lang="en-US" dirty="0"/>
              <a:t>Technically, refers to:</a:t>
            </a:r>
          </a:p>
          <a:p>
            <a:pPr lvl="1"/>
            <a:r>
              <a:rPr lang="en-US" dirty="0"/>
              <a:t>SaaS: web / remote apps.</a:t>
            </a:r>
          </a:p>
          <a:p>
            <a:pPr lvl="1"/>
            <a:r>
              <a:rPr lang="en-US" dirty="0"/>
              <a:t>PaaS: SaaS limited to dev tools / APIs.</a:t>
            </a:r>
          </a:p>
          <a:p>
            <a:pPr lvl="1"/>
            <a:r>
              <a:rPr lang="en-US" dirty="0"/>
              <a:t>IaaS: remotely managed (potentially virtual) grids.</a:t>
            </a:r>
          </a:p>
          <a:p>
            <a:endParaRPr lang="en-US" sz="1000" dirty="0"/>
          </a:p>
          <a:p>
            <a:r>
              <a:rPr lang="en-US" dirty="0"/>
              <a:t>Here, we pretty much just care about the latter.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E00C6-E6AC-F24A-B7D3-D192CA2B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33509-75D7-4A42-9C9A-849F82C3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C1435-88BE-8341-8DDD-B2CBAB7DD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431" y="229235"/>
            <a:ext cx="4072030" cy="126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90C2AE-1BD1-FF4D-89ED-EEE74541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803" y="3032502"/>
            <a:ext cx="3483658" cy="25787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8C4719-62E8-EE45-8A55-A173F4AB7ECE}"/>
              </a:ext>
            </a:extLst>
          </p:cNvPr>
          <p:cNvSpPr/>
          <p:nvPr/>
        </p:nvSpPr>
        <p:spPr>
          <a:xfrm>
            <a:off x="9438823" y="5623344"/>
            <a:ext cx="15456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hlinkClick r:id="rId4"/>
              </a:rPr>
              <a:t>https://www.bmc.com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1764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6382-2F9A-D945-88A8-CD27810B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computing: IaaS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1A790-F3C0-DE40-A0DB-53BF36C60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our purposes, cloud computing is distributed computing where someone else owns the hardware.</a:t>
            </a:r>
          </a:p>
          <a:p>
            <a:pPr lvl="1"/>
            <a:r>
              <a:rPr lang="en-US" dirty="0"/>
              <a:t>By far the biggest research computing use case.</a:t>
            </a:r>
          </a:p>
          <a:p>
            <a:pPr lvl="1"/>
            <a:r>
              <a:rPr lang="en-US" dirty="0"/>
              <a:t>Lets you run programs using Amazon/Google’s command line.</a:t>
            </a:r>
          </a:p>
          <a:p>
            <a:endParaRPr lang="en-US" dirty="0"/>
          </a:p>
          <a:p>
            <a:r>
              <a:rPr lang="en-US" dirty="0"/>
              <a:t>But! Just this small change makes a big difference:</a:t>
            </a:r>
          </a:p>
          <a:p>
            <a:pPr lvl="1"/>
            <a:r>
              <a:rPr lang="en-US" i="1" dirty="0"/>
              <a:t>Elasticity</a:t>
            </a:r>
            <a:r>
              <a:rPr lang="en-US" dirty="0"/>
              <a:t> means that you can use 10,000 computers for two hours, without needing to buy 10,000 computers forever.</a:t>
            </a:r>
          </a:p>
          <a:p>
            <a:pPr lvl="1"/>
            <a:r>
              <a:rPr lang="en-US" dirty="0"/>
              <a:t>When transmitting data is the bottleneck, brings computes to the data rather than vice versa.</a:t>
            </a:r>
          </a:p>
          <a:p>
            <a:pPr lvl="1"/>
            <a:r>
              <a:rPr lang="en-US" i="1" dirty="0"/>
              <a:t>Democratizes</a:t>
            </a:r>
            <a:r>
              <a:rPr lang="en-US" dirty="0"/>
              <a:t> big computing for users that don’t have local resources.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ECD24-240B-0541-8090-81964AA0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C3636-1C35-F74A-A5D4-843A65F3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6F1A-FE16-A540-8205-EF8A013A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computing: bringing computes to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4750C-F8A8-D849-85B6-55F3052FA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1,000 new DNA sequences, and you want to search them all against NCBI nr.</a:t>
            </a:r>
          </a:p>
          <a:p>
            <a:endParaRPr lang="en-US" dirty="0"/>
          </a:p>
          <a:p>
            <a:r>
              <a:rPr lang="en-US" dirty="0"/>
              <a:t>You could either…</a:t>
            </a:r>
          </a:p>
          <a:p>
            <a:pPr lvl="1"/>
            <a:r>
              <a:rPr lang="en-US" dirty="0"/>
              <a:t>Download the entire nr database.</a:t>
            </a:r>
          </a:p>
          <a:p>
            <a:pPr lvl="1"/>
            <a:r>
              <a:rPr lang="en-US" dirty="0"/>
              <a:t>Run BLAST locally, and save the results.</a:t>
            </a:r>
          </a:p>
          <a:p>
            <a:r>
              <a:rPr lang="en-US" dirty="0"/>
              <a:t>Or…</a:t>
            </a:r>
          </a:p>
          <a:p>
            <a:pPr lvl="1"/>
            <a:r>
              <a:rPr lang="en-US" dirty="0"/>
              <a:t>Upload your 1,000 sequences to a server that already has nr.</a:t>
            </a:r>
          </a:p>
          <a:p>
            <a:pPr lvl="1"/>
            <a:r>
              <a:rPr lang="en-US" dirty="0"/>
              <a:t>Run BLAST there, and download the results.</a:t>
            </a:r>
          </a:p>
          <a:p>
            <a:endParaRPr lang="en-US" dirty="0"/>
          </a:p>
          <a:p>
            <a:r>
              <a:rPr lang="en-US" dirty="0"/>
              <a:t>This is basically SaaS, but the same principle holds for IaaS.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415C6-5B8B-A449-A00D-9E249E137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55F7F-672E-324A-A7F0-A2AB3B3B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3EB28-E0CF-7C4F-87E0-D1CA420C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21" y="880600"/>
            <a:ext cx="8613958" cy="59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7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10429-090D-0141-A84A-D3C30E1C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computing: elasticity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2D6EC-8723-BB4E-B1FB-36E5E9963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1,000 jobs to run that will take 2 hours each.</a:t>
            </a:r>
          </a:p>
          <a:p>
            <a:r>
              <a:rPr lang="en-US" dirty="0"/>
              <a:t>I could…</a:t>
            </a:r>
          </a:p>
          <a:p>
            <a:pPr lvl="1"/>
            <a:r>
              <a:rPr lang="en-US" dirty="0"/>
              <a:t>Wait 2,000 hours (about three months) to run them all on my laptop.</a:t>
            </a:r>
            <a:br>
              <a:rPr lang="en-US" dirty="0"/>
            </a:br>
            <a:r>
              <a:rPr lang="en-US" dirty="0"/>
              <a:t>Cost = $2K, time = 2,000h.</a:t>
            </a:r>
          </a:p>
          <a:p>
            <a:pPr lvl="1"/>
            <a:r>
              <a:rPr lang="en-US" dirty="0"/>
              <a:t>Buy 1,000 computers, run the jobs, and then get stuck with the computers.</a:t>
            </a:r>
            <a:br>
              <a:rPr lang="en-US" dirty="0"/>
            </a:br>
            <a:r>
              <a:rPr lang="en-US" dirty="0"/>
              <a:t>Cost = $2M, time = 2h (plus some overhead).</a:t>
            </a:r>
          </a:p>
          <a:p>
            <a:pPr lvl="1"/>
            <a:r>
              <a:rPr lang="en-US" dirty="0"/>
              <a:t>Rent 1,000 computers for 2 hours each.</a:t>
            </a:r>
            <a:br>
              <a:rPr lang="en-US" dirty="0"/>
            </a:br>
            <a:r>
              <a:rPr lang="en-US" dirty="0"/>
              <a:t>Cost = ~$200ish, time = 2h.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A64D6-9244-F543-B58E-ECB177BA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2220-E769-FF4A-B97D-374E7180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E5B96-CC2A-F247-AC58-97599671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700463"/>
            <a:ext cx="8686800" cy="1117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10CCB-22E4-674B-B062-7515E28B023B}"/>
              </a:ext>
            </a:extLst>
          </p:cNvPr>
          <p:cNvSpPr/>
          <p:nvPr/>
        </p:nvSpPr>
        <p:spPr>
          <a:xfrm>
            <a:off x="3810000" y="58899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hlinkClick r:id="rId3"/>
              </a:rPr>
              <a:t>https://en.wikipedia.org/wiki/Elasticity_(cloud_computing)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214140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D2D6-EFC6-0B4D-94BB-599230AE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computing: Amazon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355DB-6998-1A44-8A91-25BC6EA89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Amazon’s overall cloud platform is Amazon Web Services (AWS)</a:t>
            </a:r>
          </a:p>
          <a:p>
            <a:r>
              <a:rPr lang="en-US" dirty="0"/>
              <a:t>Its main services within this are:</a:t>
            </a:r>
          </a:p>
          <a:p>
            <a:pPr lvl="1"/>
            <a:r>
              <a:rPr lang="en-US" dirty="0"/>
              <a:t>EC2 (Elastic Compute), IaaS</a:t>
            </a:r>
          </a:p>
          <a:p>
            <a:pPr lvl="1"/>
            <a:r>
              <a:rPr lang="en-US" dirty="0"/>
              <a:t>S3 (Simple Storage Service), shared disk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142D6-217A-E646-9036-E189D97C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8BBB2-6F53-324E-B911-22D6FFC0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3B66B-E90D-F141-8448-D3501EE5C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6" y="2925677"/>
            <a:ext cx="5734373" cy="3595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06673-E752-8F49-A7B9-E876A4F17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43" y="2925677"/>
            <a:ext cx="5426126" cy="36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A572-8758-1A4F-9994-ACB50DB2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computing: Google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7E56C-36D8-9D43-8C83-583ED54B6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Google’s overall cloud platform is Google Cloud Platform (GCP)</a:t>
            </a:r>
          </a:p>
          <a:p>
            <a:r>
              <a:rPr lang="en-US" dirty="0"/>
              <a:t>Its main service within this is the Google Compute Engine (GCE)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73058-C26F-9D4C-B852-D116AD30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598A9-EA89-9242-BAC2-E66CB74C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DC891-7366-CC4C-BCF1-98E675D56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10" y="2171698"/>
            <a:ext cx="2743200" cy="4686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BA61E6-65F4-6448-8B8D-E9E54CD37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045" y="2368234"/>
            <a:ext cx="6929238" cy="42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835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D130-B196-BA47-92AB-E050AEC3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46A3E-99BF-BD4C-BFB8-A5FA38445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typical cloud computing process is:</a:t>
            </a:r>
          </a:p>
          <a:p>
            <a:pPr lvl="1"/>
            <a:r>
              <a:rPr lang="en-US" dirty="0"/>
              <a:t>Choose a region within which to operate.</a:t>
            </a:r>
          </a:p>
          <a:p>
            <a:pPr lvl="1"/>
            <a:r>
              <a:rPr lang="en-US" dirty="0"/>
              <a:t>Configure a type of virtual machine (number / oomph of CPUs).</a:t>
            </a:r>
          </a:p>
          <a:p>
            <a:pPr lvl="1"/>
            <a:r>
              <a:rPr lang="en-US" dirty="0"/>
              <a:t>Attach VM </a:t>
            </a:r>
            <a:r>
              <a:rPr lang="en-US" i="1" dirty="0"/>
              <a:t>instances</a:t>
            </a:r>
            <a:r>
              <a:rPr lang="en-US" dirty="0"/>
              <a:t> to (virtual) local or network storage.</a:t>
            </a:r>
          </a:p>
          <a:p>
            <a:pPr lvl="2"/>
            <a:r>
              <a:rPr lang="en-US" dirty="0"/>
              <a:t>Optionally, this storage can start with a default </a:t>
            </a:r>
            <a:r>
              <a:rPr lang="en-US" i="1" dirty="0"/>
              <a:t>image</a:t>
            </a:r>
            <a:r>
              <a:rPr lang="en-US" dirty="0"/>
              <a:t> or </a:t>
            </a:r>
            <a:r>
              <a:rPr lang="en-US" i="1" dirty="0"/>
              <a:t>container</a:t>
            </a:r>
            <a:r>
              <a:rPr lang="en-US" dirty="0"/>
              <a:t> that contains a pre-specified environment with pre-installed software.</a:t>
            </a:r>
          </a:p>
          <a:p>
            <a:pPr lvl="1"/>
            <a:r>
              <a:rPr lang="en-US" i="1" dirty="0"/>
              <a:t>Provision</a:t>
            </a:r>
            <a:r>
              <a:rPr lang="en-US" dirty="0"/>
              <a:t> those instances to run for periods of time.</a:t>
            </a:r>
          </a:p>
          <a:p>
            <a:r>
              <a:rPr lang="en-US" dirty="0"/>
              <a:t>Once an instance is provisioned, it can be accessed just like any remote server, either directly (</a:t>
            </a:r>
            <a:r>
              <a:rPr lang="en-US" dirty="0" err="1"/>
              <a:t>ssh</a:t>
            </a:r>
            <a:r>
              <a:rPr lang="en-US" dirty="0"/>
              <a:t>) or through web or otherwise managed services.</a:t>
            </a:r>
          </a:p>
          <a:p>
            <a:r>
              <a:rPr lang="en-US" dirty="0"/>
              <a:t>Most cloud computing is pay-as-you-go.</a:t>
            </a:r>
          </a:p>
          <a:p>
            <a:pPr lvl="1"/>
            <a:r>
              <a:rPr lang="en-US" dirty="0"/>
              <a:t>This can be good – see $200 example above.</a:t>
            </a:r>
          </a:p>
          <a:p>
            <a:pPr lvl="1"/>
            <a:r>
              <a:rPr lang="en-US" dirty="0"/>
              <a:t>This can be bad – everything costs something.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98DDE-8CE4-F544-8ED6-61C9CAA3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92F38-621E-4A4D-9C35-3D602FEB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450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9224-ACBF-614F-ABCE-08833764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computing: the basics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D1A91-5EEF-C94E-9953-C0B154D9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4EEB-679D-4044-9CAC-C01B750D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3D68B-97A0-1541-A649-C3940012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19838"/>
            <a:ext cx="8534400" cy="57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possibly remember all of this?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11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CAD635-52F6-0E47-A266-875F534D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F63FB4-5FB8-3844-9993-D764977E3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is your friend.</a:t>
            </a:r>
          </a:p>
          <a:p>
            <a:r>
              <a:rPr lang="en-US" dirty="0">
                <a:hlinkClick r:id="rId2"/>
              </a:rPr>
              <a:t>https://www.vikingcodeschool.com/web-development-basics/a-command-line-crash-course </a:t>
            </a:r>
            <a:endParaRPr lang="en-US" dirty="0"/>
          </a:p>
          <a:p>
            <a:r>
              <a:rPr lang="en-US" dirty="0">
                <a:hlinkClick r:id="rId3"/>
              </a:rPr>
              <a:t>https://learntocodewith.me/command-line/unix-command-cheat-sheet/</a:t>
            </a:r>
            <a:endParaRPr lang="en-US" dirty="0"/>
          </a:p>
          <a:p>
            <a:r>
              <a:rPr lang="en-US" dirty="0">
                <a:hlinkClick r:id="rId4"/>
              </a:rPr>
              <a:t>http://www.pixelbeat.org/cmdline.html</a:t>
            </a:r>
            <a:endParaRPr lang="en-US" dirty="0"/>
          </a:p>
          <a:p>
            <a:r>
              <a:rPr lang="en-US" dirty="0">
                <a:hlinkClick r:id="rId5"/>
              </a:rPr>
              <a:t>https://www.howtogeek.com/412055/37-important-linux-commands-you-should-know/</a:t>
            </a:r>
            <a:endParaRPr lang="en-US" dirty="0"/>
          </a:p>
          <a:p>
            <a:r>
              <a:rPr lang="en-US" dirty="0">
                <a:hlinkClick r:id="rId6"/>
              </a:rPr>
              <a:t>https://www.cs.cmu.edu/~213/recitations/fwunixref.pdf</a:t>
            </a:r>
            <a:endParaRPr lang="en-US" dirty="0"/>
          </a:p>
          <a:p>
            <a:r>
              <a:rPr lang="en-US" dirty="0">
                <a:hlinkClick r:id="rId7"/>
              </a:rPr>
              <a:t>https://learnpythonthehardway.org/book/appendixa.html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 more that we’ll see during the lab…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B1C4-1A0B-9142-8A67-84E0DAF1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BAEA4-74AD-3B40-81CE-E1AFEB47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59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15E6-6B17-3446-96E5-423C76A3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B83F0-DBD8-A54C-ACDD-9A2D9914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A1F0-459B-5D48-908F-E20DB480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29" y="331024"/>
            <a:ext cx="2785341" cy="5393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5C8D30-34B3-3049-BD86-2C8106348037}"/>
              </a:ext>
            </a:extLst>
          </p:cNvPr>
          <p:cNvSpPr/>
          <p:nvPr/>
        </p:nvSpPr>
        <p:spPr>
          <a:xfrm>
            <a:off x="3152341" y="5928157"/>
            <a:ext cx="588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https://canvas.harvard.edu/courses/71191/quizzes/162985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88723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58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class is ~1/4-1/3 lecture, with the rest of the time spent on lab.</a:t>
            </a:r>
          </a:p>
          <a:p>
            <a:endParaRPr lang="en-US" sz="2000" dirty="0"/>
          </a:p>
          <a:p>
            <a:r>
              <a:rPr lang="en-US" dirty="0"/>
              <a:t>Lectures are meant to be interactive </a:t>
            </a:r>
            <a:r>
              <a:rPr lang="mr-IN" dirty="0"/>
              <a:t>–</a:t>
            </a:r>
            <a:r>
              <a:rPr lang="en-US" dirty="0"/>
              <a:t> a conversation, not a speech!</a:t>
            </a:r>
          </a:p>
          <a:p>
            <a:pPr lvl="1"/>
            <a:r>
              <a:rPr lang="en-US" dirty="0"/>
              <a:t>Please interrupt, ask questions, and feel free to direct discussion topics.</a:t>
            </a:r>
          </a:p>
          <a:p>
            <a:pPr lvl="1"/>
            <a:r>
              <a:rPr lang="en-US" dirty="0"/>
              <a:t>Particularly when they touch on your own areas of research.</a:t>
            </a:r>
          </a:p>
          <a:p>
            <a:endParaRPr lang="en-US" sz="2000" dirty="0"/>
          </a:p>
          <a:p>
            <a:r>
              <a:rPr lang="en-US" dirty="0"/>
              <a:t>Assignments and labs differ.</a:t>
            </a:r>
          </a:p>
          <a:p>
            <a:pPr lvl="1"/>
            <a:r>
              <a:rPr lang="en-US" dirty="0"/>
              <a:t>In-class polls are anonymous and ungraded.</a:t>
            </a:r>
          </a:p>
          <a:p>
            <a:pPr lvl="1"/>
            <a:r>
              <a:rPr lang="en-US" dirty="0"/>
              <a:t>Both labs and assignments have diverse individual submissions (text, code, data, etc.)</a:t>
            </a:r>
          </a:p>
          <a:p>
            <a:endParaRPr lang="en-US" sz="2000" dirty="0"/>
          </a:p>
          <a:p>
            <a:r>
              <a:rPr lang="en-US" dirty="0"/>
              <a:t>Please </a:t>
            </a:r>
            <a:r>
              <a:rPr lang="en-US" u="sng" dirty="0"/>
              <a:t>bring your laptops</a:t>
            </a:r>
            <a:r>
              <a:rPr lang="en-US" dirty="0"/>
              <a:t> to class if at all possible.</a:t>
            </a:r>
          </a:p>
          <a:p>
            <a:pPr lvl="1"/>
            <a:r>
              <a:rPr lang="en-US" dirty="0"/>
              <a:t>If not, let one of us know after class.</a:t>
            </a:r>
          </a:p>
          <a:p>
            <a:pPr lvl="1"/>
            <a:r>
              <a:rPr lang="en-US" dirty="0"/>
              <a:t>Will be used for activities, polls.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408BB-7525-F948-8DFC-52B118F7A60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7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Assignment and collaboration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 submissions lose points geometrically:</a:t>
            </a:r>
          </a:p>
          <a:p>
            <a:pPr lvl="1"/>
            <a:r>
              <a:rPr lang="en-US" dirty="0"/>
              <a:t>10% the first day, 25% the second, 60% the third, 100% the fourth.</a:t>
            </a:r>
          </a:p>
          <a:p>
            <a:pPr lvl="1"/>
            <a:r>
              <a:rPr lang="en-US" dirty="0"/>
              <a:t>Extensions are generally fine </a:t>
            </a:r>
            <a:r>
              <a:rPr lang="en-US" u="sng" dirty="0"/>
              <a:t>if requested at least one day in advance</a:t>
            </a:r>
            <a:r>
              <a:rPr lang="en-US" dirty="0"/>
              <a:t>.</a:t>
            </a:r>
          </a:p>
          <a:p>
            <a:r>
              <a:rPr lang="en-US" dirty="0"/>
              <a:t>Problem set structure and scoring is indicated within each assignment.</a:t>
            </a:r>
          </a:p>
          <a:p>
            <a:endParaRPr lang="en-US" sz="600" dirty="0"/>
          </a:p>
          <a:p>
            <a:r>
              <a:rPr lang="en-US" dirty="0"/>
              <a:t>On problem sets, please use common sense for collaboration:</a:t>
            </a:r>
          </a:p>
          <a:p>
            <a:pPr lvl="1"/>
            <a:r>
              <a:rPr lang="en-US" b="1" u="sng" dirty="0"/>
              <a:t>Neither specific code nor text for written answers may be shared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Do not show them to each other, even within group members.</a:t>
            </a:r>
          </a:p>
          <a:p>
            <a:pPr lvl="2"/>
            <a:r>
              <a:rPr lang="en-US" dirty="0"/>
              <a:t>If you want to ask about specific code, send it privately to the instructional team.</a:t>
            </a:r>
          </a:p>
          <a:p>
            <a:pPr lvl="1"/>
            <a:r>
              <a:rPr lang="en-US" dirty="0"/>
              <a:t>All problem sets are submitted individually and checked for duplication.</a:t>
            </a:r>
          </a:p>
          <a:p>
            <a:endParaRPr lang="en-US" sz="600" dirty="0"/>
          </a:p>
          <a:p>
            <a:r>
              <a:rPr lang="en-US" dirty="0"/>
              <a:t>However, we encourage discussion of questions </a:t>
            </a:r>
            <a:r>
              <a:rPr lang="en-US" i="1" dirty="0"/>
              <a:t>about</a:t>
            </a:r>
            <a:r>
              <a:rPr lang="en-US" dirty="0"/>
              <a:t> problem sets.</a:t>
            </a:r>
          </a:p>
          <a:p>
            <a:pPr lvl="1"/>
            <a:r>
              <a:rPr lang="en-US" dirty="0"/>
              <a:t>Particularly with instructional team and small groups during in-class labs.</a:t>
            </a:r>
          </a:p>
          <a:p>
            <a:pPr lvl="1"/>
            <a:r>
              <a:rPr lang="en-US" dirty="0"/>
              <a:t>Feel free to address questions, without sharing the specifics of individual answers.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E52A8-B132-B049-A32C-8E69AC9434A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5229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1374</TotalTime>
  <Words>5551</Words>
  <Application>Microsoft Macintosh PowerPoint</Application>
  <PresentationFormat>Widescreen</PresentationFormat>
  <Paragraphs>828</Paragraphs>
  <Slides>78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Calibri</vt:lpstr>
      <vt:lpstr>Cambria</vt:lpstr>
      <vt:lpstr>Consolas</vt:lpstr>
      <vt:lpstr>Courier New</vt:lpstr>
      <vt:lpstr>LucidaGrande</vt:lpstr>
      <vt:lpstr>Wingdings</vt:lpstr>
      <vt:lpstr>template</vt:lpstr>
      <vt:lpstr>1_template</vt:lpstr>
      <vt:lpstr>BST272: Computing Environments for Biology</vt:lpstr>
      <vt:lpstr>BST272: Computing Environments for Biology</vt:lpstr>
      <vt:lpstr>PowerPoint Presentation</vt:lpstr>
      <vt:lpstr>Course overview</vt:lpstr>
      <vt:lpstr>Course web site</vt:lpstr>
      <vt:lpstr>Course structure</vt:lpstr>
      <vt:lpstr>Course structure</vt:lpstr>
      <vt:lpstr>Class structure</vt:lpstr>
      <vt:lpstr>Assignment and collaboration policies</vt:lpstr>
      <vt:lpstr>Setting expectations</vt:lpstr>
      <vt:lpstr>PowerPoint Presentation</vt:lpstr>
      <vt:lpstr>Command line computing concepts and environments for biology</vt:lpstr>
      <vt:lpstr>What does any of this have to do with biology?</vt:lpstr>
      <vt:lpstr>Common biological data science tasks</vt:lpstr>
      <vt:lpstr>Common biological data science tasks</vt:lpstr>
      <vt:lpstr>Resources in this course</vt:lpstr>
      <vt:lpstr>What’s a command line, and what does it have to do with my research?</vt:lpstr>
      <vt:lpstr>PowerPoint Presentation</vt:lpstr>
      <vt:lpstr>PowerPoint Presentation</vt:lpstr>
      <vt:lpstr>PowerPoint Presentation</vt:lpstr>
      <vt:lpstr>Why is this a useful thing?</vt:lpstr>
      <vt:lpstr>Command line concepts</vt:lpstr>
      <vt:lpstr>Command line concepts</vt:lpstr>
      <vt:lpstr>Command line concepts</vt:lpstr>
      <vt:lpstr>What can I do with a command line?</vt:lpstr>
      <vt:lpstr>Path syntax</vt:lpstr>
      <vt:lpstr>*nix utilities: pwd</vt:lpstr>
      <vt:lpstr>*nix utilities: cd</vt:lpstr>
      <vt:lpstr>*nix utilities: ls</vt:lpstr>
      <vt:lpstr>Path syntax</vt:lpstr>
      <vt:lpstr>Path syntax</vt:lpstr>
      <vt:lpstr>Path syntax</vt:lpstr>
      <vt:lpstr>*nix utilities: man</vt:lpstr>
      <vt:lpstr>*nix utilities: man</vt:lpstr>
      <vt:lpstr>*nix utilities: rm</vt:lpstr>
      <vt:lpstr>*nix utilities: cp</vt:lpstr>
      <vt:lpstr>*nix utilities: mv</vt:lpstr>
      <vt:lpstr>*nix utilities: echo</vt:lpstr>
      <vt:lpstr>*nix utilities: cat</vt:lpstr>
      <vt:lpstr>*nix utilities: less</vt:lpstr>
      <vt:lpstr>*nix utilities: grep</vt:lpstr>
      <vt:lpstr>*nix utilities: cut</vt:lpstr>
      <vt:lpstr>*nix utilities: sort</vt:lpstr>
      <vt:lpstr>*nix utilities: uniq</vt:lpstr>
      <vt:lpstr>*nix utilities: wc</vt:lpstr>
      <vt:lpstr>*nix utilities: head/tail</vt:lpstr>
      <vt:lpstr>*nix utilities: column</vt:lpstr>
      <vt:lpstr>*nix utilities: sed</vt:lpstr>
      <vt:lpstr>Chaining programs</vt:lpstr>
      <vt:lpstr>Chaining programs</vt:lpstr>
      <vt:lpstr>Chaining programs</vt:lpstr>
      <vt:lpstr>*nix utilities: ssh</vt:lpstr>
      <vt:lpstr>And there are lots more!</vt:lpstr>
      <vt:lpstr>Where can I get a command line?</vt:lpstr>
      <vt:lpstr>If you’re using Linux…</vt:lpstr>
      <vt:lpstr>If you’re using MacOS…</vt:lpstr>
      <vt:lpstr>If you have a Cannon/Odyssey account…</vt:lpstr>
      <vt:lpstr>If you have an O2/Orchestra account…</vt:lpstr>
      <vt:lpstr>If you really  want to do this on Windows…</vt:lpstr>
      <vt:lpstr>If you absolutely can’t do any of these…</vt:lpstr>
      <vt:lpstr>Caveat programmor</vt:lpstr>
      <vt:lpstr>How can I use other peoples’ command lines?</vt:lpstr>
      <vt:lpstr>Remote computing</vt:lpstr>
      <vt:lpstr>Grid computing</vt:lpstr>
      <vt:lpstr>Grid computing</vt:lpstr>
      <vt:lpstr>Grid job management: SLURM</vt:lpstr>
      <vt:lpstr>Cloud computing</vt:lpstr>
      <vt:lpstr>Cloud computing: IaaS</vt:lpstr>
      <vt:lpstr>Cloud computing: bringing computes to data</vt:lpstr>
      <vt:lpstr>Cloud computing: elasticity</vt:lpstr>
      <vt:lpstr>Cloud computing: Amazon</vt:lpstr>
      <vt:lpstr>Cloud computing: Google</vt:lpstr>
      <vt:lpstr>Cloud computing: the basics</vt:lpstr>
      <vt:lpstr>Cloud computing: the basics</vt:lpstr>
      <vt:lpstr>How can I possibly remember all of this?</vt:lpstr>
      <vt:lpstr>Don’t!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760</cp:revision>
  <dcterms:created xsi:type="dcterms:W3CDTF">2017-01-05T15:59:06Z</dcterms:created>
  <dcterms:modified xsi:type="dcterms:W3CDTF">2020-01-08T15:48:10Z</dcterms:modified>
</cp:coreProperties>
</file>