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8" r:id="rId1"/>
    <p:sldMasterId id="2147483780" r:id="rId2"/>
  </p:sldMasterIdLst>
  <p:notesMasterIdLst>
    <p:notesMasterId r:id="rId61"/>
  </p:notesMasterIdLst>
  <p:sldIdLst>
    <p:sldId id="323" r:id="rId3"/>
    <p:sldId id="324" r:id="rId4"/>
    <p:sldId id="372" r:id="rId5"/>
    <p:sldId id="373" r:id="rId6"/>
    <p:sldId id="272" r:id="rId7"/>
    <p:sldId id="374" r:id="rId8"/>
    <p:sldId id="377" r:id="rId9"/>
    <p:sldId id="375" r:id="rId10"/>
    <p:sldId id="376" r:id="rId11"/>
    <p:sldId id="378" r:id="rId12"/>
    <p:sldId id="379" r:id="rId13"/>
    <p:sldId id="369" r:id="rId14"/>
    <p:sldId id="268" r:id="rId15"/>
    <p:sldId id="270" r:id="rId16"/>
    <p:sldId id="381" r:id="rId17"/>
    <p:sldId id="383" r:id="rId18"/>
    <p:sldId id="382" r:id="rId19"/>
    <p:sldId id="380" r:id="rId20"/>
    <p:sldId id="406" r:id="rId21"/>
    <p:sldId id="371" r:id="rId22"/>
    <p:sldId id="393" r:id="rId23"/>
    <p:sldId id="366" r:id="rId24"/>
    <p:sldId id="384" r:id="rId25"/>
    <p:sldId id="385" r:id="rId26"/>
    <p:sldId id="386" r:id="rId27"/>
    <p:sldId id="387" r:id="rId28"/>
    <p:sldId id="390" r:id="rId29"/>
    <p:sldId id="391" r:id="rId30"/>
    <p:sldId id="392" r:id="rId31"/>
    <p:sldId id="355" r:id="rId32"/>
    <p:sldId id="356" r:id="rId33"/>
    <p:sldId id="365" r:id="rId34"/>
    <p:sldId id="364" r:id="rId35"/>
    <p:sldId id="357" r:id="rId36"/>
    <p:sldId id="359" r:id="rId37"/>
    <p:sldId id="360" r:id="rId38"/>
    <p:sldId id="361" r:id="rId39"/>
    <p:sldId id="363" r:id="rId40"/>
    <p:sldId id="362" r:id="rId41"/>
    <p:sldId id="388" r:id="rId42"/>
    <p:sldId id="389" r:id="rId43"/>
    <p:sldId id="370" r:id="rId44"/>
    <p:sldId id="271" r:id="rId45"/>
    <p:sldId id="395" r:id="rId46"/>
    <p:sldId id="396" r:id="rId47"/>
    <p:sldId id="397" r:id="rId48"/>
    <p:sldId id="398" r:id="rId49"/>
    <p:sldId id="399" r:id="rId50"/>
    <p:sldId id="400" r:id="rId51"/>
    <p:sldId id="405" r:id="rId52"/>
    <p:sldId id="407" r:id="rId53"/>
    <p:sldId id="408" r:id="rId54"/>
    <p:sldId id="368" r:id="rId55"/>
    <p:sldId id="344" r:id="rId56"/>
    <p:sldId id="401" r:id="rId57"/>
    <p:sldId id="402" r:id="rId58"/>
    <p:sldId id="403" r:id="rId59"/>
    <p:sldId id="404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39" autoAdjust="0"/>
    <p:restoredTop sz="86472" autoAdjust="0"/>
  </p:normalViewPr>
  <p:slideViewPr>
    <p:cSldViewPr snapToGrid="0" snapToObjects="1">
      <p:cViewPr varScale="1">
        <p:scale>
          <a:sx n="108" d="100"/>
          <a:sy n="108" d="100"/>
        </p:scale>
        <p:origin x="216" y="4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49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78786-9B84-E947-8820-7E1CB9ABDCEA}" type="datetimeFigureOut">
              <a:rPr lang="en-US" smtClean="0"/>
              <a:t>1/8/20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335D2-6E04-3648-AD61-524203FBD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13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B335D2-6E04-3648-AD61-524203FBD4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8682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76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53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872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24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35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930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556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8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910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68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09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314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541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650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282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373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908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562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94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827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63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70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96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71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94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84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17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7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73011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5268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BB3A-3F6B-224C-8852-F550807EB424}" type="datetime1">
              <a:rPr lang="en-US" smtClean="0"/>
              <a:t>1/8/20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77F8-AF0A-A442-A0AC-1287626547B1}" type="datetime1">
              <a:rPr lang="en-US" smtClean="0"/>
              <a:t>1/8/20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363E-93AC-7F40-AA29-9E7536968F8A}" type="datetime1">
              <a:rPr lang="en-US" smtClean="0"/>
              <a:t>1/8/20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73011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5268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BB3A-3F6B-224C-8852-F550807EB424}" type="datetime1">
              <a:rPr lang="en-US" smtClean="0"/>
              <a:t>1/8/20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35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707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F284-50AE-D34D-8E2A-B571963D35AB}" type="datetime1">
              <a:rPr lang="en-US" smtClean="0"/>
              <a:t>1/8/20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58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BC8F-0DFA-CF43-AF75-D35C7DAE1A67}" type="datetime1">
              <a:rPr lang="en-US" smtClean="0"/>
              <a:t>1/8/20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99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3AC8-E917-7240-97EB-64EFC1A06C96}" type="datetime1">
              <a:rPr lang="en-US" smtClean="0"/>
              <a:t>1/8/20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21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/>
              <a:t>1/8/20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27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08026-1BB1-3941-BE5E-D323B07E18A9}" type="datetime1">
              <a:rPr lang="en-US" smtClean="0"/>
              <a:t>1/8/20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77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444D-7AD3-6F44-824C-A4C041676D98}" type="datetime1">
              <a:rPr lang="en-US" smtClean="0"/>
              <a:t>1/8/20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09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A9C7-1789-DC4D-89FD-19B71522CE86}" type="datetime1">
              <a:rPr lang="en-US" smtClean="0"/>
              <a:t>1/8/20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017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77F8-AF0A-A442-A0AC-1287626547B1}" type="datetime1">
              <a:rPr lang="en-US" smtClean="0"/>
              <a:t>1/8/20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9552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363E-93AC-7F40-AA29-9E7536968F8A}" type="datetime1">
              <a:rPr lang="en-US" smtClean="0"/>
              <a:t>1/8/20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30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F284-50AE-D34D-8E2A-B571963D35AB}" type="datetime1">
              <a:rPr lang="en-US" smtClean="0"/>
              <a:t>1/8/20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8539" y="1086678"/>
            <a:ext cx="5781261" cy="54021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086678"/>
            <a:ext cx="5781261" cy="54021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BC8F-0DFA-CF43-AF75-D35C7DAE1A67}" type="datetime1">
              <a:rPr lang="en-US" smtClean="0"/>
              <a:t>1/8/20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3AC8-E917-7240-97EB-64EFC1A06C96}" type="datetime1">
              <a:rPr lang="en-US" smtClean="0"/>
              <a:t>1/8/20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/>
              <a:t>1/8/20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08026-1BB1-3941-BE5E-D323B07E18A9}" type="datetime1">
              <a:rPr lang="en-US" smtClean="0"/>
              <a:t>1/8/20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444D-7AD3-6F44-824C-A4C041676D98}" type="datetime1">
              <a:rPr lang="en-US" smtClean="0"/>
              <a:t>1/8/20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A9C7-1789-DC4D-89FD-19B71522CE86}" type="datetime1">
              <a:rPr lang="en-US" smtClean="0"/>
              <a:t>1/8/20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8539" y="229235"/>
            <a:ext cx="11714922" cy="654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539" y="1082040"/>
            <a:ext cx="11714922" cy="54068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8539" y="648887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6A2B9-2614-974A-BEFA-2B7A71A547EB}" type="datetime1">
              <a:rPr lang="en-US" smtClean="0"/>
              <a:t>1/8/20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8887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10261" y="648887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4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LucidaGrande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LucidaGrande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8539" y="229235"/>
            <a:ext cx="11714922" cy="654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539" y="1082040"/>
            <a:ext cx="11714922" cy="54068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8539" y="648887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6A2B9-2614-974A-BEFA-2B7A71A547EB}" type="datetime1">
              <a:rPr lang="en-US" smtClean="0"/>
              <a:t>1/8/20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8887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10261" y="648887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2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LucidaGrande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LucidaGrande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huttenhower.sph.harvard.edu/bst27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icb-scanpy.readthedocs-hosted.com/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harvard.edu/courses/71191/quizzes/163004" TargetMode="External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python-reference.readthedocs.io/en/latest/docs/operator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ython.org/3/reference/" TargetMode="External"/><Relationship Id="rId7" Type="http://schemas.openxmlformats.org/officeDocument/2006/relationships/hyperlink" Target="https://www.codecademy.com/learn/learn-python" TargetMode="External"/><Relationship Id="rId2" Type="http://schemas.openxmlformats.org/officeDocument/2006/relationships/hyperlink" Target="https://docs.python.org/3/tutorial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learnpython.org/" TargetMode="External"/><Relationship Id="rId5" Type="http://schemas.openxmlformats.org/officeDocument/2006/relationships/hyperlink" Target="https://www.w3schools.com/python/" TargetMode="External"/><Relationship Id="rId4" Type="http://schemas.openxmlformats.org/officeDocument/2006/relationships/hyperlink" Target="https://python-reference.readthedocs.io/en/latest/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harvard.edu/courses/71191/quizzes/163006" TargetMode="External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hplgit.github.io/bioinf-py/doc/pub/html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scikit-learn.org/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etetoolkit.org/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pysb.org/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for biological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Curtis Huttenhower (</a:t>
            </a:r>
            <a:r>
              <a:rPr lang="en-US" dirty="0" err="1"/>
              <a:t>chuttenh@hsph.harvard.edu</a:t>
            </a:r>
            <a:r>
              <a:rPr lang="en-US" dirty="0"/>
              <a:t>)</a:t>
            </a:r>
          </a:p>
          <a:p>
            <a:r>
              <a:rPr lang="en-US" dirty="0"/>
              <a:t>Sagun </a:t>
            </a:r>
            <a:r>
              <a:rPr lang="en-US" dirty="0" err="1"/>
              <a:t>Maharjan</a:t>
            </a:r>
            <a:r>
              <a:rPr lang="en-US" dirty="0"/>
              <a:t> (</a:t>
            </a:r>
            <a:r>
              <a:rPr lang="en-US" dirty="0" err="1"/>
              <a:t>smaharjan@hsph.harvard.edu</a:t>
            </a:r>
            <a:r>
              <a:rPr lang="en-US" dirty="0"/>
              <a:t>)</a:t>
            </a:r>
          </a:p>
          <a:p>
            <a:r>
              <a:rPr lang="en-US" dirty="0"/>
              <a:t>Sharifa </a:t>
            </a:r>
            <a:r>
              <a:rPr lang="en-US" dirty="0" err="1"/>
              <a:t>Sahai</a:t>
            </a:r>
            <a:r>
              <a:rPr lang="en-US" dirty="0"/>
              <a:t> (</a:t>
            </a:r>
            <a:r>
              <a:rPr lang="en-US" dirty="0" err="1"/>
              <a:t>sharifasahai@g.harvard.edu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http://huttenhower.sph.harvard.edu/bst272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906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5F9F6-209A-CD46-A888-4CBF7CD56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Python example: single-cell sequencing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634F6-6588-594D-B503-30FC75FD6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https://icb-scanpy.readthedocs-hosted.com/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57522-6A46-6A45-99CD-A41FC8C76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1/8/20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1C247-528E-D545-9EA6-B4CBE49A2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1453C5-4F89-FB49-8D94-A2C9DACF9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8707" y="1595361"/>
            <a:ext cx="7754586" cy="520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6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E2023-057E-C449-B970-F2C0C6A5C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 why bother understanding Python?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E896D-87EC-CA40-AA51-D08B5E5E5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Why not just use existing tools?</a:t>
            </a:r>
          </a:p>
          <a:p>
            <a:r>
              <a:rPr lang="en-US" sz="2400" dirty="0"/>
              <a:t>Like learning a foreign language:</a:t>
            </a:r>
          </a:p>
          <a:p>
            <a:pPr lvl="1"/>
            <a:r>
              <a:rPr lang="en-US" sz="2000" dirty="0"/>
              <a:t>You can get by with a phrasebook…</a:t>
            </a:r>
          </a:p>
          <a:p>
            <a:pPr lvl="1"/>
            <a:r>
              <a:rPr lang="en-US" sz="2000" dirty="0"/>
              <a:t>…but you’ll be a lot less confused and more efficient if you know the basics.</a:t>
            </a:r>
          </a:p>
          <a:p>
            <a:pPr lvl="1"/>
            <a:r>
              <a:rPr lang="en-US" sz="2000" dirty="0"/>
              <a:t>And computers are dumb, so you have to learn to be very precise.</a:t>
            </a:r>
          </a:p>
          <a:p>
            <a:r>
              <a:rPr lang="en-US" sz="2400" dirty="0"/>
              <a:t>It’s a very useful and flexible tool that enables new kinds of biology.</a:t>
            </a:r>
          </a:p>
          <a:p>
            <a:pPr lvl="1"/>
            <a:r>
              <a:rPr lang="en-US" sz="2000" dirty="0"/>
              <a:t>Pipetting isn’t research, but it’s impossible to do many types of research without understanding it and doing it efficiently and accurately.</a:t>
            </a:r>
          </a:p>
          <a:p>
            <a:endParaRPr lang="en-US" sz="700" dirty="0"/>
          </a:p>
          <a:p>
            <a:r>
              <a:rPr lang="en-US" sz="2400" dirty="0"/>
              <a:t>Goals for this class:</a:t>
            </a:r>
          </a:p>
          <a:p>
            <a:pPr lvl="1"/>
            <a:r>
              <a:rPr lang="en-US" sz="2000" dirty="0"/>
              <a:t>Review the basic principles of how Python works.</a:t>
            </a:r>
          </a:p>
          <a:p>
            <a:pPr lvl="1"/>
            <a:r>
              <a:rPr lang="en-US" sz="2000" dirty="0"/>
              <a:t>Get you set up with a basic Python environment.</a:t>
            </a:r>
          </a:p>
          <a:p>
            <a:pPr lvl="1"/>
            <a:r>
              <a:rPr lang="en-US" sz="2000" dirty="0"/>
              <a:t>Try it out!</a:t>
            </a:r>
          </a:p>
          <a:p>
            <a:pPr lvl="1"/>
            <a:r>
              <a:rPr lang="en-US" sz="2000" dirty="0"/>
              <a:t>Plug you into documentation and resources for future work.</a:t>
            </a:r>
          </a:p>
          <a:p>
            <a:r>
              <a:rPr lang="en-US" sz="2400" dirty="0"/>
              <a:t>Assume that anything we cover is being oversimplified for the sake of time.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ED365-13C6-8D47-BE48-6F89FDDF1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1/8/20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BDED75-73E8-7149-A623-95C1E2998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63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A42AF3E-9EC7-0F43-90BD-9779EFF38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terminology and data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7BAC9B-A4BA-5148-9B1A-AB1415D9EE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014FA-8FF3-EC42-B322-ECC3C6DEA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1/8/20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A132EB-01CE-F640-B717-12D5EE186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57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Python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u="sng" dirty="0"/>
              <a:t>Interpreted</a:t>
            </a:r>
            <a:r>
              <a:rPr lang="en-US" sz="2400" dirty="0"/>
              <a:t> language (not </a:t>
            </a:r>
            <a:r>
              <a:rPr lang="en-US" sz="2400" u="sng" dirty="0"/>
              <a:t>compiled</a:t>
            </a:r>
            <a:r>
              <a:rPr lang="en-US" sz="2400" dirty="0"/>
              <a:t>).</a:t>
            </a:r>
          </a:p>
          <a:p>
            <a:pPr lvl="1"/>
            <a:r>
              <a:rPr lang="en-US" sz="2000" dirty="0"/>
              <a:t>Your programs are plain text files (not Word etc.) that describe data and instructions.</a:t>
            </a:r>
          </a:p>
          <a:p>
            <a:pPr lvl="1"/>
            <a:r>
              <a:rPr lang="en-US" sz="2000" dirty="0"/>
              <a:t>An interpreter reads them in, figures out what they mean, and (hopefully) does it.</a:t>
            </a:r>
          </a:p>
          <a:p>
            <a:r>
              <a:rPr lang="en-US" sz="2400" dirty="0"/>
              <a:t>Any programming language has a specific </a:t>
            </a:r>
            <a:r>
              <a:rPr lang="en-US" sz="2400" u="sng" dirty="0"/>
              <a:t>syntax</a:t>
            </a:r>
            <a:r>
              <a:rPr lang="en-US" sz="2400" dirty="0"/>
              <a:t>.</a:t>
            </a:r>
          </a:p>
          <a:p>
            <a:pPr lvl="1"/>
            <a:r>
              <a:rPr lang="en-US" sz="2000" dirty="0"/>
              <a:t>Formatting conventions that allow the computer to read it precisely.</a:t>
            </a:r>
          </a:p>
          <a:p>
            <a:pPr lvl="1"/>
            <a:r>
              <a:rPr lang="en-US" sz="2000" dirty="0"/>
              <a:t>This includes capitalization, whitespace, indentation, symbols, operators, names</a:t>
            </a:r>
            <a:r>
              <a:rPr lang="mr-IN" sz="2000" dirty="0"/>
              <a:t>…</a:t>
            </a:r>
            <a:endParaRPr lang="en-US" sz="2000" dirty="0"/>
          </a:p>
          <a:p>
            <a:r>
              <a:rPr lang="en-US" sz="2400" dirty="0"/>
              <a:t>Handful of important concepts that we’ll see soon:</a:t>
            </a:r>
          </a:p>
          <a:p>
            <a:pPr lvl="1"/>
            <a:r>
              <a:rPr lang="en-US" sz="2000" u="sng" dirty="0"/>
              <a:t>Data</a:t>
            </a:r>
            <a:r>
              <a:rPr lang="en-US" sz="2000" dirty="0"/>
              <a:t>, which can be stored in different locations using different types.</a:t>
            </a:r>
          </a:p>
          <a:p>
            <a:pPr lvl="1"/>
            <a:r>
              <a:rPr lang="en-US" sz="2000" u="sng" dirty="0"/>
              <a:t>Instructions</a:t>
            </a:r>
            <a:r>
              <a:rPr lang="en-US" sz="2000" dirty="0"/>
              <a:t>, which manipulate data and come in several forms.</a:t>
            </a:r>
          </a:p>
          <a:p>
            <a:pPr lvl="1"/>
            <a:r>
              <a:rPr lang="en-US" sz="2000" u="sng" dirty="0"/>
              <a:t>Operators</a:t>
            </a:r>
            <a:r>
              <a:rPr lang="en-US" sz="2000" dirty="0"/>
              <a:t>, which are simple instructions typically abbreviated using punctuation (=, +, &lt;, etc.)</a:t>
            </a:r>
          </a:p>
          <a:p>
            <a:pPr lvl="1"/>
            <a:r>
              <a:rPr lang="en-US" sz="2000" u="sng" dirty="0"/>
              <a:t>Functions</a:t>
            </a:r>
            <a:r>
              <a:rPr lang="en-US" sz="2000" dirty="0"/>
              <a:t>, which are complex instructions typically given a specific name.</a:t>
            </a:r>
          </a:p>
          <a:p>
            <a:pPr lvl="1"/>
            <a:r>
              <a:rPr lang="en-US" sz="2000" u="sng" dirty="0"/>
              <a:t>Keywords</a:t>
            </a:r>
            <a:r>
              <a:rPr lang="en-US" sz="2000" dirty="0"/>
              <a:t>, other instructions built into the language.</a:t>
            </a:r>
          </a:p>
          <a:p>
            <a:endParaRPr lang="en-US" sz="1000" dirty="0"/>
          </a:p>
          <a:p>
            <a:r>
              <a:rPr lang="en-US" sz="2400" dirty="0"/>
              <a:t>Always read and think hard about error messages.</a:t>
            </a:r>
          </a:p>
          <a:p>
            <a:pPr lvl="1"/>
            <a:r>
              <a:rPr lang="en-US" sz="2000" dirty="0"/>
              <a:t>They can be hard to understand, but they usually tell you what went wrong!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1/8/20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69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Storing information: data and data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are typically stored in </a:t>
            </a:r>
            <a:r>
              <a:rPr lang="en-US" u="sng" dirty="0"/>
              <a:t>variables</a:t>
            </a:r>
            <a:r>
              <a:rPr lang="en-US" dirty="0"/>
              <a:t>, which are essentially named buckets.</a:t>
            </a:r>
          </a:p>
          <a:p>
            <a:pPr lvl="1"/>
            <a:r>
              <a:rPr lang="en-US" dirty="0"/>
              <a:t>The bucket contains the data, it’s not the data itself!</a:t>
            </a:r>
          </a:p>
          <a:p>
            <a:pPr lvl="1"/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variable_name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"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value</a:t>
            </a:r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"</a:t>
            </a:r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sz="1400" dirty="0"/>
          </a:p>
          <a:p>
            <a:r>
              <a:rPr lang="en-US" dirty="0"/>
              <a:t>In general, data must be of a specific type.</a:t>
            </a:r>
          </a:p>
          <a:p>
            <a:pPr lvl="1"/>
            <a:r>
              <a:rPr lang="en-US" dirty="0"/>
              <a:t>You can add two numbers, or concatenate two strings</a:t>
            </a:r>
            <a:r>
              <a:rPr lang="mr-IN" dirty="0"/>
              <a:t>…</a:t>
            </a:r>
            <a:endParaRPr lang="en-US" dirty="0"/>
          </a:p>
          <a:p>
            <a:pPr lvl="1"/>
            <a:r>
              <a:rPr lang="mr-IN" dirty="0"/>
              <a:t>…</a:t>
            </a:r>
            <a:r>
              <a:rPr lang="en-US" dirty="0"/>
              <a:t>but you can’t add a number to a string, or concatenate two numbers.</a:t>
            </a:r>
          </a:p>
          <a:p>
            <a:endParaRPr lang="en-US" sz="1400" dirty="0"/>
          </a:p>
          <a:p>
            <a:r>
              <a:rPr lang="en-US" dirty="0"/>
              <a:t>Many built-in data types in Python, but the simplest are:</a:t>
            </a:r>
          </a:p>
          <a:p>
            <a:pPr lvl="1"/>
            <a:r>
              <a:rPr lang="en-US" dirty="0"/>
              <a:t>Strings = sequences of characters surrounded by quotes: </a:t>
            </a:r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"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This is a string."</a:t>
            </a:r>
          </a:p>
          <a:p>
            <a:pPr lvl="2"/>
            <a:r>
              <a:rPr lang="en-US" u="sng" dirty="0">
                <a:ea typeface="Courier New" charset="0"/>
                <a:cs typeface="Courier New" charset="0"/>
              </a:rPr>
              <a:t>Escape sequences</a:t>
            </a:r>
            <a:r>
              <a:rPr lang="en-US" dirty="0">
                <a:ea typeface="Courier New" charset="0"/>
                <a:cs typeface="Courier New" charset="0"/>
              </a:rPr>
              <a:t> use \ to represent special chars: </a:t>
            </a:r>
            <a:r>
              <a:rPr lang="en-US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"\t is a tab, \\ a backslash"</a:t>
            </a:r>
          </a:p>
          <a:p>
            <a:pPr lvl="1"/>
            <a:r>
              <a:rPr lang="en-US" dirty="0"/>
              <a:t>Integers = positive or negative whole numbers: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12345</a:t>
            </a:r>
            <a:r>
              <a:rPr lang="en-US" dirty="0">
                <a:ea typeface="Courier New" charset="0"/>
                <a:cs typeface="Courier New" charset="0"/>
              </a:rPr>
              <a:t>,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-678</a:t>
            </a:r>
          </a:p>
          <a:p>
            <a:pPr lvl="1"/>
            <a:r>
              <a:rPr lang="en-US" dirty="0"/>
              <a:t>Floats = numbers with a decimal place: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12.345</a:t>
            </a:r>
            <a:r>
              <a:rPr lang="en-US" dirty="0">
                <a:ea typeface="Courier New" charset="0"/>
                <a:cs typeface="Courier New" charset="0"/>
              </a:rPr>
              <a:t>,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-6.7e8</a:t>
            </a:r>
          </a:p>
          <a:p>
            <a:pPr lvl="1"/>
            <a:r>
              <a:rPr lang="en-US" dirty="0"/>
              <a:t>Booleans = binary values, True or False: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True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1/8/20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27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3AC15-7DC7-4F4C-9028-99B2B7EA1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Combining information: collection data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A3A33-3FFB-C644-AB03-E97AD3589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What about combinations of multiple values?</a:t>
            </a:r>
          </a:p>
          <a:p>
            <a:r>
              <a:rPr lang="en-US" sz="2000" u="sng" dirty="0"/>
              <a:t>Lists</a:t>
            </a:r>
            <a:r>
              <a:rPr lang="en-US" sz="2000" dirty="0"/>
              <a:t> (or </a:t>
            </a:r>
            <a:r>
              <a:rPr lang="en-US" sz="2000" u="sng" dirty="0"/>
              <a:t>arrays</a:t>
            </a:r>
            <a:r>
              <a:rPr lang="en-US" sz="2000" dirty="0"/>
              <a:t> or </a:t>
            </a:r>
            <a:r>
              <a:rPr lang="en-US" sz="2000" u="sng" dirty="0"/>
              <a:t>vectors</a:t>
            </a:r>
            <a:r>
              <a:rPr lang="en-US" sz="2000" dirty="0"/>
              <a:t>) are sequences of zero or more ordered data (of arbitrary types):</a:t>
            </a:r>
          </a:p>
          <a:p>
            <a:pPr lvl="1"/>
            <a:r>
              <a:rPr lang="en-US" sz="1800" dirty="0"/>
              <a:t>Surrounded by []s, separated by ,s.</a:t>
            </a:r>
          </a:p>
          <a:p>
            <a:pPr lvl="1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[]</a:t>
            </a:r>
          </a:p>
          <a:p>
            <a:pPr lvl="1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[1, 2, 3]</a:t>
            </a:r>
          </a:p>
          <a:p>
            <a:pPr lvl="1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["one", 2, ["three", [], 4]]</a:t>
            </a:r>
          </a:p>
          <a:p>
            <a:endParaRPr lang="en-US" sz="600" dirty="0"/>
          </a:p>
          <a:p>
            <a:r>
              <a:rPr lang="en-US" sz="2000" dirty="0"/>
              <a:t>Accessed by integer index (starting at </a:t>
            </a:r>
            <a:r>
              <a:rPr lang="en-US" sz="2000" u="sng" dirty="0"/>
              <a:t>zero</a:t>
            </a:r>
            <a:r>
              <a:rPr lang="en-US" sz="2000" dirty="0"/>
              <a:t>):</a:t>
            </a:r>
          </a:p>
          <a:p>
            <a:pPr lvl="1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["one", "two", "three"]</a:t>
            </a:r>
          </a:p>
          <a:p>
            <a:pPr lvl="1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a[0] → "one"</a:t>
            </a:r>
          </a:p>
          <a:p>
            <a:pPr lvl="1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a[2] → "three"</a:t>
            </a:r>
          </a:p>
          <a:p>
            <a:pPr lvl="1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a[3] → </a:t>
            </a:r>
            <a:r>
              <a:rPr lang="en-US" sz="1600" b="1" dirty="0">
                <a:cs typeface="Courier New" panose="02070309020205020404" pitchFamily="49" charset="0"/>
              </a:rPr>
              <a:t>ERROR</a:t>
            </a:r>
          </a:p>
          <a:p>
            <a:endParaRPr lang="en-US" sz="600" dirty="0"/>
          </a:p>
          <a:p>
            <a:r>
              <a:rPr lang="en-US" sz="2000" dirty="0"/>
              <a:t>Have an intrinsic length that can be dynamically modified:</a:t>
            </a:r>
          </a:p>
          <a:p>
            <a:pPr lvl="1"/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 a ) → 3</a:t>
            </a:r>
          </a:p>
          <a:p>
            <a:pPr lvl="1"/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a.append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 "four" )</a:t>
            </a:r>
          </a:p>
          <a:p>
            <a:pPr lvl="1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→ ["one", "two", "three", "four"]</a:t>
            </a:r>
          </a:p>
          <a:p>
            <a:pPr lvl="1"/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 a ) → 4</a:t>
            </a:r>
          </a:p>
          <a:p>
            <a:pPr lvl="1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a[3] → "four"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A940D-3FA8-9C4F-AEED-68054811F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1/8/20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5A0024-7771-7847-B882-30E106662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70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3AC15-7DC7-4F4C-9028-99B2B7EA1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Combining information: collection data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A3A33-3FFB-C644-AB03-E97AD3589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u="sng" dirty="0"/>
              <a:t>Sets</a:t>
            </a:r>
            <a:r>
              <a:rPr lang="en-US" sz="2000" dirty="0"/>
              <a:t> are collections of zero or more unordered, unique data (of arbitrary types):</a:t>
            </a:r>
          </a:p>
          <a:p>
            <a:pPr lvl="1"/>
            <a:r>
              <a:rPr lang="en-US" sz="1800" dirty="0"/>
              <a:t>Surrounded by {}s, separated by ,s.</a:t>
            </a:r>
          </a:p>
          <a:p>
            <a:pPr lvl="1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{}</a:t>
            </a:r>
          </a:p>
          <a:p>
            <a:pPr lvl="1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{1, 2, 3}</a:t>
            </a:r>
          </a:p>
          <a:p>
            <a:pPr lvl="1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{"one", 2, ["three", {}, 4]}</a:t>
            </a:r>
          </a:p>
          <a:p>
            <a:endParaRPr lang="en-US" sz="300" dirty="0"/>
          </a:p>
          <a:p>
            <a:r>
              <a:rPr lang="en-US" sz="2000" dirty="0"/>
              <a:t>Accessed by iteration – no intrinsic order – but can be combined intuitively:</a:t>
            </a:r>
          </a:p>
          <a:p>
            <a:pPr lvl="1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{"one", "two", "two"} → {"one", "two"}</a:t>
            </a:r>
          </a:p>
          <a:p>
            <a:pPr lvl="1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{"one", "two"} == {"two", "one"} → True</a:t>
            </a:r>
          </a:p>
          <a:p>
            <a:pPr lvl="1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{"one", "two"} | {"two", "three"} → {"one", "two", "three"}</a:t>
            </a:r>
          </a:p>
          <a:p>
            <a:pPr lvl="1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{"one", "two"} &amp; {"two", "three"} → {"two"}</a:t>
            </a:r>
          </a:p>
          <a:p>
            <a:endParaRPr lang="en-US" sz="300" dirty="0"/>
          </a:p>
          <a:p>
            <a:r>
              <a:rPr lang="en-US" sz="2000" dirty="0"/>
              <a:t>Have an intrinsic length that can be dynamically modified:</a:t>
            </a:r>
          </a:p>
          <a:p>
            <a:pPr lvl="1"/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setOne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{"one", "two", "three"}</a:t>
            </a:r>
          </a:p>
          <a:p>
            <a:pPr lvl="1"/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setOne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) → 3</a:t>
            </a:r>
          </a:p>
          <a:p>
            <a:pPr lvl="1"/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setOne.add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 "four" )</a:t>
            </a:r>
          </a:p>
          <a:p>
            <a:pPr lvl="1"/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setOne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→ {"one", "two", "three", "four"}</a:t>
            </a:r>
          </a:p>
          <a:p>
            <a:pPr lvl="1"/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setOne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) → 4</a:t>
            </a:r>
          </a:p>
          <a:p>
            <a:pPr lvl="1"/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setOne.add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 "four" )</a:t>
            </a:r>
          </a:p>
          <a:p>
            <a:pPr lvl="1"/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setOne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→ {"one", "two", "three", "four"}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A940D-3FA8-9C4F-AEED-68054811F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1/8/20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5A0024-7771-7847-B882-30E106662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0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3AC15-7DC7-4F4C-9028-99B2B7EA1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Combining information: collection data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A3A33-3FFB-C644-AB03-E97AD3589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u="sng" dirty="0"/>
              <a:t>Dictionaries</a:t>
            </a:r>
            <a:r>
              <a:rPr lang="en-US" sz="2000" dirty="0"/>
              <a:t> (or </a:t>
            </a:r>
            <a:r>
              <a:rPr lang="en-US" sz="2000" u="sng" dirty="0"/>
              <a:t>hashes</a:t>
            </a:r>
            <a:r>
              <a:rPr lang="en-US" sz="2000" dirty="0"/>
              <a:t> or </a:t>
            </a:r>
            <a:r>
              <a:rPr lang="en-US" sz="2000" u="sng" dirty="0"/>
              <a:t>maps</a:t>
            </a:r>
            <a:r>
              <a:rPr lang="en-US" sz="2000" dirty="0"/>
              <a:t>) are sets of zero or more key-value pairs:</a:t>
            </a:r>
          </a:p>
          <a:p>
            <a:pPr lvl="1"/>
            <a:r>
              <a:rPr lang="en-US" sz="1800" dirty="0"/>
              <a:t>A key must be any unique, simple data type; a value can be anything.</a:t>
            </a:r>
          </a:p>
          <a:p>
            <a:pPr lvl="1"/>
            <a:r>
              <a:rPr lang="en-US" sz="1800" dirty="0"/>
              <a:t>Surrounded by {}s, pairs separated by ,s, key-values separated by :s.</a:t>
            </a:r>
          </a:p>
          <a:p>
            <a:pPr lvl="1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{}</a:t>
            </a:r>
          </a:p>
          <a:p>
            <a:pPr lvl="1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{1:"one", 2:"two"}</a:t>
            </a:r>
          </a:p>
          <a:p>
            <a:pPr lvl="1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{"one":1, "two":[[], []], 3:{"three"}}</a:t>
            </a:r>
          </a:p>
          <a:p>
            <a:endParaRPr lang="en-US" sz="600" dirty="0"/>
          </a:p>
          <a:p>
            <a:r>
              <a:rPr lang="en-US" sz="2000" dirty="0"/>
              <a:t>Accessed by key (confusingly still using []s):</a:t>
            </a:r>
          </a:p>
          <a:p>
            <a:pPr lvl="1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hash = {1:"one", "two":2}</a:t>
            </a:r>
          </a:p>
          <a:p>
            <a:pPr lvl="1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hash[1] → "one"</a:t>
            </a:r>
          </a:p>
          <a:p>
            <a:pPr lvl="1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hash["two"] → 2</a:t>
            </a:r>
          </a:p>
          <a:p>
            <a:pPr lvl="1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hash["three"] → </a:t>
            </a:r>
            <a:r>
              <a:rPr lang="en-US" sz="1600" b="1" dirty="0">
                <a:cs typeface="Courier New" panose="02070309020205020404" pitchFamily="49" charset="0"/>
              </a:rPr>
              <a:t>ERROR</a:t>
            </a:r>
          </a:p>
          <a:p>
            <a:endParaRPr lang="en-US" sz="600" dirty="0"/>
          </a:p>
          <a:p>
            <a:r>
              <a:rPr lang="en-US" sz="2000" dirty="0"/>
              <a:t>Have an intrinsic length that can be dynamically modified:</a:t>
            </a:r>
          </a:p>
          <a:p>
            <a:pPr lvl="1"/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 hash ) → 2</a:t>
            </a:r>
          </a:p>
          <a:p>
            <a:pPr lvl="1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hash["three"] = [[], [], []]</a:t>
            </a:r>
          </a:p>
          <a:p>
            <a:pPr lvl="1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hash → {1:"one", "two":2, "three":[[], [], []]}</a:t>
            </a:r>
          </a:p>
          <a:p>
            <a:pPr lvl="1"/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 hash ) → 4</a:t>
            </a:r>
          </a:p>
          <a:p>
            <a:pPr lvl="1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hash["three"] → [[], [], []]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A940D-3FA8-9C4F-AEED-68054811F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1/8/20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5A0024-7771-7847-B882-30E106662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1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Syntax and formatting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Python loves whitespace </a:t>
            </a:r>
            <a:r>
              <a:rPr lang="mr-IN" dirty="0"/>
              <a:t>–</a:t>
            </a:r>
            <a:r>
              <a:rPr lang="en-US" dirty="0"/>
              <a:t> you can’t see it, but the computer can.</a:t>
            </a:r>
          </a:p>
          <a:p>
            <a:pPr lvl="1"/>
            <a:r>
              <a:rPr lang="en-US" dirty="0"/>
              <a:t>In general, whitespace within a line doesn’t matter.</a:t>
            </a:r>
          </a:p>
          <a:p>
            <a:pPr lvl="2"/>
            <a:r>
              <a:rPr lang="en-US" dirty="0"/>
              <a:t>Within a line: just spaces.</a:t>
            </a:r>
          </a:p>
          <a:p>
            <a:pPr lvl="2"/>
            <a:r>
              <a:rPr lang="en-US" dirty="0"/>
              <a:t>At the end of a line: newlines and/or carriage returns, doesn’t matter.</a:t>
            </a:r>
          </a:p>
          <a:p>
            <a:pPr lvl="1"/>
            <a:r>
              <a:rPr lang="en-US" dirty="0"/>
              <a:t>Whitespace at the beginning of a line matters.</a:t>
            </a:r>
          </a:p>
          <a:p>
            <a:pPr lvl="2"/>
            <a:r>
              <a:rPr lang="en-US" dirty="0"/>
              <a:t>At the beginning of a line, spaces or tabs </a:t>
            </a:r>
            <a:r>
              <a:rPr lang="mr-IN" dirty="0"/>
              <a:t>–</a:t>
            </a:r>
            <a:r>
              <a:rPr lang="en-US" dirty="0"/>
              <a:t> either fine, but must be consistent (I recommend tabs).</a:t>
            </a:r>
          </a:p>
          <a:p>
            <a:endParaRPr lang="en-US" sz="1400" dirty="0"/>
          </a:p>
          <a:p>
            <a:r>
              <a:rPr lang="en-US" dirty="0"/>
              <a:t>Indentation in Python indicates </a:t>
            </a:r>
            <a:r>
              <a:rPr lang="en-US" u="sng" dirty="0"/>
              <a:t>blocks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 block is a group of instructions associated with a particular environment.</a:t>
            </a:r>
          </a:p>
          <a:p>
            <a:pPr lvl="1"/>
            <a:r>
              <a:rPr lang="en-US" dirty="0"/>
              <a:t>Within a function, within a conditional, within a loop </a:t>
            </a:r>
            <a:r>
              <a:rPr lang="mr-IN" dirty="0"/>
              <a:t>–</a:t>
            </a:r>
            <a:r>
              <a:rPr lang="en-US" dirty="0"/>
              <a:t> keep an eye out for these later.</a:t>
            </a:r>
          </a:p>
          <a:p>
            <a:endParaRPr lang="en-US" sz="1400" dirty="0"/>
          </a:p>
          <a:p>
            <a:r>
              <a:rPr lang="en-US" dirty="0"/>
              <a:t>A side comment: external code can be included using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External code like this in Python is called a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module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more on that later.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1/8/20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1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F15E6-6B17-3446-96E5-423C76A3B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1/8/20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4B83F0-DBD8-A54C-ACDD-9A2D99144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E4A1F0-459B-5D48-908F-E20DB4803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329" y="331024"/>
            <a:ext cx="2785341" cy="539313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A5C8D30-34B3-3049-BD86-2C8106348037}"/>
              </a:ext>
            </a:extLst>
          </p:cNvPr>
          <p:cNvSpPr/>
          <p:nvPr/>
        </p:nvSpPr>
        <p:spPr>
          <a:xfrm>
            <a:off x="3152341" y="5928157"/>
            <a:ext cx="5887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hlinkClick r:id="rId3"/>
              </a:rPr>
              <a:t>https://canvas.harvard.edu/courses/71191/quizzes/163004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09114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A42AF3E-9EC7-0F43-90BD-9779EFF38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Python, and why should I care?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7BAC9B-A4BA-5148-9B1A-AB1415D9EE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014FA-8FF3-EC42-B322-ECC3C6DEA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1/8/20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A132EB-01CE-F640-B717-12D5EE186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15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A42AF3E-9EC7-0F43-90BD-9779EFF38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control flow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7BAC9B-A4BA-5148-9B1A-AB1415D9EE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014FA-8FF3-EC42-B322-ECC3C6DEA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1/8/20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A132EB-01CE-F640-B717-12D5EE186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20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628858-6A52-7540-BA71-3C92BBAA858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71179" y="123096"/>
            <a:ext cx="932808" cy="12437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6EAB46-70C1-4D43-B0F5-FFFF65D04100}"/>
              </a:ext>
            </a:extLst>
          </p:cNvPr>
          <p:cNvSpPr txBox="1"/>
          <p:nvPr/>
        </p:nvSpPr>
        <p:spPr>
          <a:xfrm>
            <a:off x="10879810" y="1373270"/>
            <a:ext cx="1242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-5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  <a:t>Eric</a:t>
            </a:r>
            <a:br>
              <a:rPr kumimoji="0" lang="en-US" b="0" i="0" u="none" strike="noStrike" kern="1200" cap="none" spc="-5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</a:br>
            <a:r>
              <a:rPr kumimoji="0" lang="en-US" b="0" i="0" u="none" strike="noStrike" kern="1200" cap="none" spc="-50" normalizeH="0" baseline="0" noProof="0" dirty="0" err="1">
                <a:ln>
                  <a:noFill/>
                </a:ln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  <a:t>Franzosa</a:t>
            </a:r>
            <a:endParaRPr kumimoji="0" lang="en-US" b="0" i="0" u="none" strike="noStrike" kern="1200" cap="none" spc="-5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861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CCD7985-00AA-3A42-AC4D-4C0BFA310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Python control flow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D1D3D9F-AB55-F640-B488-3DABF42FF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I don't want the computer to always do the same thing?</a:t>
            </a:r>
          </a:p>
          <a:p>
            <a:pPr lvl="1"/>
            <a:r>
              <a:rPr lang="en-US" dirty="0"/>
              <a:t>Or what if I want it to do something many times in a row?</a:t>
            </a:r>
          </a:p>
          <a:p>
            <a:pPr lvl="1"/>
            <a:r>
              <a:rPr lang="en-US" dirty="0"/>
              <a:t>Or for each data element in a collection?</a:t>
            </a:r>
          </a:p>
          <a:p>
            <a:r>
              <a:rPr lang="en-US" u="sng" dirty="0"/>
              <a:t>Control flow</a:t>
            </a:r>
            <a:r>
              <a:rPr lang="en-US" dirty="0"/>
              <a:t> refers to instructions that execute </a:t>
            </a:r>
            <a:r>
              <a:rPr lang="en-US" u="sng" dirty="0"/>
              <a:t>conditionally</a:t>
            </a:r>
            <a:r>
              <a:rPr lang="en-US" dirty="0"/>
              <a:t> or </a:t>
            </a:r>
            <a:r>
              <a:rPr lang="en-US" u="sng" dirty="0"/>
              <a:t>repeatedly</a:t>
            </a:r>
            <a:r>
              <a:rPr lang="en-US" dirty="0"/>
              <a:t>.</a:t>
            </a:r>
          </a:p>
          <a:p>
            <a:r>
              <a:rPr lang="en-US" u="sng" dirty="0"/>
              <a:t>If-else</a:t>
            </a:r>
            <a:r>
              <a:rPr lang="en-US" dirty="0"/>
              <a:t> keywords (instructions) choose between multiple operations.</a:t>
            </a:r>
          </a:p>
          <a:p>
            <a:r>
              <a:rPr lang="en-US" u="sng" dirty="0"/>
              <a:t>For</a:t>
            </a:r>
            <a:r>
              <a:rPr lang="en-US" dirty="0"/>
              <a:t> and </a:t>
            </a:r>
            <a:r>
              <a:rPr lang="en-US" u="sng" dirty="0"/>
              <a:t>while</a:t>
            </a:r>
            <a:r>
              <a:rPr lang="en-US" dirty="0"/>
              <a:t> loops execute the same instructions repeatedly.</a:t>
            </a:r>
          </a:p>
          <a:p>
            <a:pPr lvl="1"/>
            <a:r>
              <a:rPr lang="en-US" dirty="0"/>
              <a:t>Although typically on different data each time.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35C3E-00A3-2945-BDA7-B8DEF087C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F284-50AE-D34D-8E2A-B571963D35AB}" type="datetime1">
              <a:rPr lang="en-US" smtClean="0"/>
              <a:t>1/8/20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2E57FE-A1E1-6B46-8412-723103B11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24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if-else</a:t>
            </a:r>
            <a:r>
              <a:rPr lang="en-US" dirty="0">
                <a:latin typeface="+mn-lt"/>
                <a:cs typeface="Consolas" pitchFamily="49" charset="0"/>
              </a:rPr>
              <a:t> </a:t>
            </a:r>
            <a:r>
              <a:rPr lang="en-US" dirty="0">
                <a:latin typeface="+mj-lt"/>
                <a:cs typeface="Consolas" pitchFamily="49" charset="0"/>
              </a:rPr>
              <a:t>conditional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539" y="899163"/>
            <a:ext cx="11714922" cy="335302"/>
          </a:xfrm>
        </p:spPr>
        <p:txBody>
          <a:bodyPr/>
          <a:lstStyle/>
          <a:p>
            <a:r>
              <a:rPr lang="en-US" dirty="0"/>
              <a:t>Conditionals allow “flow of control” in our programs</a:t>
            </a:r>
          </a:p>
          <a:p>
            <a:pPr lvl="1"/>
            <a:r>
              <a:rPr lang="en-US" dirty="0"/>
              <a:t>“Do different things depending on qualities of the data given”</a:t>
            </a:r>
          </a:p>
          <a:p>
            <a:r>
              <a:rPr lang="en-US" dirty="0"/>
              <a:t>Structure of an 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if-else</a:t>
            </a:r>
            <a:r>
              <a:rPr lang="en-US" dirty="0">
                <a:latin typeface="+mj-lt"/>
                <a:cs typeface="Consolas" pitchFamily="49" charset="0"/>
              </a:rPr>
              <a:t> </a:t>
            </a:r>
            <a:r>
              <a:rPr lang="en-US" dirty="0"/>
              <a:t>conditional in Python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1/8/20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22</a:t>
            </a:fld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438440" y="2606049"/>
            <a:ext cx="7497998" cy="22859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if </a:t>
            </a:r>
            <a:r>
              <a:rPr lang="en-US" sz="36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x:</a:t>
            </a:r>
          </a:p>
          <a:p>
            <a:r>
              <a:rPr lang="en-US" sz="36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	# do this if x is True</a:t>
            </a:r>
          </a:p>
          <a:p>
            <a:r>
              <a:rPr lang="en-US" sz="3600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else</a:t>
            </a:r>
            <a:r>
              <a:rPr lang="en-US" sz="36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:</a:t>
            </a:r>
          </a:p>
          <a:p>
            <a:r>
              <a:rPr lang="en-US" sz="36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	# do this if x is False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243904" y="5257780"/>
            <a:ext cx="11714922" cy="335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onsolas" pitchFamily="49" charset="0"/>
                <a:cs typeface="Consolas" pitchFamily="49" charset="0"/>
              </a:rPr>
              <a:t>x</a:t>
            </a:r>
            <a:r>
              <a:rPr lang="en-US" dirty="0"/>
              <a:t> above could be a variable storing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True</a:t>
            </a:r>
            <a:r>
              <a:rPr lang="en-US" dirty="0"/>
              <a:t> or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False</a:t>
            </a:r>
          </a:p>
          <a:p>
            <a:r>
              <a:rPr lang="en-US" dirty="0"/>
              <a:t>More often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x</a:t>
            </a:r>
            <a:r>
              <a:rPr lang="en-US" dirty="0"/>
              <a:t> is a </a:t>
            </a:r>
            <a:r>
              <a:rPr lang="en-US" b="1" u="sng" dirty="0"/>
              <a:t>statement</a:t>
            </a:r>
          </a:p>
        </p:txBody>
      </p:sp>
    </p:spTree>
    <p:extLst>
      <p:ext uri="{BB962C8B-B14F-4D97-AF65-F5344CB8AC3E}">
        <p14:creationId xmlns:p14="http://schemas.microsoft.com/office/powerpoint/2010/main" val="561640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Statements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1/8/20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23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8221" y="1608375"/>
            <a:ext cx="11155558" cy="3647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iNum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== 13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# ‘==’ tests for equivalence, different from assignment ‘=’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8221" y="2190819"/>
            <a:ext cx="11155558" cy="364743"/>
          </a:xfrm>
          <a:prstGeom prst="rect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False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8221" y="3907684"/>
            <a:ext cx="11155558" cy="3647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iNum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&gt; 13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8221" y="4490128"/>
            <a:ext cx="11155558" cy="364743"/>
          </a:xfrm>
          <a:prstGeom prst="rect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True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8221" y="1073075"/>
            <a:ext cx="11155558" cy="3647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iNum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= 47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# read as “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iNum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 gets 47”; not a statement!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18221" y="5042105"/>
            <a:ext cx="11155558" cy="3647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iNum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&lt;= 46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8221" y="5624549"/>
            <a:ext cx="11155558" cy="364743"/>
          </a:xfrm>
          <a:prstGeom prst="rect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False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221" y="2777619"/>
            <a:ext cx="11155558" cy="3647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iNum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!= 13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# ‘!=’ is read ‘not equal to’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18221" y="3360063"/>
            <a:ext cx="11155558" cy="364743"/>
          </a:xfrm>
          <a:prstGeom prst="rect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True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74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1" grpId="0" animBg="1"/>
      <p:bldP spid="22" grpId="0" animBg="1"/>
      <p:bldP spid="25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Statements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1/8/20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24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8221" y="1645528"/>
            <a:ext cx="11155558" cy="3647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"Apple" </a:t>
            </a:r>
            <a:r>
              <a:rPr lang="en-US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in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hashPrices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# ‘in’ tests for membership among collections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8221" y="2227972"/>
            <a:ext cx="11155558" cy="364743"/>
          </a:xfrm>
          <a:prstGeom prst="rect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True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8221" y="2810416"/>
            <a:ext cx="11155558" cy="3647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"Pear" </a:t>
            </a:r>
            <a:r>
              <a:rPr lang="en-US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in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hashPrices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8221" y="3392860"/>
            <a:ext cx="11155558" cy="364743"/>
          </a:xfrm>
          <a:prstGeom prst="rect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False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8221" y="1110228"/>
            <a:ext cx="11155558" cy="3647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hashPrices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= {"Apple":1.29, "Banana":0.99, "Cantaloupe":3.59}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18221" y="3944837"/>
            <a:ext cx="11155558" cy="3647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"Grape" </a:t>
            </a:r>
            <a:r>
              <a:rPr lang="en-US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in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"Grapefruit"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# ‘in’ tests for substring relationship among strings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18221" y="4527281"/>
            <a:ext cx="11155558" cy="364743"/>
          </a:xfrm>
          <a:prstGeom prst="rect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True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18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Logical operators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1/8/20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25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8221" y="1051586"/>
            <a:ext cx="11155558" cy="3647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(1 &lt; 2) </a:t>
            </a:r>
            <a:r>
              <a:rPr lang="en-US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and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(3 &gt; 1)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# “and” returns “True” if both surrounding statements are True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8221" y="1634030"/>
            <a:ext cx="11155558" cy="364743"/>
          </a:xfrm>
          <a:prstGeom prst="rect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True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8221" y="2216474"/>
            <a:ext cx="11155558" cy="3647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("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eric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" </a:t>
            </a:r>
            <a:r>
              <a:rPr lang="en-US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in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"America") </a:t>
            </a:r>
            <a:r>
              <a:rPr lang="en-US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and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("Eric" </a:t>
            </a:r>
            <a:r>
              <a:rPr lang="en-US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in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"America")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8221" y="2798918"/>
            <a:ext cx="11155558" cy="364743"/>
          </a:xfrm>
          <a:prstGeom prst="rect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False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8221" y="3350895"/>
            <a:ext cx="11155558" cy="3647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(1 &lt; 2) </a:t>
            </a:r>
            <a:r>
              <a:rPr lang="en-US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or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(1 &gt; 2)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# “or” return “True” if at least one surrounding statement is True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18221" y="3933339"/>
            <a:ext cx="11155558" cy="364743"/>
          </a:xfrm>
          <a:prstGeom prst="rect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True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8221" y="4493471"/>
            <a:ext cx="11155558" cy="3647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("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" </a:t>
            </a:r>
            <a:r>
              <a:rPr lang="en-US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in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"team") </a:t>
            </a:r>
            <a:r>
              <a:rPr lang="en-US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or (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"fun" </a:t>
            </a:r>
            <a:r>
              <a:rPr lang="en-US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in 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"dysfunctional")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8221" y="5075915"/>
            <a:ext cx="11155558" cy="364743"/>
          </a:xfrm>
          <a:prstGeom prst="rect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True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202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Logical operators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1/8/20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26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8221" y="1096894"/>
            <a:ext cx="11155558" cy="3647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not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(1 &lt; 2)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# “not” negates the truth value it is given, similar to “-1 *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iNum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”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8221" y="1679338"/>
            <a:ext cx="11155558" cy="364743"/>
          </a:xfrm>
          <a:prstGeom prst="rect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False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8221" y="2261782"/>
            <a:ext cx="11155558" cy="3647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not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True </a:t>
            </a:r>
            <a:r>
              <a:rPr lang="en-US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or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True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# logical operators are evaluated left to right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8221" y="2844226"/>
            <a:ext cx="11155558" cy="364743"/>
          </a:xfrm>
          <a:prstGeom prst="rect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True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8221" y="3396203"/>
            <a:ext cx="11155558" cy="3647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not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(True </a:t>
            </a:r>
            <a:r>
              <a:rPr lang="en-US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or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True)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# use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parens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 to change order of operations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18221" y="3978647"/>
            <a:ext cx="11155558" cy="364743"/>
          </a:xfrm>
          <a:prstGeom prst="rect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False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45F982-F499-3244-A1FB-28635BA071A7}"/>
              </a:ext>
            </a:extLst>
          </p:cNvPr>
          <p:cNvSpPr/>
          <p:nvPr/>
        </p:nvSpPr>
        <p:spPr>
          <a:xfrm>
            <a:off x="922867" y="5178662"/>
            <a:ext cx="103462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hlinkClick r:id="rId3"/>
              </a:rPr>
              <a:t>https://python-reference.readthedocs.io/en/latest/docs/operators/</a:t>
            </a:r>
            <a:endParaRPr lang="en-US" sz="2800" b="1" dirty="0"/>
          </a:p>
          <a:p>
            <a:pPr algn="ctr"/>
            <a:r>
              <a:rPr lang="en-US" sz="2800" dirty="0"/>
              <a:t>(among many others…)</a:t>
            </a:r>
          </a:p>
        </p:txBody>
      </p:sp>
    </p:spTree>
    <p:extLst>
      <p:ext uri="{BB962C8B-B14F-4D97-AF65-F5344CB8AC3E}">
        <p14:creationId xmlns:p14="http://schemas.microsoft.com/office/powerpoint/2010/main" val="15718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+mn-lt"/>
                <a:cs typeface="Consolas" pitchFamily="49" charset="0"/>
              </a:rPr>
              <a:t>The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while</a:t>
            </a:r>
            <a:r>
              <a:rPr lang="en-US" dirty="0">
                <a:latin typeface="+mn-lt"/>
                <a:cs typeface="Consolas" pitchFamily="49" charset="0"/>
              </a:rPr>
              <a:t> loop</a:t>
            </a:r>
            <a:endParaRPr lang="en-US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1/8/20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27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66855" y="2788928"/>
            <a:ext cx="10058291" cy="12801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while </a:t>
            </a:r>
            <a:r>
              <a:rPr lang="en-US" sz="36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x:</a:t>
            </a:r>
          </a:p>
          <a:p>
            <a:r>
              <a:rPr lang="en-US" sz="36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	# do this until x is no longer True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38539" y="990601"/>
            <a:ext cx="11714922" cy="335302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while</a:t>
            </a:r>
            <a:r>
              <a:rPr lang="en-US" dirty="0"/>
              <a:t> loop provides a way to do something as long as a statement is true</a:t>
            </a:r>
          </a:p>
          <a:p>
            <a:r>
              <a:rPr lang="en-US" dirty="0"/>
              <a:t>Similar in spirit to a repeated 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if</a:t>
            </a:r>
          </a:p>
          <a:p>
            <a:r>
              <a:rPr lang="en-US" dirty="0"/>
              <a:t>We don’t need to be looping over fixed data to use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while</a:t>
            </a:r>
          </a:p>
        </p:txBody>
      </p:sp>
    </p:spTree>
    <p:extLst>
      <p:ext uri="{BB962C8B-B14F-4D97-AF65-F5344CB8AC3E}">
        <p14:creationId xmlns:p14="http://schemas.microsoft.com/office/powerpoint/2010/main" val="38807797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Consolas" pitchFamily="49" charset="0"/>
              </a:rPr>
              <a:t>The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while</a:t>
            </a:r>
            <a:r>
              <a:rPr lang="en-US" dirty="0">
                <a:cs typeface="Consolas" pitchFamily="49" charset="0"/>
              </a:rPr>
              <a:t> loop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1/8/20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28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8221" y="1143024"/>
            <a:ext cx="11155558" cy="12801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iCount = 0</a:t>
            </a:r>
          </a:p>
          <a:p>
            <a:r>
              <a:rPr lang="en-US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while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iCount &lt; 3:</a:t>
            </a:r>
          </a:p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iCount += 1</a:t>
            </a:r>
          </a:p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print( iCount 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8221" y="4034672"/>
            <a:ext cx="11155558" cy="548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18221" y="2606049"/>
            <a:ext cx="11155558" cy="548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18221" y="3337561"/>
            <a:ext cx="11155558" cy="548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5525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Consolas" pitchFamily="49" charset="0"/>
              </a:rPr>
              <a:t>The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while</a:t>
            </a:r>
            <a:r>
              <a:rPr lang="en-US" dirty="0">
                <a:cs typeface="Consolas" pitchFamily="49" charset="0"/>
              </a:rPr>
              <a:t> loop (infinite version)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1/8/20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29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8221" y="1143024"/>
            <a:ext cx="11155558" cy="12801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iCount = 0</a:t>
            </a:r>
          </a:p>
          <a:p>
            <a:r>
              <a:rPr lang="en-US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while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iCount &lt; 4:</a:t>
            </a:r>
          </a:p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strike="sngStrike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iCount += 1</a:t>
            </a:r>
          </a:p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print( iCount 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8221" y="4034672"/>
            <a:ext cx="11155558" cy="548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18221" y="2606049"/>
            <a:ext cx="11155558" cy="548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18221" y="3337561"/>
            <a:ext cx="11155558" cy="548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0</a:t>
            </a:r>
          </a:p>
        </p:txBody>
      </p:sp>
      <p:sp>
        <p:nvSpPr>
          <p:cNvPr id="9" name="Rectangle 8"/>
          <p:cNvSpPr/>
          <p:nvPr/>
        </p:nvSpPr>
        <p:spPr>
          <a:xfrm>
            <a:off x="518221" y="6137769"/>
            <a:ext cx="11155558" cy="548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...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8221" y="4709146"/>
            <a:ext cx="11155558" cy="548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8221" y="5440658"/>
            <a:ext cx="11155558" cy="548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72976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419D090-CB7B-7F4E-898A-6567496F8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What’s Python?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B552FF1-DFFE-D542-80E6-C179B758F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and scalable programming language with large pre-existing library.</a:t>
            </a:r>
          </a:p>
          <a:p>
            <a:pPr lvl="1"/>
            <a:r>
              <a:rPr lang="en-US" dirty="0"/>
              <a:t>Low barrier-to entry: the easiest operations are easy.</a:t>
            </a:r>
          </a:p>
          <a:p>
            <a:pPr lvl="1"/>
            <a:r>
              <a:rPr lang="en-US" dirty="0"/>
              <a:t>High scalability: the most complicated operations are complicated (in a good way)!</a:t>
            </a:r>
          </a:p>
          <a:p>
            <a:pPr lvl="1"/>
            <a:r>
              <a:rPr lang="en-US" dirty="0"/>
              <a:t>Graphical, informal (</a:t>
            </a:r>
            <a:r>
              <a:rPr lang="en-US" dirty="0" err="1"/>
              <a:t>Jupyter</a:t>
            </a:r>
            <a:r>
              <a:rPr lang="en-US" dirty="0"/>
              <a:t>) and formal (command line) interfaces.</a:t>
            </a:r>
          </a:p>
          <a:p>
            <a:r>
              <a:rPr lang="en-US" dirty="0"/>
              <a:t>Great gateway drug:</a:t>
            </a:r>
          </a:p>
          <a:p>
            <a:pPr lvl="1"/>
            <a:r>
              <a:rPr lang="en-US" dirty="0"/>
              <a:t>Easy to get started and do the bare minimum for biology.</a:t>
            </a:r>
          </a:p>
          <a:p>
            <a:pPr lvl="1"/>
            <a:r>
              <a:rPr lang="en-US" dirty="0"/>
              <a:t>Or appropriate to keep going and really do complicated bioinformatics.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A5FD1-D212-974F-98CA-02EC7FCA7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F284-50AE-D34D-8E2A-B571963D35AB}" type="datetime1">
              <a:rPr lang="en-US" smtClean="0"/>
              <a:t>1/8/20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79A7F3-653A-DB4E-9674-27503D9E5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160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for</a:t>
            </a:r>
            <a:r>
              <a:rPr lang="en-US" dirty="0"/>
              <a:t>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539" y="899163"/>
            <a:ext cx="11714922" cy="335302"/>
          </a:xfrm>
        </p:spPr>
        <p:txBody>
          <a:bodyPr/>
          <a:lstStyle/>
          <a:p>
            <a:r>
              <a:rPr lang="en-US" dirty="0"/>
              <a:t>Loops and collections go hand-in-hand</a:t>
            </a:r>
          </a:p>
          <a:p>
            <a:pPr lvl="1"/>
            <a:r>
              <a:rPr lang="en-US" dirty="0"/>
              <a:t>Enable executing a set of instructions on </a:t>
            </a:r>
            <a:r>
              <a:rPr lang="en-US" u="sng" dirty="0"/>
              <a:t>each element</a:t>
            </a:r>
            <a:r>
              <a:rPr lang="en-US" dirty="0"/>
              <a:t> of a collection</a:t>
            </a:r>
          </a:p>
          <a:p>
            <a:pPr lvl="1"/>
            <a:r>
              <a:rPr lang="en-US" dirty="0"/>
              <a:t>This include collections that are simple counts, e.g. do something 10 times</a:t>
            </a:r>
          </a:p>
          <a:p>
            <a:r>
              <a:rPr lang="en-US" dirty="0"/>
              <a:t>Structure of a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for</a:t>
            </a:r>
            <a:r>
              <a:rPr lang="en-US" dirty="0"/>
              <a:t> loop in python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1/8/20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30</a:t>
            </a:fld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810025" y="3425612"/>
            <a:ext cx="3748999" cy="19202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en-US" sz="36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x </a:t>
            </a:r>
            <a:r>
              <a:rPr lang="en-US" sz="3600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in</a:t>
            </a:r>
            <a:r>
              <a:rPr lang="en-US" sz="36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y:</a:t>
            </a:r>
          </a:p>
          <a:p>
            <a:r>
              <a:rPr lang="en-US" sz="36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x = x + 1</a:t>
            </a:r>
          </a:p>
          <a:p>
            <a:r>
              <a:rPr lang="en-US" sz="36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print( x 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545552" y="3348334"/>
            <a:ext cx="1280146" cy="457195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555638" y="3046609"/>
            <a:ext cx="9742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syntax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5730245" y="2785539"/>
            <a:ext cx="918566" cy="914390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644634" y="2415313"/>
            <a:ext cx="9742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syntax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6561549" y="2872508"/>
            <a:ext cx="174524" cy="827421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612123" y="4017731"/>
            <a:ext cx="1203731" cy="1130025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8930609" y="4017730"/>
            <a:ext cx="2670155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nsolas" pitchFamily="49" charset="0"/>
                <a:cs typeface="Consolas" pitchFamily="49" charset="0"/>
              </a:rPr>
              <a:t>y</a:t>
            </a:r>
            <a:r>
              <a:rPr lang="en-US" sz="2400" dirty="0"/>
              <a:t> is the data </a:t>
            </a:r>
          </a:p>
          <a:p>
            <a:r>
              <a:rPr lang="en-US" sz="2400" dirty="0"/>
              <a:t>(often a collection)</a:t>
            </a:r>
          </a:p>
          <a:p>
            <a:r>
              <a:rPr lang="en-US" sz="2400" dirty="0"/>
              <a:t>whose elements we</a:t>
            </a:r>
          </a:p>
          <a:p>
            <a:r>
              <a:rPr lang="en-US" sz="2400" dirty="0"/>
              <a:t>want to process</a:t>
            </a:r>
          </a:p>
          <a:p>
            <a:r>
              <a:rPr lang="en-US" sz="2400" dirty="0"/>
              <a:t>(one-at-a-time)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35342" y="5147756"/>
            <a:ext cx="33832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onsolas" pitchFamily="49" charset="0"/>
                <a:cs typeface="Consolas" pitchFamily="49" charset="0"/>
              </a:rPr>
              <a:t>x</a:t>
            </a:r>
            <a:r>
              <a:rPr lang="en-US" sz="2400" dirty="0">
                <a:cs typeface="Consolas" pitchFamily="49" charset="0"/>
              </a:rPr>
              <a:t> is a variable that will store the element of y with which we are currently working</a:t>
            </a:r>
            <a:endParaRPr lang="en-US" sz="2400" dirty="0"/>
          </a:p>
        </p:txBody>
      </p:sp>
      <p:cxnSp>
        <p:nvCxnSpPr>
          <p:cNvPr id="41" name="Straight Arrow Connector 40"/>
          <p:cNvCxnSpPr/>
          <p:nvPr/>
        </p:nvCxnSpPr>
        <p:spPr>
          <a:xfrm flipH="1" flipV="1">
            <a:off x="6461756" y="3963827"/>
            <a:ext cx="2377414" cy="376175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3535707" y="5703541"/>
            <a:ext cx="33832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cs typeface="Consolas" pitchFamily="49" charset="0"/>
              </a:rPr>
              <a:t>indented block of code </a:t>
            </a:r>
          </a:p>
          <a:p>
            <a:pPr algn="ctr"/>
            <a:r>
              <a:rPr lang="en-US" sz="2400" dirty="0">
                <a:cs typeface="Consolas" pitchFamily="49" charset="0"/>
              </a:rPr>
              <a:t>using current value of 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x</a:t>
            </a:r>
            <a:endParaRPr lang="en-US" sz="2400" dirty="0"/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4084342" y="4385721"/>
            <a:ext cx="731512" cy="1325866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4084342" y="4987227"/>
            <a:ext cx="731512" cy="724360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45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4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for</a:t>
            </a:r>
            <a:r>
              <a:rPr lang="en-US" dirty="0"/>
              <a:t> loop: basic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1/8/20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31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18221" y="1143025"/>
            <a:ext cx="11155558" cy="9143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iNum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in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[0, 1, 2, 3]:</a:t>
            </a:r>
          </a:p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print(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iNum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18221" y="2181616"/>
            <a:ext cx="11155558" cy="548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18221" y="2880366"/>
            <a:ext cx="11155558" cy="548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18221" y="3611878"/>
            <a:ext cx="11155558" cy="548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18221" y="4343390"/>
            <a:ext cx="11155558" cy="548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488603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for</a:t>
            </a:r>
            <a:r>
              <a:rPr lang="en-US" dirty="0"/>
              <a:t> loop: basic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1/8/20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32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18221" y="1143025"/>
            <a:ext cx="11155558" cy="9143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iNum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in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[0, 1, 2, 3]:</a:t>
            </a:r>
          </a:p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iNum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iNum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**2</a:t>
            </a:r>
          </a:p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print(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iNum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18221" y="2181616"/>
            <a:ext cx="11155558" cy="548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18221" y="2880366"/>
            <a:ext cx="11155558" cy="548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18221" y="3611878"/>
            <a:ext cx="11155558" cy="548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18221" y="4343390"/>
            <a:ext cx="11155558" cy="548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15794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 animBg="1"/>
      <p:bldP spid="2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for</a:t>
            </a:r>
            <a:r>
              <a:rPr lang="en-US" dirty="0"/>
              <a:t> loop: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range( 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1/8/20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33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18221" y="1143025"/>
            <a:ext cx="11155558" cy="9143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iNum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in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range( 0, 4 ):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# consider the numbers from 0 to 3 (in increments of 1)</a:t>
            </a:r>
          </a:p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iSquared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iNum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**2</a:t>
            </a:r>
          </a:p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print(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iNum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iSquared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18221" y="2181616"/>
            <a:ext cx="11155558" cy="548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0, 0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18221" y="2880366"/>
            <a:ext cx="11155558" cy="548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1, 1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18221" y="3611878"/>
            <a:ext cx="11155558" cy="548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2, 4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18221" y="4343390"/>
            <a:ext cx="11155558" cy="548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3, 9</a:t>
            </a:r>
          </a:p>
        </p:txBody>
      </p:sp>
    </p:spTree>
    <p:extLst>
      <p:ext uri="{BB962C8B-B14F-4D97-AF65-F5344CB8AC3E}">
        <p14:creationId xmlns:p14="http://schemas.microsoft.com/office/powerpoint/2010/main" val="113372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 animBg="1"/>
      <p:bldP spid="2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for</a:t>
            </a:r>
            <a:r>
              <a:rPr lang="en-US" dirty="0"/>
              <a:t> loop: over a string in a variable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1/8/20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34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18221" y="1143024"/>
            <a:ext cx="11155558" cy="11887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strGreeting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= “hello, world”</a:t>
            </a:r>
          </a:p>
          <a:p>
            <a:r>
              <a:rPr lang="en-US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strChar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in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strGreeting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:</a:t>
            </a:r>
          </a:p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strChar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strChar.upper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( )</a:t>
            </a:r>
          </a:p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print(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strChar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18221" y="2514610"/>
            <a:ext cx="11155558" cy="548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“H”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18221" y="3209546"/>
            <a:ext cx="11155558" cy="548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“E”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18221" y="3904482"/>
            <a:ext cx="11155558" cy="548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“L”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18221" y="4599418"/>
            <a:ext cx="11155558" cy="548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...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8221" y="5294354"/>
            <a:ext cx="11155558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print(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strGreeting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) # the string we looped over is unchanged!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8221" y="5897856"/>
            <a:ext cx="11155558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‘hello, world’</a:t>
            </a:r>
          </a:p>
        </p:txBody>
      </p:sp>
    </p:spTree>
    <p:extLst>
      <p:ext uri="{BB962C8B-B14F-4D97-AF65-F5344CB8AC3E}">
        <p14:creationId xmlns:p14="http://schemas.microsoft.com/office/powerpoint/2010/main" val="307604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 animBg="1"/>
      <p:bldP spid="27" grpId="0" animBg="1"/>
      <p:bldP spid="11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for</a:t>
            </a:r>
            <a:r>
              <a:rPr lang="en-US" dirty="0"/>
              <a:t> loop: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enumerate( 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1/8/20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35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18221" y="1143024"/>
            <a:ext cx="11155558" cy="11887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astrNames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= [“Matt”, “Sarah”, “Jason”, “Michelle”]</a:t>
            </a:r>
          </a:p>
          <a:p>
            <a:r>
              <a:rPr lang="en-US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iPos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strName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in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enumerate(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astrNames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):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# enumerate returns position, value pairs</a:t>
            </a:r>
          </a:p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strName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= “Dr. ” +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strName</a:t>
            </a:r>
            <a:endParaRPr lang="en-US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print(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iPos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strName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18221" y="2514610"/>
            <a:ext cx="11155558" cy="548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0, ‘Dr. Matt’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18221" y="3213360"/>
            <a:ext cx="11155558" cy="548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1, ‘Dr. Sarah’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18221" y="3944872"/>
            <a:ext cx="11155558" cy="548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2, ‘Dr. Jason’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18221" y="4676384"/>
            <a:ext cx="11155558" cy="548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3, ‘Dr. Michelle’</a:t>
            </a:r>
          </a:p>
        </p:txBody>
      </p:sp>
    </p:spTree>
    <p:extLst>
      <p:ext uri="{BB962C8B-B14F-4D97-AF65-F5344CB8AC3E}">
        <p14:creationId xmlns:p14="http://schemas.microsoft.com/office/powerpoint/2010/main" val="298222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 animBg="1"/>
      <p:bldP spid="2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for</a:t>
            </a:r>
            <a:r>
              <a:rPr lang="en-US" dirty="0"/>
              <a:t> loop: changing a collection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1/8/20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36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18221" y="1143024"/>
            <a:ext cx="11155558" cy="11887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aiPrimes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= [2, 3, 5, 7, 11]</a:t>
            </a:r>
          </a:p>
          <a:p>
            <a:r>
              <a:rPr lang="en-US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iPos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iVal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in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enumerate(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aiPrimes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):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# enumerate returns position, value pairs</a:t>
            </a:r>
          </a:p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aiPrimes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[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iPos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] =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iVal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**2</a:t>
            </a:r>
          </a:p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print(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iPos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iVal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aiPrimes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[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iPos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] 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18221" y="2514610"/>
            <a:ext cx="11155558" cy="548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0, 2, 4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18221" y="3213360"/>
            <a:ext cx="11155558" cy="548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1, 3, 9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18221" y="3944872"/>
            <a:ext cx="11155558" cy="548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2, 5, 25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18221" y="4676384"/>
            <a:ext cx="11155558" cy="2743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...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8221" y="5111468"/>
            <a:ext cx="11155558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print(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aiPrimes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) # the list has changed!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8221" y="5714970"/>
            <a:ext cx="11155558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[4, 9, 25, 49, 121]</a:t>
            </a:r>
          </a:p>
        </p:txBody>
      </p:sp>
    </p:spTree>
    <p:extLst>
      <p:ext uri="{BB962C8B-B14F-4D97-AF65-F5344CB8AC3E}">
        <p14:creationId xmlns:p14="http://schemas.microsoft.com/office/powerpoint/2010/main" val="354990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 animBg="1"/>
      <p:bldP spid="27" grpId="0" animBg="1"/>
      <p:bldP spid="10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for</a:t>
            </a:r>
            <a:r>
              <a:rPr lang="en-US" dirty="0"/>
              <a:t> loop: </a:t>
            </a:r>
            <a:r>
              <a:rPr lang="en-US" dirty="0" err="1"/>
              <a:t>dict</a:t>
            </a:r>
            <a:r>
              <a:rPr lang="en-US" dirty="0"/>
              <a:t>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1/8/20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37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8221" y="1143024"/>
            <a:ext cx="11155558" cy="11887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hashPrices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= {“Apple”:1.29, “Banana”:0.99, “Cantaloupe”:3.59}</a:t>
            </a:r>
          </a:p>
          <a:p>
            <a:r>
              <a:rPr lang="en-US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strFruit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in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hashPrices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:</a:t>
            </a:r>
          </a:p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print(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strFruit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hashPrices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[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strFruit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] )</a:t>
            </a:r>
          </a:p>
        </p:txBody>
      </p:sp>
      <p:sp>
        <p:nvSpPr>
          <p:cNvPr id="8" name="Rectangle 7"/>
          <p:cNvSpPr/>
          <p:nvPr/>
        </p:nvSpPr>
        <p:spPr>
          <a:xfrm>
            <a:off x="518221" y="2514610"/>
            <a:ext cx="11155558" cy="548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‘Cantaloupe’, 3.59</a:t>
            </a:r>
          </a:p>
        </p:txBody>
      </p:sp>
      <p:sp>
        <p:nvSpPr>
          <p:cNvPr id="9" name="Rectangle 8"/>
          <p:cNvSpPr/>
          <p:nvPr/>
        </p:nvSpPr>
        <p:spPr>
          <a:xfrm>
            <a:off x="518221" y="3213360"/>
            <a:ext cx="11155558" cy="548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‘Apple’, 1.29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8221" y="3944872"/>
            <a:ext cx="11155558" cy="548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‘Banana’, 0.99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38539" y="4739600"/>
            <a:ext cx="11714922" cy="335302"/>
          </a:xfrm>
        </p:spPr>
        <p:txBody>
          <a:bodyPr/>
          <a:lstStyle/>
          <a:p>
            <a:r>
              <a:rPr lang="en-US" dirty="0"/>
              <a:t>When we supply a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dict</a:t>
            </a:r>
            <a:r>
              <a:rPr lang="en-US" dirty="0"/>
              <a:t> as data for a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for</a:t>
            </a:r>
            <a:r>
              <a:rPr lang="en-US" dirty="0"/>
              <a:t> loop, we loop over the keys of the </a:t>
            </a:r>
            <a:r>
              <a:rPr lang="en-US" dirty="0" err="1"/>
              <a:t>dict</a:t>
            </a:r>
            <a:r>
              <a:rPr lang="en-US" dirty="0"/>
              <a:t>, but not in any intuitive order!</a:t>
            </a:r>
          </a:p>
        </p:txBody>
      </p:sp>
    </p:spTree>
    <p:extLst>
      <p:ext uri="{BB962C8B-B14F-4D97-AF65-F5344CB8AC3E}">
        <p14:creationId xmlns:p14="http://schemas.microsoft.com/office/powerpoint/2010/main" val="348974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for</a:t>
            </a:r>
            <a:r>
              <a:rPr lang="en-US" dirty="0"/>
              <a:t> loop: </a:t>
            </a:r>
            <a:r>
              <a:rPr lang="en-US" dirty="0" err="1"/>
              <a:t>dict</a:t>
            </a:r>
            <a:r>
              <a:rPr lang="en-US" dirty="0"/>
              <a:t>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1/8/20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38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8221" y="1143024"/>
            <a:ext cx="11155558" cy="11887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hashPrices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= {“Apple”:1.29, “Banana”:0.99, “Cantaloupe”:3.59}</a:t>
            </a:r>
          </a:p>
          <a:p>
            <a:r>
              <a:rPr lang="en-US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strFruit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dCost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in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hashPrices</a:t>
            </a:r>
            <a:r>
              <a:rPr lang="en-US" b="1" u="sng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.items</a:t>
            </a:r>
            <a:r>
              <a:rPr lang="en-US" b="1" u="sng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( )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:</a:t>
            </a:r>
          </a:p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print(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strFruit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dCost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)</a:t>
            </a:r>
          </a:p>
        </p:txBody>
      </p:sp>
      <p:sp>
        <p:nvSpPr>
          <p:cNvPr id="8" name="Rectangle 7"/>
          <p:cNvSpPr/>
          <p:nvPr/>
        </p:nvSpPr>
        <p:spPr>
          <a:xfrm>
            <a:off x="518221" y="2514610"/>
            <a:ext cx="11155558" cy="548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‘Cantaloupe’, 3.59</a:t>
            </a:r>
          </a:p>
        </p:txBody>
      </p:sp>
      <p:sp>
        <p:nvSpPr>
          <p:cNvPr id="9" name="Rectangle 8"/>
          <p:cNvSpPr/>
          <p:nvPr/>
        </p:nvSpPr>
        <p:spPr>
          <a:xfrm>
            <a:off x="518221" y="3213360"/>
            <a:ext cx="11155558" cy="548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‘Apple’, 1.29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8221" y="3944872"/>
            <a:ext cx="11155558" cy="548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‘Banana’, 0.99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38539" y="4739600"/>
            <a:ext cx="11714922" cy="335302"/>
          </a:xfrm>
        </p:spPr>
        <p:txBody>
          <a:bodyPr/>
          <a:lstStyle/>
          <a:p>
            <a:r>
              <a:rPr lang="en-US" dirty="0">
                <a:latin typeface="Consolas" pitchFamily="49" charset="0"/>
                <a:cs typeface="Consolas" pitchFamily="49" charset="0"/>
              </a:rPr>
              <a:t>.items( )</a:t>
            </a:r>
            <a:r>
              <a:rPr lang="en-US" dirty="0">
                <a:cs typeface="Consolas" pitchFamily="49" charset="0"/>
              </a:rPr>
              <a:t> is a dictionary method that provides a shortcut for looping over key, value pairs</a:t>
            </a:r>
          </a:p>
          <a:p>
            <a:r>
              <a:rPr lang="en-US" dirty="0">
                <a:cs typeface="Consolas" pitchFamily="49" charset="0"/>
              </a:rPr>
              <a:t>Still no sensible order though!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86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for</a:t>
            </a:r>
            <a:r>
              <a:rPr lang="en-US" dirty="0"/>
              <a:t> loop: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sorted( 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1/8/20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39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8221" y="1143024"/>
            <a:ext cx="11155558" cy="11887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hashPrices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= {“Apple”:1.29, “Banana”:0.99, “Cantaloupe”:3.59}</a:t>
            </a:r>
          </a:p>
          <a:p>
            <a:r>
              <a:rPr lang="en-US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strFruit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in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sorted(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hashPrices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):</a:t>
            </a:r>
          </a:p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print(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strFruit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hashPrices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[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strFruit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] )</a:t>
            </a:r>
          </a:p>
        </p:txBody>
      </p:sp>
      <p:sp>
        <p:nvSpPr>
          <p:cNvPr id="8" name="Rectangle 7"/>
          <p:cNvSpPr/>
          <p:nvPr/>
        </p:nvSpPr>
        <p:spPr>
          <a:xfrm>
            <a:off x="518221" y="3943233"/>
            <a:ext cx="11155558" cy="548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‘Cantaloupe’, 3.59</a:t>
            </a:r>
          </a:p>
        </p:txBody>
      </p:sp>
      <p:sp>
        <p:nvSpPr>
          <p:cNvPr id="9" name="Rectangle 8"/>
          <p:cNvSpPr/>
          <p:nvPr/>
        </p:nvSpPr>
        <p:spPr>
          <a:xfrm>
            <a:off x="518221" y="2514610"/>
            <a:ext cx="11155558" cy="548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‘Apple’, 1.29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8221" y="3246122"/>
            <a:ext cx="11155558" cy="548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‘Banana’, 0.99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38539" y="4739600"/>
            <a:ext cx="11714922" cy="335302"/>
          </a:xfrm>
        </p:spPr>
        <p:txBody>
          <a:bodyPr/>
          <a:lstStyle/>
          <a:p>
            <a:r>
              <a:rPr lang="en-US" dirty="0"/>
              <a:t>The function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sorted( )</a:t>
            </a:r>
            <a:r>
              <a:rPr lang="en-US" dirty="0">
                <a:cs typeface="Consolas" pitchFamily="49" charset="0"/>
              </a:rPr>
              <a:t> yields the sorted keys of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hashPrices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r>
              <a:rPr lang="en-US" dirty="0" err="1">
                <a:latin typeface="Consolas" pitchFamily="49" charset="0"/>
                <a:cs typeface="Consolas" pitchFamily="49" charset="0"/>
              </a:rPr>
              <a:t>hashPrices</a:t>
            </a:r>
            <a:r>
              <a:rPr lang="en-US" dirty="0">
                <a:cs typeface="Consolas" pitchFamily="49" charset="0"/>
              </a:rPr>
              <a:t> isn’t changed in this process (still unordered </a:t>
            </a:r>
            <a:r>
              <a:rPr lang="en-US" dirty="0" err="1">
                <a:cs typeface="Consolas" pitchFamily="49" charset="0"/>
              </a:rPr>
              <a:t>dict</a:t>
            </a:r>
            <a:r>
              <a:rPr lang="en-US" dirty="0">
                <a:cs typeface="Consolas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1210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7DF35-B8AF-2E4B-8562-CC1626512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What’s Python?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ED639-3222-0A41-ABA3-27B07EAAD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1/8/20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57DA46-AAC4-534D-88E2-3E3DBBCC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4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535C219-945D-3C43-A5EB-32D867F8C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1082040"/>
            <a:ext cx="11714922" cy="5406829"/>
          </a:xfrm>
        </p:spPr>
        <p:txBody>
          <a:bodyPr/>
          <a:lstStyle/>
          <a:p>
            <a:r>
              <a:rPr lang="en-US" dirty="0"/>
              <a:t>Simple, clean programming language:</a:t>
            </a:r>
          </a:p>
          <a:p>
            <a:pPr lvl="1"/>
            <a:r>
              <a:rPr lang="en-US" dirty="0"/>
              <a:t>Easy to learn.</a:t>
            </a:r>
          </a:p>
          <a:p>
            <a:pPr lvl="1"/>
            <a:r>
              <a:rPr lang="en-US" dirty="0"/>
              <a:t>Widely used (in computational biology</a:t>
            </a:r>
            <a:br>
              <a:rPr lang="en-US" dirty="0"/>
            </a:br>
            <a:r>
              <a:rPr lang="en-US" dirty="0"/>
              <a:t>and otherwise).</a:t>
            </a:r>
          </a:p>
          <a:p>
            <a:pPr lvl="1"/>
            <a:r>
              <a:rPr lang="en-US" dirty="0"/>
              <a:t>Lots of tools already built in.</a:t>
            </a:r>
          </a:p>
          <a:p>
            <a:r>
              <a:rPr lang="en-US" dirty="0"/>
              <a:t>Provides an environment that:</a:t>
            </a:r>
          </a:p>
          <a:p>
            <a:pPr lvl="1"/>
            <a:r>
              <a:rPr lang="en-US" dirty="0"/>
              <a:t>Helps you think about data.</a:t>
            </a:r>
          </a:p>
          <a:p>
            <a:pPr lvl="1"/>
            <a:r>
              <a:rPr lang="en-US" dirty="0"/>
              <a:t>Can quickly get simple tasks done.</a:t>
            </a:r>
          </a:p>
          <a:p>
            <a:r>
              <a:rPr lang="en-US" dirty="0"/>
              <a:t>Like what?</a:t>
            </a:r>
          </a:p>
          <a:p>
            <a:pPr lvl="1"/>
            <a:r>
              <a:rPr lang="en-US" dirty="0"/>
              <a:t>Download lots of data at once.</a:t>
            </a:r>
          </a:p>
          <a:p>
            <a:pPr lvl="1"/>
            <a:r>
              <a:rPr lang="en-US" dirty="0"/>
              <a:t>Change and match formats.</a:t>
            </a:r>
          </a:p>
          <a:p>
            <a:pPr lvl="1"/>
            <a:r>
              <a:rPr lang="en-US" dirty="0"/>
              <a:t>Quality control or filter data.</a:t>
            </a:r>
          </a:p>
          <a:p>
            <a:pPr lvl="1"/>
            <a:r>
              <a:rPr lang="en-US" dirty="0"/>
              <a:t>Generate reports and visualizations.</a:t>
            </a:r>
          </a:p>
          <a:p>
            <a:pPr lvl="1"/>
            <a:r>
              <a:rPr lang="en-US" dirty="0"/>
              <a:t>Perform statistical tests reproducibly.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83823F-EAF8-8D41-8B0A-B3E2DFD67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8886" y="720854"/>
            <a:ext cx="5726674" cy="40626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D99CAC-7906-3B46-8910-636D607D48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557" b="22785"/>
          <a:stretch/>
        </p:blipFill>
        <p:spPr>
          <a:xfrm>
            <a:off x="9109807" y="0"/>
            <a:ext cx="3082193" cy="8381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08C552-199C-A840-9BFA-C00ED1130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5920" y="4205919"/>
            <a:ext cx="4041139" cy="30397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A56564-18B7-C04E-A06C-685043542E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2600" y="4807721"/>
            <a:ext cx="2721062" cy="154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08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Putting it together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1/8/20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40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8221" y="1143024"/>
            <a:ext cx="11155558" cy="20116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c_dBudget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= 3.00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# “c_” indicates a constant; shouldn’t change as program runs</a:t>
            </a:r>
          </a:p>
          <a:p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hashPrices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= {“Apple”:1.29, “Banana”:0.99, “Cantaloupe”:3.59}</a:t>
            </a:r>
          </a:p>
          <a:p>
            <a:r>
              <a:rPr lang="en-US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strFruit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dCost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in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hashPrices.items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( ):</a:t>
            </a:r>
          </a:p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dCost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&gt;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c_dBudget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:</a:t>
            </a:r>
          </a:p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    print(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strFruit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+ “s”, “are too expensive!” )</a:t>
            </a:r>
          </a:p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else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:</a:t>
            </a:r>
          </a:p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    print( “I can afford a(n)”,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strFruit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8221" y="4857623"/>
            <a:ext cx="11155558" cy="548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‘I can afford a(n) Banana’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18221" y="3429000"/>
            <a:ext cx="11155558" cy="548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‘Cantaloupes are too expensive’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18221" y="4160512"/>
            <a:ext cx="11155558" cy="548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‘I can afford a(n) Apple’</a:t>
            </a:r>
          </a:p>
        </p:txBody>
      </p:sp>
    </p:spTree>
    <p:extLst>
      <p:ext uri="{BB962C8B-B14F-4D97-AF65-F5344CB8AC3E}">
        <p14:creationId xmlns:p14="http://schemas.microsoft.com/office/powerpoint/2010/main" val="234377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onsolas" pitchFamily="49" charset="0"/>
                <a:cs typeface="Consolas" pitchFamily="49" charset="0"/>
              </a:rPr>
              <a:t>break</a:t>
            </a:r>
            <a:r>
              <a:rPr lang="en-US" dirty="0"/>
              <a:t> will exit a loop early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1/8/20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41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8221" y="1143024"/>
            <a:ext cx="11155558" cy="22859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c_dBudget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= 3.00</a:t>
            </a:r>
          </a:p>
          <a:p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hashPrices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= {“Apple”:11.29, “Banana”:10.99, “Cantaloupe”:13.59}</a:t>
            </a:r>
          </a:p>
          <a:p>
            <a:r>
              <a:rPr lang="en-US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strFruit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dCost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in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hashPrices.items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( ):</a:t>
            </a:r>
          </a:p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dCost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&gt;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c_dBudget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:</a:t>
            </a:r>
          </a:p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    print(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dCost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, “for a”,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strFruit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, “? I’m not shopping here anymore” )</a:t>
            </a:r>
          </a:p>
          <a:p>
            <a:r>
              <a:rPr lang="en-US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    break</a:t>
            </a:r>
          </a:p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else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:</a:t>
            </a:r>
          </a:p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    print( “I can afford a(n)”,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strFruit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18221" y="3611878"/>
            <a:ext cx="11155558" cy="548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‘13.59 for a Cantaloupe? I’m not shopping here anymore’</a:t>
            </a:r>
          </a:p>
        </p:txBody>
      </p:sp>
    </p:spTree>
    <p:extLst>
      <p:ext uri="{BB962C8B-B14F-4D97-AF65-F5344CB8AC3E}">
        <p14:creationId xmlns:p14="http://schemas.microsoft.com/office/powerpoint/2010/main" val="58916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A42AF3E-9EC7-0F43-90BD-9779EFF38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functions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7BAC9B-A4BA-5148-9B1A-AB1415D9EE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014FA-8FF3-EC42-B322-ECC3C6DEA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1/8/20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A132EB-01CE-F640-B717-12D5EE186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810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Manipulating information: instructions and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Functions are the most important type of instruction.</a:t>
            </a:r>
          </a:p>
          <a:p>
            <a:pPr lvl="1"/>
            <a:r>
              <a:rPr lang="en-US" sz="2000" dirty="0"/>
              <a:t>Operators and keywords tend to be special but very specific.</a:t>
            </a:r>
          </a:p>
          <a:p>
            <a:r>
              <a:rPr lang="en-US" sz="2400" dirty="0"/>
              <a:t>A function is exactly like a recipe or a protocol:</a:t>
            </a:r>
          </a:p>
          <a:p>
            <a:pPr lvl="1"/>
            <a:r>
              <a:rPr lang="en-US" sz="2000" dirty="0"/>
              <a:t>It takes zero or more inputs, of different types (called </a:t>
            </a:r>
            <a:r>
              <a:rPr lang="en-US" sz="2000" u="sng" dirty="0"/>
              <a:t>arguments</a:t>
            </a:r>
            <a:r>
              <a:rPr lang="en-US" sz="2000" dirty="0"/>
              <a:t> or </a:t>
            </a:r>
            <a:r>
              <a:rPr lang="en-US" sz="2000" u="sng" dirty="0"/>
              <a:t>parameters</a:t>
            </a:r>
            <a:r>
              <a:rPr lang="en-US" sz="2000" dirty="0"/>
              <a:t>).</a:t>
            </a:r>
          </a:p>
          <a:p>
            <a:pPr lvl="1"/>
            <a:r>
              <a:rPr lang="en-US" sz="2000" dirty="0"/>
              <a:t>It produces zero or more results (referred to as a </a:t>
            </a:r>
            <a:r>
              <a:rPr lang="en-US" sz="2000" u="sng" dirty="0"/>
              <a:t>return</a:t>
            </a:r>
            <a:r>
              <a:rPr lang="en-US" sz="2000" dirty="0"/>
              <a:t> value).</a:t>
            </a:r>
          </a:p>
          <a:p>
            <a:r>
              <a:rPr lang="en-US" sz="2400" dirty="0"/>
              <a:t>There’s a difference between running a function and writing one.</a:t>
            </a:r>
          </a:p>
          <a:p>
            <a:pPr lvl="1"/>
            <a:r>
              <a:rPr lang="en-US" sz="2000" dirty="0"/>
              <a:t>Just like a recipe </a:t>
            </a:r>
            <a:r>
              <a:rPr lang="mr-IN" sz="2000" dirty="0"/>
              <a:t>–</a:t>
            </a:r>
            <a:r>
              <a:rPr lang="en-US" sz="2000" dirty="0"/>
              <a:t> having it in the book doesn’t actually do anything until you run it.</a:t>
            </a:r>
          </a:p>
          <a:p>
            <a:endParaRPr lang="en-US" sz="2400" dirty="0"/>
          </a:p>
          <a:p>
            <a:r>
              <a:rPr lang="en-US" sz="2400" dirty="0"/>
              <a:t>In Python, a function is called by writing its name followed by parentheses and arguments.</a:t>
            </a:r>
          </a:p>
          <a:p>
            <a:pPr lvl="1"/>
            <a:r>
              <a:rPr lang="en-US" sz="2000" b="1" dirty="0" err="1">
                <a:latin typeface="Courier New" charset="0"/>
                <a:ea typeface="Courier New" charset="0"/>
                <a:cs typeface="Courier New" charset="0"/>
              </a:rPr>
              <a:t>function_name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( )</a:t>
            </a:r>
          </a:p>
          <a:p>
            <a:pPr lvl="1"/>
            <a:r>
              <a:rPr lang="en-US" sz="2000" b="1" dirty="0" err="1">
                <a:latin typeface="Courier New" charset="0"/>
                <a:ea typeface="Courier New" charset="0"/>
                <a:cs typeface="Courier New" charset="0"/>
              </a:rPr>
              <a:t>function_name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( argument1, argument2, argument3 )</a:t>
            </a:r>
          </a:p>
          <a:p>
            <a:pPr lvl="1"/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argument1.function_name( argument2, argument3 )</a:t>
            </a:r>
          </a:p>
          <a:p>
            <a:r>
              <a:rPr lang="en-US" sz="2400" dirty="0"/>
              <a:t>New functions are written using the </a:t>
            </a:r>
            <a:r>
              <a:rPr lang="en-US" sz="2400" b="1" dirty="0">
                <a:latin typeface="Courier New" charset="0"/>
                <a:ea typeface="Courier New" charset="0"/>
                <a:cs typeface="Courier New" charset="0"/>
              </a:rPr>
              <a:t>def</a:t>
            </a:r>
            <a:r>
              <a:rPr lang="en-US" sz="2400" dirty="0"/>
              <a:t> keyword…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1/8/20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00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539" y="899163"/>
            <a:ext cx="11714922" cy="335302"/>
          </a:xfrm>
        </p:spPr>
        <p:txBody>
          <a:bodyPr/>
          <a:lstStyle/>
          <a:p>
            <a:r>
              <a:rPr lang="en-US" dirty="0"/>
              <a:t>Anatomy of a function definition: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1/8/20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44</a:t>
            </a:fld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452141" y="2350337"/>
            <a:ext cx="6734897" cy="18874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def</a:t>
            </a:r>
            <a:r>
              <a:rPr lang="en-US" sz="3600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function_name</a:t>
            </a:r>
            <a:r>
              <a:rPr lang="en-US" sz="36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( ):</a:t>
            </a:r>
          </a:p>
          <a:p>
            <a:r>
              <a:rPr lang="en-US" sz="36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# actions to perform</a:t>
            </a:r>
          </a:p>
          <a:p>
            <a:r>
              <a:rPr lang="en-US" sz="36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sz="3600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return </a:t>
            </a:r>
            <a:r>
              <a:rPr lang="en-US" sz="36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None</a:t>
            </a:r>
            <a:r>
              <a:rPr lang="en-US" sz="3600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130396" y="1874537"/>
            <a:ext cx="1045385" cy="640073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175781" y="1508781"/>
            <a:ext cx="9742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syntax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284707" y="4526268"/>
            <a:ext cx="39055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cs typeface="Consolas" pitchFamily="49" charset="0"/>
              </a:rPr>
              <a:t>Default “empty” piece of data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H="1" flipV="1">
            <a:off x="4630883" y="4150096"/>
            <a:ext cx="760633" cy="1290562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42454" y="4526268"/>
            <a:ext cx="33832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cs typeface="Consolas" pitchFamily="49" charset="0"/>
              </a:rPr>
              <a:t>indented block of code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2347001" y="3504810"/>
            <a:ext cx="1097268" cy="1021459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7101829" y="1802809"/>
            <a:ext cx="1045385" cy="640073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8147214" y="1437053"/>
            <a:ext cx="9742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syntax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7776921" y="2179580"/>
            <a:ext cx="1045385" cy="640073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8822306" y="1813824"/>
            <a:ext cx="9742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syntax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6096001" y="4066703"/>
            <a:ext cx="1097267" cy="645281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425449" y="5532097"/>
            <a:ext cx="34478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cs typeface="Consolas" pitchFamily="49" charset="0"/>
              </a:rPr>
              <a:t>Statement defining</a:t>
            </a:r>
          </a:p>
          <a:p>
            <a:r>
              <a:rPr lang="en-US" sz="2400" dirty="0">
                <a:cs typeface="Consolas" pitchFamily="49" charset="0"/>
              </a:rPr>
              <a:t>What the function returns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37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4" grpId="0"/>
      <p:bldP spid="3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Consolas" pitchFamily="49" charset="0"/>
              </a:rPr>
              <a:t>Function example: trivial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1/8/20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45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8221" y="1143024"/>
            <a:ext cx="11155558" cy="9143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def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simple_function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( ):</a:t>
            </a:r>
          </a:p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iRet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= 1 + 1</a:t>
            </a:r>
          </a:p>
          <a:p>
            <a:r>
              <a:rPr lang="en-US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return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iRet</a:t>
            </a:r>
            <a:endParaRPr lang="en-US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221" y="2298935"/>
            <a:ext cx="11155558" cy="3647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simple_function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( )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# function call denoted by ( )s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18221" y="2881379"/>
            <a:ext cx="11155558" cy="364743"/>
          </a:xfrm>
          <a:prstGeom prst="rect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2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8221" y="3487642"/>
            <a:ext cx="11155558" cy="7643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iNum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simple_function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( )</a:t>
            </a:r>
          </a:p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print(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iNum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)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8221" y="4486821"/>
            <a:ext cx="11155558" cy="3647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18221" y="5066381"/>
            <a:ext cx="11155558" cy="3647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simple_function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( )**2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# functions return data, which we can directly act 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18221" y="5648825"/>
            <a:ext cx="11155558" cy="364743"/>
          </a:xfrm>
          <a:prstGeom prst="rect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4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05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8" grpId="0" animBg="1"/>
      <p:bldP spid="20" grpId="0" animBg="1"/>
      <p:bldP spid="22" grpId="0" animBg="1"/>
      <p:bldP spid="2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Functions with arguments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539" y="899163"/>
            <a:ext cx="11714922" cy="335302"/>
          </a:xfrm>
        </p:spPr>
        <p:txBody>
          <a:bodyPr/>
          <a:lstStyle/>
          <a:p>
            <a:r>
              <a:rPr lang="en-US" dirty="0"/>
              <a:t>Functions receive data via arguments, act on that data, and then return a processed result</a:t>
            </a:r>
          </a:p>
          <a:p>
            <a:r>
              <a:rPr lang="en-US" dirty="0"/>
              <a:t>In this way, functions act as “mini” programs: taking input, providing output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1/8/20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46</a:t>
            </a:fld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158294" y="3634953"/>
            <a:ext cx="10424045" cy="18874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def</a:t>
            </a:r>
            <a:r>
              <a:rPr lang="en-US" sz="3600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function_name</a:t>
            </a:r>
            <a:r>
              <a:rPr lang="en-US" sz="36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( x, y, z ):</a:t>
            </a:r>
          </a:p>
          <a:p>
            <a:r>
              <a:rPr lang="en-US" sz="36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# actions to perform using x, y, z</a:t>
            </a:r>
          </a:p>
          <a:p>
            <a:r>
              <a:rPr lang="en-US" sz="36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sz="3600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return </a:t>
            </a:r>
            <a:r>
              <a:rPr lang="en-US" sz="36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None</a:t>
            </a:r>
            <a:r>
              <a:rPr lang="en-US" sz="3600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6918952" y="3250592"/>
            <a:ext cx="1045384" cy="487921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8016219" y="2971805"/>
            <a:ext cx="3479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Arguments of the function</a:t>
            </a:r>
          </a:p>
        </p:txBody>
      </p:sp>
    </p:spTree>
    <p:extLst>
      <p:ext uri="{BB962C8B-B14F-4D97-AF65-F5344CB8AC3E}">
        <p14:creationId xmlns:p14="http://schemas.microsoft.com/office/powerpoint/2010/main" val="37824408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Consolas" pitchFamily="49" charset="0"/>
              </a:rPr>
              <a:t>Function example: one argument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1/8/20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47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8221" y="1143024"/>
            <a:ext cx="11155558" cy="9143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def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square(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iNum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):</a:t>
            </a:r>
          </a:p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iRet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iNum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*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iNum</a:t>
            </a:r>
            <a:endParaRPr lang="en-US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return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iRet</a:t>
            </a:r>
            <a:endParaRPr lang="en-US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221" y="2295225"/>
            <a:ext cx="11155558" cy="3647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square( -5 )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# function call denoted by ( )s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18221" y="2897778"/>
            <a:ext cx="11155558" cy="364743"/>
          </a:xfrm>
          <a:prstGeom prst="rect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25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8221" y="3500331"/>
            <a:ext cx="11155558" cy="3647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square( )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# this will create an error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18221" y="4102883"/>
            <a:ext cx="11155558" cy="364743"/>
          </a:xfrm>
          <a:prstGeom prst="rect">
            <a:avLst/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TypeError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: square() takes exactly 1 argument (0 given)</a:t>
            </a:r>
          </a:p>
        </p:txBody>
      </p:sp>
    </p:spTree>
    <p:extLst>
      <p:ext uri="{BB962C8B-B14F-4D97-AF65-F5344CB8AC3E}">
        <p14:creationId xmlns:p14="http://schemas.microsoft.com/office/powerpoint/2010/main" val="360066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2" grpId="0" animBg="1"/>
      <p:bldP spid="2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Consolas" pitchFamily="49" charset="0"/>
              </a:rPr>
              <a:t>Function example: multiple arguments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1/8/20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48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8221" y="1051586"/>
            <a:ext cx="11155558" cy="18287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def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count_occurrences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(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aCollection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, Query ):</a:t>
            </a:r>
          </a:p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iCount = 0</a:t>
            </a:r>
          </a:p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Item </a:t>
            </a:r>
            <a:r>
              <a:rPr lang="en-US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in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aCollection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:</a:t>
            </a:r>
          </a:p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    </a:t>
            </a:r>
            <a:r>
              <a:rPr lang="en-US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Item == Query:</a:t>
            </a:r>
          </a:p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        iCount += 1</a:t>
            </a:r>
          </a:p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iCount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8221" y="3154684"/>
            <a:ext cx="11155558" cy="3647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count_occurrences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( [0, 1, 0, 1], 1 )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8221" y="3757237"/>
            <a:ext cx="11155558" cy="364743"/>
          </a:xfrm>
          <a:prstGeom prst="rect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2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8221" y="4343390"/>
            <a:ext cx="11155558" cy="3647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count_occurrences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( range( 5 ) )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# this will create an error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8221" y="4945942"/>
            <a:ext cx="11155558" cy="364743"/>
          </a:xfrm>
          <a:prstGeom prst="rect">
            <a:avLst/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TypeError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count_occurrences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() takes exactly 2 arguments (1 given)</a:t>
            </a:r>
          </a:p>
        </p:txBody>
      </p:sp>
    </p:spTree>
    <p:extLst>
      <p:ext uri="{BB962C8B-B14F-4D97-AF65-F5344CB8AC3E}">
        <p14:creationId xmlns:p14="http://schemas.microsoft.com/office/powerpoint/2010/main" val="339443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1" grpId="0" animBg="1"/>
      <p:bldP spid="1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Consolas" pitchFamily="49" charset="0"/>
              </a:rPr>
              <a:t>Function example: changing collections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1/8/20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49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8221" y="1965976"/>
            <a:ext cx="11155558" cy="12801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def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negate_numbers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(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aNumbers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):</a:t>
            </a:r>
          </a:p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iPos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, Value </a:t>
            </a:r>
            <a:r>
              <a:rPr lang="en-US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in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enumerate(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aNumbers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):</a:t>
            </a:r>
          </a:p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aNumbers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[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iPos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] = -1 * Value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#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aNumbers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 points to original data passed in!</a:t>
            </a:r>
          </a:p>
          <a:p>
            <a:r>
              <a:rPr lang="en-US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return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aNumbers</a:t>
            </a:r>
            <a:endParaRPr lang="en-US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221" y="3429000"/>
            <a:ext cx="11155558" cy="8229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aiIntegers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= [1, -1, 0, 3]</a:t>
            </a:r>
          </a:p>
          <a:p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negate_numbers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(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aiIntegers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)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8221" y="4356909"/>
            <a:ext cx="11155558" cy="364743"/>
          </a:xfrm>
          <a:prstGeom prst="rect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[-1, 1, 0, -3]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8221" y="4826610"/>
            <a:ext cx="11155558" cy="3647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print(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aiIntegers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)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# original data in variable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aiIntegers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 have changed!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8221" y="5296312"/>
            <a:ext cx="11155558" cy="3647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[-1, 1, 0, -3]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238539" y="899163"/>
            <a:ext cx="11714922" cy="335302"/>
          </a:xfrm>
        </p:spPr>
        <p:txBody>
          <a:bodyPr/>
          <a:lstStyle/>
          <a:p>
            <a:r>
              <a:rPr lang="en-US" dirty="0"/>
              <a:t>Arguments are passed “by reference”</a:t>
            </a:r>
          </a:p>
          <a:p>
            <a:r>
              <a:rPr lang="en-US" dirty="0"/>
              <a:t>This means that </a:t>
            </a:r>
            <a:r>
              <a:rPr lang="en-US" u="sng" dirty="0"/>
              <a:t>collection</a:t>
            </a:r>
            <a:r>
              <a:rPr lang="en-US" dirty="0"/>
              <a:t> data can be changed in the body of a function</a:t>
            </a:r>
          </a:p>
        </p:txBody>
      </p:sp>
    </p:spTree>
    <p:extLst>
      <p:ext uri="{BB962C8B-B14F-4D97-AF65-F5344CB8AC3E}">
        <p14:creationId xmlns:p14="http://schemas.microsoft.com/office/powerpoint/2010/main" val="66353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14" grpId="0" animBg="1"/>
      <p:bldP spid="12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Jupyter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Jupyter</a:t>
            </a:r>
            <a:r>
              <a:rPr lang="en-US" dirty="0"/>
              <a:t> (formerly </a:t>
            </a:r>
            <a:r>
              <a:rPr lang="en-US" dirty="0" err="1"/>
              <a:t>IPython</a:t>
            </a:r>
            <a:r>
              <a:rPr lang="en-US" dirty="0"/>
              <a:t> Notebook): web-based graphical interface to interactively run, visualize, and document Python snippets.</a:t>
            </a:r>
          </a:p>
          <a:p>
            <a:endParaRPr lang="en-US" sz="600" dirty="0"/>
          </a:p>
          <a:p>
            <a:r>
              <a:rPr lang="en-US" dirty="0"/>
              <a:t>Not great for production-scale bioinformatics,</a:t>
            </a:r>
            <a:br>
              <a:rPr lang="en-US" dirty="0"/>
            </a:br>
            <a:r>
              <a:rPr lang="en-US" dirty="0"/>
              <a:t>but perfect for quick explorations and</a:t>
            </a:r>
            <a:br>
              <a:rPr lang="en-US" dirty="0"/>
            </a:br>
            <a:r>
              <a:rPr lang="en-US" dirty="0"/>
              <a:t>visualization.</a:t>
            </a:r>
          </a:p>
          <a:p>
            <a:endParaRPr lang="en-US" sz="600" dirty="0"/>
          </a:p>
          <a:p>
            <a:r>
              <a:rPr lang="en-US" dirty="0"/>
              <a:t>Lets you type Python right into a web</a:t>
            </a:r>
            <a:br>
              <a:rPr lang="en-US" dirty="0"/>
            </a:br>
            <a:r>
              <a:rPr lang="en-US" dirty="0"/>
              <a:t>browser and get results immediately</a:t>
            </a:r>
            <a:br>
              <a:rPr lang="en-US" dirty="0"/>
            </a:br>
            <a:r>
              <a:rPr lang="en-US" dirty="0"/>
              <a:t>(with e.g. interactive graphics).</a:t>
            </a:r>
          </a:p>
          <a:p>
            <a:endParaRPr lang="en-US" sz="600" dirty="0"/>
          </a:p>
          <a:p>
            <a:r>
              <a:rPr lang="en-US" dirty="0"/>
              <a:t>Anything you can do in </a:t>
            </a:r>
            <a:r>
              <a:rPr lang="en-US" dirty="0" err="1"/>
              <a:t>Jupyter</a:t>
            </a:r>
            <a:r>
              <a:rPr lang="en-US" dirty="0"/>
              <a:t> can be</a:t>
            </a:r>
            <a:br>
              <a:rPr lang="en-US" dirty="0"/>
            </a:br>
            <a:r>
              <a:rPr lang="en-US" dirty="0" err="1"/>
              <a:t>robustified</a:t>
            </a:r>
            <a:r>
              <a:rPr lang="en-US" dirty="0"/>
              <a:t> as a command line version</a:t>
            </a:r>
            <a:br>
              <a:rPr lang="en-US" dirty="0"/>
            </a:br>
            <a:r>
              <a:rPr lang="en-US" dirty="0"/>
              <a:t>later if needed.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1/8/20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8319" y="1433764"/>
            <a:ext cx="2867881" cy="2010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2942" t="15778" r="12804" b="48889"/>
          <a:stretch/>
        </p:blipFill>
        <p:spPr>
          <a:xfrm>
            <a:off x="6558500" y="2688907"/>
            <a:ext cx="5394961" cy="16093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8905" y="4867458"/>
            <a:ext cx="4774150" cy="13719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68732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Consolas" pitchFamily="49" charset="0"/>
              </a:rPr>
              <a:t>Function example: changing collections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1/8/20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50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8221" y="1965976"/>
            <a:ext cx="11155558" cy="10357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def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square(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iNum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):</a:t>
            </a:r>
          </a:p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iNum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**= 2</a:t>
            </a:r>
          </a:p>
          <a:p>
            <a:r>
              <a:rPr lang="en-US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return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iNum</a:t>
            </a:r>
            <a:endParaRPr lang="en-US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221" y="3293536"/>
            <a:ext cx="11155558" cy="8229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iFive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= 5</a:t>
            </a:r>
          </a:p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square(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iFive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)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8221" y="4221445"/>
            <a:ext cx="11155558" cy="364743"/>
          </a:xfrm>
          <a:prstGeom prst="rect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25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8221" y="4826610"/>
            <a:ext cx="11155558" cy="3647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print(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iFive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)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# original data in variable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iFive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 has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not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 changed!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8221" y="5296312"/>
            <a:ext cx="11155558" cy="3647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5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238539" y="899163"/>
            <a:ext cx="11714922" cy="335302"/>
          </a:xfrm>
        </p:spPr>
        <p:txBody>
          <a:bodyPr/>
          <a:lstStyle/>
          <a:p>
            <a:r>
              <a:rPr lang="en-US" u="sng" dirty="0"/>
              <a:t>Simple</a:t>
            </a:r>
            <a:r>
              <a:rPr lang="en-US" dirty="0"/>
              <a:t> data types are not changed:</a:t>
            </a:r>
          </a:p>
        </p:txBody>
      </p:sp>
    </p:spTree>
    <p:extLst>
      <p:ext uri="{BB962C8B-B14F-4D97-AF65-F5344CB8AC3E}">
        <p14:creationId xmlns:p14="http://schemas.microsoft.com/office/powerpoint/2010/main" val="321957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2" grpId="0" animBg="1"/>
      <p:bldP spid="1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A42AF3E-9EC7-0F43-90BD-9779EFF38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I possibly remember all of this?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7BAC9B-A4BA-5148-9B1A-AB1415D9EE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014FA-8FF3-EC42-B322-ECC3C6DEA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1/8/20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A132EB-01CE-F640-B717-12D5EE186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427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3CAD635-52F6-0E47-A266-875F534D4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Don’t!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3F63FB4-5FB8-3844-9993-D764977E3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Google is your friend.</a:t>
            </a:r>
          </a:p>
          <a:p>
            <a:r>
              <a:rPr lang="en-US" dirty="0">
                <a:hlinkClick r:id="rId2"/>
              </a:rPr>
              <a:t>https://docs.python.org/3/tutorial/</a:t>
            </a:r>
            <a:endParaRPr lang="en-US" dirty="0"/>
          </a:p>
          <a:p>
            <a:r>
              <a:rPr lang="en-US" dirty="0">
                <a:hlinkClick r:id="rId3"/>
              </a:rPr>
              <a:t>https://docs.python.org/3/reference/</a:t>
            </a:r>
            <a:endParaRPr lang="en-US" dirty="0"/>
          </a:p>
          <a:p>
            <a:r>
              <a:rPr lang="en-US" dirty="0">
                <a:hlinkClick r:id="rId4"/>
              </a:rPr>
              <a:t>https://python-reference.readthedocs.io/</a:t>
            </a:r>
            <a:endParaRPr lang="en-US" dirty="0"/>
          </a:p>
          <a:p>
            <a:r>
              <a:rPr lang="en-US" dirty="0">
                <a:hlinkClick r:id="rId5"/>
              </a:rPr>
              <a:t>https://www.w3schools.com/python/</a:t>
            </a:r>
            <a:endParaRPr lang="en-US" dirty="0"/>
          </a:p>
          <a:p>
            <a:r>
              <a:rPr lang="en-US" dirty="0">
                <a:hlinkClick r:id="rId6"/>
              </a:rPr>
              <a:t>https://www.learnpython.org/</a:t>
            </a:r>
            <a:endParaRPr lang="en-US" dirty="0"/>
          </a:p>
          <a:p>
            <a:r>
              <a:rPr lang="en-US" dirty="0">
                <a:hlinkClick r:id="rId7"/>
              </a:rPr>
              <a:t>https://www.codecademy.com/learn/learn-python</a:t>
            </a:r>
            <a:endParaRPr lang="en-US" dirty="0"/>
          </a:p>
          <a:p>
            <a:endParaRPr lang="en-US" dirty="0"/>
          </a:p>
          <a:p>
            <a:r>
              <a:rPr lang="en-US" dirty="0"/>
              <a:t>And more that we’ll see during the lab…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CB1C4-1A0B-9142-8A67-84E0DAF1F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F284-50AE-D34D-8E2A-B571963D35AB}" type="datetime1">
              <a:rPr lang="en-US" smtClean="0"/>
              <a:t>1/8/20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ABAEA4-74AD-3B40-81CE-E1AFEB470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222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F15E6-6B17-3446-96E5-423C76A3B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1/8/20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4B83F0-DBD8-A54C-ACDD-9A2D99144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53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E4A1F0-459B-5D48-908F-E20DB4803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329" y="331024"/>
            <a:ext cx="2785341" cy="539313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A5C8D30-34B3-3049-BD86-2C8106348037}"/>
              </a:ext>
            </a:extLst>
          </p:cNvPr>
          <p:cNvSpPr/>
          <p:nvPr/>
        </p:nvSpPr>
        <p:spPr>
          <a:xfrm>
            <a:off x="3152341" y="5928157"/>
            <a:ext cx="5887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hlinkClick r:id="rId3"/>
              </a:rPr>
              <a:t>https://canvas.harvard.edu/courses/71191/quizzes/163006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588723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5845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Consolas" pitchFamily="49" charset="0"/>
              </a:rPr>
              <a:t>Function example: keyword arguments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1/8/20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55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8221" y="1051586"/>
            <a:ext cx="11155558" cy="21030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def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my_range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(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iStop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iStart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=0,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iStep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=1 ):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# keyword arguments denoted by “=”</a:t>
            </a:r>
          </a:p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aiRange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= []</a:t>
            </a:r>
          </a:p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iCurrent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iStart</a:t>
            </a:r>
            <a:endParaRPr lang="en-US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while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iCurrent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&lt;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iStop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:</a:t>
            </a:r>
          </a:p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aiRange.append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(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iCurrent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)</a:t>
            </a:r>
          </a:p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iCurrent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+=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iStep</a:t>
            </a:r>
            <a:endParaRPr lang="en-US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aiRange</a:t>
            </a:r>
            <a:endParaRPr lang="en-US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221" y="3338405"/>
            <a:ext cx="11155558" cy="3647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my_range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( 5 )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#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iStop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 required and provided; keyword arguments will use defaults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18221" y="3886870"/>
            <a:ext cx="11155558" cy="364743"/>
          </a:xfrm>
          <a:prstGeom prst="rect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[0, 1, 2, 3, 4]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8221" y="4435335"/>
            <a:ext cx="11155558" cy="3647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my_range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( 5,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iStep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=2 )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# override the keyword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iStep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 with a different value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8221" y="4983800"/>
            <a:ext cx="11155558" cy="364743"/>
          </a:xfrm>
          <a:prstGeom prst="rect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[0, 2, 4]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18221" y="5532265"/>
            <a:ext cx="11155558" cy="3647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my_range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( 5, 2 )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# tricky: “2” will slide into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iStart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; better to be explicit!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8221" y="6080731"/>
            <a:ext cx="11155558" cy="364743"/>
          </a:xfrm>
          <a:prstGeom prst="rect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[2, 3, 4]</a:t>
            </a:r>
          </a:p>
        </p:txBody>
      </p:sp>
    </p:spTree>
    <p:extLst>
      <p:ext uri="{BB962C8B-B14F-4D97-AF65-F5344CB8AC3E}">
        <p14:creationId xmlns:p14="http://schemas.microsoft.com/office/powerpoint/2010/main" val="190741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0" grpId="0" animBg="1"/>
      <p:bldP spid="16" grpId="0" animBg="1"/>
      <p:bldP spid="17" grpId="0" animBg="1"/>
      <p:bldP spid="1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Notes about arguments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539" y="899163"/>
            <a:ext cx="11714922" cy="335302"/>
          </a:xfrm>
        </p:spPr>
        <p:txBody>
          <a:bodyPr/>
          <a:lstStyle/>
          <a:p>
            <a:r>
              <a:rPr lang="en-US" dirty="0"/>
              <a:t>Positional (non-keyword) arguments must precede keyword arguments</a:t>
            </a:r>
          </a:p>
          <a:p>
            <a:pPr lvl="1"/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def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 function1( a, b, c, x=1, y=“2”, z=False ): #WORKS</a:t>
            </a:r>
          </a:p>
          <a:p>
            <a:pPr lvl="1"/>
            <a:r>
              <a:rPr lang="en-US" dirty="0" err="1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def</a:t>
            </a:r>
            <a:r>
              <a:rPr lang="en-US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function2( a, x=1, b ): #WON’T WORK</a:t>
            </a:r>
          </a:p>
          <a:p>
            <a:r>
              <a:rPr lang="en-US" dirty="0">
                <a:cs typeface="Consolas" pitchFamily="49" charset="0"/>
              </a:rPr>
              <a:t>Keyword arguments pull “double duty”</a:t>
            </a:r>
          </a:p>
          <a:p>
            <a:pPr lvl="1"/>
            <a:r>
              <a:rPr lang="en-US" dirty="0">
                <a:cs typeface="Consolas" pitchFamily="49" charset="0"/>
              </a:rPr>
              <a:t>CAN have a default value</a:t>
            </a:r>
          </a:p>
          <a:p>
            <a:pPr lvl="1"/>
            <a:r>
              <a:rPr lang="en-US" dirty="0">
                <a:cs typeface="Consolas" pitchFamily="49" charset="0"/>
              </a:rPr>
              <a:t>MUST have a default value</a:t>
            </a:r>
          </a:p>
          <a:p>
            <a:pPr lvl="1"/>
            <a:r>
              <a:rPr lang="en-US" dirty="0">
                <a:cs typeface="Consolas" pitchFamily="49" charset="0"/>
              </a:rPr>
              <a:t>Default value can be overridden when function is called</a:t>
            </a:r>
          </a:p>
          <a:p>
            <a:r>
              <a:rPr lang="en-US" dirty="0">
                <a:cs typeface="Consolas" pitchFamily="49" charset="0"/>
              </a:rPr>
              <a:t>Be careful when using collections as default values</a:t>
            </a:r>
          </a:p>
          <a:p>
            <a:pPr lvl="1"/>
            <a:r>
              <a:rPr lang="en-US" dirty="0" err="1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def</a:t>
            </a:r>
            <a:r>
              <a:rPr lang="en-US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 function3( a=[] ): #DOESN’T WORK AS EXPECTED</a:t>
            </a:r>
            <a:endParaRPr lang="en-US" dirty="0">
              <a:solidFill>
                <a:srgbClr val="7030A0"/>
              </a:solidFill>
              <a:cs typeface="Consolas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1/8/20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5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Consolas" pitchFamily="49" charset="0"/>
              </a:rPr>
              <a:t>Function example: collection default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1/8/20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57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8221" y="1051586"/>
            <a:ext cx="11155558" cy="10058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def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append_one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(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aList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=[] ):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# this will create problems</a:t>
            </a:r>
          </a:p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aList.append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( 1 )</a:t>
            </a:r>
          </a:p>
          <a:p>
            <a:r>
              <a:rPr lang="en-US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return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aList</a:t>
            </a:r>
            <a:endParaRPr lang="en-US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221" y="2301221"/>
            <a:ext cx="11155558" cy="3647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append_one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(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aList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=[-2, -1, 0] )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# override default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18221" y="2849686"/>
            <a:ext cx="11155558" cy="364743"/>
          </a:xfrm>
          <a:prstGeom prst="rect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[-2, -1, 0, 1]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8221" y="3398151"/>
            <a:ext cx="11155558" cy="3647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append_one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( )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# use default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8221" y="3946616"/>
            <a:ext cx="11155558" cy="364743"/>
          </a:xfrm>
          <a:prstGeom prst="rect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[1]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18221" y="4495081"/>
            <a:ext cx="11155558" cy="3647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append_one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( )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# use default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8221" y="5043547"/>
            <a:ext cx="11155558" cy="364743"/>
          </a:xfrm>
          <a:prstGeom prst="rect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[1, 1] </a:t>
            </a:r>
            <a:r>
              <a:rPr lang="en-US" i="1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huh?</a:t>
            </a:r>
          </a:p>
        </p:txBody>
      </p:sp>
    </p:spTree>
    <p:extLst>
      <p:ext uri="{BB962C8B-B14F-4D97-AF65-F5344CB8AC3E}">
        <p14:creationId xmlns:p14="http://schemas.microsoft.com/office/powerpoint/2010/main" val="195697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0" grpId="0" animBg="1"/>
      <p:bldP spid="16" grpId="0" animBg="1"/>
      <p:bldP spid="17" grpId="0" animBg="1"/>
      <p:bldP spid="1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Consolas" pitchFamily="49" charset="0"/>
              </a:rPr>
              <a:t>Function example: collection default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1/8/20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58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8221" y="1051586"/>
            <a:ext cx="11155558" cy="15544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def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append_one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(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aList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=None ):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# better</a:t>
            </a:r>
          </a:p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aList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is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None:</a:t>
            </a:r>
          </a:p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   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aList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= []    </a:t>
            </a:r>
          </a:p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aList.append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( 1 )</a:t>
            </a:r>
          </a:p>
          <a:p>
            <a:r>
              <a:rPr lang="en-US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return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aList</a:t>
            </a:r>
            <a:endParaRPr lang="en-US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221" y="2788927"/>
            <a:ext cx="11155558" cy="3647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append_one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( 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aList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=[-2, -1, 0] )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# override default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18221" y="3337392"/>
            <a:ext cx="11155558" cy="364743"/>
          </a:xfrm>
          <a:prstGeom prst="rect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[-2, -1, 0, 1]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8221" y="3885857"/>
            <a:ext cx="11155558" cy="3647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append_one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( )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# use default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8221" y="4434322"/>
            <a:ext cx="11155558" cy="364743"/>
          </a:xfrm>
          <a:prstGeom prst="rect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[1]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18221" y="4982787"/>
            <a:ext cx="11155558" cy="3647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append_one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( )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# use default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8221" y="5531253"/>
            <a:ext cx="11155558" cy="364743"/>
          </a:xfrm>
          <a:prstGeom prst="rect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[1] </a:t>
            </a:r>
            <a:r>
              <a:rPr lang="en-US" i="1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ok</a:t>
            </a:r>
          </a:p>
        </p:txBody>
      </p:sp>
    </p:spTree>
    <p:extLst>
      <p:ext uri="{BB962C8B-B14F-4D97-AF65-F5344CB8AC3E}">
        <p14:creationId xmlns:p14="http://schemas.microsoft.com/office/powerpoint/2010/main" val="271135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0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5F9F6-209A-CD46-A888-4CBF7CD56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Python example: counting nucleotides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634F6-6588-594D-B503-30FC75FD6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http://hplgit.github.io/bioinf-py/doc/pub/html/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57522-6A46-6A45-99CD-A41FC8C76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1/8/20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1C247-528E-D545-9EA6-B4CBE49A2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CD71DD-FFBD-F740-AA12-99B0D2833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50" y="5787835"/>
            <a:ext cx="10960100" cy="685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98DF30-32BC-D746-9B36-2AEAD2442B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0345" y="1614045"/>
            <a:ext cx="7451311" cy="405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89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5F9F6-209A-CD46-A888-4CBF7CD56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Python example: machine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634F6-6588-594D-B503-30FC75FD6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https://scikit-learn.org/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57522-6A46-6A45-99CD-A41FC8C76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1/8/20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1C247-528E-D545-9EA6-B4CBE49A2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E90C5F-C122-0146-9E50-511DECD71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034" y="1714142"/>
            <a:ext cx="8465932" cy="514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22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5F9F6-209A-CD46-A888-4CBF7CD56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Python example: phylogeny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634F6-6588-594D-B503-30FC75FD6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http://etetoolkit.org/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57522-6A46-6A45-99CD-A41FC8C76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1/8/20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1C247-528E-D545-9EA6-B4CBE49A2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55DDFA-F469-E34F-963D-CF09FD031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2723" y="1603396"/>
            <a:ext cx="6226554" cy="517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682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5F9F6-209A-CD46-A888-4CBF7CD56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Python example: systems biology / biophysics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634F6-6588-594D-B503-30FC75FD6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http://pysb.org/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57522-6A46-6A45-99CD-A41FC8C76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1/8/20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1C247-528E-D545-9EA6-B4CBE49A2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F40D06-FF1C-FB4F-9831-3B2D27CBE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460" y="1553806"/>
            <a:ext cx="6627080" cy="528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208149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FFF8C93-4448-C545-925D-091692162AF5}" vid="{ED365E16-F116-9949-AA62-F8FD7BE35E20}"/>
    </a:ext>
  </a:extLst>
</a:theme>
</file>

<file path=ppt/theme/theme2.xml><?xml version="1.0" encoding="utf-8"?>
<a:theme xmlns:a="http://schemas.openxmlformats.org/drawingml/2006/main" name="1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.potx" id="{C45E4124-DA99-1A43-8055-4E333AA50834}" vid="{58D7D9E8-718A-B446-ACCE-02EB861CA97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1498</TotalTime>
  <Words>4242</Words>
  <Application>Microsoft Macintosh PowerPoint</Application>
  <PresentationFormat>Widescreen</PresentationFormat>
  <Paragraphs>656</Paragraphs>
  <Slides>58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7" baseType="lpstr">
      <vt:lpstr>Arial</vt:lpstr>
      <vt:lpstr>Calibri</vt:lpstr>
      <vt:lpstr>Calibri Light</vt:lpstr>
      <vt:lpstr>Consolas</vt:lpstr>
      <vt:lpstr>Courier New</vt:lpstr>
      <vt:lpstr>LucidaGrande</vt:lpstr>
      <vt:lpstr>Wingdings</vt:lpstr>
      <vt:lpstr>template</vt:lpstr>
      <vt:lpstr>1_template</vt:lpstr>
      <vt:lpstr>Python for biological data</vt:lpstr>
      <vt:lpstr>What’s Python, and why should I care?</vt:lpstr>
      <vt:lpstr>What’s Python?</vt:lpstr>
      <vt:lpstr>What’s Python?</vt:lpstr>
      <vt:lpstr>Jupyter</vt:lpstr>
      <vt:lpstr>Python example: counting nucleotides</vt:lpstr>
      <vt:lpstr>Python example: machine learning</vt:lpstr>
      <vt:lpstr>Python example: phylogeny</vt:lpstr>
      <vt:lpstr>Python example: systems biology / biophysics</vt:lpstr>
      <vt:lpstr>Python example: single-cell sequencing</vt:lpstr>
      <vt:lpstr>So why bother understanding Python?</vt:lpstr>
      <vt:lpstr>Python terminology and data</vt:lpstr>
      <vt:lpstr>Python terminology</vt:lpstr>
      <vt:lpstr>Storing information: data and data types</vt:lpstr>
      <vt:lpstr>Combining information: collection data types</vt:lpstr>
      <vt:lpstr>Combining information: collection data types</vt:lpstr>
      <vt:lpstr>Combining information: collection data types</vt:lpstr>
      <vt:lpstr>Syntax and formatting</vt:lpstr>
      <vt:lpstr>PowerPoint Presentation</vt:lpstr>
      <vt:lpstr>Python control flow</vt:lpstr>
      <vt:lpstr>Python control flow</vt:lpstr>
      <vt:lpstr>The if-else conditional</vt:lpstr>
      <vt:lpstr>Statements</vt:lpstr>
      <vt:lpstr>Statements</vt:lpstr>
      <vt:lpstr>Logical operators</vt:lpstr>
      <vt:lpstr>Logical operators</vt:lpstr>
      <vt:lpstr>The while loop</vt:lpstr>
      <vt:lpstr>The while loop</vt:lpstr>
      <vt:lpstr>The while loop (infinite version)</vt:lpstr>
      <vt:lpstr>The for loop</vt:lpstr>
      <vt:lpstr>The for loop: basic example</vt:lpstr>
      <vt:lpstr>The for loop: basic example</vt:lpstr>
      <vt:lpstr>The for loop: range( )</vt:lpstr>
      <vt:lpstr>The for loop: over a string in a variable</vt:lpstr>
      <vt:lpstr>The for loop: enumerate( )</vt:lpstr>
      <vt:lpstr>The for loop: changing a collection</vt:lpstr>
      <vt:lpstr>The for loop: dict example</vt:lpstr>
      <vt:lpstr>The for loop: dict example</vt:lpstr>
      <vt:lpstr>The for loop: sorted( )</vt:lpstr>
      <vt:lpstr>Putting it together</vt:lpstr>
      <vt:lpstr>break will exit a loop early</vt:lpstr>
      <vt:lpstr>Python functions</vt:lpstr>
      <vt:lpstr>Manipulating information: instructions and functions</vt:lpstr>
      <vt:lpstr>Functions</vt:lpstr>
      <vt:lpstr>Function example: trivial</vt:lpstr>
      <vt:lpstr>Functions with arguments</vt:lpstr>
      <vt:lpstr>Function example: one argument</vt:lpstr>
      <vt:lpstr>Function example: multiple arguments</vt:lpstr>
      <vt:lpstr>Function example: changing collections</vt:lpstr>
      <vt:lpstr>Function example: changing collections</vt:lpstr>
      <vt:lpstr>How can I possibly remember all of this?</vt:lpstr>
      <vt:lpstr>Don’t!</vt:lpstr>
      <vt:lpstr>PowerPoint Presentation</vt:lpstr>
      <vt:lpstr>PowerPoint Presentation</vt:lpstr>
      <vt:lpstr>Function example: keyword arguments</vt:lpstr>
      <vt:lpstr>Notes about arguments</vt:lpstr>
      <vt:lpstr>Function example: collection default</vt:lpstr>
      <vt:lpstr>Function example: collection default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Genomic Data Manipulation</dc:title>
  <dc:creator>Curtis Huttenhower</dc:creator>
  <cp:lastModifiedBy>Huttenhower, Curtis</cp:lastModifiedBy>
  <cp:revision>886</cp:revision>
  <dcterms:created xsi:type="dcterms:W3CDTF">2017-01-05T15:59:06Z</dcterms:created>
  <dcterms:modified xsi:type="dcterms:W3CDTF">2020-01-08T15:48:54Z</dcterms:modified>
</cp:coreProperties>
</file>