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68" r:id="rId1"/>
    <p:sldMasterId id="2147483780" r:id="rId2"/>
  </p:sldMasterIdLst>
  <p:notesMasterIdLst>
    <p:notesMasterId r:id="rId46"/>
  </p:notesMasterIdLst>
  <p:sldIdLst>
    <p:sldId id="323" r:id="rId3"/>
    <p:sldId id="427" r:id="rId4"/>
    <p:sldId id="370" r:id="rId5"/>
    <p:sldId id="373" r:id="rId6"/>
    <p:sldId id="374" r:id="rId7"/>
    <p:sldId id="411" r:id="rId8"/>
    <p:sldId id="375" r:id="rId9"/>
    <p:sldId id="376" r:id="rId10"/>
    <p:sldId id="377" r:id="rId11"/>
    <p:sldId id="379" r:id="rId12"/>
    <p:sldId id="378" r:id="rId13"/>
    <p:sldId id="380" r:id="rId14"/>
    <p:sldId id="381" r:id="rId15"/>
    <p:sldId id="382" r:id="rId16"/>
    <p:sldId id="412" r:id="rId17"/>
    <p:sldId id="371" r:id="rId18"/>
    <p:sldId id="383" r:id="rId19"/>
    <p:sldId id="384" r:id="rId20"/>
    <p:sldId id="385" r:id="rId21"/>
    <p:sldId id="386" r:id="rId22"/>
    <p:sldId id="387" r:id="rId23"/>
    <p:sldId id="426" r:id="rId24"/>
    <p:sldId id="388" r:id="rId25"/>
    <p:sldId id="409" r:id="rId26"/>
    <p:sldId id="410" r:id="rId27"/>
    <p:sldId id="372" r:id="rId28"/>
    <p:sldId id="413" r:id="rId29"/>
    <p:sldId id="414" r:id="rId30"/>
    <p:sldId id="417" r:id="rId31"/>
    <p:sldId id="415" r:id="rId32"/>
    <p:sldId id="416" r:id="rId33"/>
    <p:sldId id="418" r:id="rId34"/>
    <p:sldId id="419" r:id="rId35"/>
    <p:sldId id="420" r:id="rId36"/>
    <p:sldId id="421" r:id="rId37"/>
    <p:sldId id="422" r:id="rId38"/>
    <p:sldId id="423" r:id="rId39"/>
    <p:sldId id="424" r:id="rId40"/>
    <p:sldId id="425" r:id="rId41"/>
    <p:sldId id="407" r:id="rId42"/>
    <p:sldId id="408" r:id="rId43"/>
    <p:sldId id="368" r:id="rId44"/>
    <p:sldId id="344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735" autoAdjust="0"/>
    <p:restoredTop sz="86472" autoAdjust="0"/>
  </p:normalViewPr>
  <p:slideViewPr>
    <p:cSldViewPr snapToGrid="0" snapToObjects="1">
      <p:cViewPr varScale="1">
        <p:scale>
          <a:sx n="84" d="100"/>
          <a:sy n="84" d="100"/>
        </p:scale>
        <p:origin x="208" y="9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49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78786-9B84-E947-8820-7E1CB9ABDCEA}" type="datetimeFigureOut">
              <a:rPr lang="en-US" smtClean="0"/>
              <a:t>1/12/20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335D2-6E04-3648-AD61-524203FBD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13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335D2-6E04-3648-AD61-524203FBD4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682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301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5268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BB3A-3F6B-224C-8852-F550807EB424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77F8-AF0A-A442-A0AC-1287626547B1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363E-93AC-7F40-AA29-9E7536968F8A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301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5268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BB3A-3F6B-224C-8852-F550807EB424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135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07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58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C8F-0DFA-CF43-AF75-D35C7DAE1A67}" type="datetime1">
              <a:rPr lang="en-US" smtClean="0"/>
              <a:t>1/12/20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99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E3AC8-E917-7240-97EB-64EFC1A06C96}" type="datetime1">
              <a:rPr lang="en-US" smtClean="0"/>
              <a:t>1/12/20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212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1/12/20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027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8026-1BB1-3941-BE5E-D323B07E18A9}" type="datetime1">
              <a:rPr lang="en-US" smtClean="0"/>
              <a:t>1/12/20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477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444D-7AD3-6F44-824C-A4C041676D98}" type="datetime1">
              <a:rPr lang="en-US" smtClean="0"/>
              <a:t>1/12/20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09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A9C7-1789-DC4D-89FD-19B71522CE86}" type="datetime1">
              <a:rPr lang="en-US" smtClean="0"/>
              <a:t>1/12/20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8017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77F8-AF0A-A442-A0AC-1287626547B1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552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363E-93AC-7F40-AA29-9E7536968F8A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30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8539" y="1086678"/>
            <a:ext cx="5781261" cy="54021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086678"/>
            <a:ext cx="5781261" cy="54021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C8F-0DFA-CF43-AF75-D35C7DAE1A67}" type="datetime1">
              <a:rPr lang="en-US" smtClean="0"/>
              <a:t>1/12/20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E3AC8-E917-7240-97EB-64EFC1A06C96}" type="datetime1">
              <a:rPr lang="en-US" smtClean="0"/>
              <a:t>1/12/20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1/12/20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8026-1BB1-3941-BE5E-D323B07E18A9}" type="datetime1">
              <a:rPr lang="en-US" smtClean="0"/>
              <a:t>1/12/20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444D-7AD3-6F44-824C-A4C041676D98}" type="datetime1">
              <a:rPr lang="en-US" smtClean="0"/>
              <a:t>1/12/20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A9C7-1789-DC4D-89FD-19B71522CE86}" type="datetime1">
              <a:rPr lang="en-US" smtClean="0"/>
              <a:t>1/12/20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8539" y="648887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6A2B9-2614-974A-BEFA-2B7A71A547EB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888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0261" y="648887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45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8539" y="648887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6A2B9-2614-974A-BEFA-2B7A71A547EB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888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0261" y="648887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28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huttenhower.sph.harvard.edu/bst272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anvas.harvard.edu/courses/71191/quizzes/163816" TargetMode="External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tiff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matplotlib.org/gallery/index.html" TargetMode="External"/><Relationship Id="rId3" Type="http://schemas.openxmlformats.org/officeDocument/2006/relationships/hyperlink" Target="https://docs.scipy.org/doc/numpy/user/quickstart.html" TargetMode="External"/><Relationship Id="rId7" Type="http://schemas.openxmlformats.org/officeDocument/2006/relationships/hyperlink" Target="https://matplotlib.org/tutorials/introductory/usage.html" TargetMode="External"/><Relationship Id="rId2" Type="http://schemas.openxmlformats.org/officeDocument/2006/relationships/hyperlink" Target="https://www.scipy.org/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shanelynn.ie/using-pandas-dataframe-creating-editing-viewing-data-in-python/" TargetMode="External"/><Relationship Id="rId5" Type="http://schemas.openxmlformats.org/officeDocument/2006/relationships/hyperlink" Target="https://pandas.pydata.org/pandas-docs/stable/getting_started/index.html" TargetMode="External"/><Relationship Id="rId10" Type="http://schemas.openxmlformats.org/officeDocument/2006/relationships/hyperlink" Target="https://seaborn.pydata.org/examples/index.html" TargetMode="External"/><Relationship Id="rId4" Type="http://schemas.openxmlformats.org/officeDocument/2006/relationships/hyperlink" Target="https://www.scipy.org/getting-started.html" TargetMode="External"/><Relationship Id="rId9" Type="http://schemas.openxmlformats.org/officeDocument/2006/relationships/hyperlink" Target="https://seaborn.pydata.org/tutorial.html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canvas.harvard.edu/courses/71191/quizzes/163817" TargetMode="External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python.org/3/library/" TargetMode="Externa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tiff"/><Relationship Id="rId5" Type="http://schemas.openxmlformats.org/officeDocument/2006/relationships/hyperlink" Target="https://pypi.org/" TargetMode="External"/><Relationship Id="rId4" Type="http://schemas.openxmlformats.org/officeDocument/2006/relationships/hyperlink" Target="https://docs.anaconda.com/anaconda/packages/pkg-docs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Even more Python for biological data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Curtis Huttenhower (</a:t>
            </a:r>
            <a:r>
              <a:rPr lang="en-US" dirty="0" err="1"/>
              <a:t>chuttenh@hsph.harvard.edu</a:t>
            </a:r>
            <a:r>
              <a:rPr lang="en-US" dirty="0"/>
              <a:t>)</a:t>
            </a:r>
          </a:p>
          <a:p>
            <a:r>
              <a:rPr lang="en-US" dirty="0"/>
              <a:t>Sagun </a:t>
            </a:r>
            <a:r>
              <a:rPr lang="en-US" dirty="0" err="1"/>
              <a:t>Maharjan</a:t>
            </a:r>
            <a:r>
              <a:rPr lang="en-US" dirty="0"/>
              <a:t> (</a:t>
            </a:r>
            <a:r>
              <a:rPr lang="en-US" dirty="0" err="1"/>
              <a:t>smaharjan@hsph.harvard.edu</a:t>
            </a:r>
            <a:r>
              <a:rPr lang="en-US" dirty="0"/>
              <a:t>)</a:t>
            </a:r>
          </a:p>
          <a:p>
            <a:r>
              <a:rPr lang="en-US" dirty="0"/>
              <a:t>Sharifa </a:t>
            </a:r>
            <a:r>
              <a:rPr lang="en-US" dirty="0" err="1"/>
              <a:t>Sahai</a:t>
            </a:r>
            <a:r>
              <a:rPr lang="en-US" dirty="0"/>
              <a:t> (</a:t>
            </a:r>
            <a:r>
              <a:rPr lang="en-US" dirty="0" err="1"/>
              <a:t>sharifasahai@g.harvard.edu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http://huttenhower.sph.harvard.edu/bst272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906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B27E2-9E40-5944-9FC5-CC618A1D0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NumPy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ABE71-A77B-8646-A0C8-B5BEE0715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882553-A5C4-D149-BC49-E2024A6EA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10</a:t>
            </a:fld>
            <a:endParaRPr lang="en-US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7642921B-A184-9847-883C-57D08950C3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3854" y="883920"/>
            <a:ext cx="9024292" cy="597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15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8607A-A21B-3E44-9858-0BCF2DAC6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SciPy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17ADF-FC14-D847-9AE3-1D8D449A99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SciPy contains a much larger sub-library of numerical computing modules,</a:t>
            </a:r>
            <a:br>
              <a:rPr lang="en-US" dirty="0"/>
            </a:br>
            <a:r>
              <a:rPr lang="en-US" dirty="0"/>
              <a:t>most of which I essentially never use directly.</a:t>
            </a:r>
          </a:p>
          <a:p>
            <a:pPr lvl="1"/>
            <a:r>
              <a:rPr lang="en-US" dirty="0"/>
              <a:t>Except for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scipy.stats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Again, these are often used behind the scenes by other tools.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4CC2B-ED9B-CB46-9BF8-6FB80498F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85B941-139D-7748-968C-42AA84A2D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FEEE65-0894-0546-AE32-BACA69DB4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220" y="2462289"/>
            <a:ext cx="4899561" cy="339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70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5AB24-9A67-2049-815E-E3167B143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scipy.stats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FEF4D45-59CF-6940-B801-F4F076D71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0316" y="1082675"/>
            <a:ext cx="9771368" cy="540543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384221-DB20-974E-9942-4321A8B11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BB1773-32A3-CB49-BE1A-E40FC3E01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979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09014-AD8E-A644-AF61-BD5B3A2D7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scipy.stats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FB0CB12-58A1-E243-9668-73AD11CA5D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508" y="1082675"/>
            <a:ext cx="9214984" cy="540543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D5F80-A1AD-864F-A5DB-025CD0F5E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9415AB-D30C-4543-A084-6FF7F5D02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024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A77CD1-31C8-6041-BB89-E4F07707D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70" y="938150"/>
            <a:ext cx="6497560" cy="4981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8D0489-99DD-E145-A7F2-A417EF9F86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523"/>
          <a:stretch/>
        </p:blipFill>
        <p:spPr>
          <a:xfrm>
            <a:off x="6885412" y="1816926"/>
            <a:ext cx="4934055" cy="49816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7D9A4F-F9FE-0947-A284-B25D23D6E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scipy.stats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EC9A3-84B6-8A43-86D5-1BF875BF3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F7A3A8-B578-2248-8F51-89D6DD556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121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F15E6-6B17-3446-96E5-423C76A3B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4B83F0-DBD8-A54C-ACDD-9A2D99144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E4A1F0-459B-5D48-908F-E20DB4803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329" y="331024"/>
            <a:ext cx="2785341" cy="53931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A5C8D30-34B3-3049-BD86-2C8106348037}"/>
              </a:ext>
            </a:extLst>
          </p:cNvPr>
          <p:cNvSpPr/>
          <p:nvPr/>
        </p:nvSpPr>
        <p:spPr>
          <a:xfrm>
            <a:off x="3152341" y="5928157"/>
            <a:ext cx="5887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hlinkClick r:id="rId3"/>
              </a:rPr>
              <a:t>https://canvas.harvard.edu/courses/71191/quizzes/163816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81310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B198D-EE62-A447-A099-B4AF70E25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Pandas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B6452-ABAA-854C-9D6D-162CBD981B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693D1-A6F7-7547-924D-74B7474E0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7AFA7F-1D39-C94E-BBDF-67CBA07CB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4C24F4-D95C-6C4E-A42D-AEF047EDA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183" y="0"/>
            <a:ext cx="4586817" cy="246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5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F08E7BA-C6E0-3648-AD7F-34BF0D5C3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Pandas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0AFA9A-D64C-A242-A232-E6FB55F69A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Pandas provides a more sophisticated data structure</a:t>
            </a:r>
            <a:br>
              <a:rPr lang="en-US" dirty="0"/>
            </a:br>
            <a:r>
              <a:rPr lang="en-US" dirty="0"/>
              <a:t>layer over NumPy to handle </a:t>
            </a:r>
            <a:r>
              <a:rPr lang="en-US" u="sng" dirty="0"/>
              <a:t>annotated sequential</a:t>
            </a:r>
            <a:br>
              <a:rPr lang="en-US" dirty="0"/>
            </a:br>
            <a:r>
              <a:rPr lang="en-US" dirty="0"/>
              <a:t>and/or </a:t>
            </a:r>
            <a:r>
              <a:rPr lang="en-US" u="sng" dirty="0"/>
              <a:t>tabular</a:t>
            </a:r>
            <a:r>
              <a:rPr lang="en-US" dirty="0"/>
              <a:t> data of mixed types (including missing values).</a:t>
            </a:r>
          </a:p>
          <a:p>
            <a:endParaRPr lang="en-US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DataFrame</a:t>
            </a:r>
            <a:r>
              <a:rPr lang="en-US" dirty="0"/>
              <a:t> is the main data type.</a:t>
            </a:r>
          </a:p>
          <a:p>
            <a:pPr lvl="1"/>
            <a:r>
              <a:rPr lang="en-US" dirty="0"/>
              <a:t>Equivalently captures:</a:t>
            </a:r>
          </a:p>
          <a:p>
            <a:pPr lvl="1"/>
            <a:r>
              <a:rPr lang="en-US" dirty="0"/>
              <a:t>Ordered list of records, each with the same fields of fixed types.</a:t>
            </a:r>
          </a:p>
          <a:p>
            <a:pPr lvl="1"/>
            <a:r>
              <a:rPr lang="en-US" dirty="0"/>
              <a:t>A matrix with mixed data types and row/column annotations.</a:t>
            </a:r>
          </a:p>
          <a:p>
            <a:pPr lvl="1"/>
            <a:r>
              <a:rPr lang="en-US" dirty="0"/>
              <a:t>An R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data.frame</a:t>
            </a:r>
            <a:r>
              <a:rPr lang="en-US" dirty="0"/>
              <a:t>.</a:t>
            </a:r>
          </a:p>
          <a:p>
            <a:endParaRPr lang="en-US" sz="1800" dirty="0"/>
          </a:p>
          <a:p>
            <a:r>
              <a:rPr lang="en-US" dirty="0"/>
              <a:t>Made up of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Series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Which are annotated NumPy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array</a:t>
            </a:r>
            <a:r>
              <a:rPr lang="en-US" dirty="0"/>
              <a:t>s.</a:t>
            </a:r>
          </a:p>
          <a:p>
            <a:pPr lvl="1"/>
            <a:r>
              <a:rPr lang="en-US" dirty="0"/>
              <a:t>Which in turn are just fancy lists.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1EA85-1F52-514D-B5A7-BF5831E06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16227E-A624-B543-9E53-C589F2BF3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37E6D1-EBA6-B34F-ACA4-4ECAE6F66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0" y="620184"/>
            <a:ext cx="38100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14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53025-8452-CE47-97E6-B216E3DB4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DataFrame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72C1FB4-FBB5-794D-ADE1-FEEEE816A0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889" y="883920"/>
            <a:ext cx="9752222" cy="597007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08082-E0C7-C24C-B0F6-E7EA1969E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91118A-50F4-5245-88C2-9F0D1341E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36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3AD97-96EE-5B40-85E1-6013843AD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DataFrame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7C8DF44-D63F-DB4C-9B8E-43FA230A54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90" y="883920"/>
            <a:ext cx="7924621" cy="597007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30095-6517-8A47-91AB-70B93DA69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870204-FC5E-9B4B-A44E-D72665370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3E7AE4-1964-6D4C-8830-EAEEE3652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5224" y="229235"/>
            <a:ext cx="2260600" cy="1828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488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53F2DE0-7ABB-4A4E-ACEB-006E9827B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on PS1?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C98EFA-30E1-494C-95D6-CDB6DBEBA9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Questions on PS2?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84B43-4E3F-6B49-A143-E0CED0A55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44AFA0-6ACE-AB49-9B74-08953F0F7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20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168ED-087B-244E-9CC6-D4106E50B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DataFrame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110A863-A489-3244-AAC0-40D23BD581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6476" y="883920"/>
            <a:ext cx="8619048" cy="597007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941B9-A18E-B148-A631-EFFB9CECF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AEE8C9-0437-394E-B7E4-26CF5AA09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F1A885-7AEB-414D-A127-69F14A462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5224" y="229235"/>
            <a:ext cx="2260600" cy="1828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3590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15293-1A65-8C4C-BD01-329A7E182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DataFrame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E615313-BFDC-994B-8E0C-C177A44464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2366" y="883920"/>
            <a:ext cx="9447268" cy="597007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21113-DD78-A64C-9948-67059CFE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6E557F-97DA-B34B-B6B6-3AFC32EA7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868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32D7CF5-4504-024F-B8C9-708C1888DE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4755" y="883920"/>
            <a:ext cx="10722491" cy="59700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6A9C0D-797E-4248-A0B7-786F1CCB5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DataFrame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78790-577B-8441-89BA-6B5DEBE88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36D1DE-5AFA-D246-A8F1-E28F9663A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9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1E53B-BD9E-9346-82B0-7C2E5DE71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DataFrame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1B7E073-970B-4645-9EC1-41B149EEC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6961" y="883920"/>
            <a:ext cx="8958078" cy="597205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4A3CE-CFE8-C34C-8F46-76E48DF7E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80607E-591B-1947-99A7-56AD75ECA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99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F7B1F-827B-5B43-822C-5ADAE0CFD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DataFrames</a:t>
            </a:r>
            <a:r>
              <a:rPr lang="en-US" dirty="0"/>
              <a:t> from files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ADA7C-A29E-4F49-B183-C0E0CB4C3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87D296-8F4A-0D47-97EE-EEFBA5FE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BE1C55-2D39-1544-8AAD-04AA84203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643" y="2397953"/>
            <a:ext cx="4354853" cy="18707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DFC85E-929E-A644-8D69-AD0B75F48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4400" y="3140232"/>
            <a:ext cx="4927600" cy="3713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0A4B5B-7E9D-6A45-8C12-5DC2B23A7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6600"/>
            <a:ext cx="3063433" cy="50461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29B992-1A91-944B-A536-8187386AA7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2134" y="222275"/>
            <a:ext cx="3351328" cy="237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401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BD7D8-5F09-7F49-8EA5-5685A0A19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DataFrames</a:t>
            </a:r>
            <a:r>
              <a:rPr lang="en-US" dirty="0"/>
              <a:t> from files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7E4300B-1959-124A-97E7-8819179181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2361" y="883920"/>
            <a:ext cx="10187279" cy="597007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5276D-1A4D-E04F-9532-6B285CBE5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AEC40E-3E53-4549-B89C-500BFC3E9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688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5259A-32AB-E141-B696-1000DA9A0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matplotlib and Seaborn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CF71A-2BC5-014E-9DD2-FD65F5FD10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8942D-4925-3345-9AC6-0A8438DAF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803EC9-B8FE-F34A-BD45-340F0669B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7224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5054F3C-46AD-6640-B127-9454B8DE5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matplotlib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(and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pyplot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5015101-607F-AD46-95DC-8B2A13AECE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7913" y="883920"/>
            <a:ext cx="7976174" cy="597007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9DC62-3115-7E45-8030-AEBF90AC4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BFBF09-D5C8-B447-B720-244BA08B0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27</a:t>
            </a:fld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468E9CD-80DE-154B-968C-450E2CFE7378}"/>
              </a:ext>
            </a:extLst>
          </p:cNvPr>
          <p:cNvSpPr/>
          <p:nvPr/>
        </p:nvSpPr>
        <p:spPr>
          <a:xfrm>
            <a:off x="2118360" y="3108960"/>
            <a:ext cx="2987040" cy="502920"/>
          </a:xfrm>
          <a:prstGeom prst="ellipse">
            <a:avLst/>
          </a:prstGeom>
          <a:noFill/>
          <a:ln w="635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4D6C28B-7357-9A49-9DC4-E94A1A71346B}"/>
              </a:ext>
            </a:extLst>
          </p:cNvPr>
          <p:cNvSpPr/>
          <p:nvPr/>
        </p:nvSpPr>
        <p:spPr>
          <a:xfrm>
            <a:off x="2107913" y="5985950"/>
            <a:ext cx="5232974" cy="502920"/>
          </a:xfrm>
          <a:prstGeom prst="ellipse">
            <a:avLst/>
          </a:prstGeom>
          <a:noFill/>
          <a:ln w="635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162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BD5E4-69D6-F649-89C5-464A75B66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matplotlib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A08091B-D5BC-9548-9647-96BFE571F2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2461" y="883920"/>
            <a:ext cx="4807079" cy="596511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ED481-8CC3-584E-9DE8-F4891FECC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E48395-B7B6-604A-9E8A-E537BFE8E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8975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81D31-5FA8-4C45-9B63-A3D068901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matplotlib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6FF6B-967D-2544-B95B-E8D484DB3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04036E-785F-C642-B515-FACD30312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29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DACFA53-F460-7948-B9EC-86B0FFB71B59}"/>
              </a:ext>
            </a:extLst>
          </p:cNvPr>
          <p:cNvGrpSpPr/>
          <p:nvPr/>
        </p:nvGrpSpPr>
        <p:grpSpPr>
          <a:xfrm>
            <a:off x="3215640" y="883920"/>
            <a:ext cx="5760720" cy="5977085"/>
            <a:chOff x="685800" y="933450"/>
            <a:chExt cx="10820400" cy="112268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FCDFA81-FC87-CF4C-BE98-3D760A9CA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5800" y="933450"/>
              <a:ext cx="10820400" cy="49911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8F6958-6D20-9B4C-B491-AD0716C26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800" y="5924550"/>
              <a:ext cx="8318500" cy="6235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7388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8B92A-49D5-DB42-BFE1-09816A639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Imports, NumPy, and SciPy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766DF-EFF0-3E48-B623-74AE03B438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06B08-ABFE-3F4D-B0CA-570299CA3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D2EECA-6CD1-8D4F-B19F-6240C0541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136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BD5E4-69D6-F649-89C5-464A75B66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matplotlib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ED481-8CC3-584E-9DE8-F4891FECC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E48395-B7B6-604A-9E8A-E537BFE8E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30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790560B-D1A8-B744-A83C-ACFDF8F3CB1C}"/>
              </a:ext>
            </a:extLst>
          </p:cNvPr>
          <p:cNvGrpSpPr/>
          <p:nvPr/>
        </p:nvGrpSpPr>
        <p:grpSpPr>
          <a:xfrm>
            <a:off x="2601595" y="883920"/>
            <a:ext cx="6988810" cy="5972559"/>
            <a:chOff x="768350" y="674826"/>
            <a:chExt cx="10655300" cy="91059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E8D2DEA-609F-714F-9232-FA5ED3F6B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8350" y="674826"/>
              <a:ext cx="8216900" cy="44577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AB9FE49-BCFD-DA46-84D7-5E28C3FF8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8350" y="5132526"/>
              <a:ext cx="10655300" cy="4648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2210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BF378-29D9-1D41-9553-73CB254A4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matplotlib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92FFA5-3A36-5B46-8329-DEF2227D0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E23E98-A104-0544-B2E3-CDEB0C3AC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31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A2E36B-8AEA-3C41-930B-E005E5B9FD67}"/>
              </a:ext>
            </a:extLst>
          </p:cNvPr>
          <p:cNvGrpSpPr/>
          <p:nvPr/>
        </p:nvGrpSpPr>
        <p:grpSpPr>
          <a:xfrm>
            <a:off x="3770256" y="883920"/>
            <a:ext cx="4651489" cy="5972935"/>
            <a:chOff x="2324849" y="556576"/>
            <a:chExt cx="8940800" cy="114808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1CDA29-DB29-D44D-9D2A-C79B91089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24849" y="556576"/>
              <a:ext cx="8940800" cy="44831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6C3D704-537B-EC4C-8117-F7FF8EFC5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24849" y="5039676"/>
              <a:ext cx="8420100" cy="6997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5432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7E67F-7FD3-4C4B-B1D8-039FCEE0A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matplotlib</a:t>
            </a:r>
            <a:r>
              <a:rPr lang="en-US" dirty="0"/>
              <a:t> examples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617FEAD-4161-D642-B7AA-B18726461F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8249" y="883920"/>
            <a:ext cx="9775503" cy="597007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C6BB64-56D8-E745-8F75-B56376362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01143-B91C-5749-8B98-55EC28B21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6020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5515ED8-570B-594D-A17E-0BC9A749E0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309" y="883920"/>
            <a:ext cx="11133382" cy="59700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F7E67F-7FD3-4C4B-B1D8-039FCEE0A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matplotlib</a:t>
            </a:r>
            <a:r>
              <a:rPr lang="en-US" dirty="0"/>
              <a:t> examples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C6BB64-56D8-E745-8F75-B56376362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01143-B91C-5749-8B98-55EC28B21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927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1D896-C883-F448-B439-07B5E773C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Seaborn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8C61037-7E03-3049-AD04-06D30DCE44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8121" y="883920"/>
            <a:ext cx="10455758" cy="597007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B9C56-2B19-3542-95F2-E2C0040DC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B904D7-3601-094F-AAE9-A0A58ED03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34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F0B23D4-E300-EF43-9F3C-A3FA7BC54246}"/>
              </a:ext>
            </a:extLst>
          </p:cNvPr>
          <p:cNvSpPr/>
          <p:nvPr/>
        </p:nvSpPr>
        <p:spPr>
          <a:xfrm>
            <a:off x="1005840" y="3617497"/>
            <a:ext cx="4450080" cy="502920"/>
          </a:xfrm>
          <a:prstGeom prst="ellipse">
            <a:avLst/>
          </a:prstGeom>
          <a:noFill/>
          <a:ln w="635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7774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0FD67-265A-474B-B00F-9501A8CAF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Seaborn examples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083CC03-5650-AB4A-9277-DF3ECB9D44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2021" y="883920"/>
            <a:ext cx="9287958" cy="597007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1C707-6D7F-D147-8BFA-36C1ABA88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A10A42-A93E-CE4F-B23C-F89E01DE2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9822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A0307-B57D-CA48-AC7A-2C60A230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Seaborn examples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D27DB-4600-B348-B72D-1B772B714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2E4F17-1D95-034D-B814-0356F4D17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68662E-77D6-E846-AAEA-46AFF667E7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711"/>
          <a:stretch/>
        </p:blipFill>
        <p:spPr>
          <a:xfrm>
            <a:off x="1092509" y="883920"/>
            <a:ext cx="10006983" cy="3002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7179BA-D6EE-F042-9461-F66EECE597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711"/>
          <a:stretch/>
        </p:blipFill>
        <p:spPr>
          <a:xfrm>
            <a:off x="1092508" y="3855720"/>
            <a:ext cx="10006983" cy="300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17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C1158-D235-5F4E-9838-A2D3095D7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Seaborn examples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76023-B936-064B-9BEE-A85E31875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F0227-E772-9446-ACC3-79BA0080D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75E507-650C-6E4F-A5BF-173AA63EB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477"/>
          <a:stretch/>
        </p:blipFill>
        <p:spPr>
          <a:xfrm>
            <a:off x="2846018" y="883919"/>
            <a:ext cx="6499964" cy="29565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996C7E-0BBD-054B-B63E-6C12469AE6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477"/>
          <a:stretch/>
        </p:blipFill>
        <p:spPr>
          <a:xfrm>
            <a:off x="2846018" y="3901440"/>
            <a:ext cx="6499964" cy="295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44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63B1F-7313-584F-AAF5-A8E18B23A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Seaborn examples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516BD3E-DD0F-5D4F-9893-F0CB6DB5B5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7407" y="1082675"/>
            <a:ext cx="9637185" cy="540543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05E89-C5F1-8940-905B-EF0CA80A8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34B630-C881-2545-B100-FD618E1DE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436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32CBB-DD19-BA4B-9498-BBDAAD86C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Seaborn ad nauseum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2C55E90-7A82-B342-A7FB-463680715F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3747" y="883920"/>
            <a:ext cx="5004507" cy="597808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DD4A73-E6A0-6144-B730-735F7A6BE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FAAFB-69EF-A84E-B2AF-B406222D8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17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4DDAAB9-AB2F-CB49-B893-AD38BFF93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import and modules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71D40A3-C575-4F47-AA61-E9EA0DEEF6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import</a:t>
            </a:r>
            <a:r>
              <a:rPr lang="en-US" dirty="0"/>
              <a:t> keyword makes prewritten code (and sometimes data) from an external </a:t>
            </a:r>
            <a:r>
              <a:rPr lang="en-US" u="sng" dirty="0"/>
              <a:t>module</a:t>
            </a:r>
            <a:r>
              <a:rPr lang="en-US" dirty="0"/>
              <a:t> (or </a:t>
            </a:r>
            <a:r>
              <a:rPr lang="en-US" u="sng" dirty="0"/>
              <a:t>library</a:t>
            </a:r>
            <a:r>
              <a:rPr lang="en-US" dirty="0"/>
              <a:t>) available to use.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8E9FB-8C13-524F-B27E-F2E36E112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95F5BD-F644-7040-87A2-F43BDCB47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7AA958-E8C5-3144-9F4C-4609C16F0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59" y="2008094"/>
            <a:ext cx="11184082" cy="449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592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42AF3E-9EC7-0F43-90BD-9779EFF38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I possibly remember all of this?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7BAC9B-A4BA-5148-9B1A-AB1415D9EE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6014FA-8FF3-EC42-B322-ECC3C6DEA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A132EB-01CE-F640-B717-12D5EE186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4896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3CAD635-52F6-0E47-A266-875F534D4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Don’t!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3F63FB4-5FB8-3844-9993-D764977E3D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Google is still your friend.</a:t>
            </a:r>
          </a:p>
          <a:p>
            <a:r>
              <a:rPr lang="en-US" sz="2400" dirty="0">
                <a:hlinkClick r:id="rId2"/>
              </a:rPr>
              <a:t>https://www.scipy.org/</a:t>
            </a:r>
            <a:endParaRPr lang="en-US" sz="2400" dirty="0"/>
          </a:p>
          <a:p>
            <a:r>
              <a:rPr lang="en-US" sz="2400" dirty="0">
                <a:hlinkClick r:id="rId3"/>
              </a:rPr>
              <a:t>https://docs.scipy.org/doc/numpy/user/quickstart.html</a:t>
            </a:r>
            <a:endParaRPr lang="en-US" sz="2400" dirty="0"/>
          </a:p>
          <a:p>
            <a:r>
              <a:rPr lang="en-US" sz="2400" dirty="0">
                <a:hlinkClick r:id="rId4"/>
              </a:rPr>
              <a:t>https://www.scipy.org/getting-started.html</a:t>
            </a:r>
            <a:endParaRPr lang="en-US" sz="2400" dirty="0"/>
          </a:p>
          <a:p>
            <a:r>
              <a:rPr lang="en-US" sz="2400" dirty="0">
                <a:hlinkClick r:id="rId5"/>
              </a:rPr>
              <a:t>https://pandas.pydata.org/pandas-docs/stable/getting_started/index.html</a:t>
            </a:r>
            <a:endParaRPr lang="en-US" sz="2400" dirty="0"/>
          </a:p>
          <a:p>
            <a:r>
              <a:rPr lang="en-US" sz="2000" dirty="0">
                <a:hlinkClick r:id="rId6"/>
              </a:rPr>
              <a:t>https://www.shanelynn.ie/using-pandas-dataframe-creating-editing-viewing-data-in-python/</a:t>
            </a:r>
            <a:endParaRPr lang="en-US" sz="2000" dirty="0"/>
          </a:p>
          <a:p>
            <a:r>
              <a:rPr lang="en-US" sz="2400" dirty="0">
                <a:hlinkClick r:id="rId7"/>
              </a:rPr>
              <a:t>https://matplotlib.org/tutorials/introductory/usage.html</a:t>
            </a:r>
            <a:endParaRPr lang="en-US" sz="2400" dirty="0"/>
          </a:p>
          <a:p>
            <a:r>
              <a:rPr lang="en-US" sz="2400" dirty="0">
                <a:hlinkClick r:id="rId8"/>
              </a:rPr>
              <a:t>https://matplotlib.org/gallery/index.html</a:t>
            </a:r>
            <a:endParaRPr lang="en-US" sz="2400" dirty="0"/>
          </a:p>
          <a:p>
            <a:r>
              <a:rPr lang="en-US" sz="2400" dirty="0">
                <a:hlinkClick r:id="rId9"/>
              </a:rPr>
              <a:t>https://seaborn.pydata.org/tutorial.html</a:t>
            </a:r>
            <a:endParaRPr lang="en-US" sz="2400" dirty="0"/>
          </a:p>
          <a:p>
            <a:r>
              <a:rPr lang="en-US" sz="2400" dirty="0">
                <a:hlinkClick r:id="rId10"/>
              </a:rPr>
              <a:t>https://seaborn.pydata.org/examples/index.html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And more that we’ll see during the lab…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CB1C4-1A0B-9142-8A67-84E0DAF1F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ABAEA4-74AD-3B40-81CE-E1AFEB470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1821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F15E6-6B17-3446-96E5-423C76A3B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4B83F0-DBD8-A54C-ACDD-9A2D99144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E4A1F0-459B-5D48-908F-E20DB4803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329" y="331024"/>
            <a:ext cx="2785341" cy="53931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A5C8D30-34B3-3049-BD86-2C8106348037}"/>
              </a:ext>
            </a:extLst>
          </p:cNvPr>
          <p:cNvSpPr/>
          <p:nvPr/>
        </p:nvSpPr>
        <p:spPr>
          <a:xfrm>
            <a:off x="3152341" y="5928157"/>
            <a:ext cx="5887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hlinkClick r:id="rId3"/>
              </a:rPr>
              <a:t>https://canvas.harvard.edu/courses/71191/quizzes/163817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588723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584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AD90C-BB90-9A4D-B734-CCB393AFA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Modules and the standard library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0B607-B960-F641-AC66-EA4D9DD2F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Python has many, many modules available by default in its </a:t>
            </a:r>
            <a:r>
              <a:rPr lang="en-US" sz="2400" u="sng" dirty="0"/>
              <a:t>standard library</a:t>
            </a:r>
            <a:r>
              <a:rPr lang="en-US" sz="2400" dirty="0"/>
              <a:t>.</a:t>
            </a:r>
          </a:p>
          <a:p>
            <a:pPr lvl="1"/>
            <a:r>
              <a:rPr lang="en-US" sz="2000" dirty="0">
                <a:hlinkClick r:id="rId2"/>
              </a:rPr>
              <a:t>https://docs.python.org/library/</a:t>
            </a:r>
            <a:endParaRPr lang="en-US" sz="2000" dirty="0"/>
          </a:p>
          <a:p>
            <a:pPr lvl="1"/>
            <a:endParaRPr lang="en-US" sz="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sys</a:t>
            </a:r>
            <a:r>
              <a:rPr lang="en-US" sz="2000" dirty="0"/>
              <a:t>:		basic system interface (</a:t>
            </a:r>
            <a:r>
              <a:rPr lang="en-US" sz="2000" dirty="0" err="1"/>
              <a:t>stdio</a:t>
            </a:r>
            <a:r>
              <a:rPr lang="en-US" sz="2000" dirty="0"/>
              <a:t>, command line, etc.)</a:t>
            </a:r>
          </a:p>
          <a:p>
            <a:pPr lvl="1"/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csv</a:t>
            </a:r>
            <a:r>
              <a:rPr lang="en-US" sz="2000" dirty="0"/>
              <a:t>:		native CSV, TSV, and Excel file manipulation</a:t>
            </a:r>
          </a:p>
          <a:p>
            <a:pPr lvl="1"/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re</a:t>
            </a:r>
            <a:r>
              <a:rPr lang="en-US" sz="2000" dirty="0"/>
              <a:t>:		regular expressions (fancy text pattern manipulation)</a:t>
            </a:r>
          </a:p>
          <a:p>
            <a:pPr lvl="1"/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random</a:t>
            </a:r>
            <a:r>
              <a:rPr lang="en-US" sz="2000" dirty="0"/>
              <a:t>:		many types of random number generation</a:t>
            </a:r>
          </a:p>
          <a:p>
            <a:pPr lvl="1"/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doctest</a:t>
            </a:r>
            <a:r>
              <a:rPr lang="en-US" sz="2000" dirty="0"/>
              <a:t>:		quick, comment-based code documentation and testing</a:t>
            </a:r>
          </a:p>
          <a:p>
            <a:pPr lvl="1"/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argparse</a:t>
            </a:r>
            <a:r>
              <a:rPr lang="en-US" sz="2000" dirty="0"/>
              <a:t>:	write your own command line interface and parameters</a:t>
            </a:r>
          </a:p>
          <a:p>
            <a:pPr lvl="1"/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logging</a:t>
            </a:r>
            <a:r>
              <a:rPr lang="en-US" sz="2000" dirty="0"/>
              <a:t>:		pretty interface for debugging and data validation</a:t>
            </a:r>
          </a:p>
          <a:p>
            <a:pPr lvl="1"/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math</a:t>
            </a:r>
            <a:r>
              <a:rPr lang="en-US" sz="2000" dirty="0"/>
              <a:t>:		basic math operations (more on this soon)</a:t>
            </a:r>
          </a:p>
          <a:p>
            <a:pPr lvl="1"/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gzip</a:t>
            </a:r>
            <a:r>
              <a:rPr lang="en-US" sz="2000" dirty="0"/>
              <a:t>:		compressed file manipulation (also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zipfile</a:t>
            </a:r>
            <a:r>
              <a:rPr lang="en-US" sz="2000" dirty="0"/>
              <a:t> etc.)</a:t>
            </a:r>
          </a:p>
          <a:p>
            <a:pPr lvl="1"/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urllib</a:t>
            </a:r>
            <a:r>
              <a:rPr lang="en-US" sz="2000" dirty="0"/>
              <a:t>:		online data retrieval</a:t>
            </a:r>
          </a:p>
          <a:p>
            <a:pPr lvl="1"/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unittest</a:t>
            </a:r>
            <a:r>
              <a:rPr lang="en-US" sz="2000" dirty="0"/>
              <a:t>:	fancier code testing interface</a:t>
            </a:r>
          </a:p>
          <a:p>
            <a:pPr lvl="1"/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threading</a:t>
            </a:r>
            <a:r>
              <a:rPr lang="en-US" sz="2000" dirty="0"/>
              <a:t> and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multiprocessing</a:t>
            </a:r>
            <a:r>
              <a:rPr lang="en-US" sz="2000" dirty="0"/>
              <a:t>:	parallel processing interfaces</a:t>
            </a:r>
          </a:p>
          <a:p>
            <a:pPr lvl="1"/>
            <a:endParaRPr lang="en-US" sz="600" dirty="0"/>
          </a:p>
          <a:p>
            <a:pPr lvl="1"/>
            <a:r>
              <a:rPr lang="en-US" sz="2000" dirty="0"/>
              <a:t>Many, many, many more!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544E1-011D-164D-9F63-A78285EAF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D2CF22-DA45-F246-8CFB-131C4204A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25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6A213-7E85-B641-9784-9D63B9A50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csv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(and cats)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950882E-ACCC-E549-91C8-6A8275DB6C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350" y="1721644"/>
            <a:ext cx="11417300" cy="41275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1D60DC-4B6C-A74E-9DEA-951DAE3D6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6106C3-B13E-9747-92C0-71316DF48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16D92E-1303-E94E-856A-F666FC1EC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608" y="4298260"/>
            <a:ext cx="4354853" cy="187074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F4F52E-46BE-FE4D-9A66-BC348FB10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9732" y="125919"/>
            <a:ext cx="2420405" cy="15128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6EBD7A-FF15-D24C-8564-EFE0F5FC63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9263" y="129094"/>
            <a:ext cx="2264198" cy="15096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5F2114F-8C9C-CE4D-B7EF-36CE0CBE7265}"/>
              </a:ext>
            </a:extLst>
          </p:cNvPr>
          <p:cNvSpPr txBox="1"/>
          <p:nvPr/>
        </p:nvSpPr>
        <p:spPr>
          <a:xfrm>
            <a:off x="7121117" y="129749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EF1DE6-1D53-FD4D-B1E3-7233BCC7B78A}"/>
              </a:ext>
            </a:extLst>
          </p:cNvPr>
          <p:cNvSpPr txBox="1"/>
          <p:nvPr/>
        </p:nvSpPr>
        <p:spPr>
          <a:xfrm>
            <a:off x="7956199" y="12591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🐞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A4CBA9-6AE9-E342-AF83-AC91E233797A}"/>
              </a:ext>
            </a:extLst>
          </p:cNvPr>
          <p:cNvSpPr txBox="1"/>
          <p:nvPr/>
        </p:nvSpPr>
        <p:spPr>
          <a:xfrm>
            <a:off x="9183576" y="126941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🐝</a:t>
            </a:r>
          </a:p>
        </p:txBody>
      </p:sp>
    </p:spTree>
    <p:extLst>
      <p:ext uri="{BB962C8B-B14F-4D97-AF65-F5344CB8AC3E}">
        <p14:creationId xmlns:p14="http://schemas.microsoft.com/office/powerpoint/2010/main" val="36457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72032FC-2C82-1143-A3FD-2978FDBB9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4674" y="2202955"/>
            <a:ext cx="2019300" cy="1003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8E5139-CC45-BD47-9CA9-DBF1EDE63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934" y="1945458"/>
            <a:ext cx="2247900" cy="901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CB3FA3-6C6F-E54F-8F22-5BCF71E8D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Conda</a:t>
            </a:r>
            <a:r>
              <a:rPr lang="en-US" dirty="0"/>
              <a:t> and </a:t>
            </a:r>
            <a:r>
              <a:rPr lang="en-US" dirty="0" err="1"/>
              <a:t>PyPI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C3240-EB65-E245-A999-3836E9D10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case these aren't enough, there are multiple standard mechanisms for getting even more pre-written modules.</a:t>
            </a:r>
          </a:p>
          <a:p>
            <a:endParaRPr lang="en-US" sz="2000" dirty="0"/>
          </a:p>
          <a:p>
            <a:r>
              <a:rPr lang="en-US" dirty="0" err="1"/>
              <a:t>Conda</a:t>
            </a:r>
            <a:r>
              <a:rPr lang="en-US" dirty="0"/>
              <a:t> is the most modern and high-quality.</a:t>
            </a:r>
          </a:p>
          <a:p>
            <a:pPr lvl="1"/>
            <a:r>
              <a:rPr lang="en-US" dirty="0">
                <a:hlinkClick r:id="rId4"/>
              </a:rPr>
              <a:t>https://docs.anaconda.com/anaconda/packages/pkg-docs/</a:t>
            </a:r>
            <a:endParaRPr lang="en-US" dirty="0"/>
          </a:p>
          <a:p>
            <a:pPr lvl="1"/>
            <a:r>
              <a:rPr lang="en-US" dirty="0"/>
              <a:t>Written to support the Anaconda Python distribution.</a:t>
            </a:r>
          </a:p>
          <a:p>
            <a:pPr lvl="1"/>
            <a:r>
              <a:rPr lang="en-US" dirty="0"/>
              <a:t>Now used for lots of (often curated) packages.</a:t>
            </a:r>
          </a:p>
          <a:p>
            <a:endParaRPr lang="en-US" sz="1000" dirty="0"/>
          </a:p>
          <a:p>
            <a:r>
              <a:rPr lang="en-US" dirty="0"/>
              <a:t>The Python Package Index (</a:t>
            </a:r>
            <a:r>
              <a:rPr lang="en-US" dirty="0" err="1"/>
              <a:t>PyPI</a:t>
            </a:r>
            <a:r>
              <a:rPr lang="en-US" dirty="0"/>
              <a:t>) is almost as good.</a:t>
            </a:r>
          </a:p>
          <a:p>
            <a:pPr lvl="1"/>
            <a:r>
              <a:rPr lang="en-US" dirty="0">
                <a:hlinkClick r:id="rId5"/>
              </a:rPr>
              <a:t>https://pypi.org/</a:t>
            </a:r>
            <a:endParaRPr lang="en-US" dirty="0"/>
          </a:p>
          <a:p>
            <a:pPr lvl="1"/>
            <a:r>
              <a:rPr lang="en-US" dirty="0"/>
              <a:t>Slightly older, but much larger.</a:t>
            </a:r>
          </a:p>
          <a:p>
            <a:endParaRPr lang="en-US" sz="2000" dirty="0"/>
          </a:p>
          <a:p>
            <a:r>
              <a:rPr lang="en-US" b="1" dirty="0"/>
              <a:t>Many</a:t>
            </a:r>
            <a:r>
              <a:rPr lang="en-US" dirty="0"/>
              <a:t> tools that you might want to use are already available on one of these.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EA178-8899-C247-B869-58A489D7B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03D923-E005-6040-AF3C-05A9C6514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C0F66E-FE71-DF4C-9511-966B9AA7BF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3052" y="4255918"/>
            <a:ext cx="15748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19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5C560-BE66-9E4D-A029-BBA758796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NumPy, SciPy, and the SciPy stack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EC130-EA0B-3E47-8B70-D66BB38E5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"SciPy stack" refers to a set of interdependent modules (a </a:t>
            </a:r>
            <a:r>
              <a:rPr lang="en-US" u="sng" dirty="0"/>
              <a:t>software stack</a:t>
            </a:r>
            <a:r>
              <a:rPr lang="en-US" dirty="0"/>
              <a:t>) used for scientific computing in Python.</a:t>
            </a:r>
          </a:p>
          <a:p>
            <a:pPr lvl="1"/>
            <a:r>
              <a:rPr lang="en-US" dirty="0"/>
              <a:t>All made to play nicely with </a:t>
            </a:r>
            <a:r>
              <a:rPr lang="en-US" dirty="0" err="1"/>
              <a:t>Jupyter</a:t>
            </a:r>
            <a:r>
              <a:rPr lang="en-US" dirty="0"/>
              <a:t> (or more so vice versa).</a:t>
            </a:r>
          </a:p>
          <a:p>
            <a:pPr lvl="1"/>
            <a:endParaRPr lang="en-US" dirty="0"/>
          </a:p>
          <a:p>
            <a:pPr lvl="1"/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numpy</a:t>
            </a:r>
            <a:r>
              <a:rPr lang="en-US" dirty="0"/>
              <a:t>: 		low-level library for very efficient vector and matrix operations</a:t>
            </a:r>
          </a:p>
          <a:p>
            <a:pPr lvl="1"/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scipy</a:t>
            </a:r>
            <a:r>
              <a:rPr lang="en-US" dirty="0"/>
              <a:t>:		high-level library for scientific data storage and manipulation</a:t>
            </a:r>
          </a:p>
          <a:p>
            <a:pPr lvl="1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Pandas</a:t>
            </a:r>
            <a:r>
              <a:rPr lang="en-US" dirty="0"/>
              <a:t>:	high-level library for structured data (table, series) manipulation</a:t>
            </a:r>
          </a:p>
          <a:p>
            <a:pPr lvl="1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matplotlib</a:t>
            </a:r>
            <a:r>
              <a:rPr lang="en-US" dirty="0"/>
              <a:t>:	low-level library for making figures and plots</a:t>
            </a:r>
          </a:p>
          <a:p>
            <a:pPr lvl="1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seaborn</a:t>
            </a:r>
            <a:r>
              <a:rPr lang="en-US" dirty="0"/>
              <a:t>:	high-level library for making even prettier figures and plots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Plus a few more that we won't worry about…</a:t>
            </a:r>
          </a:p>
          <a:p>
            <a:pPr lvl="1"/>
            <a:r>
              <a:rPr lang="en-US" dirty="0"/>
              <a:t>And even more importantly, they play nice with others.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EFBA2-607B-4F48-850D-1C8AFE96E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DD2106-F9D6-404E-AB8E-C7491061F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D5EF6A-9FB8-F64C-87B4-93344BEE8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4531" y="4752850"/>
            <a:ext cx="2556716" cy="10110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6C5E76-5B28-1A4F-86EF-BD99BCA8C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1215" y="5806582"/>
            <a:ext cx="22606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043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60AAF-AFC5-4D46-97A4-BD78858B6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NumPy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70DE8-E059-354E-8F57-5539F8ABD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NumPy defines a world of </a:t>
            </a:r>
            <a:r>
              <a:rPr lang="en-US" u="sng" dirty="0"/>
              <a:t>arrays</a:t>
            </a:r>
            <a:r>
              <a:rPr lang="en-US" dirty="0"/>
              <a:t> and </a:t>
            </a:r>
            <a:r>
              <a:rPr lang="en-US" u="sng" dirty="0"/>
              <a:t>matrices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Although a matrix is just an array with two </a:t>
            </a:r>
            <a:r>
              <a:rPr lang="en-US" u="sng" dirty="0"/>
              <a:t>axes</a:t>
            </a:r>
            <a:r>
              <a:rPr lang="en-US" dirty="0"/>
              <a:t>.</a:t>
            </a: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[1, 2, 3]</a:t>
            </a:r>
            <a:r>
              <a:rPr lang="en-US" dirty="0"/>
              <a:t> is an array with one axis (of length 3).</a:t>
            </a: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[[1, 2, 3], [4, 5, 6]]</a:t>
            </a:r>
            <a:r>
              <a:rPr lang="en-US" dirty="0"/>
              <a:t> is an array with two axes (of lengths 2 and 3, respectively).</a:t>
            </a:r>
          </a:p>
          <a:p>
            <a:endParaRPr lang="en-US" dirty="0"/>
          </a:p>
          <a:p>
            <a:r>
              <a:rPr lang="en-US" dirty="0"/>
              <a:t>NumPy arrays (technically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ndarray</a:t>
            </a:r>
            <a:r>
              <a:rPr lang="en-US" dirty="0"/>
              <a:t>) look a lot like lists, but they're not.</a:t>
            </a:r>
          </a:p>
          <a:p>
            <a:pPr lvl="1"/>
            <a:r>
              <a:rPr lang="en-US" dirty="0"/>
              <a:t>Although they generally implement a very similar interface.</a:t>
            </a:r>
          </a:p>
          <a:p>
            <a:pPr lvl="1"/>
            <a:r>
              <a:rPr lang="en-US" dirty="0"/>
              <a:t>And with SciPy / Pandas, you probably won't often use them directly anyhow.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F349F-B204-034E-8BE0-6DDB7562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1/12/20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FEB4C6-D95A-AD4F-98C7-EA5643A6F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499340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FFF8C93-4448-C545-925D-091692162AF5}" vid="{ED365E16-F116-9949-AA62-F8FD7BE35E20}"/>
    </a:ext>
  </a:extLst>
</a:theme>
</file>

<file path=ppt/theme/theme2.xml><?xml version="1.0" encoding="utf-8"?>
<a:theme xmlns:a="http://schemas.openxmlformats.org/drawingml/2006/main" name="1_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.potx" id="{C45E4124-DA99-1A43-8055-4E333AA50834}" vid="{58D7D9E8-718A-B446-ACCE-02EB861CA97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1830</TotalTime>
  <Words>1037</Words>
  <Application>Microsoft Macintosh PowerPoint</Application>
  <PresentationFormat>Widescreen</PresentationFormat>
  <Paragraphs>218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Courier New</vt:lpstr>
      <vt:lpstr>LucidaGrande</vt:lpstr>
      <vt:lpstr>Wingdings</vt:lpstr>
      <vt:lpstr>template</vt:lpstr>
      <vt:lpstr>1_template</vt:lpstr>
      <vt:lpstr>Even more Python for biological data</vt:lpstr>
      <vt:lpstr>Questions on PS1?</vt:lpstr>
      <vt:lpstr>Imports, NumPy, and SciPy</vt:lpstr>
      <vt:lpstr>import and modules</vt:lpstr>
      <vt:lpstr>Modules and the standard library</vt:lpstr>
      <vt:lpstr>csv (and cats)</vt:lpstr>
      <vt:lpstr>Conda and PyPI</vt:lpstr>
      <vt:lpstr>NumPy, SciPy, and the SciPy stack</vt:lpstr>
      <vt:lpstr>NumPy</vt:lpstr>
      <vt:lpstr>NumPy</vt:lpstr>
      <vt:lpstr>SciPy</vt:lpstr>
      <vt:lpstr>scipy.stats</vt:lpstr>
      <vt:lpstr>scipy.stats</vt:lpstr>
      <vt:lpstr>scipy.stats</vt:lpstr>
      <vt:lpstr>PowerPoint Presentation</vt:lpstr>
      <vt:lpstr>Pandas</vt:lpstr>
      <vt:lpstr>Pandas</vt:lpstr>
      <vt:lpstr>DataFrame</vt:lpstr>
      <vt:lpstr>DataFrame</vt:lpstr>
      <vt:lpstr>DataFrame</vt:lpstr>
      <vt:lpstr>DataFrame</vt:lpstr>
      <vt:lpstr>DataFrame</vt:lpstr>
      <vt:lpstr>DataFrame</vt:lpstr>
      <vt:lpstr>DataFrames from files</vt:lpstr>
      <vt:lpstr>DataFrames from files</vt:lpstr>
      <vt:lpstr>matplotlib and Seaborn</vt:lpstr>
      <vt:lpstr>matplotlib (and pyplot)</vt:lpstr>
      <vt:lpstr>matplotlib</vt:lpstr>
      <vt:lpstr>matplotlib</vt:lpstr>
      <vt:lpstr>matplotlib</vt:lpstr>
      <vt:lpstr>matplotlib</vt:lpstr>
      <vt:lpstr>matplotlib examples</vt:lpstr>
      <vt:lpstr>matplotlib examples</vt:lpstr>
      <vt:lpstr>Seaborn</vt:lpstr>
      <vt:lpstr>Seaborn examples</vt:lpstr>
      <vt:lpstr>Seaborn examples</vt:lpstr>
      <vt:lpstr>Seaborn examples</vt:lpstr>
      <vt:lpstr>Seaborn examples</vt:lpstr>
      <vt:lpstr>Seaborn ad nauseum</vt:lpstr>
      <vt:lpstr>How can I possibly remember all of this?</vt:lpstr>
      <vt:lpstr>Don’t!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Genomic Data Manipulation</dc:title>
  <dc:creator>Curtis Huttenhower</dc:creator>
  <cp:lastModifiedBy>Huttenhower, Curtis</cp:lastModifiedBy>
  <cp:revision>1051</cp:revision>
  <dcterms:created xsi:type="dcterms:W3CDTF">2017-01-05T15:59:06Z</dcterms:created>
  <dcterms:modified xsi:type="dcterms:W3CDTF">2020-01-13T00:12:45Z</dcterms:modified>
</cp:coreProperties>
</file>