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  <p:sldMasterId id="2147483780" r:id="rId2"/>
  </p:sldMasterIdLst>
  <p:notesMasterIdLst>
    <p:notesMasterId r:id="rId64"/>
  </p:notesMasterIdLst>
  <p:sldIdLst>
    <p:sldId id="323" r:id="rId3"/>
    <p:sldId id="427" r:id="rId4"/>
    <p:sldId id="428" r:id="rId5"/>
    <p:sldId id="434" r:id="rId6"/>
    <p:sldId id="435" r:id="rId7"/>
    <p:sldId id="436" r:id="rId8"/>
    <p:sldId id="437" r:id="rId9"/>
    <p:sldId id="438" r:id="rId10"/>
    <p:sldId id="439" r:id="rId11"/>
    <p:sldId id="429" r:id="rId12"/>
    <p:sldId id="440" r:id="rId13"/>
    <p:sldId id="441" r:id="rId14"/>
    <p:sldId id="442" r:id="rId15"/>
    <p:sldId id="446" r:id="rId16"/>
    <p:sldId id="443" r:id="rId17"/>
    <p:sldId id="445" r:id="rId18"/>
    <p:sldId id="450" r:id="rId19"/>
    <p:sldId id="448" r:id="rId20"/>
    <p:sldId id="449" r:id="rId21"/>
    <p:sldId id="451" r:id="rId22"/>
    <p:sldId id="452" r:id="rId23"/>
    <p:sldId id="453" r:id="rId24"/>
    <p:sldId id="454" r:id="rId25"/>
    <p:sldId id="455" r:id="rId26"/>
    <p:sldId id="456" r:id="rId27"/>
    <p:sldId id="409" r:id="rId28"/>
    <p:sldId id="457" r:id="rId29"/>
    <p:sldId id="458" r:id="rId30"/>
    <p:sldId id="444" r:id="rId31"/>
    <p:sldId id="447" r:id="rId32"/>
    <p:sldId id="459" r:id="rId33"/>
    <p:sldId id="460" r:id="rId34"/>
    <p:sldId id="461" r:id="rId35"/>
    <p:sldId id="430" r:id="rId36"/>
    <p:sldId id="462" r:id="rId37"/>
    <p:sldId id="463" r:id="rId38"/>
    <p:sldId id="464" r:id="rId39"/>
    <p:sldId id="465" r:id="rId40"/>
    <p:sldId id="466" r:id="rId41"/>
    <p:sldId id="467" r:id="rId42"/>
    <p:sldId id="412" r:id="rId43"/>
    <p:sldId id="432" r:id="rId44"/>
    <p:sldId id="468" r:id="rId45"/>
    <p:sldId id="469" r:id="rId46"/>
    <p:sldId id="370" r:id="rId47"/>
    <p:sldId id="470" r:id="rId48"/>
    <p:sldId id="471" r:id="rId49"/>
    <p:sldId id="472" r:id="rId50"/>
    <p:sldId id="473" r:id="rId51"/>
    <p:sldId id="474" r:id="rId52"/>
    <p:sldId id="475" r:id="rId53"/>
    <p:sldId id="476" r:id="rId54"/>
    <p:sldId id="477" r:id="rId55"/>
    <p:sldId id="431" r:id="rId56"/>
    <p:sldId id="478" r:id="rId57"/>
    <p:sldId id="479" r:id="rId58"/>
    <p:sldId id="480" r:id="rId59"/>
    <p:sldId id="407" r:id="rId60"/>
    <p:sldId id="408" r:id="rId61"/>
    <p:sldId id="368" r:id="rId62"/>
    <p:sldId id="34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56" autoAdjust="0"/>
    <p:restoredTop sz="86472" autoAdjust="0"/>
  </p:normalViewPr>
  <p:slideViewPr>
    <p:cSldViewPr snapToGrid="0" snapToObjects="1">
      <p:cViewPr varScale="1">
        <p:scale>
          <a:sx n="76" d="100"/>
          <a:sy n="76" d="100"/>
        </p:scale>
        <p:origin x="232" y="1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9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1/15/20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5D2-6E04-3648-AD61-524203FBD4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68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35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07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58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99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21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27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7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01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55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3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2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7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harvard.edu/courses/71191/quizzes/164520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r-statistics.co/Top50-Ggplot2-Visualizations-MasterList-R-Code.html" TargetMode="External"/><Relationship Id="rId3" Type="http://schemas.openxmlformats.org/officeDocument/2006/relationships/hyperlink" Target="https://www.bioconductor.org/install/" TargetMode="External"/><Relationship Id="rId7" Type="http://schemas.openxmlformats.org/officeDocument/2006/relationships/hyperlink" Target="https://www.r-graph-gallery.com/" TargetMode="External"/><Relationship Id="rId2" Type="http://schemas.openxmlformats.org/officeDocument/2006/relationships/hyperlink" Target="https://cran.r-project.or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r-tutor.com/" TargetMode="External"/><Relationship Id="rId11" Type="http://schemas.openxmlformats.org/officeDocument/2006/relationships/hyperlink" Target="https://datacarpentry.org/semester-biology/nav/course-materials/" TargetMode="External"/><Relationship Id="rId5" Type="http://schemas.openxmlformats.org/officeDocument/2006/relationships/hyperlink" Target="https://www.tutorialspoint.com/r/index.htm" TargetMode="External"/><Relationship Id="rId10" Type="http://schemas.openxmlformats.org/officeDocument/2006/relationships/hyperlink" Target="https://cran.r-project.org/doc/contrib/Seefeld_StatsRBio.pdf" TargetMode="External"/><Relationship Id="rId4" Type="http://schemas.openxmlformats.org/officeDocument/2006/relationships/hyperlink" Target="https://www.statmethods.net/" TargetMode="External"/><Relationship Id="rId9" Type="http://schemas.openxmlformats.org/officeDocument/2006/relationships/hyperlink" Target="https://cran.r-project.org/doc/contrib/Paradis-rdebuts_en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R, R Studio, and</a:t>
            </a:r>
            <a:br>
              <a:rPr lang="en-US" dirty="0"/>
            </a:br>
            <a:r>
              <a:rPr lang="en-US" dirty="0"/>
              <a:t>R Markdown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Sagun </a:t>
            </a:r>
            <a:r>
              <a:rPr lang="en-US" dirty="0" err="1"/>
              <a:t>Maharjan</a:t>
            </a:r>
            <a:r>
              <a:rPr lang="en-US" dirty="0"/>
              <a:t> (</a:t>
            </a:r>
            <a:r>
              <a:rPr lang="en-US" dirty="0" err="1"/>
              <a:t>smaharjan@hsph.harvard.edu</a:t>
            </a:r>
            <a:r>
              <a:rPr lang="en-US" dirty="0"/>
              <a:t>)</a:t>
            </a:r>
          </a:p>
          <a:p>
            <a:r>
              <a:rPr lang="en-US" dirty="0"/>
              <a:t>Sharifa </a:t>
            </a:r>
            <a:r>
              <a:rPr lang="en-US" dirty="0" err="1"/>
              <a:t>Sahai</a:t>
            </a:r>
            <a:r>
              <a:rPr lang="en-US" dirty="0"/>
              <a:t> (</a:t>
            </a:r>
            <a:r>
              <a:rPr lang="en-US" dirty="0" err="1"/>
              <a:t>sharifasahai@g.harvard.edu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0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B92A-49D5-DB42-BFE1-09816A63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terminology and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766DF-EFF0-3E48-B623-74AE03B4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06B08-ABFE-3F4D-B0CA-570299CA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2EECA-6CD1-8D4F-B19F-6240C05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60EE3-4D55-FA42-8D0A-5C7B7499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Storing information: data and data types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72610F-2FFE-F94A-BDE8-CC8E26015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Data are still stored in </a:t>
            </a:r>
            <a:r>
              <a:rPr lang="en-US" sz="2400" u="sng" dirty="0"/>
              <a:t>variables</a:t>
            </a:r>
            <a:r>
              <a:rPr lang="en-US" sz="2400" dirty="0"/>
              <a:t>, which are still named buckets.</a:t>
            </a:r>
          </a:p>
          <a:p>
            <a:pPr lvl="1"/>
            <a:r>
              <a:rPr lang="en-US" sz="2000" dirty="0" err="1">
                <a:latin typeface="Monaco" pitchFamily="2" charset="77"/>
                <a:ea typeface="Courier New" charset="0"/>
                <a:cs typeface="Courier New" charset="0"/>
              </a:rPr>
              <a:t>variable_name</a:t>
            </a:r>
            <a:r>
              <a:rPr lang="en-US" sz="2000" dirty="0">
                <a:latin typeface="Monaco" pitchFamily="2" charset="77"/>
                <a:ea typeface="Courier New" charset="0"/>
                <a:cs typeface="Courier New" charset="0"/>
              </a:rPr>
              <a:t> &lt;- </a:t>
            </a:r>
            <a:r>
              <a:rPr lang="mr-IN" sz="2000" dirty="0">
                <a:latin typeface="Monaco" pitchFamily="2" charset="77"/>
                <a:ea typeface="Courier New" charset="0"/>
                <a:cs typeface="Courier New" charset="0"/>
              </a:rPr>
              <a:t>"</a:t>
            </a:r>
            <a:r>
              <a:rPr lang="en-US" sz="2000" dirty="0">
                <a:latin typeface="Monaco" pitchFamily="2" charset="77"/>
                <a:ea typeface="Courier New" charset="0"/>
                <a:cs typeface="Courier New" charset="0"/>
              </a:rPr>
              <a:t>value</a:t>
            </a:r>
            <a:r>
              <a:rPr lang="mr-IN" sz="2000" dirty="0">
                <a:latin typeface="Monaco" pitchFamily="2" charset="77"/>
                <a:ea typeface="Courier New" charset="0"/>
                <a:cs typeface="Courier New" charset="0"/>
              </a:rPr>
              <a:t>"</a:t>
            </a:r>
            <a:endParaRPr lang="en-US" sz="2000" dirty="0">
              <a:latin typeface="Monaco" pitchFamily="2" charset="77"/>
              <a:ea typeface="Courier New" charset="0"/>
              <a:cs typeface="Courier New" charset="0"/>
            </a:endParaRPr>
          </a:p>
          <a:p>
            <a:endParaRPr lang="en-US" sz="700" dirty="0"/>
          </a:p>
          <a:p>
            <a:r>
              <a:rPr lang="en-US" sz="2400" dirty="0"/>
              <a:t>In general, data must be of a specific type.</a:t>
            </a:r>
          </a:p>
          <a:p>
            <a:pPr lvl="1"/>
            <a:r>
              <a:rPr lang="en-US" sz="2000" dirty="0"/>
              <a:t>You can add two numbers, or concatenate two strings</a:t>
            </a:r>
            <a:r>
              <a:rPr lang="mr-IN" sz="2000" dirty="0"/>
              <a:t>…</a:t>
            </a:r>
            <a:endParaRPr lang="en-US" sz="2000" dirty="0"/>
          </a:p>
          <a:p>
            <a:pPr lvl="1"/>
            <a:r>
              <a:rPr lang="mr-IN" sz="2000" dirty="0"/>
              <a:t>…</a:t>
            </a:r>
            <a:r>
              <a:rPr lang="en-US" sz="2000" dirty="0"/>
              <a:t>but you can’t add a number to a string, or concatenate two numbers.</a:t>
            </a:r>
          </a:p>
          <a:p>
            <a:endParaRPr lang="en-US" sz="700" dirty="0"/>
          </a:p>
          <a:p>
            <a:r>
              <a:rPr lang="en-US" sz="2400" dirty="0"/>
              <a:t>Many built-in data types in R, but the simplest are equivalent to Python:</a:t>
            </a:r>
          </a:p>
          <a:p>
            <a:pPr lvl="1"/>
            <a:r>
              <a:rPr lang="en-US" sz="2000" dirty="0"/>
              <a:t>Strings = sequences of characters surrounded by quotes: </a:t>
            </a:r>
            <a:r>
              <a:rPr lang="mr-IN" sz="2000" dirty="0">
                <a:latin typeface="Monaco" pitchFamily="2" charset="77"/>
                <a:ea typeface="Courier New" charset="0"/>
                <a:cs typeface="Courier New" charset="0"/>
              </a:rPr>
              <a:t>"</a:t>
            </a:r>
            <a:r>
              <a:rPr lang="en-US" sz="2000" dirty="0">
                <a:latin typeface="Monaco" pitchFamily="2" charset="77"/>
                <a:ea typeface="Courier New" charset="0"/>
                <a:cs typeface="Courier New" charset="0"/>
              </a:rPr>
              <a:t>This is a string."</a:t>
            </a:r>
          </a:p>
          <a:p>
            <a:pPr lvl="2"/>
            <a:r>
              <a:rPr lang="en-US" sz="1800" u="sng" dirty="0">
                <a:ea typeface="Courier New" charset="0"/>
                <a:cs typeface="Courier New" charset="0"/>
              </a:rPr>
              <a:t>Escape sequences</a:t>
            </a:r>
            <a:r>
              <a:rPr lang="en-US" sz="1800" dirty="0">
                <a:ea typeface="Courier New" charset="0"/>
                <a:cs typeface="Courier New" charset="0"/>
              </a:rPr>
              <a:t> still use \ to represent special chars: </a:t>
            </a:r>
            <a:r>
              <a:rPr lang="en-US" sz="1800" dirty="0">
                <a:latin typeface="Monaco" pitchFamily="2" charset="77"/>
                <a:ea typeface="Courier New" charset="0"/>
                <a:cs typeface="Courier New" panose="02070309020205020404" pitchFamily="49" charset="0"/>
              </a:rPr>
              <a:t>"\t is a tab, \\ a backslash"</a:t>
            </a:r>
          </a:p>
          <a:p>
            <a:pPr lvl="1"/>
            <a:r>
              <a:rPr lang="en-US" sz="2000" dirty="0"/>
              <a:t>Factors = strings that can only take on limited categorical values (more later).</a:t>
            </a:r>
          </a:p>
          <a:p>
            <a:pPr lvl="1"/>
            <a:r>
              <a:rPr lang="en-US" sz="2000" dirty="0"/>
              <a:t>Integers = positive or negative whole numbers: </a:t>
            </a:r>
            <a:r>
              <a:rPr lang="en-US" sz="2000" dirty="0">
                <a:latin typeface="Monaco" pitchFamily="2" charset="77"/>
                <a:cs typeface="Courier New" charset="0"/>
              </a:rPr>
              <a:t>12345</a:t>
            </a:r>
            <a:r>
              <a:rPr lang="en-US" sz="2000" dirty="0">
                <a:ea typeface="Courier New" charset="0"/>
                <a:cs typeface="Courier New" charset="0"/>
              </a:rPr>
              <a:t>,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-</a:t>
            </a:r>
            <a:r>
              <a:rPr lang="en-US" sz="2000" dirty="0">
                <a:latin typeface="Monaco" pitchFamily="2" charset="77"/>
                <a:cs typeface="Courier New" charset="0"/>
              </a:rPr>
              <a:t>678</a:t>
            </a:r>
          </a:p>
          <a:p>
            <a:pPr lvl="1"/>
            <a:r>
              <a:rPr lang="en-US" sz="2000" dirty="0"/>
              <a:t>Floats = numbers with a decimal place: </a:t>
            </a:r>
            <a:r>
              <a:rPr lang="en-US" sz="2000" dirty="0">
                <a:latin typeface="Monaco" pitchFamily="2" charset="77"/>
                <a:cs typeface="Courier New" charset="0"/>
              </a:rPr>
              <a:t>12.345</a:t>
            </a:r>
            <a:r>
              <a:rPr lang="en-US" sz="2000" dirty="0">
                <a:ea typeface="Courier New" charset="0"/>
                <a:cs typeface="Courier New" charset="0"/>
              </a:rPr>
              <a:t>,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-</a:t>
            </a:r>
            <a:r>
              <a:rPr lang="en-US" sz="2000" dirty="0">
                <a:latin typeface="Monaco" pitchFamily="2" charset="77"/>
                <a:cs typeface="Courier New" charset="0"/>
              </a:rPr>
              <a:t>6.7e8</a:t>
            </a:r>
          </a:p>
          <a:p>
            <a:pPr lvl="2"/>
            <a:r>
              <a:rPr lang="en-US" sz="1800" dirty="0"/>
              <a:t>R considers both of these to be </a:t>
            </a:r>
            <a:r>
              <a:rPr lang="en-US" sz="1800" u="sng" dirty="0"/>
              <a:t>numeric</a:t>
            </a:r>
            <a:r>
              <a:rPr lang="en-US" sz="1800" dirty="0"/>
              <a:t>.</a:t>
            </a:r>
          </a:p>
          <a:p>
            <a:pPr lvl="1"/>
            <a:r>
              <a:rPr lang="en-US" sz="2000" dirty="0"/>
              <a:t>Booleans = binary values, TRUE or FALSE: </a:t>
            </a:r>
            <a:r>
              <a:rPr lang="en-US" sz="2000" dirty="0">
                <a:latin typeface="Monaco" pitchFamily="2" charset="77"/>
                <a:cs typeface="Courier New" charset="0"/>
              </a:rPr>
              <a:t>TRUE</a:t>
            </a:r>
          </a:p>
          <a:p>
            <a:pPr lvl="2"/>
            <a:r>
              <a:rPr lang="en-US" sz="1800" dirty="0"/>
              <a:t>You'll sometimes see these abbreviated (validly) to </a:t>
            </a:r>
            <a:r>
              <a:rPr lang="en-US" sz="1800" dirty="0">
                <a:latin typeface="Monaco" pitchFamily="2" charset="77"/>
              </a:rPr>
              <a:t>T</a:t>
            </a:r>
            <a:r>
              <a:rPr lang="en-US" sz="1800" dirty="0"/>
              <a:t> and </a:t>
            </a:r>
            <a:r>
              <a:rPr lang="en-US" sz="1800" dirty="0">
                <a:latin typeface="Monaco" pitchFamily="2" charset="77"/>
              </a:rPr>
              <a:t>F</a:t>
            </a:r>
            <a:endParaRPr lang="en-US" sz="1800" dirty="0">
              <a:latin typeface="Monaco" pitchFamily="2" charset="77"/>
              <a:cs typeface="Courier New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B93CA-92B1-8E45-A4FC-54035CA7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35752-E849-BF46-953B-C8CEBCDB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2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6C06F-2293-394F-8B0A-A6A373AB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information: collection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11687-02AC-5749-A39E-A5330C262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collection data types are subtly-to-substantially different from Python!</a:t>
            </a:r>
          </a:p>
          <a:p>
            <a:r>
              <a:rPr lang="en-US" u="sng" dirty="0"/>
              <a:t>Vectors</a:t>
            </a:r>
            <a:r>
              <a:rPr lang="en-US" dirty="0"/>
              <a:t> are sequences of zero or more ordered data…</a:t>
            </a:r>
          </a:p>
          <a:p>
            <a:pPr lvl="1"/>
            <a:r>
              <a:rPr lang="en-US" b="1" i="1" dirty="0"/>
              <a:t>Of the same simple type!</a:t>
            </a:r>
            <a:r>
              <a:rPr lang="en-US" dirty="0"/>
              <a:t> Numerical, string, </a:t>
            </a:r>
            <a:r>
              <a:rPr lang="en-US" dirty="0" err="1"/>
              <a:t>boolean</a:t>
            </a:r>
            <a:r>
              <a:rPr lang="en-US" dirty="0"/>
              <a:t>, or factor.</a:t>
            </a:r>
          </a:p>
          <a:p>
            <a:pPr lvl="1"/>
            <a:r>
              <a:rPr lang="en-US" dirty="0"/>
              <a:t>Surrounded by </a:t>
            </a:r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c()</a:t>
            </a:r>
            <a:r>
              <a:rPr lang="en-US" dirty="0"/>
              <a:t>s, separated by </a:t>
            </a:r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,</a:t>
            </a:r>
            <a:r>
              <a:rPr lang="en-US" dirty="0"/>
              <a:t>s, displayed using </a:t>
            </a:r>
            <a:r>
              <a:rPr lang="en-US" dirty="0">
                <a:latin typeface="Monaco" pitchFamily="2" charset="77"/>
              </a:rPr>
              <a:t>[]</a:t>
            </a:r>
            <a:r>
              <a:rPr lang="en-US" dirty="0"/>
              <a:t>s, accessed using </a:t>
            </a:r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[[]]</a:t>
            </a:r>
            <a:r>
              <a:rPr lang="en-US" dirty="0"/>
              <a:t>s.</a:t>
            </a:r>
          </a:p>
          <a:p>
            <a:pPr lvl="2"/>
            <a:r>
              <a:rPr lang="en-US" dirty="0"/>
              <a:t>You can also access vector elements using </a:t>
            </a:r>
            <a:r>
              <a:rPr lang="en-US" sz="2400" dirty="0">
                <a:latin typeface="Monaco" pitchFamily="2" charset="77"/>
                <a:cs typeface="Courier New" panose="02070309020205020404" pitchFamily="49" charset="0"/>
              </a:rPr>
              <a:t>[]</a:t>
            </a:r>
            <a:r>
              <a:rPr lang="en-US" dirty="0"/>
              <a:t> – more on that later…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c() → []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c(1, 2, 3) → [1, 2, 3]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c("one", "two", "three") → ["one", "two", "three"]</a:t>
            </a:r>
          </a:p>
          <a:p>
            <a:r>
              <a:rPr lang="en-US" dirty="0"/>
              <a:t>Nesting R vectors </a:t>
            </a:r>
            <a:r>
              <a:rPr lang="en-US" b="1" i="1" dirty="0"/>
              <a:t>will not work</a:t>
            </a:r>
            <a:r>
              <a:rPr lang="en-US" dirty="0"/>
              <a:t>. Instead, they'll be </a:t>
            </a:r>
            <a:r>
              <a:rPr lang="en-US" u="sng" dirty="0"/>
              <a:t>concatenated</a:t>
            </a:r>
            <a:r>
              <a:rPr lang="en-US" dirty="0"/>
              <a:t> / flattened.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c(c(1, 2), 3) → [1, 2, 3]</a:t>
            </a:r>
          </a:p>
          <a:p>
            <a:r>
              <a:rPr lang="en-US" dirty="0"/>
              <a:t>Combining elements of different types </a:t>
            </a:r>
            <a:r>
              <a:rPr lang="en-US" b="1" i="1" dirty="0"/>
              <a:t>will not work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Instead, they'll be converted to strings: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c(1, "two", FALSE) → ["1", "two", "FALSE"]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A799E-4C85-4245-9C5B-FF99DF86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A3C00-C988-F549-8FB8-C29BB50F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6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BDD9-AD2E-AB4F-83ED-DC63B5D9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information: collection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76F2D-86C4-1048-8ED7-941BC850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Vectors are still accessed by integer index, </a:t>
            </a:r>
            <a:r>
              <a:rPr lang="en-US" dirty="0">
                <a:solidFill>
                  <a:srgbClr val="FF0000"/>
                </a:solidFill>
              </a:rPr>
              <a:t>***</a:t>
            </a:r>
            <a:r>
              <a:rPr lang="en-US" b="1" i="1" dirty="0">
                <a:solidFill>
                  <a:srgbClr val="FF0000"/>
                </a:solidFill>
              </a:rPr>
              <a:t>starting at one***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a &lt;- c("one", "two", "three")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a[[1]] → "one"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a[[3]] → "three"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a[[4]] →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Still have an intrinsic length that can be dynamically modified:</a:t>
            </a:r>
          </a:p>
          <a:p>
            <a:pPr lvl="1"/>
            <a:r>
              <a:rPr lang="en-US" sz="2000" dirty="0">
                <a:latin typeface="Monaco" pitchFamily="2" charset="77"/>
                <a:cs typeface="Courier New" panose="02070309020205020404" pitchFamily="49" charset="0"/>
              </a:rPr>
              <a:t>length( a ) → 3</a:t>
            </a:r>
          </a:p>
          <a:p>
            <a:pPr lvl="1"/>
            <a:r>
              <a:rPr lang="en-US" sz="2000" dirty="0">
                <a:latin typeface="Monaco" pitchFamily="2" charset="77"/>
                <a:cs typeface="Courier New" panose="02070309020205020404" pitchFamily="49" charset="0"/>
              </a:rPr>
              <a:t>a[[4]] &lt;- "four"</a:t>
            </a:r>
          </a:p>
          <a:p>
            <a:pPr lvl="1"/>
            <a:r>
              <a:rPr lang="en-US" sz="2000" dirty="0">
                <a:latin typeface="Monaco" pitchFamily="2" charset="77"/>
                <a:cs typeface="Courier New" panose="02070309020205020404" pitchFamily="49" charset="0"/>
              </a:rPr>
              <a:t>a → ["one", "two", "three", "four"]</a:t>
            </a:r>
          </a:p>
          <a:p>
            <a:pPr lvl="1"/>
            <a:r>
              <a:rPr lang="en-US" sz="2000" dirty="0">
                <a:latin typeface="Monaco" pitchFamily="2" charset="77"/>
                <a:cs typeface="Courier New" panose="02070309020205020404" pitchFamily="49" charset="0"/>
              </a:rPr>
              <a:t>append( a, "five" ) → ["one", "two", "three", "four", "five"]</a:t>
            </a:r>
          </a:p>
          <a:p>
            <a:pPr lvl="1"/>
            <a:r>
              <a:rPr lang="en-US" sz="2000" dirty="0">
                <a:latin typeface="Monaco" pitchFamily="2" charset="77"/>
                <a:cs typeface="Courier New" panose="02070309020205020404" pitchFamily="49" charset="0"/>
              </a:rPr>
              <a:t>a → ["one", "two", "three", "four"]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890D7-EC48-2E45-B84B-ADB0EA35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9041A-025D-604F-B680-E975830D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1564-9429-4F4E-BEE2-C0D62142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information: collection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33EF0-3908-1347-89BF-079B0FF38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Factors</a:t>
            </a:r>
            <a:r>
              <a:rPr lang="en-US" dirty="0"/>
              <a:t> are a special type of string that takes on discrete values.</a:t>
            </a:r>
          </a:p>
          <a:p>
            <a:pPr lvl="1"/>
            <a:r>
              <a:rPr lang="en-US" dirty="0"/>
              <a:t>e.g. "yes", "no", "maybe"</a:t>
            </a:r>
          </a:p>
          <a:p>
            <a:pPr lvl="1"/>
            <a:r>
              <a:rPr lang="en-US" dirty="0"/>
              <a:t>Typically used in vectors (since just one value is boring).</a:t>
            </a:r>
          </a:p>
          <a:p>
            <a:pPr lvl="1"/>
            <a:r>
              <a:rPr lang="en-US" dirty="0"/>
              <a:t>Behaves like a string with limited allowed values.</a:t>
            </a:r>
          </a:p>
          <a:p>
            <a:pPr lvl="1"/>
            <a:r>
              <a:rPr lang="en-US" dirty="0"/>
              <a:t>Created using </a:t>
            </a:r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factor</a:t>
            </a:r>
            <a:r>
              <a:rPr lang="en-US" dirty="0"/>
              <a:t>, written with </a:t>
            </a:r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Levels</a:t>
            </a:r>
            <a:r>
              <a:rPr lang="en-US" dirty="0"/>
              <a:t> and no </a:t>
            </a:r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"</a:t>
            </a:r>
            <a:r>
              <a:rPr lang="en-US" dirty="0"/>
              <a:t>s.</a:t>
            </a:r>
          </a:p>
          <a:p>
            <a:pPr lvl="2"/>
            <a:r>
              <a:rPr lang="en-US" dirty="0"/>
              <a:t>Although you still need to use </a:t>
            </a:r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"</a:t>
            </a:r>
            <a:r>
              <a:rPr lang="en-US" dirty="0"/>
              <a:t>s to test specific values.</a:t>
            </a:r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factor("a") → a Levels: a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k &lt;- factor(c("a", "b", "c", "b", "a"))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k → [a, b, c, b, a] Levels: a b c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k[[1]] → a Levels: a b c</a:t>
            </a:r>
          </a:p>
          <a:p>
            <a:pPr lvl="1"/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k[[3]] == "c" → TRUE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60CCB-930F-BB48-BB09-F26F36137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7BC67-CEBB-0543-9834-8DF60C8B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1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3F47-9356-0A48-8927-2D744550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information: collection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FE577-20B9-D142-9BC5-3A33202B8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/>
              <a:t>Lists</a:t>
            </a:r>
            <a:r>
              <a:rPr lang="en-US" sz="2000" dirty="0"/>
              <a:t> are sequences of zero or more ordered data </a:t>
            </a:r>
            <a:r>
              <a:rPr lang="en-US" sz="2000" b="1" i="1" dirty="0"/>
              <a:t>of arbitrary types</a:t>
            </a:r>
            <a:r>
              <a:rPr lang="en-US" sz="2000" dirty="0"/>
              <a:t>…</a:t>
            </a:r>
          </a:p>
          <a:p>
            <a:pPr lvl="1"/>
            <a:r>
              <a:rPr lang="en-US" sz="1800" dirty="0"/>
              <a:t>…and </a:t>
            </a:r>
            <a:r>
              <a:rPr lang="en-US" sz="1800" b="1" i="1" dirty="0"/>
              <a:t>with optional keys</a:t>
            </a:r>
            <a:r>
              <a:rPr lang="en-US" sz="1800" dirty="0"/>
              <a:t> (always have integer indices).</a:t>
            </a:r>
          </a:p>
          <a:p>
            <a:pPr lvl="2"/>
            <a:r>
              <a:rPr lang="en-US" sz="1600" dirty="0"/>
              <a:t>If given, key=value pairs are annotated using </a:t>
            </a:r>
            <a:r>
              <a:rPr lang="en-US" sz="1600" dirty="0">
                <a:latin typeface="Monaco" pitchFamily="2" charset="77"/>
                <a:cs typeface="Courier New" panose="02070309020205020404" pitchFamily="49" charset="0"/>
              </a:rPr>
              <a:t>=</a:t>
            </a:r>
            <a:r>
              <a:rPr lang="en-US" sz="1600" dirty="0"/>
              <a:t>s and </a:t>
            </a:r>
            <a:r>
              <a:rPr lang="en-US" sz="1600" b="1" i="1" dirty="0"/>
              <a:t>without</a:t>
            </a:r>
            <a:r>
              <a:rPr lang="en-US" sz="1600" dirty="0"/>
              <a:t> quotes.</a:t>
            </a:r>
          </a:p>
          <a:p>
            <a:pPr lvl="1"/>
            <a:r>
              <a:rPr lang="en-US" sz="1800" dirty="0"/>
              <a:t>Sort of a mashup of a Python list with a dictionary.</a:t>
            </a:r>
          </a:p>
          <a:p>
            <a:pPr lvl="1"/>
            <a:r>
              <a:rPr lang="en-US" sz="1800" dirty="0"/>
              <a:t>Surrounded by </a:t>
            </a:r>
            <a:r>
              <a:rPr lang="en-US" sz="1600" dirty="0">
                <a:latin typeface="Monaco" pitchFamily="2" charset="77"/>
                <a:cs typeface="Courier New" panose="02070309020205020404" pitchFamily="49" charset="0"/>
              </a:rPr>
              <a:t>list()</a:t>
            </a:r>
            <a:r>
              <a:rPr lang="en-US" sz="1800" dirty="0"/>
              <a:t>s, separated by </a:t>
            </a:r>
            <a:r>
              <a:rPr lang="en-US" sz="1600" dirty="0">
                <a:latin typeface="Monaco" pitchFamily="2" charset="77"/>
                <a:cs typeface="Courier New" panose="02070309020205020404" pitchFamily="49" charset="0"/>
              </a:rPr>
              <a:t>,</a:t>
            </a:r>
            <a:r>
              <a:rPr lang="en-US" sz="1800" dirty="0"/>
              <a:t>s, displayed and accessed using </a:t>
            </a:r>
            <a:r>
              <a:rPr lang="en-US" sz="1600" dirty="0">
                <a:latin typeface="Monaco" pitchFamily="2" charset="77"/>
                <a:cs typeface="Courier New" panose="02070309020205020404" pitchFamily="49" charset="0"/>
              </a:rPr>
              <a:t>[[]]</a:t>
            </a:r>
            <a:r>
              <a:rPr lang="en-US" sz="1800" dirty="0"/>
              <a:t>s.</a:t>
            </a:r>
          </a:p>
          <a:p>
            <a:pPr lvl="2"/>
            <a:r>
              <a:rPr lang="en-US" sz="1600" dirty="0"/>
              <a:t>You can also access list keys using </a:t>
            </a:r>
            <a:r>
              <a:rPr lang="en-US" sz="1600" dirty="0">
                <a:latin typeface="Monaco" pitchFamily="2" charset="77"/>
                <a:cs typeface="Courier New" panose="02070309020205020404" pitchFamily="49" charset="0"/>
              </a:rPr>
              <a:t>$</a:t>
            </a:r>
            <a:r>
              <a:rPr lang="en-US" sz="1600" dirty="0"/>
              <a:t>s, but I'll avoid it in this class.</a:t>
            </a:r>
          </a:p>
          <a:p>
            <a:endParaRPr lang="en-US" sz="1000" dirty="0"/>
          </a:p>
          <a:p>
            <a:r>
              <a:rPr lang="en-US" sz="2000" dirty="0"/>
              <a:t>Examples:</a:t>
            </a: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list(1, "two", FALSE) → [[1, "two", FALSE]]</a:t>
            </a: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 &lt;- list(first=1, second="two", FALSE)</a:t>
            </a: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 → [[1$first, "</a:t>
            </a:r>
            <a:r>
              <a:rPr lang="en-US" sz="1400" dirty="0" err="1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two"$second</a:t>
            </a:r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, FALSE]]</a:t>
            </a: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l[[1]] → 1</a:t>
            </a: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l[["first"]] → 1</a:t>
            </a: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l[["second"]] → "two"</a:t>
            </a: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l[[3]] → FALSE</a:t>
            </a: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l[[4]] →</a:t>
            </a:r>
            <a:r>
              <a:rPr lang="en-US" sz="14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ERROR</a:t>
            </a:r>
          </a:p>
          <a:p>
            <a:pPr lvl="1"/>
            <a:r>
              <a:rPr lang="en-US" sz="1400" dirty="0" err="1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l$first</a:t>
            </a:r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 → 1</a:t>
            </a:r>
            <a:r>
              <a:rPr lang="en-US" sz="14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(although I dislike this syntax)</a:t>
            </a:r>
          </a:p>
          <a:p>
            <a:pPr lvl="1"/>
            <a:endParaRPr lang="en-US" sz="1400" dirty="0">
              <a:latin typeface="Monaco" pitchFamily="2" charset="77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length( l ) → 3</a:t>
            </a:r>
          </a:p>
          <a:p>
            <a:pPr lvl="1"/>
            <a:r>
              <a:rPr lang="en-US" sz="1400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names( l ) → ["first", "second", ""]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84EC0-C419-5646-9DC0-C8822D4A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608D1-43D2-8242-A165-C61D4E6C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4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70A9C-48A1-D242-97A6-9B248353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information: collection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3911-478E-5746-A292-759D5761D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Data frames</a:t>
            </a:r>
            <a:r>
              <a:rPr lang="en-US" dirty="0"/>
              <a:t> (denoted </a:t>
            </a:r>
            <a:r>
              <a:rPr lang="en-US" dirty="0" err="1">
                <a:latin typeface="Monaco" pitchFamily="2" charset="77"/>
                <a:cs typeface="Courier New" panose="02070309020205020404" pitchFamily="49" charset="0"/>
              </a:rPr>
              <a:t>data.frame</a:t>
            </a:r>
            <a:r>
              <a:rPr lang="en-US" dirty="0"/>
              <a:t>) are essentially Pandas data frames.</a:t>
            </a:r>
          </a:p>
          <a:p>
            <a:pPr lvl="1"/>
            <a:r>
              <a:rPr lang="en-US" dirty="0"/>
              <a:t>Again equivalently captures:</a:t>
            </a:r>
          </a:p>
          <a:p>
            <a:pPr lvl="1"/>
            <a:r>
              <a:rPr lang="en-US" dirty="0"/>
              <a:t>Ordered list of records (rows), each with the same fields (columns) of fixed types.</a:t>
            </a:r>
          </a:p>
          <a:p>
            <a:pPr lvl="1"/>
            <a:r>
              <a:rPr lang="en-US" dirty="0"/>
              <a:t>A matrix with mixed data types and row/column annotations.</a:t>
            </a:r>
          </a:p>
          <a:p>
            <a:endParaRPr lang="en-US" sz="1200" dirty="0"/>
          </a:p>
          <a:p>
            <a:r>
              <a:rPr lang="en-US" dirty="0"/>
              <a:t>In R, a data frame is a </a:t>
            </a:r>
            <a:r>
              <a:rPr lang="en-US" dirty="0">
                <a:latin typeface="Monaco" pitchFamily="2" charset="77"/>
              </a:rPr>
              <a:t>list</a:t>
            </a:r>
            <a:r>
              <a:rPr lang="en-US" dirty="0"/>
              <a:t> of (column) </a:t>
            </a:r>
            <a:r>
              <a:rPr lang="en-US" dirty="0">
                <a:latin typeface="Monaco" pitchFamily="2" charset="77"/>
              </a:rPr>
              <a:t>vector</a:t>
            </a:r>
            <a:r>
              <a:rPr lang="en-US" dirty="0"/>
              <a:t>s of the same length.</a:t>
            </a:r>
          </a:p>
          <a:p>
            <a:pPr lvl="1"/>
            <a:r>
              <a:rPr lang="en-US" dirty="0"/>
              <a:t>Columns are ordered and, optionally, named (like a list).</a:t>
            </a:r>
          </a:p>
          <a:p>
            <a:pPr lvl="1"/>
            <a:r>
              <a:rPr lang="en-US" dirty="0"/>
              <a:t>All elements in a column are of the same type (like a vector).</a:t>
            </a:r>
          </a:p>
          <a:p>
            <a:endParaRPr lang="en-US" sz="1200" dirty="0"/>
          </a:p>
          <a:p>
            <a:r>
              <a:rPr lang="en-US" dirty="0"/>
              <a:t>Every R data frame has:</a:t>
            </a:r>
          </a:p>
          <a:p>
            <a:pPr lvl="1"/>
            <a:r>
              <a:rPr lang="en-US" dirty="0"/>
              <a:t>Ordered rows of the same length, with integer indices and optional names.</a:t>
            </a:r>
          </a:p>
          <a:p>
            <a:pPr lvl="1"/>
            <a:r>
              <a:rPr lang="en-US" dirty="0"/>
              <a:t>Ordered columns of the same length and type, with integer indices and names.</a:t>
            </a:r>
          </a:p>
          <a:p>
            <a:pPr lvl="1"/>
            <a:r>
              <a:rPr lang="en-US" dirty="0"/>
              <a:t>Correspondingly, a current number of rows and columns.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9AC42-54A7-F441-9318-B420CCE0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3EF68-4EF5-9A4F-B273-D3B248E7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44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70A9C-48A1-D242-97A6-9B248353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Combining information: collection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A3911-478E-5746-A292-759D5761D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data types in R can all be sliced using </a:t>
            </a:r>
            <a:r>
              <a:rPr lang="en-US" dirty="0">
                <a:latin typeface="Monaco" pitchFamily="2" charset="77"/>
              </a:rPr>
              <a:t>[]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Works more or less like [:] slices in Python.</a:t>
            </a:r>
          </a:p>
          <a:p>
            <a:pPr lvl="2"/>
            <a:r>
              <a:rPr lang="en-US" dirty="0"/>
              <a:t>Except that : works </a:t>
            </a:r>
            <a:r>
              <a:rPr lang="en-US" b="1" i="1" dirty="0"/>
              <a:t>almost but not quite the same way</a:t>
            </a:r>
            <a:r>
              <a:rPr lang="en-US" dirty="0"/>
              <a:t> to denote ranges!</a:t>
            </a:r>
          </a:p>
          <a:p>
            <a:pPr lvl="1"/>
            <a:r>
              <a:rPr lang="en-US" dirty="0"/>
              <a:t>Always returns a collection of the same type: </a:t>
            </a:r>
            <a:r>
              <a:rPr lang="en-US" dirty="0">
                <a:latin typeface="Monaco" pitchFamily="2" charset="77"/>
              </a:rPr>
              <a:t>vector</a:t>
            </a:r>
            <a:r>
              <a:rPr lang="en-US" dirty="0"/>
              <a:t>, </a:t>
            </a:r>
            <a:r>
              <a:rPr lang="en-US" dirty="0">
                <a:latin typeface="Monaco" pitchFamily="2" charset="77"/>
              </a:rPr>
              <a:t>list</a:t>
            </a:r>
            <a:r>
              <a:rPr lang="en-US" dirty="0"/>
              <a:t>, or </a:t>
            </a:r>
            <a:r>
              <a:rPr lang="en-US" dirty="0" err="1">
                <a:latin typeface="Monaco" pitchFamily="2" charset="77"/>
              </a:rPr>
              <a:t>data.frame</a:t>
            </a:r>
            <a:r>
              <a:rPr lang="en-US" dirty="0"/>
              <a:t>.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>
                <a:latin typeface="Monaco" pitchFamily="2" charset="77"/>
              </a:rPr>
              <a:t>c(1, 2, 3)[1] </a:t>
            </a:r>
            <a:r>
              <a:rPr lang="en-US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→ [1]</a:t>
            </a:r>
          </a:p>
          <a:p>
            <a:pPr lvl="1"/>
            <a:r>
              <a:rPr lang="en-US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c(1, 2, 3)[1][1] → [1]</a:t>
            </a:r>
          </a:p>
          <a:p>
            <a:pPr lvl="1"/>
            <a:r>
              <a:rPr lang="en-US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c(1, 2, 3)[2:3] → [2, 3]</a:t>
            </a:r>
          </a:p>
          <a:p>
            <a:pPr lvl="1"/>
            <a:r>
              <a:rPr lang="en-US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c(1, 2, 3)[2:5] → [2, 3, NA, NA]</a:t>
            </a:r>
          </a:p>
          <a:p>
            <a:pPr lvl="1"/>
            <a:r>
              <a:rPr lang="en-US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list(1, "two", FALSE)[1] → [[1]]</a:t>
            </a:r>
          </a:p>
          <a:p>
            <a:pPr lvl="1"/>
            <a:r>
              <a:rPr lang="en-US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list(1, "two", FALSE)[-1] → [["two", FALSE]]</a:t>
            </a:r>
          </a:p>
          <a:p>
            <a:pPr lvl="1"/>
            <a:r>
              <a:rPr lang="en-US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list(1, "two", FALSE)[-1][[2]] → FALSE</a:t>
            </a:r>
          </a:p>
          <a:p>
            <a:pPr lvl="1"/>
            <a:r>
              <a:rPr lang="en-US" dirty="0">
                <a:latin typeface="Monaco" pitchFamily="2" charset="77"/>
                <a:ea typeface="Menlo" panose="020B0609030804020204" pitchFamily="49" charset="0"/>
                <a:cs typeface="Menlo" panose="020B0609030804020204" pitchFamily="49" charset="0"/>
              </a:rPr>
              <a:t>list(1, "two", FALSE)[-1:-2] → [[FALSE]]</a:t>
            </a:r>
            <a:endParaRPr lang="en-US" dirty="0">
              <a:latin typeface="Monaco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9AC42-54A7-F441-9318-B420CCE0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3EF68-4EF5-9A4F-B273-D3B248E7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6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E06C-8886-0B42-AFBB-9C4FD194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onaco" pitchFamily="2" charset="77"/>
              </a:rPr>
              <a:t>data.frame</a:t>
            </a:r>
            <a:endParaRPr lang="en-US" dirty="0">
              <a:latin typeface="Monaco" pitchFamily="2" charset="77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D0FEB2-7909-A24B-A427-B3E1C1DD4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259" y="883920"/>
            <a:ext cx="6963483" cy="59687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7A3BE-3625-024F-A2B1-F09D0F45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8AB6-2150-0C40-B6C1-B0FF9CBB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71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E06C-8886-0B42-AFBB-9C4FD194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onaco" pitchFamily="2" charset="77"/>
              </a:rPr>
              <a:t>data.frame</a:t>
            </a:r>
            <a:endParaRPr lang="en-US" dirty="0">
              <a:latin typeface="Monaco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7A3BE-3625-024F-A2B1-F09D0F45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8AB6-2150-0C40-B6C1-B0FF9CBB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D2BFCEB-71E3-104E-B178-CD62F0B07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238" y="1082675"/>
            <a:ext cx="8629524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4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3F2DE0-7ABB-4A4E-ACEB-006E9827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on PS2?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C98EFA-30E1-494C-95D6-CDB6DBEBA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on lab 3?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84B43-4E3F-6B49-A143-E0CED0A5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4AFA0-6ACE-AB49-9B74-08953F0F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20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E06C-8886-0B42-AFBB-9C4FD194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onaco" pitchFamily="2" charset="77"/>
              </a:rPr>
              <a:t>data.frame</a:t>
            </a:r>
            <a:endParaRPr lang="en-US" dirty="0">
              <a:latin typeface="Monaco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7A3BE-3625-024F-A2B1-F09D0F45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8AB6-2150-0C40-B6C1-B0FF9CBB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7E9A529-B841-294E-A4B1-6B19534F9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6501" y="1082675"/>
            <a:ext cx="5798998" cy="5405438"/>
          </a:xfrm>
          <a:prstGeom prst="rect">
            <a:avLst/>
          </a:prstGeom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EFD16527-3037-5148-A5B5-06E73226D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" t="45757" r="38619" b="30435"/>
          <a:stretch/>
        </p:blipFill>
        <p:spPr>
          <a:xfrm>
            <a:off x="6536267" y="358669"/>
            <a:ext cx="5417194" cy="13677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70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E06C-8886-0B42-AFBB-9C4FD194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onaco" pitchFamily="2" charset="77"/>
              </a:rPr>
              <a:t>data.frame</a:t>
            </a:r>
            <a:endParaRPr lang="en-US" dirty="0">
              <a:latin typeface="Monaco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7A3BE-3625-024F-A2B1-F09D0F45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8AB6-2150-0C40-B6C1-B0FF9CBB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2FCC4FA-2F8A-104C-8CBF-246D2B310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049" y="1082675"/>
            <a:ext cx="6135902" cy="5405438"/>
          </a:xfrm>
          <a:prstGeom prst="rect">
            <a:avLst/>
          </a:prstGeom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693C3142-9AD3-8740-BE15-C2CE41A19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" t="45757" r="38619" b="30435"/>
          <a:stretch/>
        </p:blipFill>
        <p:spPr>
          <a:xfrm>
            <a:off x="6536267" y="358669"/>
            <a:ext cx="5417194" cy="13677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18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E06C-8886-0B42-AFBB-9C4FD194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onaco" pitchFamily="2" charset="77"/>
              </a:rPr>
              <a:t>data.frame</a:t>
            </a:r>
            <a:endParaRPr lang="en-US" dirty="0">
              <a:latin typeface="Monaco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7A3BE-3625-024F-A2B1-F09D0F45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8AB6-2150-0C40-B6C1-B0FF9CBB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0F6153-7141-744D-89FE-AE39E54EA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6426" y="1319737"/>
            <a:ext cx="6759147" cy="5405438"/>
          </a:xfrm>
          <a:prstGeom prst="rect">
            <a:avLst/>
          </a:prstGeom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2F8FCF0D-5694-C440-A493-FACE31501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" t="45757" r="38619" b="30435"/>
          <a:stretch/>
        </p:blipFill>
        <p:spPr>
          <a:xfrm>
            <a:off x="6536267" y="358669"/>
            <a:ext cx="5417194" cy="13677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50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E06C-8886-0B42-AFBB-9C4FD194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onaco" pitchFamily="2" charset="77"/>
              </a:rPr>
              <a:t>data.frame</a:t>
            </a:r>
            <a:endParaRPr lang="en-US" dirty="0">
              <a:latin typeface="Monaco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7A3BE-3625-024F-A2B1-F09D0F45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8AB6-2150-0C40-B6C1-B0FF9CBB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83DCCE-AA00-5444-B0BF-D36BF0309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9199" y="1082675"/>
            <a:ext cx="5933602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E06C-8886-0B42-AFBB-9C4FD194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onaco" pitchFamily="2" charset="77"/>
              </a:rPr>
              <a:t>data.frame</a:t>
            </a:r>
            <a:endParaRPr lang="en-US" dirty="0">
              <a:latin typeface="Monaco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7A3BE-3625-024F-A2B1-F09D0F45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8AB6-2150-0C40-B6C1-B0FF9CBB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7D7A27-BDC6-7940-9D3A-69C722118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357" y="1082675"/>
            <a:ext cx="6131286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2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E06C-8886-0B42-AFBB-9C4FD194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onaco" pitchFamily="2" charset="77"/>
              </a:rPr>
              <a:t>data.frame</a:t>
            </a:r>
            <a:endParaRPr lang="en-US" dirty="0">
              <a:latin typeface="Monaco" pitchFamily="2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7A3BE-3625-024F-A2B1-F09D0F45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8AB6-2150-0C40-B6C1-B0FF9CBB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914F3E-9FD2-BC45-A5E0-DA0D11B96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134" y="883164"/>
            <a:ext cx="6925733" cy="596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7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7B1F-827B-5B43-822C-5ADAE0CFD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frames from 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ADA7C-A29E-4F49-B183-C0E0CB4C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D296-8F4A-0D47-97EE-EEFBA5FE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E1C55-2D39-1544-8AAD-04AA8420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643" y="2397953"/>
            <a:ext cx="4354853" cy="1870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FC85E-929E-A644-8D69-AD0B75F48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3140232"/>
            <a:ext cx="4927600" cy="3713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0A4B5B-7E9D-6A45-8C12-5DC2B23A7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0"/>
            <a:ext cx="3063433" cy="5046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29B992-1A91-944B-A536-8187386AA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134" y="222275"/>
            <a:ext cx="3351328" cy="23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0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4BE2-E618-D74A-BD33-C0618F50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frames from 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E2C91-86E6-FF49-824F-C5CABD65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38422-7FDE-E44A-B740-A975643F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F5EB9A3-DD95-034E-B788-FF1B87145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1675" y="1082675"/>
            <a:ext cx="7068649" cy="5405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933960-9EA6-5A4A-9030-E3FB1845FAC3}"/>
              </a:ext>
            </a:extLst>
          </p:cNvPr>
          <p:cNvSpPr txBox="1"/>
          <p:nvPr/>
        </p:nvSpPr>
        <p:spPr>
          <a:xfrm>
            <a:off x="9692122" y="2824729"/>
            <a:ext cx="235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 that R has a </a:t>
            </a:r>
            <a:r>
              <a:rPr lang="en-US" dirty="0" err="1">
                <a:latin typeface="Monaco" pitchFamily="2" charset="77"/>
              </a:rPr>
              <a:t>read.table</a:t>
            </a:r>
            <a:r>
              <a:rPr lang="en-US" dirty="0"/>
              <a:t>, but it will usually not do what you want it to…</a:t>
            </a:r>
          </a:p>
        </p:txBody>
      </p:sp>
    </p:spTree>
    <p:extLst>
      <p:ext uri="{BB962C8B-B14F-4D97-AF65-F5344CB8AC3E}">
        <p14:creationId xmlns:p14="http://schemas.microsoft.com/office/powerpoint/2010/main" val="376967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4BE2-E618-D74A-BD33-C0618F50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frames from 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E2C91-86E6-FF49-824F-C5CABD65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38422-7FDE-E44A-B740-A975643F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8091B-8137-A54C-9346-E3AD37099454}"/>
              </a:ext>
            </a:extLst>
          </p:cNvPr>
          <p:cNvSpPr txBox="1"/>
          <p:nvPr/>
        </p:nvSpPr>
        <p:spPr>
          <a:xfrm>
            <a:off x="9633595" y="2828835"/>
            <a:ext cx="235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 all the ugly old cruft in R, strings defaulting to factors is perhaps the </a:t>
            </a:r>
            <a:r>
              <a:rPr lang="en-US" dirty="0" err="1"/>
              <a:t>cruftiest</a:t>
            </a:r>
            <a:r>
              <a:rPr lang="en-US" dirty="0"/>
              <a:t>…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128E8C2-C533-814A-8659-FE880DD08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648" y="1082675"/>
            <a:ext cx="8057375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0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BCEC-9B51-0144-BED8-1151D5AC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Syntax and formatting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0FCAF-3A25-5541-B8BE-137C01A46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doesn't care about whitespace, ever – hooray!</a:t>
            </a:r>
          </a:p>
          <a:p>
            <a:pPr lvl="1"/>
            <a:r>
              <a:rPr lang="en-US" dirty="0"/>
              <a:t>However, please use it consistently so </a:t>
            </a:r>
            <a:r>
              <a:rPr lang="en-US" i="1" dirty="0"/>
              <a:t>you</a:t>
            </a:r>
            <a:r>
              <a:rPr lang="en-US" dirty="0"/>
              <a:t> can read your code.</a:t>
            </a:r>
          </a:p>
          <a:p>
            <a:endParaRPr lang="en-US" u="sng" dirty="0"/>
          </a:p>
          <a:p>
            <a:r>
              <a:rPr lang="en-US" u="sng" dirty="0"/>
              <a:t>Blocks</a:t>
            </a:r>
            <a:r>
              <a:rPr lang="en-US" dirty="0"/>
              <a:t> in R are denoted using </a:t>
            </a:r>
            <a:r>
              <a:rPr lang="en-US" dirty="0">
                <a:latin typeface="Monaco" pitchFamily="2" charset="77"/>
              </a:rPr>
              <a:t>{}</a:t>
            </a:r>
            <a:r>
              <a:rPr lang="en-US" dirty="0"/>
              <a:t>s.</a:t>
            </a:r>
          </a:p>
          <a:p>
            <a:pPr lvl="1"/>
            <a:r>
              <a:rPr lang="en-US" dirty="0"/>
              <a:t>Otherwise they work the same way to define loop / function / etc. environments.</a:t>
            </a:r>
          </a:p>
          <a:p>
            <a:endParaRPr lang="en-US" dirty="0"/>
          </a:p>
          <a:p>
            <a:r>
              <a:rPr lang="en-US" dirty="0"/>
              <a:t>External code can be included using </a:t>
            </a:r>
            <a:r>
              <a:rPr lang="en-US" dirty="0">
                <a:latin typeface="Monaco" pitchFamily="2" charset="77"/>
                <a:cs typeface="Courier New" panose="02070309020205020404" pitchFamily="49" charset="0"/>
              </a:rPr>
              <a:t>library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And interestingly, R includes its own </a:t>
            </a:r>
            <a:r>
              <a:rPr lang="en-US" dirty="0" err="1"/>
              <a:t>Conda</a:t>
            </a:r>
            <a:r>
              <a:rPr lang="en-US" dirty="0"/>
              <a:t>/pip equivalent: </a:t>
            </a:r>
            <a:r>
              <a:rPr lang="en-US" dirty="0" err="1">
                <a:latin typeface="Monaco" pitchFamily="2" charset="77"/>
                <a:cs typeface="Courier New" panose="02070309020205020404" pitchFamily="49" charset="0"/>
              </a:rPr>
              <a:t>install.packages</a:t>
            </a:r>
            <a:endParaRPr lang="en-US" dirty="0">
              <a:latin typeface="Monaco" pitchFamily="2" charset="77"/>
              <a:cs typeface="Courier New" panose="02070309020205020404" pitchFamily="49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962AD-D221-A841-9214-56F97B88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6F797-FB4C-F148-AAE6-4A9DE0B4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1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B92A-49D5-DB42-BFE1-09816A63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R, and why should I care?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766DF-EFF0-3E48-B623-74AE03B4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06B08-ABFE-3F4D-B0CA-570299CA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2EECA-6CD1-8D4F-B19F-6240C05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32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B92A-49D5-DB42-BFE1-09816A63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766DF-EFF0-3E48-B623-74AE03B4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06B08-ABFE-3F4D-B0CA-570299CA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2EECA-6CD1-8D4F-B19F-6240C05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69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7C8FE-1591-8240-883A-5703C2C4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Calling R functions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D9E3A0-57CA-9847-9FD6-524DA7987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You've already been calling R functions, and they're basically like Python:</a:t>
            </a:r>
          </a:p>
          <a:p>
            <a:pPr lvl="1"/>
            <a:r>
              <a:rPr lang="en-US" sz="2000" dirty="0" err="1">
                <a:latin typeface="Monaco" pitchFamily="2" charset="77"/>
              </a:rPr>
              <a:t>function_name</a:t>
            </a:r>
            <a:r>
              <a:rPr lang="en-US" sz="2000" dirty="0">
                <a:latin typeface="Monaco" pitchFamily="2" charset="77"/>
              </a:rPr>
              <a:t>( argument1, argument2, </a:t>
            </a:r>
            <a:r>
              <a:rPr lang="en-US" sz="2000" dirty="0" err="1">
                <a:latin typeface="Monaco" pitchFamily="2" charset="77"/>
              </a:rPr>
              <a:t>named_argument</a:t>
            </a:r>
            <a:r>
              <a:rPr lang="en-US" sz="2000" dirty="0">
                <a:latin typeface="Monaco" pitchFamily="2" charset="77"/>
              </a:rPr>
              <a:t> = argument3 )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 that R does </a:t>
            </a:r>
            <a:r>
              <a:rPr lang="en-US" b="1" i="1" dirty="0"/>
              <a:t>not</a:t>
            </a:r>
            <a:r>
              <a:rPr lang="en-US" dirty="0"/>
              <a:t> have . arguments.</a:t>
            </a:r>
          </a:p>
          <a:p>
            <a:pPr lvl="1"/>
            <a:r>
              <a:rPr lang="en-US" dirty="0"/>
              <a:t>Instead, it tends to use . as a stand-in for space.</a:t>
            </a:r>
          </a:p>
          <a:p>
            <a:pPr lvl="1"/>
            <a:r>
              <a:rPr lang="en-US" dirty="0"/>
              <a:t>Like Python uses _.</a:t>
            </a:r>
          </a:p>
          <a:p>
            <a:pPr lvl="1"/>
            <a:r>
              <a:rPr lang="en-US" dirty="0"/>
              <a:t>e.g. you can interpret </a:t>
            </a:r>
            <a:r>
              <a:rPr lang="en-US" dirty="0" err="1">
                <a:latin typeface="Monaco" pitchFamily="2" charset="77"/>
              </a:rPr>
              <a:t>read.delim</a:t>
            </a:r>
            <a:r>
              <a:rPr lang="en-US" dirty="0"/>
              <a:t> like the name </a:t>
            </a:r>
            <a:r>
              <a:rPr lang="en-US" dirty="0" err="1">
                <a:latin typeface="Monaco" pitchFamily="2" charset="77"/>
              </a:rPr>
              <a:t>read_delim</a:t>
            </a:r>
            <a:r>
              <a:rPr lang="en-US" dirty="0"/>
              <a:t> in Python.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E43A1-3497-8B4F-8A9E-A249B6F2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B9BB3-1AB0-574C-BD48-2CBDF5C3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55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F244-9543-3649-A5CE-1C9BCA99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R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AFC9D-340C-084B-960E-5056799A8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basic idea is the same, the syntax is just a little different.</a:t>
            </a:r>
          </a:p>
          <a:p>
            <a:endParaRPr lang="en-US" dirty="0"/>
          </a:p>
          <a:p>
            <a:endParaRPr lang="en-US" dirty="0"/>
          </a:p>
          <a:p>
            <a:pPr marL="1371600" lvl="3" indent="0">
              <a:buNone/>
            </a:pPr>
            <a:r>
              <a:rPr lang="en-US" sz="2800" dirty="0" err="1">
                <a:latin typeface="Monaco" pitchFamily="2" charset="77"/>
              </a:rPr>
              <a:t>function_name</a:t>
            </a:r>
            <a:r>
              <a:rPr lang="en-US" sz="2800" dirty="0">
                <a:latin typeface="Monaco" pitchFamily="2" charset="77"/>
              </a:rPr>
              <a:t> &lt;- function( arg1, arg2 ) {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	# do stuff here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	return( NULL )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723AA-B592-3D4D-8FBB-078FAB3F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5FAE9-75E1-BC4F-8F3F-4443B8D6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3D2E0-4E71-C94D-88FF-FDCC8337BE99}"/>
              </a:ext>
            </a:extLst>
          </p:cNvPr>
          <p:cNvSpPr txBox="1"/>
          <p:nvPr/>
        </p:nvSpPr>
        <p:spPr>
          <a:xfrm>
            <a:off x="4726871" y="2192688"/>
            <a:ext cx="159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is like </a:t>
            </a:r>
            <a:r>
              <a:rPr lang="en-US" dirty="0">
                <a:solidFill>
                  <a:schemeClr val="accent1"/>
                </a:solidFill>
                <a:latin typeface="Monaco" pitchFamily="2" charset="77"/>
              </a:rPr>
              <a:t>def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2DF20-A79F-2B4D-9909-ACF196576AD5}"/>
              </a:ext>
            </a:extLst>
          </p:cNvPr>
          <p:cNvSpPr txBox="1"/>
          <p:nvPr/>
        </p:nvSpPr>
        <p:spPr>
          <a:xfrm>
            <a:off x="9922578" y="3046790"/>
            <a:ext cx="13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is like </a:t>
            </a:r>
            <a:r>
              <a:rPr lang="en-US" dirty="0">
                <a:solidFill>
                  <a:schemeClr val="accent1"/>
                </a:solidFill>
                <a:latin typeface="Monaco" pitchFamily="2" charset="77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5F397-2292-264A-ADE0-1DCD07FA1C48}"/>
              </a:ext>
            </a:extLst>
          </p:cNvPr>
          <p:cNvSpPr txBox="1"/>
          <p:nvPr/>
        </p:nvSpPr>
        <p:spPr>
          <a:xfrm>
            <a:off x="4589013" y="3785454"/>
            <a:ext cx="173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is like </a:t>
            </a:r>
            <a:r>
              <a:rPr lang="en-US" dirty="0">
                <a:solidFill>
                  <a:schemeClr val="accent1"/>
                </a:solidFill>
                <a:latin typeface="Monaco" pitchFamily="2" charset="77"/>
              </a:rPr>
              <a:t>None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9E74E0-0E0C-CB43-A4BD-8CDFAC835F14}"/>
              </a:ext>
            </a:extLst>
          </p:cNvPr>
          <p:cNvSpPr txBox="1"/>
          <p:nvPr/>
        </p:nvSpPr>
        <p:spPr>
          <a:xfrm>
            <a:off x="424808" y="3416122"/>
            <a:ext cx="159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Requires () in R</a:t>
            </a:r>
            <a:endParaRPr lang="en-US" dirty="0">
              <a:solidFill>
                <a:schemeClr val="accent1"/>
              </a:solidFill>
              <a:latin typeface="Monac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69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92E9-8AF2-AE49-8E1A-23CC8CBF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R functions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7EFF96-EDC6-6048-9BD8-AE5B27F16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400" y="2477294"/>
            <a:ext cx="9093200" cy="2616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C4604-4D1F-E043-8F44-1CEE5DFF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438F8-2C62-D047-B140-0EC3B766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4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B92A-49D5-DB42-BFE1-09816A63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control flow, conditionals, and loops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766DF-EFF0-3E48-B623-74AE03B4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06B08-ABFE-3F4D-B0CA-570299CA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2EECA-6CD1-8D4F-B19F-6240C05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23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D54075-38B0-A34F-8FD4-1BE19CDF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if-else conditional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03C364-09FD-BA49-BEF9-9CFAD7089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basic idea is the same, the syntax is just a little different.</a:t>
            </a:r>
          </a:p>
          <a:p>
            <a:endParaRPr lang="en-US" dirty="0"/>
          </a:p>
          <a:p>
            <a:endParaRPr lang="en-US" dirty="0"/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if( x ) {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	# do stuff here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} else {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	# do alternative stuff here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FB008-AF89-1B4F-AB7B-C449BC0B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B622A-FC16-8248-846D-F57AADFB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29348-5AD0-C245-B6A6-911B9017AABD}"/>
              </a:ext>
            </a:extLst>
          </p:cNvPr>
          <p:cNvSpPr txBox="1"/>
          <p:nvPr/>
        </p:nvSpPr>
        <p:spPr>
          <a:xfrm>
            <a:off x="577208" y="2129188"/>
            <a:ext cx="159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Requires () in R</a:t>
            </a:r>
            <a:endParaRPr lang="en-US" dirty="0">
              <a:solidFill>
                <a:schemeClr val="accent1"/>
              </a:solidFill>
              <a:latin typeface="Monaco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48775-B7D9-1546-A7F5-D57538188255}"/>
              </a:ext>
            </a:extLst>
          </p:cNvPr>
          <p:cNvSpPr txBox="1"/>
          <p:nvPr/>
        </p:nvSpPr>
        <p:spPr>
          <a:xfrm>
            <a:off x="3792711" y="2313854"/>
            <a:ext cx="13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is like </a:t>
            </a:r>
            <a:r>
              <a:rPr lang="en-US" dirty="0">
                <a:solidFill>
                  <a:schemeClr val="accent1"/>
                </a:solidFill>
                <a:latin typeface="Monaco" pitchFamily="2" charset="77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9281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D54075-38B0-A34F-8FD4-1BE19CDF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while loop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03C364-09FD-BA49-BEF9-9CFAD7089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basic idea is the same, the syntax is just a little different.</a:t>
            </a:r>
          </a:p>
          <a:p>
            <a:endParaRPr lang="en-US" dirty="0"/>
          </a:p>
          <a:p>
            <a:endParaRPr lang="en-US" dirty="0"/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while( x ) {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	# do stuff here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FB008-AF89-1B4F-AB7B-C449BC0B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B622A-FC16-8248-846D-F57AADFB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29348-5AD0-C245-B6A6-911B9017AABD}"/>
              </a:ext>
            </a:extLst>
          </p:cNvPr>
          <p:cNvSpPr txBox="1"/>
          <p:nvPr/>
        </p:nvSpPr>
        <p:spPr>
          <a:xfrm>
            <a:off x="577208" y="2163054"/>
            <a:ext cx="159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Requires () in R</a:t>
            </a:r>
            <a:endParaRPr lang="en-US" dirty="0">
              <a:solidFill>
                <a:schemeClr val="accent1"/>
              </a:solidFill>
              <a:latin typeface="Monaco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48775-B7D9-1546-A7F5-D57538188255}"/>
              </a:ext>
            </a:extLst>
          </p:cNvPr>
          <p:cNvSpPr txBox="1"/>
          <p:nvPr/>
        </p:nvSpPr>
        <p:spPr>
          <a:xfrm>
            <a:off x="3792711" y="2195323"/>
            <a:ext cx="13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is like </a:t>
            </a:r>
            <a:r>
              <a:rPr lang="en-US" dirty="0">
                <a:solidFill>
                  <a:schemeClr val="accent1"/>
                </a:solidFill>
                <a:latin typeface="Monaco" pitchFamily="2" charset="77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7885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D54075-38B0-A34F-8FD4-1BE19CDF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 loop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03C364-09FD-BA49-BEF9-9CFAD7089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basic idea is the same, the syntax is just a little different.</a:t>
            </a:r>
          </a:p>
          <a:p>
            <a:endParaRPr lang="en-US" dirty="0"/>
          </a:p>
          <a:p>
            <a:endParaRPr lang="en-US" dirty="0"/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for( x in y ) {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	# do stuff here</a:t>
            </a:r>
          </a:p>
          <a:p>
            <a:pPr marL="1371600" lvl="3" indent="0">
              <a:buNone/>
            </a:pPr>
            <a:r>
              <a:rPr lang="en-US" sz="2800" dirty="0">
                <a:latin typeface="Monaco" pitchFamily="2" charset="77"/>
              </a:rPr>
              <a:t>}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FB008-AF89-1B4F-AB7B-C449BC0B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B622A-FC16-8248-846D-F57AADFB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29348-5AD0-C245-B6A6-911B9017AABD}"/>
              </a:ext>
            </a:extLst>
          </p:cNvPr>
          <p:cNvSpPr txBox="1"/>
          <p:nvPr/>
        </p:nvSpPr>
        <p:spPr>
          <a:xfrm>
            <a:off x="577208" y="2163054"/>
            <a:ext cx="159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Requires () in R</a:t>
            </a:r>
            <a:endParaRPr lang="en-US" dirty="0">
              <a:solidFill>
                <a:schemeClr val="accent1"/>
              </a:solidFill>
              <a:latin typeface="Monaco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48775-B7D9-1546-A7F5-D57538188255}"/>
              </a:ext>
            </a:extLst>
          </p:cNvPr>
          <p:cNvSpPr txBox="1"/>
          <p:nvPr/>
        </p:nvSpPr>
        <p:spPr>
          <a:xfrm>
            <a:off x="3792711" y="2195323"/>
            <a:ext cx="13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is like </a:t>
            </a:r>
            <a:r>
              <a:rPr lang="en-US" dirty="0">
                <a:solidFill>
                  <a:schemeClr val="accent1"/>
                </a:solidFill>
                <a:latin typeface="Monaco" pitchFamily="2" charset="77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03055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D54075-38B0-A34F-8FD4-1BE19CDF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However…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03C364-09FD-BA49-BEF9-9CFAD7089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strongly discourages using loops whenever possible.</a:t>
            </a:r>
          </a:p>
          <a:p>
            <a:r>
              <a:rPr lang="en-US" dirty="0"/>
              <a:t>Instead, iteration is often performed using </a:t>
            </a:r>
            <a:r>
              <a:rPr lang="en-US" u="sng" dirty="0"/>
              <a:t>apply</a:t>
            </a:r>
            <a:r>
              <a:rPr lang="en-US" dirty="0"/>
              <a:t> functions.</a:t>
            </a:r>
          </a:p>
          <a:p>
            <a:pPr lvl="1"/>
            <a:r>
              <a:rPr lang="en-US" dirty="0"/>
              <a:t>Also called </a:t>
            </a:r>
            <a:r>
              <a:rPr lang="en-US" u="sng" dirty="0"/>
              <a:t>comprehensions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Input a collection, transform each element, and return a new transformed collection.</a:t>
            </a:r>
          </a:p>
          <a:p>
            <a:pPr lvl="2"/>
            <a:r>
              <a:rPr lang="en-US" dirty="0"/>
              <a:t>Actually, Python has these too – and they're nice! – we just haven't seen them yet…</a:t>
            </a:r>
          </a:p>
          <a:p>
            <a:endParaRPr lang="en-US" dirty="0">
              <a:latin typeface="Monaco" pitchFamily="2" charset="77"/>
            </a:endParaRPr>
          </a:p>
          <a:p>
            <a:r>
              <a:rPr lang="en-US" dirty="0">
                <a:latin typeface="Monaco" pitchFamily="2" charset="77"/>
              </a:rPr>
              <a:t>apply</a:t>
            </a:r>
            <a:r>
              <a:rPr lang="en-US" dirty="0"/>
              <a:t> for data frames (by row or by column).</a:t>
            </a:r>
          </a:p>
          <a:p>
            <a:r>
              <a:rPr lang="en-US" dirty="0" err="1">
                <a:latin typeface="Monaco" pitchFamily="2" charset="77"/>
              </a:rPr>
              <a:t>lapply</a:t>
            </a:r>
            <a:r>
              <a:rPr lang="en-US" dirty="0"/>
              <a:t> for lists.</a:t>
            </a:r>
          </a:p>
          <a:p>
            <a:r>
              <a:rPr lang="en-US" dirty="0" err="1">
                <a:latin typeface="Monaco" pitchFamily="2" charset="77"/>
              </a:rPr>
              <a:t>sapply</a:t>
            </a:r>
            <a:r>
              <a:rPr lang="en-US" dirty="0"/>
              <a:t> for vectors.</a:t>
            </a:r>
          </a:p>
          <a:p>
            <a:endParaRPr lang="en-US" dirty="0"/>
          </a:p>
          <a:p>
            <a:r>
              <a:rPr lang="en-US" dirty="0"/>
              <a:t>And others that are more complicated…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FB008-AF89-1B4F-AB7B-C449BC0B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B622A-FC16-8248-846D-F57AADFB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46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88A4-C290-9B4D-BB35-58058731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Iteration via apply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8EAA04-59A2-D94B-A0BB-06AFFE7CB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010" y="1082675"/>
            <a:ext cx="8371979" cy="54054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AD836-D20A-654C-B465-BB3E459B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A3D0A-6DDD-6742-BAE9-EE71FE2D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7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108212-9AFB-1F49-8936-D1E72B04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What's 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B6D183-9526-604B-8983-3A41A0900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Statistical data analysis and viz. environment with large pre-existing library.</a:t>
            </a:r>
          </a:p>
          <a:p>
            <a:pPr lvl="1"/>
            <a:r>
              <a:rPr lang="en-US" dirty="0"/>
              <a:t>It's also a programming language, but for the purposes of this class, you'll probably use it that way less often.</a:t>
            </a:r>
          </a:p>
          <a:p>
            <a:pPr lvl="1"/>
            <a:r>
              <a:rPr lang="en-US" dirty="0"/>
              <a:t>Developed more organically as a collection of statistical algorithms.</a:t>
            </a:r>
          </a:p>
          <a:p>
            <a:pPr lvl="2"/>
            <a:r>
              <a:rPr lang="en-US" dirty="0"/>
              <a:t>With data management tacked on and gradually improved later (</a:t>
            </a:r>
            <a:r>
              <a:rPr lang="en-US" b="1" dirty="0"/>
              <a:t>ongoing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Graphical, informal (R Studio) and formal (command line) interfaces.</a:t>
            </a:r>
          </a:p>
          <a:p>
            <a:endParaRPr lang="en-US" dirty="0"/>
          </a:p>
          <a:p>
            <a:r>
              <a:rPr lang="en-US" dirty="0"/>
              <a:t>As mentioned earlier, tends to be a complementary tool:</a:t>
            </a:r>
          </a:p>
          <a:p>
            <a:pPr lvl="1"/>
            <a:r>
              <a:rPr lang="en-US" dirty="0"/>
              <a:t>Command line is good for basic data manipulation.</a:t>
            </a:r>
          </a:p>
          <a:p>
            <a:pPr lvl="1"/>
            <a:r>
              <a:rPr lang="en-US" dirty="0"/>
              <a:t>Python is good for complicated data manipulation, machine learning, and simple stats.</a:t>
            </a:r>
          </a:p>
          <a:p>
            <a:pPr lvl="2"/>
            <a:r>
              <a:rPr lang="en-US" dirty="0"/>
              <a:t>And structural data visualization.</a:t>
            </a:r>
          </a:p>
          <a:p>
            <a:pPr lvl="1"/>
            <a:r>
              <a:rPr lang="en-US" dirty="0"/>
              <a:t>R is good for complicated stats.</a:t>
            </a:r>
          </a:p>
          <a:p>
            <a:pPr lvl="2"/>
            <a:r>
              <a:rPr lang="en-US" dirty="0"/>
              <a:t>And statistical data visualization.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AC06B-D28C-364D-9843-062E75314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09DF1-6D7F-7541-868F-9F91D79D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62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88A4-C290-9B4D-BB35-58058731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Iteration via apply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AD836-D20A-654C-B465-BB3E459B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A3D0A-6DDD-6742-BAE9-EE71FE2D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BF7941D-9431-834F-85B0-11B2AF1C1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400" y="1505744"/>
            <a:ext cx="9093200" cy="455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61DACF-E5A0-354A-AE62-A8BE45BEF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89" y="229235"/>
            <a:ext cx="5651500" cy="19431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612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15E6-6B17-3446-96E5-423C76A3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1/16/20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B83F0-DBD8-A54C-ACDD-9A2D9914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A1F0-459B-5D48-908F-E20DB480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29" y="331024"/>
            <a:ext cx="2785341" cy="53931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5C8D30-34B3-3049-BD86-2C8106348037}"/>
              </a:ext>
            </a:extLst>
          </p:cNvPr>
          <p:cNvSpPr/>
          <p:nvPr/>
        </p:nvSpPr>
        <p:spPr>
          <a:xfrm>
            <a:off x="3152341" y="5928157"/>
            <a:ext cx="588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hlinkClick r:id="rId3"/>
              </a:rPr>
              <a:t>https://canvas.harvard.edu/courses/71191/quizzes/164520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0570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B92A-49D5-DB42-BFE1-09816A63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statistics and 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766DF-EFF0-3E48-B623-74AE03B4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06B08-ABFE-3F4D-B0CA-570299CA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2EECA-6CD1-8D4F-B19F-6240C05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60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01798F-A108-8442-817F-5E445049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statistics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75F2DB-E0C9-2646-8388-01C55CE6B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lot of the same material as </a:t>
            </a:r>
            <a:r>
              <a:rPr lang="en-US" dirty="0" err="1">
                <a:latin typeface="Monaco" pitchFamily="2" charset="77"/>
              </a:rPr>
              <a:t>scipy.stats</a:t>
            </a:r>
            <a:r>
              <a:rPr lang="en-US" dirty="0"/>
              <a:t> is built in.</a:t>
            </a:r>
          </a:p>
          <a:p>
            <a:pPr lvl="1"/>
            <a:r>
              <a:rPr lang="en-US" dirty="0"/>
              <a:t>When in doubt, search the documentation!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63835-19DE-AD44-8AF8-49380FEC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35DE1-C5DD-C24B-B21D-53C03EE7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6D2EC-14BB-A44E-9488-F71FC5F4A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50" b="62469"/>
          <a:stretch/>
        </p:blipFill>
        <p:spPr>
          <a:xfrm>
            <a:off x="238539" y="2628069"/>
            <a:ext cx="6070600" cy="2884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A117EA-492B-8441-AA2B-649470508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93" r="40983"/>
          <a:stretch/>
        </p:blipFill>
        <p:spPr>
          <a:xfrm>
            <a:off x="6714067" y="1737367"/>
            <a:ext cx="4834466" cy="49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82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01798F-A108-8442-817F-5E445049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graphics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75F2DB-E0C9-2646-8388-01C55CE6B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lot of the same material as </a:t>
            </a:r>
            <a:r>
              <a:rPr lang="en-US" dirty="0">
                <a:latin typeface="Monaco" pitchFamily="2" charset="77"/>
              </a:rPr>
              <a:t>matplotlib</a:t>
            </a:r>
            <a:r>
              <a:rPr lang="en-US" dirty="0"/>
              <a:t> is built in.</a:t>
            </a:r>
          </a:p>
          <a:p>
            <a:pPr lvl="1"/>
            <a:r>
              <a:rPr lang="en-US" dirty="0"/>
              <a:t>When in doubt, search the documentation!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63835-19DE-AD44-8AF8-49380FEC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35DE1-C5DD-C24B-B21D-53C03EE7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888309-48DF-4948-ABF2-E04E69CA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97" y="2011162"/>
            <a:ext cx="4978207" cy="48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84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B92A-49D5-DB42-BFE1-09816A63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libraries, CRAN, and Bioconductor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766DF-EFF0-3E48-B623-74AE03B4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06B08-ABFE-3F4D-B0CA-570299CA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2EECA-6CD1-8D4F-B19F-6240C05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13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05D589-5211-2745-91A7-7BCA86A1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and obtaining existing R libraries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2E4A01-C0AB-4249-879D-31C5DCB3B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</a:t>
            </a:r>
            <a:r>
              <a:rPr lang="en-US" u="sng" dirty="0"/>
              <a:t>libraries</a:t>
            </a:r>
            <a:r>
              <a:rPr lang="en-US" dirty="0"/>
              <a:t> (or </a:t>
            </a:r>
            <a:r>
              <a:rPr lang="en-US" u="sng" dirty="0"/>
              <a:t>packages</a:t>
            </a:r>
            <a:r>
              <a:rPr lang="en-US" dirty="0"/>
              <a:t>) are equivalent to Python modules.</a:t>
            </a:r>
          </a:p>
          <a:p>
            <a:pPr lvl="1"/>
            <a:r>
              <a:rPr lang="en-US" dirty="0"/>
              <a:t>And are accessible (if installed) using the </a:t>
            </a:r>
            <a:r>
              <a:rPr lang="en-US" dirty="0">
                <a:latin typeface="Monaco" pitchFamily="2" charset="77"/>
              </a:rPr>
              <a:t>library</a:t>
            </a:r>
            <a:r>
              <a:rPr lang="en-US" dirty="0"/>
              <a:t> method.</a:t>
            </a:r>
          </a:p>
          <a:p>
            <a:r>
              <a:rPr lang="en-US" dirty="0"/>
              <a:t>CRAN – the Comprehensive R Archive Network – is like </a:t>
            </a:r>
            <a:r>
              <a:rPr lang="en-US" dirty="0" err="1"/>
              <a:t>PyPI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Huge! </a:t>
            </a:r>
            <a:r>
              <a:rPr lang="en-US" dirty="0" err="1"/>
              <a:t>Uncurated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Installable using </a:t>
            </a:r>
            <a:r>
              <a:rPr lang="en-US" dirty="0" err="1">
                <a:latin typeface="Monaco" pitchFamily="2" charset="77"/>
              </a:rPr>
              <a:t>install.packages</a:t>
            </a:r>
            <a:r>
              <a:rPr lang="en-US" dirty="0">
                <a:latin typeface="Monaco" pitchFamily="2" charset="77"/>
              </a:rPr>
              <a:t>(c("package", "names", "here"))</a:t>
            </a:r>
          </a:p>
          <a:p>
            <a:r>
              <a:rPr lang="en-US" dirty="0"/>
              <a:t>Bioconductor is like </a:t>
            </a:r>
            <a:r>
              <a:rPr lang="en-US" dirty="0" err="1"/>
              <a:t>Conda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Also large, but not quite </a:t>
            </a:r>
            <a:r>
              <a:rPr lang="en-US" i="1" dirty="0"/>
              <a:t>as</a:t>
            </a:r>
            <a:r>
              <a:rPr lang="en-US" dirty="0"/>
              <a:t> large. Reasonably curated.</a:t>
            </a:r>
          </a:p>
          <a:p>
            <a:pPr lvl="1"/>
            <a:r>
              <a:rPr lang="en-US" dirty="0"/>
              <a:t>Provides common infrastructure used by biological software ecosystem.</a:t>
            </a:r>
          </a:p>
          <a:p>
            <a:pPr lvl="1"/>
            <a:r>
              <a:rPr lang="en-US" dirty="0"/>
              <a:t>Installable using:</a:t>
            </a:r>
          </a:p>
          <a:p>
            <a:pPr marL="457200" lvl="1" indent="0">
              <a:buNone/>
            </a:pPr>
            <a:r>
              <a:rPr lang="en-US" dirty="0">
                <a:latin typeface="Monaco" pitchFamily="2" charset="77"/>
              </a:rPr>
              <a:t>	if( !</a:t>
            </a:r>
            <a:r>
              <a:rPr lang="en-US" dirty="0" err="1">
                <a:latin typeface="Monaco" pitchFamily="2" charset="77"/>
              </a:rPr>
              <a:t>requireNamespace</a:t>
            </a:r>
            <a:r>
              <a:rPr lang="en-US" dirty="0">
                <a:latin typeface="Monaco" pitchFamily="2" charset="77"/>
              </a:rPr>
              <a:t>( "</a:t>
            </a:r>
            <a:r>
              <a:rPr lang="en-US" dirty="0" err="1">
                <a:latin typeface="Monaco" pitchFamily="2" charset="77"/>
              </a:rPr>
              <a:t>BiocManager</a:t>
            </a:r>
            <a:r>
              <a:rPr lang="en-US" dirty="0">
                <a:latin typeface="Monaco" pitchFamily="2" charset="77"/>
              </a:rPr>
              <a:t>", quietly = TRUE ) )</a:t>
            </a:r>
          </a:p>
          <a:p>
            <a:pPr marL="457200" lvl="1" indent="0">
              <a:buNone/>
            </a:pPr>
            <a:r>
              <a:rPr lang="en-US" dirty="0">
                <a:latin typeface="Monaco" pitchFamily="2" charset="77"/>
              </a:rPr>
              <a:t>		</a:t>
            </a:r>
            <a:r>
              <a:rPr lang="en-US" dirty="0" err="1">
                <a:latin typeface="Monaco" pitchFamily="2" charset="77"/>
              </a:rPr>
              <a:t>install.packages</a:t>
            </a:r>
            <a:r>
              <a:rPr lang="en-US" dirty="0">
                <a:latin typeface="Monaco" pitchFamily="2" charset="77"/>
              </a:rPr>
              <a:t>( "</a:t>
            </a:r>
            <a:r>
              <a:rPr lang="en-US" dirty="0" err="1">
                <a:latin typeface="Monaco" pitchFamily="2" charset="77"/>
              </a:rPr>
              <a:t>BiocManager</a:t>
            </a:r>
            <a:r>
              <a:rPr lang="en-US" dirty="0">
                <a:latin typeface="Monaco" pitchFamily="2" charset="77"/>
              </a:rPr>
              <a:t>" )</a:t>
            </a:r>
          </a:p>
          <a:p>
            <a:pPr marL="457200" lvl="1" indent="0">
              <a:buNone/>
            </a:pPr>
            <a:r>
              <a:rPr lang="en-US" dirty="0">
                <a:latin typeface="Monaco" pitchFamily="2" charset="77"/>
              </a:rPr>
              <a:t>	</a:t>
            </a:r>
            <a:r>
              <a:rPr lang="en-US" dirty="0" err="1">
                <a:latin typeface="Monaco" pitchFamily="2" charset="77"/>
              </a:rPr>
              <a:t>BiocManager</a:t>
            </a:r>
            <a:r>
              <a:rPr lang="en-US" dirty="0">
                <a:latin typeface="Monaco" pitchFamily="2" charset="77"/>
              </a:rPr>
              <a:t>::install( "package" 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EE90-2D80-0C45-A7D5-2F827E84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5290B-FCEF-5E42-AA17-5E955712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75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8F0A-0CBA-E945-99B7-3CBB2801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onaco" pitchFamily="2" charset="77"/>
              </a:rPr>
              <a:t>ggplot2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B371B-6CFF-234F-A2D8-A3AB1D7D2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ggplot2 library is roughly equivalent to Seaborn (with weird syntax).</a:t>
            </a:r>
          </a:p>
          <a:p>
            <a:r>
              <a:rPr lang="en-US" dirty="0"/>
              <a:t>Install using </a:t>
            </a:r>
            <a:r>
              <a:rPr lang="en-US" dirty="0" err="1">
                <a:latin typeface="Monaco" pitchFamily="2" charset="77"/>
              </a:rPr>
              <a:t>install.packages</a:t>
            </a:r>
            <a:r>
              <a:rPr lang="en-US" dirty="0">
                <a:latin typeface="Monaco" pitchFamily="2" charset="77"/>
              </a:rPr>
              <a:t>( "ggplot2" )</a:t>
            </a:r>
            <a:r>
              <a:rPr lang="en-US" dirty="0"/>
              <a:t> the first time.</a:t>
            </a:r>
          </a:p>
          <a:p>
            <a:r>
              <a:rPr lang="en-US" dirty="0"/>
              <a:t>The load in any code using </a:t>
            </a:r>
            <a:r>
              <a:rPr lang="en-US" dirty="0">
                <a:latin typeface="Monaco" pitchFamily="2" charset="77"/>
              </a:rPr>
              <a:t>library(ggplot2)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AA605-42B2-8E42-B5C5-C8DA1957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9DCE5-DCDF-7743-84D5-68BA7F41F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C7857-1FC1-FF4F-B23A-C9C50C5A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729" y="2684652"/>
            <a:ext cx="7120542" cy="417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725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6DD3-34F5-C649-8A47-5B838552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onaco" pitchFamily="2" charset="77"/>
              </a:rPr>
              <a:t>ggplot2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DCA94-7A88-5F4A-BCD3-E0AF75DD9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29E5E-7B99-DB49-9D28-70DE7A8E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FAD76F-974D-9E42-8A7E-CD25A056B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134" y="1082675"/>
            <a:ext cx="5587732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80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6DD3-34F5-C649-8A47-5B838552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onaco" pitchFamily="2" charset="77"/>
              </a:rPr>
              <a:t>ggplot2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DCA94-7A88-5F4A-BCD3-E0AF75DD9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29E5E-7B99-DB49-9D28-70DE7A8E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772AC3-2486-1E40-B394-3B18393D7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4057" y="1082675"/>
            <a:ext cx="6823886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0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DE5B-3F29-BC41-BC0D-8146770D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What's 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1582C-20DA-5646-8862-0405C7484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Powerful numerical data environment.</a:t>
            </a:r>
          </a:p>
          <a:p>
            <a:pPr lvl="1"/>
            <a:r>
              <a:rPr lang="en-US" sz="2000" dirty="0"/>
              <a:t>Relatively easy  to learn the basics.</a:t>
            </a:r>
          </a:p>
          <a:p>
            <a:pPr lvl="1"/>
            <a:r>
              <a:rPr lang="en-US" sz="2000" dirty="0"/>
              <a:t>Widely used (in computational biology and otherwise).</a:t>
            </a:r>
          </a:p>
          <a:p>
            <a:pPr lvl="1"/>
            <a:r>
              <a:rPr lang="en-US" sz="2000" dirty="0"/>
              <a:t>Lots of tools already built in.</a:t>
            </a:r>
          </a:p>
          <a:p>
            <a:endParaRPr lang="en-US" sz="400" dirty="0"/>
          </a:p>
          <a:p>
            <a:r>
              <a:rPr lang="en-US" sz="2400" dirty="0"/>
              <a:t>Provides an environment that:</a:t>
            </a:r>
          </a:p>
          <a:p>
            <a:pPr lvl="1"/>
            <a:r>
              <a:rPr lang="en-US" sz="2000" dirty="0"/>
              <a:t>Helps you perform sophisticated numerical</a:t>
            </a:r>
            <a:br>
              <a:rPr lang="en-US" sz="2000" dirty="0"/>
            </a:br>
            <a:r>
              <a:rPr lang="en-US" sz="2000" dirty="0"/>
              <a:t>data analysis and build statistical models.</a:t>
            </a:r>
          </a:p>
          <a:p>
            <a:pPr lvl="1"/>
            <a:r>
              <a:rPr lang="en-US" sz="2000" dirty="0"/>
              <a:t>Can quickly get simple tests done.</a:t>
            </a:r>
          </a:p>
          <a:p>
            <a:endParaRPr lang="en-US" sz="400" dirty="0"/>
          </a:p>
          <a:p>
            <a:r>
              <a:rPr lang="en-US" sz="2400" dirty="0"/>
              <a:t>Like what?</a:t>
            </a:r>
          </a:p>
          <a:p>
            <a:pPr lvl="1"/>
            <a:r>
              <a:rPr lang="en-US" sz="2000" dirty="0"/>
              <a:t>Association testing in many different</a:t>
            </a:r>
            <a:br>
              <a:rPr lang="en-US" sz="2000" dirty="0"/>
            </a:br>
            <a:r>
              <a:rPr lang="en-US" sz="2000" dirty="0"/>
              <a:t>types of experimental designs.</a:t>
            </a:r>
          </a:p>
          <a:p>
            <a:pPr lvl="2"/>
            <a:r>
              <a:rPr lang="en-US" sz="1800" dirty="0"/>
              <a:t>Cross-sectional, repeated measures, </a:t>
            </a:r>
            <a:r>
              <a:rPr lang="en-US" sz="1800" dirty="0" err="1"/>
              <a:t>NxN</a:t>
            </a:r>
            <a:r>
              <a:rPr lang="en-US" sz="1800" dirty="0"/>
              <a:t>, factorial,</a:t>
            </a:r>
            <a:br>
              <a:rPr lang="en-US" sz="1800" dirty="0"/>
            </a:br>
            <a:r>
              <a:rPr lang="en-US" sz="1800" dirty="0"/>
              <a:t>nested, continuous or categorical values…</a:t>
            </a:r>
          </a:p>
          <a:p>
            <a:pPr lvl="1"/>
            <a:r>
              <a:rPr lang="en-US" sz="2000" dirty="0"/>
              <a:t>Bayesian and other hierarchical modeling.</a:t>
            </a:r>
          </a:p>
          <a:p>
            <a:pPr lvl="1"/>
            <a:r>
              <a:rPr lang="en-US" sz="2000" dirty="0"/>
              <a:t>Complex numerical operations</a:t>
            </a:r>
            <a:br>
              <a:rPr lang="en-US" sz="2000" dirty="0"/>
            </a:br>
            <a:r>
              <a:rPr lang="en-US" sz="2000" dirty="0"/>
              <a:t>(e.g. data normalization or batch correction).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217AC-0915-6942-A8B0-CDD32414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E9974-318F-F04E-987D-423FF810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57B1E-141B-EC46-8D5A-E73257A0D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484" y="2873828"/>
            <a:ext cx="4901329" cy="4221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80789A-C5CD-E842-A9B8-FDFADBCD7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566" y="191489"/>
            <a:ext cx="1612900" cy="125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B0B4B-3D2A-8A4A-ADB4-52A480BE9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915" y="1001853"/>
            <a:ext cx="3150079" cy="195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3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6DD3-34F5-C649-8A47-5B838552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onaco" pitchFamily="2" charset="77"/>
              </a:rPr>
              <a:t>ggplot2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DCA94-7A88-5F4A-BCD3-E0AF75DD9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29E5E-7B99-DB49-9D28-70DE7A8E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9B5803-4BCF-DB48-ACDB-4CD7C8191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433" y="1082675"/>
            <a:ext cx="7515133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3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6DD3-34F5-C649-8A47-5B838552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onaco" pitchFamily="2" charset="77"/>
              </a:rPr>
              <a:t>ggplot2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DCA94-7A88-5F4A-BCD3-E0AF75DD9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29E5E-7B99-DB49-9D28-70DE7A8E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8689FF-8FB2-A648-9C9E-AC6EF08F4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089" y="1082675"/>
            <a:ext cx="7495822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1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6DD3-34F5-C649-8A47-5B838552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onaco" pitchFamily="2" charset="77"/>
              </a:rPr>
              <a:t>ggplot2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DCA94-7A88-5F4A-BCD3-E0AF75DD9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29E5E-7B99-DB49-9D28-70DE7A8E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2C86A3-5538-404D-83BE-6E7A2D5C6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929" y="1082675"/>
            <a:ext cx="7494141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3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6DD3-34F5-C649-8A47-5B838552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onaco" pitchFamily="2" charset="77"/>
              </a:rPr>
              <a:t>ggplot2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ad nauseum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DCA94-7A88-5F4A-BCD3-E0AF75DD9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29E5E-7B99-DB49-9D28-70DE7A8E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C72D46-79DF-664F-A3F4-7DAE48B21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532" y="1082675"/>
            <a:ext cx="7096935" cy="54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8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B92A-49D5-DB42-BFE1-09816A63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Studio and R Markdown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766DF-EFF0-3E48-B623-74AE03B4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06B08-ABFE-3F4D-B0CA-570299CA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2EECA-6CD1-8D4F-B19F-6240C054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673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FED530-B8E1-1E48-B55B-3E7B82E5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Studio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CD898D-02C6-8245-9D0A-2BF33386B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Studio works a bit like </a:t>
            </a:r>
            <a:r>
              <a:rPr lang="en-US" dirty="0" err="1"/>
              <a:t>Jupyter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Lets you interactively type R, inspect variables, see plots.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65122-E047-4B49-956B-1548F9B6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A6947-EB47-054B-AE23-95329B06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878233-A0AB-9D48-95F6-C78119CB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603" y="1841892"/>
            <a:ext cx="8134795" cy="50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380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FED530-B8E1-1E48-B55B-3E7B82E5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Markdown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CD898D-02C6-8245-9D0A-2BF33386B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Markdown extends R Studio by interleaving descriptive text and R </a:t>
            </a:r>
            <a:r>
              <a:rPr lang="en-US" u="sng" dirty="0"/>
              <a:t>chunks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 Studio can in turn then edit and execute chunks one by one, inline.</a:t>
            </a:r>
          </a:p>
          <a:p>
            <a:pPr lvl="1"/>
            <a:r>
              <a:rPr lang="en-US" dirty="0"/>
              <a:t>Basically just like </a:t>
            </a:r>
            <a:r>
              <a:rPr lang="en-US" dirty="0" err="1"/>
              <a:t>Jupyter</a:t>
            </a:r>
            <a:r>
              <a:rPr lang="en-US" dirty="0"/>
              <a:t> cells.</a:t>
            </a:r>
          </a:p>
          <a:p>
            <a:r>
              <a:rPr lang="en-US" dirty="0"/>
              <a:t>Means you essentially never have to work directly at the R console.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65122-E047-4B49-956B-1548F9B6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A6947-EB47-054B-AE23-95329B06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101702-7149-7640-B81A-EEAF050EC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603" y="2781626"/>
            <a:ext cx="6610795" cy="40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856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E4F7-80B5-D846-B9FE-C8CE2F80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Markdown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0D7D9-7588-FC42-B6C8-A0CA3B1E9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R Markdown (</a:t>
            </a:r>
            <a:r>
              <a:rPr lang="en-US" dirty="0" err="1">
                <a:latin typeface="Monaco" pitchFamily="2" charset="77"/>
              </a:rPr>
              <a:t>Rmd</a:t>
            </a:r>
            <a:r>
              <a:rPr lang="en-US" dirty="0"/>
              <a:t>) file combines plain text and R chunks.</a:t>
            </a:r>
          </a:p>
          <a:p>
            <a:pPr lvl="1"/>
            <a:r>
              <a:rPr lang="en-US" dirty="0"/>
              <a:t>The plain text can be formatted using Markdown – hence the name…</a:t>
            </a:r>
          </a:p>
          <a:p>
            <a:pPr lvl="2"/>
            <a:r>
              <a:rPr lang="en-US" dirty="0"/>
              <a:t>This can be </a:t>
            </a:r>
            <a:r>
              <a:rPr lang="en-US" u="sng" dirty="0"/>
              <a:t>knit</a:t>
            </a:r>
            <a:r>
              <a:rPr lang="en-US" dirty="0"/>
              <a:t> into an HTML or PDF document containing text and R results – but we usually won't.</a:t>
            </a:r>
          </a:p>
          <a:p>
            <a:pPr lvl="1"/>
            <a:r>
              <a:rPr lang="en-US" dirty="0"/>
              <a:t>R chunks are delineated as </a:t>
            </a:r>
            <a:r>
              <a:rPr lang="en-US" dirty="0">
                <a:latin typeface="Monaco" pitchFamily="2" charset="77"/>
              </a:rPr>
              <a:t>```{r} &lt;code here&gt;```</a:t>
            </a:r>
          </a:p>
          <a:p>
            <a:pPr lvl="1"/>
            <a:r>
              <a:rPr lang="en-US" dirty="0"/>
              <a:t>You can run the current chunk using:</a:t>
            </a:r>
          </a:p>
          <a:p>
            <a:pPr lvl="2"/>
            <a:r>
              <a:rPr lang="en-US" dirty="0"/>
              <a:t>Command-Shift-Return on Mac, Control-Alt-c on Windows.</a:t>
            </a:r>
          </a:p>
          <a:p>
            <a:pPr lvl="2"/>
            <a:r>
              <a:rPr lang="en-US" dirty="0"/>
              <a:t>Or use buttons, or use menus.</a:t>
            </a:r>
          </a:p>
          <a:p>
            <a:pPr lvl="2"/>
            <a:r>
              <a:rPr lang="en-US" dirty="0"/>
              <a:t>Just like Shift-Return or the Run button in </a:t>
            </a:r>
            <a:r>
              <a:rPr lang="en-US" dirty="0" err="1"/>
              <a:t>Jupyter</a:t>
            </a:r>
            <a:r>
              <a:rPr lang="en-US" dirty="0"/>
              <a:t>.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4F878-3873-A946-AA88-24EF8508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06D22-5556-C140-B995-10F3E059F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A87E7-7341-5E4F-B334-55935CDC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254500"/>
            <a:ext cx="9144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9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42AF3E-9EC7-0F43-90BD-9779EFF3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possibly remember all of this?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7BAC9B-A4BA-5148-9B1A-AB1415D9E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014FA-8FF3-EC42-B322-ECC3C6DE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132EB-01CE-F640-B717-12D5EE18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96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CAD635-52F6-0E47-A266-875F534D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Don’t!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F63FB4-5FB8-3844-9993-D764977E3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Google is still your friend.</a:t>
            </a:r>
          </a:p>
          <a:p>
            <a:r>
              <a:rPr lang="en-US" sz="2000" dirty="0">
                <a:hlinkClick r:id="rId2"/>
              </a:rPr>
              <a:t>https://cran.r-project.org/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https://www.bioconductor.org/install/</a:t>
            </a:r>
            <a:endParaRPr lang="en-US" sz="2000" dirty="0"/>
          </a:p>
          <a:p>
            <a:pPr lvl="1"/>
            <a:r>
              <a:rPr lang="en-US" sz="1800" dirty="0"/>
              <a:t>Make sure to follow the instructions here the first time…</a:t>
            </a:r>
          </a:p>
          <a:p>
            <a:r>
              <a:rPr lang="en-US" sz="2000" dirty="0">
                <a:hlinkClick r:id="rId4"/>
              </a:rPr>
              <a:t>https://www.statmethods.net/</a:t>
            </a:r>
            <a:endParaRPr lang="en-US" sz="2000" dirty="0"/>
          </a:p>
          <a:p>
            <a:r>
              <a:rPr lang="en-US" sz="2000" dirty="0">
                <a:hlinkClick r:id="rId5"/>
              </a:rPr>
              <a:t>https://www.tutorialspoint.com/r/index.htm</a:t>
            </a:r>
            <a:endParaRPr lang="en-US" sz="2000" dirty="0"/>
          </a:p>
          <a:p>
            <a:r>
              <a:rPr lang="en-US" sz="2000" dirty="0">
                <a:hlinkClick r:id="rId6"/>
              </a:rPr>
              <a:t>http://www.r-tutor.com/</a:t>
            </a:r>
            <a:endParaRPr lang="en-US" sz="2000" dirty="0"/>
          </a:p>
          <a:p>
            <a:r>
              <a:rPr lang="en-US" sz="2000" dirty="0">
                <a:hlinkClick r:id="rId7"/>
              </a:rPr>
              <a:t>https://www.r-graph-gallery.com/</a:t>
            </a:r>
            <a:endParaRPr lang="en-US" sz="2000" dirty="0"/>
          </a:p>
          <a:p>
            <a:r>
              <a:rPr lang="en-US" sz="2000" dirty="0">
                <a:hlinkClick r:id="rId8"/>
              </a:rPr>
              <a:t>http://r-statistics.co/Top50-Ggplot2-Visualizations-MasterList-R-Code.html</a:t>
            </a:r>
            <a:endParaRPr lang="en-US" sz="2000" dirty="0">
              <a:hlinkClick r:id="rId9"/>
            </a:endParaRPr>
          </a:p>
          <a:p>
            <a:r>
              <a:rPr lang="en-US" sz="2000" dirty="0">
                <a:hlinkClick r:id="rId9"/>
              </a:rPr>
              <a:t>https://cran.r-project.org/doc/contrib/Paradis-rdebuts_en.pdf</a:t>
            </a:r>
            <a:endParaRPr lang="en-US" sz="2000" dirty="0"/>
          </a:p>
          <a:p>
            <a:r>
              <a:rPr lang="en-US" sz="2000" dirty="0">
                <a:hlinkClick r:id="rId10"/>
              </a:rPr>
              <a:t>https://cran.r-project.org/doc/contrib/Seefeld_StatsRBio.pdf</a:t>
            </a:r>
            <a:endParaRPr lang="en-US" sz="2000" dirty="0"/>
          </a:p>
          <a:p>
            <a:r>
              <a:rPr lang="en-US" sz="2000" dirty="0">
                <a:hlinkClick r:id="rId11"/>
              </a:rPr>
              <a:t>https://datacarpentry.org/semester-biology/nav/course-materials/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And more that we’ll see during the lab…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B1C4-1A0B-9142-8A67-84E0DAF1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BAEA4-74AD-3B40-81CE-E1AFEB47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8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4BB34-A40E-BA4B-A86E-E892C82DA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example: Bioconductor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8A36E8-F177-164F-8928-F45CF210D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695" y="1082675"/>
            <a:ext cx="10658610" cy="54054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F9B0F-1CDA-8B4D-AA3D-2C638B494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0BEDF-3010-9940-8513-6B5C483ED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60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15E6-6B17-3446-96E5-423C76A3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B83F0-DBD8-A54C-ACDD-9A2D9914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4A1F0-459B-5D48-908F-E20DB480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29" y="331024"/>
            <a:ext cx="2785341" cy="53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723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58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FA352-6B28-384D-8A74-208FDA86C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example: </a:t>
            </a:r>
            <a:r>
              <a:rPr lang="en-US" dirty="0" err="1"/>
              <a:t>limma</a:t>
            </a:r>
            <a:r>
              <a:rPr lang="en-US" dirty="0"/>
              <a:t> for differential expression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8ACF2A-3D48-914B-BB7D-FED39FD2C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2152" y="883856"/>
            <a:ext cx="7267697" cy="596553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50F4B-AA52-5546-8DF8-2D136A3F4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995B1-95DC-7544-B1CC-93E3A415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56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13B1F-0DF2-954F-AEC6-FAEB4824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example: </a:t>
            </a:r>
            <a:r>
              <a:rPr lang="en-US" dirty="0" err="1"/>
              <a:t>seurat</a:t>
            </a:r>
            <a:r>
              <a:rPr lang="en-US" dirty="0"/>
              <a:t> for single cell 'omics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E6ACB3-3A9E-2846-947E-3DF4CD2E2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918" y="883920"/>
            <a:ext cx="9098165" cy="59700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FBE12-173E-8A44-B2ED-5CFED903C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E6568-DC25-4B4E-B3A7-1D0F83317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6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D007-24DD-A845-9F1D-A10A115A6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example: </a:t>
            </a:r>
            <a:r>
              <a:rPr lang="en-US" dirty="0" err="1"/>
              <a:t>curatedMetagenomicData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896CF7-2300-1449-8709-129379D4C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158" y="883920"/>
            <a:ext cx="8911684" cy="59800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70334-C044-2345-B2D6-D8111E95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1/15/20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71D54-B97B-2241-AE75-00C9A1C5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2592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ppt/theme/theme2.xml><?xml version="1.0" encoding="utf-8"?>
<a:theme xmlns:a="http://schemas.openxmlformats.org/drawingml/2006/main" name="1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3105</TotalTime>
  <Words>2710</Words>
  <Application>Microsoft Macintosh PowerPoint</Application>
  <PresentationFormat>Widescreen</PresentationFormat>
  <Paragraphs>422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Calibri</vt:lpstr>
      <vt:lpstr>Courier New</vt:lpstr>
      <vt:lpstr>LucidaGrande</vt:lpstr>
      <vt:lpstr>Monaco</vt:lpstr>
      <vt:lpstr>Wingdings</vt:lpstr>
      <vt:lpstr>template</vt:lpstr>
      <vt:lpstr>1_template</vt:lpstr>
      <vt:lpstr>R, R Studio, and R Markdown</vt:lpstr>
      <vt:lpstr>Questions on PS2?</vt:lpstr>
      <vt:lpstr>What's R, and why should I care?</vt:lpstr>
      <vt:lpstr>What's R?</vt:lpstr>
      <vt:lpstr>What's R</vt:lpstr>
      <vt:lpstr>R example: Bioconductor</vt:lpstr>
      <vt:lpstr>R example: limma for differential expression</vt:lpstr>
      <vt:lpstr>R example: seurat for single cell 'omics</vt:lpstr>
      <vt:lpstr>R example: curatedMetagenomicData</vt:lpstr>
      <vt:lpstr>R terminology and data</vt:lpstr>
      <vt:lpstr>Storing information: data and data types</vt:lpstr>
      <vt:lpstr>Combining information: collection data types</vt:lpstr>
      <vt:lpstr>Combining information: collection data types</vt:lpstr>
      <vt:lpstr>Combining information: collection data types</vt:lpstr>
      <vt:lpstr>Combining information: collection data types</vt:lpstr>
      <vt:lpstr>Combining information: collection data types</vt:lpstr>
      <vt:lpstr>Combining information: collection data types</vt:lpstr>
      <vt:lpstr>data.frame</vt:lpstr>
      <vt:lpstr>data.frame</vt:lpstr>
      <vt:lpstr>data.frame</vt:lpstr>
      <vt:lpstr>data.frame</vt:lpstr>
      <vt:lpstr>data.frame</vt:lpstr>
      <vt:lpstr>data.frame</vt:lpstr>
      <vt:lpstr>data.frame</vt:lpstr>
      <vt:lpstr>data.frame</vt:lpstr>
      <vt:lpstr>Data frames from files</vt:lpstr>
      <vt:lpstr>Data frames from files</vt:lpstr>
      <vt:lpstr>Data frames from files</vt:lpstr>
      <vt:lpstr>Syntax and formatting</vt:lpstr>
      <vt:lpstr>R functions</vt:lpstr>
      <vt:lpstr>Calling R functions</vt:lpstr>
      <vt:lpstr>Defining R functions</vt:lpstr>
      <vt:lpstr>Defining R functions</vt:lpstr>
      <vt:lpstr>R control flow, conditionals, and loops</vt:lpstr>
      <vt:lpstr>The if-else conditional</vt:lpstr>
      <vt:lpstr>The while loop</vt:lpstr>
      <vt:lpstr>The for loop</vt:lpstr>
      <vt:lpstr>However…</vt:lpstr>
      <vt:lpstr>Iteration via apply</vt:lpstr>
      <vt:lpstr>Iteration via apply</vt:lpstr>
      <vt:lpstr>PowerPoint Presentation</vt:lpstr>
      <vt:lpstr>R statistics and graphics</vt:lpstr>
      <vt:lpstr>R statistics</vt:lpstr>
      <vt:lpstr>R graphics</vt:lpstr>
      <vt:lpstr>R libraries, CRAN, and Bioconductor</vt:lpstr>
      <vt:lpstr>Using and obtaining existing R libraries</vt:lpstr>
      <vt:lpstr>ggplot2</vt:lpstr>
      <vt:lpstr>ggplot2</vt:lpstr>
      <vt:lpstr>ggplot2</vt:lpstr>
      <vt:lpstr>ggplot2</vt:lpstr>
      <vt:lpstr>ggplot2</vt:lpstr>
      <vt:lpstr>ggplot2</vt:lpstr>
      <vt:lpstr>ggplot2 ad nauseum</vt:lpstr>
      <vt:lpstr>R Studio and R Markdown</vt:lpstr>
      <vt:lpstr>R Studio</vt:lpstr>
      <vt:lpstr>R Markdown</vt:lpstr>
      <vt:lpstr>R Markdown</vt:lpstr>
      <vt:lpstr>How can I possibly remember all of this?</vt:lpstr>
      <vt:lpstr>Don’t!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1314</cp:revision>
  <dcterms:created xsi:type="dcterms:W3CDTF">2017-01-05T15:59:06Z</dcterms:created>
  <dcterms:modified xsi:type="dcterms:W3CDTF">2020-01-16T16:45:57Z</dcterms:modified>
</cp:coreProperties>
</file>