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 id="2147483662" r:id="rId3"/>
  </p:sldMasterIdLst>
  <p:notesMasterIdLst>
    <p:notesMasterId r:id="rId85"/>
  </p:notesMasterIdLst>
  <p:sldIdLst>
    <p:sldId id="256" r:id="rId4"/>
    <p:sldId id="342" r:id="rId5"/>
    <p:sldId id="362" r:id="rId6"/>
    <p:sldId id="316" r:id="rId7"/>
    <p:sldId id="272" r:id="rId8"/>
    <p:sldId id="313" r:id="rId9"/>
    <p:sldId id="257" r:id="rId10"/>
    <p:sldId id="273" r:id="rId11"/>
    <p:sldId id="274" r:id="rId12"/>
    <p:sldId id="275" r:id="rId13"/>
    <p:sldId id="276" r:id="rId14"/>
    <p:sldId id="277" r:id="rId15"/>
    <p:sldId id="317" r:id="rId16"/>
    <p:sldId id="321" r:id="rId17"/>
    <p:sldId id="262" r:id="rId18"/>
    <p:sldId id="322" r:id="rId19"/>
    <p:sldId id="323" r:id="rId20"/>
    <p:sldId id="263" r:id="rId21"/>
    <p:sldId id="345" r:id="rId22"/>
    <p:sldId id="346" r:id="rId23"/>
    <p:sldId id="347" r:id="rId24"/>
    <p:sldId id="348" r:id="rId25"/>
    <p:sldId id="278" r:id="rId26"/>
    <p:sldId id="343" r:id="rId27"/>
    <p:sldId id="315" r:id="rId28"/>
    <p:sldId id="339" r:id="rId29"/>
    <p:sldId id="280" r:id="rId30"/>
    <p:sldId id="341" r:id="rId31"/>
    <p:sldId id="282" r:id="rId32"/>
    <p:sldId id="291" r:id="rId33"/>
    <p:sldId id="352" r:id="rId34"/>
    <p:sldId id="292" r:id="rId35"/>
    <p:sldId id="335" r:id="rId36"/>
    <p:sldId id="344" r:id="rId37"/>
    <p:sldId id="349" r:id="rId38"/>
    <p:sldId id="351" r:id="rId39"/>
    <p:sldId id="350" r:id="rId40"/>
    <p:sldId id="306" r:id="rId41"/>
    <p:sldId id="303" r:id="rId42"/>
    <p:sldId id="334" r:id="rId43"/>
    <p:sldId id="307" r:id="rId44"/>
    <p:sldId id="308" r:id="rId45"/>
    <p:sldId id="353" r:id="rId46"/>
    <p:sldId id="340" r:id="rId47"/>
    <p:sldId id="337" r:id="rId48"/>
    <p:sldId id="294" r:id="rId49"/>
    <p:sldId id="295" r:id="rId50"/>
    <p:sldId id="296" r:id="rId51"/>
    <p:sldId id="297" r:id="rId52"/>
    <p:sldId id="258" r:id="rId53"/>
    <p:sldId id="259" r:id="rId54"/>
    <p:sldId id="266" r:id="rId55"/>
    <p:sldId id="354" r:id="rId56"/>
    <p:sldId id="304" r:id="rId57"/>
    <p:sldId id="305" r:id="rId58"/>
    <p:sldId id="302" r:id="rId59"/>
    <p:sldId id="299" r:id="rId60"/>
    <p:sldId id="301" r:id="rId61"/>
    <p:sldId id="288" r:id="rId62"/>
    <p:sldId id="287" r:id="rId63"/>
    <p:sldId id="267" r:id="rId64"/>
    <p:sldId id="269" r:id="rId65"/>
    <p:sldId id="271" r:id="rId66"/>
    <p:sldId id="270" r:id="rId67"/>
    <p:sldId id="327" r:id="rId68"/>
    <p:sldId id="326" r:id="rId69"/>
    <p:sldId id="355" r:id="rId70"/>
    <p:sldId id="328" r:id="rId71"/>
    <p:sldId id="329" r:id="rId72"/>
    <p:sldId id="330" r:id="rId73"/>
    <p:sldId id="324" r:id="rId74"/>
    <p:sldId id="325" r:id="rId75"/>
    <p:sldId id="331" r:id="rId76"/>
    <p:sldId id="332" r:id="rId77"/>
    <p:sldId id="356" r:id="rId78"/>
    <p:sldId id="281" r:id="rId79"/>
    <p:sldId id="357" r:id="rId80"/>
    <p:sldId id="358" r:id="rId81"/>
    <p:sldId id="359" r:id="rId82"/>
    <p:sldId id="360" r:id="rId83"/>
    <p:sldId id="361"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7" d="100"/>
          <a:sy n="97" d="100"/>
        </p:scale>
        <p:origin x="306" y="8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181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tableStyles" Target="tableStyle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31CDF0-0E44-4A72-A3EC-8FAC60B1EBE4}" type="datetimeFigureOut">
              <a:rPr lang="en-US" smtClean="0"/>
              <a:t>10/7/2020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C2DAEB-AD0B-4107-B0E3-19E65E766D10}" type="slidenum">
              <a:rPr lang="en-US" smtClean="0"/>
              <a:t>‹#›</a:t>
            </a:fld>
            <a:endParaRPr lang="en-US"/>
          </a:p>
        </p:txBody>
      </p:sp>
    </p:spTree>
    <p:extLst>
      <p:ext uri="{BB962C8B-B14F-4D97-AF65-F5344CB8AC3E}">
        <p14:creationId xmlns:p14="http://schemas.microsoft.com/office/powerpoint/2010/main" val="3017167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C2DAEB-AD0B-4107-B0E3-19E65E766D10}" type="slidenum">
              <a:rPr lang="en-US" smtClean="0"/>
              <a:t>38</a:t>
            </a:fld>
            <a:endParaRPr lang="en-US"/>
          </a:p>
        </p:txBody>
      </p:sp>
    </p:spTree>
    <p:extLst>
      <p:ext uri="{BB962C8B-B14F-4D97-AF65-F5344CB8AC3E}">
        <p14:creationId xmlns:p14="http://schemas.microsoft.com/office/powerpoint/2010/main" val="59238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86D7A7B-10AE-490E-B7C7-509D08B42FDF}" type="datetimeFigureOut">
              <a:rPr lang="en-US" smtClean="0"/>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13657-79B7-403F-8709-6DDD0BF75853}" type="slidenum">
              <a:rPr lang="en-US" smtClean="0"/>
              <a:t>‹#›</a:t>
            </a:fld>
            <a:endParaRPr lang="en-US"/>
          </a:p>
        </p:txBody>
      </p:sp>
    </p:spTree>
    <p:extLst>
      <p:ext uri="{BB962C8B-B14F-4D97-AF65-F5344CB8AC3E}">
        <p14:creationId xmlns:p14="http://schemas.microsoft.com/office/powerpoint/2010/main" val="1088383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6D7A7B-10AE-490E-B7C7-509D08B42FDF}" type="datetimeFigureOut">
              <a:rPr lang="en-US" smtClean="0"/>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13657-79B7-403F-8709-6DDD0BF75853}" type="slidenum">
              <a:rPr lang="en-US" smtClean="0"/>
              <a:t>‹#›</a:t>
            </a:fld>
            <a:endParaRPr lang="en-US"/>
          </a:p>
        </p:txBody>
      </p:sp>
    </p:spTree>
    <p:extLst>
      <p:ext uri="{BB962C8B-B14F-4D97-AF65-F5344CB8AC3E}">
        <p14:creationId xmlns:p14="http://schemas.microsoft.com/office/powerpoint/2010/main" val="4202232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6D7A7B-10AE-490E-B7C7-509D08B42FDF}" type="datetimeFigureOut">
              <a:rPr lang="en-US" smtClean="0"/>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13657-79B7-403F-8709-6DDD0BF75853}" type="slidenum">
              <a:rPr lang="en-US" smtClean="0"/>
              <a:t>‹#›</a:t>
            </a:fld>
            <a:endParaRPr lang="en-US"/>
          </a:p>
        </p:txBody>
      </p:sp>
    </p:spTree>
    <p:extLst>
      <p:ext uri="{BB962C8B-B14F-4D97-AF65-F5344CB8AC3E}">
        <p14:creationId xmlns:p14="http://schemas.microsoft.com/office/powerpoint/2010/main" val="1365345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F27F447-BF14-48FD-A8B7-70CE88BC7A64}" type="slidenum">
              <a:rPr lang="en-US"/>
              <a:pPr>
                <a:defRPr/>
              </a:pPr>
              <a:t>‹#›</a:t>
            </a:fld>
            <a:endParaRPr lang="en-US" dirty="0"/>
          </a:p>
        </p:txBody>
      </p:sp>
    </p:spTree>
    <p:extLst>
      <p:ext uri="{BB962C8B-B14F-4D97-AF65-F5344CB8AC3E}">
        <p14:creationId xmlns:p14="http://schemas.microsoft.com/office/powerpoint/2010/main" val="3354349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235983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24705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740533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6456966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761389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658882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49319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6D7A7B-10AE-490E-B7C7-509D08B42FDF}" type="datetimeFigureOut">
              <a:rPr lang="en-US" smtClean="0"/>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13657-79B7-403F-8709-6DDD0BF75853}" type="slidenum">
              <a:rPr lang="en-US" smtClean="0"/>
              <a:t>‹#›</a:t>
            </a:fld>
            <a:endParaRPr lang="en-US"/>
          </a:p>
        </p:txBody>
      </p:sp>
    </p:spTree>
    <p:extLst>
      <p:ext uri="{BB962C8B-B14F-4D97-AF65-F5344CB8AC3E}">
        <p14:creationId xmlns:p14="http://schemas.microsoft.com/office/powerpoint/2010/main" val="22632074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7337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8351458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3646451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155401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6D7A7B-10AE-490E-B7C7-509D08B42FDF}" type="datetimeFigureOut">
              <a:rPr lang="en-US" smtClean="0"/>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13657-79B7-403F-8709-6DDD0BF75853}" type="slidenum">
              <a:rPr lang="en-US" smtClean="0"/>
              <a:t>‹#›</a:t>
            </a:fld>
            <a:endParaRPr lang="en-US"/>
          </a:p>
        </p:txBody>
      </p:sp>
    </p:spTree>
    <p:extLst>
      <p:ext uri="{BB962C8B-B14F-4D97-AF65-F5344CB8AC3E}">
        <p14:creationId xmlns:p14="http://schemas.microsoft.com/office/powerpoint/2010/main" val="1743940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6D7A7B-10AE-490E-B7C7-509D08B42FDF}" type="datetimeFigureOut">
              <a:rPr lang="en-US" smtClean="0"/>
              <a:t>10/7/2020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E13657-79B7-403F-8709-6DDD0BF75853}" type="slidenum">
              <a:rPr lang="en-US" smtClean="0"/>
              <a:t>‹#›</a:t>
            </a:fld>
            <a:endParaRPr lang="en-US"/>
          </a:p>
        </p:txBody>
      </p:sp>
    </p:spTree>
    <p:extLst>
      <p:ext uri="{BB962C8B-B14F-4D97-AF65-F5344CB8AC3E}">
        <p14:creationId xmlns:p14="http://schemas.microsoft.com/office/powerpoint/2010/main" val="3692258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6D7A7B-10AE-490E-B7C7-509D08B42FDF}" type="datetimeFigureOut">
              <a:rPr lang="en-US" smtClean="0"/>
              <a:t>10/7/2020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E13657-79B7-403F-8709-6DDD0BF75853}" type="slidenum">
              <a:rPr lang="en-US" smtClean="0"/>
              <a:t>‹#›</a:t>
            </a:fld>
            <a:endParaRPr lang="en-US"/>
          </a:p>
        </p:txBody>
      </p:sp>
    </p:spTree>
    <p:extLst>
      <p:ext uri="{BB962C8B-B14F-4D97-AF65-F5344CB8AC3E}">
        <p14:creationId xmlns:p14="http://schemas.microsoft.com/office/powerpoint/2010/main" val="2740038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6D7A7B-10AE-490E-B7C7-509D08B42FDF}" type="datetimeFigureOut">
              <a:rPr lang="en-US" smtClean="0"/>
              <a:t>10/7/2020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E13657-79B7-403F-8709-6DDD0BF75853}" type="slidenum">
              <a:rPr lang="en-US" smtClean="0"/>
              <a:t>‹#›</a:t>
            </a:fld>
            <a:endParaRPr lang="en-US"/>
          </a:p>
        </p:txBody>
      </p:sp>
    </p:spTree>
    <p:extLst>
      <p:ext uri="{BB962C8B-B14F-4D97-AF65-F5344CB8AC3E}">
        <p14:creationId xmlns:p14="http://schemas.microsoft.com/office/powerpoint/2010/main" val="654596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6D7A7B-10AE-490E-B7C7-509D08B42FDF}" type="datetimeFigureOut">
              <a:rPr lang="en-US" smtClean="0"/>
              <a:t>10/7/2020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E13657-79B7-403F-8709-6DDD0BF75853}" type="slidenum">
              <a:rPr lang="en-US" smtClean="0"/>
              <a:t>‹#›</a:t>
            </a:fld>
            <a:endParaRPr lang="en-US"/>
          </a:p>
        </p:txBody>
      </p:sp>
    </p:spTree>
    <p:extLst>
      <p:ext uri="{BB962C8B-B14F-4D97-AF65-F5344CB8AC3E}">
        <p14:creationId xmlns:p14="http://schemas.microsoft.com/office/powerpoint/2010/main" val="890312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6D7A7B-10AE-490E-B7C7-509D08B42FDF}" type="datetimeFigureOut">
              <a:rPr lang="en-US" smtClean="0"/>
              <a:t>10/7/2020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E13657-79B7-403F-8709-6DDD0BF75853}" type="slidenum">
              <a:rPr lang="en-US" smtClean="0"/>
              <a:t>‹#›</a:t>
            </a:fld>
            <a:endParaRPr lang="en-US"/>
          </a:p>
        </p:txBody>
      </p:sp>
    </p:spTree>
    <p:extLst>
      <p:ext uri="{BB962C8B-B14F-4D97-AF65-F5344CB8AC3E}">
        <p14:creationId xmlns:p14="http://schemas.microsoft.com/office/powerpoint/2010/main" val="2262129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6D7A7B-10AE-490E-B7C7-509D08B42FDF}" type="datetimeFigureOut">
              <a:rPr lang="en-US" smtClean="0"/>
              <a:t>10/7/2020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E13657-79B7-403F-8709-6DDD0BF75853}" type="slidenum">
              <a:rPr lang="en-US" smtClean="0"/>
              <a:t>‹#›</a:t>
            </a:fld>
            <a:endParaRPr lang="en-US"/>
          </a:p>
        </p:txBody>
      </p:sp>
    </p:spTree>
    <p:extLst>
      <p:ext uri="{BB962C8B-B14F-4D97-AF65-F5344CB8AC3E}">
        <p14:creationId xmlns:p14="http://schemas.microsoft.com/office/powerpoint/2010/main" val="1813702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D7A7B-10AE-490E-B7C7-509D08B42FDF}" type="datetimeFigureOut">
              <a:rPr lang="en-US" smtClean="0"/>
              <a:t>10/7/2020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E13657-79B7-403F-8709-6DDD0BF75853}" type="slidenum">
              <a:rPr lang="en-US" smtClean="0"/>
              <a:t>‹#›</a:t>
            </a:fld>
            <a:endParaRPr lang="en-US"/>
          </a:p>
        </p:txBody>
      </p:sp>
    </p:spTree>
    <p:extLst>
      <p:ext uri="{BB962C8B-B14F-4D97-AF65-F5344CB8AC3E}">
        <p14:creationId xmlns:p14="http://schemas.microsoft.com/office/powerpoint/2010/main" val="2872261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Arial" pitchFamily="34" charset="0"/>
                <a:cs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Arial" pitchFamily="34" charset="0"/>
                <a:cs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Arial" pitchFamily="34" charset="0"/>
                <a:cs typeface="Arial" pitchFamily="34" charset="0"/>
              </a:defRPr>
            </a:lvl1pPr>
          </a:lstStyle>
          <a:p>
            <a:pPr>
              <a:defRPr/>
            </a:pPr>
            <a:fld id="{76851EC1-710B-4999-BC88-8C2E8CDA3FA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10/7/2020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13413899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hyperlink" Target="https://www.nap.edu/catalog/25246/a-roadmap-to-reducing-child-poverty"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Poverty and Government Policy</a:t>
            </a:r>
          </a:p>
        </p:txBody>
      </p:sp>
      <p:sp>
        <p:nvSpPr>
          <p:cNvPr id="3" name="Subtitle 2"/>
          <p:cNvSpPr>
            <a:spLocks noGrp="1"/>
          </p:cNvSpPr>
          <p:nvPr>
            <p:ph type="subTitle" idx="1"/>
          </p:nvPr>
        </p:nvSpPr>
        <p:spPr/>
        <p:txBody>
          <a:bodyPr/>
          <a:lstStyle/>
          <a:p>
            <a:r>
              <a:rPr lang="en-US" dirty="0"/>
              <a:t>Gen Ed 1092</a:t>
            </a:r>
          </a:p>
          <a:p>
            <a:r>
              <a:rPr lang="en-US" dirty="0"/>
              <a:t>Lecture 10</a:t>
            </a:r>
          </a:p>
          <a:p>
            <a:r>
              <a:rPr lang="en-US" dirty="0"/>
              <a:t>10-7-2020</a:t>
            </a:r>
          </a:p>
        </p:txBody>
      </p:sp>
    </p:spTree>
    <p:extLst>
      <p:ext uri="{BB962C8B-B14F-4D97-AF65-F5344CB8AC3E}">
        <p14:creationId xmlns:p14="http://schemas.microsoft.com/office/powerpoint/2010/main" val="192950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1965-1966</a:t>
            </a:r>
          </a:p>
        </p:txBody>
      </p:sp>
      <p:sp>
        <p:nvSpPr>
          <p:cNvPr id="3" name="Content Placeholder 2"/>
          <p:cNvSpPr>
            <a:spLocks noGrp="1"/>
          </p:cNvSpPr>
          <p:nvPr>
            <p:ph idx="1"/>
          </p:nvPr>
        </p:nvSpPr>
        <p:spPr/>
        <p:txBody>
          <a:bodyPr>
            <a:normAutofit lnSpcReduction="10000"/>
          </a:bodyPr>
          <a:lstStyle/>
          <a:p>
            <a:r>
              <a:rPr lang="en-US" dirty="0"/>
              <a:t>July 30</a:t>
            </a:r>
          </a:p>
          <a:p>
            <a:pPr lvl="1"/>
            <a:r>
              <a:rPr lang="en-US" dirty="0"/>
              <a:t>Medicaid and Medicare signed into law</a:t>
            </a:r>
          </a:p>
          <a:p>
            <a:r>
              <a:rPr lang="en-US" dirty="0"/>
              <a:t>August 6</a:t>
            </a:r>
          </a:p>
          <a:p>
            <a:pPr lvl="1"/>
            <a:r>
              <a:rPr lang="en-US" dirty="0"/>
              <a:t>Voting Rights Act</a:t>
            </a:r>
          </a:p>
          <a:p>
            <a:r>
              <a:rPr lang="en-US" dirty="0"/>
              <a:t>August 10</a:t>
            </a:r>
          </a:p>
          <a:p>
            <a:pPr lvl="1"/>
            <a:r>
              <a:rPr lang="en-US" dirty="0"/>
              <a:t>Housing and Urban Development Act</a:t>
            </a:r>
          </a:p>
          <a:p>
            <a:r>
              <a:rPr lang="en-US" dirty="0"/>
              <a:t>November 8, 1966</a:t>
            </a:r>
          </a:p>
          <a:p>
            <a:pPr lvl="1"/>
            <a:r>
              <a:rPr lang="en-US" dirty="0"/>
              <a:t>Higher Education Act</a:t>
            </a:r>
          </a:p>
          <a:p>
            <a:pPr lvl="2"/>
            <a:r>
              <a:rPr lang="en-US" dirty="0"/>
              <a:t>Federal loans—Guaranteed student loans</a:t>
            </a:r>
          </a:p>
          <a:p>
            <a:pPr marL="914400" lvl="2" indent="0">
              <a:buNone/>
            </a:pPr>
            <a:endParaRPr lang="en-US" dirty="0"/>
          </a:p>
        </p:txBody>
      </p:sp>
    </p:spTree>
    <p:extLst>
      <p:ext uri="{BB962C8B-B14F-4D97-AF65-F5344CB8AC3E}">
        <p14:creationId xmlns:p14="http://schemas.microsoft.com/office/powerpoint/2010/main" val="168577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1966-1968</a:t>
            </a:r>
          </a:p>
        </p:txBody>
      </p:sp>
      <p:sp>
        <p:nvSpPr>
          <p:cNvPr id="3" name="Content Placeholder 2"/>
          <p:cNvSpPr>
            <a:spLocks noGrp="1"/>
          </p:cNvSpPr>
          <p:nvPr>
            <p:ph idx="1"/>
          </p:nvPr>
        </p:nvSpPr>
        <p:spPr/>
        <p:txBody>
          <a:bodyPr>
            <a:normAutofit fontScale="92500" lnSpcReduction="20000"/>
          </a:bodyPr>
          <a:lstStyle/>
          <a:p>
            <a:r>
              <a:rPr lang="en-US" dirty="0"/>
              <a:t>September 30</a:t>
            </a:r>
          </a:p>
          <a:p>
            <a:pPr lvl="1"/>
            <a:r>
              <a:rPr lang="en-US" dirty="0"/>
              <a:t>Amendments to Fair Labor Standards Act</a:t>
            </a:r>
          </a:p>
          <a:p>
            <a:pPr lvl="2"/>
            <a:r>
              <a:rPr lang="en-US" dirty="0"/>
              <a:t>Increased minimum wage from $1.25 to $1.60</a:t>
            </a:r>
          </a:p>
          <a:p>
            <a:pPr lvl="2"/>
            <a:r>
              <a:rPr lang="en-US" dirty="0"/>
              <a:t>Extended coverage to public schools, nursing homes, laundries, and construction and farm workers</a:t>
            </a:r>
          </a:p>
          <a:p>
            <a:r>
              <a:rPr lang="en-US" dirty="0"/>
              <a:t>October 11, 1966</a:t>
            </a:r>
          </a:p>
          <a:p>
            <a:pPr lvl="1"/>
            <a:r>
              <a:rPr lang="en-US" dirty="0"/>
              <a:t>Child Nutrition Act </a:t>
            </a:r>
          </a:p>
          <a:p>
            <a:pPr lvl="2"/>
            <a:r>
              <a:rPr lang="en-US" dirty="0"/>
              <a:t>Increased funding for lunches, began breakfast program</a:t>
            </a:r>
          </a:p>
          <a:p>
            <a:r>
              <a:rPr lang="en-US" dirty="0"/>
              <a:t>January 2, 1968</a:t>
            </a:r>
          </a:p>
          <a:p>
            <a:pPr lvl="1"/>
            <a:r>
              <a:rPr lang="en-US" dirty="0"/>
              <a:t>Social Security  Amendments</a:t>
            </a:r>
          </a:p>
          <a:p>
            <a:pPr lvl="2"/>
            <a:r>
              <a:rPr lang="en-US" dirty="0"/>
              <a:t>Dramatically increased Social security benefits</a:t>
            </a:r>
          </a:p>
          <a:p>
            <a:endParaRPr lang="en-US" dirty="0"/>
          </a:p>
          <a:p>
            <a:pPr lvl="2"/>
            <a:endParaRPr lang="en-US" dirty="0"/>
          </a:p>
        </p:txBody>
      </p:sp>
    </p:spTree>
    <p:extLst>
      <p:ext uri="{BB962C8B-B14F-4D97-AF65-F5344CB8AC3E}">
        <p14:creationId xmlns:p14="http://schemas.microsoft.com/office/powerpoint/2010/main" val="1248303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Lasting Legacies</a:t>
            </a:r>
          </a:p>
        </p:txBody>
      </p:sp>
      <p:sp>
        <p:nvSpPr>
          <p:cNvPr id="3" name="Content Placeholder 2"/>
          <p:cNvSpPr>
            <a:spLocks noGrp="1"/>
          </p:cNvSpPr>
          <p:nvPr>
            <p:ph idx="1"/>
          </p:nvPr>
        </p:nvSpPr>
        <p:spPr/>
        <p:txBody>
          <a:bodyPr>
            <a:normAutofit/>
          </a:bodyPr>
          <a:lstStyle/>
          <a:p>
            <a:r>
              <a:rPr lang="en-US" dirty="0"/>
              <a:t>New era of direct federal involvement in schools, hospitals, labor markets and neighborhoods.</a:t>
            </a:r>
          </a:p>
          <a:p>
            <a:r>
              <a:rPr lang="en-US" dirty="0"/>
              <a:t>Most well documented successes.</a:t>
            </a:r>
          </a:p>
          <a:p>
            <a:pPr lvl="1"/>
            <a:r>
              <a:rPr lang="en-US" dirty="0"/>
              <a:t>Rapid decline in elderly poverty</a:t>
            </a:r>
          </a:p>
          <a:p>
            <a:pPr lvl="1"/>
            <a:r>
              <a:rPr lang="en-US" dirty="0"/>
              <a:t>Provision of universal health care coverage to the elderly (Medicare)</a:t>
            </a:r>
          </a:p>
          <a:p>
            <a:pPr lvl="1"/>
            <a:r>
              <a:rPr lang="en-US" dirty="0"/>
              <a:t>Health care for the very poor (Medicaid)</a:t>
            </a:r>
          </a:p>
        </p:txBody>
      </p:sp>
    </p:spTree>
    <p:extLst>
      <p:ext uri="{BB962C8B-B14F-4D97-AF65-F5344CB8AC3E}">
        <p14:creationId xmlns:p14="http://schemas.microsoft.com/office/powerpoint/2010/main" val="4100678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C95F371B-4731-4166-B053-2F42533D39CD}"/>
              </a:ext>
            </a:extLst>
          </p:cNvPr>
          <p:cNvPicPr>
            <a:picLocks noChangeAspect="1"/>
          </p:cNvPicPr>
          <p:nvPr/>
        </p:nvPicPr>
        <p:blipFill rotWithShape="1">
          <a:blip r:embed="rId2"/>
          <a:srcRect l="3639" r="5344" b="-1"/>
          <a:stretch/>
        </p:blipFill>
        <p:spPr>
          <a:xfrm>
            <a:off x="20" y="1282"/>
            <a:ext cx="9143980" cy="6856718"/>
          </a:xfrm>
          <a:prstGeom prst="rect">
            <a:avLst/>
          </a:prstGeom>
        </p:spPr>
      </p:pic>
    </p:spTree>
    <p:extLst>
      <p:ext uri="{BB962C8B-B14F-4D97-AF65-F5344CB8AC3E}">
        <p14:creationId xmlns:p14="http://schemas.microsoft.com/office/powerpoint/2010/main" val="3878814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A6CEC-AD87-4D90-A947-04B4295A9C27}"/>
              </a:ext>
            </a:extLst>
          </p:cNvPr>
          <p:cNvSpPr>
            <a:spLocks noGrp="1"/>
          </p:cNvSpPr>
          <p:nvPr>
            <p:ph type="title"/>
          </p:nvPr>
        </p:nvSpPr>
        <p:spPr/>
        <p:txBody>
          <a:bodyPr/>
          <a:lstStyle/>
          <a:p>
            <a:r>
              <a:rPr lang="en-US" dirty="0"/>
              <a:t>Growth in AFDC</a:t>
            </a:r>
          </a:p>
        </p:txBody>
      </p:sp>
      <p:sp>
        <p:nvSpPr>
          <p:cNvPr id="3" name="Content Placeholder 2">
            <a:extLst>
              <a:ext uri="{FF2B5EF4-FFF2-40B4-BE49-F238E27FC236}">
                <a16:creationId xmlns:a16="http://schemas.microsoft.com/office/drawing/2014/main" id="{A67A85EB-B639-4785-A2E6-978C84F82BBC}"/>
              </a:ext>
            </a:extLst>
          </p:cNvPr>
          <p:cNvSpPr>
            <a:spLocks noGrp="1"/>
          </p:cNvSpPr>
          <p:nvPr>
            <p:ph idx="1"/>
          </p:nvPr>
        </p:nvSpPr>
        <p:spPr/>
        <p:txBody>
          <a:bodyPr>
            <a:normAutofit lnSpcReduction="10000"/>
          </a:bodyPr>
          <a:lstStyle/>
          <a:p>
            <a:r>
              <a:rPr lang="en-US" dirty="0"/>
              <a:t>Between 1964 and 1976 the number of Americans getting cash assistance nearly tripled from 4.2 million to 11.3 million.</a:t>
            </a:r>
          </a:p>
          <a:p>
            <a:r>
              <a:rPr lang="en-US" dirty="0"/>
              <a:t>Partly driven by the National Welfare Rights Organization.  Behind court decisions that struck down discriminatory state rules that prevented single mothers, especially black single mothers from getting welfare.</a:t>
            </a:r>
          </a:p>
          <a:p>
            <a:pPr lvl="1"/>
            <a:r>
              <a:rPr lang="en-US" dirty="0"/>
              <a:t>E.g. man in the house rules, white glove rules.</a:t>
            </a:r>
          </a:p>
        </p:txBody>
      </p:sp>
    </p:spTree>
    <p:extLst>
      <p:ext uri="{BB962C8B-B14F-4D97-AF65-F5344CB8AC3E}">
        <p14:creationId xmlns:p14="http://schemas.microsoft.com/office/powerpoint/2010/main" val="1256520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AFDC</a:t>
            </a:r>
          </a:p>
        </p:txBody>
      </p:sp>
      <p:sp>
        <p:nvSpPr>
          <p:cNvPr id="3" name="Content Placeholder 2"/>
          <p:cNvSpPr>
            <a:spLocks noGrp="1"/>
          </p:cNvSpPr>
          <p:nvPr>
            <p:ph idx="1"/>
          </p:nvPr>
        </p:nvSpPr>
        <p:spPr/>
        <p:txBody>
          <a:bodyPr/>
          <a:lstStyle/>
          <a:p>
            <a:r>
              <a:rPr lang="en-US" dirty="0"/>
              <a:t>Until 1996 single mothers were eligible for AFDC.</a:t>
            </a:r>
          </a:p>
          <a:p>
            <a:r>
              <a:rPr lang="en-US" dirty="0"/>
              <a:t>Each state had its own AFDC program, with the federal </a:t>
            </a:r>
            <a:r>
              <a:rPr lang="en-US" dirty="0" err="1"/>
              <a:t>govt</a:t>
            </a:r>
            <a:r>
              <a:rPr lang="en-US" dirty="0"/>
              <a:t> paying about half the cost in rich states and far more in poor states.</a:t>
            </a:r>
          </a:p>
          <a:p>
            <a:r>
              <a:rPr lang="en-US" dirty="0"/>
              <a:t>Each state had to follow federal eligibility requirements and no state could turn away eligible applicants</a:t>
            </a:r>
          </a:p>
          <a:p>
            <a:endParaRPr lang="en-US" dirty="0"/>
          </a:p>
        </p:txBody>
      </p:sp>
    </p:spTree>
    <p:extLst>
      <p:ext uri="{BB962C8B-B14F-4D97-AF65-F5344CB8AC3E}">
        <p14:creationId xmlns:p14="http://schemas.microsoft.com/office/powerpoint/2010/main" val="1735183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FF0D9-48B3-42FE-90C8-BD7EBFEC1DB6}"/>
              </a:ext>
            </a:extLst>
          </p:cNvPr>
          <p:cNvSpPr>
            <a:spLocks noGrp="1"/>
          </p:cNvSpPr>
          <p:nvPr>
            <p:ph type="title"/>
          </p:nvPr>
        </p:nvSpPr>
        <p:spPr/>
        <p:txBody>
          <a:bodyPr/>
          <a:lstStyle/>
          <a:p>
            <a:r>
              <a:rPr lang="en-US" dirty="0"/>
              <a:t>Welfare “dependency”</a:t>
            </a:r>
          </a:p>
        </p:txBody>
      </p:sp>
      <p:sp>
        <p:nvSpPr>
          <p:cNvPr id="3" name="Content Placeholder 2">
            <a:extLst>
              <a:ext uri="{FF2B5EF4-FFF2-40B4-BE49-F238E27FC236}">
                <a16:creationId xmlns:a16="http://schemas.microsoft.com/office/drawing/2014/main" id="{E3C18F3E-ACEB-47DB-93E0-B94293288B55}"/>
              </a:ext>
            </a:extLst>
          </p:cNvPr>
          <p:cNvSpPr>
            <a:spLocks noGrp="1"/>
          </p:cNvSpPr>
          <p:nvPr>
            <p:ph idx="1"/>
          </p:nvPr>
        </p:nvSpPr>
        <p:spPr/>
        <p:txBody>
          <a:bodyPr>
            <a:normAutofit fontScale="92500" lnSpcReduction="20000"/>
          </a:bodyPr>
          <a:lstStyle/>
          <a:p>
            <a:r>
              <a:rPr lang="en-US" dirty="0"/>
              <a:t>Welfare was reduced or eliminated if you worked.</a:t>
            </a:r>
          </a:p>
          <a:p>
            <a:r>
              <a:rPr lang="en-US" dirty="0"/>
              <a:t>By 1970s the rise in female single headed households was apparent, and concentrated among African Americans.</a:t>
            </a:r>
          </a:p>
          <a:p>
            <a:r>
              <a:rPr lang="en-US" dirty="0"/>
              <a:t>Ronald Reagan found a “welfare queen” who he featured in his 1980 run for President. A Cadillac driving, African American woman in Chicago who collected 115,000 dollars a year in fraudulent welfare payments.</a:t>
            </a:r>
          </a:p>
          <a:p>
            <a:r>
              <a:rPr lang="en-US" dirty="0"/>
              <a:t>The typical welfare recipient was white, but not in the public perception.</a:t>
            </a:r>
          </a:p>
        </p:txBody>
      </p:sp>
    </p:spTree>
    <p:extLst>
      <p:ext uri="{BB962C8B-B14F-4D97-AF65-F5344CB8AC3E}">
        <p14:creationId xmlns:p14="http://schemas.microsoft.com/office/powerpoint/2010/main" val="3484101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E2110-0147-4104-B09F-03D8FCCA28D4}"/>
              </a:ext>
            </a:extLst>
          </p:cNvPr>
          <p:cNvSpPr>
            <a:spLocks noGrp="1"/>
          </p:cNvSpPr>
          <p:nvPr>
            <p:ph type="title"/>
          </p:nvPr>
        </p:nvSpPr>
        <p:spPr/>
        <p:txBody>
          <a:bodyPr/>
          <a:lstStyle/>
          <a:p>
            <a:r>
              <a:rPr lang="en-US" dirty="0"/>
              <a:t>Argument against welfare</a:t>
            </a:r>
          </a:p>
        </p:txBody>
      </p:sp>
      <p:sp>
        <p:nvSpPr>
          <p:cNvPr id="3" name="Content Placeholder 2">
            <a:extLst>
              <a:ext uri="{FF2B5EF4-FFF2-40B4-BE49-F238E27FC236}">
                <a16:creationId xmlns:a16="http://schemas.microsoft.com/office/drawing/2014/main" id="{E2DFAC13-0108-490B-A07F-FDCDF93663F6}"/>
              </a:ext>
            </a:extLst>
          </p:cNvPr>
          <p:cNvSpPr>
            <a:spLocks noGrp="1"/>
          </p:cNvSpPr>
          <p:nvPr>
            <p:ph idx="1"/>
          </p:nvPr>
        </p:nvSpPr>
        <p:spPr/>
        <p:txBody>
          <a:bodyPr>
            <a:normAutofit fontScale="92500" lnSpcReduction="10000"/>
          </a:bodyPr>
          <a:lstStyle/>
          <a:p>
            <a:r>
              <a:rPr lang="en-US" dirty="0"/>
              <a:t>Charles Murray 1984 </a:t>
            </a:r>
            <a:r>
              <a:rPr lang="en-US" i="1" dirty="0"/>
              <a:t>Losing Ground</a:t>
            </a:r>
            <a:endParaRPr lang="en-US" dirty="0"/>
          </a:p>
          <a:p>
            <a:r>
              <a:rPr lang="en-US" dirty="0"/>
              <a:t>Pay women to stay single and have babies and more of them will do so. Pay them not work and they become dependent. </a:t>
            </a:r>
          </a:p>
          <a:p>
            <a:r>
              <a:rPr lang="en-US" dirty="0"/>
              <a:t>Bill Clinton, even when he was Arkansas Governor was a leader in the requirement to make welfare recipients work.</a:t>
            </a:r>
          </a:p>
          <a:p>
            <a:r>
              <a:rPr lang="en-US" dirty="0"/>
              <a:t>By the time George H W Bush left office in 1992 welfare caseloads were 13.8 million, 4.5 million adults and 9.3 million dependent children.</a:t>
            </a:r>
          </a:p>
        </p:txBody>
      </p:sp>
    </p:spTree>
    <p:extLst>
      <p:ext uri="{BB962C8B-B14F-4D97-AF65-F5344CB8AC3E}">
        <p14:creationId xmlns:p14="http://schemas.microsoft.com/office/powerpoint/2010/main" val="2797211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AFDC to TANF</a:t>
            </a:r>
          </a:p>
        </p:txBody>
      </p:sp>
      <p:sp>
        <p:nvSpPr>
          <p:cNvPr id="3" name="Content Placeholder 2"/>
          <p:cNvSpPr>
            <a:spLocks noGrp="1"/>
          </p:cNvSpPr>
          <p:nvPr>
            <p:ph idx="1"/>
          </p:nvPr>
        </p:nvSpPr>
        <p:spPr/>
        <p:txBody>
          <a:bodyPr>
            <a:normAutofit fontScale="92500" lnSpcReduction="10000"/>
          </a:bodyPr>
          <a:lstStyle/>
          <a:p>
            <a:r>
              <a:rPr lang="en-US" dirty="0"/>
              <a:t>1996  AFDC was replaced with TANF</a:t>
            </a:r>
          </a:p>
          <a:p>
            <a:r>
              <a:rPr lang="en-US" dirty="0"/>
              <a:t>States still get federal money to cover part of TANFs cost but they have more leeway to decide what to do with the money.</a:t>
            </a:r>
          </a:p>
          <a:p>
            <a:r>
              <a:rPr lang="en-US" dirty="0"/>
              <a:t>They can divert the money to pay for financial aid for college students or pre-kindergarten programs.</a:t>
            </a:r>
          </a:p>
          <a:p>
            <a:r>
              <a:rPr lang="en-US" dirty="0"/>
              <a:t>States also have complete freedom to decide what people have to do to qualify for benefits and retain them.</a:t>
            </a:r>
          </a:p>
          <a:p>
            <a:endParaRPr lang="en-US" dirty="0"/>
          </a:p>
          <a:p>
            <a:endParaRPr lang="en-US" dirty="0"/>
          </a:p>
        </p:txBody>
      </p:sp>
    </p:spTree>
    <p:extLst>
      <p:ext uri="{BB962C8B-B14F-4D97-AF65-F5344CB8AC3E}">
        <p14:creationId xmlns:p14="http://schemas.microsoft.com/office/powerpoint/2010/main" val="2369813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12B83-E284-409E-B746-FAED6DCFD234}"/>
              </a:ext>
            </a:extLst>
          </p:cNvPr>
          <p:cNvSpPr>
            <a:spLocks noGrp="1"/>
          </p:cNvSpPr>
          <p:nvPr>
            <p:ph type="title"/>
          </p:nvPr>
        </p:nvSpPr>
        <p:spPr/>
        <p:txBody>
          <a:bodyPr/>
          <a:lstStyle/>
          <a:p>
            <a:r>
              <a:rPr lang="en-US" dirty="0"/>
              <a:t>TANF</a:t>
            </a:r>
          </a:p>
        </p:txBody>
      </p:sp>
      <p:sp>
        <p:nvSpPr>
          <p:cNvPr id="3" name="Content Placeholder 2">
            <a:extLst>
              <a:ext uri="{FF2B5EF4-FFF2-40B4-BE49-F238E27FC236}">
                <a16:creationId xmlns:a16="http://schemas.microsoft.com/office/drawing/2014/main" id="{B533D411-5D5F-4DEA-B5AE-DF525AF04D2D}"/>
              </a:ext>
            </a:extLst>
          </p:cNvPr>
          <p:cNvSpPr>
            <a:spLocks noGrp="1"/>
          </p:cNvSpPr>
          <p:nvPr>
            <p:ph idx="1"/>
          </p:nvPr>
        </p:nvSpPr>
        <p:spPr/>
        <p:txBody>
          <a:bodyPr/>
          <a:lstStyle/>
          <a:p>
            <a:r>
              <a:rPr lang="en-US" dirty="0"/>
              <a:t>In 1996 TANF caseload was 4.4 million families</a:t>
            </a:r>
          </a:p>
          <a:p>
            <a:r>
              <a:rPr lang="en-US" dirty="0"/>
              <a:t>In 2018 it was 1.2 million families</a:t>
            </a:r>
          </a:p>
          <a:p>
            <a:endParaRPr lang="en-US" dirty="0"/>
          </a:p>
        </p:txBody>
      </p:sp>
    </p:spTree>
    <p:extLst>
      <p:ext uri="{BB962C8B-B14F-4D97-AF65-F5344CB8AC3E}">
        <p14:creationId xmlns:p14="http://schemas.microsoft.com/office/powerpoint/2010/main" val="3022011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88AF9-E0E6-450D-82CE-183E46A1B9B0}"/>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2187233F-2417-42CB-B129-91F98712B4AC}"/>
              </a:ext>
            </a:extLst>
          </p:cNvPr>
          <p:cNvSpPr>
            <a:spLocks noGrp="1"/>
          </p:cNvSpPr>
          <p:nvPr>
            <p:ph idx="1"/>
          </p:nvPr>
        </p:nvSpPr>
        <p:spPr/>
        <p:txBody>
          <a:bodyPr/>
          <a:lstStyle/>
          <a:p>
            <a:r>
              <a:rPr lang="en-US" dirty="0"/>
              <a:t>History of the War on Poverty</a:t>
            </a:r>
          </a:p>
          <a:p>
            <a:r>
              <a:rPr lang="en-US" dirty="0"/>
              <a:t>From AFDC to TANF and EITC</a:t>
            </a:r>
          </a:p>
          <a:p>
            <a:r>
              <a:rPr lang="en-US" dirty="0"/>
              <a:t>Age and Poverty</a:t>
            </a:r>
          </a:p>
          <a:p>
            <a:r>
              <a:rPr lang="en-US" dirty="0"/>
              <a:t>Policies that reduce poverty</a:t>
            </a:r>
          </a:p>
          <a:p>
            <a:r>
              <a:rPr lang="en-US" dirty="0"/>
              <a:t>What can reduce poverty going forward?</a:t>
            </a:r>
          </a:p>
        </p:txBody>
      </p:sp>
    </p:spTree>
    <p:extLst>
      <p:ext uri="{BB962C8B-B14F-4D97-AF65-F5344CB8AC3E}">
        <p14:creationId xmlns:p14="http://schemas.microsoft.com/office/powerpoint/2010/main" val="133712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302BD8-3CF6-4451-A58A-40B230167D38}"/>
              </a:ext>
            </a:extLst>
          </p:cNvPr>
          <p:cNvPicPr>
            <a:picLocks noChangeAspect="1"/>
          </p:cNvPicPr>
          <p:nvPr/>
        </p:nvPicPr>
        <p:blipFill>
          <a:blip r:embed="rId2"/>
          <a:stretch>
            <a:fillRect/>
          </a:stretch>
        </p:blipFill>
        <p:spPr>
          <a:xfrm>
            <a:off x="838200" y="228600"/>
            <a:ext cx="7848600" cy="6833695"/>
          </a:xfrm>
          <a:prstGeom prst="rect">
            <a:avLst/>
          </a:prstGeom>
        </p:spPr>
      </p:pic>
    </p:spTree>
    <p:extLst>
      <p:ext uri="{BB962C8B-B14F-4D97-AF65-F5344CB8AC3E}">
        <p14:creationId xmlns:p14="http://schemas.microsoft.com/office/powerpoint/2010/main" val="3256033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676D0-F2C3-429D-82B7-11F1B3D8F251}"/>
              </a:ext>
            </a:extLst>
          </p:cNvPr>
          <p:cNvSpPr>
            <a:spLocks noGrp="1"/>
          </p:cNvSpPr>
          <p:nvPr>
            <p:ph type="title"/>
          </p:nvPr>
        </p:nvSpPr>
        <p:spPr/>
        <p:txBody>
          <a:bodyPr/>
          <a:lstStyle/>
          <a:p>
            <a:r>
              <a:rPr lang="en-US" dirty="0"/>
              <a:t>TANF</a:t>
            </a:r>
          </a:p>
        </p:txBody>
      </p:sp>
      <p:sp>
        <p:nvSpPr>
          <p:cNvPr id="3" name="Content Placeholder 2">
            <a:extLst>
              <a:ext uri="{FF2B5EF4-FFF2-40B4-BE49-F238E27FC236}">
                <a16:creationId xmlns:a16="http://schemas.microsoft.com/office/drawing/2014/main" id="{BE365ABB-7071-40F9-83B1-64AD5B8A65F3}"/>
              </a:ext>
            </a:extLst>
          </p:cNvPr>
          <p:cNvSpPr>
            <a:spLocks noGrp="1"/>
          </p:cNvSpPr>
          <p:nvPr>
            <p:ph idx="1"/>
          </p:nvPr>
        </p:nvSpPr>
        <p:spPr/>
        <p:txBody>
          <a:bodyPr/>
          <a:lstStyle/>
          <a:p>
            <a:r>
              <a:rPr lang="en-US" dirty="0"/>
              <a:t>TANF benefits are below two-thirds of the federal poverty line in all 50 states</a:t>
            </a:r>
          </a:p>
          <a:p>
            <a:r>
              <a:rPr lang="en-US" dirty="0"/>
              <a:t>TANF benefits are below 20% of the poverty line in 18 states</a:t>
            </a:r>
          </a:p>
          <a:p>
            <a:r>
              <a:rPr lang="en-US" dirty="0"/>
              <a:t>In the median state in 2020 a family of 3 received $486 per month.</a:t>
            </a:r>
          </a:p>
        </p:txBody>
      </p:sp>
    </p:spTree>
    <p:extLst>
      <p:ext uri="{BB962C8B-B14F-4D97-AF65-F5344CB8AC3E}">
        <p14:creationId xmlns:p14="http://schemas.microsoft.com/office/powerpoint/2010/main" val="2938877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B4AF65-20A0-4D11-B525-4D30D40C4F2B}"/>
              </a:ext>
            </a:extLst>
          </p:cNvPr>
          <p:cNvPicPr>
            <a:picLocks noChangeAspect="1"/>
          </p:cNvPicPr>
          <p:nvPr/>
        </p:nvPicPr>
        <p:blipFill>
          <a:blip r:embed="rId2"/>
          <a:stretch>
            <a:fillRect/>
          </a:stretch>
        </p:blipFill>
        <p:spPr>
          <a:xfrm>
            <a:off x="457200" y="99815"/>
            <a:ext cx="8305800" cy="6758185"/>
          </a:xfrm>
          <a:prstGeom prst="rect">
            <a:avLst/>
          </a:prstGeom>
        </p:spPr>
      </p:pic>
    </p:spTree>
    <p:extLst>
      <p:ext uri="{BB962C8B-B14F-4D97-AF65-F5344CB8AC3E}">
        <p14:creationId xmlns:p14="http://schemas.microsoft.com/office/powerpoint/2010/main" val="506406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Ronald Reagan </a:t>
            </a:r>
          </a:p>
        </p:txBody>
      </p:sp>
      <p:sp>
        <p:nvSpPr>
          <p:cNvPr id="3" name="Content Placeholder 2"/>
          <p:cNvSpPr>
            <a:spLocks noGrp="1"/>
          </p:cNvSpPr>
          <p:nvPr>
            <p:ph idx="1"/>
          </p:nvPr>
        </p:nvSpPr>
        <p:spPr/>
        <p:txBody>
          <a:bodyPr>
            <a:normAutofit fontScale="85000" lnSpcReduction="20000"/>
          </a:bodyPr>
          <a:lstStyle/>
          <a:p>
            <a:r>
              <a:rPr lang="en-US" dirty="0"/>
              <a:t>My friends, some years ago, the federal government declared war on poverty, and poverty won. Today, the federal government has 59 major welfare programs and spends more than $100 billion a year on them. What has all this money done? Too often it has only made poverty harder to escape. Federal welfare programs have created a massive social problem. With the best of intentions, government created a poverty trap that wreaks havoc on the very support system the poor need most to lift themselves out of poverty—the family. Dependency has become the one enduring heirloom, passed from one generation to the next, of too many fragmented families.</a:t>
            </a:r>
          </a:p>
        </p:txBody>
      </p:sp>
    </p:spTree>
    <p:extLst>
      <p:ext uri="{BB962C8B-B14F-4D97-AF65-F5344CB8AC3E}">
        <p14:creationId xmlns:p14="http://schemas.microsoft.com/office/powerpoint/2010/main" val="2730768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09AF3-D896-46B0-8E0A-4A4BEE7502C7}"/>
              </a:ext>
            </a:extLst>
          </p:cNvPr>
          <p:cNvSpPr>
            <a:spLocks noGrp="1"/>
          </p:cNvSpPr>
          <p:nvPr>
            <p:ph type="title"/>
          </p:nvPr>
        </p:nvSpPr>
        <p:spPr/>
        <p:txBody>
          <a:bodyPr/>
          <a:lstStyle/>
          <a:p>
            <a:r>
              <a:rPr lang="en-US" dirty="0"/>
              <a:t>Did Poverty Win?</a:t>
            </a:r>
          </a:p>
        </p:txBody>
      </p:sp>
      <p:sp>
        <p:nvSpPr>
          <p:cNvPr id="3" name="Content Placeholder 2">
            <a:extLst>
              <a:ext uri="{FF2B5EF4-FFF2-40B4-BE49-F238E27FC236}">
                <a16:creationId xmlns:a16="http://schemas.microsoft.com/office/drawing/2014/main" id="{7F63C254-C48B-4386-8531-BB0BE9B0F32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736675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5C56F5-CE77-4AAC-A4B9-A137B974EB34}"/>
              </a:ext>
            </a:extLst>
          </p:cNvPr>
          <p:cNvPicPr>
            <a:picLocks noChangeAspect="1"/>
          </p:cNvPicPr>
          <p:nvPr/>
        </p:nvPicPr>
        <p:blipFill>
          <a:blip r:embed="rId2"/>
          <a:stretch>
            <a:fillRect/>
          </a:stretch>
        </p:blipFill>
        <p:spPr>
          <a:xfrm>
            <a:off x="533400" y="232600"/>
            <a:ext cx="7924800" cy="6518148"/>
          </a:xfrm>
          <a:prstGeom prst="rect">
            <a:avLst/>
          </a:prstGeom>
        </p:spPr>
      </p:pic>
    </p:spTree>
    <p:extLst>
      <p:ext uri="{BB962C8B-B14F-4D97-AF65-F5344CB8AC3E}">
        <p14:creationId xmlns:p14="http://schemas.microsoft.com/office/powerpoint/2010/main" val="1291073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C6AC86-65E7-4943-A4F8-E57A60B35C17}"/>
              </a:ext>
            </a:extLst>
          </p:cNvPr>
          <p:cNvPicPr>
            <a:picLocks noChangeAspect="1"/>
          </p:cNvPicPr>
          <p:nvPr/>
        </p:nvPicPr>
        <p:blipFill>
          <a:blip r:embed="rId2"/>
          <a:stretch>
            <a:fillRect/>
          </a:stretch>
        </p:blipFill>
        <p:spPr>
          <a:xfrm>
            <a:off x="190500" y="110965"/>
            <a:ext cx="8762999" cy="6747035"/>
          </a:xfrm>
          <a:prstGeom prst="rect">
            <a:avLst/>
          </a:prstGeom>
        </p:spPr>
      </p:pic>
    </p:spTree>
    <p:extLst>
      <p:ext uri="{BB962C8B-B14F-4D97-AF65-F5344CB8AC3E}">
        <p14:creationId xmlns:p14="http://schemas.microsoft.com/office/powerpoint/2010/main" val="112115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Poverty Demographics after the War on Poverty</a:t>
            </a:r>
          </a:p>
        </p:txBody>
      </p:sp>
      <p:sp>
        <p:nvSpPr>
          <p:cNvPr id="3" name="Content Placeholder 2"/>
          <p:cNvSpPr>
            <a:spLocks noGrp="1"/>
          </p:cNvSpPr>
          <p:nvPr>
            <p:ph idx="1"/>
          </p:nvPr>
        </p:nvSpPr>
        <p:spPr/>
        <p:txBody>
          <a:bodyPr/>
          <a:lstStyle/>
          <a:p>
            <a:r>
              <a:rPr lang="en-US" dirty="0"/>
              <a:t>Most poor are in their prime working years</a:t>
            </a:r>
          </a:p>
          <a:p>
            <a:r>
              <a:rPr lang="en-US" dirty="0"/>
              <a:t>Far fewer elderly are poor</a:t>
            </a:r>
          </a:p>
          <a:p>
            <a:r>
              <a:rPr lang="en-US" dirty="0"/>
              <a:t>Child poverty fell but then has remained high</a:t>
            </a:r>
          </a:p>
          <a:p>
            <a:pPr lvl="1"/>
            <a:endParaRPr lang="en-US" dirty="0"/>
          </a:p>
        </p:txBody>
      </p:sp>
    </p:spTree>
    <p:extLst>
      <p:ext uri="{BB962C8B-B14F-4D97-AF65-F5344CB8AC3E}">
        <p14:creationId xmlns:p14="http://schemas.microsoft.com/office/powerpoint/2010/main" val="683989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8E08AC-9CAD-4648-BABD-D2E8A2CDB229}"/>
              </a:ext>
            </a:extLst>
          </p:cNvPr>
          <p:cNvPicPr>
            <a:picLocks noChangeAspect="1"/>
          </p:cNvPicPr>
          <p:nvPr/>
        </p:nvPicPr>
        <p:blipFill>
          <a:blip r:embed="rId2"/>
          <a:stretch>
            <a:fillRect/>
          </a:stretch>
        </p:blipFill>
        <p:spPr>
          <a:xfrm>
            <a:off x="25709" y="304800"/>
            <a:ext cx="9206237" cy="6172200"/>
          </a:xfrm>
          <a:prstGeom prst="rect">
            <a:avLst/>
          </a:prstGeom>
        </p:spPr>
      </p:pic>
    </p:spTree>
    <p:extLst>
      <p:ext uri="{BB962C8B-B14F-4D97-AF65-F5344CB8AC3E}">
        <p14:creationId xmlns:p14="http://schemas.microsoft.com/office/powerpoint/2010/main" val="12959750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Poverty Demographics</a:t>
            </a:r>
          </a:p>
        </p:txBody>
      </p:sp>
      <p:sp>
        <p:nvSpPr>
          <p:cNvPr id="3" name="Content Placeholder 2"/>
          <p:cNvSpPr>
            <a:spLocks noGrp="1"/>
          </p:cNvSpPr>
          <p:nvPr>
            <p:ph idx="1"/>
          </p:nvPr>
        </p:nvSpPr>
        <p:spPr/>
        <p:txBody>
          <a:bodyPr/>
          <a:lstStyle/>
          <a:p>
            <a:r>
              <a:rPr lang="en-US" dirty="0"/>
              <a:t>Poverty among blacks has fallen sharply</a:t>
            </a:r>
          </a:p>
          <a:p>
            <a:pPr lvl="1"/>
            <a:r>
              <a:rPr lang="en-US" dirty="0"/>
              <a:t>In 1966 41.8% of blacks were poor. By 2015 it was 24.1%</a:t>
            </a:r>
          </a:p>
          <a:p>
            <a:r>
              <a:rPr lang="en-US" dirty="0"/>
              <a:t>Poverty among Hispanics was first measured in 1972 when it was 22.8%.  In 2015 it is 21.4%</a:t>
            </a:r>
          </a:p>
          <a:p>
            <a:r>
              <a:rPr lang="en-US" dirty="0"/>
              <a:t>Poverty among white non Hispanics was 11.6% in 2015.</a:t>
            </a:r>
          </a:p>
        </p:txBody>
      </p:sp>
    </p:spTree>
    <p:extLst>
      <p:ext uri="{BB962C8B-B14F-4D97-AF65-F5344CB8AC3E}">
        <p14:creationId xmlns:p14="http://schemas.microsoft.com/office/powerpoint/2010/main" val="4120318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1A3F-7ACC-4BF3-8495-7BD15E79AEB8}"/>
              </a:ext>
            </a:extLst>
          </p:cNvPr>
          <p:cNvSpPr>
            <a:spLocks noGrp="1"/>
          </p:cNvSpPr>
          <p:nvPr>
            <p:ph type="title"/>
          </p:nvPr>
        </p:nvSpPr>
        <p:spPr/>
        <p:txBody>
          <a:bodyPr/>
          <a:lstStyle/>
          <a:p>
            <a:r>
              <a:rPr lang="en-US" dirty="0"/>
              <a:t>But First!</a:t>
            </a:r>
          </a:p>
        </p:txBody>
      </p:sp>
      <p:sp>
        <p:nvSpPr>
          <p:cNvPr id="3" name="Content Placeholder 2">
            <a:extLst>
              <a:ext uri="{FF2B5EF4-FFF2-40B4-BE49-F238E27FC236}">
                <a16:creationId xmlns:a16="http://schemas.microsoft.com/office/drawing/2014/main" id="{F556DCFC-EEF6-4D79-BDCB-FE5EDE46BEFF}"/>
              </a:ext>
            </a:extLst>
          </p:cNvPr>
          <p:cNvSpPr>
            <a:spLocks noGrp="1"/>
          </p:cNvSpPr>
          <p:nvPr>
            <p:ph idx="1"/>
          </p:nvPr>
        </p:nvSpPr>
        <p:spPr/>
        <p:txBody>
          <a:bodyPr/>
          <a:lstStyle/>
          <a:p>
            <a:r>
              <a:rPr lang="en-US" dirty="0"/>
              <a:t>A short quiz.</a:t>
            </a:r>
          </a:p>
        </p:txBody>
      </p:sp>
    </p:spTree>
    <p:extLst>
      <p:ext uri="{BB962C8B-B14F-4D97-AF65-F5344CB8AC3E}">
        <p14:creationId xmlns:p14="http://schemas.microsoft.com/office/powerpoint/2010/main" val="685954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Demographics of Poor People</a:t>
            </a:r>
          </a:p>
        </p:txBody>
      </p:sp>
      <p:sp>
        <p:nvSpPr>
          <p:cNvPr id="3" name="Content Placeholder 2"/>
          <p:cNvSpPr>
            <a:spLocks noGrp="1"/>
          </p:cNvSpPr>
          <p:nvPr>
            <p:ph idx="1"/>
          </p:nvPr>
        </p:nvSpPr>
        <p:spPr/>
        <p:txBody>
          <a:bodyPr/>
          <a:lstStyle/>
          <a:p>
            <a:r>
              <a:rPr lang="en-US" dirty="0"/>
              <a:t>42% of the population in poverty are white, 22% are black and 28% are Hispanic. </a:t>
            </a:r>
          </a:p>
          <a:p>
            <a:r>
              <a:rPr lang="en-US" dirty="0"/>
              <a:t>Poor are disproportionately urban and rural, with suburbs </a:t>
            </a:r>
            <a:r>
              <a:rPr lang="en-US"/>
              <a:t>growing most quickly.</a:t>
            </a:r>
          </a:p>
        </p:txBody>
      </p:sp>
    </p:spTree>
    <p:extLst>
      <p:ext uri="{BB962C8B-B14F-4D97-AF65-F5344CB8AC3E}">
        <p14:creationId xmlns:p14="http://schemas.microsoft.com/office/powerpoint/2010/main" val="1388218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56F36-15FD-4BB6-A0FB-220A35CE3258}"/>
              </a:ext>
            </a:extLst>
          </p:cNvPr>
          <p:cNvSpPr>
            <a:spLocks noGrp="1"/>
          </p:cNvSpPr>
          <p:nvPr>
            <p:ph type="title"/>
          </p:nvPr>
        </p:nvSpPr>
        <p:spPr/>
        <p:txBody>
          <a:bodyPr/>
          <a:lstStyle/>
          <a:p>
            <a:r>
              <a:rPr lang="en-US" dirty="0"/>
              <a:t>Programs that Reduce Poverty</a:t>
            </a:r>
          </a:p>
        </p:txBody>
      </p:sp>
      <p:sp>
        <p:nvSpPr>
          <p:cNvPr id="3" name="Content Placeholder 2">
            <a:extLst>
              <a:ext uri="{FF2B5EF4-FFF2-40B4-BE49-F238E27FC236}">
                <a16:creationId xmlns:a16="http://schemas.microsoft.com/office/drawing/2014/main" id="{7D510CB3-D7AB-4A90-BDC5-2EB327826E94}"/>
              </a:ext>
            </a:extLst>
          </p:cNvPr>
          <p:cNvSpPr>
            <a:spLocks noGrp="1"/>
          </p:cNvSpPr>
          <p:nvPr>
            <p:ph idx="1"/>
          </p:nvPr>
        </p:nvSpPr>
        <p:spPr/>
        <p:txBody>
          <a:bodyPr/>
          <a:lstStyle/>
          <a:p>
            <a:r>
              <a:rPr lang="en-US" dirty="0"/>
              <a:t>Social Security</a:t>
            </a:r>
          </a:p>
          <a:p>
            <a:r>
              <a:rPr lang="en-US" dirty="0"/>
              <a:t>Tax Credits (EITC and Child Tax Credit)</a:t>
            </a:r>
          </a:p>
          <a:p>
            <a:r>
              <a:rPr lang="en-US" dirty="0"/>
              <a:t>Food assistance (SNAP)</a:t>
            </a:r>
          </a:p>
          <a:p>
            <a:r>
              <a:rPr lang="en-US" dirty="0"/>
              <a:t>Housing Assistance (Section 8 vouchers, public housing)</a:t>
            </a:r>
          </a:p>
          <a:p>
            <a:r>
              <a:rPr lang="en-US" dirty="0"/>
              <a:t>Supplemental Security Income (SSI) (for people with disabilities)</a:t>
            </a:r>
          </a:p>
          <a:p>
            <a:endParaRPr lang="en-US" dirty="0"/>
          </a:p>
          <a:p>
            <a:endParaRPr lang="en-US" dirty="0"/>
          </a:p>
        </p:txBody>
      </p:sp>
    </p:spTree>
    <p:extLst>
      <p:ext uri="{BB962C8B-B14F-4D97-AF65-F5344CB8AC3E}">
        <p14:creationId xmlns:p14="http://schemas.microsoft.com/office/powerpoint/2010/main" val="955993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E45FDC-BAB9-4915-8AF6-192CC53F9E4E}"/>
              </a:ext>
            </a:extLst>
          </p:cNvPr>
          <p:cNvPicPr>
            <a:picLocks noChangeAspect="1"/>
          </p:cNvPicPr>
          <p:nvPr/>
        </p:nvPicPr>
        <p:blipFill>
          <a:blip r:embed="rId2"/>
          <a:stretch>
            <a:fillRect/>
          </a:stretch>
        </p:blipFill>
        <p:spPr>
          <a:xfrm>
            <a:off x="0" y="76200"/>
            <a:ext cx="9144000" cy="6781800"/>
          </a:xfrm>
          <a:prstGeom prst="rect">
            <a:avLst/>
          </a:prstGeom>
        </p:spPr>
      </p:pic>
    </p:spTree>
    <p:extLst>
      <p:ext uri="{BB962C8B-B14F-4D97-AF65-F5344CB8AC3E}">
        <p14:creationId xmlns:p14="http://schemas.microsoft.com/office/powerpoint/2010/main" val="19161041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C78550-0AE5-44F4-9C1B-79CB3FD34657}"/>
              </a:ext>
            </a:extLst>
          </p:cNvPr>
          <p:cNvPicPr>
            <a:picLocks noChangeAspect="1"/>
          </p:cNvPicPr>
          <p:nvPr/>
        </p:nvPicPr>
        <p:blipFill>
          <a:blip r:embed="rId2"/>
          <a:stretch>
            <a:fillRect/>
          </a:stretch>
        </p:blipFill>
        <p:spPr>
          <a:xfrm>
            <a:off x="266700" y="-29110"/>
            <a:ext cx="8610599" cy="6598220"/>
          </a:xfrm>
          <a:prstGeom prst="rect">
            <a:avLst/>
          </a:prstGeom>
        </p:spPr>
      </p:pic>
    </p:spTree>
    <p:extLst>
      <p:ext uri="{BB962C8B-B14F-4D97-AF65-F5344CB8AC3E}">
        <p14:creationId xmlns:p14="http://schemas.microsoft.com/office/powerpoint/2010/main" val="2151650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A0D50-6681-4E8F-AC0F-99BCDE04DE8E}"/>
              </a:ext>
            </a:extLst>
          </p:cNvPr>
          <p:cNvSpPr>
            <a:spLocks noGrp="1"/>
          </p:cNvSpPr>
          <p:nvPr>
            <p:ph type="title"/>
          </p:nvPr>
        </p:nvSpPr>
        <p:spPr/>
        <p:txBody>
          <a:bodyPr/>
          <a:lstStyle/>
          <a:p>
            <a:r>
              <a:rPr lang="en-US" dirty="0"/>
              <a:t>EITC Earned Income Tax Credit</a:t>
            </a:r>
          </a:p>
        </p:txBody>
      </p:sp>
      <p:sp>
        <p:nvSpPr>
          <p:cNvPr id="3" name="Content Placeholder 2">
            <a:extLst>
              <a:ext uri="{FF2B5EF4-FFF2-40B4-BE49-F238E27FC236}">
                <a16:creationId xmlns:a16="http://schemas.microsoft.com/office/drawing/2014/main" id="{5F1E036C-B326-455E-9D0D-52B93645791B}"/>
              </a:ext>
            </a:extLst>
          </p:cNvPr>
          <p:cNvSpPr>
            <a:spLocks noGrp="1"/>
          </p:cNvSpPr>
          <p:nvPr>
            <p:ph idx="1"/>
          </p:nvPr>
        </p:nvSpPr>
        <p:spPr/>
        <p:txBody>
          <a:bodyPr/>
          <a:lstStyle/>
          <a:p>
            <a:r>
              <a:rPr lang="en-US" dirty="0"/>
              <a:t>EITC was designed to “make work pay”</a:t>
            </a:r>
          </a:p>
          <a:p>
            <a:r>
              <a:rPr lang="en-US" dirty="0"/>
              <a:t>Instead of giving parents more help when they could not find work, the new system gave more help when they find and keep a steady low wage job.</a:t>
            </a:r>
          </a:p>
          <a:p>
            <a:r>
              <a:rPr lang="en-US" dirty="0"/>
              <a:t>The tax credit is refundable, meaning that you can get the credit as tax refund if you pay less federal income tax than the credit.</a:t>
            </a:r>
          </a:p>
          <a:p>
            <a:endParaRPr lang="en-US" dirty="0"/>
          </a:p>
        </p:txBody>
      </p:sp>
    </p:spTree>
    <p:extLst>
      <p:ext uri="{BB962C8B-B14F-4D97-AF65-F5344CB8AC3E}">
        <p14:creationId xmlns:p14="http://schemas.microsoft.com/office/powerpoint/2010/main" val="15632235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CD49F-81F4-455C-9C09-B8CB6CBD600D}"/>
              </a:ext>
            </a:extLst>
          </p:cNvPr>
          <p:cNvSpPr>
            <a:spLocks noGrp="1"/>
          </p:cNvSpPr>
          <p:nvPr>
            <p:ph type="title"/>
          </p:nvPr>
        </p:nvSpPr>
        <p:spPr/>
        <p:txBody>
          <a:bodyPr/>
          <a:lstStyle/>
          <a:p>
            <a:r>
              <a:rPr lang="en-US" dirty="0"/>
              <a:t>EITC</a:t>
            </a:r>
          </a:p>
        </p:txBody>
      </p:sp>
      <p:sp>
        <p:nvSpPr>
          <p:cNvPr id="3" name="Content Placeholder 2">
            <a:extLst>
              <a:ext uri="{FF2B5EF4-FFF2-40B4-BE49-F238E27FC236}">
                <a16:creationId xmlns:a16="http://schemas.microsoft.com/office/drawing/2014/main" id="{15A68759-D1F3-4133-B781-330EDC8A5410}"/>
              </a:ext>
            </a:extLst>
          </p:cNvPr>
          <p:cNvSpPr>
            <a:spLocks noGrp="1"/>
          </p:cNvSpPr>
          <p:nvPr>
            <p:ph idx="1"/>
          </p:nvPr>
        </p:nvSpPr>
        <p:spPr/>
        <p:txBody>
          <a:bodyPr/>
          <a:lstStyle/>
          <a:p>
            <a:r>
              <a:rPr lang="en-US" dirty="0"/>
              <a:t>Working families with incomes below $41,400 to $56,000 (depending on marital status and the number of children).</a:t>
            </a:r>
          </a:p>
          <a:p>
            <a:r>
              <a:rPr lang="en-US" dirty="0"/>
              <a:t>Working families with no children and incomes below $15,570 (or $21,370 for married couple) can receive a small amount</a:t>
            </a:r>
          </a:p>
          <a:p>
            <a:r>
              <a:rPr lang="en-US" dirty="0"/>
              <a:t>In 2018 over 22 million people in every state received the EITC</a:t>
            </a:r>
          </a:p>
          <a:p>
            <a:endParaRPr lang="en-US" dirty="0"/>
          </a:p>
        </p:txBody>
      </p:sp>
    </p:spTree>
    <p:extLst>
      <p:ext uri="{BB962C8B-B14F-4D97-AF65-F5344CB8AC3E}">
        <p14:creationId xmlns:p14="http://schemas.microsoft.com/office/powerpoint/2010/main" val="6210786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2839B-F730-4540-AAE9-FA6B8F742FE6}"/>
              </a:ext>
            </a:extLst>
          </p:cNvPr>
          <p:cNvSpPr>
            <a:spLocks noGrp="1"/>
          </p:cNvSpPr>
          <p:nvPr>
            <p:ph type="title"/>
          </p:nvPr>
        </p:nvSpPr>
        <p:spPr/>
        <p:txBody>
          <a:bodyPr/>
          <a:lstStyle/>
          <a:p>
            <a:r>
              <a:rPr lang="en-US" dirty="0"/>
              <a:t>Child Tax Credit</a:t>
            </a:r>
          </a:p>
        </p:txBody>
      </p:sp>
      <p:sp>
        <p:nvSpPr>
          <p:cNvPr id="3" name="Content Placeholder 2">
            <a:extLst>
              <a:ext uri="{FF2B5EF4-FFF2-40B4-BE49-F238E27FC236}">
                <a16:creationId xmlns:a16="http://schemas.microsoft.com/office/drawing/2014/main" id="{6B1A5849-6763-4584-A81F-7769A26DB35B}"/>
              </a:ext>
            </a:extLst>
          </p:cNvPr>
          <p:cNvSpPr>
            <a:spLocks noGrp="1"/>
          </p:cNvSpPr>
          <p:nvPr>
            <p:ph idx="1"/>
          </p:nvPr>
        </p:nvSpPr>
        <p:spPr/>
        <p:txBody>
          <a:bodyPr>
            <a:normAutofit fontScale="92500" lnSpcReduction="10000"/>
          </a:bodyPr>
          <a:lstStyle/>
          <a:p>
            <a:r>
              <a:rPr lang="en-US" dirty="0"/>
              <a:t>It is worth up to $2000 per eligible child (under age 17)</a:t>
            </a:r>
          </a:p>
          <a:p>
            <a:r>
              <a:rPr lang="en-US" dirty="0"/>
              <a:t>It includes a refundable component--When filing taxes for 2019, under the 2017 tax law, working families can receive a refund equal to 15 percent of their earnings above $2,500; this refund can be worth up to $1,400 per child. </a:t>
            </a:r>
          </a:p>
          <a:p>
            <a:r>
              <a:rPr lang="en-US" dirty="0"/>
              <a:t>For example, a single mother with two children who earns $14,000 in 2019 could receive 15 percent of $11,500, or $1,725, as a refund.</a:t>
            </a:r>
          </a:p>
        </p:txBody>
      </p:sp>
    </p:spTree>
    <p:extLst>
      <p:ext uri="{BB962C8B-B14F-4D97-AF65-F5344CB8AC3E}">
        <p14:creationId xmlns:p14="http://schemas.microsoft.com/office/powerpoint/2010/main" val="32999159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2FAD8D-2EE3-4257-A73C-F019DE33019B}"/>
              </a:ext>
            </a:extLst>
          </p:cNvPr>
          <p:cNvPicPr>
            <a:picLocks noChangeAspect="1"/>
          </p:cNvPicPr>
          <p:nvPr/>
        </p:nvPicPr>
        <p:blipFill>
          <a:blip r:embed="rId2"/>
          <a:stretch>
            <a:fillRect/>
          </a:stretch>
        </p:blipFill>
        <p:spPr>
          <a:xfrm>
            <a:off x="1371600" y="0"/>
            <a:ext cx="6019800" cy="8936129"/>
          </a:xfrm>
          <a:prstGeom prst="rect">
            <a:avLst/>
          </a:prstGeom>
        </p:spPr>
      </p:pic>
    </p:spTree>
    <p:extLst>
      <p:ext uri="{BB962C8B-B14F-4D97-AF65-F5344CB8AC3E}">
        <p14:creationId xmlns:p14="http://schemas.microsoft.com/office/powerpoint/2010/main" val="4794764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3F01A-F03A-4289-83E1-6A063EB39966}"/>
              </a:ext>
            </a:extLst>
          </p:cNvPr>
          <p:cNvSpPr>
            <a:spLocks noGrp="1"/>
          </p:cNvSpPr>
          <p:nvPr>
            <p:ph type="title"/>
          </p:nvPr>
        </p:nvSpPr>
        <p:spPr/>
        <p:txBody>
          <a:bodyPr>
            <a:normAutofit fontScale="90000"/>
          </a:bodyPr>
          <a:lstStyle/>
          <a:p>
            <a:r>
              <a:rPr lang="en-US" dirty="0"/>
              <a:t>SNAP</a:t>
            </a:r>
            <a:br>
              <a:rPr lang="en-US" dirty="0"/>
            </a:br>
            <a:r>
              <a:rPr lang="en-US" dirty="0"/>
              <a:t>aka Food Stamps</a:t>
            </a:r>
          </a:p>
        </p:txBody>
      </p:sp>
      <p:sp>
        <p:nvSpPr>
          <p:cNvPr id="3" name="Content Placeholder 2">
            <a:extLst>
              <a:ext uri="{FF2B5EF4-FFF2-40B4-BE49-F238E27FC236}">
                <a16:creationId xmlns:a16="http://schemas.microsoft.com/office/drawing/2014/main" id="{0C374324-B4E9-420B-8148-C5F9DAFD35F1}"/>
              </a:ext>
            </a:extLst>
          </p:cNvPr>
          <p:cNvSpPr>
            <a:spLocks noGrp="1"/>
          </p:cNvSpPr>
          <p:nvPr>
            <p:ph idx="1"/>
          </p:nvPr>
        </p:nvSpPr>
        <p:spPr/>
        <p:txBody>
          <a:bodyPr/>
          <a:lstStyle/>
          <a:p>
            <a:r>
              <a:rPr lang="en-US" dirty="0"/>
              <a:t>The first food stamp program ran from 1939-1943. </a:t>
            </a:r>
          </a:p>
          <a:p>
            <a:r>
              <a:rPr lang="en-US" dirty="0"/>
              <a:t>The program we know was established in 1964</a:t>
            </a:r>
          </a:p>
          <a:p>
            <a:r>
              <a:rPr lang="en-US" dirty="0"/>
              <a:t>Served 44.2 million people with 66.5 billion in benefits in 2016</a:t>
            </a:r>
          </a:p>
          <a:p>
            <a:r>
              <a:rPr lang="en-US" dirty="0"/>
              <a:t>Vital to survival of poor families</a:t>
            </a:r>
          </a:p>
          <a:p>
            <a:endParaRPr lang="en-US" dirty="0"/>
          </a:p>
          <a:p>
            <a:endParaRPr lang="en-US" dirty="0"/>
          </a:p>
        </p:txBody>
      </p:sp>
    </p:spTree>
    <p:extLst>
      <p:ext uri="{BB962C8B-B14F-4D97-AF65-F5344CB8AC3E}">
        <p14:creationId xmlns:p14="http://schemas.microsoft.com/office/powerpoint/2010/main" val="8253753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298562-42EC-44CC-8BE2-6F1081CB746A}"/>
              </a:ext>
            </a:extLst>
          </p:cNvPr>
          <p:cNvPicPr>
            <a:picLocks noChangeAspect="1"/>
          </p:cNvPicPr>
          <p:nvPr/>
        </p:nvPicPr>
        <p:blipFill>
          <a:blip r:embed="rId2"/>
          <a:stretch>
            <a:fillRect/>
          </a:stretch>
        </p:blipFill>
        <p:spPr>
          <a:xfrm>
            <a:off x="2552700" y="17744"/>
            <a:ext cx="4914900" cy="6383055"/>
          </a:xfrm>
          <a:prstGeom prst="rect">
            <a:avLst/>
          </a:prstGeom>
        </p:spPr>
      </p:pic>
    </p:spTree>
    <p:extLst>
      <p:ext uri="{BB962C8B-B14F-4D97-AF65-F5344CB8AC3E}">
        <p14:creationId xmlns:p14="http://schemas.microsoft.com/office/powerpoint/2010/main" val="2615294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DB653-FF36-4A12-8217-D39E8394074C}"/>
              </a:ext>
            </a:extLst>
          </p:cNvPr>
          <p:cNvSpPr>
            <a:spLocks noGrp="1"/>
          </p:cNvSpPr>
          <p:nvPr>
            <p:ph type="title"/>
          </p:nvPr>
        </p:nvSpPr>
        <p:spPr/>
        <p:txBody>
          <a:bodyPr/>
          <a:lstStyle/>
          <a:p>
            <a:r>
              <a:rPr lang="en-US" dirty="0"/>
              <a:t>Poverty Amidst Affluence</a:t>
            </a:r>
          </a:p>
        </p:txBody>
      </p:sp>
      <p:sp>
        <p:nvSpPr>
          <p:cNvPr id="3" name="Content Placeholder 2">
            <a:extLst>
              <a:ext uri="{FF2B5EF4-FFF2-40B4-BE49-F238E27FC236}">
                <a16:creationId xmlns:a16="http://schemas.microsoft.com/office/drawing/2014/main" id="{65F8D03E-9B39-418C-A81A-91E9AB34BB8E}"/>
              </a:ext>
            </a:extLst>
          </p:cNvPr>
          <p:cNvSpPr>
            <a:spLocks noGrp="1"/>
          </p:cNvSpPr>
          <p:nvPr>
            <p:ph idx="1"/>
          </p:nvPr>
        </p:nvSpPr>
        <p:spPr/>
        <p:txBody>
          <a:bodyPr/>
          <a:lstStyle/>
          <a:p>
            <a:r>
              <a:rPr lang="en-US" dirty="0"/>
              <a:t>1962 Michael Harrington  </a:t>
            </a:r>
            <a:r>
              <a:rPr lang="en-US" i="1" dirty="0"/>
              <a:t>The Other America</a:t>
            </a:r>
          </a:p>
          <a:p>
            <a:r>
              <a:rPr lang="en-US" dirty="0"/>
              <a:t>20 to 25% of Americans lived in poverty</a:t>
            </a:r>
          </a:p>
          <a:p>
            <a:r>
              <a:rPr lang="en-US" dirty="0"/>
              <a:t>How could this be in a country showing so much economic growth and prosperity?</a:t>
            </a:r>
          </a:p>
        </p:txBody>
      </p:sp>
    </p:spTree>
    <p:extLst>
      <p:ext uri="{BB962C8B-B14F-4D97-AF65-F5344CB8AC3E}">
        <p14:creationId xmlns:p14="http://schemas.microsoft.com/office/powerpoint/2010/main" val="19139873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7288"/>
            <a:ext cx="8229600" cy="1143000"/>
          </a:xfrm>
        </p:spPr>
        <p:txBody>
          <a:bodyPr>
            <a:normAutofit/>
          </a:bodyPr>
          <a:lstStyle/>
          <a:p>
            <a:r>
              <a:rPr lang="en-US" sz="4000" dirty="0">
                <a:latin typeface="+mn-lt"/>
                <a:cs typeface="Arial" panose="020B0604020202020204" pitchFamily="34" charset="0"/>
              </a:rPr>
              <a:t>Politics of Food Assistance</a:t>
            </a:r>
          </a:p>
        </p:txBody>
      </p:sp>
      <p:sp>
        <p:nvSpPr>
          <p:cNvPr id="3" name="TextBox 2"/>
          <p:cNvSpPr txBox="1"/>
          <p:nvPr/>
        </p:nvSpPr>
        <p:spPr>
          <a:xfrm>
            <a:off x="211428" y="1295400"/>
            <a:ext cx="8763000" cy="470898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ea typeface="+mn-ea"/>
                <a:cs typeface="Arial" panose="020B0604020202020204" pitchFamily="34" charset="0"/>
              </a:rPr>
              <a:t>Food Stamps Act of 1964 passed with overwhelming Democratic support from urban and rural areas.  Most Republicans were originally opposed, though most later joined Congressional support coalitions.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ea typeface="+mn-ea"/>
                <a:cs typeface="Arial" panose="020B0604020202020204" pitchFamily="34" charset="0"/>
              </a:rPr>
              <a:t>This program is administered by the U.S. Department of Agriculture, and the politics behind it has long been a “log roll” in which Congress regularly renews food stamps along with farm supports.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ea typeface="+mn-ea"/>
                <a:cs typeface="Arial" panose="020B0604020202020204" pitchFamily="34" charset="0"/>
              </a:rPr>
              <a:t>As the GOP has moved toward the right, the party has become more suburban and rural representation has declined in Congress.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ea typeface="+mn-ea"/>
                <a:cs typeface="Arial" panose="020B0604020202020204" pitchFamily="34" charset="0"/>
              </a:rPr>
              <a:t>Now GOP conservatives want to redefine Food Stamps as pure welfare, transfer the program to a new welfare department, cut cash benefits or turn them into in-kind food boxes, and impose new regulations on beneficiaries.  Agriculture bills stall in Congress amid intra-GOP splits. </a:t>
            </a:r>
          </a:p>
        </p:txBody>
      </p:sp>
    </p:spTree>
    <p:extLst>
      <p:ext uri="{BB962C8B-B14F-4D97-AF65-F5344CB8AC3E}">
        <p14:creationId xmlns:p14="http://schemas.microsoft.com/office/powerpoint/2010/main" val="3318376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7DF59-BB42-426D-901A-8FCA8ECBB07D}"/>
              </a:ext>
            </a:extLst>
          </p:cNvPr>
          <p:cNvSpPr>
            <a:spLocks noGrp="1"/>
          </p:cNvSpPr>
          <p:nvPr>
            <p:ph type="title"/>
          </p:nvPr>
        </p:nvSpPr>
        <p:spPr/>
        <p:txBody>
          <a:bodyPr/>
          <a:lstStyle/>
          <a:p>
            <a:r>
              <a:rPr lang="en-US" dirty="0"/>
              <a:t>Supplemental Security Income (SSI)</a:t>
            </a:r>
          </a:p>
        </p:txBody>
      </p:sp>
      <p:sp>
        <p:nvSpPr>
          <p:cNvPr id="3" name="Content Placeholder 2">
            <a:extLst>
              <a:ext uri="{FF2B5EF4-FFF2-40B4-BE49-F238E27FC236}">
                <a16:creationId xmlns:a16="http://schemas.microsoft.com/office/drawing/2014/main" id="{24838113-8B7F-405A-B3DF-CB843975DBCA}"/>
              </a:ext>
            </a:extLst>
          </p:cNvPr>
          <p:cNvSpPr>
            <a:spLocks noGrp="1"/>
          </p:cNvSpPr>
          <p:nvPr>
            <p:ph idx="1"/>
          </p:nvPr>
        </p:nvSpPr>
        <p:spPr/>
        <p:txBody>
          <a:bodyPr>
            <a:normAutofit lnSpcReduction="10000"/>
          </a:bodyPr>
          <a:lstStyle/>
          <a:p>
            <a:r>
              <a:rPr lang="en-US" dirty="0"/>
              <a:t>People 65 or older, or blind disabled children and adults.</a:t>
            </a:r>
          </a:p>
          <a:p>
            <a:r>
              <a:rPr lang="en-US" dirty="0"/>
              <a:t>2016 benefit amount for individuals was $773 per month, $1,000 for couples.</a:t>
            </a:r>
          </a:p>
          <a:p>
            <a:r>
              <a:rPr lang="en-US" dirty="0"/>
              <a:t>Instituted in 1972, administered by Social Security</a:t>
            </a:r>
          </a:p>
          <a:p>
            <a:r>
              <a:rPr lang="en-US" dirty="0"/>
              <a:t>At a cost of $58 billion, SSI was the second-largest means-tested cash assistance program in 2016, behind the Earned Income Tax Credit.</a:t>
            </a:r>
          </a:p>
        </p:txBody>
      </p:sp>
    </p:spTree>
    <p:extLst>
      <p:ext uri="{BB962C8B-B14F-4D97-AF65-F5344CB8AC3E}">
        <p14:creationId xmlns:p14="http://schemas.microsoft.com/office/powerpoint/2010/main" val="20891164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A0A6C-2584-46C1-8DED-AE524AF6920E}"/>
              </a:ext>
            </a:extLst>
          </p:cNvPr>
          <p:cNvSpPr>
            <a:spLocks noGrp="1"/>
          </p:cNvSpPr>
          <p:nvPr>
            <p:ph type="title"/>
          </p:nvPr>
        </p:nvSpPr>
        <p:spPr/>
        <p:txBody>
          <a:bodyPr>
            <a:normAutofit fontScale="90000"/>
          </a:bodyPr>
          <a:lstStyle/>
          <a:p>
            <a:r>
              <a:rPr lang="en-US" dirty="0"/>
              <a:t>Women and Infant Children (WIC), 1972</a:t>
            </a:r>
          </a:p>
        </p:txBody>
      </p:sp>
      <p:sp>
        <p:nvSpPr>
          <p:cNvPr id="3" name="Content Placeholder 2">
            <a:extLst>
              <a:ext uri="{FF2B5EF4-FFF2-40B4-BE49-F238E27FC236}">
                <a16:creationId xmlns:a16="http://schemas.microsoft.com/office/drawing/2014/main" id="{1EF2F1D8-29A6-48ED-87D1-E6BF7358CF3E}"/>
              </a:ext>
            </a:extLst>
          </p:cNvPr>
          <p:cNvSpPr>
            <a:spLocks noGrp="1"/>
          </p:cNvSpPr>
          <p:nvPr>
            <p:ph idx="1"/>
          </p:nvPr>
        </p:nvSpPr>
        <p:spPr/>
        <p:txBody>
          <a:bodyPr/>
          <a:lstStyle/>
          <a:p>
            <a:pPr marL="0" indent="0">
              <a:buNone/>
            </a:pPr>
            <a:endParaRPr lang="en-US" dirty="0"/>
          </a:p>
          <a:p>
            <a:r>
              <a:rPr lang="en-US" dirty="0"/>
              <a:t>WIC is a nutrition program that benefits pregnant women, new mothers and young children (under 5)  who are poor and who are at nutritional risk.</a:t>
            </a:r>
          </a:p>
          <a:p>
            <a:r>
              <a:rPr lang="en-US" dirty="0"/>
              <a:t>About 7.3 million people participated in WIC in 2016, at a total food cost of $3.6 billion.</a:t>
            </a:r>
          </a:p>
        </p:txBody>
      </p:sp>
    </p:spTree>
    <p:extLst>
      <p:ext uri="{BB962C8B-B14F-4D97-AF65-F5344CB8AC3E}">
        <p14:creationId xmlns:p14="http://schemas.microsoft.com/office/powerpoint/2010/main" val="37685595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C4B8F-01EE-4B7B-A466-A4434B8098CC}"/>
              </a:ext>
            </a:extLst>
          </p:cNvPr>
          <p:cNvSpPr>
            <a:spLocks noGrp="1"/>
          </p:cNvSpPr>
          <p:nvPr>
            <p:ph type="title"/>
          </p:nvPr>
        </p:nvSpPr>
        <p:spPr/>
        <p:txBody>
          <a:bodyPr/>
          <a:lstStyle/>
          <a:p>
            <a:r>
              <a:rPr lang="en-US" dirty="0"/>
              <a:t>Measuring Poverty</a:t>
            </a:r>
          </a:p>
        </p:txBody>
      </p:sp>
      <p:sp>
        <p:nvSpPr>
          <p:cNvPr id="3" name="Content Placeholder 2">
            <a:extLst>
              <a:ext uri="{FF2B5EF4-FFF2-40B4-BE49-F238E27FC236}">
                <a16:creationId xmlns:a16="http://schemas.microsoft.com/office/drawing/2014/main" id="{F232599D-F7EC-41CE-82C7-506F892E95E5}"/>
              </a:ext>
            </a:extLst>
          </p:cNvPr>
          <p:cNvSpPr>
            <a:spLocks noGrp="1"/>
          </p:cNvSpPr>
          <p:nvPr>
            <p:ph idx="1"/>
          </p:nvPr>
        </p:nvSpPr>
        <p:spPr/>
        <p:txBody>
          <a:bodyPr/>
          <a:lstStyle/>
          <a:p>
            <a:r>
              <a:rPr lang="en-US" dirty="0"/>
              <a:t>Our absolute poverty measure does not take into account government transfers.</a:t>
            </a:r>
          </a:p>
          <a:p>
            <a:r>
              <a:rPr lang="en-US" dirty="0"/>
              <a:t>Using the supplemental poverty measure shows expansion of the EITC helped reduce child poverty.</a:t>
            </a:r>
          </a:p>
        </p:txBody>
      </p:sp>
    </p:spTree>
    <p:extLst>
      <p:ext uri="{BB962C8B-B14F-4D97-AF65-F5344CB8AC3E}">
        <p14:creationId xmlns:p14="http://schemas.microsoft.com/office/powerpoint/2010/main" val="39906446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B4DDE0-CBB1-499E-8FE0-DA0E1A55B98C}"/>
              </a:ext>
            </a:extLst>
          </p:cNvPr>
          <p:cNvPicPr>
            <a:picLocks noChangeAspect="1"/>
          </p:cNvPicPr>
          <p:nvPr/>
        </p:nvPicPr>
        <p:blipFill>
          <a:blip r:embed="rId2"/>
          <a:stretch>
            <a:fillRect/>
          </a:stretch>
        </p:blipFill>
        <p:spPr>
          <a:xfrm>
            <a:off x="762000" y="-62439"/>
            <a:ext cx="7696200" cy="6914418"/>
          </a:xfrm>
          <a:prstGeom prst="rect">
            <a:avLst/>
          </a:prstGeom>
        </p:spPr>
      </p:pic>
    </p:spTree>
    <p:extLst>
      <p:ext uri="{BB962C8B-B14F-4D97-AF65-F5344CB8AC3E}">
        <p14:creationId xmlns:p14="http://schemas.microsoft.com/office/powerpoint/2010/main" val="27211241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EAD45C-3AE9-4926-9034-3D322DFA30EC}"/>
              </a:ext>
            </a:extLst>
          </p:cNvPr>
          <p:cNvPicPr>
            <a:picLocks noChangeAspect="1"/>
          </p:cNvPicPr>
          <p:nvPr/>
        </p:nvPicPr>
        <p:blipFill>
          <a:blip r:embed="rId2"/>
          <a:stretch>
            <a:fillRect/>
          </a:stretch>
        </p:blipFill>
        <p:spPr>
          <a:xfrm>
            <a:off x="482600" y="690723"/>
            <a:ext cx="8178799" cy="5476552"/>
          </a:xfrm>
          <a:prstGeom prst="rect">
            <a:avLst/>
          </a:prstGeom>
        </p:spPr>
      </p:pic>
    </p:spTree>
    <p:extLst>
      <p:ext uri="{BB962C8B-B14F-4D97-AF65-F5344CB8AC3E}">
        <p14:creationId xmlns:p14="http://schemas.microsoft.com/office/powerpoint/2010/main" val="11277415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ADD491-7CD4-4D5F-B536-EAF70E7D925A}"/>
              </a:ext>
            </a:extLst>
          </p:cNvPr>
          <p:cNvPicPr>
            <a:picLocks noChangeAspect="1"/>
          </p:cNvPicPr>
          <p:nvPr/>
        </p:nvPicPr>
        <p:blipFill>
          <a:blip r:embed="rId2"/>
          <a:stretch>
            <a:fillRect/>
          </a:stretch>
        </p:blipFill>
        <p:spPr>
          <a:xfrm>
            <a:off x="1809750" y="785812"/>
            <a:ext cx="5524500" cy="5286375"/>
          </a:xfrm>
          <a:prstGeom prst="rect">
            <a:avLst/>
          </a:prstGeom>
        </p:spPr>
      </p:pic>
    </p:spTree>
    <p:extLst>
      <p:ext uri="{BB962C8B-B14F-4D97-AF65-F5344CB8AC3E}">
        <p14:creationId xmlns:p14="http://schemas.microsoft.com/office/powerpoint/2010/main" val="14487315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CAD485-5DCC-48A2-A640-62BFDD601F2D}"/>
              </a:ext>
            </a:extLst>
          </p:cNvPr>
          <p:cNvPicPr>
            <a:picLocks noChangeAspect="1"/>
          </p:cNvPicPr>
          <p:nvPr/>
        </p:nvPicPr>
        <p:blipFill>
          <a:blip r:embed="rId2"/>
          <a:stretch>
            <a:fillRect/>
          </a:stretch>
        </p:blipFill>
        <p:spPr>
          <a:xfrm>
            <a:off x="1219200" y="187215"/>
            <a:ext cx="6934200" cy="6276647"/>
          </a:xfrm>
          <a:prstGeom prst="rect">
            <a:avLst/>
          </a:prstGeom>
        </p:spPr>
      </p:pic>
    </p:spTree>
    <p:extLst>
      <p:ext uri="{BB962C8B-B14F-4D97-AF65-F5344CB8AC3E}">
        <p14:creationId xmlns:p14="http://schemas.microsoft.com/office/powerpoint/2010/main" val="12288689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FA9AA6-A81A-45E1-A1DD-434D5ED4EE45}"/>
              </a:ext>
            </a:extLst>
          </p:cNvPr>
          <p:cNvPicPr>
            <a:picLocks noChangeAspect="1"/>
          </p:cNvPicPr>
          <p:nvPr/>
        </p:nvPicPr>
        <p:blipFill>
          <a:blip r:embed="rId2"/>
          <a:stretch>
            <a:fillRect/>
          </a:stretch>
        </p:blipFill>
        <p:spPr>
          <a:xfrm>
            <a:off x="609600" y="132955"/>
            <a:ext cx="7696200" cy="6793887"/>
          </a:xfrm>
          <a:prstGeom prst="rect">
            <a:avLst/>
          </a:prstGeom>
        </p:spPr>
      </p:pic>
    </p:spTree>
    <p:extLst>
      <p:ext uri="{BB962C8B-B14F-4D97-AF65-F5344CB8AC3E}">
        <p14:creationId xmlns:p14="http://schemas.microsoft.com/office/powerpoint/2010/main" val="34080911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C00E20-A9EA-4C2A-9D65-F2B5AE44E674}"/>
              </a:ext>
            </a:extLst>
          </p:cNvPr>
          <p:cNvPicPr>
            <a:picLocks noChangeAspect="1"/>
          </p:cNvPicPr>
          <p:nvPr/>
        </p:nvPicPr>
        <p:blipFill>
          <a:blip r:embed="rId2"/>
          <a:stretch>
            <a:fillRect/>
          </a:stretch>
        </p:blipFill>
        <p:spPr>
          <a:xfrm>
            <a:off x="1809750" y="800100"/>
            <a:ext cx="5524500" cy="5257800"/>
          </a:xfrm>
          <a:prstGeom prst="rect">
            <a:avLst/>
          </a:prstGeom>
        </p:spPr>
      </p:pic>
    </p:spTree>
    <p:extLst>
      <p:ext uri="{BB962C8B-B14F-4D97-AF65-F5344CB8AC3E}">
        <p14:creationId xmlns:p14="http://schemas.microsoft.com/office/powerpoint/2010/main" val="4069656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1963-1968</a:t>
            </a:r>
          </a:p>
        </p:txBody>
      </p:sp>
      <p:sp>
        <p:nvSpPr>
          <p:cNvPr id="3" name="Content Placeholder 2"/>
          <p:cNvSpPr>
            <a:spLocks noGrp="1"/>
          </p:cNvSpPr>
          <p:nvPr>
            <p:ph idx="1"/>
          </p:nvPr>
        </p:nvSpPr>
        <p:spPr/>
        <p:txBody>
          <a:bodyPr/>
          <a:lstStyle/>
          <a:p>
            <a:r>
              <a:rPr lang="en-US" dirty="0"/>
              <a:t>November 22, 1963 President Kennedy assassinated</a:t>
            </a:r>
          </a:p>
          <a:p>
            <a:r>
              <a:rPr lang="en-US" dirty="0"/>
              <a:t>January 8, 1964 Johnson’s State of the Union declares war on poverty</a:t>
            </a:r>
          </a:p>
        </p:txBody>
      </p:sp>
    </p:spTree>
    <p:extLst>
      <p:ext uri="{BB962C8B-B14F-4D97-AF65-F5344CB8AC3E}">
        <p14:creationId xmlns:p14="http://schemas.microsoft.com/office/powerpoint/2010/main" val="37046645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Edin and Schaefer</a:t>
            </a:r>
          </a:p>
        </p:txBody>
      </p:sp>
      <p:sp>
        <p:nvSpPr>
          <p:cNvPr id="3" name="Content Placeholder 2"/>
          <p:cNvSpPr>
            <a:spLocks noGrp="1"/>
          </p:cNvSpPr>
          <p:nvPr>
            <p:ph idx="1"/>
          </p:nvPr>
        </p:nvSpPr>
        <p:spPr>
          <a:xfrm>
            <a:off x="457200" y="1166018"/>
            <a:ext cx="8229600" cy="5539582"/>
          </a:xfrm>
        </p:spPr>
        <p:txBody>
          <a:bodyPr/>
          <a:lstStyle/>
          <a:p>
            <a:r>
              <a:rPr lang="en-US" dirty="0"/>
              <a:t>Extreme poverty doubled between 1996 and 2012.</a:t>
            </a:r>
          </a:p>
          <a:p>
            <a:r>
              <a:rPr lang="en-US" dirty="0"/>
              <a:t>Inequality has risen among the poor.</a:t>
            </a:r>
          </a:p>
          <a:p>
            <a:r>
              <a:rPr lang="en-US" dirty="0"/>
              <a:t>Half of today’s </a:t>
            </a:r>
            <a:r>
              <a:rPr lang="en-US" dirty="0" err="1"/>
              <a:t>offically</a:t>
            </a:r>
            <a:r>
              <a:rPr lang="en-US" dirty="0"/>
              <a:t> poor families are doing better than those we counted as poor in the 1960s</a:t>
            </a:r>
          </a:p>
          <a:p>
            <a:r>
              <a:rPr lang="en-US" dirty="0"/>
              <a:t>The poorest of the poor are worse off than they were in 1969</a:t>
            </a:r>
          </a:p>
          <a:p>
            <a:r>
              <a:rPr lang="en-US" dirty="0"/>
              <a:t>Extreme poverty is concentrated in adults who  do not work and thus get no aid.</a:t>
            </a:r>
          </a:p>
        </p:txBody>
      </p:sp>
    </p:spTree>
    <p:extLst>
      <p:ext uri="{BB962C8B-B14F-4D97-AF65-F5344CB8AC3E}">
        <p14:creationId xmlns:p14="http://schemas.microsoft.com/office/powerpoint/2010/main" val="3485752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Extreme Poverty</a:t>
            </a:r>
          </a:p>
        </p:txBody>
      </p:sp>
      <p:sp>
        <p:nvSpPr>
          <p:cNvPr id="3" name="Content Placeholder 2"/>
          <p:cNvSpPr>
            <a:spLocks noGrp="1"/>
          </p:cNvSpPr>
          <p:nvPr>
            <p:ph idx="1"/>
          </p:nvPr>
        </p:nvSpPr>
        <p:spPr/>
        <p:txBody>
          <a:bodyPr>
            <a:normAutofit lnSpcReduction="10000"/>
          </a:bodyPr>
          <a:lstStyle/>
          <a:p>
            <a:r>
              <a:rPr lang="en-US" dirty="0"/>
              <a:t>A single mother with two children was officially poor in 2011 if she reported an annual income below $18,123.</a:t>
            </a:r>
          </a:p>
          <a:p>
            <a:r>
              <a:rPr lang="en-US" dirty="0"/>
              <a:t>World Bank counted third world families as poor if they lived on under $1.90 a day.</a:t>
            </a:r>
          </a:p>
          <a:p>
            <a:r>
              <a:rPr lang="en-US" dirty="0"/>
              <a:t>For a single mother of two Edin and </a:t>
            </a:r>
            <a:r>
              <a:rPr lang="en-US" dirty="0" err="1"/>
              <a:t>Shaefer</a:t>
            </a:r>
            <a:r>
              <a:rPr lang="en-US" dirty="0"/>
              <a:t> defined them as extremely poor if they lived under $6.00 a day.  The official poverty rate would be under $50.00 a day.</a:t>
            </a:r>
          </a:p>
        </p:txBody>
      </p:sp>
    </p:spTree>
    <p:extLst>
      <p:ext uri="{BB962C8B-B14F-4D97-AF65-F5344CB8AC3E}">
        <p14:creationId xmlns:p14="http://schemas.microsoft.com/office/powerpoint/2010/main" val="20185203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Issues</a:t>
            </a:r>
          </a:p>
        </p:txBody>
      </p:sp>
      <p:sp>
        <p:nvSpPr>
          <p:cNvPr id="3" name="Content Placeholder 2"/>
          <p:cNvSpPr>
            <a:spLocks noGrp="1"/>
          </p:cNvSpPr>
          <p:nvPr>
            <p:ph idx="1"/>
          </p:nvPr>
        </p:nvSpPr>
        <p:spPr/>
        <p:txBody>
          <a:bodyPr>
            <a:normAutofit fontScale="85000" lnSpcReduction="10000"/>
          </a:bodyPr>
          <a:lstStyle/>
          <a:p>
            <a:r>
              <a:rPr lang="en-US" dirty="0"/>
              <a:t>The estimates in $2.00 a day almost never include the value of food stamps, rent subsidies,  or EITC refunds for work during the previous calendar year.</a:t>
            </a:r>
          </a:p>
          <a:p>
            <a:r>
              <a:rPr lang="en-US" dirty="0"/>
              <a:t>Including those resources reduces the estimated prevalence of extreme poverty among households with children from 1.7% to 1.1% in 1996 and from 4.3% to 1.6% in 2011.</a:t>
            </a:r>
          </a:p>
          <a:p>
            <a:r>
              <a:rPr lang="en-US" dirty="0"/>
              <a:t>The growth of EITC refunds and noncash benefits  offsets about four fifths of the decline in extremely poor families pretax money income between 1996 and 2011.</a:t>
            </a:r>
          </a:p>
        </p:txBody>
      </p:sp>
    </p:spTree>
    <p:extLst>
      <p:ext uri="{BB962C8B-B14F-4D97-AF65-F5344CB8AC3E}">
        <p14:creationId xmlns:p14="http://schemas.microsoft.com/office/powerpoint/2010/main" val="26663980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D1263-7D27-415B-8E16-11555C1E2E9E}"/>
              </a:ext>
            </a:extLst>
          </p:cNvPr>
          <p:cNvSpPr>
            <a:spLocks noGrp="1"/>
          </p:cNvSpPr>
          <p:nvPr>
            <p:ph type="title"/>
          </p:nvPr>
        </p:nvSpPr>
        <p:spPr/>
        <p:txBody>
          <a:bodyPr/>
          <a:lstStyle/>
          <a:p>
            <a:r>
              <a:rPr lang="en-US" dirty="0"/>
              <a:t>Even with aid, the poor suffer</a:t>
            </a:r>
          </a:p>
        </p:txBody>
      </p:sp>
      <p:sp>
        <p:nvSpPr>
          <p:cNvPr id="3" name="Content Placeholder 2">
            <a:extLst>
              <a:ext uri="{FF2B5EF4-FFF2-40B4-BE49-F238E27FC236}">
                <a16:creationId xmlns:a16="http://schemas.microsoft.com/office/drawing/2014/main" id="{487694E5-175F-4A04-93BF-FCEAF87DDC2C}"/>
              </a:ext>
            </a:extLst>
          </p:cNvPr>
          <p:cNvSpPr>
            <a:spLocks noGrp="1"/>
          </p:cNvSpPr>
          <p:nvPr>
            <p:ph idx="1"/>
          </p:nvPr>
        </p:nvSpPr>
        <p:spPr/>
        <p:txBody>
          <a:bodyPr/>
          <a:lstStyle/>
          <a:p>
            <a:r>
              <a:rPr lang="en-US" dirty="0"/>
              <a:t>Before COVID poor families were on the edge.</a:t>
            </a:r>
          </a:p>
          <a:p>
            <a:r>
              <a:rPr lang="en-US" dirty="0"/>
              <a:t>The working poor are hit hard when employment vanishes.</a:t>
            </a:r>
          </a:p>
          <a:p>
            <a:r>
              <a:rPr lang="en-US" dirty="0"/>
              <a:t>The US reduces market based poverty less than most other countries</a:t>
            </a:r>
          </a:p>
        </p:txBody>
      </p:sp>
    </p:spTree>
    <p:extLst>
      <p:ext uri="{BB962C8B-B14F-4D97-AF65-F5344CB8AC3E}">
        <p14:creationId xmlns:p14="http://schemas.microsoft.com/office/powerpoint/2010/main" val="39859266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1E4888-4BF2-4F2C-8531-050D5CFCF032}"/>
              </a:ext>
            </a:extLst>
          </p:cNvPr>
          <p:cNvPicPr>
            <a:picLocks noChangeAspect="1"/>
          </p:cNvPicPr>
          <p:nvPr/>
        </p:nvPicPr>
        <p:blipFill>
          <a:blip r:embed="rId2"/>
          <a:stretch>
            <a:fillRect/>
          </a:stretch>
        </p:blipFill>
        <p:spPr>
          <a:xfrm>
            <a:off x="1809750" y="166687"/>
            <a:ext cx="5524500" cy="6524625"/>
          </a:xfrm>
          <a:prstGeom prst="rect">
            <a:avLst/>
          </a:prstGeom>
        </p:spPr>
      </p:pic>
    </p:spTree>
    <p:extLst>
      <p:ext uri="{BB962C8B-B14F-4D97-AF65-F5344CB8AC3E}">
        <p14:creationId xmlns:p14="http://schemas.microsoft.com/office/powerpoint/2010/main" val="31569245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D1B282-1FC0-4507-BD9F-009A93EB2007}"/>
              </a:ext>
            </a:extLst>
          </p:cNvPr>
          <p:cNvPicPr>
            <a:picLocks noChangeAspect="1"/>
          </p:cNvPicPr>
          <p:nvPr/>
        </p:nvPicPr>
        <p:blipFill>
          <a:blip r:embed="rId2"/>
          <a:stretch>
            <a:fillRect/>
          </a:stretch>
        </p:blipFill>
        <p:spPr>
          <a:xfrm>
            <a:off x="2759037" y="0"/>
            <a:ext cx="4708563" cy="6858000"/>
          </a:xfrm>
          <a:prstGeom prst="rect">
            <a:avLst/>
          </a:prstGeom>
        </p:spPr>
      </p:pic>
    </p:spTree>
    <p:extLst>
      <p:ext uri="{BB962C8B-B14F-4D97-AF65-F5344CB8AC3E}">
        <p14:creationId xmlns:p14="http://schemas.microsoft.com/office/powerpoint/2010/main" val="514934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F39B3-5B6A-43A1-BDFD-C12977AB957D}"/>
              </a:ext>
            </a:extLst>
          </p:cNvPr>
          <p:cNvSpPr>
            <a:spLocks noGrp="1"/>
          </p:cNvSpPr>
          <p:nvPr>
            <p:ph type="title"/>
          </p:nvPr>
        </p:nvSpPr>
        <p:spPr/>
        <p:txBody>
          <a:bodyPr/>
          <a:lstStyle/>
          <a:p>
            <a:r>
              <a:rPr lang="en-US" dirty="0"/>
              <a:t>Working Poor</a:t>
            </a:r>
          </a:p>
        </p:txBody>
      </p:sp>
      <p:sp>
        <p:nvSpPr>
          <p:cNvPr id="3" name="Content Placeholder 2">
            <a:extLst>
              <a:ext uri="{FF2B5EF4-FFF2-40B4-BE49-F238E27FC236}">
                <a16:creationId xmlns:a16="http://schemas.microsoft.com/office/drawing/2014/main" id="{A491957F-E71A-4584-AD60-5A73C5DCE0A4}"/>
              </a:ext>
            </a:extLst>
          </p:cNvPr>
          <p:cNvSpPr>
            <a:spLocks noGrp="1"/>
          </p:cNvSpPr>
          <p:nvPr>
            <p:ph idx="1"/>
          </p:nvPr>
        </p:nvSpPr>
        <p:spPr/>
        <p:txBody>
          <a:bodyPr/>
          <a:lstStyle/>
          <a:p>
            <a:r>
              <a:rPr lang="en-US" dirty="0"/>
              <a:t>Nearly 1 in 4 workers are paid below-poverty level wages, about the same as in 1973.</a:t>
            </a:r>
          </a:p>
          <a:p>
            <a:r>
              <a:rPr lang="en-US" dirty="0"/>
              <a:t>24% of workers in 2016 were paid hourly wages too low to lift  a family of four above the poverty line even if the worker worked full time all year.</a:t>
            </a:r>
          </a:p>
          <a:p>
            <a:r>
              <a:rPr lang="en-US" dirty="0"/>
              <a:t>This is where the US is an outlier.  We have SO MANY low wage jobs compared to Europe.</a:t>
            </a:r>
          </a:p>
        </p:txBody>
      </p:sp>
    </p:spTree>
    <p:extLst>
      <p:ext uri="{BB962C8B-B14F-4D97-AF65-F5344CB8AC3E}">
        <p14:creationId xmlns:p14="http://schemas.microsoft.com/office/powerpoint/2010/main" val="17311052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D0CFF2-D356-418F-B058-CDA56E381B58}"/>
              </a:ext>
            </a:extLst>
          </p:cNvPr>
          <p:cNvPicPr>
            <a:picLocks noChangeAspect="1"/>
          </p:cNvPicPr>
          <p:nvPr/>
        </p:nvPicPr>
        <p:blipFill>
          <a:blip r:embed="rId2"/>
          <a:stretch>
            <a:fillRect/>
          </a:stretch>
        </p:blipFill>
        <p:spPr>
          <a:xfrm>
            <a:off x="1809750" y="823912"/>
            <a:ext cx="5524500" cy="5210175"/>
          </a:xfrm>
          <a:prstGeom prst="rect">
            <a:avLst/>
          </a:prstGeom>
        </p:spPr>
      </p:pic>
    </p:spTree>
    <p:extLst>
      <p:ext uri="{BB962C8B-B14F-4D97-AF65-F5344CB8AC3E}">
        <p14:creationId xmlns:p14="http://schemas.microsoft.com/office/powerpoint/2010/main" val="21939171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F12B6-C430-4349-98D8-8D0309B2CDC2}"/>
              </a:ext>
            </a:extLst>
          </p:cNvPr>
          <p:cNvPicPr>
            <a:picLocks noChangeAspect="1"/>
          </p:cNvPicPr>
          <p:nvPr/>
        </p:nvPicPr>
        <p:blipFill>
          <a:blip r:embed="rId2"/>
          <a:stretch>
            <a:fillRect/>
          </a:stretch>
        </p:blipFill>
        <p:spPr>
          <a:xfrm>
            <a:off x="685800" y="300070"/>
            <a:ext cx="7848600" cy="6197688"/>
          </a:xfrm>
          <a:prstGeom prst="rect">
            <a:avLst/>
          </a:prstGeom>
        </p:spPr>
      </p:pic>
    </p:spTree>
    <p:extLst>
      <p:ext uri="{BB962C8B-B14F-4D97-AF65-F5344CB8AC3E}">
        <p14:creationId xmlns:p14="http://schemas.microsoft.com/office/powerpoint/2010/main" val="27755077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418" y="228600"/>
            <a:ext cx="886116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205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707CC9-BC87-47E9-8E87-86FB215EB853}"/>
              </a:ext>
            </a:extLst>
          </p:cNvPr>
          <p:cNvPicPr>
            <a:picLocks noChangeAspect="1"/>
          </p:cNvPicPr>
          <p:nvPr/>
        </p:nvPicPr>
        <p:blipFill>
          <a:blip r:embed="rId2"/>
          <a:stretch>
            <a:fillRect/>
          </a:stretch>
        </p:blipFill>
        <p:spPr>
          <a:xfrm>
            <a:off x="0" y="857250"/>
            <a:ext cx="9144000" cy="5143500"/>
          </a:xfrm>
          <a:prstGeom prst="rect">
            <a:avLst/>
          </a:prstGeom>
        </p:spPr>
      </p:pic>
      <p:sp>
        <p:nvSpPr>
          <p:cNvPr id="3" name="TextBox 2">
            <a:extLst>
              <a:ext uri="{FF2B5EF4-FFF2-40B4-BE49-F238E27FC236}">
                <a16:creationId xmlns:a16="http://schemas.microsoft.com/office/drawing/2014/main" id="{26913F08-1C58-45FE-B6C7-F9A31A67F07D}"/>
              </a:ext>
            </a:extLst>
          </p:cNvPr>
          <p:cNvSpPr txBox="1"/>
          <p:nvPr/>
        </p:nvSpPr>
        <p:spPr>
          <a:xfrm>
            <a:off x="2057400" y="6172200"/>
            <a:ext cx="4636975" cy="369332"/>
          </a:xfrm>
          <a:prstGeom prst="rect">
            <a:avLst/>
          </a:prstGeom>
          <a:noFill/>
        </p:spPr>
        <p:txBody>
          <a:bodyPr wrap="none" rtlCol="0">
            <a:spAutoFit/>
          </a:bodyPr>
          <a:lstStyle/>
          <a:p>
            <a:r>
              <a:rPr lang="en-US" dirty="0"/>
              <a:t>1964 President Johnson visits Martin County KY</a:t>
            </a:r>
          </a:p>
        </p:txBody>
      </p:sp>
    </p:spTree>
    <p:extLst>
      <p:ext uri="{BB962C8B-B14F-4D97-AF65-F5344CB8AC3E}">
        <p14:creationId xmlns:p14="http://schemas.microsoft.com/office/powerpoint/2010/main" val="987217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Differences across countries</a:t>
            </a:r>
          </a:p>
        </p:txBody>
      </p:sp>
      <p:sp>
        <p:nvSpPr>
          <p:cNvPr id="3" name="Content Placeholder 2"/>
          <p:cNvSpPr>
            <a:spLocks noGrp="1"/>
          </p:cNvSpPr>
          <p:nvPr>
            <p:ph idx="1"/>
          </p:nvPr>
        </p:nvSpPr>
        <p:spPr/>
        <p:txBody>
          <a:bodyPr>
            <a:normAutofit fontScale="92500" lnSpcReduction="10000"/>
          </a:bodyPr>
          <a:lstStyle/>
          <a:p>
            <a:r>
              <a:rPr lang="en-US" dirty="0"/>
              <a:t>No paid vacation in US (the only country)</a:t>
            </a:r>
          </a:p>
          <a:p>
            <a:pPr lvl="1"/>
            <a:r>
              <a:rPr lang="en-US" dirty="0"/>
              <a:t>In US 50% have no paid vacation</a:t>
            </a:r>
          </a:p>
          <a:p>
            <a:r>
              <a:rPr lang="en-US" dirty="0"/>
              <a:t>In all five European countries employees are guaranteed sickness benefits for short or long term illness, with benefit duration of at least six months.</a:t>
            </a:r>
          </a:p>
          <a:p>
            <a:r>
              <a:rPr lang="en-US" dirty="0"/>
              <a:t>77% of low wage US workers have no paid sick leave.</a:t>
            </a:r>
          </a:p>
          <a:p>
            <a:r>
              <a:rPr lang="en-US" dirty="0"/>
              <a:t>In 2008 more than half (54%had no employer health care and 37% had no health care at all)</a:t>
            </a:r>
          </a:p>
          <a:p>
            <a:endParaRPr lang="en-US" dirty="0"/>
          </a:p>
        </p:txBody>
      </p:sp>
    </p:spTree>
    <p:extLst>
      <p:ext uri="{BB962C8B-B14F-4D97-AF65-F5344CB8AC3E}">
        <p14:creationId xmlns:p14="http://schemas.microsoft.com/office/powerpoint/2010/main" val="2421311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Poor in US International Comparisons</a:t>
            </a:r>
          </a:p>
        </p:txBody>
      </p:sp>
      <p:sp>
        <p:nvSpPr>
          <p:cNvPr id="3" name="Content Placeholder 2"/>
          <p:cNvSpPr>
            <a:spLocks noGrp="1"/>
          </p:cNvSpPr>
          <p:nvPr>
            <p:ph idx="1"/>
          </p:nvPr>
        </p:nvSpPr>
        <p:spPr/>
        <p:txBody>
          <a:bodyPr/>
          <a:lstStyle/>
          <a:p>
            <a:r>
              <a:rPr lang="en-US" dirty="0"/>
              <a:t>Life expectancy </a:t>
            </a:r>
          </a:p>
          <a:p>
            <a:pPr lvl="1"/>
            <a:r>
              <a:rPr lang="en-US" dirty="0"/>
              <a:t>In 2000 the life expectancy in  the poorest decile of counties in the US was 74.7 years, comparable to Albania, Lebanon and the United Arab Emirates. </a:t>
            </a:r>
          </a:p>
          <a:p>
            <a:pPr lvl="1"/>
            <a:r>
              <a:rPr lang="en-US" dirty="0"/>
              <a:t>Race and education life expectancies show very large gaps.</a:t>
            </a:r>
          </a:p>
          <a:p>
            <a:endParaRPr lang="en-US" dirty="0"/>
          </a:p>
        </p:txBody>
      </p:sp>
    </p:spTree>
    <p:extLst>
      <p:ext uri="{BB962C8B-B14F-4D97-AF65-F5344CB8AC3E}">
        <p14:creationId xmlns:p14="http://schemas.microsoft.com/office/powerpoint/2010/main" val="33944034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5850"/>
            <a:ext cx="7162800" cy="468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18412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Infant Mortality Rates</a:t>
            </a:r>
          </a:p>
        </p:txBody>
      </p:sp>
      <p:sp>
        <p:nvSpPr>
          <p:cNvPr id="3" name="Content Placeholder 2"/>
          <p:cNvSpPr>
            <a:spLocks noGrp="1"/>
          </p:cNvSpPr>
          <p:nvPr>
            <p:ph idx="1"/>
          </p:nvPr>
        </p:nvSpPr>
        <p:spPr/>
        <p:txBody>
          <a:bodyPr>
            <a:normAutofit lnSpcReduction="10000"/>
          </a:bodyPr>
          <a:lstStyle/>
          <a:p>
            <a:r>
              <a:rPr lang="en-US" dirty="0"/>
              <a:t>The IMR is the number of infants who die before age 1 per 100,000 live births.  In 2013 the US IMR was 5.9.</a:t>
            </a:r>
          </a:p>
          <a:p>
            <a:r>
              <a:rPr lang="en-US" dirty="0"/>
              <a:t>The US ranks 55</a:t>
            </a:r>
            <a:r>
              <a:rPr lang="en-US" baseline="30000" dirty="0"/>
              <a:t>th</a:t>
            </a:r>
            <a:r>
              <a:rPr lang="en-US" dirty="0"/>
              <a:t> in the world in IMR.</a:t>
            </a:r>
          </a:p>
          <a:p>
            <a:r>
              <a:rPr lang="en-US" dirty="0"/>
              <a:t>The cross country differences are driven by tremendous within country differences in the US</a:t>
            </a:r>
          </a:p>
          <a:p>
            <a:r>
              <a:rPr lang="en-US" dirty="0"/>
              <a:t>White college educated women look like Europe.</a:t>
            </a:r>
          </a:p>
        </p:txBody>
      </p:sp>
    </p:spTree>
    <p:extLst>
      <p:ext uri="{BB962C8B-B14F-4D97-AF65-F5344CB8AC3E}">
        <p14:creationId xmlns:p14="http://schemas.microsoft.com/office/powerpoint/2010/main" val="2932599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615" y="762000"/>
            <a:ext cx="8671311" cy="5852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5939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ssets.weforum.org/editor/kJ5ByzX0Md3lMBVW8YibbB1ZJUulKNqYnETAy2us6K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6525"/>
            <a:ext cx="9144000" cy="6983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6706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washingtonpost.com/resizer/KRZZv2IhaSu7M6uDa6RDCU5EF2Q=/480x0/arc-anglerfish-washpost-prod-washpost.s3.amazonaws.com/public/SIUEM44DNAZ27GCLDSEJB6JND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71551"/>
            <a:ext cx="8077199" cy="56578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228600"/>
            <a:ext cx="6934200" cy="646331"/>
          </a:xfrm>
          <a:prstGeom prst="rect">
            <a:avLst/>
          </a:prstGeom>
          <a:noFill/>
        </p:spPr>
        <p:txBody>
          <a:bodyPr wrap="square" rtlCol="0">
            <a:spAutoFit/>
          </a:bodyPr>
          <a:lstStyle/>
          <a:p>
            <a:r>
              <a:rPr lang="en-US" b="1" dirty="0">
                <a:solidFill>
                  <a:srgbClr val="0070C0"/>
                </a:solidFill>
                <a:latin typeface="Arial" panose="020B0604020202020204" pitchFamily="34" charset="0"/>
                <a:cs typeface="Arial" panose="020B0604020202020204" pitchFamily="34" charset="0"/>
              </a:rPr>
              <a:t>For liberals the declining value of the minimum wage has been an increasing focus.</a:t>
            </a:r>
          </a:p>
        </p:txBody>
      </p:sp>
    </p:spTree>
    <p:extLst>
      <p:ext uri="{BB962C8B-B14F-4D97-AF65-F5344CB8AC3E}">
        <p14:creationId xmlns:p14="http://schemas.microsoft.com/office/powerpoint/2010/main" val="6713265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961911-B37F-45BE-8755-B7E187EFCE17}"/>
              </a:ext>
            </a:extLst>
          </p:cNvPr>
          <p:cNvPicPr>
            <a:picLocks noChangeAspect="1"/>
          </p:cNvPicPr>
          <p:nvPr/>
        </p:nvPicPr>
        <p:blipFill>
          <a:blip r:embed="rId2"/>
          <a:stretch>
            <a:fillRect/>
          </a:stretch>
        </p:blipFill>
        <p:spPr>
          <a:xfrm>
            <a:off x="1143000" y="0"/>
            <a:ext cx="6858000" cy="6858000"/>
          </a:xfrm>
          <a:prstGeom prst="rect">
            <a:avLst/>
          </a:prstGeom>
        </p:spPr>
      </p:pic>
    </p:spTree>
    <p:extLst>
      <p:ext uri="{BB962C8B-B14F-4D97-AF65-F5344CB8AC3E}">
        <p14:creationId xmlns:p14="http://schemas.microsoft.com/office/powerpoint/2010/main" val="37772410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28600"/>
            <a:ext cx="8763000" cy="6477000"/>
          </a:xfrm>
          <a:prstGeom prst="rect">
            <a:avLst/>
          </a:prstGeom>
        </p:spPr>
      </p:pic>
    </p:spTree>
    <p:extLst>
      <p:ext uri="{BB962C8B-B14F-4D97-AF65-F5344CB8AC3E}">
        <p14:creationId xmlns:p14="http://schemas.microsoft.com/office/powerpoint/2010/main" val="27121701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fortunedotcom.files.wordpress.com/2017/06/city_wage_increas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28600"/>
            <a:ext cx="8763000"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454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 on Poverty</a:t>
            </a:r>
          </a:p>
        </p:txBody>
      </p:sp>
      <p:sp>
        <p:nvSpPr>
          <p:cNvPr id="3" name="Content Placeholder 2"/>
          <p:cNvSpPr>
            <a:spLocks noGrp="1"/>
          </p:cNvSpPr>
          <p:nvPr>
            <p:ph idx="1"/>
          </p:nvPr>
        </p:nvSpPr>
        <p:spPr/>
        <p:txBody>
          <a:bodyPr>
            <a:normAutofit fontScale="85000" lnSpcReduction="20000"/>
          </a:bodyPr>
          <a:lstStyle/>
          <a:p>
            <a:r>
              <a:rPr lang="en-US" dirty="0"/>
              <a:t>Many Americans live on the outskirts of hope—some because of their poverty, and some because of their color, and all too many because of both. Our task is to help replace their despair with opportunity. This administration today, here and now, declares unconditional war on poverty in America. I urge this Congress and all Americans to join with me in that effort. It will not be a short or easy struggle, no single weapon or strategy will suffice, but we shall not rest until that war is won. The richest Nation on earth can afford to win it. We cannot afford to lose it. </a:t>
            </a:r>
          </a:p>
          <a:p>
            <a:pPr marL="0" indent="0">
              <a:buNone/>
            </a:pPr>
            <a:r>
              <a:rPr lang="en-US" dirty="0"/>
              <a:t>	President Lyndon B. Johnson, State of the Union Address, January 8, 1964</a:t>
            </a:r>
          </a:p>
        </p:txBody>
      </p:sp>
    </p:spTree>
    <p:extLst>
      <p:ext uri="{BB962C8B-B14F-4D97-AF65-F5344CB8AC3E}">
        <p14:creationId xmlns:p14="http://schemas.microsoft.com/office/powerpoint/2010/main" val="13934840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531167"/>
            <a:ext cx="8153400" cy="461665"/>
          </a:xfrm>
          <a:prstGeom prst="rect">
            <a:avLst/>
          </a:prstGeom>
          <a:noFill/>
        </p:spPr>
        <p:txBody>
          <a:bodyPr wrap="square" rtlCol="0">
            <a:spAutoFit/>
          </a:bodyPr>
          <a:lstStyle/>
          <a:p>
            <a:pPr algn="ctr"/>
            <a:r>
              <a:rPr lang="en-US" sz="2400" b="1" dirty="0">
                <a:solidFill>
                  <a:srgbClr val="0070C0"/>
                </a:solidFill>
                <a:latin typeface="Arial" panose="020B0604020202020204" pitchFamily="34" charset="0"/>
                <a:cs typeface="Arial" panose="020B0604020202020204" pitchFamily="34" charset="0"/>
              </a:rPr>
              <a:t>FIGHTS OVER LOCAL MINIMUM WAGE MANDATES</a:t>
            </a:r>
          </a:p>
        </p:txBody>
      </p:sp>
      <p:sp>
        <p:nvSpPr>
          <p:cNvPr id="3" name="TextBox 2"/>
          <p:cNvSpPr txBox="1"/>
          <p:nvPr/>
        </p:nvSpPr>
        <p:spPr>
          <a:xfrm>
            <a:off x="304800" y="1447800"/>
            <a:ext cx="8610600" cy="4893647"/>
          </a:xfrm>
          <a:prstGeom prst="rect">
            <a:avLst/>
          </a:prstGeom>
          <a:noFill/>
        </p:spPr>
        <p:txBody>
          <a:bodyPr wrap="square" rtlCol="0">
            <a:spAutoFit/>
          </a:bodyPr>
          <a:lstStyle/>
          <a:p>
            <a:pPr marL="285750" indent="-285750">
              <a:buFont typeface="Wingdings" panose="05000000000000000000" pitchFamily="2" charset="2"/>
              <a:buChar char="Ø"/>
            </a:pPr>
            <a:r>
              <a:rPr lang="en-US" sz="2400" b="1" dirty="0">
                <a:latin typeface="Arial" panose="020B0604020202020204" pitchFamily="34" charset="0"/>
                <a:cs typeface="Arial" panose="020B0604020202020204" pitchFamily="34" charset="0"/>
              </a:rPr>
              <a:t>Before 2012, only five localities raised minimum wages independently in their states.  After that, dozens of cities and counties mandated minimum wage increases.</a:t>
            </a:r>
          </a:p>
          <a:p>
            <a:pPr marL="285750" indent="-285750">
              <a:buFont typeface="Wingdings" panose="05000000000000000000" pitchFamily="2" charset="2"/>
              <a:buChar char="Ø"/>
            </a:pPr>
            <a:endParaRPr lang="en-US" sz="24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400" b="1" dirty="0">
                <a:latin typeface="Arial" panose="020B0604020202020204" pitchFamily="34" charset="0"/>
                <a:cs typeface="Arial" panose="020B0604020202020204" pitchFamily="34" charset="0"/>
              </a:rPr>
              <a:t>Progressive coalitions including unions and advocacy groups championed these increases.</a:t>
            </a:r>
          </a:p>
          <a:p>
            <a:pPr marL="285750" indent="-285750">
              <a:buFont typeface="Wingdings" panose="05000000000000000000" pitchFamily="2" charset="2"/>
              <a:buChar char="Ø"/>
            </a:pPr>
            <a:endParaRPr lang="en-US" sz="24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400" b="1" dirty="0">
                <a:latin typeface="Arial" panose="020B0604020202020204" pitchFamily="34" charset="0"/>
                <a:cs typeface="Arial" panose="020B0604020202020204" pitchFamily="34" charset="0"/>
              </a:rPr>
              <a:t>Opponents led by the American Legislative Exchange Council (ALEC) have responded at the state level – where conservative-dominated legislatures have passed </a:t>
            </a:r>
            <a:r>
              <a:rPr lang="en-US" sz="2400" b="1" dirty="0">
                <a:solidFill>
                  <a:srgbClr val="FF0000"/>
                </a:solidFill>
                <a:latin typeface="Arial" panose="020B0604020202020204" pitchFamily="34" charset="0"/>
                <a:cs typeface="Arial" panose="020B0604020202020204" pitchFamily="34" charset="0"/>
              </a:rPr>
              <a:t>preemption laws </a:t>
            </a:r>
            <a:r>
              <a:rPr lang="en-US" sz="2400" b="1" dirty="0">
                <a:latin typeface="Arial" panose="020B0604020202020204" pitchFamily="34" charset="0"/>
                <a:cs typeface="Arial" panose="020B0604020202020204" pitchFamily="34" charset="0"/>
              </a:rPr>
              <a:t>repealing/blocking local minimum wage increases (for example, in Alabama, Idaho, and North Carolina).   </a:t>
            </a:r>
          </a:p>
        </p:txBody>
      </p:sp>
    </p:spTree>
    <p:extLst>
      <p:ext uri="{BB962C8B-B14F-4D97-AF65-F5344CB8AC3E}">
        <p14:creationId xmlns:p14="http://schemas.microsoft.com/office/powerpoint/2010/main" val="42361961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624A7C08-1312-4EAC-AC61-CF9C77FFD7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34229567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DDB34F48-65D2-4E1B-89D2-37C75A2451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69341"/>
            <a:ext cx="9144000" cy="5519318"/>
          </a:xfrm>
          <a:prstGeom prst="rect">
            <a:avLst/>
          </a:prstGeom>
        </p:spPr>
      </p:pic>
    </p:spTree>
    <p:extLst>
      <p:ext uri="{BB962C8B-B14F-4D97-AF65-F5344CB8AC3E}">
        <p14:creationId xmlns:p14="http://schemas.microsoft.com/office/powerpoint/2010/main" val="10433781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52400"/>
            <a:ext cx="7315200" cy="707886"/>
          </a:xfrm>
          <a:prstGeom prst="rect">
            <a:avLst/>
          </a:prstGeom>
          <a:noFill/>
        </p:spPr>
        <p:txBody>
          <a:bodyPr wrap="square" rtlCol="0">
            <a:spAutoFit/>
          </a:bodyPr>
          <a:lstStyle/>
          <a:p>
            <a:pPr algn="ctr"/>
            <a:r>
              <a:rPr lang="en-US" sz="2000" b="1" dirty="0">
                <a:solidFill>
                  <a:srgbClr val="00B050"/>
                </a:solidFill>
                <a:latin typeface="Arial" panose="020B0604020202020204" pitchFamily="34" charset="0"/>
                <a:cs typeface="Arial" panose="020B0604020202020204" pitchFamily="34" charset="0"/>
              </a:rPr>
              <a:t>AMERICAN LEGISLATIVE EXCHANGE COUNCIL </a:t>
            </a:r>
          </a:p>
          <a:p>
            <a:pPr algn="ctr"/>
            <a:r>
              <a:rPr lang="en-US" sz="2000" b="1" dirty="0">
                <a:solidFill>
                  <a:srgbClr val="00B050"/>
                </a:solidFill>
                <a:latin typeface="Arial" panose="020B0604020202020204" pitchFamily="34" charset="0"/>
                <a:cs typeface="Arial" panose="020B0604020202020204" pitchFamily="34" charset="0"/>
              </a:rPr>
              <a:t>Model Bill “Living Wage Mandate Preemption Act” (2013)</a:t>
            </a:r>
          </a:p>
        </p:txBody>
      </p:sp>
      <p:sp>
        <p:nvSpPr>
          <p:cNvPr id="3" name="TextBox 2"/>
          <p:cNvSpPr txBox="1"/>
          <p:nvPr/>
        </p:nvSpPr>
        <p:spPr>
          <a:xfrm>
            <a:off x="304800" y="990600"/>
            <a:ext cx="8610600" cy="5262979"/>
          </a:xfrm>
          <a:prstGeom prst="rect">
            <a:avLst/>
          </a:prstGeom>
          <a:noFill/>
        </p:spPr>
        <p:txBody>
          <a:bodyPr wrap="square" rtlCol="0">
            <a:spAutoFit/>
          </a:bodyPr>
          <a:lstStyle/>
          <a:p>
            <a:r>
              <a:rPr lang="en-US" sz="1600" b="1" i="1" dirty="0">
                <a:latin typeface="Arial" panose="020B0604020202020204" pitchFamily="34" charset="0"/>
                <a:cs typeface="Arial" panose="020B0604020202020204" pitchFamily="34" charset="0"/>
              </a:rPr>
              <a:t>Summary</a:t>
            </a:r>
          </a:p>
          <a:p>
            <a:r>
              <a:rPr lang="en-US" sz="1600" dirty="0">
                <a:latin typeface="Arial" panose="020B0604020202020204" pitchFamily="34" charset="0"/>
                <a:cs typeface="Arial" panose="020B0604020202020204" pitchFamily="34" charset="0"/>
              </a:rPr>
              <a:t>The Living Wage Mandate Preemption Act repeals any local “living wage” mandates, ordinances or laws enacted by political subdivisions of the state.  It also prohibits political subdivisions from enacting laws establishing “living wage” mandates on private businesses, including those businesses that have service contracts with and/or receive financial assistance from such political subdivisions of state government.</a:t>
            </a:r>
          </a:p>
          <a:p>
            <a:endParaRPr lang="en-US" sz="1600" b="1" i="1"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This legislature finds and declares that:</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 Economic stability and growth are among the most important factors affecting the general welfare of the people of this state….</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(B) Mandated wages comprise a major cost component for private enterprises, and are among the chief factors affecting… economic… growth…</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 Local variations in mandated wage rates threaten many businesses with a loss of employees to areas which require higher mandated wage rates, threaten many other businesses with a loss of patrons… and are therefore detrimental to the business environment of the state…..</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(D) In order for businesses to remain competitive and yet attract and retain the highest possible caliber of employees, private enterprises in this state must be allowed to function in a uniform environment with respect to mandated wage rates; and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(E) Legislated wage disparity…creates an anticompetitive marketplace that fosters job and business relocation.</a:t>
            </a:r>
          </a:p>
        </p:txBody>
      </p:sp>
    </p:spTree>
    <p:extLst>
      <p:ext uri="{BB962C8B-B14F-4D97-AF65-F5344CB8AC3E}">
        <p14:creationId xmlns:p14="http://schemas.microsoft.com/office/powerpoint/2010/main" val="23831832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71066"/>
            <a:ext cx="8534400" cy="461665"/>
          </a:xfrm>
          <a:prstGeom prst="rect">
            <a:avLst/>
          </a:prstGeom>
          <a:noFill/>
        </p:spPr>
        <p:txBody>
          <a:bodyPr wrap="square" rtlCol="0">
            <a:spAutoFit/>
          </a:bodyPr>
          <a:lstStyle/>
          <a:p>
            <a:pPr algn="ctr"/>
            <a:r>
              <a:rPr lang="en-US" sz="2400" b="1" dirty="0">
                <a:solidFill>
                  <a:srgbClr val="00B050"/>
                </a:solidFill>
                <a:latin typeface="Arial" panose="020B0604020202020204" pitchFamily="34" charset="0"/>
                <a:cs typeface="Arial" panose="020B0604020202020204" pitchFamily="34" charset="0"/>
              </a:rPr>
              <a:t>RESEARCH FINDINGS ON MINIMUM WAGE INCREASES</a:t>
            </a:r>
          </a:p>
        </p:txBody>
      </p:sp>
      <p:sp>
        <p:nvSpPr>
          <p:cNvPr id="3" name="TextBox 2"/>
          <p:cNvSpPr txBox="1"/>
          <p:nvPr/>
        </p:nvSpPr>
        <p:spPr>
          <a:xfrm>
            <a:off x="533400" y="1295400"/>
            <a:ext cx="8077200" cy="5078313"/>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Arial" panose="020B0604020202020204" pitchFamily="34" charset="0"/>
                <a:cs typeface="Arial" panose="020B0604020202020204" pitchFamily="34" charset="0"/>
              </a:rPr>
              <a:t>2010 study of “Minimum Wage Effects Across State Borders” by A. Dube, T. Lester, and M. Reich at UC Berkeley looked at employment levels from 1990 to 2006 in every pair of neighboring U.S. counties with different minimum wage levels. Study found that higher minimum wages did not lead to hiring reductions or to shifts of jobs to neighboring lower-wage counties.</a:t>
            </a:r>
          </a:p>
          <a:p>
            <a:pPr marL="285750" indent="-285750">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dirty="0">
                <a:latin typeface="Arial" panose="020B0604020202020204" pitchFamily="34" charset="0"/>
                <a:cs typeface="Arial" panose="020B0604020202020204" pitchFamily="34" charset="0"/>
              </a:rPr>
              <a:t>2016 National Employment Law Project study of seven decades of trends found no correlation between federal minimum wage increases and adverse employment trends (using various indicators).  Overall employment usually increased, and periods of decline were due to overall economic downturns.</a:t>
            </a:r>
          </a:p>
          <a:p>
            <a:pPr marL="285750" indent="-285750">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dirty="0">
                <a:latin typeface="Arial" panose="020B0604020202020204" pitchFamily="34" charset="0"/>
                <a:cs typeface="Arial" panose="020B0604020202020204" pitchFamily="34" charset="0"/>
              </a:rPr>
              <a:t>Study by Michael Reich (UC Berkeley) found that phased in repeated minimum wage hikes in San Francisco did not hurt employment.</a:t>
            </a:r>
          </a:p>
          <a:p>
            <a:pPr marL="285750" indent="-285750">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dirty="0">
                <a:latin typeface="Arial" panose="020B0604020202020204" pitchFamily="34" charset="0"/>
                <a:cs typeface="Arial" panose="020B0604020202020204" pitchFamily="34" charset="0"/>
              </a:rPr>
              <a:t>CAVEAT:  available studies measure the impact of gradual hikes in steps, not big upward increases in the minimum wage floor.</a:t>
            </a:r>
          </a:p>
        </p:txBody>
      </p:sp>
    </p:spTree>
    <p:extLst>
      <p:ext uri="{BB962C8B-B14F-4D97-AF65-F5344CB8AC3E}">
        <p14:creationId xmlns:p14="http://schemas.microsoft.com/office/powerpoint/2010/main" val="19439414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02314-FED6-48DF-B5E9-3CC01C70C087}"/>
              </a:ext>
            </a:extLst>
          </p:cNvPr>
          <p:cNvSpPr>
            <a:spLocks noGrp="1"/>
          </p:cNvSpPr>
          <p:nvPr>
            <p:ph type="title"/>
          </p:nvPr>
        </p:nvSpPr>
        <p:spPr/>
        <p:txBody>
          <a:bodyPr/>
          <a:lstStyle/>
          <a:p>
            <a:r>
              <a:rPr lang="en-US" dirty="0"/>
              <a:t>Children in Poverty: What Works?</a:t>
            </a:r>
          </a:p>
        </p:txBody>
      </p:sp>
      <p:sp>
        <p:nvSpPr>
          <p:cNvPr id="3" name="Content Placeholder 2">
            <a:extLst>
              <a:ext uri="{FF2B5EF4-FFF2-40B4-BE49-F238E27FC236}">
                <a16:creationId xmlns:a16="http://schemas.microsoft.com/office/drawing/2014/main" id="{BD06096A-6C70-44D5-B20D-A993327EF84A}"/>
              </a:ext>
            </a:extLst>
          </p:cNvPr>
          <p:cNvSpPr>
            <a:spLocks noGrp="1"/>
          </p:cNvSpPr>
          <p:nvPr>
            <p:ph idx="1"/>
          </p:nvPr>
        </p:nvSpPr>
        <p:spPr/>
        <p:txBody>
          <a:bodyPr/>
          <a:lstStyle/>
          <a:p>
            <a:r>
              <a:rPr lang="en-US" dirty="0">
                <a:hlinkClick r:id="rId2"/>
              </a:rPr>
              <a:t>https://www.nap.edu/catalog/25246/a-roadmap-to-reducing-child-poverty</a:t>
            </a:r>
            <a:endParaRPr lang="en-US" dirty="0"/>
          </a:p>
          <a:p>
            <a:r>
              <a:rPr lang="en-US" dirty="0"/>
              <a:t>NAS Report on how to cut child poverty in half.</a:t>
            </a:r>
          </a:p>
        </p:txBody>
      </p:sp>
    </p:spTree>
    <p:extLst>
      <p:ext uri="{BB962C8B-B14F-4D97-AF65-F5344CB8AC3E}">
        <p14:creationId xmlns:p14="http://schemas.microsoft.com/office/powerpoint/2010/main" val="10746800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g.washingtonpost.com/wp-apps/imrs.php?src=https://img.washingtonpost.com/blogs/wonkblog/files/2014/10/childhood_poverty.png&amp;w=14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0040600"/>
            <a:ext cx="10653013" cy="186499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18412"/>
            <a:ext cx="6781799" cy="6670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629399" y="2630116"/>
            <a:ext cx="2514599" cy="923330"/>
          </a:xfrm>
          <a:prstGeom prst="rect">
            <a:avLst/>
          </a:prstGeom>
          <a:noFill/>
        </p:spPr>
        <p:txBody>
          <a:bodyPr wrap="square" rtlCol="0">
            <a:spAutoFit/>
          </a:bodyPr>
          <a:lstStyle/>
          <a:p>
            <a:r>
              <a:rPr lang="en-US" dirty="0"/>
              <a:t>60% of US median income is $31,000 annually.</a:t>
            </a:r>
          </a:p>
        </p:txBody>
      </p:sp>
    </p:spTree>
    <p:extLst>
      <p:ext uri="{BB962C8B-B14F-4D97-AF65-F5344CB8AC3E}">
        <p14:creationId xmlns:p14="http://schemas.microsoft.com/office/powerpoint/2010/main" val="25518585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C020C-37D3-4331-9FD0-0F7121B12EED}"/>
              </a:ext>
            </a:extLst>
          </p:cNvPr>
          <p:cNvPicPr>
            <a:picLocks noChangeAspect="1"/>
          </p:cNvPicPr>
          <p:nvPr/>
        </p:nvPicPr>
        <p:blipFill>
          <a:blip r:embed="rId2"/>
          <a:stretch>
            <a:fillRect/>
          </a:stretch>
        </p:blipFill>
        <p:spPr>
          <a:xfrm>
            <a:off x="76200" y="-15065"/>
            <a:ext cx="9067801" cy="6720665"/>
          </a:xfrm>
          <a:prstGeom prst="rect">
            <a:avLst/>
          </a:prstGeom>
        </p:spPr>
      </p:pic>
    </p:spTree>
    <p:extLst>
      <p:ext uri="{BB962C8B-B14F-4D97-AF65-F5344CB8AC3E}">
        <p14:creationId xmlns:p14="http://schemas.microsoft.com/office/powerpoint/2010/main" val="12919395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D081F6-F898-4CF7-A0B3-FC56D8500550}"/>
              </a:ext>
            </a:extLst>
          </p:cNvPr>
          <p:cNvPicPr>
            <a:picLocks noChangeAspect="1"/>
          </p:cNvPicPr>
          <p:nvPr/>
        </p:nvPicPr>
        <p:blipFill>
          <a:blip r:embed="rId2"/>
          <a:stretch>
            <a:fillRect/>
          </a:stretch>
        </p:blipFill>
        <p:spPr>
          <a:xfrm>
            <a:off x="56018" y="34610"/>
            <a:ext cx="9087981" cy="6747190"/>
          </a:xfrm>
          <a:prstGeom prst="rect">
            <a:avLst/>
          </a:prstGeom>
        </p:spPr>
      </p:pic>
    </p:spTree>
    <p:extLst>
      <p:ext uri="{BB962C8B-B14F-4D97-AF65-F5344CB8AC3E}">
        <p14:creationId xmlns:p14="http://schemas.microsoft.com/office/powerpoint/2010/main" val="38420755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2A2462-2FF4-4818-B3E3-6DEFF96E87EB}"/>
              </a:ext>
            </a:extLst>
          </p:cNvPr>
          <p:cNvPicPr>
            <a:picLocks noChangeAspect="1"/>
          </p:cNvPicPr>
          <p:nvPr/>
        </p:nvPicPr>
        <p:blipFill>
          <a:blip r:embed="rId2"/>
          <a:stretch>
            <a:fillRect/>
          </a:stretch>
        </p:blipFill>
        <p:spPr>
          <a:xfrm>
            <a:off x="869994" y="643466"/>
            <a:ext cx="7404010" cy="5571067"/>
          </a:xfrm>
          <a:prstGeom prst="rect">
            <a:avLst/>
          </a:prstGeom>
        </p:spPr>
      </p:pic>
    </p:spTree>
    <p:extLst>
      <p:ext uri="{BB962C8B-B14F-4D97-AF65-F5344CB8AC3E}">
        <p14:creationId xmlns:p14="http://schemas.microsoft.com/office/powerpoint/2010/main" val="2208908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1964</a:t>
            </a:r>
          </a:p>
        </p:txBody>
      </p:sp>
      <p:sp>
        <p:nvSpPr>
          <p:cNvPr id="3" name="Content Placeholder 2"/>
          <p:cNvSpPr>
            <a:spLocks noGrp="1"/>
          </p:cNvSpPr>
          <p:nvPr>
            <p:ph idx="1"/>
          </p:nvPr>
        </p:nvSpPr>
        <p:spPr/>
        <p:txBody>
          <a:bodyPr>
            <a:normAutofit lnSpcReduction="10000"/>
          </a:bodyPr>
          <a:lstStyle/>
          <a:p>
            <a:r>
              <a:rPr lang="en-US" dirty="0"/>
              <a:t>July 2, 1964 Civil Rights Act signed into law</a:t>
            </a:r>
          </a:p>
          <a:p>
            <a:r>
              <a:rPr lang="en-US" dirty="0"/>
              <a:t>August 20, 1964 Economic Opportunity Act </a:t>
            </a:r>
          </a:p>
          <a:p>
            <a:pPr lvl="1"/>
            <a:r>
              <a:rPr lang="en-US" dirty="0"/>
              <a:t>Community Action Agencies</a:t>
            </a:r>
          </a:p>
          <a:p>
            <a:pPr lvl="1"/>
            <a:r>
              <a:rPr lang="en-US" dirty="0"/>
              <a:t>Head Start, Job Corps, Community Health Centers, Upward Bound, Neighborhood Youth Corps, VISTA, Legal Services, Federal Work Study Programs</a:t>
            </a:r>
          </a:p>
          <a:p>
            <a:r>
              <a:rPr lang="en-US" dirty="0"/>
              <a:t>August 31, 1964 Food Stamp Act creates a permanent national program</a:t>
            </a:r>
          </a:p>
        </p:txBody>
      </p:sp>
    </p:spTree>
    <p:extLst>
      <p:ext uri="{BB962C8B-B14F-4D97-AF65-F5344CB8AC3E}">
        <p14:creationId xmlns:p14="http://schemas.microsoft.com/office/powerpoint/2010/main" val="11582271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60584F-8835-49CC-A4F2-6098D1D202F5}"/>
              </a:ext>
            </a:extLst>
          </p:cNvPr>
          <p:cNvPicPr>
            <a:picLocks noChangeAspect="1"/>
          </p:cNvPicPr>
          <p:nvPr/>
        </p:nvPicPr>
        <p:blipFill>
          <a:blip r:embed="rId2"/>
          <a:stretch>
            <a:fillRect/>
          </a:stretch>
        </p:blipFill>
        <p:spPr>
          <a:xfrm>
            <a:off x="2308574" y="1721250"/>
            <a:ext cx="4526851" cy="3415500"/>
          </a:xfrm>
          <a:prstGeom prst="rect">
            <a:avLst/>
          </a:prstGeom>
        </p:spPr>
      </p:pic>
      <p:pic>
        <p:nvPicPr>
          <p:cNvPr id="3" name="Picture 2">
            <a:extLst>
              <a:ext uri="{FF2B5EF4-FFF2-40B4-BE49-F238E27FC236}">
                <a16:creationId xmlns:a16="http://schemas.microsoft.com/office/drawing/2014/main" id="{0452664C-81CD-4B4E-B9E9-354000144C20}"/>
              </a:ext>
            </a:extLst>
          </p:cNvPr>
          <p:cNvPicPr>
            <a:picLocks noChangeAspect="1"/>
          </p:cNvPicPr>
          <p:nvPr/>
        </p:nvPicPr>
        <p:blipFill>
          <a:blip r:embed="rId3"/>
          <a:stretch>
            <a:fillRect/>
          </a:stretch>
        </p:blipFill>
        <p:spPr>
          <a:xfrm>
            <a:off x="152400" y="1"/>
            <a:ext cx="9094219" cy="6806216"/>
          </a:xfrm>
          <a:prstGeom prst="rect">
            <a:avLst/>
          </a:prstGeom>
        </p:spPr>
      </p:pic>
    </p:spTree>
    <p:extLst>
      <p:ext uri="{BB962C8B-B14F-4D97-AF65-F5344CB8AC3E}">
        <p14:creationId xmlns:p14="http://schemas.microsoft.com/office/powerpoint/2010/main" val="17334679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327C6B-506D-45BB-9FB9-E936FA99532F}"/>
              </a:ext>
            </a:extLst>
          </p:cNvPr>
          <p:cNvPicPr>
            <a:picLocks noChangeAspect="1"/>
          </p:cNvPicPr>
          <p:nvPr/>
        </p:nvPicPr>
        <p:blipFill>
          <a:blip r:embed="rId2"/>
          <a:stretch>
            <a:fillRect/>
          </a:stretch>
        </p:blipFill>
        <p:spPr>
          <a:xfrm>
            <a:off x="152401" y="1"/>
            <a:ext cx="9083570" cy="6678334"/>
          </a:xfrm>
          <a:prstGeom prst="rect">
            <a:avLst/>
          </a:prstGeom>
        </p:spPr>
      </p:pic>
    </p:spTree>
    <p:extLst>
      <p:ext uri="{BB962C8B-B14F-4D97-AF65-F5344CB8AC3E}">
        <p14:creationId xmlns:p14="http://schemas.microsoft.com/office/powerpoint/2010/main" val="2586671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1964-1965</a:t>
            </a:r>
          </a:p>
        </p:txBody>
      </p:sp>
      <p:sp>
        <p:nvSpPr>
          <p:cNvPr id="3" name="Content Placeholder 2"/>
          <p:cNvSpPr>
            <a:spLocks noGrp="1"/>
          </p:cNvSpPr>
          <p:nvPr>
            <p:ph idx="1"/>
          </p:nvPr>
        </p:nvSpPr>
        <p:spPr/>
        <p:txBody>
          <a:bodyPr>
            <a:normAutofit fontScale="92500" lnSpcReduction="20000"/>
          </a:bodyPr>
          <a:lstStyle/>
          <a:p>
            <a:r>
              <a:rPr lang="en-US" dirty="0"/>
              <a:t>November 3</a:t>
            </a:r>
          </a:p>
          <a:p>
            <a:pPr lvl="1"/>
            <a:r>
              <a:rPr lang="en-US" dirty="0"/>
              <a:t>Johnson wins a landslide victory. 2/3 majority in House and Senate</a:t>
            </a:r>
          </a:p>
          <a:p>
            <a:r>
              <a:rPr lang="en-US" dirty="0"/>
              <a:t>April 11, 1965</a:t>
            </a:r>
          </a:p>
          <a:p>
            <a:pPr lvl="1"/>
            <a:r>
              <a:rPr lang="en-US" dirty="0"/>
              <a:t>Elementary and Secondary Education Act distributes funding to schools with low income students</a:t>
            </a:r>
          </a:p>
          <a:p>
            <a:r>
              <a:rPr lang="en-US" dirty="0"/>
              <a:t>April 26</a:t>
            </a:r>
          </a:p>
          <a:p>
            <a:pPr lvl="1"/>
            <a:r>
              <a:rPr lang="en-US" dirty="0"/>
              <a:t>Manpower Act  job retraining</a:t>
            </a:r>
          </a:p>
          <a:p>
            <a:r>
              <a:rPr lang="en-US" dirty="0"/>
              <a:t>July 14</a:t>
            </a:r>
          </a:p>
          <a:p>
            <a:pPr lvl="1"/>
            <a:r>
              <a:rPr lang="en-US" dirty="0"/>
              <a:t>Older Americans Act</a:t>
            </a:r>
          </a:p>
          <a:p>
            <a:pPr lvl="2"/>
            <a:r>
              <a:rPr lang="en-US" dirty="0"/>
              <a:t>Caregiver support, nutritional and social services</a:t>
            </a:r>
          </a:p>
        </p:txBody>
      </p:sp>
    </p:spTree>
    <p:extLst>
      <p:ext uri="{BB962C8B-B14F-4D97-AF65-F5344CB8AC3E}">
        <p14:creationId xmlns:p14="http://schemas.microsoft.com/office/powerpoint/2010/main" val="18725873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2862</Words>
  <Application>Microsoft Office PowerPoint</Application>
  <PresentationFormat>On-screen Show (4:3)</PresentationFormat>
  <Paragraphs>222</Paragraphs>
  <Slides>81</Slides>
  <Notes>1</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81</vt:i4>
      </vt:variant>
    </vt:vector>
  </HeadingPairs>
  <TitlesOfParts>
    <vt:vector size="87" baseType="lpstr">
      <vt:lpstr>Arial</vt:lpstr>
      <vt:lpstr>Calibri</vt:lpstr>
      <vt:lpstr>Wingdings</vt:lpstr>
      <vt:lpstr>Office Theme</vt:lpstr>
      <vt:lpstr>Default Design</vt:lpstr>
      <vt:lpstr>1_Office Theme</vt:lpstr>
      <vt:lpstr>Poverty and Government Policy</vt:lpstr>
      <vt:lpstr>Outline</vt:lpstr>
      <vt:lpstr>But First!</vt:lpstr>
      <vt:lpstr>Poverty Amidst Affluence</vt:lpstr>
      <vt:lpstr>1963-1968</vt:lpstr>
      <vt:lpstr>PowerPoint Presentation</vt:lpstr>
      <vt:lpstr>War on Poverty</vt:lpstr>
      <vt:lpstr>1964</vt:lpstr>
      <vt:lpstr>1964-1965</vt:lpstr>
      <vt:lpstr>1965-1966</vt:lpstr>
      <vt:lpstr>1966-1968</vt:lpstr>
      <vt:lpstr>Lasting Legacies</vt:lpstr>
      <vt:lpstr>PowerPoint Presentation</vt:lpstr>
      <vt:lpstr>Growth in AFDC</vt:lpstr>
      <vt:lpstr>AFDC</vt:lpstr>
      <vt:lpstr>Welfare “dependency”</vt:lpstr>
      <vt:lpstr>Argument against welfare</vt:lpstr>
      <vt:lpstr>AFDC to TANF</vt:lpstr>
      <vt:lpstr>TANF</vt:lpstr>
      <vt:lpstr>PowerPoint Presentation</vt:lpstr>
      <vt:lpstr>TANF</vt:lpstr>
      <vt:lpstr>PowerPoint Presentation</vt:lpstr>
      <vt:lpstr>Ronald Reagan </vt:lpstr>
      <vt:lpstr>Did Poverty Win?</vt:lpstr>
      <vt:lpstr>PowerPoint Presentation</vt:lpstr>
      <vt:lpstr>PowerPoint Presentation</vt:lpstr>
      <vt:lpstr>Poverty Demographics after the War on Poverty</vt:lpstr>
      <vt:lpstr>PowerPoint Presentation</vt:lpstr>
      <vt:lpstr>Poverty Demographics</vt:lpstr>
      <vt:lpstr>Demographics of Poor People</vt:lpstr>
      <vt:lpstr>Programs that Reduce Poverty</vt:lpstr>
      <vt:lpstr>PowerPoint Presentation</vt:lpstr>
      <vt:lpstr>PowerPoint Presentation</vt:lpstr>
      <vt:lpstr>EITC Earned Income Tax Credit</vt:lpstr>
      <vt:lpstr>EITC</vt:lpstr>
      <vt:lpstr>Child Tax Credit</vt:lpstr>
      <vt:lpstr>PowerPoint Presentation</vt:lpstr>
      <vt:lpstr>SNAP aka Food Stamps</vt:lpstr>
      <vt:lpstr>PowerPoint Presentation</vt:lpstr>
      <vt:lpstr>Politics of Food Assistance</vt:lpstr>
      <vt:lpstr>Supplemental Security Income (SSI)</vt:lpstr>
      <vt:lpstr>Women and Infant Children (WIC), 1972</vt:lpstr>
      <vt:lpstr>Measuring Poverty</vt:lpstr>
      <vt:lpstr>PowerPoint Presentation</vt:lpstr>
      <vt:lpstr>PowerPoint Presentation</vt:lpstr>
      <vt:lpstr>PowerPoint Presentation</vt:lpstr>
      <vt:lpstr>PowerPoint Presentation</vt:lpstr>
      <vt:lpstr>PowerPoint Presentation</vt:lpstr>
      <vt:lpstr>PowerPoint Presentation</vt:lpstr>
      <vt:lpstr>Edin and Schaefer</vt:lpstr>
      <vt:lpstr>Defining Extreme Poverty</vt:lpstr>
      <vt:lpstr>Measurement Issues</vt:lpstr>
      <vt:lpstr>Even with aid, the poor suffer</vt:lpstr>
      <vt:lpstr>PowerPoint Presentation</vt:lpstr>
      <vt:lpstr>PowerPoint Presentation</vt:lpstr>
      <vt:lpstr>Working Poor</vt:lpstr>
      <vt:lpstr>PowerPoint Presentation</vt:lpstr>
      <vt:lpstr>PowerPoint Presentation</vt:lpstr>
      <vt:lpstr>PowerPoint Presentation</vt:lpstr>
      <vt:lpstr>Other Differences across countries</vt:lpstr>
      <vt:lpstr>Poor in US International Comparisons</vt:lpstr>
      <vt:lpstr>PowerPoint Presentation</vt:lpstr>
      <vt:lpstr>Infant Mortality Rates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Children in Poverty: What Works?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Poverty and Government Policy</dc:title>
  <dc:creator>Waters, Mary C.</dc:creator>
  <cp:lastModifiedBy>Peck, Mary Abigail</cp:lastModifiedBy>
  <cp:revision>4</cp:revision>
  <dcterms:created xsi:type="dcterms:W3CDTF">2020-10-07T17:00:09Z</dcterms:created>
  <dcterms:modified xsi:type="dcterms:W3CDTF">2020-10-07T17:19:26Z</dcterms:modified>
</cp:coreProperties>
</file>