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83" r:id="rId2"/>
    <p:sldId id="357" r:id="rId3"/>
    <p:sldId id="302" r:id="rId4"/>
    <p:sldId id="389" r:id="rId5"/>
    <p:sldId id="371" r:id="rId6"/>
    <p:sldId id="273" r:id="rId7"/>
    <p:sldId id="368" r:id="rId8"/>
    <p:sldId id="286" r:id="rId9"/>
    <p:sldId id="258" r:id="rId10"/>
    <p:sldId id="376" r:id="rId11"/>
    <p:sldId id="274" r:id="rId12"/>
    <p:sldId id="272" r:id="rId13"/>
    <p:sldId id="287" r:id="rId14"/>
    <p:sldId id="378" r:id="rId15"/>
    <p:sldId id="372" r:id="rId16"/>
    <p:sldId id="271" r:id="rId17"/>
    <p:sldId id="390" r:id="rId18"/>
    <p:sldId id="264" r:id="rId19"/>
    <p:sldId id="265" r:id="rId20"/>
    <p:sldId id="267" r:id="rId21"/>
    <p:sldId id="290" r:id="rId22"/>
    <p:sldId id="291" r:id="rId23"/>
    <p:sldId id="292" r:id="rId24"/>
    <p:sldId id="355" r:id="rId25"/>
    <p:sldId id="293" r:id="rId26"/>
    <p:sldId id="296" r:id="rId27"/>
    <p:sldId id="297" r:id="rId28"/>
    <p:sldId id="270" r:id="rId29"/>
    <p:sldId id="269" r:id="rId30"/>
    <p:sldId id="319" r:id="rId31"/>
    <p:sldId id="313" r:id="rId32"/>
    <p:sldId id="314" r:id="rId33"/>
    <p:sldId id="335" r:id="rId34"/>
    <p:sldId id="328" r:id="rId35"/>
    <p:sldId id="336" r:id="rId36"/>
    <p:sldId id="358" r:id="rId37"/>
    <p:sldId id="379" r:id="rId38"/>
    <p:sldId id="381" r:id="rId39"/>
    <p:sldId id="343" r:id="rId40"/>
    <p:sldId id="377" r:id="rId41"/>
    <p:sldId id="387" r:id="rId42"/>
    <p:sldId id="388" r:id="rId43"/>
    <p:sldId id="391" r:id="rId44"/>
    <p:sldId id="374" r:id="rId45"/>
    <p:sldId id="384" r:id="rId46"/>
    <p:sldId id="385" r:id="rId47"/>
    <p:sldId id="383" r:id="rId48"/>
    <p:sldId id="353" r:id="rId49"/>
    <p:sldId id="351" r:id="rId50"/>
    <p:sldId id="360" r:id="rId51"/>
    <p:sldId id="263" r:id="rId52"/>
    <p:sldId id="394" r:id="rId53"/>
    <p:sldId id="259" r:id="rId54"/>
  </p:sldIdLst>
  <p:sldSz cx="9144000" cy="6858000" type="screen4x3"/>
  <p:notesSz cx="6858000" cy="9144000"/>
  <p:defaultTextStyle>
    <a:defPPr>
      <a:defRPr lang="en-US"/>
    </a:defPPr>
    <a:lvl1pPr algn="l" rtl="0" fontAlgn="base">
      <a:spcBef>
        <a:spcPct val="0"/>
      </a:spcBef>
      <a:spcAft>
        <a:spcPct val="0"/>
      </a:spcAft>
      <a:defRPr sz="20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b="1" kern="1200">
        <a:solidFill>
          <a:schemeClr val="tx1"/>
        </a:solidFill>
        <a:latin typeface="Arial" pitchFamily="34" charset="0"/>
        <a:ea typeface="+mn-ea"/>
        <a:cs typeface="Arial" pitchFamily="34" charset="0"/>
      </a:defRPr>
    </a:lvl5pPr>
    <a:lvl6pPr marL="2286000" algn="l" defTabSz="914400" rtl="0" eaLnBrk="1" latinLnBrk="0" hangingPunct="1">
      <a:defRPr sz="2000" b="1" kern="1200">
        <a:solidFill>
          <a:schemeClr val="tx1"/>
        </a:solidFill>
        <a:latin typeface="Arial" pitchFamily="34" charset="0"/>
        <a:ea typeface="+mn-ea"/>
        <a:cs typeface="Arial" pitchFamily="34" charset="0"/>
      </a:defRPr>
    </a:lvl6pPr>
    <a:lvl7pPr marL="2743200" algn="l" defTabSz="914400" rtl="0" eaLnBrk="1" latinLnBrk="0" hangingPunct="1">
      <a:defRPr sz="2000" b="1" kern="1200">
        <a:solidFill>
          <a:schemeClr val="tx1"/>
        </a:solidFill>
        <a:latin typeface="Arial" pitchFamily="34" charset="0"/>
        <a:ea typeface="+mn-ea"/>
        <a:cs typeface="Arial" pitchFamily="34" charset="0"/>
      </a:defRPr>
    </a:lvl7pPr>
    <a:lvl8pPr marL="3200400" algn="l" defTabSz="914400" rtl="0" eaLnBrk="1" latinLnBrk="0" hangingPunct="1">
      <a:defRPr sz="2000" b="1" kern="1200">
        <a:solidFill>
          <a:schemeClr val="tx1"/>
        </a:solidFill>
        <a:latin typeface="Arial" pitchFamily="34" charset="0"/>
        <a:ea typeface="+mn-ea"/>
        <a:cs typeface="Arial" pitchFamily="34" charset="0"/>
      </a:defRPr>
    </a:lvl8pPr>
    <a:lvl9pPr marL="3657600" algn="l" defTabSz="914400" rtl="0" eaLnBrk="1" latinLnBrk="0" hangingPunct="1">
      <a:defRPr sz="2000"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6699FF"/>
    <a:srgbClr val="660033"/>
    <a:srgbClr val="FF0000"/>
    <a:srgbClr val="BBE0E3"/>
    <a:srgbClr val="FF6600"/>
    <a:srgbClr val="33CC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0" autoAdjust="0"/>
    <p:restoredTop sz="94783" autoAdjust="0"/>
  </p:normalViewPr>
  <p:slideViewPr>
    <p:cSldViewPr>
      <p:cViewPr varScale="1">
        <p:scale>
          <a:sx n="97" d="100"/>
          <a:sy n="97" d="100"/>
        </p:scale>
        <p:origin x="306"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19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pitchFamily="34" charset="0"/>
                <a:cs typeface="Arial" pitchFamily="34" charset="0"/>
              </a:defRPr>
            </a:lvl1pPr>
          </a:lstStyle>
          <a:p>
            <a:pPr>
              <a:defRPr/>
            </a:pPr>
            <a:endParaRPr lang="en-US" dirty="0"/>
          </a:p>
        </p:txBody>
      </p:sp>
      <p:sp>
        <p:nvSpPr>
          <p:cNvPr id="245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pitchFamily="34" charset="0"/>
                <a:cs typeface="Arial" pitchFamily="34" charset="0"/>
              </a:defRPr>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pitchFamily="34" charset="0"/>
                <a:cs typeface="Arial" pitchFamily="34" charset="0"/>
              </a:defRPr>
            </a:lvl1pPr>
          </a:lstStyle>
          <a:p>
            <a:pPr>
              <a:defRPr/>
            </a:pPr>
            <a:endParaRPr lang="en-US" dirty="0"/>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pitchFamily="34" charset="0"/>
                <a:cs typeface="Arial" pitchFamily="34" charset="0"/>
              </a:defRPr>
            </a:lvl1pPr>
          </a:lstStyle>
          <a:p>
            <a:pPr>
              <a:defRPr/>
            </a:pPr>
            <a:fld id="{8F2A97D0-5384-4D0B-81B2-FFB570488302}" type="slidenum">
              <a:rPr lang="en-US"/>
              <a:pPr>
                <a:defRPr/>
              </a:pPr>
              <a:t>‹#›</a:t>
            </a:fld>
            <a:endParaRPr lang="en-US" dirty="0"/>
          </a:p>
        </p:txBody>
      </p:sp>
    </p:spTree>
    <p:extLst>
      <p:ext uri="{BB962C8B-B14F-4D97-AF65-F5344CB8AC3E}">
        <p14:creationId xmlns:p14="http://schemas.microsoft.com/office/powerpoint/2010/main" val="2904801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E541E4F4-6581-4976-A28C-7CEFBDE1ED83}" type="slidenum">
              <a:rPr lang="en-US" altLang="en-US" sz="1200" b="0" smtClean="0"/>
              <a:pPr/>
              <a:t>25</a:t>
            </a:fld>
            <a:endParaRPr lang="en-US" altLang="en-US" sz="1200" b="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914400" y="4341813"/>
            <a:ext cx="5029200" cy="4116387"/>
          </a:xfrm>
          <a:noFill/>
        </p:spPr>
        <p:txBody>
          <a:bodyPr lIns="92148" tIns="46074" rIns="92148" bIns="46074"/>
          <a:lstStyle/>
          <a:p>
            <a:r>
              <a:rPr lang="en-US" altLang="en-US" dirty="0">
                <a:latin typeface="Tahoma" pitchFamily="34" charset="0"/>
              </a:rPr>
              <a:t>Changed to 400%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a:p>
        </p:txBody>
      </p:sp>
      <p:sp>
        <p:nvSpPr>
          <p:cNvPr id="4" name="Slide Number Placeholder 3"/>
          <p:cNvSpPr>
            <a:spLocks noGrp="1"/>
          </p:cNvSpPr>
          <p:nvPr>
            <p:ph type="sldNum" sz="quarter" idx="10"/>
          </p:nvPr>
        </p:nvSpPr>
        <p:spPr/>
        <p:txBody>
          <a:bodyPr/>
          <a:lstStyle/>
          <a:p>
            <a:fld id="{F3E76084-7007-4F9A-9BF5-85CA96B02EE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85411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D219F2-73A7-4BC4-8DA8-93F9EAB4099F}" type="slidenum">
              <a:rPr lang="en-US"/>
              <a:pPr>
                <a:defRPr/>
              </a:pPr>
              <a:t>‹#›</a:t>
            </a:fld>
            <a:endParaRPr lang="en-US" dirty="0"/>
          </a:p>
        </p:txBody>
      </p:sp>
    </p:spTree>
    <p:extLst>
      <p:ext uri="{BB962C8B-B14F-4D97-AF65-F5344CB8AC3E}">
        <p14:creationId xmlns:p14="http://schemas.microsoft.com/office/powerpoint/2010/main" val="2521278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CCC0C92-AEAA-4CB8-83FC-2C308F603C61}" type="slidenum">
              <a:rPr lang="en-US"/>
              <a:pPr>
                <a:defRPr/>
              </a:pPr>
              <a:t>‹#›</a:t>
            </a:fld>
            <a:endParaRPr lang="en-US" dirty="0"/>
          </a:p>
        </p:txBody>
      </p:sp>
    </p:spTree>
    <p:extLst>
      <p:ext uri="{BB962C8B-B14F-4D97-AF65-F5344CB8AC3E}">
        <p14:creationId xmlns:p14="http://schemas.microsoft.com/office/powerpoint/2010/main" val="85556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0BF6298-4CB4-4DB0-B257-4BE9D151DB34}" type="slidenum">
              <a:rPr lang="en-US"/>
              <a:pPr>
                <a:defRPr/>
              </a:pPr>
              <a:t>‹#›</a:t>
            </a:fld>
            <a:endParaRPr lang="en-US" dirty="0"/>
          </a:p>
        </p:txBody>
      </p:sp>
    </p:spTree>
    <p:extLst>
      <p:ext uri="{BB962C8B-B14F-4D97-AF65-F5344CB8AC3E}">
        <p14:creationId xmlns:p14="http://schemas.microsoft.com/office/powerpoint/2010/main" val="2654861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728BF5-7178-4F7C-81C5-9A57D2FA28FB}" type="slidenum">
              <a:rPr lang="en-US"/>
              <a:pPr>
                <a:defRPr/>
              </a:pPr>
              <a:t>‹#›</a:t>
            </a:fld>
            <a:endParaRPr lang="en-US" dirty="0"/>
          </a:p>
        </p:txBody>
      </p:sp>
    </p:spTree>
    <p:extLst>
      <p:ext uri="{BB962C8B-B14F-4D97-AF65-F5344CB8AC3E}">
        <p14:creationId xmlns:p14="http://schemas.microsoft.com/office/powerpoint/2010/main" val="124806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6" name="Tit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5214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ED880EC-6601-4695-B6DA-E242C809CBF4}" type="slidenum">
              <a:rPr lang="en-US"/>
              <a:pPr>
                <a:defRPr/>
              </a:pPr>
              <a:t>‹#›</a:t>
            </a:fld>
            <a:endParaRPr lang="en-US" dirty="0"/>
          </a:p>
        </p:txBody>
      </p:sp>
    </p:spTree>
    <p:extLst>
      <p:ext uri="{BB962C8B-B14F-4D97-AF65-F5344CB8AC3E}">
        <p14:creationId xmlns:p14="http://schemas.microsoft.com/office/powerpoint/2010/main" val="268481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B78C7D-0024-457C-9434-7B900DEE62AA}" type="slidenum">
              <a:rPr lang="en-US"/>
              <a:pPr>
                <a:defRPr/>
              </a:pPr>
              <a:t>‹#›</a:t>
            </a:fld>
            <a:endParaRPr lang="en-US" dirty="0"/>
          </a:p>
        </p:txBody>
      </p:sp>
    </p:spTree>
    <p:extLst>
      <p:ext uri="{BB962C8B-B14F-4D97-AF65-F5344CB8AC3E}">
        <p14:creationId xmlns:p14="http://schemas.microsoft.com/office/powerpoint/2010/main" val="196925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5A89AE3-AAFB-475A-9BC6-A17B05A00F93}" type="slidenum">
              <a:rPr lang="en-US"/>
              <a:pPr>
                <a:defRPr/>
              </a:pPr>
              <a:t>‹#›</a:t>
            </a:fld>
            <a:endParaRPr lang="en-US" dirty="0"/>
          </a:p>
        </p:txBody>
      </p:sp>
    </p:spTree>
    <p:extLst>
      <p:ext uri="{BB962C8B-B14F-4D97-AF65-F5344CB8AC3E}">
        <p14:creationId xmlns:p14="http://schemas.microsoft.com/office/powerpoint/2010/main" val="327148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04C9CC3-9D61-491E-85BE-CC2261C964A0}" type="slidenum">
              <a:rPr lang="en-US"/>
              <a:pPr>
                <a:defRPr/>
              </a:pPr>
              <a:t>‹#›</a:t>
            </a:fld>
            <a:endParaRPr lang="en-US" dirty="0"/>
          </a:p>
        </p:txBody>
      </p:sp>
    </p:spTree>
    <p:extLst>
      <p:ext uri="{BB962C8B-B14F-4D97-AF65-F5344CB8AC3E}">
        <p14:creationId xmlns:p14="http://schemas.microsoft.com/office/powerpoint/2010/main" val="342579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1704C2E-9BC8-4D1E-A267-417F7B978725}" type="slidenum">
              <a:rPr lang="en-US"/>
              <a:pPr>
                <a:defRPr/>
              </a:pPr>
              <a:t>‹#›</a:t>
            </a:fld>
            <a:endParaRPr lang="en-US" dirty="0"/>
          </a:p>
        </p:txBody>
      </p:sp>
    </p:spTree>
    <p:extLst>
      <p:ext uri="{BB962C8B-B14F-4D97-AF65-F5344CB8AC3E}">
        <p14:creationId xmlns:p14="http://schemas.microsoft.com/office/powerpoint/2010/main" val="31618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F27F447-BF14-48FD-A8B7-70CE88BC7A64}" type="slidenum">
              <a:rPr lang="en-US"/>
              <a:pPr>
                <a:defRPr/>
              </a:pPr>
              <a:t>‹#›</a:t>
            </a:fld>
            <a:endParaRPr lang="en-US" dirty="0"/>
          </a:p>
        </p:txBody>
      </p:sp>
    </p:spTree>
    <p:extLst>
      <p:ext uri="{BB962C8B-B14F-4D97-AF65-F5344CB8AC3E}">
        <p14:creationId xmlns:p14="http://schemas.microsoft.com/office/powerpoint/2010/main" val="335434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1808F04-2DEA-4230-A3B2-AF84B41BB31E}" type="slidenum">
              <a:rPr lang="en-US"/>
              <a:pPr>
                <a:defRPr/>
              </a:pPr>
              <a:t>‹#›</a:t>
            </a:fld>
            <a:endParaRPr lang="en-US" dirty="0"/>
          </a:p>
        </p:txBody>
      </p:sp>
    </p:spTree>
    <p:extLst>
      <p:ext uri="{BB962C8B-B14F-4D97-AF65-F5344CB8AC3E}">
        <p14:creationId xmlns:p14="http://schemas.microsoft.com/office/powerpoint/2010/main" val="149948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4402D39-9F09-4C70-9926-E9B3C3039B08}" type="slidenum">
              <a:rPr lang="en-US"/>
              <a:pPr>
                <a:defRPr/>
              </a:pPr>
              <a:t>‹#›</a:t>
            </a:fld>
            <a:endParaRPr lang="en-US" dirty="0"/>
          </a:p>
        </p:txBody>
      </p:sp>
    </p:spTree>
    <p:extLst>
      <p:ext uri="{BB962C8B-B14F-4D97-AF65-F5344CB8AC3E}">
        <p14:creationId xmlns:p14="http://schemas.microsoft.com/office/powerpoint/2010/main" val="97857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pitchFamily="34" charset="0"/>
                <a:cs typeface="Arial"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Arial"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Arial" pitchFamily="34" charset="0"/>
                <a:cs typeface="Arial" pitchFamily="34" charset="0"/>
              </a:defRPr>
            </a:lvl1pPr>
          </a:lstStyle>
          <a:p>
            <a:pPr>
              <a:defRPr/>
            </a:pPr>
            <a:fld id="{76851EC1-710B-4999-BC88-8C2E8CDA3FA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1.emf"/><Relationship Id="rId5" Type="http://schemas.openxmlformats.org/officeDocument/2006/relationships/oleObject" Target="../embeddings/oleObject4.bin"/><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kff.org/health-reform/state-indicator/state-activity-around-expanding-medicaid-under-the-affordable-care-ac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990600"/>
            <a:ext cx="8534400" cy="1447800"/>
          </a:xfrm>
        </p:spPr>
        <p:txBody>
          <a:bodyPr/>
          <a:lstStyle/>
          <a:p>
            <a:r>
              <a:rPr lang="en-US" altLang="en-US" sz="3200" b="1" dirty="0">
                <a:solidFill>
                  <a:srgbClr val="0070C0"/>
                </a:solidFill>
                <a:latin typeface="Arial" pitchFamily="34" charset="0"/>
              </a:rPr>
              <a:t>Conflicts about Supports for </a:t>
            </a:r>
            <a:br>
              <a:rPr lang="en-US" altLang="en-US" sz="3200" b="1" dirty="0">
                <a:solidFill>
                  <a:srgbClr val="0070C0"/>
                </a:solidFill>
                <a:latin typeface="Arial" pitchFamily="34" charset="0"/>
              </a:rPr>
            </a:br>
            <a:r>
              <a:rPr lang="en-US" altLang="en-US" sz="3200" b="1" dirty="0">
                <a:solidFill>
                  <a:srgbClr val="0070C0"/>
                </a:solidFill>
                <a:latin typeface="Arial" pitchFamily="34" charset="0"/>
              </a:rPr>
              <a:t>Working Families and Health Reform</a:t>
            </a:r>
          </a:p>
        </p:txBody>
      </p:sp>
      <p:sp>
        <p:nvSpPr>
          <p:cNvPr id="2051" name="Rectangle 3"/>
          <p:cNvSpPr>
            <a:spLocks noGrp="1" noChangeArrowheads="1"/>
          </p:cNvSpPr>
          <p:nvPr>
            <p:ph type="subTitle" idx="1"/>
          </p:nvPr>
        </p:nvSpPr>
        <p:spPr>
          <a:xfrm>
            <a:off x="1295400" y="3124200"/>
            <a:ext cx="6400800" cy="1752600"/>
          </a:xfrm>
        </p:spPr>
        <p:txBody>
          <a:bodyPr/>
          <a:lstStyle/>
          <a:p>
            <a:r>
              <a:rPr lang="en-US" altLang="en-US" sz="2800" b="1" dirty="0">
                <a:latin typeface="Arial" pitchFamily="34" charset="0"/>
              </a:rPr>
              <a:t>Theda Skocpol</a:t>
            </a:r>
          </a:p>
          <a:p>
            <a:endParaRPr lang="en-US" altLang="en-US" sz="2800" b="1" dirty="0">
              <a:latin typeface="Arial" pitchFamily="34" charset="0"/>
            </a:endParaRPr>
          </a:p>
          <a:p>
            <a:r>
              <a:rPr lang="en-US" altLang="en-US" sz="2800" b="1" dirty="0">
                <a:latin typeface="Arial" pitchFamily="34" charset="0"/>
              </a:rPr>
              <a:t>Lecture 11. October 14, 2020</a:t>
            </a:r>
          </a:p>
          <a:p>
            <a:endParaRPr lang="en-US" altLang="en-US" sz="2800" b="1" dirty="0">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C6042D7B-0ED4-4D57-8EDA-410C5B475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1686"/>
            <a:ext cx="6019799" cy="6650445"/>
          </a:xfrm>
          <a:prstGeom prst="rect">
            <a:avLst/>
          </a:prstGeom>
        </p:spPr>
      </p:pic>
    </p:spTree>
    <p:extLst>
      <p:ext uri="{BB962C8B-B14F-4D97-AF65-F5344CB8AC3E}">
        <p14:creationId xmlns:p14="http://schemas.microsoft.com/office/powerpoint/2010/main" val="333371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8718176" cy="6172200"/>
          </a:xfrm>
          <a:prstGeom prst="rect">
            <a:avLst/>
          </a:prstGeom>
        </p:spPr>
      </p:pic>
      <p:sp>
        <p:nvSpPr>
          <p:cNvPr id="3" name="TextBox 2"/>
          <p:cNvSpPr txBox="1"/>
          <p:nvPr/>
        </p:nvSpPr>
        <p:spPr>
          <a:xfrm>
            <a:off x="4038600" y="6402288"/>
            <a:ext cx="4572000"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Source: </a:t>
            </a:r>
            <a:r>
              <a:rPr lang="en-US" sz="1400" dirty="0">
                <a:latin typeface="Arial" panose="020B0604020202020204" pitchFamily="34" charset="0"/>
                <a:cs typeface="Arial" panose="020B0604020202020204" pitchFamily="34" charset="0"/>
              </a:rPr>
              <a:t>Huffington Post/YouGov poll, early 2015.</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35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62ilb51hltx0.cloudfront.net/max/800/0*RSrbz7nAmOWUNDx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6526"/>
            <a:ext cx="9144000" cy="6994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76200"/>
            <a:ext cx="8153400" cy="707886"/>
          </a:xfrm>
          <a:prstGeom prst="rect">
            <a:avLst/>
          </a:prstGeom>
          <a:noFill/>
        </p:spPr>
        <p:txBody>
          <a:bodyPr wrap="square" rtlCol="0">
            <a:spAutoFit/>
          </a:bodyPr>
          <a:lstStyle/>
          <a:p>
            <a:r>
              <a:rPr lang="en-US" sz="2000" b="1" dirty="0">
                <a:solidFill>
                  <a:srgbClr val="0070C0"/>
                </a:solidFill>
                <a:latin typeface="Arial" panose="020B0604020202020204" pitchFamily="34" charset="0"/>
                <a:cs typeface="Arial" panose="020B0604020202020204" pitchFamily="34" charset="0"/>
              </a:rPr>
              <a:t>Beyond wage increases, employers can be mandated to give sick days to their employees</a:t>
            </a:r>
          </a:p>
        </p:txBody>
      </p:sp>
    </p:spTree>
    <p:extLst>
      <p:ext uri="{BB962C8B-B14F-4D97-AF65-F5344CB8AC3E}">
        <p14:creationId xmlns:p14="http://schemas.microsoft.com/office/powerpoint/2010/main" val="2567264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businessgrouphealth.org/BusinessGroupHealth-org/assets/Image/policy/healthplan/fmla-toprig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9080500" cy="699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357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6FBB92D2-980C-4E4D-98C9-BA2460537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4" y="1447800"/>
            <a:ext cx="9144000" cy="5253789"/>
          </a:xfrm>
          <a:prstGeom prst="rect">
            <a:avLst/>
          </a:prstGeom>
        </p:spPr>
      </p:pic>
      <p:sp>
        <p:nvSpPr>
          <p:cNvPr id="2" name="TextBox 1">
            <a:extLst>
              <a:ext uri="{FF2B5EF4-FFF2-40B4-BE49-F238E27FC236}">
                <a16:creationId xmlns:a16="http://schemas.microsoft.com/office/drawing/2014/main" id="{F28ADF28-D16C-4477-8CAF-9E74C953EDFF}"/>
              </a:ext>
            </a:extLst>
          </p:cNvPr>
          <p:cNvSpPr txBox="1"/>
          <p:nvPr/>
        </p:nvSpPr>
        <p:spPr>
          <a:xfrm>
            <a:off x="381000" y="381000"/>
            <a:ext cx="8382000" cy="830997"/>
          </a:xfrm>
          <a:prstGeom prst="rect">
            <a:avLst/>
          </a:prstGeom>
          <a:noFill/>
        </p:spPr>
        <p:txBody>
          <a:bodyPr wrap="square" rtlCol="0">
            <a:spAutoFit/>
          </a:bodyPr>
          <a:lstStyle/>
          <a:p>
            <a:r>
              <a:rPr lang="en-US" sz="2400" dirty="0">
                <a:solidFill>
                  <a:srgbClr val="0070C0"/>
                </a:solidFill>
              </a:rPr>
              <a:t>Some U.S. states have made family and medical leave more equal by enacting paid leave social insurance laws</a:t>
            </a:r>
          </a:p>
        </p:txBody>
      </p:sp>
    </p:spTree>
    <p:extLst>
      <p:ext uri="{BB962C8B-B14F-4D97-AF65-F5344CB8AC3E}">
        <p14:creationId xmlns:p14="http://schemas.microsoft.com/office/powerpoint/2010/main" val="1823691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3E9F6B55-AFFD-4286-972D-06174618A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 y="1051560"/>
            <a:ext cx="7132320" cy="4754880"/>
          </a:xfrm>
          <a:prstGeom prst="rect">
            <a:avLst/>
          </a:prstGeom>
        </p:spPr>
      </p:pic>
    </p:spTree>
    <p:extLst>
      <p:ext uri="{BB962C8B-B14F-4D97-AF65-F5344CB8AC3E}">
        <p14:creationId xmlns:p14="http://schemas.microsoft.com/office/powerpoint/2010/main" val="424290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images-1.medium.com/max/800/0*BTv23ahshVLWwZ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B6C41F-009A-4E29-8325-A1954776EB81}"/>
              </a:ext>
            </a:extLst>
          </p:cNvPr>
          <p:cNvSpPr txBox="1"/>
          <p:nvPr/>
        </p:nvSpPr>
        <p:spPr>
          <a:xfrm>
            <a:off x="495300" y="152400"/>
            <a:ext cx="8153400" cy="1107996"/>
          </a:xfrm>
          <a:prstGeom prst="rect">
            <a:avLst/>
          </a:prstGeom>
          <a:noFill/>
        </p:spPr>
        <p:txBody>
          <a:bodyPr wrap="square" rtlCol="0">
            <a:spAutoFit/>
          </a:bodyPr>
          <a:lstStyle/>
          <a:p>
            <a:r>
              <a:rPr lang="en-US" sz="2200" dirty="0">
                <a:solidFill>
                  <a:srgbClr val="C00000"/>
                </a:solidFill>
              </a:rPr>
              <a:t>As with minimum wage laws, many GOP legislatures not only refuse to enact statewide paid sick leave mandates but also “preempt” local paid leave ordinances.</a:t>
            </a:r>
          </a:p>
        </p:txBody>
      </p:sp>
    </p:spTree>
    <p:extLst>
      <p:ext uri="{BB962C8B-B14F-4D97-AF65-F5344CB8AC3E}">
        <p14:creationId xmlns:p14="http://schemas.microsoft.com/office/powerpoint/2010/main" val="1088550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0D2120-9B79-4A42-AB67-AA83FCC50745}"/>
              </a:ext>
            </a:extLst>
          </p:cNvPr>
          <p:cNvSpPr txBox="1"/>
          <p:nvPr/>
        </p:nvSpPr>
        <p:spPr>
          <a:xfrm>
            <a:off x="533400" y="685800"/>
            <a:ext cx="8229600" cy="5570756"/>
          </a:xfrm>
          <a:prstGeom prst="rect">
            <a:avLst/>
          </a:prstGeom>
          <a:noFill/>
        </p:spPr>
        <p:txBody>
          <a:bodyPr wrap="square" rtlCol="0">
            <a:spAutoFit/>
          </a:bodyPr>
          <a:lstStyle/>
          <a:p>
            <a:r>
              <a:rPr lang="en-US" sz="2400" dirty="0">
                <a:solidFill>
                  <a:srgbClr val="0070C0"/>
                </a:solidFill>
              </a:rPr>
              <a:t>Another key family support is health insurance – </a:t>
            </a:r>
            <a:r>
              <a:rPr lang="en-US" sz="2400" dirty="0"/>
              <a:t>which almost all industrialized and many developing nations have expanded to all or most citizens.  Some use taxes to deliver or pay for coverage; others use regulations and subsidies to expand and supplement private insurance.    </a:t>
            </a:r>
          </a:p>
          <a:p>
            <a:endParaRPr lang="en-US" sz="2400" dirty="0">
              <a:solidFill>
                <a:srgbClr val="0070C0"/>
              </a:solidFill>
            </a:endParaRPr>
          </a:p>
          <a:p>
            <a:r>
              <a:rPr lang="en-US" sz="2400" dirty="0">
                <a:solidFill>
                  <a:srgbClr val="0070C0"/>
                </a:solidFill>
              </a:rPr>
              <a:t>Since early 1900s, most US proposals failed, until…</a:t>
            </a:r>
          </a:p>
          <a:p>
            <a:endParaRPr lang="en-US" sz="2400" dirty="0">
              <a:solidFill>
                <a:srgbClr val="0070C0"/>
              </a:solidFill>
            </a:endParaRPr>
          </a:p>
          <a:p>
            <a:pPr marL="342900" indent="-342900">
              <a:buFont typeface="Wingdings" panose="05000000000000000000" pitchFamily="2" charset="2"/>
              <a:buChar char="Ø"/>
            </a:pPr>
            <a:r>
              <a:rPr lang="en-US" dirty="0">
                <a:solidFill>
                  <a:srgbClr val="0070C0"/>
                </a:solidFill>
              </a:rPr>
              <a:t>Tax subsidies for private insurance from 1940s</a:t>
            </a:r>
          </a:p>
          <a:p>
            <a:endParaRPr lang="en-US" dirty="0">
              <a:solidFill>
                <a:srgbClr val="0070C0"/>
              </a:solidFill>
            </a:endParaRPr>
          </a:p>
          <a:p>
            <a:pPr marL="342900" indent="-342900">
              <a:buFont typeface="Wingdings" panose="05000000000000000000" pitchFamily="2" charset="2"/>
              <a:buChar char="Ø"/>
            </a:pPr>
            <a:r>
              <a:rPr lang="en-US" dirty="0">
                <a:solidFill>
                  <a:srgbClr val="0070C0"/>
                </a:solidFill>
              </a:rPr>
              <a:t>Public insurance repeatedly defeated until Medicare for elderly and Medicaid for some of very poor in 1965</a:t>
            </a:r>
          </a:p>
          <a:p>
            <a:endParaRPr lang="en-US" dirty="0">
              <a:solidFill>
                <a:srgbClr val="0070C0"/>
              </a:solidFill>
            </a:endParaRPr>
          </a:p>
          <a:p>
            <a:pPr marL="342900" indent="-342900">
              <a:buFont typeface="Wingdings" panose="05000000000000000000" pitchFamily="2" charset="2"/>
              <a:buChar char="Ø"/>
            </a:pPr>
            <a:r>
              <a:rPr lang="en-US" dirty="0">
                <a:solidFill>
                  <a:srgbClr val="0070C0"/>
                </a:solidFill>
              </a:rPr>
              <a:t>Clinton health reform defeated in 1994, Obama’s Affordable Care Act finally enacted on partisan lines in 2010.</a:t>
            </a:r>
          </a:p>
        </p:txBody>
      </p:sp>
    </p:spTree>
    <p:extLst>
      <p:ext uri="{BB962C8B-B14F-4D97-AF65-F5344CB8AC3E}">
        <p14:creationId xmlns:p14="http://schemas.microsoft.com/office/powerpoint/2010/main" val="907722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120322-obama-signs-reform-330p_grid-6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2296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609600" y="304800"/>
            <a:ext cx="815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400" dirty="0"/>
              <a:t>On March 23, 2010, President Barack Obama signed into law the Patient Protection and Affordable Care Act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ealth-care-supreme-court_gi_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820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228600" y="152400"/>
            <a:ext cx="8763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400" dirty="0"/>
              <a:t>After two years of continuing public controversy and legal challenges from 26 states, the Supreme Court upheld the core provisions of Affordable Care on June 28, 2012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300" y="304800"/>
            <a:ext cx="6172200" cy="400110"/>
          </a:xfrm>
          <a:prstGeom prst="rect">
            <a:avLst/>
          </a:prstGeom>
          <a:noFill/>
        </p:spPr>
        <p:txBody>
          <a:bodyPr wrap="square" rtlCol="0">
            <a:spAutoFit/>
          </a:bodyPr>
          <a:lstStyle/>
          <a:p>
            <a:pPr algn="ctr"/>
            <a:r>
              <a:rPr lang="en-US" dirty="0">
                <a:solidFill>
                  <a:srgbClr val="0070C0"/>
                </a:solidFill>
              </a:rPr>
              <a:t>TODAY’S LECTURE</a:t>
            </a:r>
          </a:p>
        </p:txBody>
      </p:sp>
      <p:sp>
        <p:nvSpPr>
          <p:cNvPr id="4" name="TextBox 3"/>
          <p:cNvSpPr txBox="1"/>
          <p:nvPr/>
        </p:nvSpPr>
        <p:spPr>
          <a:xfrm>
            <a:off x="381000" y="1041023"/>
            <a:ext cx="8382000" cy="5693866"/>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New kinds of social policy debates responding to changes in families and work</a:t>
            </a:r>
          </a:p>
          <a:p>
            <a:endParaRPr lang="en-US" sz="2400" dirty="0"/>
          </a:p>
          <a:p>
            <a:pPr marL="342900" indent="-342900">
              <a:buFont typeface="Wingdings" panose="05000000000000000000" pitchFamily="2" charset="2"/>
              <a:buChar char="Ø"/>
            </a:pPr>
            <a:r>
              <a:rPr lang="en-US" sz="2400" dirty="0"/>
              <a:t>Health insurance battles in the United States and the Affordable Care Act of 2010 </a:t>
            </a:r>
          </a:p>
          <a:p>
            <a:endParaRPr lang="en-US" sz="2400" dirty="0"/>
          </a:p>
          <a:p>
            <a:pPr marL="800100" lvl="1" indent="-342900">
              <a:buFont typeface="Wingdings" panose="05000000000000000000" pitchFamily="2" charset="2"/>
              <a:buChar char="§"/>
            </a:pPr>
            <a:r>
              <a:rPr lang="en-US" dirty="0"/>
              <a:t>What the law tries to do</a:t>
            </a:r>
          </a:p>
          <a:p>
            <a:pPr marL="800100" lvl="1" indent="-342900">
              <a:buFont typeface="Wingdings" panose="05000000000000000000" pitchFamily="2" charset="2"/>
              <a:buChar char="§"/>
            </a:pPr>
            <a:r>
              <a:rPr lang="en-US" dirty="0"/>
              <a:t>Prolonged implementation</a:t>
            </a:r>
          </a:p>
          <a:p>
            <a:pPr marL="800100" lvl="1" indent="-342900">
              <a:buFont typeface="Wingdings" panose="05000000000000000000" pitchFamily="2" charset="2"/>
              <a:buChar char="§"/>
            </a:pPr>
            <a:r>
              <a:rPr lang="en-US" dirty="0"/>
              <a:t>Conflicts over Medicaid expansion in the states</a:t>
            </a:r>
          </a:p>
          <a:p>
            <a:pPr marL="800100" lvl="1" indent="-342900">
              <a:buFont typeface="Wingdings" panose="05000000000000000000" pitchFamily="2" charset="2"/>
              <a:buChar char="§"/>
            </a:pPr>
            <a:r>
              <a:rPr lang="en-US" dirty="0"/>
              <a:t>Why the ACA has been front and center for the Tea Party and the anti-Trump resistance</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ObamaCare under President Trump and the stakes in 2020 </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Sum up current big picture for U.S. social policy </a:t>
            </a:r>
          </a:p>
        </p:txBody>
      </p:sp>
    </p:spTree>
    <p:extLst>
      <p:ext uri="{BB962C8B-B14F-4D97-AF65-F5344CB8AC3E}">
        <p14:creationId xmlns:p14="http://schemas.microsoft.com/office/powerpoint/2010/main" val="1542390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Df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5715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nvSpPr>
        <p:spPr bwMode="auto">
          <a:xfrm>
            <a:off x="6172200" y="914400"/>
            <a:ext cx="2743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400" b="0" dirty="0"/>
              <a:t>President Obama’s reelection on November 6, 2012 ensured that Affordable Care would survive through the initial stages of implementation.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228600"/>
            <a:ext cx="8001000" cy="685800"/>
          </a:xfrm>
        </p:spPr>
        <p:txBody>
          <a:bodyPr/>
          <a:lstStyle/>
          <a:p>
            <a:r>
              <a:rPr lang="en-US" altLang="en-US" sz="2800" b="1" dirty="0">
                <a:solidFill>
                  <a:srgbClr val="0070C0"/>
                </a:solidFill>
                <a:latin typeface="Arial" pitchFamily="34" charset="0"/>
                <a:cs typeface="Arial" pitchFamily="34" charset="0"/>
              </a:rPr>
              <a:t>U.S. Health System Before 2010 </a:t>
            </a:r>
            <a:br>
              <a:rPr lang="en-US" altLang="en-US" sz="2800" b="1" dirty="0">
                <a:solidFill>
                  <a:srgbClr val="0070C0"/>
                </a:solidFill>
                <a:latin typeface="Arial" pitchFamily="34" charset="0"/>
                <a:cs typeface="Arial" pitchFamily="34" charset="0"/>
              </a:rPr>
            </a:br>
            <a:endParaRPr lang="en-US" altLang="en-US" sz="2800" b="1" dirty="0">
              <a:latin typeface="Arial" pitchFamily="34" charset="0"/>
              <a:cs typeface="Arial" pitchFamily="34" charset="0"/>
            </a:endParaRPr>
          </a:p>
        </p:txBody>
      </p:sp>
      <p:sp>
        <p:nvSpPr>
          <p:cNvPr id="6147" name="TextBox 1"/>
          <p:cNvSpPr txBox="1">
            <a:spLocks noChangeArrowheads="1"/>
          </p:cNvSpPr>
          <p:nvPr/>
        </p:nvSpPr>
        <p:spPr bwMode="auto">
          <a:xfrm>
            <a:off x="114872" y="1066800"/>
            <a:ext cx="887672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 typeface="Wingdings" pitchFamily="2" charset="2"/>
              <a:buChar char="Ø"/>
            </a:pPr>
            <a:r>
              <a:rPr lang="en-US" altLang="en-US" sz="2400" dirty="0">
                <a:latin typeface="Arial" pitchFamily="34" charset="0"/>
              </a:rPr>
              <a:t>After 1970s, private insurance increasingly expensive, with rapidly rising health care costs – and growing numbers of nonelderly Americans without insurance.</a:t>
            </a:r>
          </a:p>
          <a:p>
            <a:pPr>
              <a:spcBef>
                <a:spcPct val="0"/>
              </a:spcBef>
              <a:buFont typeface="Wingdings" pitchFamily="2" charset="2"/>
              <a:buChar char="Ø"/>
            </a:pPr>
            <a:endParaRPr lang="en-US" altLang="en-US" sz="2400" dirty="0">
              <a:latin typeface="Arial" pitchFamily="34" charset="0"/>
            </a:endParaRPr>
          </a:p>
          <a:p>
            <a:pPr>
              <a:spcBef>
                <a:spcPct val="0"/>
              </a:spcBef>
              <a:buFont typeface="Wingdings" pitchFamily="2" charset="2"/>
              <a:buChar char="Ø"/>
            </a:pPr>
            <a:r>
              <a:rPr lang="en-US" altLang="en-US" sz="2400" dirty="0">
                <a:latin typeface="Arial" pitchFamily="34" charset="0"/>
              </a:rPr>
              <a:t>Health insurance coverage skewed toward the elderly (Medicare) and the very poor (Medicaid), and to regularly employed middle and upper income citizens whose employers offer tax-subsidized coverage.</a:t>
            </a:r>
          </a:p>
          <a:p>
            <a:pPr>
              <a:spcBef>
                <a:spcPct val="0"/>
              </a:spcBef>
              <a:buFont typeface="Wingdings" pitchFamily="2" charset="2"/>
              <a:buChar char="Ø"/>
            </a:pPr>
            <a:endParaRPr lang="en-US" altLang="en-US" sz="2400" dirty="0">
              <a:latin typeface="Arial" pitchFamily="34" charset="0"/>
            </a:endParaRPr>
          </a:p>
          <a:p>
            <a:pPr>
              <a:spcBef>
                <a:spcPct val="0"/>
              </a:spcBef>
              <a:buFont typeface="Wingdings" pitchFamily="2" charset="2"/>
              <a:buChar char="Ø"/>
            </a:pPr>
            <a:r>
              <a:rPr lang="en-US" altLang="en-US" sz="2400" dirty="0">
                <a:latin typeface="Arial" pitchFamily="34" charset="0"/>
              </a:rPr>
              <a:t>Why does insurance matter?  Improves access to regular preventive care and care for chronic health problems, reduces worries about bankruptcy, and improves mental health.  Some studies suggest significant improvements in physical health and longevity.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733800" y="6324600"/>
            <a:ext cx="464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400" b="0" dirty="0">
                <a:latin typeface="Arial" pitchFamily="34" charset="0"/>
              </a:rPr>
              <a:t>Source: SCIENTIFIC AMERICAN (April 1999),  p.36.</a:t>
            </a:r>
          </a:p>
        </p:txBody>
      </p:sp>
      <p:sp>
        <p:nvSpPr>
          <p:cNvPr id="7171" name="Text Box 3"/>
          <p:cNvSpPr txBox="1">
            <a:spLocks noChangeArrowheads="1"/>
          </p:cNvSpPr>
          <p:nvPr/>
        </p:nvSpPr>
        <p:spPr bwMode="auto">
          <a:xfrm>
            <a:off x="381000" y="838200"/>
            <a:ext cx="28194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800" dirty="0">
                <a:latin typeface="Arial" pitchFamily="34" charset="0"/>
              </a:rPr>
              <a:t>The U.S. health care system had very high -- and steeply rising -- costs.</a:t>
            </a:r>
          </a:p>
        </p:txBody>
      </p:sp>
      <p:pic>
        <p:nvPicPr>
          <p:cNvPr id="7172" name="Picture 4" descr="Health expenditures across n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86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65138" y="152400"/>
            <a:ext cx="8458200" cy="1143000"/>
          </a:xfrm>
        </p:spPr>
        <p:txBody>
          <a:bodyPr/>
          <a:lstStyle/>
          <a:p>
            <a:pPr eaLnBrk="1" hangingPunct="1"/>
            <a:r>
              <a:rPr lang="en-US" altLang="en-US" sz="3200" b="1" dirty="0"/>
              <a:t>Health Insurance Coverage in the U.S., 2009</a:t>
            </a:r>
          </a:p>
        </p:txBody>
      </p:sp>
      <p:graphicFrame>
        <p:nvGraphicFramePr>
          <p:cNvPr id="8195" name="Object 3"/>
          <p:cNvGraphicFramePr>
            <a:graphicFrameLocks noGrp="1" noChangeAspect="1"/>
          </p:cNvGraphicFramePr>
          <p:nvPr>
            <p:ph type="chart" idx="4294967295"/>
          </p:nvPr>
        </p:nvGraphicFramePr>
        <p:xfrm>
          <a:off x="685800" y="1066800"/>
          <a:ext cx="7899400" cy="4656138"/>
        </p:xfrm>
        <a:graphic>
          <a:graphicData uri="http://schemas.openxmlformats.org/presentationml/2006/ole">
            <mc:AlternateContent xmlns:mc="http://schemas.openxmlformats.org/markup-compatibility/2006">
              <mc:Choice xmlns:v="urn:schemas-microsoft-com:vml" Requires="v">
                <p:oleObj spid="_x0000_s38089" r:id="rId3" imgW="7895004" imgH="4657748" progId="Excel.Chart.8">
                  <p:embed/>
                </p:oleObj>
              </mc:Choice>
              <mc:Fallback>
                <p:oleObj r:id="rId3" imgW="7895004" imgH="4657748"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66800"/>
                        <a:ext cx="7899400" cy="465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196" name="Text Box 4"/>
          <p:cNvSpPr txBox="1">
            <a:spLocks noChangeArrowheads="1"/>
          </p:cNvSpPr>
          <p:nvPr/>
        </p:nvSpPr>
        <p:spPr bwMode="auto">
          <a:xfrm>
            <a:off x="0" y="6097588"/>
            <a:ext cx="8534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100" b="0" dirty="0">
                <a:latin typeface="Tahoma" pitchFamily="34" charset="0"/>
              </a:rPr>
              <a:t>NOTE: Includes those over age 65. Medicaid/Other Public includes Medicaid, CHIP, other state programs, military-related coverage, and those enrolled in both Medicare and Medicaid (dual eligibles).                                                                                                                                        SOURCE: Kaiser Commission on Medicaid and the Uninsured and Urban Institute estimates based on the Census Bureau's March 2010 Current Population Survey.</a:t>
            </a:r>
          </a:p>
          <a:p>
            <a:pPr eaLnBrk="1" hangingPunct="1">
              <a:spcBef>
                <a:spcPct val="0"/>
              </a:spcBef>
              <a:buFontTx/>
              <a:buNone/>
            </a:pPr>
            <a:endParaRPr lang="en-US" altLang="en-US" sz="1100" b="0" dirty="0">
              <a:latin typeface="Tahoma" pitchFamily="34" charset="0"/>
            </a:endParaRPr>
          </a:p>
        </p:txBody>
      </p:sp>
      <p:sp>
        <p:nvSpPr>
          <p:cNvPr id="8197" name="Text Box 5"/>
          <p:cNvSpPr txBox="1">
            <a:spLocks noChangeArrowheads="1"/>
          </p:cNvSpPr>
          <p:nvPr/>
        </p:nvSpPr>
        <p:spPr bwMode="auto">
          <a:xfrm>
            <a:off x="2859088" y="5599113"/>
            <a:ext cx="3422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a:latin typeface="Tahoma" pitchFamily="34" charset="0"/>
              </a:rPr>
              <a:t>Total = 303.3 million</a:t>
            </a:r>
          </a:p>
        </p:txBody>
      </p:sp>
      <p:sp>
        <p:nvSpPr>
          <p:cNvPr id="8198" name="Text Box 6"/>
          <p:cNvSpPr txBox="1">
            <a:spLocks noChangeArrowheads="1"/>
          </p:cNvSpPr>
          <p:nvPr/>
        </p:nvSpPr>
        <p:spPr bwMode="auto">
          <a:xfrm>
            <a:off x="4725988" y="-4763"/>
            <a:ext cx="184150"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en-US" altLang="en-US" sz="1600" dirty="0">
              <a:latin typeface="Tahoma" pitchFamily="34" charset="0"/>
            </a:endParaRPr>
          </a:p>
        </p:txBody>
      </p:sp>
      <p:pic>
        <p:nvPicPr>
          <p:cNvPr id="8199" name="Picture 6" descr="kfflogo-colo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73682"/>
          </a:xfrm>
          <a:prstGeom prst="rect">
            <a:avLst/>
          </a:prstGeom>
        </p:spPr>
      </p:pic>
    </p:spTree>
    <p:extLst>
      <p:ext uri="{BB962C8B-B14F-4D97-AF65-F5344CB8AC3E}">
        <p14:creationId xmlns:p14="http://schemas.microsoft.com/office/powerpoint/2010/main" val="3102447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Grp="1" noChangeAspect="1"/>
          </p:cNvGraphicFramePr>
          <p:nvPr>
            <p:ph type="chart" idx="4294967295"/>
          </p:nvPr>
        </p:nvGraphicFramePr>
        <p:xfrm>
          <a:off x="1092200" y="2057400"/>
          <a:ext cx="7073900" cy="3670300"/>
        </p:xfrm>
        <a:graphic>
          <a:graphicData uri="http://schemas.openxmlformats.org/presentationml/2006/ole">
            <mc:AlternateContent xmlns:mc="http://schemas.openxmlformats.org/markup-compatibility/2006">
              <mc:Choice xmlns:v="urn:schemas-microsoft-com:vml" Requires="v">
                <p:oleObj spid="_x0000_s39113" r:id="rId4" imgW="7078069" imgH="3670110" progId="Excel.Chart.8">
                  <p:embed/>
                </p:oleObj>
              </mc:Choice>
              <mc:Fallback>
                <p:oleObj r:id="rId4" imgW="7078069" imgH="3670110"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2057400"/>
                        <a:ext cx="7073900" cy="367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19" name="Rectangle 3"/>
          <p:cNvSpPr>
            <a:spLocks noGrp="1" noChangeArrowheads="1"/>
          </p:cNvSpPr>
          <p:nvPr>
            <p:ph type="title" idx="4294967295"/>
          </p:nvPr>
        </p:nvSpPr>
        <p:spPr>
          <a:xfrm>
            <a:off x="381000" y="358775"/>
            <a:ext cx="8763000" cy="1143000"/>
          </a:xfrm>
        </p:spPr>
        <p:txBody>
          <a:bodyPr/>
          <a:lstStyle/>
          <a:p>
            <a:r>
              <a:rPr lang="en-US" altLang="en-US" sz="3000" b="1" dirty="0">
                <a:solidFill>
                  <a:schemeClr val="tx1"/>
                </a:solidFill>
              </a:rPr>
              <a:t>Uninsured Nonelderly vs. All Nonelderly,</a:t>
            </a:r>
            <a:br>
              <a:rPr lang="en-US" altLang="en-US" sz="3000" b="1" dirty="0">
                <a:solidFill>
                  <a:schemeClr val="tx1"/>
                </a:solidFill>
              </a:rPr>
            </a:br>
            <a:r>
              <a:rPr lang="en-US" altLang="en-US" sz="3000" b="1" dirty="0">
                <a:solidFill>
                  <a:schemeClr val="tx1"/>
                </a:solidFill>
              </a:rPr>
              <a:t>by Family Poverty Level, 2009</a:t>
            </a:r>
          </a:p>
        </p:txBody>
      </p:sp>
      <p:sp>
        <p:nvSpPr>
          <p:cNvPr id="9220" name="Text Box 4"/>
          <p:cNvSpPr txBox="1">
            <a:spLocks noChangeArrowheads="1"/>
          </p:cNvSpPr>
          <p:nvPr/>
        </p:nvSpPr>
        <p:spPr bwMode="auto">
          <a:xfrm>
            <a:off x="533400" y="6019800"/>
            <a:ext cx="784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200" b="0" dirty="0">
              <a:latin typeface="Arial" pitchFamily="34" charset="0"/>
            </a:endParaRPr>
          </a:p>
        </p:txBody>
      </p:sp>
      <p:sp>
        <p:nvSpPr>
          <p:cNvPr id="9221" name="Text Box 5"/>
          <p:cNvSpPr txBox="1">
            <a:spLocks noChangeArrowheads="1"/>
          </p:cNvSpPr>
          <p:nvPr/>
        </p:nvSpPr>
        <p:spPr bwMode="auto">
          <a:xfrm>
            <a:off x="1739900" y="55626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1800" dirty="0">
                <a:latin typeface="Tahoma" pitchFamily="34" charset="0"/>
              </a:rPr>
              <a:t>50.0 Million</a:t>
            </a:r>
          </a:p>
        </p:txBody>
      </p:sp>
      <p:sp>
        <p:nvSpPr>
          <p:cNvPr id="9222" name="Text Box 6"/>
          <p:cNvSpPr txBox="1">
            <a:spLocks noChangeArrowheads="1"/>
          </p:cNvSpPr>
          <p:nvPr/>
        </p:nvSpPr>
        <p:spPr bwMode="auto">
          <a:xfrm>
            <a:off x="5081588" y="5562600"/>
            <a:ext cx="248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1800" dirty="0">
                <a:latin typeface="Tahoma" pitchFamily="34" charset="0"/>
              </a:rPr>
              <a:t>264.7 Million</a:t>
            </a:r>
          </a:p>
        </p:txBody>
      </p:sp>
      <p:sp>
        <p:nvSpPr>
          <p:cNvPr id="9223" name="Text Box 9"/>
          <p:cNvSpPr txBox="1">
            <a:spLocks noChangeArrowheads="1"/>
          </p:cNvSpPr>
          <p:nvPr/>
        </p:nvSpPr>
        <p:spPr bwMode="auto">
          <a:xfrm>
            <a:off x="560388" y="4187825"/>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800" dirty="0">
                <a:latin typeface="Tahoma" pitchFamily="34" charset="0"/>
              </a:rPr>
              <a:t>Under 100%</a:t>
            </a:r>
          </a:p>
        </p:txBody>
      </p:sp>
      <p:sp>
        <p:nvSpPr>
          <p:cNvPr id="9224" name="Text Box 15"/>
          <p:cNvSpPr txBox="1">
            <a:spLocks noChangeArrowheads="1"/>
          </p:cNvSpPr>
          <p:nvPr/>
        </p:nvSpPr>
        <p:spPr bwMode="auto">
          <a:xfrm>
            <a:off x="398463" y="3254375"/>
            <a:ext cx="1841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800" dirty="0">
                <a:latin typeface="Tahoma" pitchFamily="34" charset="0"/>
              </a:rPr>
              <a:t>100% - 199%</a:t>
            </a:r>
          </a:p>
        </p:txBody>
      </p:sp>
      <p:sp>
        <p:nvSpPr>
          <p:cNvPr id="9225" name="Text Box 16"/>
          <p:cNvSpPr txBox="1">
            <a:spLocks noChangeArrowheads="1"/>
          </p:cNvSpPr>
          <p:nvPr/>
        </p:nvSpPr>
        <p:spPr bwMode="auto">
          <a:xfrm>
            <a:off x="381000" y="2520950"/>
            <a:ext cx="1858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800" dirty="0">
                <a:latin typeface="Tahoma" pitchFamily="34" charset="0"/>
              </a:rPr>
              <a:t>200% - 399%</a:t>
            </a:r>
          </a:p>
        </p:txBody>
      </p:sp>
      <p:sp>
        <p:nvSpPr>
          <p:cNvPr id="9226" name="Text Box 17"/>
          <p:cNvSpPr txBox="1">
            <a:spLocks noChangeArrowheads="1"/>
          </p:cNvSpPr>
          <p:nvPr/>
        </p:nvSpPr>
        <p:spPr bwMode="auto">
          <a:xfrm>
            <a:off x="1050925" y="2003425"/>
            <a:ext cx="1150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1800" dirty="0">
                <a:latin typeface="Tahoma" pitchFamily="34" charset="0"/>
              </a:rPr>
              <a:t>400% +</a:t>
            </a:r>
          </a:p>
        </p:txBody>
      </p:sp>
      <p:sp>
        <p:nvSpPr>
          <p:cNvPr id="9227" name="Text Box 19"/>
          <p:cNvSpPr txBox="1">
            <a:spLocks noChangeArrowheads="1"/>
          </p:cNvSpPr>
          <p:nvPr/>
        </p:nvSpPr>
        <p:spPr bwMode="auto">
          <a:xfrm>
            <a:off x="47625" y="6186488"/>
            <a:ext cx="86344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100" b="0" dirty="0">
                <a:latin typeface="Tahoma" pitchFamily="34" charset="0"/>
              </a:rPr>
              <a:t>NOTES: Data may not total 100% due to rounding.  The Federal Poverty Level for a family of four in 2009 was $22,050 (according to the U.S. Census Bureau’s poverty threshold). Family size and total family income are grouped by insurance eligibility. </a:t>
            </a:r>
            <a:br>
              <a:rPr lang="en-US" altLang="en-US" sz="1100" b="0" dirty="0">
                <a:latin typeface="Tahoma" pitchFamily="34" charset="0"/>
              </a:rPr>
            </a:br>
            <a:r>
              <a:rPr lang="en-US" altLang="en-US" sz="1100" b="0" dirty="0">
                <a:latin typeface="Tahoma" pitchFamily="34" charset="0"/>
              </a:rPr>
              <a:t>SOURCE: Kaiser Commission on Medicaid and the Uninsured/Urban Institute analysis of 2010 ASEC Supplement to the CPS.</a:t>
            </a:r>
          </a:p>
        </p:txBody>
      </p:sp>
      <p:pic>
        <p:nvPicPr>
          <p:cNvPr id="9228" name="Picture 20" descr="kfflogo-colo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lstStyle/>
          <a:p>
            <a:pPr algn="l"/>
            <a:r>
              <a:rPr lang="en-US" altLang="en-US" sz="2800" b="1" dirty="0">
                <a:solidFill>
                  <a:srgbClr val="0070C0"/>
                </a:solidFill>
                <a:latin typeface="Arial" pitchFamily="34" charset="0"/>
              </a:rPr>
              <a:t>HOW DID THE UNITED STATES DEVELOP THIS KIND OF HEALTH CARE SYSTEM?</a:t>
            </a:r>
          </a:p>
        </p:txBody>
      </p:sp>
      <p:sp>
        <p:nvSpPr>
          <p:cNvPr id="12291" name="Rectangle 3"/>
          <p:cNvSpPr>
            <a:spLocks noGrp="1" noChangeArrowheads="1"/>
          </p:cNvSpPr>
          <p:nvPr>
            <p:ph type="body" idx="1"/>
          </p:nvPr>
        </p:nvSpPr>
        <p:spPr>
          <a:xfrm>
            <a:off x="228600" y="1371600"/>
            <a:ext cx="8763000" cy="5029200"/>
          </a:xfrm>
        </p:spPr>
        <p:txBody>
          <a:bodyPr/>
          <a:lstStyle/>
          <a:p>
            <a:pPr>
              <a:buFontTx/>
              <a:buNone/>
            </a:pPr>
            <a:endParaRPr lang="en-US" altLang="en-US" sz="2000" b="1" dirty="0">
              <a:latin typeface="Arial" pitchFamily="34" charset="0"/>
            </a:endParaRPr>
          </a:p>
          <a:p>
            <a:pPr>
              <a:buFont typeface="Wingdings" pitchFamily="2" charset="2"/>
              <a:buChar char="Ø"/>
            </a:pPr>
            <a:r>
              <a:rPr lang="en-US" altLang="en-US" sz="2400" b="1" dirty="0">
                <a:latin typeface="Arial" pitchFamily="34" charset="0"/>
              </a:rPr>
              <a:t>Campaigns for government-subsidized and publicly guaranteed</a:t>
            </a:r>
            <a:r>
              <a:rPr lang="en-US" altLang="en-US" sz="2400" b="1" i="1" dirty="0">
                <a:latin typeface="Arial" pitchFamily="34" charset="0"/>
              </a:rPr>
              <a:t> universal</a:t>
            </a:r>
            <a:r>
              <a:rPr lang="en-US" altLang="en-US" sz="2400" b="1" dirty="0">
                <a:latin typeface="Arial" pitchFamily="34" charset="0"/>
              </a:rPr>
              <a:t> health insurance coverage repeatedly failed.</a:t>
            </a:r>
          </a:p>
          <a:p>
            <a:pPr>
              <a:buFont typeface="Wingdings" pitchFamily="2" charset="2"/>
              <a:buChar char="Ø"/>
            </a:pPr>
            <a:endParaRPr lang="en-US" altLang="en-US" sz="2400" b="1" dirty="0">
              <a:latin typeface="Arial" pitchFamily="34" charset="0"/>
            </a:endParaRPr>
          </a:p>
          <a:p>
            <a:pPr>
              <a:buFont typeface="Wingdings" pitchFamily="2" charset="2"/>
              <a:buChar char="Ø"/>
            </a:pPr>
            <a:r>
              <a:rPr lang="en-US" altLang="en-US" sz="2400" b="1" dirty="0">
                <a:latin typeface="Arial" pitchFamily="34" charset="0"/>
              </a:rPr>
              <a:t>Instead, government and private institutions ended up </a:t>
            </a:r>
            <a:r>
              <a:rPr lang="en-US" altLang="en-US" sz="2400" b="1" i="1" dirty="0">
                <a:latin typeface="Arial" pitchFamily="34" charset="0"/>
              </a:rPr>
              <a:t>subsidizing </a:t>
            </a:r>
            <a:r>
              <a:rPr lang="en-US" altLang="en-US" sz="2400" b="1" dirty="0">
                <a:latin typeface="Arial" pitchFamily="34" charset="0"/>
              </a:rPr>
              <a:t>employer-provided private insurance, the construction of acute-care facilities, and high-tech medicine.</a:t>
            </a:r>
          </a:p>
          <a:p>
            <a:pPr>
              <a:buFont typeface="Wingdings" pitchFamily="2" charset="2"/>
              <a:buNone/>
            </a:pPr>
            <a:endParaRPr lang="en-US" altLang="en-US" sz="2400" b="1" dirty="0">
              <a:latin typeface="Arial" pitchFamily="34" charset="0"/>
            </a:endParaRPr>
          </a:p>
          <a:p>
            <a:pPr>
              <a:buFont typeface="Wingdings" pitchFamily="2" charset="2"/>
              <a:buChar char="Ø"/>
            </a:pPr>
            <a:r>
              <a:rPr lang="en-US" altLang="en-US" sz="2400" b="1" dirty="0">
                <a:latin typeface="Arial" pitchFamily="34" charset="0"/>
              </a:rPr>
              <a:t>Private, fee-for-service physicians carved out leverage as the key actors in an intricate institutional system.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228600"/>
            <a:ext cx="8839200" cy="685800"/>
          </a:xfrm>
        </p:spPr>
        <p:txBody>
          <a:bodyPr/>
          <a:lstStyle/>
          <a:p>
            <a:r>
              <a:rPr lang="en-US" altLang="en-US" sz="2800" b="1" dirty="0">
                <a:solidFill>
                  <a:srgbClr val="0070C0"/>
                </a:solidFill>
                <a:latin typeface="Arial" pitchFamily="34" charset="0"/>
              </a:rPr>
              <a:t>Patient Protection and Affordable Care Act of 2010</a:t>
            </a:r>
            <a:r>
              <a:rPr lang="en-US" altLang="en-US" sz="2800" dirty="0">
                <a:solidFill>
                  <a:srgbClr val="0070C0"/>
                </a:solidFill>
                <a:latin typeface="Arial" pitchFamily="34" charset="0"/>
              </a:rPr>
              <a:t> </a:t>
            </a:r>
          </a:p>
        </p:txBody>
      </p:sp>
      <p:sp>
        <p:nvSpPr>
          <p:cNvPr id="13315" name="Rectangle 3"/>
          <p:cNvSpPr>
            <a:spLocks noGrp="1" noChangeArrowheads="1"/>
          </p:cNvSpPr>
          <p:nvPr>
            <p:ph type="body" idx="1"/>
          </p:nvPr>
        </p:nvSpPr>
        <p:spPr>
          <a:xfrm>
            <a:off x="342900" y="1341120"/>
            <a:ext cx="8458200" cy="5257800"/>
          </a:xfrm>
        </p:spPr>
        <p:txBody>
          <a:bodyPr/>
          <a:lstStyle/>
          <a:p>
            <a:pPr>
              <a:lnSpc>
                <a:spcPct val="80000"/>
              </a:lnSpc>
            </a:pPr>
            <a:r>
              <a:rPr lang="en-US" altLang="en-US" sz="2000" b="1" dirty="0">
                <a:solidFill>
                  <a:srgbClr val="0070C0"/>
                </a:solidFill>
                <a:latin typeface="Arial" pitchFamily="34" charset="0"/>
              </a:rPr>
              <a:t>New rules of the game for insurance companies</a:t>
            </a:r>
            <a:r>
              <a:rPr lang="en-US" altLang="en-US" sz="2000" b="1" dirty="0">
                <a:latin typeface="Arial" pitchFamily="34" charset="0"/>
              </a:rPr>
              <a:t>: make profits but cannot exclude sick people or those expected to become sick.</a:t>
            </a:r>
          </a:p>
          <a:p>
            <a:pPr>
              <a:lnSpc>
                <a:spcPct val="80000"/>
              </a:lnSpc>
            </a:pPr>
            <a:endParaRPr lang="en-US" altLang="en-US" sz="2000" b="1" dirty="0">
              <a:latin typeface="Arial" pitchFamily="34" charset="0"/>
            </a:endParaRPr>
          </a:p>
          <a:p>
            <a:pPr>
              <a:lnSpc>
                <a:spcPct val="80000"/>
              </a:lnSpc>
            </a:pPr>
            <a:r>
              <a:rPr lang="en-US" altLang="en-US" sz="2000" b="1" dirty="0">
                <a:solidFill>
                  <a:srgbClr val="0070C0"/>
                </a:solidFill>
                <a:latin typeface="Arial" pitchFamily="34" charset="0"/>
              </a:rPr>
              <a:t>Make insurance available affordable for most American citizens</a:t>
            </a:r>
            <a:r>
              <a:rPr lang="en-US" altLang="en-US" sz="2000" b="1" dirty="0">
                <a:latin typeface="Arial" pitchFamily="34" charset="0"/>
              </a:rPr>
              <a:t>: expansions of Medicaid and new subsidies for small businesses and for lower and lower-middle income people to buy plans.</a:t>
            </a:r>
          </a:p>
          <a:p>
            <a:pPr>
              <a:lnSpc>
                <a:spcPct val="80000"/>
              </a:lnSpc>
            </a:pPr>
            <a:endParaRPr lang="en-US" altLang="en-US" sz="2000" b="1" dirty="0">
              <a:latin typeface="Arial" pitchFamily="34" charset="0"/>
            </a:endParaRPr>
          </a:p>
          <a:p>
            <a:pPr>
              <a:lnSpc>
                <a:spcPct val="80000"/>
              </a:lnSpc>
            </a:pPr>
            <a:r>
              <a:rPr lang="en-US" altLang="en-US" sz="2000" b="1" dirty="0">
                <a:latin typeface="Arial" pitchFamily="34" charset="0"/>
              </a:rPr>
              <a:t>Each state establishes a </a:t>
            </a:r>
            <a:r>
              <a:rPr lang="en-US" altLang="en-US" sz="2000" b="1" dirty="0">
                <a:solidFill>
                  <a:srgbClr val="0070C0"/>
                </a:solidFill>
                <a:latin typeface="Arial" pitchFamily="34" charset="0"/>
              </a:rPr>
              <a:t>regulated insurance exchange, on which plans are listed and can be compared by potential purchasers. </a:t>
            </a:r>
            <a:r>
              <a:rPr lang="en-US" altLang="en-US" sz="2000" b="1" dirty="0">
                <a:latin typeface="Arial" pitchFamily="34" charset="0"/>
              </a:rPr>
              <a:t> Federal government sets up exchanges if states do not.</a:t>
            </a:r>
          </a:p>
          <a:p>
            <a:pPr>
              <a:lnSpc>
                <a:spcPct val="80000"/>
              </a:lnSpc>
              <a:buFontTx/>
              <a:buNone/>
            </a:pPr>
            <a:endParaRPr lang="en-US" altLang="en-US" sz="2000" b="1" dirty="0">
              <a:latin typeface="Arial" pitchFamily="34" charset="0"/>
            </a:endParaRPr>
          </a:p>
          <a:p>
            <a:pPr>
              <a:lnSpc>
                <a:spcPct val="80000"/>
              </a:lnSpc>
            </a:pPr>
            <a:r>
              <a:rPr lang="en-US" altLang="en-US" sz="2000" b="1" dirty="0">
                <a:latin typeface="Arial" pitchFamily="34" charset="0"/>
              </a:rPr>
              <a:t>Improvements in basic Medicare coverage, but cuts in high-end plans and slightly higher taxes for richest beneficiaries.</a:t>
            </a:r>
          </a:p>
          <a:p>
            <a:pPr>
              <a:lnSpc>
                <a:spcPct val="80000"/>
              </a:lnSpc>
            </a:pPr>
            <a:endParaRPr lang="en-US" altLang="en-US" sz="2000" b="1" dirty="0">
              <a:latin typeface="Arial" pitchFamily="34" charset="0"/>
            </a:endParaRPr>
          </a:p>
          <a:p>
            <a:pPr>
              <a:lnSpc>
                <a:spcPct val="80000"/>
              </a:lnSpc>
            </a:pPr>
            <a:r>
              <a:rPr lang="en-US" altLang="en-US" sz="2000" b="1" dirty="0">
                <a:latin typeface="Arial" pitchFamily="34" charset="0"/>
              </a:rPr>
              <a:t>New coverage for young people: parental insurance until age 26; expansions of Medicaid and subsidies to buy private plans.</a:t>
            </a:r>
          </a:p>
          <a:p>
            <a:pPr>
              <a:lnSpc>
                <a:spcPct val="80000"/>
              </a:lnSpc>
            </a:pPr>
            <a:endParaRPr lang="en-US" altLang="en-US" sz="2000" b="1" dirty="0">
              <a:latin typeface="Arial" pitchFamily="34" charset="0"/>
            </a:endParaRPr>
          </a:p>
          <a:p>
            <a:pPr>
              <a:lnSpc>
                <a:spcPct val="80000"/>
              </a:lnSpc>
            </a:pPr>
            <a:r>
              <a:rPr lang="en-US" altLang="en-US" sz="2000" b="1" dirty="0">
                <a:latin typeface="Arial" pitchFamily="34" charset="0"/>
              </a:rPr>
              <a:t>PAID FOR by taxes on wealthy and health care businesses.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94" name="Straight Connector 20"/>
          <p:cNvCxnSpPr>
            <a:cxnSpLocks noChangeShapeType="1"/>
          </p:cNvCxnSpPr>
          <p:nvPr/>
        </p:nvCxnSpPr>
        <p:spPr bwMode="auto">
          <a:xfrm flipV="1">
            <a:off x="4038600" y="1828800"/>
            <a:ext cx="1752600" cy="5508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195" name="Title 4"/>
          <p:cNvSpPr>
            <a:spLocks noGrp="1"/>
          </p:cNvSpPr>
          <p:nvPr>
            <p:ph type="title" idx="4294967295"/>
          </p:nvPr>
        </p:nvSpPr>
        <p:spPr>
          <a:xfrm>
            <a:off x="76200" y="342900"/>
            <a:ext cx="9067800" cy="411163"/>
          </a:xfrm>
        </p:spPr>
        <p:txBody>
          <a:bodyPr/>
          <a:lstStyle/>
          <a:p>
            <a:pPr>
              <a:buClr>
                <a:srgbClr val="000000"/>
              </a:buClr>
              <a:buFont typeface="Tahoma" pitchFamily="34" charset="0"/>
              <a:buNone/>
            </a:pPr>
            <a:r>
              <a:rPr lang="en-US" altLang="en-US" sz="2400" b="1" dirty="0">
                <a:cs typeface="Tahoma" pitchFamily="34" charset="0"/>
                <a:sym typeface="Tahoma" pitchFamily="34" charset="0"/>
              </a:rPr>
              <a:t>Targeted Coverage Expansion Under Affordable Care Act</a:t>
            </a:r>
          </a:p>
        </p:txBody>
      </p:sp>
      <p:sp>
        <p:nvSpPr>
          <p:cNvPr id="8196" name="Text Placeholder 5"/>
          <p:cNvSpPr>
            <a:spLocks noGrp="1"/>
          </p:cNvSpPr>
          <p:nvPr>
            <p:ph type="body" sz="quarter" idx="4294967295"/>
          </p:nvPr>
        </p:nvSpPr>
        <p:spPr>
          <a:xfrm>
            <a:off x="-15875" y="6134100"/>
            <a:ext cx="6416675" cy="609600"/>
          </a:xfrm>
        </p:spPr>
        <p:txBody>
          <a:bodyPr/>
          <a:lstStyle/>
          <a:p>
            <a:pPr marL="0" indent="0">
              <a:spcBef>
                <a:spcPct val="50000"/>
              </a:spcBef>
              <a:buClr>
                <a:srgbClr val="000000"/>
              </a:buClr>
              <a:buFont typeface="Tahoma" pitchFamily="34" charset="0"/>
              <a:buNone/>
            </a:pPr>
            <a:r>
              <a:rPr lang="en-US" altLang="en-US" sz="1000" dirty="0">
                <a:cs typeface="Tahoma" pitchFamily="34" charset="0"/>
                <a:sym typeface="Tahoma" pitchFamily="34" charset="0"/>
              </a:rPr>
              <a:t>* Medicaid also includes other public programs: CHIP, other state programs, Medicare and military-related coverage. The federal poverty level for a family of three in 2012 is $19,090.  Numbers may not add to 100 due to rounding.   </a:t>
            </a:r>
          </a:p>
          <a:p>
            <a:pPr marL="0" indent="0">
              <a:spcBef>
                <a:spcPct val="0"/>
              </a:spcBef>
              <a:buClr>
                <a:srgbClr val="000000"/>
              </a:buClr>
              <a:buFont typeface="Tahoma" pitchFamily="34" charset="0"/>
              <a:buNone/>
            </a:pPr>
            <a:r>
              <a:rPr lang="en-US" altLang="en-US" sz="1000" dirty="0">
                <a:cs typeface="Tahoma" pitchFamily="34" charset="0"/>
                <a:sym typeface="Tahoma" pitchFamily="34" charset="0"/>
              </a:rPr>
              <a:t>SOURCE: KCMU/Urban Institute analysis of 2011 ASEC Supplement to the CPS.                                                                                                                                       </a:t>
            </a:r>
          </a:p>
          <a:p>
            <a:pPr marL="0" indent="0">
              <a:spcBef>
                <a:spcPct val="0"/>
              </a:spcBef>
              <a:buClr>
                <a:srgbClr val="000000"/>
              </a:buClr>
              <a:buFont typeface="Tahoma" pitchFamily="34" charset="0"/>
              <a:buNone/>
            </a:pPr>
            <a:endParaRPr lang="en-US" altLang="en-US" sz="1000" dirty="0">
              <a:cs typeface="Tahoma" pitchFamily="34" charset="0"/>
              <a:sym typeface="Tahoma" pitchFamily="34" charset="0"/>
            </a:endParaRPr>
          </a:p>
          <a:p>
            <a:pPr marL="0" indent="0">
              <a:spcBef>
                <a:spcPct val="0"/>
              </a:spcBef>
              <a:buClr>
                <a:srgbClr val="000000"/>
              </a:buClr>
              <a:buFont typeface="Tahoma" pitchFamily="34" charset="0"/>
              <a:buNone/>
            </a:pPr>
            <a:endParaRPr lang="en-US" altLang="en-US" sz="1000" dirty="0">
              <a:cs typeface="Tahoma" pitchFamily="34" charset="0"/>
              <a:sym typeface="Tahoma" pitchFamily="34" charset="0"/>
            </a:endParaRPr>
          </a:p>
        </p:txBody>
      </p:sp>
      <p:graphicFrame>
        <p:nvGraphicFramePr>
          <p:cNvPr id="8197" name="Content Placeholder 8"/>
          <p:cNvGraphicFramePr>
            <a:graphicFrameLocks noGrp="1"/>
          </p:cNvGraphicFramePr>
          <p:nvPr>
            <p:ph sz="quarter" idx="4294967295"/>
          </p:nvPr>
        </p:nvGraphicFramePr>
        <p:xfrm>
          <a:off x="254000" y="1084263"/>
          <a:ext cx="4597400" cy="4549775"/>
        </p:xfrm>
        <a:graphic>
          <a:graphicData uri="http://schemas.openxmlformats.org/presentationml/2006/ole">
            <mc:AlternateContent xmlns:mc="http://schemas.openxmlformats.org/markup-compatibility/2006">
              <mc:Choice xmlns:v="urn:schemas-microsoft-com:vml" Requires="v">
                <p:oleObj spid="_x0000_s8612" name="Chart" r:id="rId3" imgW="4600575" imgH="4552899" progId="Excel.Chart.8">
                  <p:embed/>
                </p:oleObj>
              </mc:Choice>
              <mc:Fallback>
                <p:oleObj name="Chart" r:id="rId3" imgW="4600575" imgH="4552899" progId="Excel.Chart.8">
                  <p:embed/>
                  <p:pic>
                    <p:nvPicPr>
                      <p:cNvPr id="0" name="Content Placeholder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084263"/>
                        <a:ext cx="4597400" cy="454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198" name="Content Placeholder 10"/>
          <p:cNvGraphicFramePr>
            <a:graphicFrameLocks noGrp="1"/>
          </p:cNvGraphicFramePr>
          <p:nvPr>
            <p:ph sz="quarter" idx="4294967295"/>
          </p:nvPr>
        </p:nvGraphicFramePr>
        <p:xfrm>
          <a:off x="4521200" y="1625600"/>
          <a:ext cx="4291013" cy="4224338"/>
        </p:xfrm>
        <a:graphic>
          <a:graphicData uri="http://schemas.openxmlformats.org/presentationml/2006/ole">
            <mc:AlternateContent xmlns:mc="http://schemas.openxmlformats.org/markup-compatibility/2006">
              <mc:Choice xmlns:v="urn:schemas-microsoft-com:vml" Requires="v">
                <p:oleObj spid="_x0000_s8613" name="Chart" r:id="rId5" imgW="4295775" imgH="4228998" progId="Excel.Chart.8">
                  <p:embed/>
                </p:oleObj>
              </mc:Choice>
              <mc:Fallback>
                <p:oleObj name="Chart" r:id="rId5" imgW="4295775" imgH="4228998" progId="Excel.Chart.8">
                  <p:embed/>
                  <p:pic>
                    <p:nvPicPr>
                      <p:cNvPr id="0" name="Content Placeholder 10"/>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00" y="1625600"/>
                        <a:ext cx="4291013" cy="422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199" name="Text Box 13"/>
          <p:cNvSpPr txBox="1">
            <a:spLocks noChangeArrowheads="1"/>
          </p:cNvSpPr>
          <p:nvPr/>
        </p:nvSpPr>
        <p:spPr bwMode="auto">
          <a:xfrm>
            <a:off x="7243763" y="4114800"/>
            <a:ext cx="15192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Clr>
                <a:srgbClr val="000000"/>
              </a:buClr>
              <a:buFont typeface="Tahoma" pitchFamily="34" charset="0"/>
              <a:buNone/>
            </a:pPr>
            <a:r>
              <a:rPr lang="en-US" altLang="en-US" sz="1700" dirty="0">
                <a:solidFill>
                  <a:srgbClr val="000000"/>
                </a:solidFill>
                <a:latin typeface="Tahoma" pitchFamily="34" charset="0"/>
                <a:cs typeface="Tahoma" pitchFamily="34" charset="0"/>
                <a:sym typeface="Tahoma" pitchFamily="34" charset="0"/>
              </a:rPr>
              <a:t>&lt;139% (Medicaid) </a:t>
            </a:r>
          </a:p>
        </p:txBody>
      </p:sp>
      <p:sp>
        <p:nvSpPr>
          <p:cNvPr id="8200" name="Text Box 14"/>
          <p:cNvSpPr txBox="1">
            <a:spLocks noChangeArrowheads="1"/>
          </p:cNvSpPr>
          <p:nvPr/>
        </p:nvSpPr>
        <p:spPr bwMode="auto">
          <a:xfrm>
            <a:off x="6477000" y="1143000"/>
            <a:ext cx="2667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Clr>
                <a:srgbClr val="000000"/>
              </a:buClr>
              <a:buFont typeface="Tahoma" pitchFamily="34" charset="0"/>
              <a:buNone/>
            </a:pPr>
            <a:r>
              <a:rPr lang="en-US" altLang="en-US" sz="1700" u="sng" dirty="0">
                <a:solidFill>
                  <a:srgbClr val="000000"/>
                </a:solidFill>
                <a:latin typeface="Tahoma" pitchFamily="34" charset="0"/>
                <a:cs typeface="Tahoma" pitchFamily="34" charset="0"/>
                <a:sym typeface="Tahoma" pitchFamily="34" charset="0"/>
              </a:rPr>
              <a:t>Federal Poverty Level</a:t>
            </a:r>
          </a:p>
        </p:txBody>
      </p:sp>
      <p:sp>
        <p:nvSpPr>
          <p:cNvPr id="8201" name="Text Box 15"/>
          <p:cNvSpPr txBox="1">
            <a:spLocks noChangeArrowheads="1"/>
          </p:cNvSpPr>
          <p:nvPr/>
        </p:nvSpPr>
        <p:spPr bwMode="auto">
          <a:xfrm>
            <a:off x="7086600" y="2590800"/>
            <a:ext cx="15398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Clr>
                <a:srgbClr val="000000"/>
              </a:buClr>
              <a:buFont typeface="Tahoma" pitchFamily="34" charset="0"/>
              <a:buNone/>
            </a:pPr>
            <a:r>
              <a:rPr lang="en-US" altLang="en-US" sz="1700" dirty="0">
                <a:solidFill>
                  <a:srgbClr val="000000"/>
                </a:solidFill>
                <a:latin typeface="Tahoma" pitchFamily="34" charset="0"/>
                <a:cs typeface="Tahoma" pitchFamily="34" charset="0"/>
                <a:sym typeface="Tahoma" pitchFamily="34" charset="0"/>
              </a:rPr>
              <a:t>139-399% (Subsidies)</a:t>
            </a:r>
          </a:p>
        </p:txBody>
      </p:sp>
      <p:sp>
        <p:nvSpPr>
          <p:cNvPr id="8202" name="Text Box 16"/>
          <p:cNvSpPr txBox="1">
            <a:spLocks noChangeArrowheads="1"/>
          </p:cNvSpPr>
          <p:nvPr/>
        </p:nvSpPr>
        <p:spPr bwMode="auto">
          <a:xfrm>
            <a:off x="7343775" y="1828800"/>
            <a:ext cx="10287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Clr>
                <a:srgbClr val="000000"/>
              </a:buClr>
              <a:buFont typeface="Tahoma" pitchFamily="34" charset="0"/>
              <a:buNone/>
            </a:pPr>
            <a:r>
              <a:rPr lang="en-US" altLang="en-US" sz="1700" dirty="0">
                <a:solidFill>
                  <a:srgbClr val="000000"/>
                </a:solidFill>
                <a:latin typeface="Tahoma" pitchFamily="34" charset="0"/>
                <a:cs typeface="Tahoma" pitchFamily="34" charset="0"/>
                <a:sym typeface="Tahoma" pitchFamily="34" charset="0"/>
              </a:rPr>
              <a:t>400%+</a:t>
            </a:r>
          </a:p>
        </p:txBody>
      </p:sp>
      <p:sp>
        <p:nvSpPr>
          <p:cNvPr id="8203" name="Text Box 9"/>
          <p:cNvSpPr txBox="1">
            <a:spLocks noChangeArrowheads="1"/>
          </p:cNvSpPr>
          <p:nvPr/>
        </p:nvSpPr>
        <p:spPr bwMode="auto">
          <a:xfrm>
            <a:off x="-171450" y="4991100"/>
            <a:ext cx="20431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Clr>
                <a:srgbClr val="000000"/>
              </a:buClr>
              <a:buFont typeface="Tahoma" pitchFamily="34" charset="0"/>
              <a:buNone/>
            </a:pPr>
            <a:r>
              <a:rPr lang="en-US" altLang="en-US" sz="1700" dirty="0">
                <a:solidFill>
                  <a:srgbClr val="000000"/>
                </a:solidFill>
                <a:latin typeface="Tahoma" pitchFamily="34" charset="0"/>
                <a:cs typeface="Tahoma" pitchFamily="34" charset="0"/>
                <a:sym typeface="Tahoma" pitchFamily="34" charset="0"/>
              </a:rPr>
              <a:t>Private Non-Group</a:t>
            </a:r>
          </a:p>
        </p:txBody>
      </p:sp>
      <p:sp>
        <p:nvSpPr>
          <p:cNvPr id="8204" name="Text Box 8"/>
          <p:cNvSpPr txBox="1">
            <a:spLocks noChangeArrowheads="1"/>
          </p:cNvSpPr>
          <p:nvPr/>
        </p:nvSpPr>
        <p:spPr bwMode="auto">
          <a:xfrm>
            <a:off x="2282825" y="4343400"/>
            <a:ext cx="142398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Clr>
                <a:srgbClr val="000000"/>
              </a:buClr>
              <a:buFont typeface="Tahoma" pitchFamily="34" charset="0"/>
              <a:buNone/>
            </a:pPr>
            <a:r>
              <a:rPr lang="en-US" altLang="en-US" sz="1700" dirty="0">
                <a:solidFill>
                  <a:srgbClr val="000000"/>
                </a:solidFill>
                <a:latin typeface="Tahoma" pitchFamily="34" charset="0"/>
                <a:cs typeface="Tahoma" pitchFamily="34" charset="0"/>
                <a:sym typeface="Tahoma" pitchFamily="34" charset="0"/>
              </a:rPr>
              <a:t>Medicaid*</a:t>
            </a:r>
          </a:p>
        </p:txBody>
      </p:sp>
      <p:sp>
        <p:nvSpPr>
          <p:cNvPr id="8205" name="Text Box 6"/>
          <p:cNvSpPr txBox="1">
            <a:spLocks noChangeArrowheads="1"/>
          </p:cNvSpPr>
          <p:nvPr/>
        </p:nvSpPr>
        <p:spPr bwMode="auto">
          <a:xfrm>
            <a:off x="942975" y="2362200"/>
            <a:ext cx="205263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Clr>
                <a:srgbClr val="000000"/>
              </a:buClr>
              <a:buFont typeface="Tahoma" pitchFamily="34" charset="0"/>
              <a:buNone/>
            </a:pPr>
            <a:r>
              <a:rPr lang="en-US" altLang="en-US" sz="1700" dirty="0">
                <a:solidFill>
                  <a:srgbClr val="000000"/>
                </a:solidFill>
                <a:latin typeface="Tahoma" pitchFamily="34" charset="0"/>
                <a:cs typeface="Tahoma" pitchFamily="34" charset="0"/>
                <a:sym typeface="Tahoma" pitchFamily="34" charset="0"/>
              </a:rPr>
              <a:t>Employer-Sponsored Insurance</a:t>
            </a:r>
          </a:p>
        </p:txBody>
      </p:sp>
      <p:sp>
        <p:nvSpPr>
          <p:cNvPr id="8206" name="Text Box 8"/>
          <p:cNvSpPr txBox="1">
            <a:spLocks noChangeArrowheads="1"/>
          </p:cNvSpPr>
          <p:nvPr/>
        </p:nvSpPr>
        <p:spPr bwMode="auto">
          <a:xfrm>
            <a:off x="2976563" y="3282950"/>
            <a:ext cx="14239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Clr>
                <a:srgbClr val="FFFFFF"/>
              </a:buClr>
              <a:buFont typeface="Tahoma" pitchFamily="34" charset="0"/>
              <a:buNone/>
            </a:pPr>
            <a:r>
              <a:rPr lang="en-US" altLang="en-US" sz="1700" dirty="0">
                <a:solidFill>
                  <a:srgbClr val="FFFFFF"/>
                </a:solidFill>
                <a:latin typeface="Tahoma" pitchFamily="34" charset="0"/>
                <a:cs typeface="Tahoma" pitchFamily="34" charset="0"/>
                <a:sym typeface="Tahoma" pitchFamily="34" charset="0"/>
              </a:rPr>
              <a:t>Uninsured</a:t>
            </a:r>
          </a:p>
        </p:txBody>
      </p:sp>
      <p:cxnSp>
        <p:nvCxnSpPr>
          <p:cNvPr id="8207" name="Straight Connector 22"/>
          <p:cNvCxnSpPr>
            <a:cxnSpLocks noChangeShapeType="1"/>
          </p:cNvCxnSpPr>
          <p:nvPr/>
        </p:nvCxnSpPr>
        <p:spPr bwMode="auto">
          <a:xfrm>
            <a:off x="4038600" y="4343400"/>
            <a:ext cx="1676400" cy="914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208" name="Text Box 5"/>
          <p:cNvSpPr txBox="1">
            <a:spLocks noChangeArrowheads="1"/>
          </p:cNvSpPr>
          <p:nvPr/>
        </p:nvSpPr>
        <p:spPr bwMode="auto">
          <a:xfrm>
            <a:off x="1244600" y="5514975"/>
            <a:ext cx="26527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Clr>
                <a:srgbClr val="000000"/>
              </a:buClr>
              <a:buFont typeface="Tahoma" pitchFamily="34" charset="0"/>
              <a:buNone/>
            </a:pPr>
            <a:r>
              <a:rPr lang="en-US" altLang="en-US" sz="2200" dirty="0">
                <a:solidFill>
                  <a:srgbClr val="000000"/>
                </a:solidFill>
                <a:latin typeface="Tahoma" pitchFamily="34" charset="0"/>
                <a:cs typeface="Tahoma" pitchFamily="34" charset="0"/>
                <a:sym typeface="Tahoma" pitchFamily="34" charset="0"/>
              </a:rPr>
              <a:t>266 M Nonelderly</a:t>
            </a:r>
          </a:p>
        </p:txBody>
      </p:sp>
      <p:pic>
        <p:nvPicPr>
          <p:cNvPr id="8209" name="Picture 7" descr="kfflogo-colo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5363" y="628015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28600"/>
            <a:ext cx="8229600" cy="609600"/>
          </a:xfrm>
        </p:spPr>
        <p:txBody>
          <a:bodyPr/>
          <a:lstStyle/>
          <a:p>
            <a:r>
              <a:rPr lang="en-US" altLang="en-US" sz="2800" b="1" dirty="0">
                <a:solidFill>
                  <a:srgbClr val="3333FF"/>
                </a:solidFill>
              </a:rPr>
              <a:t>ObamaCare Implementation Challenge</a:t>
            </a:r>
          </a:p>
        </p:txBody>
      </p:sp>
      <p:sp>
        <p:nvSpPr>
          <p:cNvPr id="7171" name="Rectangle 3"/>
          <p:cNvSpPr>
            <a:spLocks noGrp="1" noChangeArrowheads="1"/>
          </p:cNvSpPr>
          <p:nvPr>
            <p:ph type="body" idx="1"/>
          </p:nvPr>
        </p:nvSpPr>
        <p:spPr>
          <a:xfrm>
            <a:off x="228600" y="914400"/>
            <a:ext cx="8686800" cy="5638800"/>
          </a:xfrm>
        </p:spPr>
        <p:txBody>
          <a:bodyPr/>
          <a:lstStyle/>
          <a:p>
            <a:pPr marL="457200" lvl="1" indent="0">
              <a:buNone/>
            </a:pPr>
            <a:endParaRPr lang="en-US" altLang="en-US" sz="1800" b="1" dirty="0"/>
          </a:p>
          <a:p>
            <a:r>
              <a:rPr lang="en-US" altLang="en-US" sz="2400" b="1" dirty="0"/>
              <a:t>Spread out 2010-2018, leaving citizens unaware of key benefits and allowing opponents time to obstruct.</a:t>
            </a:r>
          </a:p>
          <a:p>
            <a:endParaRPr lang="en-US" altLang="en-US" sz="2400" b="1" dirty="0"/>
          </a:p>
          <a:p>
            <a:r>
              <a:rPr lang="en-US" altLang="en-US" sz="2400" b="1" dirty="0"/>
              <a:t>Some national funding streams are set by law and HHS Secretary has considerable regulatory authority, BUT…</a:t>
            </a:r>
          </a:p>
          <a:p>
            <a:endParaRPr lang="en-US" altLang="en-US" sz="2400" b="1" dirty="0"/>
          </a:p>
          <a:p>
            <a:r>
              <a:rPr lang="en-US" altLang="en-US" sz="2400" b="1" dirty="0"/>
              <a:t>Each of the fifty U.S. states makes pivotal decisions:</a:t>
            </a:r>
          </a:p>
          <a:p>
            <a:endParaRPr lang="en-US" altLang="en-US" sz="2400" b="1" dirty="0"/>
          </a:p>
          <a:p>
            <a:pPr lvl="1"/>
            <a:r>
              <a:rPr lang="en-US" altLang="en-US" sz="2000" b="1" dirty="0"/>
              <a:t>Set up exchanges?  If not, federal fail-safe.</a:t>
            </a:r>
          </a:p>
          <a:p>
            <a:pPr lvl="1"/>
            <a:endParaRPr lang="en-US" altLang="en-US" sz="2000" b="1" dirty="0"/>
          </a:p>
          <a:p>
            <a:pPr lvl="1"/>
            <a:r>
              <a:rPr lang="en-US" altLang="en-US" sz="2000" b="1" dirty="0"/>
              <a:t>Accept the expansion of Medicaid?  Supreme Court in 2012 sparked ongoing polarized political battles by removing federal disincentives for states that refused expansion.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82000" cy="6370975"/>
          </a:xfrm>
          <a:prstGeom prst="rect">
            <a:avLst/>
          </a:prstGeom>
          <a:noFill/>
        </p:spPr>
        <p:txBody>
          <a:bodyPr wrap="square" rtlCol="0">
            <a:spAutoFit/>
          </a:bodyPr>
          <a:lstStyle/>
          <a:p>
            <a:r>
              <a:rPr lang="en-US" sz="2400" dirty="0">
                <a:solidFill>
                  <a:srgbClr val="0070C0"/>
                </a:solidFill>
              </a:rPr>
              <a:t>From </a:t>
            </a:r>
            <a:r>
              <a:rPr lang="en-US" sz="2400" b="1" dirty="0">
                <a:solidFill>
                  <a:srgbClr val="0070C0"/>
                </a:solidFill>
                <a:latin typeface="Arial" panose="020B0604020202020204" pitchFamily="34" charset="0"/>
                <a:cs typeface="Arial" panose="020B0604020202020204" pitchFamily="34" charset="0"/>
              </a:rPr>
              <a:t>1935 to 1970, idealized (middle-class) family structure assumed a father working for wages and a mother doing caregiving for children and other family members.</a:t>
            </a:r>
          </a:p>
          <a:p>
            <a:endParaRPr lang="en-US" sz="2400" dirty="0">
              <a:solidFill>
                <a:srgbClr val="0070C0"/>
              </a:solidFill>
            </a:endParaRPr>
          </a:p>
          <a:p>
            <a:r>
              <a:rPr lang="en-US" sz="2400" dirty="0">
                <a:solidFill>
                  <a:srgbClr val="0070C0"/>
                </a:solidFill>
              </a:rPr>
              <a:t>Family norms as well as realities have shifted across income strata: more single-parent households and two-wage-earner families with children or other dependents.   </a:t>
            </a:r>
          </a:p>
          <a:p>
            <a:endParaRPr lang="en-US" sz="2400" dirty="0">
              <a:solidFill>
                <a:srgbClr val="0070C0"/>
              </a:solidFill>
            </a:endParaRPr>
          </a:p>
          <a:p>
            <a:r>
              <a:rPr lang="en-US" sz="2400" dirty="0">
                <a:solidFill>
                  <a:srgbClr val="0070C0"/>
                </a:solidFill>
              </a:rPr>
              <a:t>Social policy debates have shifted too:</a:t>
            </a:r>
          </a:p>
          <a:p>
            <a:endParaRPr lang="en-US" sz="2400" dirty="0">
              <a:solidFill>
                <a:srgbClr val="0070C0"/>
              </a:solidFill>
            </a:endParaRPr>
          </a:p>
          <a:p>
            <a:pPr marL="342900" indent="-342900">
              <a:buFont typeface="Wingdings" panose="05000000000000000000" pitchFamily="2" charset="2"/>
              <a:buChar char="Ø"/>
            </a:pPr>
            <a:r>
              <a:rPr lang="en-US" sz="2400" dirty="0">
                <a:solidFill>
                  <a:srgbClr val="0070C0"/>
                </a:solidFill>
              </a:rPr>
              <a:t>Encourage/support low-wage work – via EITC, min wage floors</a:t>
            </a:r>
          </a:p>
          <a:p>
            <a:pPr marL="342900" indent="-342900">
              <a:buFont typeface="Wingdings" panose="05000000000000000000" pitchFamily="2" charset="2"/>
              <a:buChar char="Ø"/>
            </a:pPr>
            <a:endParaRPr lang="en-US" sz="2400" dirty="0">
              <a:solidFill>
                <a:srgbClr val="0070C0"/>
              </a:solidFill>
            </a:endParaRPr>
          </a:p>
          <a:p>
            <a:pPr marL="342900" indent="-342900">
              <a:buFont typeface="Wingdings" panose="05000000000000000000" pitchFamily="2" charset="2"/>
              <a:buChar char="Ø"/>
            </a:pPr>
            <a:r>
              <a:rPr lang="en-US" sz="2400" dirty="0">
                <a:solidFill>
                  <a:srgbClr val="0070C0"/>
                </a:solidFill>
              </a:rPr>
              <a:t>New programs to help families/women combine wage-work and caregiving – such universal early childhood education/care, family and medical leave benefits</a:t>
            </a:r>
          </a:p>
        </p:txBody>
      </p:sp>
    </p:spTree>
    <p:extLst>
      <p:ext uri="{BB962C8B-B14F-4D97-AF65-F5344CB8AC3E}">
        <p14:creationId xmlns:p14="http://schemas.microsoft.com/office/powerpoint/2010/main" val="3526608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kaiserfamilyfoundation.files.wordpress.com/2016/04/8868-figure-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228600"/>
            <a:ext cx="8991600" cy="1200329"/>
          </a:xfrm>
          <a:prstGeom prst="rect">
            <a:avLst/>
          </a:prstGeom>
          <a:solidFill>
            <a:schemeClr val="bg1"/>
          </a:solidFill>
        </p:spPr>
        <p:txBody>
          <a:bodyPr wrap="square" rtlCol="0">
            <a:spAutoFit/>
          </a:bodyPr>
          <a:lstStyle/>
          <a:p>
            <a:r>
              <a:rPr lang="en-US" sz="2400" dirty="0">
                <a:solidFill>
                  <a:srgbClr val="0070C0"/>
                </a:solidFill>
              </a:rPr>
              <a:t>As law was implemented amid continued partisan fighting, public opinion moved negative</a:t>
            </a:r>
          </a:p>
          <a:p>
            <a:endParaRPr lang="en-US" sz="2400" dirty="0">
              <a:solidFill>
                <a:srgbClr val="0070C0"/>
              </a:solidFill>
            </a:endParaRPr>
          </a:p>
        </p:txBody>
      </p:sp>
    </p:spTree>
    <p:extLst>
      <p:ext uri="{BB962C8B-B14F-4D97-AF65-F5344CB8AC3E}">
        <p14:creationId xmlns:p14="http://schemas.microsoft.com/office/powerpoint/2010/main" val="4201375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 Placeholder 142"/>
          <p:cNvSpPr>
            <a:spLocks noGrp="1"/>
          </p:cNvSpPr>
          <p:nvPr>
            <p:ph type="body" sz="quarter" idx="11"/>
          </p:nvPr>
        </p:nvSpPr>
        <p:spPr/>
        <p:txBody>
          <a:bodyPr>
            <a:normAutofit fontScale="70000" lnSpcReduction="20000"/>
          </a:bodyPr>
          <a:lstStyle/>
          <a:p>
            <a:r>
              <a:rPr lang="en-US" sz="1100" dirty="0"/>
              <a:t>NOTES: **MT has passed legislation adopting the expansion; it requires federal waiver approval. *AR, IA, IN, MI, PA and NH have approved Section 1115 waivers. Coverage under the PA waiver went into effect 1/1/15, but it is transitioning coverage to a state plan amendment. WI covers adults up to 100% FPL in Medicaid, but did not adopt the ACA expansion.</a:t>
            </a:r>
          </a:p>
          <a:p>
            <a:r>
              <a:rPr lang="en-US" sz="1100" dirty="0"/>
              <a:t>SOURCE: “Status of State Action on the Medicaid Expansion Decision,” KFF State Health Facts, updated July 16, 2015.</a:t>
            </a:r>
          </a:p>
          <a:p>
            <a:r>
              <a:rPr lang="en-US" sz="1100" dirty="0">
                <a:hlinkClick r:id="rId3"/>
              </a:rPr>
              <a:t>http://kff.org/health-reform/state-indicator/state-activity-around-expanding-medicaid-under-the-affordable-care-act/</a:t>
            </a:r>
            <a:r>
              <a:rPr lang="en-US" sz="1100" dirty="0"/>
              <a:t>  </a:t>
            </a:r>
          </a:p>
        </p:txBody>
      </p:sp>
      <p:sp>
        <p:nvSpPr>
          <p:cNvPr id="3" name="Title 2"/>
          <p:cNvSpPr>
            <a:spLocks noGrp="1"/>
          </p:cNvSpPr>
          <p:nvPr>
            <p:ph type="title"/>
          </p:nvPr>
        </p:nvSpPr>
        <p:spPr>
          <a:xfrm>
            <a:off x="91440" y="304800"/>
            <a:ext cx="8961120" cy="914400"/>
          </a:xfrm>
        </p:spPr>
        <p:txBody>
          <a:bodyPr/>
          <a:lstStyle/>
          <a:p>
            <a:pPr algn="ctr"/>
            <a:r>
              <a:rPr lang="en-US" sz="2600" b="1" dirty="0"/>
              <a:t>State Medicaid Expansion Decisions by late 2015</a:t>
            </a:r>
            <a:br>
              <a:rPr lang="en-US" sz="2600" b="1" dirty="0"/>
            </a:br>
            <a:r>
              <a:rPr lang="en-US" sz="1600" dirty="0"/>
              <a:t>(Louisiana adopted the expansion in January 2016)</a:t>
            </a:r>
            <a:endParaRPr lang="en-US" sz="1600" dirty="0">
              <a:latin typeface="+mj-lt"/>
            </a:endParaRPr>
          </a:p>
        </p:txBody>
      </p:sp>
      <p:grpSp>
        <p:nvGrpSpPr>
          <p:cNvPr id="4" name="Group 3"/>
          <p:cNvGrpSpPr/>
          <p:nvPr/>
        </p:nvGrpSpPr>
        <p:grpSpPr>
          <a:xfrm>
            <a:off x="76200" y="1371600"/>
            <a:ext cx="7807118" cy="4319588"/>
            <a:chOff x="928895" y="973956"/>
            <a:chExt cx="7807118" cy="4319588"/>
          </a:xfrm>
        </p:grpSpPr>
        <p:sp>
          <p:nvSpPr>
            <p:cNvPr id="5" name="Shape - Wyoming"/>
            <p:cNvSpPr>
              <a:spLocks noChangeAspect="1"/>
            </p:cNvSpPr>
            <p:nvPr/>
          </p:nvSpPr>
          <p:spPr bwMode="auto">
            <a:xfrm>
              <a:off x="2787648" y="1847081"/>
              <a:ext cx="896939" cy="720725"/>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chemeClr val="tx2"/>
            </a:solidFill>
            <a:ln w="19050">
              <a:solidFill>
                <a:schemeClr val="tx1"/>
              </a:solidFill>
              <a:prstDash val="solid"/>
              <a:round/>
              <a:headEnd/>
              <a:tailEnd/>
            </a:ln>
          </p:spPr>
          <p:txBody>
            <a:bodyPr/>
            <a:lstStyle/>
            <a:p>
              <a:endParaRPr lang="en-US" sz="1200" b="1" dirty="0">
                <a:solidFill>
                  <a:srgbClr val="000000"/>
                </a:solidFill>
              </a:endParaRPr>
            </a:p>
          </p:txBody>
        </p:sp>
        <p:sp>
          <p:nvSpPr>
            <p:cNvPr id="6" name="Shape - Wisconsin"/>
            <p:cNvSpPr>
              <a:spLocks noChangeAspect="1"/>
            </p:cNvSpPr>
            <p:nvPr/>
          </p:nvSpPr>
          <p:spPr bwMode="auto">
            <a:xfrm>
              <a:off x="4975223" y="1535931"/>
              <a:ext cx="654051" cy="752475"/>
            </a:xfrm>
            <a:custGeom>
              <a:avLst/>
              <a:gdLst>
                <a:gd name="T0" fmla="*/ 30 w 415"/>
                <a:gd name="T1" fmla="*/ 33 h 484"/>
                <a:gd name="T2" fmla="*/ 61 w 415"/>
                <a:gd name="T3" fmla="*/ 28 h 484"/>
                <a:gd name="T4" fmla="*/ 90 w 415"/>
                <a:gd name="T5" fmla="*/ 28 h 484"/>
                <a:gd name="T6" fmla="*/ 107 w 415"/>
                <a:gd name="T7" fmla="*/ 0 h 484"/>
                <a:gd name="T8" fmla="*/ 121 w 415"/>
                <a:gd name="T9" fmla="*/ 36 h 484"/>
                <a:gd name="T10" fmla="*/ 166 w 415"/>
                <a:gd name="T11" fmla="*/ 36 h 484"/>
                <a:gd name="T12" fmla="*/ 189 w 415"/>
                <a:gd name="T13" fmla="*/ 68 h 484"/>
                <a:gd name="T14" fmla="*/ 236 w 415"/>
                <a:gd name="T15" fmla="*/ 59 h 484"/>
                <a:gd name="T16" fmla="*/ 267 w 415"/>
                <a:gd name="T17" fmla="*/ 80 h 484"/>
                <a:gd name="T18" fmla="*/ 325 w 415"/>
                <a:gd name="T19" fmla="*/ 95 h 484"/>
                <a:gd name="T20" fmla="*/ 336 w 415"/>
                <a:gd name="T21" fmla="*/ 121 h 484"/>
                <a:gd name="T22" fmla="*/ 365 w 415"/>
                <a:gd name="T23" fmla="*/ 122 h 484"/>
                <a:gd name="T24" fmla="*/ 356 w 415"/>
                <a:gd name="T25" fmla="*/ 147 h 484"/>
                <a:gd name="T26" fmla="*/ 367 w 415"/>
                <a:gd name="T27" fmla="*/ 176 h 484"/>
                <a:gd name="T28" fmla="*/ 347 w 415"/>
                <a:gd name="T29" fmla="*/ 211 h 484"/>
                <a:gd name="T30" fmla="*/ 361 w 415"/>
                <a:gd name="T31" fmla="*/ 219 h 484"/>
                <a:gd name="T32" fmla="*/ 394 w 415"/>
                <a:gd name="T33" fmla="*/ 180 h 484"/>
                <a:gd name="T34" fmla="*/ 392 w 415"/>
                <a:gd name="T35" fmla="*/ 167 h 484"/>
                <a:gd name="T36" fmla="*/ 406 w 415"/>
                <a:gd name="T37" fmla="*/ 161 h 484"/>
                <a:gd name="T38" fmla="*/ 415 w 415"/>
                <a:gd name="T39" fmla="*/ 180 h 484"/>
                <a:gd name="T40" fmla="*/ 389 w 415"/>
                <a:gd name="T41" fmla="*/ 207 h 484"/>
                <a:gd name="T42" fmla="*/ 379 w 415"/>
                <a:gd name="T43" fmla="*/ 268 h 484"/>
                <a:gd name="T44" fmla="*/ 379 w 415"/>
                <a:gd name="T45" fmla="*/ 371 h 484"/>
                <a:gd name="T46" fmla="*/ 394 w 415"/>
                <a:gd name="T47" fmla="*/ 389 h 484"/>
                <a:gd name="T48" fmla="*/ 388 w 415"/>
                <a:gd name="T49" fmla="*/ 453 h 484"/>
                <a:gd name="T50" fmla="*/ 191 w 415"/>
                <a:gd name="T51" fmla="*/ 484 h 484"/>
                <a:gd name="T52" fmla="*/ 142 w 415"/>
                <a:gd name="T53" fmla="*/ 454 h 484"/>
                <a:gd name="T54" fmla="*/ 152 w 415"/>
                <a:gd name="T55" fmla="*/ 416 h 484"/>
                <a:gd name="T56" fmla="*/ 128 w 415"/>
                <a:gd name="T57" fmla="*/ 374 h 484"/>
                <a:gd name="T58" fmla="*/ 107 w 415"/>
                <a:gd name="T59" fmla="*/ 322 h 484"/>
                <a:gd name="T60" fmla="*/ 52 w 415"/>
                <a:gd name="T61" fmla="*/ 270 h 484"/>
                <a:gd name="T62" fmla="*/ 18 w 415"/>
                <a:gd name="T63" fmla="*/ 270 h 484"/>
                <a:gd name="T64" fmla="*/ 18 w 415"/>
                <a:gd name="T65" fmla="*/ 198 h 484"/>
                <a:gd name="T66" fmla="*/ 0 w 415"/>
                <a:gd name="T67" fmla="*/ 171 h 484"/>
                <a:gd name="T68" fmla="*/ 39 w 415"/>
                <a:gd name="T69" fmla="*/ 130 h 484"/>
                <a:gd name="T70" fmla="*/ 30 w 415"/>
                <a:gd name="T71" fmla="*/ 33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chemeClr val="tx2"/>
            </a:solidFill>
            <a:ln w="19050">
              <a:solidFill>
                <a:schemeClr val="tx1"/>
              </a:solidFill>
              <a:prstDash val="solid"/>
              <a:round/>
              <a:headEnd/>
              <a:tailEnd/>
            </a:ln>
          </p:spPr>
          <p:txBody>
            <a:bodyPr/>
            <a:lstStyle/>
            <a:p>
              <a:pPr>
                <a:defRPr/>
              </a:pPr>
              <a:endParaRPr lang="en-US" sz="1200" b="1" dirty="0">
                <a:solidFill>
                  <a:srgbClr val="B0DDF4"/>
                </a:solidFill>
              </a:endParaRPr>
            </a:p>
          </p:txBody>
        </p:sp>
        <p:sp>
          <p:nvSpPr>
            <p:cNvPr id="7" name="Shape - West Virginia"/>
            <p:cNvSpPr>
              <a:spLocks noChangeAspect="1"/>
            </p:cNvSpPr>
            <p:nvPr/>
          </p:nvSpPr>
          <p:spPr bwMode="auto">
            <a:xfrm>
              <a:off x="6345237" y="2388418"/>
              <a:ext cx="550863" cy="566738"/>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8" name="Shape - Washington"/>
            <p:cNvSpPr>
              <a:spLocks noChangeAspect="1"/>
            </p:cNvSpPr>
            <p:nvPr/>
          </p:nvSpPr>
          <p:spPr bwMode="auto">
            <a:xfrm>
              <a:off x="1463675" y="996181"/>
              <a:ext cx="835025" cy="60325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grpSp>
          <p:nvGrpSpPr>
            <p:cNvPr id="9" name="Shape - Virginia"/>
            <p:cNvGrpSpPr>
              <a:grpSpLocks/>
            </p:cNvGrpSpPr>
            <p:nvPr/>
          </p:nvGrpSpPr>
          <p:grpSpPr bwMode="auto">
            <a:xfrm>
              <a:off x="6276972" y="2507480"/>
              <a:ext cx="1009651" cy="596900"/>
              <a:chOff x="3911" y="1540"/>
              <a:chExt cx="636" cy="376"/>
            </a:xfrm>
            <a:solidFill>
              <a:srgbClr val="0072C0"/>
            </a:solidFill>
          </p:grpSpPr>
          <p:sp>
            <p:nvSpPr>
              <p:cNvPr id="129" name="Freeform 65"/>
              <p:cNvSpPr>
                <a:spLocks noChangeAspect="1"/>
              </p:cNvSpPr>
              <p:nvPr/>
            </p:nvSpPr>
            <p:spPr bwMode="auto">
              <a:xfrm>
                <a:off x="3911" y="1540"/>
                <a:ext cx="613" cy="376"/>
              </a:xfrm>
              <a:custGeom>
                <a:avLst/>
                <a:gdLst>
                  <a:gd name="T0" fmla="*/ 102 w 616"/>
                  <a:gd name="T1" fmla="*/ 253 h 383"/>
                  <a:gd name="T2" fmla="*/ 84 w 616"/>
                  <a:gd name="T3" fmla="*/ 290 h 383"/>
                  <a:gd name="T4" fmla="*/ 59 w 616"/>
                  <a:gd name="T5" fmla="*/ 300 h 383"/>
                  <a:gd name="T6" fmla="*/ 57 w 616"/>
                  <a:gd name="T7" fmla="*/ 325 h 383"/>
                  <a:gd name="T8" fmla="*/ 3 w 616"/>
                  <a:gd name="T9" fmla="*/ 343 h 383"/>
                  <a:gd name="T10" fmla="*/ 0 w 616"/>
                  <a:gd name="T11" fmla="*/ 362 h 383"/>
                  <a:gd name="T12" fmla="*/ 144 w 616"/>
                  <a:gd name="T13" fmla="*/ 339 h 383"/>
                  <a:gd name="T14" fmla="*/ 406 w 616"/>
                  <a:gd name="T15" fmla="*/ 287 h 383"/>
                  <a:gd name="T16" fmla="*/ 607 w 616"/>
                  <a:gd name="T17" fmla="*/ 240 h 383"/>
                  <a:gd name="T18" fmla="*/ 607 w 616"/>
                  <a:gd name="T19" fmla="*/ 203 h 383"/>
                  <a:gd name="T20" fmla="*/ 585 w 616"/>
                  <a:gd name="T21" fmla="*/ 191 h 383"/>
                  <a:gd name="T22" fmla="*/ 567 w 616"/>
                  <a:gd name="T23" fmla="*/ 210 h 383"/>
                  <a:gd name="T24" fmla="*/ 556 w 616"/>
                  <a:gd name="T25" fmla="*/ 161 h 383"/>
                  <a:gd name="T26" fmla="*/ 567 w 616"/>
                  <a:gd name="T27" fmla="*/ 118 h 383"/>
                  <a:gd name="T28" fmla="*/ 494 w 616"/>
                  <a:gd name="T29" fmla="*/ 84 h 383"/>
                  <a:gd name="T30" fmla="*/ 442 w 616"/>
                  <a:gd name="T31" fmla="*/ 93 h 383"/>
                  <a:gd name="T32" fmla="*/ 440 w 616"/>
                  <a:gd name="T33" fmla="*/ 27 h 383"/>
                  <a:gd name="T34" fmla="*/ 387 w 616"/>
                  <a:gd name="T35" fmla="*/ 0 h 383"/>
                  <a:gd name="T36" fmla="*/ 346 w 616"/>
                  <a:gd name="T37" fmla="*/ 17 h 383"/>
                  <a:gd name="T38" fmla="*/ 319 w 616"/>
                  <a:gd name="T39" fmla="*/ 80 h 383"/>
                  <a:gd name="T40" fmla="*/ 275 w 616"/>
                  <a:gd name="T41" fmla="*/ 105 h 383"/>
                  <a:gd name="T42" fmla="*/ 255 w 616"/>
                  <a:gd name="T43" fmla="*/ 204 h 383"/>
                  <a:gd name="T44" fmla="*/ 178 w 616"/>
                  <a:gd name="T45" fmla="*/ 253 h 383"/>
                  <a:gd name="T46" fmla="*/ 115 w 616"/>
                  <a:gd name="T47" fmla="*/ 274 h 383"/>
                  <a:gd name="T48" fmla="*/ 102 w 616"/>
                  <a:gd name="T49" fmla="*/ 25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solidFill>
                <a:schemeClr val="tx2"/>
              </a:solidFill>
              <a:ln w="19050">
                <a:solidFill>
                  <a:schemeClr val="tx1"/>
                </a:solidFill>
                <a:prstDash val="solid"/>
                <a:round/>
                <a:headEnd/>
                <a:tailEnd/>
              </a:ln>
            </p:spPr>
            <p:txBody>
              <a:bodyPr/>
              <a:lstStyle/>
              <a:p>
                <a:endParaRPr lang="en-US" sz="1200" b="1" dirty="0">
                  <a:solidFill>
                    <a:srgbClr val="000000"/>
                  </a:solidFill>
                </a:endParaRPr>
              </a:p>
            </p:txBody>
          </p:sp>
          <p:sp>
            <p:nvSpPr>
              <p:cNvPr id="130" name="Freeform 66"/>
              <p:cNvSpPr>
                <a:spLocks noChangeAspect="1"/>
              </p:cNvSpPr>
              <p:nvPr/>
            </p:nvSpPr>
            <p:spPr bwMode="auto">
              <a:xfrm>
                <a:off x="4506" y="1634"/>
                <a:ext cx="41" cy="69"/>
              </a:xfrm>
              <a:custGeom>
                <a:avLst/>
                <a:gdLst>
                  <a:gd name="T0" fmla="*/ 0 w 42"/>
                  <a:gd name="T1" fmla="*/ 6 h 71"/>
                  <a:gd name="T2" fmla="*/ 39 w 42"/>
                  <a:gd name="T3" fmla="*/ 0 h 71"/>
                  <a:gd name="T4" fmla="*/ 18 w 42"/>
                  <a:gd name="T5" fmla="*/ 65 h 71"/>
                  <a:gd name="T6" fmla="*/ 2 w 42"/>
                  <a:gd name="T7" fmla="*/ 64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solidFill>
                <a:schemeClr val="tx2"/>
              </a:solidFill>
              <a:ln w="19050">
                <a:solidFill>
                  <a:schemeClr val="tx1"/>
                </a:solidFill>
                <a:prstDash val="solid"/>
                <a:round/>
                <a:headEnd/>
                <a:tailEnd/>
              </a:ln>
            </p:spPr>
            <p:txBody>
              <a:bodyPr/>
              <a:lstStyle/>
              <a:p>
                <a:endParaRPr lang="en-US" sz="1200" b="1" dirty="0">
                  <a:solidFill>
                    <a:srgbClr val="000000"/>
                  </a:solidFill>
                </a:endParaRPr>
              </a:p>
            </p:txBody>
          </p:sp>
        </p:grpSp>
        <p:sp>
          <p:nvSpPr>
            <p:cNvPr id="10" name="Shape - Vermont"/>
            <p:cNvSpPr>
              <a:spLocks noChangeAspect="1"/>
            </p:cNvSpPr>
            <p:nvPr/>
          </p:nvSpPr>
          <p:spPr bwMode="auto">
            <a:xfrm>
              <a:off x="7172325" y="1442268"/>
              <a:ext cx="220663" cy="4016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chemeClr val="accent2"/>
            </a:solidFill>
            <a:ln w="19050">
              <a:solidFill>
                <a:schemeClr val="tx1"/>
              </a:solidFill>
              <a:prstDash val="solid"/>
              <a:round/>
              <a:headEnd/>
              <a:tailEnd/>
            </a:ln>
          </p:spPr>
          <p:txBody>
            <a:bodyPr/>
            <a:lstStyle/>
            <a:p>
              <a:endParaRPr lang="en-US" sz="1200" b="1" dirty="0">
                <a:solidFill>
                  <a:srgbClr val="B0DDF4"/>
                </a:solidFill>
              </a:endParaRPr>
            </a:p>
          </p:txBody>
        </p:sp>
        <p:sp>
          <p:nvSpPr>
            <p:cNvPr id="11" name="Shape - Utah"/>
            <p:cNvSpPr>
              <a:spLocks noChangeAspect="1"/>
            </p:cNvSpPr>
            <p:nvPr/>
          </p:nvSpPr>
          <p:spPr bwMode="auto">
            <a:xfrm>
              <a:off x="2351088" y="2280468"/>
              <a:ext cx="693737" cy="885825"/>
            </a:xfrm>
            <a:custGeom>
              <a:avLst/>
              <a:gdLst>
                <a:gd name="T0" fmla="*/ 2147483647 w 441"/>
                <a:gd name="T1" fmla="*/ 0 h 569"/>
                <a:gd name="T2" fmla="*/ 2147483647 w 441"/>
                <a:gd name="T3" fmla="*/ 2147483647 h 569"/>
                <a:gd name="T4" fmla="*/ 2147483647 w 441"/>
                <a:gd name="T5" fmla="*/ 2147483647 h 569"/>
                <a:gd name="T6" fmla="*/ 2147483647 w 441"/>
                <a:gd name="T7" fmla="*/ 2147483647 h 569"/>
                <a:gd name="T8" fmla="*/ 2147483647 w 441"/>
                <a:gd name="T9" fmla="*/ 2147483647 h 569"/>
                <a:gd name="T10" fmla="*/ 0 w 441"/>
                <a:gd name="T11" fmla="*/ 2147483647 h 569"/>
                <a:gd name="T12" fmla="*/ 2147483647 w 441"/>
                <a:gd name="T13" fmla="*/ 2147483647 h 569"/>
                <a:gd name="T14" fmla="*/ 2147483647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chemeClr val="tx2"/>
            </a:solidFill>
            <a:ln w="19050">
              <a:solidFill>
                <a:schemeClr val="tx1"/>
              </a:solidFill>
              <a:prstDash val="solid"/>
              <a:round/>
              <a:headEnd/>
              <a:tailEnd/>
            </a:ln>
          </p:spPr>
          <p:txBody>
            <a:bodyPr/>
            <a:lstStyle/>
            <a:p>
              <a:endParaRPr lang="en-US" sz="1200" b="1" dirty="0">
                <a:solidFill>
                  <a:srgbClr val="000000"/>
                </a:solidFill>
              </a:endParaRPr>
            </a:p>
          </p:txBody>
        </p:sp>
        <p:sp>
          <p:nvSpPr>
            <p:cNvPr id="12" name="Shape - Texas"/>
            <p:cNvSpPr>
              <a:spLocks noChangeAspect="1"/>
            </p:cNvSpPr>
            <p:nvPr/>
          </p:nvSpPr>
          <p:spPr bwMode="auto">
            <a:xfrm>
              <a:off x="3225798" y="3286942"/>
              <a:ext cx="1816100" cy="1662113"/>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chemeClr val="tx2"/>
            </a:solidFill>
            <a:ln w="19050">
              <a:solidFill>
                <a:schemeClr val="tx1"/>
              </a:solidFill>
              <a:prstDash val="solid"/>
              <a:round/>
              <a:headEnd/>
              <a:tailEnd/>
            </a:ln>
          </p:spPr>
          <p:txBody>
            <a:bodyPr/>
            <a:lstStyle/>
            <a:p>
              <a:endParaRPr lang="en-US" sz="1100" b="1" dirty="0">
                <a:solidFill>
                  <a:srgbClr val="000000"/>
                </a:solidFill>
                <a:cs typeface="Calibri" pitchFamily="34" charset="0"/>
              </a:endParaRPr>
            </a:p>
          </p:txBody>
        </p:sp>
        <p:sp>
          <p:nvSpPr>
            <p:cNvPr id="13" name="Shape - Tennessee"/>
            <p:cNvSpPr>
              <a:spLocks noChangeAspect="1"/>
            </p:cNvSpPr>
            <p:nvPr/>
          </p:nvSpPr>
          <p:spPr bwMode="auto">
            <a:xfrm>
              <a:off x="5418137" y="3056756"/>
              <a:ext cx="1100137" cy="396875"/>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chemeClr val="tx2"/>
            </a:solidFill>
            <a:ln w="19050">
              <a:solidFill>
                <a:schemeClr val="tx1"/>
              </a:solidFill>
              <a:prstDash val="solid"/>
              <a:round/>
              <a:headEnd/>
              <a:tailEnd/>
            </a:ln>
          </p:spPr>
          <p:txBody>
            <a:bodyPr/>
            <a:lstStyle/>
            <a:p>
              <a:endParaRPr lang="en-US" sz="1200" b="1" dirty="0">
                <a:solidFill>
                  <a:srgbClr val="000000"/>
                </a:solidFill>
              </a:endParaRPr>
            </a:p>
          </p:txBody>
        </p:sp>
        <p:sp>
          <p:nvSpPr>
            <p:cNvPr id="14" name="Shape - South Dakota"/>
            <p:cNvSpPr>
              <a:spLocks noChangeAspect="1"/>
            </p:cNvSpPr>
            <p:nvPr/>
          </p:nvSpPr>
          <p:spPr bwMode="auto">
            <a:xfrm>
              <a:off x="3656012" y="1751831"/>
              <a:ext cx="920751" cy="5937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chemeClr val="tx2"/>
            </a:solidFill>
            <a:ln w="19050">
              <a:solidFill>
                <a:schemeClr val="tx1"/>
              </a:solidFill>
              <a:prstDash val="solid"/>
              <a:round/>
              <a:headEnd/>
              <a:tailEnd/>
            </a:ln>
          </p:spPr>
          <p:txBody>
            <a:bodyPr/>
            <a:lstStyle/>
            <a:p>
              <a:endParaRPr lang="en-US" sz="1200" b="1" dirty="0">
                <a:solidFill>
                  <a:srgbClr val="000000"/>
                </a:solidFill>
              </a:endParaRPr>
            </a:p>
          </p:txBody>
        </p:sp>
        <p:sp>
          <p:nvSpPr>
            <p:cNvPr id="15" name="Shape - South Carolina"/>
            <p:cNvSpPr>
              <a:spLocks noChangeAspect="1"/>
            </p:cNvSpPr>
            <p:nvPr/>
          </p:nvSpPr>
          <p:spPr bwMode="auto">
            <a:xfrm>
              <a:off x="6359524" y="3248842"/>
              <a:ext cx="646113" cy="503238"/>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chemeClr val="tx2"/>
            </a:solidFill>
            <a:ln w="19050">
              <a:solidFill>
                <a:schemeClr val="tx1"/>
              </a:solidFill>
              <a:prstDash val="solid"/>
              <a:round/>
              <a:headEnd/>
              <a:tailEnd/>
            </a:ln>
          </p:spPr>
          <p:txBody>
            <a:bodyPr/>
            <a:lstStyle/>
            <a:p>
              <a:endParaRPr lang="en-US" sz="1200" b="1" dirty="0">
                <a:solidFill>
                  <a:srgbClr val="000000"/>
                </a:solidFill>
              </a:endParaRPr>
            </a:p>
          </p:txBody>
        </p:sp>
        <p:sp>
          <p:nvSpPr>
            <p:cNvPr id="16" name="Shape - Rhode Island"/>
            <p:cNvSpPr>
              <a:spLocks noChangeAspect="1"/>
            </p:cNvSpPr>
            <p:nvPr/>
          </p:nvSpPr>
          <p:spPr bwMode="auto">
            <a:xfrm>
              <a:off x="7483472" y="1894706"/>
              <a:ext cx="120651" cy="10160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17" name="Shape - Pennsylvania"/>
            <p:cNvSpPr>
              <a:spLocks noChangeAspect="1"/>
            </p:cNvSpPr>
            <p:nvPr/>
          </p:nvSpPr>
          <p:spPr bwMode="auto">
            <a:xfrm>
              <a:off x="6467474" y="2024881"/>
              <a:ext cx="746125" cy="482600"/>
            </a:xfrm>
            <a:custGeom>
              <a:avLst/>
              <a:gdLst>
                <a:gd name="T0" fmla="*/ 43 w 473"/>
                <a:gd name="T1" fmla="*/ 45 h 310"/>
                <a:gd name="T2" fmla="*/ 0 w 473"/>
                <a:gd name="T3" fmla="*/ 87 h 310"/>
                <a:gd name="T4" fmla="*/ 24 w 473"/>
                <a:gd name="T5" fmla="*/ 237 h 310"/>
                <a:gd name="T6" fmla="*/ 43 w 473"/>
                <a:gd name="T7" fmla="*/ 310 h 310"/>
                <a:gd name="T8" fmla="*/ 124 w 473"/>
                <a:gd name="T9" fmla="*/ 304 h 310"/>
                <a:gd name="T10" fmla="*/ 422 w 473"/>
                <a:gd name="T11" fmla="*/ 248 h 310"/>
                <a:gd name="T12" fmla="*/ 443 w 473"/>
                <a:gd name="T13" fmla="*/ 239 h 310"/>
                <a:gd name="T14" fmla="*/ 473 w 473"/>
                <a:gd name="T15" fmla="*/ 169 h 310"/>
                <a:gd name="T16" fmla="*/ 428 w 473"/>
                <a:gd name="T17" fmla="*/ 130 h 310"/>
                <a:gd name="T18" fmla="*/ 452 w 473"/>
                <a:gd name="T19" fmla="*/ 41 h 310"/>
                <a:gd name="T20" fmla="*/ 418 w 473"/>
                <a:gd name="T21" fmla="*/ 32 h 310"/>
                <a:gd name="T22" fmla="*/ 418 w 473"/>
                <a:gd name="T23" fmla="*/ 9 h 310"/>
                <a:gd name="T24" fmla="*/ 403 w 473"/>
                <a:gd name="T25" fmla="*/ 0 h 310"/>
                <a:gd name="T26" fmla="*/ 57 w 473"/>
                <a:gd name="T27" fmla="*/ 64 h 310"/>
                <a:gd name="T28" fmla="*/ 43 w 473"/>
                <a:gd name="T29" fmla="*/ 45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chemeClr val="accent2"/>
            </a:solidFill>
            <a:ln w="19050">
              <a:solidFill>
                <a:schemeClr val="tx1"/>
              </a:solidFill>
              <a:prstDash val="solid"/>
              <a:round/>
              <a:headEnd/>
              <a:tailEnd/>
            </a:ln>
          </p:spPr>
          <p:txBody>
            <a:bodyPr/>
            <a:lstStyle/>
            <a:p>
              <a:pPr>
                <a:defRPr/>
              </a:pPr>
              <a:endParaRPr lang="en-US" sz="1200" b="1" dirty="0">
                <a:solidFill>
                  <a:srgbClr val="B0DDF4"/>
                </a:solidFill>
              </a:endParaRPr>
            </a:p>
          </p:txBody>
        </p:sp>
        <p:sp>
          <p:nvSpPr>
            <p:cNvPr id="18" name="Shape - Oregon"/>
            <p:cNvSpPr>
              <a:spLocks noChangeAspect="1"/>
            </p:cNvSpPr>
            <p:nvPr/>
          </p:nvSpPr>
          <p:spPr bwMode="auto">
            <a:xfrm>
              <a:off x="1263649" y="1432743"/>
              <a:ext cx="1044575" cy="784225"/>
            </a:xfrm>
            <a:custGeom>
              <a:avLst/>
              <a:gdLst>
                <a:gd name="T0" fmla="*/ 145 w 662"/>
                <a:gd name="T1" fmla="*/ 0 h 505"/>
                <a:gd name="T2" fmla="*/ 126 w 662"/>
                <a:gd name="T3" fmla="*/ 11 h 505"/>
                <a:gd name="T4" fmla="*/ 114 w 662"/>
                <a:gd name="T5" fmla="*/ 55 h 505"/>
                <a:gd name="T6" fmla="*/ 102 w 662"/>
                <a:gd name="T7" fmla="*/ 93 h 505"/>
                <a:gd name="T8" fmla="*/ 93 w 662"/>
                <a:gd name="T9" fmla="*/ 123 h 505"/>
                <a:gd name="T10" fmla="*/ 81 w 662"/>
                <a:gd name="T11" fmla="*/ 155 h 505"/>
                <a:gd name="T12" fmla="*/ 67 w 662"/>
                <a:gd name="T13" fmla="*/ 188 h 505"/>
                <a:gd name="T14" fmla="*/ 50 w 662"/>
                <a:gd name="T15" fmla="*/ 224 h 505"/>
                <a:gd name="T16" fmla="*/ 26 w 662"/>
                <a:gd name="T17" fmla="*/ 266 h 505"/>
                <a:gd name="T18" fmla="*/ 0 w 662"/>
                <a:gd name="T19" fmla="*/ 306 h 505"/>
                <a:gd name="T20" fmla="*/ 0 w 662"/>
                <a:gd name="T21" fmla="*/ 394 h 505"/>
                <a:gd name="T22" fmla="*/ 371 w 662"/>
                <a:gd name="T23" fmla="*/ 470 h 505"/>
                <a:gd name="T24" fmla="*/ 543 w 662"/>
                <a:gd name="T25" fmla="*/ 505 h 505"/>
                <a:gd name="T26" fmla="*/ 579 w 662"/>
                <a:gd name="T27" fmla="*/ 330 h 505"/>
                <a:gd name="T28" fmla="*/ 601 w 662"/>
                <a:gd name="T29" fmla="*/ 315 h 505"/>
                <a:gd name="T30" fmla="*/ 580 w 662"/>
                <a:gd name="T31" fmla="*/ 276 h 505"/>
                <a:gd name="T32" fmla="*/ 591 w 662"/>
                <a:gd name="T33" fmla="*/ 236 h 505"/>
                <a:gd name="T34" fmla="*/ 662 w 662"/>
                <a:gd name="T35" fmla="*/ 169 h 505"/>
                <a:gd name="T36" fmla="*/ 613 w 662"/>
                <a:gd name="T37" fmla="*/ 108 h 505"/>
                <a:gd name="T38" fmla="*/ 407 w 662"/>
                <a:gd name="T39" fmla="*/ 64 h 505"/>
                <a:gd name="T40" fmla="*/ 379 w 662"/>
                <a:gd name="T41" fmla="*/ 82 h 505"/>
                <a:gd name="T42" fmla="*/ 342 w 662"/>
                <a:gd name="T43" fmla="*/ 52 h 505"/>
                <a:gd name="T44" fmla="*/ 309 w 662"/>
                <a:gd name="T45" fmla="*/ 84 h 505"/>
                <a:gd name="T46" fmla="*/ 278 w 662"/>
                <a:gd name="T47" fmla="*/ 52 h 505"/>
                <a:gd name="T48" fmla="*/ 196 w 662"/>
                <a:gd name="T49" fmla="*/ 54 h 505"/>
                <a:gd name="T50" fmla="*/ 206 w 662"/>
                <a:gd name="T51" fmla="*/ 5 h 505"/>
                <a:gd name="T52" fmla="*/ 145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chemeClr val="accent2"/>
            </a:solidFill>
            <a:ln w="19050">
              <a:solidFill>
                <a:schemeClr val="tx1"/>
              </a:solidFill>
              <a:prstDash val="solid"/>
              <a:round/>
              <a:headEnd/>
              <a:tailEnd/>
            </a:ln>
          </p:spPr>
          <p:txBody>
            <a:bodyPr/>
            <a:lstStyle/>
            <a:p>
              <a:pPr>
                <a:defRPr/>
              </a:pPr>
              <a:endParaRPr lang="en-US" sz="1200" b="1" dirty="0">
                <a:solidFill>
                  <a:srgbClr val="000000"/>
                </a:solidFill>
              </a:endParaRPr>
            </a:p>
          </p:txBody>
        </p:sp>
        <p:sp>
          <p:nvSpPr>
            <p:cNvPr id="19" name="Shape - Oklahoma"/>
            <p:cNvSpPr>
              <a:spLocks noChangeAspect="1"/>
            </p:cNvSpPr>
            <p:nvPr/>
          </p:nvSpPr>
          <p:spPr bwMode="auto">
            <a:xfrm>
              <a:off x="3752848" y="3191692"/>
              <a:ext cx="1125539" cy="534988"/>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solidFill>
              <a:schemeClr val="tx2"/>
            </a:solidFill>
            <a:ln w="19050">
              <a:solidFill>
                <a:schemeClr val="tx1"/>
              </a:solidFill>
              <a:prstDash val="solid"/>
              <a:round/>
              <a:headEnd/>
              <a:tailEnd/>
            </a:ln>
          </p:spPr>
          <p:txBody>
            <a:bodyPr/>
            <a:lstStyle/>
            <a:p>
              <a:endParaRPr lang="en-US" sz="1200" b="1" dirty="0">
                <a:solidFill>
                  <a:srgbClr val="000000"/>
                </a:solidFill>
              </a:endParaRPr>
            </a:p>
          </p:txBody>
        </p:sp>
        <p:sp>
          <p:nvSpPr>
            <p:cNvPr id="20" name="Shape - Ohio"/>
            <p:cNvSpPr>
              <a:spLocks noChangeAspect="1"/>
            </p:cNvSpPr>
            <p:nvPr/>
          </p:nvSpPr>
          <p:spPr bwMode="auto">
            <a:xfrm>
              <a:off x="5962648" y="2158230"/>
              <a:ext cx="547688" cy="619125"/>
            </a:xfrm>
            <a:custGeom>
              <a:avLst/>
              <a:gdLst>
                <a:gd name="T0" fmla="*/ 0 w 345"/>
                <a:gd name="T1" fmla="*/ 89 h 398"/>
                <a:gd name="T2" fmla="*/ 155 w 345"/>
                <a:gd name="T3" fmla="*/ 74 h 398"/>
                <a:gd name="T4" fmla="*/ 188 w 345"/>
                <a:gd name="T5" fmla="*/ 80 h 398"/>
                <a:gd name="T6" fmla="*/ 261 w 345"/>
                <a:gd name="T7" fmla="*/ 46 h 398"/>
                <a:gd name="T8" fmla="*/ 277 w 345"/>
                <a:gd name="T9" fmla="*/ 15 h 398"/>
                <a:gd name="T10" fmla="*/ 321 w 345"/>
                <a:gd name="T11" fmla="*/ 0 h 398"/>
                <a:gd name="T12" fmla="*/ 345 w 345"/>
                <a:gd name="T13" fmla="*/ 150 h 398"/>
                <a:gd name="T14" fmla="*/ 327 w 345"/>
                <a:gd name="T15" fmla="*/ 167 h 398"/>
                <a:gd name="T16" fmla="*/ 331 w 345"/>
                <a:gd name="T17" fmla="*/ 271 h 398"/>
                <a:gd name="T18" fmla="*/ 297 w 345"/>
                <a:gd name="T19" fmla="*/ 280 h 398"/>
                <a:gd name="T20" fmla="*/ 277 w 345"/>
                <a:gd name="T21" fmla="*/ 338 h 398"/>
                <a:gd name="T22" fmla="*/ 251 w 345"/>
                <a:gd name="T23" fmla="*/ 331 h 398"/>
                <a:gd name="T24" fmla="*/ 242 w 345"/>
                <a:gd name="T25" fmla="*/ 398 h 398"/>
                <a:gd name="T26" fmla="*/ 203 w 345"/>
                <a:gd name="T27" fmla="*/ 369 h 398"/>
                <a:gd name="T28" fmla="*/ 127 w 345"/>
                <a:gd name="T29" fmla="*/ 387 h 398"/>
                <a:gd name="T30" fmla="*/ 94 w 345"/>
                <a:gd name="T31" fmla="*/ 362 h 398"/>
                <a:gd name="T32" fmla="*/ 51 w 345"/>
                <a:gd name="T33" fmla="*/ 360 h 398"/>
                <a:gd name="T34" fmla="*/ 29 w 345"/>
                <a:gd name="T35" fmla="*/ 249 h 398"/>
                <a:gd name="T36" fmla="*/ 0 w 345"/>
                <a:gd name="T37" fmla="*/ 89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chemeClr val="accent2"/>
            </a:solidFill>
            <a:ln w="19050">
              <a:solidFill>
                <a:schemeClr val="tx1"/>
              </a:solidFill>
              <a:prstDash val="solid"/>
              <a:round/>
              <a:headEnd/>
              <a:tailEnd/>
            </a:ln>
          </p:spPr>
          <p:txBody>
            <a:bodyPr/>
            <a:lstStyle/>
            <a:p>
              <a:pPr>
                <a:defRPr/>
              </a:pPr>
              <a:endParaRPr lang="en-US" sz="1200" b="1" dirty="0">
                <a:solidFill>
                  <a:srgbClr val="000000"/>
                </a:solidFill>
              </a:endParaRPr>
            </a:p>
          </p:txBody>
        </p:sp>
        <p:sp>
          <p:nvSpPr>
            <p:cNvPr id="21" name="Shape - North Dakota"/>
            <p:cNvSpPr>
              <a:spLocks noChangeAspect="1"/>
            </p:cNvSpPr>
            <p:nvPr/>
          </p:nvSpPr>
          <p:spPr bwMode="auto">
            <a:xfrm>
              <a:off x="3686174" y="1266055"/>
              <a:ext cx="876300" cy="506412"/>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chemeClr val="accent2"/>
            </a:solidFill>
            <a:ln w="19050">
              <a:solidFill>
                <a:schemeClr val="tx1"/>
              </a:solidFill>
              <a:prstDash val="solid"/>
              <a:round/>
              <a:headEnd/>
              <a:tailEnd/>
            </a:ln>
          </p:spPr>
          <p:txBody>
            <a:bodyPr/>
            <a:lstStyle/>
            <a:p>
              <a:endParaRPr lang="en-US" sz="1200" b="1" dirty="0">
                <a:solidFill>
                  <a:srgbClr val="B0DDF4"/>
                </a:solidFill>
              </a:endParaRPr>
            </a:p>
          </p:txBody>
        </p:sp>
        <p:sp>
          <p:nvSpPr>
            <p:cNvPr id="22" name="Shape - North Carolina"/>
            <p:cNvSpPr>
              <a:spLocks noChangeAspect="1"/>
            </p:cNvSpPr>
            <p:nvPr/>
          </p:nvSpPr>
          <p:spPr bwMode="auto">
            <a:xfrm>
              <a:off x="6230937" y="2902768"/>
              <a:ext cx="1112837" cy="479425"/>
            </a:xfrm>
            <a:custGeom>
              <a:avLst/>
              <a:gdLst>
                <a:gd name="T0" fmla="*/ 2147483647 w 704"/>
                <a:gd name="T1" fmla="*/ 2147483647 h 308"/>
                <a:gd name="T2" fmla="*/ 0 w 704"/>
                <a:gd name="T3" fmla="*/ 2147483647 h 308"/>
                <a:gd name="T4" fmla="*/ 2147483647 w 704"/>
                <a:gd name="T5" fmla="*/ 2147483647 h 308"/>
                <a:gd name="T6" fmla="*/ 2147483647 w 704"/>
                <a:gd name="T7" fmla="*/ 2147483647 h 308"/>
                <a:gd name="T8" fmla="*/ 2147483647 w 704"/>
                <a:gd name="T9" fmla="*/ 2147483647 h 308"/>
                <a:gd name="T10" fmla="*/ 2147483647 w 704"/>
                <a:gd name="T11" fmla="*/ 2147483647 h 308"/>
                <a:gd name="T12" fmla="*/ 2147483647 w 704"/>
                <a:gd name="T13" fmla="*/ 2147483647 h 308"/>
                <a:gd name="T14" fmla="*/ 2147483647 w 704"/>
                <a:gd name="T15" fmla="*/ 2147483647 h 308"/>
                <a:gd name="T16" fmla="*/ 2147483647 w 704"/>
                <a:gd name="T17" fmla="*/ 2147483647 h 308"/>
                <a:gd name="T18" fmla="*/ 2147483647 w 704"/>
                <a:gd name="T19" fmla="*/ 2147483647 h 308"/>
                <a:gd name="T20" fmla="*/ 2147483647 w 704"/>
                <a:gd name="T21" fmla="*/ 2147483647 h 308"/>
                <a:gd name="T22" fmla="*/ 2147483647 w 704"/>
                <a:gd name="T23" fmla="*/ 2147483647 h 308"/>
                <a:gd name="T24" fmla="*/ 2147483647 w 704"/>
                <a:gd name="T25" fmla="*/ 2147483647 h 308"/>
                <a:gd name="T26" fmla="*/ 2147483647 w 704"/>
                <a:gd name="T27" fmla="*/ 2147483647 h 308"/>
                <a:gd name="T28" fmla="*/ 2147483647 w 704"/>
                <a:gd name="T29" fmla="*/ 2147483647 h 308"/>
                <a:gd name="T30" fmla="*/ 2147483647 w 704"/>
                <a:gd name="T31" fmla="*/ 2147483647 h 308"/>
                <a:gd name="T32" fmla="*/ 2147483647 w 704"/>
                <a:gd name="T33" fmla="*/ 2147483647 h 308"/>
                <a:gd name="T34" fmla="*/ 2147483647 w 704"/>
                <a:gd name="T35" fmla="*/ 2147483647 h 308"/>
                <a:gd name="T36" fmla="*/ 2147483647 w 704"/>
                <a:gd name="T37" fmla="*/ 2147483647 h 308"/>
                <a:gd name="T38" fmla="*/ 2147483647 w 704"/>
                <a:gd name="T39" fmla="*/ 2147483647 h 308"/>
                <a:gd name="T40" fmla="*/ 2147483647 w 704"/>
                <a:gd name="T41" fmla="*/ 2147483647 h 308"/>
                <a:gd name="T42" fmla="*/ 2147483647 w 704"/>
                <a:gd name="T43" fmla="*/ 2147483647 h 308"/>
                <a:gd name="T44" fmla="*/ 2147483647 w 704"/>
                <a:gd name="T45" fmla="*/ 2147483647 h 308"/>
                <a:gd name="T46" fmla="*/ 2147483647 w 704"/>
                <a:gd name="T47" fmla="*/ 2147483647 h 308"/>
                <a:gd name="T48" fmla="*/ 2147483647 w 704"/>
                <a:gd name="T49" fmla="*/ 2147483647 h 308"/>
                <a:gd name="T50" fmla="*/ 2147483647 w 704"/>
                <a:gd name="T51" fmla="*/ 2147483647 h 308"/>
                <a:gd name="T52" fmla="*/ 2147483647 w 704"/>
                <a:gd name="T53" fmla="*/ 2147483647 h 308"/>
                <a:gd name="T54" fmla="*/ 2147483647 w 704"/>
                <a:gd name="T55" fmla="*/ 2147483647 h 308"/>
                <a:gd name="T56" fmla="*/ 2147483647 w 704"/>
                <a:gd name="T57" fmla="*/ 2147483647 h 308"/>
                <a:gd name="T58" fmla="*/ 2147483647 w 704"/>
                <a:gd name="T59" fmla="*/ 0 h 308"/>
                <a:gd name="T60" fmla="*/ 2147483647 w 704"/>
                <a:gd name="T61" fmla="*/ 2147483647 h 308"/>
                <a:gd name="T62" fmla="*/ 2147483647 w 704"/>
                <a:gd name="T63" fmla="*/ 2147483647 h 308"/>
                <a:gd name="T64" fmla="*/ 2147483647 w 704"/>
                <a:gd name="T65" fmla="*/ 2147483647 h 308"/>
                <a:gd name="T66" fmla="*/ 2147483647 w 704"/>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chemeClr val="tx2"/>
            </a:solidFill>
            <a:ln w="19050">
              <a:solidFill>
                <a:schemeClr val="tx1"/>
              </a:solidFill>
              <a:prstDash val="solid"/>
              <a:round/>
              <a:headEnd/>
              <a:tailEnd/>
            </a:ln>
          </p:spPr>
          <p:txBody>
            <a:bodyPr/>
            <a:lstStyle/>
            <a:p>
              <a:endParaRPr lang="en-US" sz="1200" b="1" dirty="0">
                <a:solidFill>
                  <a:srgbClr val="000000"/>
                </a:solidFill>
              </a:endParaRPr>
            </a:p>
          </p:txBody>
        </p:sp>
        <p:grpSp>
          <p:nvGrpSpPr>
            <p:cNvPr id="23" name="Shape - New York"/>
            <p:cNvGrpSpPr>
              <a:grpSpLocks/>
            </p:cNvGrpSpPr>
            <p:nvPr/>
          </p:nvGrpSpPr>
          <p:grpSpPr bwMode="auto">
            <a:xfrm>
              <a:off x="6530974" y="1478781"/>
              <a:ext cx="1044575" cy="700087"/>
              <a:chOff x="4071" y="893"/>
              <a:chExt cx="658" cy="440"/>
            </a:xfrm>
            <a:solidFill>
              <a:schemeClr val="accent6"/>
            </a:solidFill>
          </p:grpSpPr>
          <p:sp>
            <p:nvSpPr>
              <p:cNvPr id="127" name="Shape -"/>
              <p:cNvSpPr>
                <a:spLocks noChangeAspect="1"/>
              </p:cNvSpPr>
              <p:nvPr/>
            </p:nvSpPr>
            <p:spPr bwMode="auto">
              <a:xfrm>
                <a:off x="4071" y="893"/>
                <a:ext cx="521" cy="417"/>
              </a:xfrm>
              <a:custGeom>
                <a:avLst/>
                <a:gdLst>
                  <a:gd name="T0" fmla="*/ 41 w 524"/>
                  <a:gd name="T1" fmla="*/ 286 h 426"/>
                  <a:gd name="T2" fmla="*/ 90 w 524"/>
                  <a:gd name="T3" fmla="*/ 261 h 426"/>
                  <a:gd name="T4" fmla="*/ 157 w 524"/>
                  <a:gd name="T5" fmla="*/ 255 h 426"/>
                  <a:gd name="T6" fmla="*/ 173 w 524"/>
                  <a:gd name="T7" fmla="*/ 233 h 426"/>
                  <a:gd name="T8" fmla="*/ 197 w 524"/>
                  <a:gd name="T9" fmla="*/ 230 h 426"/>
                  <a:gd name="T10" fmla="*/ 211 w 524"/>
                  <a:gd name="T11" fmla="*/ 206 h 426"/>
                  <a:gd name="T12" fmla="*/ 233 w 524"/>
                  <a:gd name="T13" fmla="*/ 197 h 426"/>
                  <a:gd name="T14" fmla="*/ 223 w 524"/>
                  <a:gd name="T15" fmla="*/ 152 h 426"/>
                  <a:gd name="T16" fmla="*/ 209 w 524"/>
                  <a:gd name="T17" fmla="*/ 140 h 426"/>
                  <a:gd name="T18" fmla="*/ 237 w 524"/>
                  <a:gd name="T19" fmla="*/ 104 h 426"/>
                  <a:gd name="T20" fmla="*/ 255 w 524"/>
                  <a:gd name="T21" fmla="*/ 104 h 426"/>
                  <a:gd name="T22" fmla="*/ 316 w 524"/>
                  <a:gd name="T23" fmla="*/ 28 h 426"/>
                  <a:gd name="T24" fmla="*/ 410 w 524"/>
                  <a:gd name="T25" fmla="*/ 0 h 426"/>
                  <a:gd name="T26" fmla="*/ 421 w 524"/>
                  <a:gd name="T27" fmla="*/ 72 h 426"/>
                  <a:gd name="T28" fmla="*/ 425 w 524"/>
                  <a:gd name="T29" fmla="*/ 69 h 426"/>
                  <a:gd name="T30" fmla="*/ 448 w 524"/>
                  <a:gd name="T31" fmla="*/ 94 h 426"/>
                  <a:gd name="T32" fmla="*/ 449 w 524"/>
                  <a:gd name="T33" fmla="*/ 167 h 426"/>
                  <a:gd name="T34" fmla="*/ 477 w 524"/>
                  <a:gd name="T35" fmla="*/ 227 h 426"/>
                  <a:gd name="T36" fmla="*/ 488 w 524"/>
                  <a:gd name="T37" fmla="*/ 304 h 426"/>
                  <a:gd name="T38" fmla="*/ 491 w 524"/>
                  <a:gd name="T39" fmla="*/ 371 h 426"/>
                  <a:gd name="T40" fmla="*/ 524 w 524"/>
                  <a:gd name="T41" fmla="*/ 394 h 426"/>
                  <a:gd name="T42" fmla="*/ 500 w 524"/>
                  <a:gd name="T43" fmla="*/ 426 h 426"/>
                  <a:gd name="T44" fmla="*/ 439 w 524"/>
                  <a:gd name="T45" fmla="*/ 388 h 426"/>
                  <a:gd name="T46" fmla="*/ 407 w 524"/>
                  <a:gd name="T47" fmla="*/ 391 h 426"/>
                  <a:gd name="T48" fmla="*/ 376 w 524"/>
                  <a:gd name="T49" fmla="*/ 382 h 426"/>
                  <a:gd name="T50" fmla="*/ 378 w 524"/>
                  <a:gd name="T51" fmla="*/ 359 h 426"/>
                  <a:gd name="T52" fmla="*/ 358 w 524"/>
                  <a:gd name="T53" fmla="*/ 352 h 426"/>
                  <a:gd name="T54" fmla="*/ 15 w 524"/>
                  <a:gd name="T55" fmla="*/ 417 h 426"/>
                  <a:gd name="T56" fmla="*/ 0 w 524"/>
                  <a:gd name="T57" fmla="*/ 398 h 426"/>
                  <a:gd name="T58" fmla="*/ 53 w 524"/>
                  <a:gd name="T59" fmla="*/ 322 h 426"/>
                  <a:gd name="T60" fmla="*/ 41 w 524"/>
                  <a:gd name="T61" fmla="*/ 286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solidFill>
                <a:schemeClr val="accent2"/>
              </a:solidFill>
              <a:ln w="19050">
                <a:solidFill>
                  <a:schemeClr val="tx1"/>
                </a:solidFill>
                <a:prstDash val="solid"/>
                <a:round/>
                <a:headEnd/>
                <a:tailEnd/>
              </a:ln>
            </p:spPr>
            <p:txBody>
              <a:bodyPr/>
              <a:lstStyle/>
              <a:p>
                <a:pPr>
                  <a:defRPr/>
                </a:pPr>
                <a:endParaRPr lang="en-US" sz="1200" b="1" dirty="0">
                  <a:solidFill>
                    <a:srgbClr val="000000"/>
                  </a:solidFill>
                </a:endParaRPr>
              </a:p>
            </p:txBody>
          </p:sp>
          <p:sp>
            <p:nvSpPr>
              <p:cNvPr id="128" name="Shape -"/>
              <p:cNvSpPr>
                <a:spLocks noChangeAspect="1"/>
              </p:cNvSpPr>
              <p:nvPr/>
            </p:nvSpPr>
            <p:spPr bwMode="auto">
              <a:xfrm>
                <a:off x="4578" y="1244"/>
                <a:ext cx="151" cy="89"/>
              </a:xfrm>
              <a:custGeom>
                <a:avLst/>
                <a:gdLst>
                  <a:gd name="T0" fmla="*/ 0 w 152"/>
                  <a:gd name="T1" fmla="*/ 67 h 91"/>
                  <a:gd name="T2" fmla="*/ 63 w 152"/>
                  <a:gd name="T3" fmla="*/ 37 h 91"/>
                  <a:gd name="T4" fmla="*/ 124 w 152"/>
                  <a:gd name="T5" fmla="*/ 0 h 91"/>
                  <a:gd name="T6" fmla="*/ 134 w 152"/>
                  <a:gd name="T7" fmla="*/ 1 h 91"/>
                  <a:gd name="T8" fmla="*/ 152 w 152"/>
                  <a:gd name="T9" fmla="*/ 3 h 91"/>
                  <a:gd name="T10" fmla="*/ 93 w 152"/>
                  <a:gd name="T11" fmla="*/ 50 h 91"/>
                  <a:gd name="T12" fmla="*/ 18 w 152"/>
                  <a:gd name="T13" fmla="*/ 91 h 91"/>
                  <a:gd name="T14" fmla="*/ 0 w 152"/>
                  <a:gd name="T15" fmla="*/ 6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solidFill>
                <a:schemeClr val="accent2"/>
              </a:solidFill>
              <a:ln w="19050">
                <a:solidFill>
                  <a:schemeClr val="tx1"/>
                </a:solidFill>
                <a:prstDash val="solid"/>
                <a:round/>
                <a:headEnd/>
                <a:tailEnd/>
              </a:ln>
            </p:spPr>
            <p:txBody>
              <a:bodyPr/>
              <a:lstStyle/>
              <a:p>
                <a:pPr>
                  <a:defRPr/>
                </a:pPr>
                <a:endParaRPr lang="en-US" sz="1200" b="1" dirty="0">
                  <a:solidFill>
                    <a:srgbClr val="000000"/>
                  </a:solidFill>
                </a:endParaRPr>
              </a:p>
            </p:txBody>
          </p:sp>
        </p:grpSp>
        <p:sp>
          <p:nvSpPr>
            <p:cNvPr id="24" name="Shape - New Mexico"/>
            <p:cNvSpPr>
              <a:spLocks noChangeAspect="1"/>
            </p:cNvSpPr>
            <p:nvPr/>
          </p:nvSpPr>
          <p:spPr bwMode="auto">
            <a:xfrm>
              <a:off x="2868611" y="3158355"/>
              <a:ext cx="898525" cy="877887"/>
            </a:xfrm>
            <a:custGeom>
              <a:avLst/>
              <a:gdLst>
                <a:gd name="T0" fmla="*/ 2147483647 w 568"/>
                <a:gd name="T1" fmla="*/ 0 h 563"/>
                <a:gd name="T2" fmla="*/ 2147483647 w 568"/>
                <a:gd name="T3" fmla="*/ 2147483647 h 563"/>
                <a:gd name="T4" fmla="*/ 2147483647 w 568"/>
                <a:gd name="T5" fmla="*/ 2147483647 h 563"/>
                <a:gd name="T6" fmla="*/ 2147483647 w 568"/>
                <a:gd name="T7" fmla="*/ 2147483647 h 563"/>
                <a:gd name="T8" fmla="*/ 2147483647 w 568"/>
                <a:gd name="T9" fmla="*/ 2147483647 h 563"/>
                <a:gd name="T10" fmla="*/ 2147483647 w 568"/>
                <a:gd name="T11" fmla="*/ 2147483647 h 563"/>
                <a:gd name="T12" fmla="*/ 2147483647 w 568"/>
                <a:gd name="T13" fmla="*/ 2147483647 h 563"/>
                <a:gd name="T14" fmla="*/ 2147483647 w 568"/>
                <a:gd name="T15" fmla="*/ 2147483647 h 563"/>
                <a:gd name="T16" fmla="*/ 0 w 568"/>
                <a:gd name="T17" fmla="*/ 2147483647 h 563"/>
                <a:gd name="T18" fmla="*/ 2147483647 w 568"/>
                <a:gd name="T19" fmla="*/ 2147483647 h 563"/>
                <a:gd name="T20" fmla="*/ 2147483647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25" name="Shape - New Jersey"/>
            <p:cNvSpPr>
              <a:spLocks noChangeAspect="1"/>
            </p:cNvSpPr>
            <p:nvPr/>
          </p:nvSpPr>
          <p:spPr bwMode="auto">
            <a:xfrm>
              <a:off x="7143748" y="2080443"/>
              <a:ext cx="196851" cy="385763"/>
            </a:xfrm>
            <a:custGeom>
              <a:avLst/>
              <a:gdLst>
                <a:gd name="T0" fmla="*/ 2147483647 w 125"/>
                <a:gd name="T1" fmla="*/ 2147483647 h 247"/>
                <a:gd name="T2" fmla="*/ 2147483647 w 125"/>
                <a:gd name="T3" fmla="*/ 0 h 247"/>
                <a:gd name="T4" fmla="*/ 2147483647 w 125"/>
                <a:gd name="T5" fmla="*/ 2147483647 h 247"/>
                <a:gd name="T6" fmla="*/ 2147483647 w 125"/>
                <a:gd name="T7" fmla="*/ 2147483647 h 247"/>
                <a:gd name="T8" fmla="*/ 2147483647 w 125"/>
                <a:gd name="T9" fmla="*/ 2147483647 h 247"/>
                <a:gd name="T10" fmla="*/ 2147483647 w 125"/>
                <a:gd name="T11" fmla="*/ 2147483647 h 247"/>
                <a:gd name="T12" fmla="*/ 2147483647 w 125"/>
                <a:gd name="T13" fmla="*/ 2147483647 h 247"/>
                <a:gd name="T14" fmla="*/ 2147483647 w 125"/>
                <a:gd name="T15" fmla="*/ 2147483647 h 247"/>
                <a:gd name="T16" fmla="*/ 2147483647 w 125"/>
                <a:gd name="T17" fmla="*/ 2147483647 h 247"/>
                <a:gd name="T18" fmla="*/ 2147483647 w 125"/>
                <a:gd name="T19" fmla="*/ 2147483647 h 247"/>
                <a:gd name="T20" fmla="*/ 2147483647 w 125"/>
                <a:gd name="T21" fmla="*/ 2147483647 h 247"/>
                <a:gd name="T22" fmla="*/ 0 w 125"/>
                <a:gd name="T23" fmla="*/ 2147483647 h 247"/>
                <a:gd name="T24" fmla="*/ 2147483647 w 125"/>
                <a:gd name="T25" fmla="*/ 2147483647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26" name="Shape - New Hampshire"/>
            <p:cNvSpPr>
              <a:spLocks noChangeAspect="1"/>
            </p:cNvSpPr>
            <p:nvPr/>
          </p:nvSpPr>
          <p:spPr bwMode="auto">
            <a:xfrm>
              <a:off x="7334249" y="1366068"/>
              <a:ext cx="257175" cy="447675"/>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chemeClr val="accent2"/>
            </a:solidFill>
            <a:ln w="19050">
              <a:solidFill>
                <a:schemeClr val="tx1"/>
              </a:solidFill>
              <a:prstDash val="solid"/>
              <a:round/>
              <a:headEnd/>
              <a:tailEnd/>
            </a:ln>
          </p:spPr>
          <p:txBody>
            <a:bodyPr/>
            <a:lstStyle/>
            <a:p>
              <a:endParaRPr lang="en-US" sz="1200" b="1" dirty="0">
                <a:solidFill>
                  <a:srgbClr val="B0DDF4"/>
                </a:solidFill>
              </a:endParaRPr>
            </a:p>
          </p:txBody>
        </p:sp>
        <p:sp>
          <p:nvSpPr>
            <p:cNvPr id="27" name="Shape - Nevada"/>
            <p:cNvSpPr>
              <a:spLocks noChangeAspect="1"/>
            </p:cNvSpPr>
            <p:nvPr/>
          </p:nvSpPr>
          <p:spPr bwMode="auto">
            <a:xfrm>
              <a:off x="1660523" y="2143942"/>
              <a:ext cx="831851" cy="1239838"/>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28" name="Shape - Nebraska"/>
            <p:cNvSpPr>
              <a:spLocks noChangeAspect="1"/>
            </p:cNvSpPr>
            <p:nvPr/>
          </p:nvSpPr>
          <p:spPr bwMode="auto">
            <a:xfrm>
              <a:off x="3648074" y="2245543"/>
              <a:ext cx="1095375" cy="487363"/>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solidFill>
              <a:schemeClr val="tx2"/>
            </a:solidFill>
            <a:ln w="19050">
              <a:solidFill>
                <a:schemeClr val="tx1"/>
              </a:solidFill>
              <a:prstDash val="solid"/>
              <a:round/>
              <a:headEnd/>
              <a:tailEnd/>
            </a:ln>
          </p:spPr>
          <p:txBody>
            <a:bodyPr/>
            <a:lstStyle/>
            <a:p>
              <a:endParaRPr lang="en-US" sz="1200" b="1" dirty="0">
                <a:solidFill>
                  <a:srgbClr val="000000"/>
                </a:solidFill>
              </a:endParaRPr>
            </a:p>
          </p:txBody>
        </p:sp>
        <p:sp>
          <p:nvSpPr>
            <p:cNvPr id="29" name="Shape - Montana"/>
            <p:cNvSpPr>
              <a:spLocks noChangeAspect="1"/>
            </p:cNvSpPr>
            <p:nvPr/>
          </p:nvSpPr>
          <p:spPr bwMode="auto">
            <a:xfrm>
              <a:off x="2373958" y="1139056"/>
              <a:ext cx="1306512" cy="803275"/>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30" name="Shape - Missouri"/>
            <p:cNvSpPr>
              <a:spLocks noChangeAspect="1"/>
            </p:cNvSpPr>
            <p:nvPr/>
          </p:nvSpPr>
          <p:spPr bwMode="auto">
            <a:xfrm>
              <a:off x="4687886" y="2596381"/>
              <a:ext cx="863600" cy="701675"/>
            </a:xfrm>
            <a:custGeom>
              <a:avLst/>
              <a:gdLst>
                <a:gd name="T0" fmla="*/ 0 w 548"/>
                <a:gd name="T1" fmla="*/ 15 h 451"/>
                <a:gd name="T2" fmla="*/ 240 w 548"/>
                <a:gd name="T3" fmla="*/ 0 h 451"/>
                <a:gd name="T4" fmla="*/ 290 w 548"/>
                <a:gd name="T5" fmla="*/ 0 h 451"/>
                <a:gd name="T6" fmla="*/ 329 w 548"/>
                <a:gd name="T7" fmla="*/ 13 h 451"/>
                <a:gd name="T8" fmla="*/ 308 w 548"/>
                <a:gd name="T9" fmla="*/ 52 h 451"/>
                <a:gd name="T10" fmla="*/ 378 w 548"/>
                <a:gd name="T11" fmla="*/ 116 h 451"/>
                <a:gd name="T12" fmla="*/ 401 w 548"/>
                <a:gd name="T13" fmla="*/ 170 h 451"/>
                <a:gd name="T14" fmla="*/ 442 w 548"/>
                <a:gd name="T15" fmla="*/ 156 h 451"/>
                <a:gd name="T16" fmla="*/ 441 w 548"/>
                <a:gd name="T17" fmla="*/ 232 h 451"/>
                <a:gd name="T18" fmla="*/ 483 w 548"/>
                <a:gd name="T19" fmla="*/ 255 h 451"/>
                <a:gd name="T20" fmla="*/ 502 w 548"/>
                <a:gd name="T21" fmla="*/ 322 h 451"/>
                <a:gd name="T22" fmla="*/ 532 w 548"/>
                <a:gd name="T23" fmla="*/ 328 h 451"/>
                <a:gd name="T24" fmla="*/ 548 w 548"/>
                <a:gd name="T25" fmla="*/ 356 h 451"/>
                <a:gd name="T26" fmla="*/ 511 w 548"/>
                <a:gd name="T27" fmla="*/ 395 h 451"/>
                <a:gd name="T28" fmla="*/ 499 w 548"/>
                <a:gd name="T29" fmla="*/ 439 h 451"/>
                <a:gd name="T30" fmla="*/ 447 w 548"/>
                <a:gd name="T31" fmla="*/ 451 h 451"/>
                <a:gd name="T32" fmla="*/ 460 w 548"/>
                <a:gd name="T33" fmla="*/ 402 h 451"/>
                <a:gd name="T34" fmla="*/ 255 w 548"/>
                <a:gd name="T35" fmla="*/ 420 h 451"/>
                <a:gd name="T36" fmla="*/ 107 w 548"/>
                <a:gd name="T37" fmla="*/ 438 h 451"/>
                <a:gd name="T38" fmla="*/ 98 w 548"/>
                <a:gd name="T39" fmla="*/ 390 h 451"/>
                <a:gd name="T40" fmla="*/ 88 w 548"/>
                <a:gd name="T41" fmla="*/ 246 h 451"/>
                <a:gd name="T42" fmla="*/ 86 w 548"/>
                <a:gd name="T43" fmla="*/ 167 h 451"/>
                <a:gd name="T44" fmla="*/ 37 w 548"/>
                <a:gd name="T45" fmla="*/ 131 h 451"/>
                <a:gd name="T46" fmla="*/ 55 w 548"/>
                <a:gd name="T47" fmla="*/ 98 h 451"/>
                <a:gd name="T48" fmla="*/ 31 w 548"/>
                <a:gd name="T49" fmla="*/ 80 h 451"/>
                <a:gd name="T50" fmla="*/ 0 w 548"/>
                <a:gd name="T51" fmla="*/ 15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solidFill>
              <a:schemeClr val="tx2"/>
            </a:solidFill>
            <a:ln w="19050">
              <a:solidFill>
                <a:schemeClr val="tx1"/>
              </a:solidFill>
              <a:prstDash val="solid"/>
              <a:round/>
              <a:headEnd/>
              <a:tailEnd/>
            </a:ln>
          </p:spPr>
          <p:txBody>
            <a:bodyPr/>
            <a:lstStyle/>
            <a:p>
              <a:pPr>
                <a:defRPr/>
              </a:pPr>
              <a:endParaRPr lang="en-US" sz="1200" b="1" dirty="0">
                <a:solidFill>
                  <a:srgbClr val="000000"/>
                </a:solidFill>
              </a:endParaRPr>
            </a:p>
          </p:txBody>
        </p:sp>
        <p:sp>
          <p:nvSpPr>
            <p:cNvPr id="31" name="Shape - Mississippi"/>
            <p:cNvSpPr>
              <a:spLocks noChangeAspect="1"/>
            </p:cNvSpPr>
            <p:nvPr/>
          </p:nvSpPr>
          <p:spPr bwMode="auto">
            <a:xfrm>
              <a:off x="5303835" y="3429817"/>
              <a:ext cx="450851" cy="774700"/>
            </a:xfrm>
            <a:custGeom>
              <a:avLst/>
              <a:gdLst>
                <a:gd name="T0" fmla="*/ 2147483647 w 287"/>
                <a:gd name="T1" fmla="*/ 2147483647 h 499"/>
                <a:gd name="T2" fmla="*/ 2147483647 w 287"/>
                <a:gd name="T3" fmla="*/ 2147483647 h 499"/>
                <a:gd name="T4" fmla="*/ 0 w 287"/>
                <a:gd name="T5" fmla="*/ 2147483647 h 499"/>
                <a:gd name="T6" fmla="*/ 2147483647 w 287"/>
                <a:gd name="T7" fmla="*/ 2147483647 h 499"/>
                <a:gd name="T8" fmla="*/ 2147483647 w 287"/>
                <a:gd name="T9" fmla="*/ 2147483647 h 499"/>
                <a:gd name="T10" fmla="*/ 2147483647 w 287"/>
                <a:gd name="T11" fmla="*/ 2147483647 h 499"/>
                <a:gd name="T12" fmla="*/ 2147483647 w 287"/>
                <a:gd name="T13" fmla="*/ 2147483647 h 499"/>
                <a:gd name="T14" fmla="*/ 2147483647 w 287"/>
                <a:gd name="T15" fmla="*/ 2147483647 h 499"/>
                <a:gd name="T16" fmla="*/ 2147483647 w 287"/>
                <a:gd name="T17" fmla="*/ 2147483647 h 499"/>
                <a:gd name="T18" fmla="*/ 2147483647 w 287"/>
                <a:gd name="T19" fmla="*/ 2147483647 h 499"/>
                <a:gd name="T20" fmla="*/ 2147483647 w 287"/>
                <a:gd name="T21" fmla="*/ 2147483647 h 499"/>
                <a:gd name="T22" fmla="*/ 2147483647 w 287"/>
                <a:gd name="T23" fmla="*/ 2147483647 h 499"/>
                <a:gd name="T24" fmla="*/ 2147483647 w 287"/>
                <a:gd name="T25" fmla="*/ 2147483647 h 499"/>
                <a:gd name="T26" fmla="*/ 2147483647 w 287"/>
                <a:gd name="T27" fmla="*/ 0 h 499"/>
                <a:gd name="T28" fmla="*/ 2147483647 w 287"/>
                <a:gd name="T29" fmla="*/ 2147483647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chemeClr val="tx2"/>
            </a:solidFill>
            <a:ln w="19050">
              <a:solidFill>
                <a:schemeClr val="tx1"/>
              </a:solidFill>
              <a:prstDash val="solid"/>
              <a:round/>
              <a:headEnd/>
              <a:tailEnd/>
            </a:ln>
          </p:spPr>
          <p:txBody>
            <a:bodyPr/>
            <a:lstStyle/>
            <a:p>
              <a:endParaRPr lang="en-US" sz="1200" b="1" dirty="0">
                <a:solidFill>
                  <a:srgbClr val="000000"/>
                </a:solidFill>
              </a:endParaRPr>
            </a:p>
          </p:txBody>
        </p:sp>
        <p:sp>
          <p:nvSpPr>
            <p:cNvPr id="32" name="Shape - Minnesota"/>
            <p:cNvSpPr>
              <a:spLocks noChangeAspect="1"/>
            </p:cNvSpPr>
            <p:nvPr/>
          </p:nvSpPr>
          <p:spPr bwMode="auto">
            <a:xfrm>
              <a:off x="4419598" y="1204143"/>
              <a:ext cx="857251" cy="957263"/>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chemeClr val="accent2"/>
            </a:solidFill>
            <a:ln w="19050">
              <a:solidFill>
                <a:schemeClr val="tx1"/>
              </a:solidFill>
              <a:prstDash val="solid"/>
              <a:round/>
              <a:headEnd/>
              <a:tailEnd/>
            </a:ln>
          </p:spPr>
          <p:txBody>
            <a:bodyPr/>
            <a:lstStyle/>
            <a:p>
              <a:endParaRPr lang="en-US" sz="1200" b="1" dirty="0">
                <a:solidFill>
                  <a:srgbClr val="B0DDF4"/>
                </a:solidFill>
              </a:endParaRPr>
            </a:p>
          </p:txBody>
        </p:sp>
        <p:sp>
          <p:nvSpPr>
            <p:cNvPr id="33" name="Shape - Massachusetts"/>
            <p:cNvSpPr>
              <a:spLocks noChangeAspect="1"/>
            </p:cNvSpPr>
            <p:nvPr/>
          </p:nvSpPr>
          <p:spPr bwMode="auto">
            <a:xfrm>
              <a:off x="7278686" y="1751831"/>
              <a:ext cx="468312" cy="211137"/>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chemeClr val="accent2"/>
            </a:solidFill>
            <a:ln w="19050">
              <a:solidFill>
                <a:schemeClr val="tx1"/>
              </a:solidFill>
              <a:prstDash val="solid"/>
              <a:round/>
              <a:headEnd/>
              <a:tailEnd/>
            </a:ln>
          </p:spPr>
          <p:txBody>
            <a:bodyPr/>
            <a:lstStyle/>
            <a:p>
              <a:endParaRPr lang="en-US" sz="1200" b="1" dirty="0">
                <a:solidFill>
                  <a:srgbClr val="B0DDF4"/>
                </a:solidFill>
              </a:endParaRPr>
            </a:p>
          </p:txBody>
        </p:sp>
        <p:grpSp>
          <p:nvGrpSpPr>
            <p:cNvPr id="34" name="Shape - Michigan"/>
            <p:cNvGrpSpPr>
              <a:grpSpLocks/>
            </p:cNvGrpSpPr>
            <p:nvPr/>
          </p:nvGrpSpPr>
          <p:grpSpPr bwMode="auto">
            <a:xfrm>
              <a:off x="5232398" y="1427981"/>
              <a:ext cx="990600" cy="882650"/>
              <a:chOff x="3254" y="860"/>
              <a:chExt cx="623" cy="557"/>
            </a:xfrm>
            <a:solidFill>
              <a:srgbClr val="0072C0"/>
            </a:solidFill>
          </p:grpSpPr>
          <p:sp>
            <p:nvSpPr>
              <p:cNvPr id="125" name="Freeform 27"/>
              <p:cNvSpPr>
                <a:spLocks noChangeAspect="1"/>
              </p:cNvSpPr>
              <p:nvPr/>
            </p:nvSpPr>
            <p:spPr bwMode="auto">
              <a:xfrm>
                <a:off x="3254" y="860"/>
                <a:ext cx="442" cy="190"/>
              </a:xfrm>
              <a:custGeom>
                <a:avLst/>
                <a:gdLst>
                  <a:gd name="T0" fmla="*/ 0 w 445"/>
                  <a:gd name="T1" fmla="*/ 100 h 193"/>
                  <a:gd name="T2" fmla="*/ 96 w 445"/>
                  <a:gd name="T3" fmla="*/ 0 h 193"/>
                  <a:gd name="T4" fmla="*/ 79 w 445"/>
                  <a:gd name="T5" fmla="*/ 41 h 193"/>
                  <a:gd name="T6" fmla="*/ 92 w 445"/>
                  <a:gd name="T7" fmla="*/ 54 h 193"/>
                  <a:gd name="T8" fmla="*/ 123 w 445"/>
                  <a:gd name="T9" fmla="*/ 36 h 193"/>
                  <a:gd name="T10" fmla="*/ 192 w 445"/>
                  <a:gd name="T11" fmla="*/ 63 h 193"/>
                  <a:gd name="T12" fmla="*/ 220 w 445"/>
                  <a:gd name="T13" fmla="*/ 41 h 193"/>
                  <a:gd name="T14" fmla="*/ 311 w 445"/>
                  <a:gd name="T15" fmla="*/ 32 h 193"/>
                  <a:gd name="T16" fmla="*/ 329 w 445"/>
                  <a:gd name="T17" fmla="*/ 55 h 193"/>
                  <a:gd name="T18" fmla="*/ 364 w 445"/>
                  <a:gd name="T19" fmla="*/ 50 h 193"/>
                  <a:gd name="T20" fmla="*/ 432 w 445"/>
                  <a:gd name="T21" fmla="*/ 78 h 193"/>
                  <a:gd name="T22" fmla="*/ 436 w 445"/>
                  <a:gd name="T23" fmla="*/ 96 h 193"/>
                  <a:gd name="T24" fmla="*/ 363 w 445"/>
                  <a:gd name="T25" fmla="*/ 114 h 193"/>
                  <a:gd name="T26" fmla="*/ 341 w 445"/>
                  <a:gd name="T27" fmla="*/ 100 h 193"/>
                  <a:gd name="T28" fmla="*/ 302 w 445"/>
                  <a:gd name="T29" fmla="*/ 105 h 193"/>
                  <a:gd name="T30" fmla="*/ 257 w 445"/>
                  <a:gd name="T31" fmla="*/ 131 h 193"/>
                  <a:gd name="T32" fmla="*/ 237 w 445"/>
                  <a:gd name="T33" fmla="*/ 133 h 193"/>
                  <a:gd name="T34" fmla="*/ 221 w 445"/>
                  <a:gd name="T35" fmla="*/ 114 h 193"/>
                  <a:gd name="T36" fmla="*/ 198 w 445"/>
                  <a:gd name="T37" fmla="*/ 182 h 193"/>
                  <a:gd name="T38" fmla="*/ 170 w 445"/>
                  <a:gd name="T39" fmla="*/ 184 h 193"/>
                  <a:gd name="T40" fmla="*/ 158 w 445"/>
                  <a:gd name="T41" fmla="*/ 156 h 193"/>
                  <a:gd name="T42" fmla="*/ 98 w 445"/>
                  <a:gd name="T43" fmla="*/ 145 h 193"/>
                  <a:gd name="T44" fmla="*/ 73 w 445"/>
                  <a:gd name="T45" fmla="*/ 124 h 193"/>
                  <a:gd name="T46" fmla="*/ 23 w 445"/>
                  <a:gd name="T47" fmla="*/ 131 h 193"/>
                  <a:gd name="T48" fmla="*/ 0 w 445"/>
                  <a:gd name="T49" fmla="*/ 10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126" name="Freeform 28"/>
              <p:cNvSpPr>
                <a:spLocks noChangeAspect="1"/>
              </p:cNvSpPr>
              <p:nvPr/>
            </p:nvSpPr>
            <p:spPr bwMode="auto">
              <a:xfrm>
                <a:off x="3560" y="994"/>
                <a:ext cx="317" cy="423"/>
              </a:xfrm>
              <a:custGeom>
                <a:avLst/>
                <a:gdLst>
                  <a:gd name="T0" fmla="*/ 79 w 319"/>
                  <a:gd name="T1" fmla="*/ 18 h 432"/>
                  <a:gd name="T2" fmla="*/ 90 w 319"/>
                  <a:gd name="T3" fmla="*/ 42 h 432"/>
                  <a:gd name="T4" fmla="*/ 70 w 319"/>
                  <a:gd name="T5" fmla="*/ 58 h 432"/>
                  <a:gd name="T6" fmla="*/ 69 w 319"/>
                  <a:gd name="T7" fmla="*/ 121 h 432"/>
                  <a:gd name="T8" fmla="*/ 57 w 319"/>
                  <a:gd name="T9" fmla="*/ 79 h 432"/>
                  <a:gd name="T10" fmla="*/ 11 w 319"/>
                  <a:gd name="T11" fmla="*/ 119 h 432"/>
                  <a:gd name="T12" fmla="*/ 0 w 319"/>
                  <a:gd name="T13" fmla="*/ 237 h 432"/>
                  <a:gd name="T14" fmla="*/ 30 w 319"/>
                  <a:gd name="T15" fmla="*/ 294 h 432"/>
                  <a:gd name="T16" fmla="*/ 33 w 319"/>
                  <a:gd name="T17" fmla="*/ 323 h 432"/>
                  <a:gd name="T18" fmla="*/ 34 w 319"/>
                  <a:gd name="T19" fmla="*/ 346 h 432"/>
                  <a:gd name="T20" fmla="*/ 33 w 319"/>
                  <a:gd name="T21" fmla="*/ 368 h 432"/>
                  <a:gd name="T22" fmla="*/ 27 w 319"/>
                  <a:gd name="T23" fmla="*/ 405 h 432"/>
                  <a:gd name="T24" fmla="*/ 149 w 319"/>
                  <a:gd name="T25" fmla="*/ 399 h 432"/>
                  <a:gd name="T26" fmla="*/ 312 w 319"/>
                  <a:gd name="T27" fmla="*/ 385 h 432"/>
                  <a:gd name="T28" fmla="*/ 282 w 319"/>
                  <a:gd name="T29" fmla="*/ 377 h 432"/>
                  <a:gd name="T30" fmla="*/ 265 w 319"/>
                  <a:gd name="T31" fmla="*/ 354 h 432"/>
                  <a:gd name="T32" fmla="*/ 291 w 319"/>
                  <a:gd name="T33" fmla="*/ 338 h 432"/>
                  <a:gd name="T34" fmla="*/ 291 w 319"/>
                  <a:gd name="T35" fmla="*/ 314 h 432"/>
                  <a:gd name="T36" fmla="*/ 279 w 319"/>
                  <a:gd name="T37" fmla="*/ 295 h 432"/>
                  <a:gd name="T38" fmla="*/ 291 w 319"/>
                  <a:gd name="T39" fmla="*/ 281 h 432"/>
                  <a:gd name="T40" fmla="*/ 313 w 319"/>
                  <a:gd name="T41" fmla="*/ 283 h 432"/>
                  <a:gd name="T42" fmla="*/ 309 w 319"/>
                  <a:gd name="T43" fmla="*/ 226 h 432"/>
                  <a:gd name="T44" fmla="*/ 303 w 319"/>
                  <a:gd name="T45" fmla="*/ 194 h 432"/>
                  <a:gd name="T46" fmla="*/ 289 w 319"/>
                  <a:gd name="T47" fmla="*/ 171 h 432"/>
                  <a:gd name="T48" fmla="*/ 276 w 319"/>
                  <a:gd name="T49" fmla="*/ 160 h 432"/>
                  <a:gd name="T50" fmla="*/ 255 w 319"/>
                  <a:gd name="T51" fmla="*/ 156 h 432"/>
                  <a:gd name="T52" fmla="*/ 237 w 319"/>
                  <a:gd name="T53" fmla="*/ 156 h 432"/>
                  <a:gd name="T54" fmla="*/ 218 w 319"/>
                  <a:gd name="T55" fmla="*/ 182 h 432"/>
                  <a:gd name="T56" fmla="*/ 204 w 319"/>
                  <a:gd name="T57" fmla="*/ 191 h 432"/>
                  <a:gd name="T58" fmla="*/ 195 w 319"/>
                  <a:gd name="T59" fmla="*/ 194 h 432"/>
                  <a:gd name="T60" fmla="*/ 185 w 319"/>
                  <a:gd name="T61" fmla="*/ 189 h 432"/>
                  <a:gd name="T62" fmla="*/ 182 w 319"/>
                  <a:gd name="T63" fmla="*/ 176 h 432"/>
                  <a:gd name="T64" fmla="*/ 185 w 319"/>
                  <a:gd name="T65" fmla="*/ 167 h 432"/>
                  <a:gd name="T66" fmla="*/ 194 w 319"/>
                  <a:gd name="T67" fmla="*/ 160 h 432"/>
                  <a:gd name="T68" fmla="*/ 203 w 319"/>
                  <a:gd name="T69" fmla="*/ 156 h 432"/>
                  <a:gd name="T70" fmla="*/ 212 w 319"/>
                  <a:gd name="T71" fmla="*/ 155 h 432"/>
                  <a:gd name="T72" fmla="*/ 212 w 319"/>
                  <a:gd name="T73" fmla="*/ 138 h 432"/>
                  <a:gd name="T74" fmla="*/ 236 w 319"/>
                  <a:gd name="T75" fmla="*/ 121 h 432"/>
                  <a:gd name="T76" fmla="*/ 212 w 319"/>
                  <a:gd name="T77" fmla="*/ 69 h 432"/>
                  <a:gd name="T78" fmla="*/ 212 w 319"/>
                  <a:gd name="T79" fmla="*/ 43 h 432"/>
                  <a:gd name="T80" fmla="*/ 172 w 319"/>
                  <a:gd name="T81" fmla="*/ 33 h 432"/>
                  <a:gd name="T82" fmla="*/ 113 w 319"/>
                  <a:gd name="T83" fmla="*/ 0 h 432"/>
                  <a:gd name="T84" fmla="*/ 79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grpSp>
        <p:sp>
          <p:nvSpPr>
            <p:cNvPr id="35" name="Shape - Maryland"/>
            <p:cNvSpPr>
              <a:spLocks noChangeAspect="1"/>
            </p:cNvSpPr>
            <p:nvPr/>
          </p:nvSpPr>
          <p:spPr bwMode="auto">
            <a:xfrm>
              <a:off x="6651623" y="2409055"/>
              <a:ext cx="635000" cy="258762"/>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36" name="Shape - Maine"/>
            <p:cNvSpPr>
              <a:spLocks noChangeAspect="1"/>
            </p:cNvSpPr>
            <p:nvPr/>
          </p:nvSpPr>
          <p:spPr bwMode="auto">
            <a:xfrm>
              <a:off x="7388223" y="973956"/>
              <a:ext cx="492125" cy="708025"/>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tx2"/>
            </a:solidFill>
            <a:ln w="19050">
              <a:solidFill>
                <a:schemeClr val="tx1"/>
              </a:solidFill>
              <a:prstDash val="solid"/>
              <a:round/>
              <a:headEnd/>
              <a:tailEnd/>
            </a:ln>
          </p:spPr>
          <p:txBody>
            <a:bodyPr/>
            <a:lstStyle/>
            <a:p>
              <a:endParaRPr lang="en-US" sz="1200" b="1" dirty="0">
                <a:solidFill>
                  <a:srgbClr val="B0DDF4"/>
                </a:solidFill>
              </a:endParaRPr>
            </a:p>
          </p:txBody>
        </p:sp>
        <p:sp>
          <p:nvSpPr>
            <p:cNvPr id="37" name="Shape - Louisiana"/>
            <p:cNvSpPr>
              <a:spLocks noChangeAspect="1"/>
            </p:cNvSpPr>
            <p:nvPr/>
          </p:nvSpPr>
          <p:spPr bwMode="auto">
            <a:xfrm>
              <a:off x="4946649" y="3780655"/>
              <a:ext cx="773113" cy="609600"/>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solidFill>
              <a:schemeClr val="tx2"/>
            </a:solidFill>
            <a:ln w="19050">
              <a:solidFill>
                <a:schemeClr val="tx1"/>
              </a:solidFill>
              <a:prstDash val="solid"/>
              <a:round/>
              <a:headEnd/>
              <a:tailEnd/>
            </a:ln>
          </p:spPr>
          <p:txBody>
            <a:bodyPr/>
            <a:lstStyle/>
            <a:p>
              <a:endParaRPr lang="en-US" sz="1200" b="1" dirty="0">
                <a:solidFill>
                  <a:srgbClr val="000000"/>
                </a:solidFill>
              </a:endParaRPr>
            </a:p>
          </p:txBody>
        </p:sp>
        <p:sp>
          <p:nvSpPr>
            <p:cNvPr id="38" name="Shape - Kentucky"/>
            <p:cNvSpPr>
              <a:spLocks noChangeAspect="1"/>
            </p:cNvSpPr>
            <p:nvPr/>
          </p:nvSpPr>
          <p:spPr bwMode="auto">
            <a:xfrm>
              <a:off x="5480049" y="2717030"/>
              <a:ext cx="957263" cy="525462"/>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39" name="Shape - Kansas"/>
            <p:cNvSpPr>
              <a:spLocks noChangeAspect="1"/>
            </p:cNvSpPr>
            <p:nvPr/>
          </p:nvSpPr>
          <p:spPr bwMode="auto">
            <a:xfrm>
              <a:off x="3879849" y="2718618"/>
              <a:ext cx="966788" cy="485775"/>
            </a:xfrm>
            <a:custGeom>
              <a:avLst/>
              <a:gdLst>
                <a:gd name="T0" fmla="*/ 2147483647 w 611"/>
                <a:gd name="T1" fmla="*/ 2147483647 h 312"/>
                <a:gd name="T2" fmla="*/ 2147483647 w 611"/>
                <a:gd name="T3" fmla="*/ 2147483647 h 312"/>
                <a:gd name="T4" fmla="*/ 0 w 611"/>
                <a:gd name="T5" fmla="*/ 2147483647 h 312"/>
                <a:gd name="T6" fmla="*/ 2147483647 w 611"/>
                <a:gd name="T7" fmla="*/ 2147483647 h 312"/>
                <a:gd name="T8" fmla="*/ 2147483647 w 611"/>
                <a:gd name="T9" fmla="*/ 2147483647 h 312"/>
                <a:gd name="T10" fmla="*/ 2147483647 w 611"/>
                <a:gd name="T11" fmla="*/ 2147483647 h 312"/>
                <a:gd name="T12" fmla="*/ 2147483647 w 611"/>
                <a:gd name="T13" fmla="*/ 2147483647 h 312"/>
                <a:gd name="T14" fmla="*/ 2147483647 w 611"/>
                <a:gd name="T15" fmla="*/ 2147483647 h 312"/>
                <a:gd name="T16" fmla="*/ 2147483647 w 611"/>
                <a:gd name="T17" fmla="*/ 0 h 312"/>
                <a:gd name="T18" fmla="*/ 2147483647 w 611"/>
                <a:gd name="T19" fmla="*/ 2147483647 h 312"/>
                <a:gd name="T20" fmla="*/ 2147483647 w 611"/>
                <a:gd name="T21" fmla="*/ 2147483647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chemeClr val="tx2"/>
            </a:solidFill>
            <a:ln w="19050">
              <a:solidFill>
                <a:schemeClr val="tx1"/>
              </a:solidFill>
              <a:prstDash val="solid"/>
              <a:round/>
              <a:headEnd/>
              <a:tailEnd/>
            </a:ln>
          </p:spPr>
          <p:txBody>
            <a:bodyPr/>
            <a:lstStyle/>
            <a:p>
              <a:endParaRPr lang="en-US" sz="1200" b="1" dirty="0">
                <a:solidFill>
                  <a:srgbClr val="000000"/>
                </a:solidFill>
              </a:endParaRPr>
            </a:p>
          </p:txBody>
        </p:sp>
        <p:sp>
          <p:nvSpPr>
            <p:cNvPr id="40" name="Shape - Iowa"/>
            <p:cNvSpPr>
              <a:spLocks noChangeAspect="1"/>
            </p:cNvSpPr>
            <p:nvPr/>
          </p:nvSpPr>
          <p:spPr bwMode="auto">
            <a:xfrm>
              <a:off x="4562474" y="2132830"/>
              <a:ext cx="758825" cy="487362"/>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chemeClr val="accent2"/>
            </a:solidFill>
            <a:ln w="19050">
              <a:solidFill>
                <a:schemeClr val="tx1"/>
              </a:solidFill>
              <a:prstDash val="solid"/>
              <a:round/>
              <a:headEnd/>
              <a:tailEnd/>
            </a:ln>
          </p:spPr>
          <p:txBody>
            <a:bodyPr/>
            <a:lstStyle/>
            <a:p>
              <a:endParaRPr lang="en-US" sz="1200" b="1" dirty="0">
                <a:solidFill>
                  <a:srgbClr val="B0DDF4"/>
                </a:solidFill>
              </a:endParaRPr>
            </a:p>
          </p:txBody>
        </p:sp>
        <p:sp>
          <p:nvSpPr>
            <p:cNvPr id="41" name="Shape - Indiana"/>
            <p:cNvSpPr>
              <a:spLocks noChangeAspect="1"/>
            </p:cNvSpPr>
            <p:nvPr/>
          </p:nvSpPr>
          <p:spPr bwMode="auto">
            <a:xfrm>
              <a:off x="5635624" y="2297931"/>
              <a:ext cx="422275" cy="687387"/>
            </a:xfrm>
            <a:custGeom>
              <a:avLst/>
              <a:gdLst>
                <a:gd name="T0" fmla="*/ 0 w 268"/>
                <a:gd name="T1" fmla="*/ 2147483647 h 441"/>
                <a:gd name="T2" fmla="*/ 2147483647 w 268"/>
                <a:gd name="T3" fmla="*/ 2147483647 h 441"/>
                <a:gd name="T4" fmla="*/ 2147483647 w 268"/>
                <a:gd name="T5" fmla="*/ 2147483647 h 441"/>
                <a:gd name="T6" fmla="*/ 2147483647 w 268"/>
                <a:gd name="T7" fmla="*/ 2147483647 h 441"/>
                <a:gd name="T8" fmla="*/ 2147483647 w 268"/>
                <a:gd name="T9" fmla="*/ 2147483647 h 441"/>
                <a:gd name="T10" fmla="*/ 2147483647 w 268"/>
                <a:gd name="T11" fmla="*/ 0 h 441"/>
                <a:gd name="T12" fmla="*/ 2147483647 w 268"/>
                <a:gd name="T13" fmla="*/ 2147483647 h 441"/>
                <a:gd name="T14" fmla="*/ 2147483647 w 268"/>
                <a:gd name="T15" fmla="*/ 2147483647 h 441"/>
                <a:gd name="T16" fmla="*/ 2147483647 w 268"/>
                <a:gd name="T17" fmla="*/ 2147483647 h 441"/>
                <a:gd name="T18" fmla="*/ 2147483647 w 268"/>
                <a:gd name="T19" fmla="*/ 2147483647 h 441"/>
                <a:gd name="T20" fmla="*/ 2147483647 w 268"/>
                <a:gd name="T21" fmla="*/ 2147483647 h 441"/>
                <a:gd name="T22" fmla="*/ 2147483647 w 268"/>
                <a:gd name="T23" fmla="*/ 2147483647 h 441"/>
                <a:gd name="T24" fmla="*/ 2147483647 w 268"/>
                <a:gd name="T25" fmla="*/ 2147483647 h 441"/>
                <a:gd name="T26" fmla="*/ 2147483647 w 268"/>
                <a:gd name="T27" fmla="*/ 2147483647 h 441"/>
                <a:gd name="T28" fmla="*/ 2147483647 w 268"/>
                <a:gd name="T29" fmla="*/ 2147483647 h 441"/>
                <a:gd name="T30" fmla="*/ 0 w 268"/>
                <a:gd name="T31" fmla="*/ 2147483647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42" name="Shape - Illinois"/>
            <p:cNvSpPr>
              <a:spLocks noChangeAspect="1"/>
            </p:cNvSpPr>
            <p:nvPr/>
          </p:nvSpPr>
          <p:spPr bwMode="auto">
            <a:xfrm>
              <a:off x="5173132" y="2236018"/>
              <a:ext cx="547688" cy="887413"/>
            </a:xfrm>
            <a:custGeom>
              <a:avLst/>
              <a:gdLst>
                <a:gd name="T0" fmla="*/ 64 w 346"/>
                <a:gd name="T1" fmla="*/ 33 h 571"/>
                <a:gd name="T2" fmla="*/ 262 w 346"/>
                <a:gd name="T3" fmla="*/ 0 h 571"/>
                <a:gd name="T4" fmla="*/ 294 w 346"/>
                <a:gd name="T5" fmla="*/ 70 h 571"/>
                <a:gd name="T6" fmla="*/ 334 w 346"/>
                <a:gd name="T7" fmla="*/ 362 h 571"/>
                <a:gd name="T8" fmla="*/ 346 w 346"/>
                <a:gd name="T9" fmla="*/ 401 h 571"/>
                <a:gd name="T10" fmla="*/ 314 w 346"/>
                <a:gd name="T11" fmla="*/ 478 h 571"/>
                <a:gd name="T12" fmla="*/ 314 w 346"/>
                <a:gd name="T13" fmla="*/ 532 h 571"/>
                <a:gd name="T14" fmla="*/ 279 w 346"/>
                <a:gd name="T15" fmla="*/ 526 h 571"/>
                <a:gd name="T16" fmla="*/ 280 w 346"/>
                <a:gd name="T17" fmla="*/ 571 h 571"/>
                <a:gd name="T18" fmla="*/ 243 w 346"/>
                <a:gd name="T19" fmla="*/ 553 h 571"/>
                <a:gd name="T20" fmla="*/ 223 w 346"/>
                <a:gd name="T21" fmla="*/ 559 h 571"/>
                <a:gd name="T22" fmla="*/ 195 w 346"/>
                <a:gd name="T23" fmla="*/ 554 h 571"/>
                <a:gd name="T24" fmla="*/ 174 w 346"/>
                <a:gd name="T25" fmla="*/ 486 h 571"/>
                <a:gd name="T26" fmla="*/ 134 w 346"/>
                <a:gd name="T27" fmla="*/ 465 h 571"/>
                <a:gd name="T28" fmla="*/ 134 w 346"/>
                <a:gd name="T29" fmla="*/ 392 h 571"/>
                <a:gd name="T30" fmla="*/ 94 w 346"/>
                <a:gd name="T31" fmla="*/ 401 h 571"/>
                <a:gd name="T32" fmla="*/ 71 w 346"/>
                <a:gd name="T33" fmla="*/ 347 h 571"/>
                <a:gd name="T34" fmla="*/ 0 w 346"/>
                <a:gd name="T35" fmla="*/ 285 h 571"/>
                <a:gd name="T36" fmla="*/ 52 w 346"/>
                <a:gd name="T37" fmla="*/ 186 h 571"/>
                <a:gd name="T38" fmla="*/ 37 w 346"/>
                <a:gd name="T39" fmla="*/ 140 h 571"/>
                <a:gd name="T40" fmla="*/ 89 w 346"/>
                <a:gd name="T41" fmla="*/ 131 h 571"/>
                <a:gd name="T42" fmla="*/ 94 w 346"/>
                <a:gd name="T43" fmla="*/ 67 h 571"/>
                <a:gd name="T44" fmla="*/ 64 w 346"/>
                <a:gd name="T45" fmla="*/ 33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chemeClr val="accent2"/>
            </a:solidFill>
            <a:ln w="19050">
              <a:solidFill>
                <a:schemeClr val="tx1"/>
              </a:solidFill>
              <a:prstDash val="solid"/>
              <a:round/>
              <a:headEnd/>
              <a:tailEnd/>
            </a:ln>
          </p:spPr>
          <p:txBody>
            <a:bodyPr/>
            <a:lstStyle/>
            <a:p>
              <a:pPr>
                <a:defRPr/>
              </a:pPr>
              <a:endParaRPr lang="en-US" sz="1200" b="1" dirty="0">
                <a:solidFill>
                  <a:srgbClr val="000000"/>
                </a:solidFill>
              </a:endParaRPr>
            </a:p>
          </p:txBody>
        </p:sp>
        <p:sp>
          <p:nvSpPr>
            <p:cNvPr id="43" name="Shape - Idaho"/>
            <p:cNvSpPr>
              <a:spLocks noChangeAspect="1"/>
            </p:cNvSpPr>
            <p:nvPr/>
          </p:nvSpPr>
          <p:spPr bwMode="auto">
            <a:xfrm>
              <a:off x="2117723" y="1127943"/>
              <a:ext cx="750888" cy="1196975"/>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chemeClr val="tx2"/>
            </a:solidFill>
            <a:ln w="19050">
              <a:solidFill>
                <a:schemeClr val="tx1"/>
              </a:solidFill>
              <a:prstDash val="solid"/>
              <a:round/>
              <a:headEnd/>
              <a:tailEnd/>
            </a:ln>
          </p:spPr>
          <p:txBody>
            <a:bodyPr/>
            <a:lstStyle/>
            <a:p>
              <a:endParaRPr lang="en-US" sz="1200" b="1" dirty="0">
                <a:solidFill>
                  <a:srgbClr val="000000"/>
                </a:solidFill>
              </a:endParaRPr>
            </a:p>
          </p:txBody>
        </p:sp>
        <p:grpSp>
          <p:nvGrpSpPr>
            <p:cNvPr id="44" name="Shape - Hawaii"/>
            <p:cNvGrpSpPr/>
            <p:nvPr/>
          </p:nvGrpSpPr>
          <p:grpSpPr>
            <a:xfrm>
              <a:off x="2157414" y="4101330"/>
              <a:ext cx="622300" cy="477838"/>
              <a:chOff x="2184402" y="4672013"/>
              <a:chExt cx="622300" cy="477838"/>
            </a:xfrm>
            <a:solidFill>
              <a:srgbClr val="7BC7ED"/>
            </a:solidFill>
          </p:grpSpPr>
          <p:sp>
            <p:nvSpPr>
              <p:cNvPr id="117" name="Freeform 4"/>
              <p:cNvSpPr>
                <a:spLocks noChangeAspect="1"/>
              </p:cNvSpPr>
              <p:nvPr/>
            </p:nvSpPr>
            <p:spPr bwMode="auto">
              <a:xfrm>
                <a:off x="2184402" y="4731923"/>
                <a:ext cx="47758" cy="6929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118" name="Freeform 5"/>
              <p:cNvSpPr>
                <a:spLocks noChangeAspect="1"/>
              </p:cNvSpPr>
              <p:nvPr/>
            </p:nvSpPr>
            <p:spPr bwMode="auto">
              <a:xfrm>
                <a:off x="2252421" y="4672013"/>
                <a:ext cx="89727" cy="87339"/>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119" name="Freeform 6"/>
              <p:cNvSpPr>
                <a:spLocks noChangeAspect="1"/>
              </p:cNvSpPr>
              <p:nvPr/>
            </p:nvSpPr>
            <p:spPr bwMode="auto">
              <a:xfrm>
                <a:off x="2336359" y="4731923"/>
                <a:ext cx="133143" cy="9816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120" name="Freeform 7"/>
              <p:cNvSpPr>
                <a:spLocks noChangeAspect="1"/>
              </p:cNvSpPr>
              <p:nvPr/>
            </p:nvSpPr>
            <p:spPr bwMode="auto">
              <a:xfrm>
                <a:off x="2473844" y="4806270"/>
                <a:ext cx="105646" cy="51970"/>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121" name="Freeform 8"/>
              <p:cNvSpPr>
                <a:spLocks noChangeAspect="1"/>
              </p:cNvSpPr>
              <p:nvPr/>
            </p:nvSpPr>
            <p:spPr bwMode="auto">
              <a:xfrm>
                <a:off x="2504959" y="4879894"/>
                <a:ext cx="43416" cy="3753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122" name="Freeform 9"/>
              <p:cNvSpPr>
                <a:spLocks noChangeAspect="1"/>
              </p:cNvSpPr>
              <p:nvPr/>
            </p:nvSpPr>
            <p:spPr bwMode="auto">
              <a:xfrm>
                <a:off x="2551993" y="4920316"/>
                <a:ext cx="29668" cy="36812"/>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solidFill>
                <a:schemeClr val="bg1"/>
              </a:solidFill>
              <a:ln w="19050">
                <a:solidFill>
                  <a:schemeClr val="tx1"/>
                </a:solidFill>
                <a:prstDash val="solid"/>
                <a:round/>
                <a:headEnd/>
                <a:tailEnd/>
              </a:ln>
            </p:spPr>
            <p:txBody>
              <a:bodyPr/>
              <a:lstStyle/>
              <a:p>
                <a:endParaRPr lang="en-US" sz="1200" b="1" dirty="0">
                  <a:solidFill>
                    <a:srgbClr val="000000"/>
                  </a:solidFill>
                </a:endParaRPr>
              </a:p>
            </p:txBody>
          </p:sp>
          <p:sp>
            <p:nvSpPr>
              <p:cNvPr id="123" name="Freeform"/>
              <p:cNvSpPr>
                <a:spLocks noChangeAspect="1"/>
              </p:cNvSpPr>
              <p:nvPr/>
            </p:nvSpPr>
            <p:spPr bwMode="auto">
              <a:xfrm>
                <a:off x="2626524" y="4937639"/>
                <a:ext cx="180178" cy="212212"/>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124" name="Freeform"/>
              <p:cNvSpPr>
                <a:spLocks noChangeAspect="1"/>
              </p:cNvSpPr>
              <p:nvPr/>
            </p:nvSpPr>
            <p:spPr bwMode="auto">
              <a:xfrm>
                <a:off x="2562847" y="4838751"/>
                <a:ext cx="99857" cy="83008"/>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grpSp>
        <p:sp>
          <p:nvSpPr>
            <p:cNvPr id="45" name="Shape - Georgia"/>
            <p:cNvSpPr>
              <a:spLocks noChangeAspect="1"/>
            </p:cNvSpPr>
            <p:nvPr/>
          </p:nvSpPr>
          <p:spPr bwMode="auto">
            <a:xfrm>
              <a:off x="6061075" y="3347268"/>
              <a:ext cx="708025" cy="722313"/>
            </a:xfrm>
            <a:custGeom>
              <a:avLst/>
              <a:gdLst>
                <a:gd name="T0" fmla="*/ 0 w 447"/>
                <a:gd name="T1" fmla="*/ 2147483647 h 463"/>
                <a:gd name="T2" fmla="*/ 2147483647 w 447"/>
                <a:gd name="T3" fmla="*/ 2147483647 h 463"/>
                <a:gd name="T4" fmla="*/ 2147483647 w 447"/>
                <a:gd name="T5" fmla="*/ 2147483647 h 463"/>
                <a:gd name="T6" fmla="*/ 2147483647 w 447"/>
                <a:gd name="T7" fmla="*/ 0 h 463"/>
                <a:gd name="T8" fmla="*/ 2147483647 w 447"/>
                <a:gd name="T9" fmla="*/ 2147483647 h 463"/>
                <a:gd name="T10" fmla="*/ 2147483647 w 447"/>
                <a:gd name="T11" fmla="*/ 2147483647 h 463"/>
                <a:gd name="T12" fmla="*/ 2147483647 w 447"/>
                <a:gd name="T13" fmla="*/ 2147483647 h 463"/>
                <a:gd name="T14" fmla="*/ 2147483647 w 447"/>
                <a:gd name="T15" fmla="*/ 2147483647 h 463"/>
                <a:gd name="T16" fmla="*/ 2147483647 w 447"/>
                <a:gd name="T17" fmla="*/ 2147483647 h 463"/>
                <a:gd name="T18" fmla="*/ 2147483647 w 447"/>
                <a:gd name="T19" fmla="*/ 2147483647 h 463"/>
                <a:gd name="T20" fmla="*/ 2147483647 w 447"/>
                <a:gd name="T21" fmla="*/ 2147483647 h 463"/>
                <a:gd name="T22" fmla="*/ 2147483647 w 447"/>
                <a:gd name="T23" fmla="*/ 2147483647 h 463"/>
                <a:gd name="T24" fmla="*/ 2147483647 w 447"/>
                <a:gd name="T25" fmla="*/ 2147483647 h 463"/>
                <a:gd name="T26" fmla="*/ 2147483647 w 447"/>
                <a:gd name="T27" fmla="*/ 2147483647 h 463"/>
                <a:gd name="T28" fmla="*/ 2147483647 w 447"/>
                <a:gd name="T29" fmla="*/ 2147483647 h 463"/>
                <a:gd name="T30" fmla="*/ 2147483647 w 447"/>
                <a:gd name="T31" fmla="*/ 2147483647 h 463"/>
                <a:gd name="T32" fmla="*/ 2147483647 w 447"/>
                <a:gd name="T33" fmla="*/ 2147483647 h 463"/>
                <a:gd name="T34" fmla="*/ 2147483647 w 447"/>
                <a:gd name="T35" fmla="*/ 2147483647 h 463"/>
                <a:gd name="T36" fmla="*/ 0 w 447"/>
                <a:gd name="T37" fmla="*/ 2147483647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chemeClr val="tx2"/>
            </a:solidFill>
            <a:ln w="19050">
              <a:solidFill>
                <a:schemeClr val="tx1"/>
              </a:solidFill>
              <a:prstDash val="solid"/>
              <a:round/>
              <a:headEnd/>
              <a:tailEnd/>
            </a:ln>
          </p:spPr>
          <p:txBody>
            <a:bodyPr/>
            <a:lstStyle/>
            <a:p>
              <a:endParaRPr lang="en-US" sz="1200" b="1" dirty="0">
                <a:solidFill>
                  <a:srgbClr val="000000"/>
                </a:solidFill>
              </a:endParaRPr>
            </a:p>
          </p:txBody>
        </p:sp>
        <p:sp>
          <p:nvSpPr>
            <p:cNvPr id="46" name="Shape - Florida"/>
            <p:cNvSpPr>
              <a:spLocks noChangeAspect="1"/>
            </p:cNvSpPr>
            <p:nvPr/>
          </p:nvSpPr>
          <p:spPr bwMode="auto">
            <a:xfrm>
              <a:off x="5900737" y="3966393"/>
              <a:ext cx="1206500" cy="809625"/>
            </a:xfrm>
            <a:custGeom>
              <a:avLst/>
              <a:gdLst>
                <a:gd name="T0" fmla="*/ 0 w 765"/>
                <a:gd name="T1" fmla="*/ 2147483647 h 519"/>
                <a:gd name="T2" fmla="*/ 2147483647 w 765"/>
                <a:gd name="T3" fmla="*/ 2147483647 h 519"/>
                <a:gd name="T4" fmla="*/ 2147483647 w 765"/>
                <a:gd name="T5" fmla="*/ 2147483647 h 519"/>
                <a:gd name="T6" fmla="*/ 2147483647 w 765"/>
                <a:gd name="T7" fmla="*/ 2147483647 h 519"/>
                <a:gd name="T8" fmla="*/ 2147483647 w 765"/>
                <a:gd name="T9" fmla="*/ 2147483647 h 519"/>
                <a:gd name="T10" fmla="*/ 2147483647 w 765"/>
                <a:gd name="T11" fmla="*/ 2147483647 h 519"/>
                <a:gd name="T12" fmla="*/ 2147483647 w 765"/>
                <a:gd name="T13" fmla="*/ 0 h 519"/>
                <a:gd name="T14" fmla="*/ 2147483647 w 765"/>
                <a:gd name="T15" fmla="*/ 2147483647 h 519"/>
                <a:gd name="T16" fmla="*/ 2147483647 w 765"/>
                <a:gd name="T17" fmla="*/ 2147483647 h 519"/>
                <a:gd name="T18" fmla="*/ 2147483647 w 765"/>
                <a:gd name="T19" fmla="*/ 2147483647 h 519"/>
                <a:gd name="T20" fmla="*/ 2147483647 w 765"/>
                <a:gd name="T21" fmla="*/ 2147483647 h 519"/>
                <a:gd name="T22" fmla="*/ 2147483647 w 765"/>
                <a:gd name="T23" fmla="*/ 2147483647 h 519"/>
                <a:gd name="T24" fmla="*/ 2147483647 w 765"/>
                <a:gd name="T25" fmla="*/ 2147483647 h 519"/>
                <a:gd name="T26" fmla="*/ 2147483647 w 765"/>
                <a:gd name="T27" fmla="*/ 2147483647 h 519"/>
                <a:gd name="T28" fmla="*/ 2147483647 w 765"/>
                <a:gd name="T29" fmla="*/ 2147483647 h 519"/>
                <a:gd name="T30" fmla="*/ 2147483647 w 765"/>
                <a:gd name="T31" fmla="*/ 2147483647 h 519"/>
                <a:gd name="T32" fmla="*/ 2147483647 w 765"/>
                <a:gd name="T33" fmla="*/ 2147483647 h 519"/>
                <a:gd name="T34" fmla="*/ 2147483647 w 765"/>
                <a:gd name="T35" fmla="*/ 2147483647 h 519"/>
                <a:gd name="T36" fmla="*/ 2147483647 w 765"/>
                <a:gd name="T37" fmla="*/ 2147483647 h 519"/>
                <a:gd name="T38" fmla="*/ 2147483647 w 765"/>
                <a:gd name="T39" fmla="*/ 2147483647 h 519"/>
                <a:gd name="T40" fmla="*/ 2147483647 w 765"/>
                <a:gd name="T41" fmla="*/ 2147483647 h 519"/>
                <a:gd name="T42" fmla="*/ 2147483647 w 765"/>
                <a:gd name="T43" fmla="*/ 2147483647 h 519"/>
                <a:gd name="T44" fmla="*/ 2147483647 w 765"/>
                <a:gd name="T45" fmla="*/ 2147483647 h 519"/>
                <a:gd name="T46" fmla="*/ 2147483647 w 765"/>
                <a:gd name="T47" fmla="*/ 2147483647 h 519"/>
                <a:gd name="T48" fmla="*/ 2147483647 w 765"/>
                <a:gd name="T49" fmla="*/ 2147483647 h 519"/>
                <a:gd name="T50" fmla="*/ 2147483647 w 765"/>
                <a:gd name="T51" fmla="*/ 2147483647 h 519"/>
                <a:gd name="T52" fmla="*/ 2147483647 w 765"/>
                <a:gd name="T53" fmla="*/ 2147483647 h 519"/>
                <a:gd name="T54" fmla="*/ 2147483647 w 765"/>
                <a:gd name="T55" fmla="*/ 2147483647 h 519"/>
                <a:gd name="T56" fmla="*/ 2147483647 w 765"/>
                <a:gd name="T57" fmla="*/ 2147483647 h 519"/>
                <a:gd name="T58" fmla="*/ 2147483647 w 765"/>
                <a:gd name="T59" fmla="*/ 2147483647 h 519"/>
                <a:gd name="T60" fmla="*/ 2147483647 w 765"/>
                <a:gd name="T61" fmla="*/ 2147483647 h 519"/>
                <a:gd name="T62" fmla="*/ 2147483647 w 765"/>
                <a:gd name="T63" fmla="*/ 2147483647 h 519"/>
                <a:gd name="T64" fmla="*/ 2147483647 w 765"/>
                <a:gd name="T65" fmla="*/ 2147483647 h 519"/>
                <a:gd name="T66" fmla="*/ 2147483647 w 765"/>
                <a:gd name="T67" fmla="*/ 2147483647 h 519"/>
                <a:gd name="T68" fmla="*/ 2147483647 w 765"/>
                <a:gd name="T69" fmla="*/ 2147483647 h 519"/>
                <a:gd name="T70" fmla="*/ 2147483647 w 765"/>
                <a:gd name="T71" fmla="*/ 2147483647 h 519"/>
                <a:gd name="T72" fmla="*/ 2147483647 w 765"/>
                <a:gd name="T73" fmla="*/ 2147483647 h 519"/>
                <a:gd name="T74" fmla="*/ 2147483647 w 765"/>
                <a:gd name="T75" fmla="*/ 2147483647 h 519"/>
                <a:gd name="T76" fmla="*/ 2147483647 w 765"/>
                <a:gd name="T77" fmla="*/ 2147483647 h 519"/>
                <a:gd name="T78" fmla="*/ 0 w 765"/>
                <a:gd name="T79" fmla="*/ 2147483647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chemeClr val="tx2"/>
            </a:solidFill>
            <a:ln w="19050">
              <a:solidFill>
                <a:schemeClr val="tx1"/>
              </a:solidFill>
              <a:prstDash val="solid"/>
              <a:round/>
              <a:headEnd/>
              <a:tailEnd/>
            </a:ln>
          </p:spPr>
          <p:txBody>
            <a:bodyPr/>
            <a:lstStyle/>
            <a:p>
              <a:endParaRPr lang="en-US" sz="1200" b="1" dirty="0">
                <a:solidFill>
                  <a:srgbClr val="000000"/>
                </a:solidFill>
              </a:endParaRPr>
            </a:p>
          </p:txBody>
        </p:sp>
        <p:sp>
          <p:nvSpPr>
            <p:cNvPr id="47" name="Shape - Connecticut"/>
            <p:cNvSpPr>
              <a:spLocks noChangeAspect="1"/>
            </p:cNvSpPr>
            <p:nvPr/>
          </p:nvSpPr>
          <p:spPr bwMode="auto">
            <a:xfrm>
              <a:off x="7294562" y="1908992"/>
              <a:ext cx="242887" cy="185738"/>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chemeClr val="accent2"/>
            </a:solidFill>
            <a:ln w="19050">
              <a:solidFill>
                <a:schemeClr val="tx1"/>
              </a:solidFill>
              <a:prstDash val="solid"/>
              <a:round/>
              <a:headEnd/>
              <a:tailEnd/>
            </a:ln>
          </p:spPr>
          <p:txBody>
            <a:bodyPr/>
            <a:lstStyle/>
            <a:p>
              <a:endParaRPr lang="en-US" sz="1200" b="1" dirty="0">
                <a:solidFill>
                  <a:srgbClr val="B0DDF4"/>
                </a:solidFill>
              </a:endParaRPr>
            </a:p>
          </p:txBody>
        </p:sp>
        <p:sp>
          <p:nvSpPr>
            <p:cNvPr id="48" name="Shape - Delaware"/>
            <p:cNvSpPr>
              <a:spLocks noChangeAspect="1"/>
            </p:cNvSpPr>
            <p:nvPr/>
          </p:nvSpPr>
          <p:spPr bwMode="auto">
            <a:xfrm>
              <a:off x="7129462" y="2396355"/>
              <a:ext cx="153987" cy="190500"/>
            </a:xfrm>
            <a:custGeom>
              <a:avLst/>
              <a:gdLst>
                <a:gd name="T0" fmla="*/ 0 w 98"/>
                <a:gd name="T1" fmla="*/ 2147483647 h 122"/>
                <a:gd name="T2" fmla="*/ 2147483647 w 98"/>
                <a:gd name="T3" fmla="*/ 0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0 w 98"/>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49" name="Shape - Colorado"/>
            <p:cNvSpPr>
              <a:spLocks noChangeAspect="1"/>
            </p:cNvSpPr>
            <p:nvPr/>
          </p:nvSpPr>
          <p:spPr bwMode="auto">
            <a:xfrm>
              <a:off x="2971798" y="2520181"/>
              <a:ext cx="928688" cy="682625"/>
            </a:xfrm>
            <a:custGeom>
              <a:avLst/>
              <a:gdLst>
                <a:gd name="T0" fmla="*/ 2147483647 w 590"/>
                <a:gd name="T1" fmla="*/ 0 h 439"/>
                <a:gd name="T2" fmla="*/ 2147483647 w 590"/>
                <a:gd name="T3" fmla="*/ 2147483647 h 439"/>
                <a:gd name="T4" fmla="*/ 0 w 590"/>
                <a:gd name="T5" fmla="*/ 2147483647 h 439"/>
                <a:gd name="T6" fmla="*/ 2147483647 w 590"/>
                <a:gd name="T7" fmla="*/ 2147483647 h 439"/>
                <a:gd name="T8" fmla="*/ 2147483647 w 590"/>
                <a:gd name="T9" fmla="*/ 2147483647 h 439"/>
                <a:gd name="T10" fmla="*/ 2147483647 w 590"/>
                <a:gd name="T11" fmla="*/ 2147483647 h 439"/>
                <a:gd name="T12" fmla="*/ 2147483647 w 590"/>
                <a:gd name="T13" fmla="*/ 2147483647 h 439"/>
                <a:gd name="T14" fmla="*/ 2147483647 w 590"/>
                <a:gd name="T15" fmla="*/ 2147483647 h 439"/>
                <a:gd name="T16" fmla="*/ 2147483647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50" name="Shape - California"/>
            <p:cNvSpPr>
              <a:spLocks noChangeAspect="1"/>
            </p:cNvSpPr>
            <p:nvPr/>
          </p:nvSpPr>
          <p:spPr bwMode="auto">
            <a:xfrm>
              <a:off x="1181098" y="2042343"/>
              <a:ext cx="1098551" cy="1673225"/>
            </a:xfrm>
            <a:custGeom>
              <a:avLst/>
              <a:gdLst>
                <a:gd name="T0" fmla="*/ 2147483647 w 697"/>
                <a:gd name="T1" fmla="*/ 0 h 1077"/>
                <a:gd name="T2" fmla="*/ 2147483647 w 697"/>
                <a:gd name="T3" fmla="*/ 2147483647 h 1077"/>
                <a:gd name="T4" fmla="*/ 2147483647 w 697"/>
                <a:gd name="T5" fmla="*/ 2147483647 h 1077"/>
                <a:gd name="T6" fmla="*/ 2147483647 w 697"/>
                <a:gd name="T7" fmla="*/ 2147483647 h 1077"/>
                <a:gd name="T8" fmla="*/ 2147483647 w 697"/>
                <a:gd name="T9" fmla="*/ 2147483647 h 1077"/>
                <a:gd name="T10" fmla="*/ 2147483647 w 697"/>
                <a:gd name="T11" fmla="*/ 2147483647 h 1077"/>
                <a:gd name="T12" fmla="*/ 2147483647 w 697"/>
                <a:gd name="T13" fmla="*/ 2147483647 h 1077"/>
                <a:gd name="T14" fmla="*/ 2147483647 w 697"/>
                <a:gd name="T15" fmla="*/ 2147483647 h 1077"/>
                <a:gd name="T16" fmla="*/ 2147483647 w 697"/>
                <a:gd name="T17" fmla="*/ 2147483647 h 1077"/>
                <a:gd name="T18" fmla="*/ 2147483647 w 697"/>
                <a:gd name="T19" fmla="*/ 2147483647 h 1077"/>
                <a:gd name="T20" fmla="*/ 2147483647 w 697"/>
                <a:gd name="T21" fmla="*/ 2147483647 h 1077"/>
                <a:gd name="T22" fmla="*/ 2147483647 w 697"/>
                <a:gd name="T23" fmla="*/ 2147483647 h 1077"/>
                <a:gd name="T24" fmla="*/ 2147483647 w 697"/>
                <a:gd name="T25" fmla="*/ 2147483647 h 1077"/>
                <a:gd name="T26" fmla="*/ 2147483647 w 697"/>
                <a:gd name="T27" fmla="*/ 2147483647 h 1077"/>
                <a:gd name="T28" fmla="*/ 2147483647 w 697"/>
                <a:gd name="T29" fmla="*/ 2147483647 h 1077"/>
                <a:gd name="T30" fmla="*/ 2147483647 w 697"/>
                <a:gd name="T31" fmla="*/ 2147483647 h 1077"/>
                <a:gd name="T32" fmla="*/ 2147483647 w 697"/>
                <a:gd name="T33" fmla="*/ 2147483647 h 1077"/>
                <a:gd name="T34" fmla="*/ 2147483647 w 697"/>
                <a:gd name="T35" fmla="*/ 2147483647 h 1077"/>
                <a:gd name="T36" fmla="*/ 2147483647 w 697"/>
                <a:gd name="T37" fmla="*/ 2147483647 h 1077"/>
                <a:gd name="T38" fmla="*/ 2147483647 w 697"/>
                <a:gd name="T39" fmla="*/ 2147483647 h 1077"/>
                <a:gd name="T40" fmla="*/ 2147483647 w 697"/>
                <a:gd name="T41" fmla="*/ 2147483647 h 1077"/>
                <a:gd name="T42" fmla="*/ 2147483647 w 697"/>
                <a:gd name="T43" fmla="*/ 2147483647 h 1077"/>
                <a:gd name="T44" fmla="*/ 2147483647 w 697"/>
                <a:gd name="T45" fmla="*/ 2147483647 h 1077"/>
                <a:gd name="T46" fmla="*/ 2147483647 w 697"/>
                <a:gd name="T47" fmla="*/ 2147483647 h 1077"/>
                <a:gd name="T48" fmla="*/ 2147483647 w 697"/>
                <a:gd name="T49" fmla="*/ 2147483647 h 1077"/>
                <a:gd name="T50" fmla="*/ 2147483647 w 697"/>
                <a:gd name="T51" fmla="*/ 2147483647 h 1077"/>
                <a:gd name="T52" fmla="*/ 2147483647 w 697"/>
                <a:gd name="T53" fmla="*/ 2147483647 h 1077"/>
                <a:gd name="T54" fmla="*/ 2147483647 w 697"/>
                <a:gd name="T55" fmla="*/ 2147483647 h 1077"/>
                <a:gd name="T56" fmla="*/ 2147483647 w 697"/>
                <a:gd name="T57" fmla="*/ 2147483647 h 1077"/>
                <a:gd name="T58" fmla="*/ 2147483647 w 697"/>
                <a:gd name="T59" fmla="*/ 2147483647 h 1077"/>
                <a:gd name="T60" fmla="*/ 2147483647 w 697"/>
                <a:gd name="T61" fmla="*/ 2147483647 h 1077"/>
                <a:gd name="T62" fmla="*/ 2147483647 w 697"/>
                <a:gd name="T63" fmla="*/ 2147483647 h 1077"/>
                <a:gd name="T64" fmla="*/ 2147483647 w 697"/>
                <a:gd name="T65" fmla="*/ 2147483647 h 1077"/>
                <a:gd name="T66" fmla="*/ 2147483647 w 697"/>
                <a:gd name="T67" fmla="*/ 2147483647 h 1077"/>
                <a:gd name="T68" fmla="*/ 2147483647 w 697"/>
                <a:gd name="T69" fmla="*/ 2147483647 h 1077"/>
                <a:gd name="T70" fmla="*/ 2147483647 w 697"/>
                <a:gd name="T71" fmla="*/ 2147483647 h 1077"/>
                <a:gd name="T72" fmla="*/ 2147483647 w 697"/>
                <a:gd name="T73" fmla="*/ 2147483647 h 1077"/>
                <a:gd name="T74" fmla="*/ 2147483647 w 697"/>
                <a:gd name="T75" fmla="*/ 2147483647 h 1077"/>
                <a:gd name="T76" fmla="*/ 2147483647 w 697"/>
                <a:gd name="T77" fmla="*/ 2147483647 h 1077"/>
                <a:gd name="T78" fmla="*/ 2147483647 w 697"/>
                <a:gd name="T79" fmla="*/ 2147483647 h 1077"/>
                <a:gd name="T80" fmla="*/ 2147483647 w 697"/>
                <a:gd name="T81" fmla="*/ 2147483647 h 1077"/>
                <a:gd name="T82" fmla="*/ 2147483647 w 697"/>
                <a:gd name="T83" fmla="*/ 2147483647 h 1077"/>
                <a:gd name="T84" fmla="*/ 2147483647 w 697"/>
                <a:gd name="T85" fmla="*/ 2147483647 h 1077"/>
                <a:gd name="T86" fmla="*/ 0 w 697"/>
                <a:gd name="T87" fmla="*/ 2147483647 h 1077"/>
                <a:gd name="T88" fmla="*/ 2147483647 w 697"/>
                <a:gd name="T89" fmla="*/ 2147483647 h 1077"/>
                <a:gd name="T90" fmla="*/ 2147483647 w 697"/>
                <a:gd name="T91" fmla="*/ 2147483647 h 1077"/>
                <a:gd name="T92" fmla="*/ 2147483647 w 697"/>
                <a:gd name="T93" fmla="*/ 2147483647 h 1077"/>
                <a:gd name="T94" fmla="*/ 2147483647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51" name="Shape - Arkansas"/>
            <p:cNvSpPr>
              <a:spLocks noChangeAspect="1"/>
            </p:cNvSpPr>
            <p:nvPr/>
          </p:nvSpPr>
          <p:spPr bwMode="auto">
            <a:xfrm>
              <a:off x="4854574" y="3218680"/>
              <a:ext cx="633413" cy="582612"/>
            </a:xfrm>
            <a:custGeom>
              <a:avLst/>
              <a:gdLst>
                <a:gd name="T0" fmla="*/ 0 w 401"/>
                <a:gd name="T1" fmla="*/ 34 h 374"/>
                <a:gd name="T2" fmla="*/ 158 w 401"/>
                <a:gd name="T3" fmla="*/ 15 h 374"/>
                <a:gd name="T4" fmla="*/ 353 w 401"/>
                <a:gd name="T5" fmla="*/ 0 h 374"/>
                <a:gd name="T6" fmla="*/ 343 w 401"/>
                <a:gd name="T7" fmla="*/ 49 h 374"/>
                <a:gd name="T8" fmla="*/ 386 w 401"/>
                <a:gd name="T9" fmla="*/ 38 h 374"/>
                <a:gd name="T10" fmla="*/ 401 w 401"/>
                <a:gd name="T11" fmla="*/ 71 h 374"/>
                <a:gd name="T12" fmla="*/ 356 w 401"/>
                <a:gd name="T13" fmla="*/ 101 h 374"/>
                <a:gd name="T14" fmla="*/ 367 w 401"/>
                <a:gd name="T15" fmla="*/ 153 h 374"/>
                <a:gd name="T16" fmla="*/ 321 w 401"/>
                <a:gd name="T17" fmla="*/ 240 h 374"/>
                <a:gd name="T18" fmla="*/ 286 w 401"/>
                <a:gd name="T19" fmla="*/ 293 h 374"/>
                <a:gd name="T20" fmla="*/ 306 w 401"/>
                <a:gd name="T21" fmla="*/ 362 h 374"/>
                <a:gd name="T22" fmla="*/ 58 w 401"/>
                <a:gd name="T23" fmla="*/ 374 h 374"/>
                <a:gd name="T24" fmla="*/ 57 w 401"/>
                <a:gd name="T25" fmla="*/ 332 h 374"/>
                <a:gd name="T26" fmla="*/ 8 w 401"/>
                <a:gd name="T27" fmla="*/ 323 h 374"/>
                <a:gd name="T28" fmla="*/ 8 w 401"/>
                <a:gd name="T29" fmla="*/ 101 h 374"/>
                <a:gd name="T30" fmla="*/ 0 w 401"/>
                <a:gd name="T31" fmla="*/ 34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chemeClr val="accent2"/>
            </a:solidFill>
            <a:ln w="19050">
              <a:solidFill>
                <a:schemeClr val="tx1"/>
              </a:solidFill>
              <a:prstDash val="solid"/>
              <a:round/>
              <a:headEnd/>
              <a:tailEnd/>
            </a:ln>
          </p:spPr>
          <p:txBody>
            <a:bodyPr/>
            <a:lstStyle/>
            <a:p>
              <a:pPr>
                <a:defRPr/>
              </a:pPr>
              <a:endParaRPr lang="en-US" sz="1200" b="1" dirty="0">
                <a:solidFill>
                  <a:srgbClr val="000000"/>
                </a:solidFill>
              </a:endParaRPr>
            </a:p>
          </p:txBody>
        </p:sp>
        <p:sp>
          <p:nvSpPr>
            <p:cNvPr id="52" name="Shape - Arizona"/>
            <p:cNvSpPr>
              <a:spLocks noChangeAspect="1"/>
            </p:cNvSpPr>
            <p:nvPr/>
          </p:nvSpPr>
          <p:spPr bwMode="auto">
            <a:xfrm>
              <a:off x="2133598" y="3093267"/>
              <a:ext cx="844551" cy="927100"/>
            </a:xfrm>
            <a:custGeom>
              <a:avLst/>
              <a:gdLst>
                <a:gd name="T0" fmla="*/ 2147483647 w 536"/>
                <a:gd name="T1" fmla="*/ 0 h 595"/>
                <a:gd name="T2" fmla="*/ 2147483647 w 536"/>
                <a:gd name="T3" fmla="*/ 2147483647 h 595"/>
                <a:gd name="T4" fmla="*/ 2147483647 w 536"/>
                <a:gd name="T5" fmla="*/ 2147483647 h 595"/>
                <a:gd name="T6" fmla="*/ 2147483647 w 536"/>
                <a:gd name="T7" fmla="*/ 2147483647 h 595"/>
                <a:gd name="T8" fmla="*/ 2147483647 w 536"/>
                <a:gd name="T9" fmla="*/ 2147483647 h 595"/>
                <a:gd name="T10" fmla="*/ 2147483647 w 536"/>
                <a:gd name="T11" fmla="*/ 2147483647 h 595"/>
                <a:gd name="T12" fmla="*/ 2147483647 w 536"/>
                <a:gd name="T13" fmla="*/ 2147483647 h 595"/>
                <a:gd name="T14" fmla="*/ 2147483647 w 536"/>
                <a:gd name="T15" fmla="*/ 2147483647 h 595"/>
                <a:gd name="T16" fmla="*/ 2147483647 w 536"/>
                <a:gd name="T17" fmla="*/ 2147483647 h 595"/>
                <a:gd name="T18" fmla="*/ 2147483647 w 536"/>
                <a:gd name="T19" fmla="*/ 2147483647 h 595"/>
                <a:gd name="T20" fmla="*/ 2147483647 w 536"/>
                <a:gd name="T21" fmla="*/ 2147483647 h 595"/>
                <a:gd name="T22" fmla="*/ 0 w 536"/>
                <a:gd name="T23" fmla="*/ 2147483647 h 595"/>
                <a:gd name="T24" fmla="*/ 2147483647 w 536"/>
                <a:gd name="T25" fmla="*/ 2147483647 h 595"/>
                <a:gd name="T26" fmla="*/ 2147483647 w 536"/>
                <a:gd name="T27" fmla="*/ 2147483647 h 595"/>
                <a:gd name="T28" fmla="*/ 2147483647 w 536"/>
                <a:gd name="T29" fmla="*/ 2147483647 h 595"/>
                <a:gd name="T30" fmla="*/ 2147483647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chemeClr val="accent2"/>
            </a:solidFill>
            <a:ln w="19050">
              <a:solidFill>
                <a:schemeClr val="tx1"/>
              </a:solidFill>
              <a:prstDash val="solid"/>
              <a:round/>
              <a:headEnd/>
              <a:tailEnd/>
            </a:ln>
          </p:spPr>
          <p:txBody>
            <a:bodyPr/>
            <a:lstStyle/>
            <a:p>
              <a:endParaRPr lang="en-US" sz="1200" b="1" dirty="0">
                <a:solidFill>
                  <a:srgbClr val="000000"/>
                </a:solidFill>
              </a:endParaRPr>
            </a:p>
          </p:txBody>
        </p:sp>
        <p:sp>
          <p:nvSpPr>
            <p:cNvPr id="53" name="Shape - Alaska"/>
            <p:cNvSpPr>
              <a:spLocks noChangeAspect="1"/>
            </p:cNvSpPr>
            <p:nvPr/>
          </p:nvSpPr>
          <p:spPr bwMode="auto">
            <a:xfrm>
              <a:off x="928895" y="3717156"/>
              <a:ext cx="1617663" cy="157638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chemeClr val="accent2"/>
            </a:solidFill>
            <a:ln w="19050">
              <a:solidFill>
                <a:schemeClr val="tx1"/>
              </a:solidFill>
              <a:prstDash val="solid"/>
              <a:round/>
              <a:headEnd/>
              <a:tailEnd/>
            </a:ln>
          </p:spPr>
          <p:txBody>
            <a:bodyPr/>
            <a:lstStyle/>
            <a:p>
              <a:endParaRPr lang="en-US" b="1" dirty="0">
                <a:solidFill>
                  <a:srgbClr val="000000"/>
                </a:solidFill>
              </a:endParaRPr>
            </a:p>
          </p:txBody>
        </p:sp>
        <p:sp>
          <p:nvSpPr>
            <p:cNvPr id="54" name="Shape - Alabama"/>
            <p:cNvSpPr>
              <a:spLocks noChangeAspect="1"/>
            </p:cNvSpPr>
            <p:nvPr/>
          </p:nvSpPr>
          <p:spPr bwMode="auto">
            <a:xfrm>
              <a:off x="5732462" y="3383781"/>
              <a:ext cx="509587" cy="785812"/>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chemeClr val="tx2"/>
            </a:solidFill>
            <a:ln w="19050">
              <a:solidFill>
                <a:schemeClr val="tx1"/>
              </a:solidFill>
              <a:prstDash val="solid"/>
              <a:round/>
              <a:headEnd/>
              <a:tailEnd/>
            </a:ln>
          </p:spPr>
          <p:txBody>
            <a:bodyPr/>
            <a:lstStyle/>
            <a:p>
              <a:endParaRPr lang="en-US" sz="1200" b="1" dirty="0">
                <a:solidFill>
                  <a:srgbClr val="000000"/>
                </a:solidFill>
              </a:endParaRPr>
            </a:p>
          </p:txBody>
        </p:sp>
        <p:sp>
          <p:nvSpPr>
            <p:cNvPr id="55" name="Shape - District of Columbia (star)"/>
            <p:cNvSpPr>
              <a:spLocks noChangeArrowheads="1"/>
            </p:cNvSpPr>
            <p:nvPr/>
          </p:nvSpPr>
          <p:spPr bwMode="auto">
            <a:xfrm>
              <a:off x="6859586" y="2478905"/>
              <a:ext cx="207963" cy="201612"/>
            </a:xfrm>
            <a:prstGeom prst="star5">
              <a:avLst/>
            </a:prstGeom>
            <a:solidFill>
              <a:schemeClr val="accent2"/>
            </a:solidFill>
            <a:ln w="19050">
              <a:solidFill>
                <a:schemeClr val="tx1"/>
              </a:solidFill>
              <a:miter lim="800000"/>
              <a:headEnd/>
              <a:tailEnd/>
            </a:ln>
            <a:effectLst/>
          </p:spPr>
          <p:txBody>
            <a:bodyPr wrap="none" anchor="ctr"/>
            <a:lstStyle/>
            <a:p>
              <a:pPr>
                <a:defRPr/>
              </a:pPr>
              <a:endParaRPr lang="en-US" sz="1200" b="1" dirty="0">
                <a:solidFill>
                  <a:srgbClr val="000000"/>
                </a:solidFill>
              </a:endParaRPr>
            </a:p>
          </p:txBody>
        </p:sp>
        <p:sp>
          <p:nvSpPr>
            <p:cNvPr id="56" name="Text - Wyoming"/>
            <p:cNvSpPr txBox="1">
              <a:spLocks noChangeArrowheads="1"/>
            </p:cNvSpPr>
            <p:nvPr/>
          </p:nvSpPr>
          <p:spPr bwMode="auto">
            <a:xfrm>
              <a:off x="2909886" y="20693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WY</a:t>
              </a:r>
            </a:p>
          </p:txBody>
        </p:sp>
        <p:sp>
          <p:nvSpPr>
            <p:cNvPr id="57" name="Text - Wisconsin"/>
            <p:cNvSpPr txBox="1">
              <a:spLocks noChangeArrowheads="1"/>
            </p:cNvSpPr>
            <p:nvPr/>
          </p:nvSpPr>
          <p:spPr bwMode="auto">
            <a:xfrm>
              <a:off x="4951412" y="178358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WI*</a:t>
              </a:r>
            </a:p>
          </p:txBody>
        </p:sp>
        <p:sp>
          <p:nvSpPr>
            <p:cNvPr id="58" name="Text - West Virginia"/>
            <p:cNvSpPr txBox="1">
              <a:spLocks noChangeArrowheads="1"/>
            </p:cNvSpPr>
            <p:nvPr/>
          </p:nvSpPr>
          <p:spPr bwMode="auto">
            <a:xfrm>
              <a:off x="6186488" y="266464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WV</a:t>
              </a:r>
            </a:p>
          </p:txBody>
        </p:sp>
        <p:sp>
          <p:nvSpPr>
            <p:cNvPr id="59" name="Text - Washington"/>
            <p:cNvSpPr txBox="1">
              <a:spLocks noChangeArrowheads="1"/>
            </p:cNvSpPr>
            <p:nvPr/>
          </p:nvSpPr>
          <p:spPr bwMode="auto">
            <a:xfrm>
              <a:off x="1609724" y="116604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WA</a:t>
              </a:r>
            </a:p>
          </p:txBody>
        </p:sp>
        <p:sp>
          <p:nvSpPr>
            <p:cNvPr id="60" name="Text - Virginia"/>
            <p:cNvSpPr txBox="1">
              <a:spLocks noChangeArrowheads="1"/>
            </p:cNvSpPr>
            <p:nvPr/>
          </p:nvSpPr>
          <p:spPr bwMode="auto">
            <a:xfrm>
              <a:off x="6589712" y="27075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VA</a:t>
              </a:r>
            </a:p>
          </p:txBody>
        </p:sp>
        <p:sp>
          <p:nvSpPr>
            <p:cNvPr id="61" name="Text - Vermont"/>
            <p:cNvSpPr txBox="1">
              <a:spLocks noChangeArrowheads="1"/>
            </p:cNvSpPr>
            <p:nvPr/>
          </p:nvSpPr>
          <p:spPr bwMode="auto">
            <a:xfrm>
              <a:off x="6540500" y="1148581"/>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VT</a:t>
              </a:r>
            </a:p>
          </p:txBody>
        </p:sp>
        <p:sp>
          <p:nvSpPr>
            <p:cNvPr id="62" name="Text - Utah"/>
            <p:cNvSpPr txBox="1">
              <a:spLocks noChangeArrowheads="1"/>
            </p:cNvSpPr>
            <p:nvPr/>
          </p:nvSpPr>
          <p:spPr bwMode="auto">
            <a:xfrm>
              <a:off x="2347912" y="26503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UT</a:t>
              </a:r>
            </a:p>
          </p:txBody>
        </p:sp>
        <p:sp>
          <p:nvSpPr>
            <p:cNvPr id="63" name="Text - Texas"/>
            <p:cNvSpPr txBox="1">
              <a:spLocks noChangeArrowheads="1"/>
            </p:cNvSpPr>
            <p:nvPr/>
          </p:nvSpPr>
          <p:spPr bwMode="auto">
            <a:xfrm>
              <a:off x="3952873" y="393464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TX</a:t>
              </a:r>
            </a:p>
          </p:txBody>
        </p:sp>
        <p:sp>
          <p:nvSpPr>
            <p:cNvPr id="64" name="Text - Tennessee"/>
            <p:cNvSpPr txBox="1">
              <a:spLocks noChangeArrowheads="1"/>
            </p:cNvSpPr>
            <p:nvPr/>
          </p:nvSpPr>
          <p:spPr bwMode="auto">
            <a:xfrm>
              <a:off x="5572124" y="31615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TN</a:t>
              </a:r>
            </a:p>
          </p:txBody>
        </p:sp>
        <p:sp>
          <p:nvSpPr>
            <p:cNvPr id="65" name="Text - South Dakota"/>
            <p:cNvSpPr txBox="1">
              <a:spLocks noChangeArrowheads="1"/>
            </p:cNvSpPr>
            <p:nvPr/>
          </p:nvSpPr>
          <p:spPr bwMode="auto">
            <a:xfrm>
              <a:off x="3775073" y="188359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SD</a:t>
              </a:r>
            </a:p>
          </p:txBody>
        </p:sp>
        <p:sp>
          <p:nvSpPr>
            <p:cNvPr id="66" name="Text - South Carolina"/>
            <p:cNvSpPr txBox="1">
              <a:spLocks noChangeArrowheads="1"/>
            </p:cNvSpPr>
            <p:nvPr/>
          </p:nvSpPr>
          <p:spPr bwMode="auto">
            <a:xfrm>
              <a:off x="6386512" y="33044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SC</a:t>
              </a:r>
            </a:p>
          </p:txBody>
        </p:sp>
        <p:sp>
          <p:nvSpPr>
            <p:cNvPr id="67" name="Text - Rhode Island"/>
            <p:cNvSpPr txBox="1">
              <a:spLocks noChangeArrowheads="1"/>
            </p:cNvSpPr>
            <p:nvPr/>
          </p:nvSpPr>
          <p:spPr bwMode="auto">
            <a:xfrm>
              <a:off x="7799388" y="1940744"/>
              <a:ext cx="936625" cy="249287"/>
            </a:xfrm>
            <a:prstGeom prst="rect">
              <a:avLst/>
            </a:prstGeom>
            <a:noFill/>
            <a:ln w="9525">
              <a:noFill/>
              <a:miter lim="800000"/>
              <a:headEnd/>
              <a:tailEnd/>
            </a:ln>
          </p:spPr>
          <p:txBody>
            <a:bodyPr lIns="91429" tIns="45714" rIns="91429" bIns="45714">
              <a:spAutoFit/>
            </a:bodyPr>
            <a:lstStyle/>
            <a:p>
              <a:pPr eaLnBrk="0" hangingPunct="0">
                <a:lnSpc>
                  <a:spcPct val="85000"/>
                </a:lnSpc>
                <a:spcBef>
                  <a:spcPct val="50000"/>
                </a:spcBef>
              </a:pPr>
              <a:r>
                <a:rPr lang="en-US" sz="1200" b="1" dirty="0">
                  <a:solidFill>
                    <a:srgbClr val="000000"/>
                  </a:solidFill>
                  <a:cs typeface="Times New Roman" charset="0"/>
                </a:rPr>
                <a:t>RI</a:t>
              </a:r>
            </a:p>
          </p:txBody>
        </p:sp>
        <p:sp>
          <p:nvSpPr>
            <p:cNvPr id="68" name="Text - Pennsylvania"/>
            <p:cNvSpPr txBox="1">
              <a:spLocks noChangeArrowheads="1"/>
            </p:cNvSpPr>
            <p:nvPr/>
          </p:nvSpPr>
          <p:spPr bwMode="auto">
            <a:xfrm>
              <a:off x="6442075" y="2145531"/>
              <a:ext cx="8350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PA*</a:t>
              </a:r>
              <a:endParaRPr lang="en-US" sz="1200" b="1" baseline="30000" dirty="0">
                <a:solidFill>
                  <a:srgbClr val="FFFFFF"/>
                </a:solidFill>
                <a:cs typeface="Times New Roman" charset="0"/>
              </a:endParaRPr>
            </a:p>
          </p:txBody>
        </p:sp>
        <p:sp>
          <p:nvSpPr>
            <p:cNvPr id="69" name="Text - Oregon"/>
            <p:cNvSpPr txBox="1">
              <a:spLocks noChangeArrowheads="1"/>
            </p:cNvSpPr>
            <p:nvPr/>
          </p:nvSpPr>
          <p:spPr bwMode="auto">
            <a:xfrm>
              <a:off x="1168398" y="1610543"/>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br>
                <a:rPr lang="en-US" sz="1200" b="1" dirty="0">
                  <a:solidFill>
                    <a:srgbClr val="FFFFFF"/>
                  </a:solidFill>
                  <a:cs typeface="Times New Roman" charset="0"/>
                </a:rPr>
              </a:br>
              <a:r>
                <a:rPr lang="en-US" sz="1200" b="1" dirty="0">
                  <a:solidFill>
                    <a:srgbClr val="FFFFFF"/>
                  </a:solidFill>
                  <a:cs typeface="Times New Roman" charset="0"/>
                </a:rPr>
                <a:t> OR</a:t>
              </a:r>
            </a:p>
          </p:txBody>
        </p:sp>
        <p:sp>
          <p:nvSpPr>
            <p:cNvPr id="70" name="Text - Oklahoma"/>
            <p:cNvSpPr txBox="1">
              <a:spLocks noChangeArrowheads="1"/>
            </p:cNvSpPr>
            <p:nvPr/>
          </p:nvSpPr>
          <p:spPr bwMode="auto">
            <a:xfrm>
              <a:off x="4133848" y="33155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OK</a:t>
              </a:r>
            </a:p>
          </p:txBody>
        </p:sp>
        <p:sp>
          <p:nvSpPr>
            <p:cNvPr id="71" name="Text - Ohio"/>
            <p:cNvSpPr txBox="1">
              <a:spLocks noChangeArrowheads="1"/>
            </p:cNvSpPr>
            <p:nvPr/>
          </p:nvSpPr>
          <p:spPr bwMode="auto">
            <a:xfrm>
              <a:off x="5870573" y="23614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OH</a:t>
              </a:r>
              <a:endParaRPr lang="en-US" sz="1200" b="1" baseline="30000" dirty="0">
                <a:solidFill>
                  <a:srgbClr val="FFFFFF"/>
                </a:solidFill>
                <a:cs typeface="Times New Roman" charset="0"/>
              </a:endParaRPr>
            </a:p>
          </p:txBody>
        </p:sp>
        <p:sp>
          <p:nvSpPr>
            <p:cNvPr id="72" name="Text - North Dakota"/>
            <p:cNvSpPr txBox="1">
              <a:spLocks noChangeArrowheads="1"/>
            </p:cNvSpPr>
            <p:nvPr/>
          </p:nvSpPr>
          <p:spPr bwMode="auto">
            <a:xfrm>
              <a:off x="3752849" y="13867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ND</a:t>
              </a:r>
            </a:p>
          </p:txBody>
        </p:sp>
        <p:sp>
          <p:nvSpPr>
            <p:cNvPr id="73" name="Text - North Carolina"/>
            <p:cNvSpPr txBox="1">
              <a:spLocks noChangeArrowheads="1"/>
            </p:cNvSpPr>
            <p:nvPr/>
          </p:nvSpPr>
          <p:spPr bwMode="auto">
            <a:xfrm>
              <a:off x="6550023" y="30107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NC</a:t>
              </a:r>
            </a:p>
          </p:txBody>
        </p:sp>
        <p:sp>
          <p:nvSpPr>
            <p:cNvPr id="74" name="Text - New York"/>
            <p:cNvSpPr txBox="1">
              <a:spLocks noChangeArrowheads="1"/>
            </p:cNvSpPr>
            <p:nvPr/>
          </p:nvSpPr>
          <p:spPr bwMode="auto">
            <a:xfrm>
              <a:off x="6686549" y="175976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NY</a:t>
              </a:r>
            </a:p>
          </p:txBody>
        </p:sp>
        <p:sp>
          <p:nvSpPr>
            <p:cNvPr id="75" name="Text - New Mexico"/>
            <p:cNvSpPr txBox="1">
              <a:spLocks noChangeArrowheads="1"/>
            </p:cNvSpPr>
            <p:nvPr/>
          </p:nvSpPr>
          <p:spPr bwMode="auto">
            <a:xfrm>
              <a:off x="2982912" y="34250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NM</a:t>
              </a:r>
            </a:p>
          </p:txBody>
        </p:sp>
        <p:sp>
          <p:nvSpPr>
            <p:cNvPr id="76" name="Text - New Jersey"/>
            <p:cNvSpPr txBox="1">
              <a:spLocks noChangeArrowheads="1"/>
            </p:cNvSpPr>
            <p:nvPr/>
          </p:nvSpPr>
          <p:spPr bwMode="auto">
            <a:xfrm>
              <a:off x="7365999" y="2206073"/>
              <a:ext cx="77787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NJ</a:t>
              </a:r>
            </a:p>
          </p:txBody>
        </p:sp>
        <p:sp>
          <p:nvSpPr>
            <p:cNvPr id="77" name="Text - New Hampshire"/>
            <p:cNvSpPr txBox="1">
              <a:spLocks noChangeArrowheads="1"/>
            </p:cNvSpPr>
            <p:nvPr/>
          </p:nvSpPr>
          <p:spPr bwMode="auto">
            <a:xfrm>
              <a:off x="7494588" y="1300981"/>
              <a:ext cx="936625"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br>
                <a:rPr lang="en-US" sz="1200" b="1" dirty="0">
                  <a:solidFill>
                    <a:srgbClr val="000000"/>
                  </a:solidFill>
                  <a:cs typeface="Times New Roman" charset="0"/>
                </a:rPr>
              </a:br>
              <a:r>
                <a:rPr lang="en-US" sz="1200" b="1" dirty="0">
                  <a:solidFill>
                    <a:srgbClr val="000000"/>
                  </a:solidFill>
                  <a:cs typeface="Times New Roman" charset="0"/>
                </a:rPr>
                <a:t>NH*</a:t>
              </a:r>
              <a:endParaRPr lang="en-US" sz="1200" b="1" baseline="30000" dirty="0">
                <a:solidFill>
                  <a:srgbClr val="000000"/>
                </a:solidFill>
                <a:cs typeface="Times New Roman" charset="0"/>
              </a:endParaRPr>
            </a:p>
          </p:txBody>
        </p:sp>
        <p:sp>
          <p:nvSpPr>
            <p:cNvPr id="78" name="Text - Nevada"/>
            <p:cNvSpPr txBox="1">
              <a:spLocks noChangeArrowheads="1"/>
            </p:cNvSpPr>
            <p:nvPr/>
          </p:nvSpPr>
          <p:spPr bwMode="auto">
            <a:xfrm>
              <a:off x="1476374" y="2519751"/>
              <a:ext cx="1219200"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NV</a:t>
              </a:r>
            </a:p>
          </p:txBody>
        </p:sp>
        <p:sp>
          <p:nvSpPr>
            <p:cNvPr id="79" name="Text - Nebraska"/>
            <p:cNvSpPr txBox="1">
              <a:spLocks noChangeArrowheads="1"/>
            </p:cNvSpPr>
            <p:nvPr/>
          </p:nvSpPr>
          <p:spPr bwMode="auto">
            <a:xfrm>
              <a:off x="3827461" y="23455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NE</a:t>
              </a:r>
            </a:p>
          </p:txBody>
        </p:sp>
        <p:sp>
          <p:nvSpPr>
            <p:cNvPr id="80" name="Text - Montana"/>
            <p:cNvSpPr txBox="1">
              <a:spLocks noChangeArrowheads="1"/>
            </p:cNvSpPr>
            <p:nvPr/>
          </p:nvSpPr>
          <p:spPr bwMode="auto">
            <a:xfrm>
              <a:off x="2763837" y="13581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MT**</a:t>
              </a:r>
            </a:p>
          </p:txBody>
        </p:sp>
        <p:sp>
          <p:nvSpPr>
            <p:cNvPr id="81" name="Text - Missouri"/>
            <p:cNvSpPr txBox="1">
              <a:spLocks noChangeArrowheads="1"/>
            </p:cNvSpPr>
            <p:nvPr/>
          </p:nvSpPr>
          <p:spPr bwMode="auto">
            <a:xfrm>
              <a:off x="4781548" y="28583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MO</a:t>
              </a:r>
            </a:p>
          </p:txBody>
        </p:sp>
        <p:sp>
          <p:nvSpPr>
            <p:cNvPr id="82" name="Text - Mississippi"/>
            <p:cNvSpPr txBox="1">
              <a:spLocks noChangeArrowheads="1"/>
            </p:cNvSpPr>
            <p:nvPr/>
          </p:nvSpPr>
          <p:spPr bwMode="auto">
            <a:xfrm>
              <a:off x="5156198" y="36346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MS</a:t>
              </a:r>
            </a:p>
          </p:txBody>
        </p:sp>
        <p:sp>
          <p:nvSpPr>
            <p:cNvPr id="83" name="Text - Minnesota"/>
            <p:cNvSpPr txBox="1">
              <a:spLocks noChangeArrowheads="1"/>
            </p:cNvSpPr>
            <p:nvPr/>
          </p:nvSpPr>
          <p:spPr bwMode="auto">
            <a:xfrm>
              <a:off x="4173536" y="1434331"/>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br>
                <a:rPr lang="en-US" sz="1200" b="1" dirty="0">
                  <a:solidFill>
                    <a:srgbClr val="FFFFFF"/>
                  </a:solidFill>
                  <a:cs typeface="Times New Roman" charset="0"/>
                </a:rPr>
              </a:br>
              <a:r>
                <a:rPr lang="en-US" sz="1200" b="1" dirty="0">
                  <a:solidFill>
                    <a:srgbClr val="FFFFFF"/>
                  </a:solidFill>
                  <a:cs typeface="Times New Roman" charset="0"/>
                </a:rPr>
                <a:t> MN</a:t>
              </a:r>
            </a:p>
          </p:txBody>
        </p:sp>
        <p:sp>
          <p:nvSpPr>
            <p:cNvPr id="84" name="Text - Michigan"/>
            <p:cNvSpPr txBox="1">
              <a:spLocks noChangeArrowheads="1"/>
            </p:cNvSpPr>
            <p:nvPr/>
          </p:nvSpPr>
          <p:spPr bwMode="auto">
            <a:xfrm>
              <a:off x="5614988" y="193439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MI*</a:t>
              </a:r>
            </a:p>
          </p:txBody>
        </p:sp>
        <p:sp>
          <p:nvSpPr>
            <p:cNvPr id="85" name="Text - Massachusetts"/>
            <p:cNvSpPr txBox="1">
              <a:spLocks noChangeArrowheads="1"/>
            </p:cNvSpPr>
            <p:nvPr/>
          </p:nvSpPr>
          <p:spPr bwMode="auto">
            <a:xfrm>
              <a:off x="7669212" y="1712144"/>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MA</a:t>
              </a:r>
            </a:p>
          </p:txBody>
        </p:sp>
        <p:sp>
          <p:nvSpPr>
            <p:cNvPr id="86" name="Text - Maryland"/>
            <p:cNvSpPr txBox="1">
              <a:spLocks noChangeArrowheads="1"/>
            </p:cNvSpPr>
            <p:nvPr/>
          </p:nvSpPr>
          <p:spPr bwMode="auto">
            <a:xfrm>
              <a:off x="7372349" y="2520181"/>
              <a:ext cx="671513"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MD</a:t>
              </a:r>
            </a:p>
          </p:txBody>
        </p:sp>
        <p:sp>
          <p:nvSpPr>
            <p:cNvPr id="87" name="Text - Maine"/>
            <p:cNvSpPr txBox="1">
              <a:spLocks noChangeArrowheads="1"/>
            </p:cNvSpPr>
            <p:nvPr/>
          </p:nvSpPr>
          <p:spPr bwMode="auto">
            <a:xfrm>
              <a:off x="7170737" y="1024756"/>
              <a:ext cx="936625"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br>
                <a:rPr lang="en-US" sz="1200" b="1" dirty="0">
                  <a:solidFill>
                    <a:srgbClr val="000000"/>
                  </a:solidFill>
                  <a:cs typeface="Times New Roman" charset="0"/>
                </a:rPr>
              </a:br>
              <a:r>
                <a:rPr lang="en-US" sz="1200" b="1" dirty="0">
                  <a:solidFill>
                    <a:srgbClr val="000000"/>
                  </a:solidFill>
                  <a:cs typeface="Times New Roman" charset="0"/>
                </a:rPr>
                <a:t>ME</a:t>
              </a:r>
            </a:p>
          </p:txBody>
        </p:sp>
        <p:sp>
          <p:nvSpPr>
            <p:cNvPr id="88" name="Text - Louisiana"/>
            <p:cNvSpPr txBox="1">
              <a:spLocks noChangeArrowheads="1"/>
            </p:cNvSpPr>
            <p:nvPr/>
          </p:nvSpPr>
          <p:spPr bwMode="auto">
            <a:xfrm>
              <a:off x="4843461" y="3901257"/>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LA</a:t>
              </a:r>
            </a:p>
          </p:txBody>
        </p:sp>
        <p:sp>
          <p:nvSpPr>
            <p:cNvPr id="89" name="Text - Kentucky"/>
            <p:cNvSpPr txBox="1">
              <a:spLocks noChangeArrowheads="1"/>
            </p:cNvSpPr>
            <p:nvPr/>
          </p:nvSpPr>
          <p:spPr bwMode="auto">
            <a:xfrm>
              <a:off x="5749923" y="287101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KY</a:t>
              </a:r>
            </a:p>
          </p:txBody>
        </p:sp>
        <p:sp>
          <p:nvSpPr>
            <p:cNvPr id="90" name="Text - Kansas"/>
            <p:cNvSpPr txBox="1">
              <a:spLocks noChangeArrowheads="1"/>
            </p:cNvSpPr>
            <p:nvPr/>
          </p:nvSpPr>
          <p:spPr bwMode="auto">
            <a:xfrm>
              <a:off x="3995737" y="2837681"/>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KS</a:t>
              </a:r>
            </a:p>
          </p:txBody>
        </p:sp>
        <p:sp>
          <p:nvSpPr>
            <p:cNvPr id="91" name="Text - Iowa"/>
            <p:cNvSpPr txBox="1">
              <a:spLocks noChangeArrowheads="1"/>
            </p:cNvSpPr>
            <p:nvPr/>
          </p:nvSpPr>
          <p:spPr bwMode="auto">
            <a:xfrm>
              <a:off x="4567237" y="224554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IA*</a:t>
              </a:r>
            </a:p>
          </p:txBody>
        </p:sp>
        <p:sp>
          <p:nvSpPr>
            <p:cNvPr id="92" name="Text - Indiana"/>
            <p:cNvSpPr txBox="1">
              <a:spLocks noChangeArrowheads="1"/>
            </p:cNvSpPr>
            <p:nvPr/>
          </p:nvSpPr>
          <p:spPr bwMode="auto">
            <a:xfrm>
              <a:off x="5491161" y="24884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cs typeface="Times New Roman" charset="0"/>
                </a:rPr>
                <a:t> IN*</a:t>
              </a:r>
            </a:p>
          </p:txBody>
        </p:sp>
        <p:sp>
          <p:nvSpPr>
            <p:cNvPr id="93" name="Text - Illinois"/>
            <p:cNvSpPr txBox="1">
              <a:spLocks noChangeArrowheads="1"/>
            </p:cNvSpPr>
            <p:nvPr/>
          </p:nvSpPr>
          <p:spPr bwMode="auto">
            <a:xfrm>
              <a:off x="5091112" y="2501131"/>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IL</a:t>
              </a:r>
            </a:p>
          </p:txBody>
        </p:sp>
        <p:sp>
          <p:nvSpPr>
            <p:cNvPr id="94" name="Text - Idaho"/>
            <p:cNvSpPr txBox="1">
              <a:spLocks noChangeArrowheads="1"/>
            </p:cNvSpPr>
            <p:nvPr/>
          </p:nvSpPr>
          <p:spPr bwMode="auto">
            <a:xfrm>
              <a:off x="2168523" y="19058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ID</a:t>
              </a:r>
            </a:p>
          </p:txBody>
        </p:sp>
        <p:sp>
          <p:nvSpPr>
            <p:cNvPr id="95" name="Text - Hawaii"/>
            <p:cNvSpPr txBox="1">
              <a:spLocks noChangeArrowheads="1"/>
            </p:cNvSpPr>
            <p:nvPr/>
          </p:nvSpPr>
          <p:spPr bwMode="auto">
            <a:xfrm>
              <a:off x="2654302" y="4399782"/>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HI</a:t>
              </a:r>
            </a:p>
          </p:txBody>
        </p:sp>
        <p:sp>
          <p:nvSpPr>
            <p:cNvPr id="96" name="Text - Georgia"/>
            <p:cNvSpPr txBox="1">
              <a:spLocks noChangeArrowheads="1"/>
            </p:cNvSpPr>
            <p:nvPr/>
          </p:nvSpPr>
          <p:spPr bwMode="auto">
            <a:xfrm>
              <a:off x="6091237" y="3609206"/>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GA</a:t>
              </a:r>
            </a:p>
          </p:txBody>
        </p:sp>
        <p:sp>
          <p:nvSpPr>
            <p:cNvPr id="97" name="Text - Florida"/>
            <p:cNvSpPr txBox="1">
              <a:spLocks noChangeArrowheads="1"/>
            </p:cNvSpPr>
            <p:nvPr/>
          </p:nvSpPr>
          <p:spPr bwMode="auto">
            <a:xfrm>
              <a:off x="6450012" y="419816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FL</a:t>
              </a:r>
            </a:p>
          </p:txBody>
        </p:sp>
        <p:sp>
          <p:nvSpPr>
            <p:cNvPr id="98" name="Text - District of Columbia"/>
            <p:cNvSpPr txBox="1">
              <a:spLocks noChangeArrowheads="1"/>
            </p:cNvSpPr>
            <p:nvPr/>
          </p:nvSpPr>
          <p:spPr bwMode="auto">
            <a:xfrm>
              <a:off x="7334249" y="2779769"/>
              <a:ext cx="628650" cy="276987"/>
            </a:xfrm>
            <a:prstGeom prst="rect">
              <a:avLst/>
            </a:prstGeom>
            <a:noFill/>
            <a:ln w="9525">
              <a:noFill/>
              <a:miter lim="800000"/>
              <a:headEnd/>
              <a:tailEnd/>
            </a:ln>
          </p:spPr>
          <p:txBody>
            <a:bodyPr wrap="square" lIns="91429" tIns="45714" rIns="91429" bIns="45714">
              <a:spAutoFit/>
            </a:bodyPr>
            <a:lstStyle/>
            <a:p>
              <a:pPr eaLnBrk="0" hangingPunct="0"/>
              <a:r>
                <a:rPr lang="en-US" sz="1200" b="1" dirty="0">
                  <a:solidFill>
                    <a:srgbClr val="000000"/>
                  </a:solidFill>
                  <a:cs typeface="Times New Roman" charset="0"/>
                </a:rPr>
                <a:t>  DC  </a:t>
              </a:r>
            </a:p>
          </p:txBody>
        </p:sp>
        <p:sp>
          <p:nvSpPr>
            <p:cNvPr id="99" name="Text - Delaware"/>
            <p:cNvSpPr txBox="1">
              <a:spLocks noChangeArrowheads="1"/>
            </p:cNvSpPr>
            <p:nvPr/>
          </p:nvSpPr>
          <p:spPr bwMode="auto">
            <a:xfrm>
              <a:off x="7229475" y="2367781"/>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DE</a:t>
              </a:r>
            </a:p>
          </p:txBody>
        </p:sp>
        <p:sp>
          <p:nvSpPr>
            <p:cNvPr id="100" name="Text - Connecticut"/>
            <p:cNvSpPr txBox="1">
              <a:spLocks noChangeArrowheads="1"/>
            </p:cNvSpPr>
            <p:nvPr/>
          </p:nvSpPr>
          <p:spPr bwMode="auto">
            <a:xfrm>
              <a:off x="7380287" y="2007418"/>
              <a:ext cx="7461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CT</a:t>
              </a:r>
            </a:p>
          </p:txBody>
        </p:sp>
        <p:sp>
          <p:nvSpPr>
            <p:cNvPr id="101" name="Text - Colorado"/>
            <p:cNvSpPr txBox="1">
              <a:spLocks noChangeArrowheads="1"/>
            </p:cNvSpPr>
            <p:nvPr/>
          </p:nvSpPr>
          <p:spPr bwMode="auto">
            <a:xfrm>
              <a:off x="2835274" y="2628131"/>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br>
                <a:rPr lang="en-US" sz="1200" b="1" dirty="0">
                  <a:solidFill>
                    <a:srgbClr val="FFFFFF"/>
                  </a:solidFill>
                  <a:cs typeface="Times New Roman" charset="0"/>
                </a:rPr>
              </a:br>
              <a:r>
                <a:rPr lang="en-US" sz="1200" b="1" dirty="0">
                  <a:solidFill>
                    <a:srgbClr val="FFFFFF"/>
                  </a:solidFill>
                  <a:cs typeface="Times New Roman" charset="0"/>
                </a:rPr>
                <a:t> CO</a:t>
              </a:r>
            </a:p>
          </p:txBody>
        </p:sp>
        <p:sp>
          <p:nvSpPr>
            <p:cNvPr id="102" name="Text - California"/>
            <p:cNvSpPr txBox="1">
              <a:spLocks noChangeArrowheads="1"/>
            </p:cNvSpPr>
            <p:nvPr/>
          </p:nvSpPr>
          <p:spPr bwMode="auto">
            <a:xfrm>
              <a:off x="1031874" y="2758306"/>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br>
                <a:rPr lang="en-US" sz="1200" b="1" dirty="0">
                  <a:solidFill>
                    <a:srgbClr val="FFFFFF"/>
                  </a:solidFill>
                  <a:cs typeface="Times New Roman" charset="0"/>
                </a:rPr>
              </a:br>
              <a:r>
                <a:rPr lang="en-US" sz="1200" b="1" dirty="0">
                  <a:solidFill>
                    <a:srgbClr val="FFFFFF"/>
                  </a:solidFill>
                  <a:cs typeface="Times New Roman" charset="0"/>
                </a:rPr>
                <a:t> CA</a:t>
              </a:r>
            </a:p>
          </p:txBody>
        </p:sp>
        <p:sp>
          <p:nvSpPr>
            <p:cNvPr id="103" name="Text - Arkansas"/>
            <p:cNvSpPr txBox="1">
              <a:spLocks noChangeArrowheads="1"/>
            </p:cNvSpPr>
            <p:nvPr/>
          </p:nvSpPr>
          <p:spPr bwMode="auto">
            <a:xfrm>
              <a:off x="4784724" y="332821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FFFFFF"/>
                  </a:solidFill>
                  <a:cs typeface="Times New Roman" charset="0"/>
                </a:rPr>
                <a:t> AR*</a:t>
              </a:r>
              <a:endParaRPr lang="en-US" sz="1200" b="1" baseline="30000" dirty="0">
                <a:solidFill>
                  <a:srgbClr val="FFFFFF"/>
                </a:solidFill>
                <a:cs typeface="Times New Roman" charset="0"/>
              </a:endParaRPr>
            </a:p>
          </p:txBody>
        </p:sp>
        <p:sp>
          <p:nvSpPr>
            <p:cNvPr id="104" name="Text - Arizona"/>
            <p:cNvSpPr txBox="1">
              <a:spLocks noChangeArrowheads="1"/>
            </p:cNvSpPr>
            <p:nvPr/>
          </p:nvSpPr>
          <p:spPr bwMode="auto">
            <a:xfrm>
              <a:off x="1946273" y="3290595"/>
              <a:ext cx="1219200" cy="343031"/>
            </a:xfrm>
            <a:prstGeom prst="rect">
              <a:avLst/>
            </a:prstGeom>
            <a:noFill/>
            <a:ln w="9525">
              <a:noFill/>
              <a:miter lim="800000"/>
              <a:headEnd/>
              <a:tailEnd/>
            </a:ln>
          </p:spPr>
          <p:txBody>
            <a:bodyPr lIns="91429" tIns="45714" rIns="91429" bIns="45714">
              <a:spAutoFit/>
            </a:bodyPr>
            <a:lstStyle/>
            <a:p>
              <a:pPr algn="ctr" eaLnBrk="0" hangingPunct="0">
                <a:lnSpc>
                  <a:spcPct val="65000"/>
                </a:lnSpc>
                <a:spcBef>
                  <a:spcPct val="50000"/>
                </a:spcBef>
              </a:pPr>
              <a:br>
                <a:rPr lang="en-US" sz="1200" b="1" dirty="0">
                  <a:solidFill>
                    <a:srgbClr val="FFFFFF"/>
                  </a:solidFill>
                  <a:cs typeface="Times New Roman" charset="0"/>
                </a:rPr>
              </a:br>
              <a:r>
                <a:rPr lang="en-US" sz="1200" b="1" dirty="0">
                  <a:solidFill>
                    <a:srgbClr val="FFFFFF"/>
                  </a:solidFill>
                  <a:cs typeface="Times New Roman" charset="0"/>
                </a:rPr>
                <a:t>AZ</a:t>
              </a:r>
            </a:p>
          </p:txBody>
        </p:sp>
        <p:sp>
          <p:nvSpPr>
            <p:cNvPr id="105" name="Text - Alaska"/>
            <p:cNvSpPr txBox="1">
              <a:spLocks noChangeArrowheads="1"/>
            </p:cNvSpPr>
            <p:nvPr/>
          </p:nvSpPr>
          <p:spPr bwMode="auto">
            <a:xfrm>
              <a:off x="1081295" y="4021956"/>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br>
                <a:rPr lang="en-US" sz="1200" b="1" dirty="0">
                  <a:solidFill>
                    <a:schemeClr val="bg1"/>
                  </a:solidFill>
                  <a:cs typeface="Times New Roman" charset="0"/>
                </a:rPr>
              </a:br>
              <a:r>
                <a:rPr lang="en-US" sz="1200" b="1" dirty="0">
                  <a:solidFill>
                    <a:schemeClr val="bg1"/>
                  </a:solidFill>
                  <a:cs typeface="Times New Roman" charset="0"/>
                </a:rPr>
                <a:t>AK</a:t>
              </a:r>
            </a:p>
          </p:txBody>
        </p:sp>
        <p:sp>
          <p:nvSpPr>
            <p:cNvPr id="106" name="Text - Alabama"/>
            <p:cNvSpPr txBox="1">
              <a:spLocks noChangeArrowheads="1"/>
            </p:cNvSpPr>
            <p:nvPr/>
          </p:nvSpPr>
          <p:spPr bwMode="auto">
            <a:xfrm>
              <a:off x="5572124" y="36219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rgbClr val="000000"/>
                  </a:solidFill>
                  <a:cs typeface="Times New Roman" charset="0"/>
                </a:rPr>
                <a:t> AL</a:t>
              </a:r>
            </a:p>
          </p:txBody>
        </p:sp>
        <p:sp>
          <p:nvSpPr>
            <p:cNvPr id="107" name="Line - Vermont"/>
            <p:cNvSpPr>
              <a:spLocks noChangeShapeType="1"/>
            </p:cNvSpPr>
            <p:nvPr/>
          </p:nvSpPr>
          <p:spPr bwMode="auto">
            <a:xfrm>
              <a:off x="7043736" y="1356542"/>
              <a:ext cx="207963" cy="133350"/>
            </a:xfrm>
            <a:prstGeom prst="line">
              <a:avLst/>
            </a:prstGeom>
            <a:noFill/>
            <a:ln w="9525">
              <a:solidFill>
                <a:schemeClr val="tx1"/>
              </a:solidFill>
              <a:round/>
              <a:headEnd/>
              <a:tailEnd/>
            </a:ln>
          </p:spPr>
          <p:txBody>
            <a:bodyPr/>
            <a:lstStyle/>
            <a:p>
              <a:endParaRPr lang="en-US" sz="1200" b="1" dirty="0">
                <a:solidFill>
                  <a:srgbClr val="000000"/>
                </a:solidFill>
              </a:endParaRPr>
            </a:p>
          </p:txBody>
        </p:sp>
        <p:sp>
          <p:nvSpPr>
            <p:cNvPr id="108" name="Line - Rhode Island"/>
            <p:cNvSpPr>
              <a:spLocks noChangeShapeType="1"/>
            </p:cNvSpPr>
            <p:nvPr/>
          </p:nvSpPr>
          <p:spPr bwMode="auto">
            <a:xfrm>
              <a:off x="7582708" y="1989957"/>
              <a:ext cx="266700" cy="50800"/>
            </a:xfrm>
            <a:prstGeom prst="line">
              <a:avLst/>
            </a:prstGeom>
            <a:noFill/>
            <a:ln w="9525">
              <a:solidFill>
                <a:schemeClr val="tx1"/>
              </a:solidFill>
              <a:round/>
              <a:headEnd/>
              <a:tailEnd/>
            </a:ln>
          </p:spPr>
          <p:txBody>
            <a:bodyPr/>
            <a:lstStyle/>
            <a:p>
              <a:endParaRPr lang="en-US" sz="1200" b="1" dirty="0">
                <a:solidFill>
                  <a:srgbClr val="000000"/>
                </a:solidFill>
              </a:endParaRPr>
            </a:p>
          </p:txBody>
        </p:sp>
        <p:sp>
          <p:nvSpPr>
            <p:cNvPr id="109" name="Line - New Jersey"/>
            <p:cNvSpPr>
              <a:spLocks noChangeShapeType="1"/>
            </p:cNvSpPr>
            <p:nvPr/>
          </p:nvSpPr>
          <p:spPr bwMode="auto">
            <a:xfrm flipV="1">
              <a:off x="7269162" y="2291580"/>
              <a:ext cx="263525" cy="0"/>
            </a:xfrm>
            <a:prstGeom prst="line">
              <a:avLst/>
            </a:prstGeom>
            <a:noFill/>
            <a:ln w="9525">
              <a:solidFill>
                <a:schemeClr val="tx1"/>
              </a:solidFill>
              <a:round/>
              <a:headEnd/>
              <a:tailEnd/>
            </a:ln>
          </p:spPr>
          <p:txBody>
            <a:bodyPr/>
            <a:lstStyle/>
            <a:p>
              <a:endParaRPr lang="en-US" sz="1200" b="1" dirty="0">
                <a:solidFill>
                  <a:srgbClr val="000000"/>
                </a:solidFill>
              </a:endParaRPr>
            </a:p>
          </p:txBody>
        </p:sp>
        <p:sp>
          <p:nvSpPr>
            <p:cNvPr id="110" name="Line - New Hampshire"/>
            <p:cNvSpPr>
              <a:spLocks noChangeShapeType="1"/>
            </p:cNvSpPr>
            <p:nvPr/>
          </p:nvSpPr>
          <p:spPr bwMode="auto">
            <a:xfrm flipV="1">
              <a:off x="7416799" y="1628006"/>
              <a:ext cx="360363" cy="66675"/>
            </a:xfrm>
            <a:prstGeom prst="line">
              <a:avLst/>
            </a:prstGeom>
            <a:noFill/>
            <a:ln w="9525">
              <a:solidFill>
                <a:schemeClr val="tx1"/>
              </a:solidFill>
              <a:round/>
              <a:headEnd/>
              <a:tailEnd/>
            </a:ln>
          </p:spPr>
          <p:txBody>
            <a:bodyPr/>
            <a:lstStyle/>
            <a:p>
              <a:endParaRPr lang="en-US" sz="1200" b="1" dirty="0">
                <a:solidFill>
                  <a:srgbClr val="000000"/>
                </a:solidFill>
              </a:endParaRPr>
            </a:p>
          </p:txBody>
        </p:sp>
        <p:sp>
          <p:nvSpPr>
            <p:cNvPr id="111" name="Line - Massachusetts"/>
            <p:cNvSpPr>
              <a:spLocks noChangeShapeType="1"/>
            </p:cNvSpPr>
            <p:nvPr/>
          </p:nvSpPr>
          <p:spPr bwMode="auto">
            <a:xfrm flipV="1">
              <a:off x="7554911" y="1834380"/>
              <a:ext cx="415925" cy="0"/>
            </a:xfrm>
            <a:prstGeom prst="line">
              <a:avLst/>
            </a:prstGeom>
            <a:noFill/>
            <a:ln w="9525">
              <a:solidFill>
                <a:schemeClr val="tx1"/>
              </a:solidFill>
              <a:round/>
              <a:headEnd/>
              <a:tailEnd/>
            </a:ln>
          </p:spPr>
          <p:txBody>
            <a:bodyPr/>
            <a:lstStyle/>
            <a:p>
              <a:endParaRPr lang="en-US" sz="1200" b="1" dirty="0">
                <a:solidFill>
                  <a:srgbClr val="000000"/>
                </a:solidFill>
              </a:endParaRPr>
            </a:p>
          </p:txBody>
        </p:sp>
        <p:sp>
          <p:nvSpPr>
            <p:cNvPr id="112" name="Line - Maryland"/>
            <p:cNvSpPr>
              <a:spLocks noChangeShapeType="1"/>
            </p:cNvSpPr>
            <p:nvPr/>
          </p:nvSpPr>
          <p:spPr bwMode="auto">
            <a:xfrm flipV="1">
              <a:off x="7227887" y="2624955"/>
              <a:ext cx="263525" cy="0"/>
            </a:xfrm>
            <a:prstGeom prst="line">
              <a:avLst/>
            </a:prstGeom>
            <a:noFill/>
            <a:ln w="9525">
              <a:solidFill>
                <a:schemeClr val="tx1"/>
              </a:solidFill>
              <a:round/>
              <a:headEnd/>
              <a:tailEnd/>
            </a:ln>
          </p:spPr>
          <p:txBody>
            <a:bodyPr/>
            <a:lstStyle/>
            <a:p>
              <a:endParaRPr lang="en-US" sz="1200" b="1" dirty="0">
                <a:solidFill>
                  <a:srgbClr val="000000"/>
                </a:solidFill>
              </a:endParaRPr>
            </a:p>
          </p:txBody>
        </p:sp>
        <p:sp>
          <p:nvSpPr>
            <p:cNvPr id="113" name="Line - Hawaii"/>
            <p:cNvSpPr>
              <a:spLocks noChangeShapeType="1"/>
            </p:cNvSpPr>
            <p:nvPr/>
          </p:nvSpPr>
          <p:spPr bwMode="auto">
            <a:xfrm flipH="1" flipV="1">
              <a:off x="2690813" y="4455344"/>
              <a:ext cx="268288" cy="66675"/>
            </a:xfrm>
            <a:prstGeom prst="line">
              <a:avLst/>
            </a:prstGeom>
            <a:noFill/>
            <a:ln w="9525">
              <a:solidFill>
                <a:schemeClr val="tx1"/>
              </a:solidFill>
              <a:round/>
              <a:headEnd/>
              <a:tailEnd/>
            </a:ln>
          </p:spPr>
          <p:txBody>
            <a:bodyPr/>
            <a:lstStyle/>
            <a:p>
              <a:endParaRPr lang="en-US" sz="1200" b="1" dirty="0">
                <a:solidFill>
                  <a:srgbClr val="000000"/>
                </a:solidFill>
              </a:endParaRPr>
            </a:p>
          </p:txBody>
        </p:sp>
        <p:sp>
          <p:nvSpPr>
            <p:cNvPr id="114" name="Line - District of Columbia"/>
            <p:cNvSpPr>
              <a:spLocks noChangeShapeType="1"/>
            </p:cNvSpPr>
            <p:nvPr/>
          </p:nvSpPr>
          <p:spPr bwMode="auto">
            <a:xfrm flipH="1" flipV="1">
              <a:off x="7000077" y="2605904"/>
              <a:ext cx="440535" cy="247650"/>
            </a:xfrm>
            <a:prstGeom prst="line">
              <a:avLst/>
            </a:prstGeom>
            <a:noFill/>
            <a:ln w="9525">
              <a:solidFill>
                <a:schemeClr val="tx1"/>
              </a:solidFill>
              <a:round/>
              <a:headEnd/>
              <a:tailEnd/>
            </a:ln>
          </p:spPr>
          <p:txBody>
            <a:bodyPr/>
            <a:lstStyle/>
            <a:p>
              <a:endParaRPr lang="en-US" sz="1200" b="1" dirty="0">
                <a:solidFill>
                  <a:srgbClr val="000000"/>
                </a:solidFill>
              </a:endParaRPr>
            </a:p>
          </p:txBody>
        </p:sp>
        <p:sp>
          <p:nvSpPr>
            <p:cNvPr id="115" name="Line - Delaware"/>
            <p:cNvSpPr>
              <a:spLocks noChangeShapeType="1"/>
            </p:cNvSpPr>
            <p:nvPr/>
          </p:nvSpPr>
          <p:spPr bwMode="auto">
            <a:xfrm flipV="1">
              <a:off x="7221537" y="2520180"/>
              <a:ext cx="263525" cy="0"/>
            </a:xfrm>
            <a:prstGeom prst="line">
              <a:avLst/>
            </a:prstGeom>
            <a:noFill/>
            <a:ln w="9525">
              <a:solidFill>
                <a:schemeClr val="tx1"/>
              </a:solidFill>
              <a:round/>
              <a:headEnd/>
              <a:tailEnd/>
            </a:ln>
          </p:spPr>
          <p:txBody>
            <a:bodyPr/>
            <a:lstStyle/>
            <a:p>
              <a:endParaRPr lang="en-US" sz="1200" b="1" dirty="0">
                <a:solidFill>
                  <a:srgbClr val="000000"/>
                </a:solidFill>
              </a:endParaRPr>
            </a:p>
          </p:txBody>
        </p:sp>
        <p:sp>
          <p:nvSpPr>
            <p:cNvPr id="116" name="Line - Connecticut"/>
            <p:cNvSpPr>
              <a:spLocks noChangeShapeType="1"/>
            </p:cNvSpPr>
            <p:nvPr/>
          </p:nvSpPr>
          <p:spPr bwMode="auto">
            <a:xfrm>
              <a:off x="7407274" y="2002655"/>
              <a:ext cx="217488" cy="95250"/>
            </a:xfrm>
            <a:prstGeom prst="line">
              <a:avLst/>
            </a:prstGeom>
            <a:noFill/>
            <a:ln w="9525">
              <a:solidFill>
                <a:schemeClr val="tx1"/>
              </a:solidFill>
              <a:round/>
              <a:headEnd/>
              <a:tailEnd/>
            </a:ln>
          </p:spPr>
          <p:txBody>
            <a:bodyPr/>
            <a:lstStyle/>
            <a:p>
              <a:endParaRPr lang="en-US" sz="1200" b="1" dirty="0">
                <a:solidFill>
                  <a:srgbClr val="000000"/>
                </a:solidFill>
              </a:endParaRPr>
            </a:p>
          </p:txBody>
        </p:sp>
      </p:grpSp>
      <p:grpSp>
        <p:nvGrpSpPr>
          <p:cNvPr id="2" name="Group 1"/>
          <p:cNvGrpSpPr/>
          <p:nvPr/>
        </p:nvGrpSpPr>
        <p:grpSpPr>
          <a:xfrm>
            <a:off x="6324600" y="4800600"/>
            <a:ext cx="2229697" cy="597188"/>
            <a:chOff x="4321351" y="4957763"/>
            <a:chExt cx="3385754" cy="597188"/>
          </a:xfrm>
        </p:grpSpPr>
        <p:sp>
          <p:nvSpPr>
            <p:cNvPr id="132" name="Rectangle 131"/>
            <p:cNvSpPr>
              <a:spLocks noChangeArrowheads="1"/>
            </p:cNvSpPr>
            <p:nvPr/>
          </p:nvSpPr>
          <p:spPr bwMode="auto">
            <a:xfrm>
              <a:off x="4325032" y="5033571"/>
              <a:ext cx="227736" cy="152791"/>
            </a:xfrm>
            <a:prstGeom prst="rect">
              <a:avLst/>
            </a:prstGeom>
            <a:solidFill>
              <a:schemeClr val="accent2"/>
            </a:solidFill>
            <a:ln w="19050">
              <a:solidFill>
                <a:srgbClr val="000000"/>
              </a:solidFill>
              <a:miter lim="800000"/>
              <a:headEnd/>
              <a:tailEnd/>
            </a:ln>
            <a:effectLst/>
          </p:spPr>
          <p:txBody>
            <a:bodyPr wrap="none" anchor="ctr"/>
            <a:lstStyle/>
            <a:p>
              <a:endParaRPr lang="en-US" sz="1100" b="1" dirty="0">
                <a:solidFill>
                  <a:srgbClr val="000000"/>
                </a:solidFill>
                <a:cs typeface="Calibri" pitchFamily="34" charset="0"/>
              </a:endParaRPr>
            </a:p>
          </p:txBody>
        </p:sp>
        <p:sp>
          <p:nvSpPr>
            <p:cNvPr id="135" name="Rectangle 134"/>
            <p:cNvSpPr>
              <a:spLocks noChangeArrowheads="1"/>
            </p:cNvSpPr>
            <p:nvPr/>
          </p:nvSpPr>
          <p:spPr bwMode="auto">
            <a:xfrm>
              <a:off x="4321351" y="5319515"/>
              <a:ext cx="231417" cy="159236"/>
            </a:xfrm>
            <a:prstGeom prst="rect">
              <a:avLst/>
            </a:prstGeom>
            <a:solidFill>
              <a:schemeClr val="tx2"/>
            </a:solidFill>
            <a:ln w="19050">
              <a:solidFill>
                <a:schemeClr val="tx1"/>
              </a:solidFill>
              <a:miter lim="800000"/>
              <a:headEnd/>
              <a:tailEnd/>
            </a:ln>
            <a:effectLst/>
          </p:spPr>
          <p:txBody>
            <a:bodyPr wrap="none" anchor="ctr"/>
            <a:lstStyle/>
            <a:p>
              <a:endParaRPr lang="en-US" b="1" dirty="0">
                <a:solidFill>
                  <a:srgbClr val="000000"/>
                </a:solidFill>
                <a:cs typeface="Calibri" pitchFamily="34" charset="0"/>
              </a:endParaRPr>
            </a:p>
          </p:txBody>
        </p:sp>
        <p:sp>
          <p:nvSpPr>
            <p:cNvPr id="136" name="Text Box 135"/>
            <p:cNvSpPr txBox="1">
              <a:spLocks noChangeArrowheads="1"/>
            </p:cNvSpPr>
            <p:nvPr/>
          </p:nvSpPr>
          <p:spPr bwMode="auto">
            <a:xfrm>
              <a:off x="4525405" y="4957763"/>
              <a:ext cx="3181700" cy="292388"/>
            </a:xfrm>
            <a:prstGeom prst="rect">
              <a:avLst/>
            </a:prstGeom>
            <a:noFill/>
            <a:ln w="9525">
              <a:noFill/>
              <a:miter lim="800000"/>
              <a:headEnd/>
              <a:tailEnd/>
            </a:ln>
            <a:effectLst/>
          </p:spPr>
          <p:txBody>
            <a:bodyPr wrap="none">
              <a:spAutoFit/>
            </a:bodyPr>
            <a:lstStyle/>
            <a:p>
              <a:r>
                <a:rPr lang="en-US" sz="1300" b="1" dirty="0">
                  <a:solidFill>
                    <a:srgbClr val="000000"/>
                  </a:solidFill>
                  <a:cs typeface="Calibri" pitchFamily="34" charset="0"/>
                </a:rPr>
                <a:t>Adopted (30 states plus DC)</a:t>
              </a:r>
            </a:p>
          </p:txBody>
        </p:sp>
        <p:sp>
          <p:nvSpPr>
            <p:cNvPr id="139" name="Text Box 135"/>
            <p:cNvSpPr txBox="1">
              <a:spLocks noChangeArrowheads="1"/>
            </p:cNvSpPr>
            <p:nvPr/>
          </p:nvSpPr>
          <p:spPr bwMode="auto">
            <a:xfrm>
              <a:off x="4530806" y="5262563"/>
              <a:ext cx="2814829" cy="292388"/>
            </a:xfrm>
            <a:prstGeom prst="rect">
              <a:avLst/>
            </a:prstGeom>
            <a:noFill/>
            <a:ln w="9525">
              <a:noFill/>
              <a:miter lim="800000"/>
              <a:headEnd/>
              <a:tailEnd/>
            </a:ln>
            <a:effectLst/>
          </p:spPr>
          <p:txBody>
            <a:bodyPr wrap="none">
              <a:spAutoFit/>
            </a:bodyPr>
            <a:lstStyle/>
            <a:p>
              <a:r>
                <a:rPr lang="en-US" sz="1300" b="1" dirty="0">
                  <a:solidFill>
                    <a:srgbClr val="000000"/>
                  </a:solidFill>
                  <a:cs typeface="Calibri" pitchFamily="34" charset="0"/>
                </a:rPr>
                <a:t>Not adopting (20 states)</a:t>
              </a:r>
            </a:p>
          </p:txBody>
        </p:sp>
      </p:grpSp>
    </p:spTree>
    <p:extLst>
      <p:ext uri="{BB962C8B-B14F-4D97-AF65-F5344CB8AC3E}">
        <p14:creationId xmlns:p14="http://schemas.microsoft.com/office/powerpoint/2010/main" val="195616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0776"/>
            <a:ext cx="9144000" cy="6747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345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Chamber Support and Medicaid Expansion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5438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6708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066800"/>
          </a:xfrm>
        </p:spPr>
        <p:txBody>
          <a:bodyPr>
            <a:normAutofit/>
          </a:bodyPr>
          <a:lstStyle/>
          <a:p>
            <a:r>
              <a:rPr lang="en-US" sz="2800" b="1" dirty="0">
                <a:solidFill>
                  <a:srgbClr val="C00000"/>
                </a:solidFill>
              </a:rPr>
              <a:t>Conservative Networks Fight Medicaid Expansion</a:t>
            </a:r>
          </a:p>
        </p:txBody>
      </p:sp>
      <p:sp>
        <p:nvSpPr>
          <p:cNvPr id="3" name="TextBox 2"/>
          <p:cNvSpPr txBox="1"/>
          <p:nvPr/>
        </p:nvSpPr>
        <p:spPr>
          <a:xfrm>
            <a:off x="457200" y="1371600"/>
            <a:ext cx="8458200" cy="5262979"/>
          </a:xfrm>
          <a:prstGeom prst="rect">
            <a:avLst/>
          </a:prstGeom>
          <a:noFill/>
        </p:spPr>
        <p:txBody>
          <a:bodyPr wrap="square" rtlCol="0">
            <a:spAutoFit/>
          </a:bodyPr>
          <a:lstStyle/>
          <a:p>
            <a:pPr marL="285750" indent="-285750">
              <a:buFont typeface="Wingdings" panose="05000000000000000000" pitchFamily="2" charset="2"/>
              <a:buChar char="Ø"/>
            </a:pPr>
            <a:r>
              <a:rPr lang="en-US" sz="2400" b="1" dirty="0">
                <a:solidFill>
                  <a:srgbClr val="C00000"/>
                </a:solidFill>
              </a:rPr>
              <a:t>American Legislative Exchange Council </a:t>
            </a:r>
            <a:r>
              <a:rPr lang="en-US" sz="2400" dirty="0"/>
              <a:t>organizes lawmakers, private sector firms, and conservative activists to draft and promote model bills.</a:t>
            </a:r>
          </a:p>
          <a:p>
            <a:pPr marL="285750" indent="-285750">
              <a:buFont typeface="Wingdings" panose="05000000000000000000" pitchFamily="2" charset="2"/>
              <a:buChar char="Ø"/>
            </a:pPr>
            <a:endParaRPr lang="en-US" sz="2400" b="1" dirty="0"/>
          </a:p>
          <a:p>
            <a:pPr marL="285750" indent="-285750">
              <a:buFont typeface="Wingdings" panose="05000000000000000000" pitchFamily="2" charset="2"/>
              <a:buChar char="Ø"/>
            </a:pPr>
            <a:r>
              <a:rPr lang="en-US" sz="2400" b="1" dirty="0">
                <a:solidFill>
                  <a:srgbClr val="C00000"/>
                </a:solidFill>
              </a:rPr>
              <a:t>State Policy Network </a:t>
            </a:r>
            <a:r>
              <a:rPr lang="en-US" sz="2400" dirty="0"/>
              <a:t>links free-market think tanks and media operations in all fifty states.  Within this network, the Florida-based </a:t>
            </a:r>
            <a:r>
              <a:rPr lang="en-US" sz="2400" b="1" dirty="0">
                <a:solidFill>
                  <a:srgbClr val="C00000"/>
                </a:solidFill>
              </a:rPr>
              <a:t>Foundation for Government Accountability </a:t>
            </a:r>
            <a:r>
              <a:rPr lang="en-US" sz="2400" dirty="0"/>
              <a:t>took the lead in making presentations, writing OpEds, doing polls and media blitzes across many states.</a:t>
            </a:r>
          </a:p>
          <a:p>
            <a:pPr marL="285750" indent="-285750">
              <a:buFont typeface="Wingdings" panose="05000000000000000000" pitchFamily="2" charset="2"/>
              <a:buChar char="Ø"/>
            </a:pPr>
            <a:endParaRPr lang="en-US" sz="2400" b="1" dirty="0"/>
          </a:p>
          <a:p>
            <a:pPr marL="285750" indent="-285750">
              <a:buFont typeface="Wingdings" panose="05000000000000000000" pitchFamily="2" charset="2"/>
              <a:buChar char="Ø"/>
            </a:pPr>
            <a:r>
              <a:rPr lang="en-US" sz="2400" b="1" dirty="0">
                <a:solidFill>
                  <a:srgbClr val="C00000"/>
                </a:solidFill>
              </a:rPr>
              <a:t>Americans for Prosperity, </a:t>
            </a:r>
            <a:r>
              <a:rPr lang="en-US" sz="2400" dirty="0"/>
              <a:t>Koch-sponsored, federated organization, coordinates media, activist events, and lobbying in policy campaigns.</a:t>
            </a:r>
            <a:endParaRPr lang="en-US" sz="2400" b="1" dirty="0"/>
          </a:p>
        </p:txBody>
      </p:sp>
    </p:spTree>
    <p:extLst>
      <p:ext uri="{BB962C8B-B14F-4D97-AF65-F5344CB8AC3E}">
        <p14:creationId xmlns:p14="http://schemas.microsoft.com/office/powerpoint/2010/main" val="1374094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Right-Wing Network Strength and Medicaid Expansion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1"/>
            <a:ext cx="70866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596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086600" cy="5016758"/>
          </a:xfrm>
          <a:prstGeom prst="rect">
            <a:avLst/>
          </a:prstGeom>
          <a:noFill/>
        </p:spPr>
        <p:txBody>
          <a:bodyPr wrap="square" rtlCol="0">
            <a:spAutoFit/>
          </a:bodyPr>
          <a:lstStyle/>
          <a:p>
            <a:r>
              <a:rPr lang="en-US" sz="3200" dirty="0">
                <a:solidFill>
                  <a:srgbClr val="0070C0"/>
                </a:solidFill>
              </a:rPr>
              <a:t>Effects?   </a:t>
            </a:r>
          </a:p>
          <a:p>
            <a:endParaRPr lang="en-US" sz="3200" dirty="0">
              <a:solidFill>
                <a:srgbClr val="0070C0"/>
              </a:solidFill>
            </a:endParaRPr>
          </a:p>
          <a:p>
            <a:r>
              <a:rPr lang="en-US" sz="3200" dirty="0">
                <a:solidFill>
                  <a:srgbClr val="0070C0"/>
                </a:solidFill>
              </a:rPr>
              <a:t>Evidence that the Affordable Care Act, especially in Medicaid expansion states, not only expands coverage but also limits cost increases and helps low-income Americans get continuous care and avoid ruinous costs.</a:t>
            </a:r>
          </a:p>
          <a:p>
            <a:endParaRPr lang="en-US" sz="3200" dirty="0">
              <a:solidFill>
                <a:srgbClr val="0070C0"/>
              </a:solidFill>
            </a:endParaRPr>
          </a:p>
        </p:txBody>
      </p:sp>
    </p:spTree>
    <p:extLst>
      <p:ext uri="{BB962C8B-B14F-4D97-AF65-F5344CB8AC3E}">
        <p14:creationId xmlns:p14="http://schemas.microsoft.com/office/powerpoint/2010/main" val="3403640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637FB3F5-56CA-4D3F-8D19-6A369F976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81000"/>
            <a:ext cx="7772400" cy="6248399"/>
          </a:xfrm>
          <a:prstGeom prst="rect">
            <a:avLst/>
          </a:prstGeom>
        </p:spPr>
      </p:pic>
    </p:spTree>
    <p:extLst>
      <p:ext uri="{BB962C8B-B14F-4D97-AF65-F5344CB8AC3E}">
        <p14:creationId xmlns:p14="http://schemas.microsoft.com/office/powerpoint/2010/main" val="3380307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a:extLst>
              <a:ext uri="{FF2B5EF4-FFF2-40B4-BE49-F238E27FC236}">
                <a16:creationId xmlns:a16="http://schemas.microsoft.com/office/drawing/2014/main" id="{13AE011D-4C69-4B09-9D1F-D67DEE135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095" y="129000"/>
            <a:ext cx="5523809" cy="6600000"/>
          </a:xfrm>
          <a:prstGeom prst="rect">
            <a:avLst/>
          </a:prstGeom>
        </p:spPr>
      </p:pic>
    </p:spTree>
    <p:extLst>
      <p:ext uri="{BB962C8B-B14F-4D97-AF65-F5344CB8AC3E}">
        <p14:creationId xmlns:p14="http://schemas.microsoft.com/office/powerpoint/2010/main" val="2938437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371600"/>
            <a:ext cx="6477000" cy="514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1659" y="226191"/>
            <a:ext cx="8077200" cy="1015663"/>
          </a:xfrm>
          <a:prstGeom prst="rect">
            <a:avLst/>
          </a:prstGeom>
          <a:noFill/>
        </p:spPr>
        <p:txBody>
          <a:bodyPr wrap="square" rtlCol="0">
            <a:spAutoFit/>
          </a:bodyPr>
          <a:lstStyle/>
          <a:p>
            <a:r>
              <a:rPr lang="en-US" dirty="0">
                <a:solidFill>
                  <a:srgbClr val="0070C0"/>
                </a:solidFill>
              </a:rPr>
              <a:t>After Ohio Governor Kasich forced the expansion of Medicaid for the near poor (&gt;$21,000 for a family of three), the uninsured rate fell from 32.4% to 12.8%.</a:t>
            </a:r>
          </a:p>
        </p:txBody>
      </p:sp>
      <p:sp>
        <p:nvSpPr>
          <p:cNvPr id="4" name="TextBox 3"/>
          <p:cNvSpPr txBox="1"/>
          <p:nvPr/>
        </p:nvSpPr>
        <p:spPr>
          <a:xfrm>
            <a:off x="4953000" y="6516129"/>
            <a:ext cx="2057400" cy="307777"/>
          </a:xfrm>
          <a:prstGeom prst="rect">
            <a:avLst/>
          </a:prstGeom>
          <a:noFill/>
        </p:spPr>
        <p:txBody>
          <a:bodyPr wrap="square" rtlCol="0">
            <a:spAutoFit/>
          </a:bodyPr>
          <a:lstStyle/>
          <a:p>
            <a:r>
              <a:rPr lang="en-US" sz="1400" dirty="0"/>
              <a:t>VOX, Aug. 30, 2018</a:t>
            </a:r>
          </a:p>
        </p:txBody>
      </p:sp>
      <p:sp>
        <p:nvSpPr>
          <p:cNvPr id="5" name="TextBox 4"/>
          <p:cNvSpPr txBox="1"/>
          <p:nvPr/>
        </p:nvSpPr>
        <p:spPr>
          <a:xfrm>
            <a:off x="6802394" y="1037706"/>
            <a:ext cx="2209800" cy="5478423"/>
          </a:xfrm>
          <a:prstGeom prst="rect">
            <a:avLst/>
          </a:prstGeom>
          <a:noFill/>
          <a:ln w="12700">
            <a:solidFill>
              <a:schemeClr val="tx1"/>
            </a:solidFill>
          </a:ln>
        </p:spPr>
        <p:txBody>
          <a:bodyPr wrap="square" rtlCol="0">
            <a:spAutoFit/>
          </a:bodyPr>
          <a:lstStyle/>
          <a:p>
            <a:r>
              <a:rPr lang="en-US" sz="1400" i="1" dirty="0">
                <a:solidFill>
                  <a:srgbClr val="0070C0"/>
                </a:solidFill>
              </a:rPr>
              <a:t>Further Ohio results:</a:t>
            </a:r>
          </a:p>
          <a:p>
            <a:endParaRPr lang="en-US" sz="1400" dirty="0">
              <a:solidFill>
                <a:srgbClr val="0070C0"/>
              </a:solidFill>
            </a:endParaRPr>
          </a:p>
          <a:p>
            <a:pPr marL="285750" indent="-285750">
              <a:buFont typeface="Wingdings" panose="05000000000000000000" pitchFamily="2" charset="2"/>
              <a:buChar char="Ø"/>
            </a:pPr>
            <a:r>
              <a:rPr lang="en-US" sz="1400" dirty="0">
                <a:solidFill>
                  <a:srgbClr val="0070C0"/>
                </a:solidFill>
              </a:rPr>
              <a:t>Medicaid coverage makes it easier for people to work or look for work.</a:t>
            </a:r>
          </a:p>
          <a:p>
            <a:pPr marL="285750" indent="-285750">
              <a:buFont typeface="Wingdings" panose="05000000000000000000" pitchFamily="2" charset="2"/>
              <a:buChar char="Ø"/>
            </a:pPr>
            <a:endParaRPr lang="en-US" sz="1400" dirty="0">
              <a:solidFill>
                <a:srgbClr val="0070C0"/>
              </a:solidFill>
            </a:endParaRPr>
          </a:p>
          <a:p>
            <a:pPr marL="285750" indent="-285750">
              <a:buFont typeface="Wingdings" panose="05000000000000000000" pitchFamily="2" charset="2"/>
              <a:buChar char="Ø"/>
            </a:pPr>
            <a:r>
              <a:rPr lang="en-US" sz="1400" dirty="0">
                <a:solidFill>
                  <a:srgbClr val="0070C0"/>
                </a:solidFill>
              </a:rPr>
              <a:t>Covered people are less likely to have medical debts.</a:t>
            </a:r>
          </a:p>
          <a:p>
            <a:pPr marL="285750" indent="-285750">
              <a:buFont typeface="Wingdings" panose="05000000000000000000" pitchFamily="2" charset="2"/>
              <a:buChar char="Ø"/>
            </a:pPr>
            <a:endParaRPr lang="en-US" sz="1400" dirty="0">
              <a:solidFill>
                <a:srgbClr val="0070C0"/>
              </a:solidFill>
            </a:endParaRPr>
          </a:p>
          <a:p>
            <a:pPr marL="285750" indent="-285750">
              <a:buFont typeface="Wingdings" panose="05000000000000000000" pitchFamily="2" charset="2"/>
              <a:buChar char="Ø"/>
            </a:pPr>
            <a:r>
              <a:rPr lang="en-US" sz="1400" dirty="0">
                <a:solidFill>
                  <a:srgbClr val="0070C0"/>
                </a:solidFill>
              </a:rPr>
              <a:t>More three in ten report better health since coverage (six in ten the same); and more get opioid treatments.</a:t>
            </a:r>
          </a:p>
          <a:p>
            <a:pPr marL="285750" indent="-285750">
              <a:buFont typeface="Wingdings" panose="05000000000000000000" pitchFamily="2" charset="2"/>
              <a:buChar char="Ø"/>
            </a:pPr>
            <a:endParaRPr lang="en-US" sz="1400" dirty="0">
              <a:solidFill>
                <a:srgbClr val="0070C0"/>
              </a:solidFill>
            </a:endParaRPr>
          </a:p>
          <a:p>
            <a:pPr marL="285750" indent="-285750">
              <a:buFont typeface="Wingdings" panose="05000000000000000000" pitchFamily="2" charset="2"/>
              <a:buChar char="Ø"/>
            </a:pPr>
            <a:r>
              <a:rPr lang="en-US" sz="1400" dirty="0">
                <a:solidFill>
                  <a:srgbClr val="0070C0"/>
                </a:solidFill>
              </a:rPr>
              <a:t>Most who leave Medicaid do so because their incomes increased, they got jobs, or obtained coverage in other ways.</a:t>
            </a:r>
          </a:p>
        </p:txBody>
      </p:sp>
    </p:spTree>
    <p:extLst>
      <p:ext uri="{BB962C8B-B14F-4D97-AF65-F5344CB8AC3E}">
        <p14:creationId xmlns:p14="http://schemas.microsoft.com/office/powerpoint/2010/main" val="83857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522CFB-E5BA-4D1A-97CD-FCF332030BA5}"/>
              </a:ext>
            </a:extLst>
          </p:cNvPr>
          <p:cNvSpPr txBox="1"/>
          <p:nvPr/>
        </p:nvSpPr>
        <p:spPr>
          <a:xfrm>
            <a:off x="609600" y="179249"/>
            <a:ext cx="8153400" cy="6309420"/>
          </a:xfrm>
          <a:prstGeom prst="rect">
            <a:avLst/>
          </a:prstGeom>
          <a:noFill/>
        </p:spPr>
        <p:txBody>
          <a:bodyPr wrap="square" rtlCol="0">
            <a:spAutoFit/>
          </a:bodyPr>
          <a:lstStyle/>
          <a:p>
            <a:r>
              <a:rPr lang="en-US" sz="2400" dirty="0"/>
              <a:t>Proposals for </a:t>
            </a:r>
            <a:r>
              <a:rPr lang="en-US" sz="2400" dirty="0">
                <a:solidFill>
                  <a:srgbClr val="0070C0"/>
                </a:solidFill>
              </a:rPr>
              <a:t>universal subsidized early childhood education or day care </a:t>
            </a:r>
            <a:r>
              <a:rPr lang="en-US" sz="2400" dirty="0"/>
              <a:t>are emerging in the USA, but  most recent action has followed two other paths:</a:t>
            </a: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b="1" i="1" dirty="0">
                <a:solidFill>
                  <a:srgbClr val="3333FF"/>
                </a:solidFill>
                <a:latin typeface="Arial" panose="020B0604020202020204" pitchFamily="34" charset="0"/>
                <a:cs typeface="Arial" panose="020B0604020202020204" pitchFamily="34" charset="0"/>
              </a:rPr>
              <a:t>Government regulatory mandates </a:t>
            </a:r>
            <a:r>
              <a:rPr lang="en-US" sz="2400" b="1" dirty="0">
                <a:latin typeface="Arial" panose="020B0604020202020204" pitchFamily="34" charset="0"/>
                <a:cs typeface="Arial" panose="020B0604020202020204" pitchFamily="34" charset="0"/>
              </a:rPr>
              <a:t>requiring employers to provide, at their own expense, either </a:t>
            </a:r>
            <a:r>
              <a:rPr lang="en-US" sz="2400" b="1" dirty="0">
                <a:solidFill>
                  <a:srgbClr val="0070C0"/>
                </a:solidFill>
                <a:latin typeface="Arial" panose="020B0604020202020204" pitchFamily="34" charset="0"/>
                <a:cs typeface="Arial" panose="020B0604020202020204" pitchFamily="34" charset="0"/>
              </a:rPr>
              <a:t>paid sick days </a:t>
            </a:r>
            <a:r>
              <a:rPr lang="en-US" sz="2400" b="1" dirty="0">
                <a:latin typeface="Arial" panose="020B0604020202020204" pitchFamily="34" charset="0"/>
                <a:cs typeface="Arial" panose="020B0604020202020204" pitchFamily="34" charset="0"/>
              </a:rPr>
              <a:t>or </a:t>
            </a:r>
            <a:r>
              <a:rPr lang="en-US" sz="2400" dirty="0"/>
              <a:t>options for employees to take weeks/months of </a:t>
            </a:r>
            <a:r>
              <a:rPr lang="en-US" sz="2400" b="1" dirty="0">
                <a:solidFill>
                  <a:srgbClr val="3333FF"/>
                </a:solidFill>
                <a:latin typeface="Arial" panose="020B0604020202020204" pitchFamily="34" charset="0"/>
                <a:cs typeface="Arial" panose="020B0604020202020204" pitchFamily="34" charset="0"/>
              </a:rPr>
              <a:t>family and medical leave without losing their jobs.</a:t>
            </a:r>
            <a:endParaRPr lang="en-US" sz="2400" b="1" i="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i="1" dirty="0">
                <a:solidFill>
                  <a:srgbClr val="3333FF"/>
                </a:solidFill>
              </a:rPr>
              <a:t>Paid family and medical leave benefits</a:t>
            </a:r>
            <a:r>
              <a:rPr lang="en-US" sz="2400" b="1" i="1" dirty="0">
                <a:solidFill>
                  <a:srgbClr val="3333FF"/>
                </a:solidFill>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 a new form of social insurance funded by small, regular payroll contributions to allow employees to take extended time off for care of </a:t>
            </a:r>
            <a:r>
              <a:rPr lang="en-US" sz="2400" dirty="0"/>
              <a:t>newborns or elderly or sick relatives, </a:t>
            </a:r>
            <a:r>
              <a:rPr lang="en-US" sz="2400" b="1" dirty="0">
                <a:latin typeface="Arial" panose="020B0604020202020204" pitchFamily="34" charset="0"/>
                <a:cs typeface="Arial" panose="020B0604020202020204" pitchFamily="34" charset="0"/>
              </a:rPr>
              <a:t>with portions of their wages/salaries replaced.</a:t>
            </a:r>
          </a:p>
          <a:p>
            <a:endParaRPr lang="en-US" dirty="0"/>
          </a:p>
        </p:txBody>
      </p:sp>
    </p:spTree>
    <p:extLst>
      <p:ext uri="{BB962C8B-B14F-4D97-AF65-F5344CB8AC3E}">
        <p14:creationId xmlns:p14="http://schemas.microsoft.com/office/powerpoint/2010/main" val="536542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B27EE612-1F8A-44C8-83C9-48C931908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858" y="506476"/>
            <a:ext cx="7186283" cy="5845047"/>
          </a:xfrm>
          <a:prstGeom prst="rect">
            <a:avLst/>
          </a:prstGeom>
        </p:spPr>
      </p:pic>
    </p:spTree>
    <p:extLst>
      <p:ext uri="{BB962C8B-B14F-4D97-AF65-F5344CB8AC3E}">
        <p14:creationId xmlns:p14="http://schemas.microsoft.com/office/powerpoint/2010/main" val="3771474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9ABBB-3222-4EFC-AD18-E08629C15CF4}"/>
              </a:ext>
            </a:extLst>
          </p:cNvPr>
          <p:cNvSpPr txBox="1"/>
          <p:nvPr/>
        </p:nvSpPr>
        <p:spPr>
          <a:xfrm>
            <a:off x="228600" y="797510"/>
            <a:ext cx="8686800" cy="4524315"/>
          </a:xfrm>
          <a:prstGeom prst="rect">
            <a:avLst/>
          </a:prstGeom>
          <a:noFill/>
        </p:spPr>
        <p:txBody>
          <a:bodyPr wrap="square" rtlCol="0">
            <a:spAutoFit/>
          </a:bodyPr>
          <a:lstStyle/>
          <a:p>
            <a:r>
              <a:rPr lang="en-US" sz="2400" dirty="0"/>
              <a:t>Not just state-level Medicaid expansion, but the entire Affordable Care Act, has remained at the center of partisan and ideological conflicts since 2009.</a:t>
            </a:r>
          </a:p>
          <a:p>
            <a:endParaRPr lang="en-US" sz="2400" dirty="0"/>
          </a:p>
          <a:p>
            <a:pPr marL="342900" indent="-342900">
              <a:buFont typeface="Wingdings" panose="05000000000000000000" pitchFamily="2" charset="2"/>
              <a:buChar char="Ø"/>
            </a:pPr>
            <a:r>
              <a:rPr lang="en-US" sz="2400" dirty="0"/>
              <a:t>Conservative Republicans oppose a new tax-funded entitlement for lower-income and middle-income families. </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Tea Partiers and Trump enthusiasts (mostly mistakenly) see “ObamaCare” as a benefit for immigrants.</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endParaRPr lang="en-US" sz="2400" dirty="0"/>
          </a:p>
        </p:txBody>
      </p:sp>
    </p:spTree>
    <p:extLst>
      <p:ext uri="{BB962C8B-B14F-4D97-AF65-F5344CB8AC3E}">
        <p14:creationId xmlns:p14="http://schemas.microsoft.com/office/powerpoint/2010/main" val="1630759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E68718-AD0C-4B68-9E40-83E2BFC38411}"/>
              </a:ext>
            </a:extLst>
          </p:cNvPr>
          <p:cNvSpPr txBox="1"/>
          <p:nvPr/>
        </p:nvSpPr>
        <p:spPr>
          <a:xfrm>
            <a:off x="876300" y="5096707"/>
            <a:ext cx="7162800" cy="805862"/>
          </a:xfrm>
          <a:prstGeom prst="rect">
            <a:avLst/>
          </a:prstGeom>
          <a:noFill/>
        </p:spPr>
        <p:txBody>
          <a:bodyPr wrap="square">
            <a:spAutoFit/>
          </a:bodyPr>
          <a:lstStyle/>
          <a:p>
            <a:pPr marL="0" marR="0">
              <a:lnSpc>
                <a:spcPts val="2325"/>
              </a:lnSpc>
              <a:spcBef>
                <a:spcPts val="0"/>
              </a:spcBef>
              <a:spcAft>
                <a:spcPts val="800"/>
              </a:spcAft>
            </a:pPr>
            <a:endParaRPr lang="en-US" sz="2800" kern="1800" spc="-75" dirty="0">
              <a:solidFill>
                <a:srgbClr val="000000"/>
              </a:solidFill>
              <a:ea typeface="Calibri" panose="020F0502020204030204" pitchFamily="34" charset="0"/>
            </a:endParaRPr>
          </a:p>
          <a:p>
            <a:pPr marL="0" marR="0" algn="ctr">
              <a:lnSpc>
                <a:spcPts val="2325"/>
              </a:lnSpc>
              <a:spcBef>
                <a:spcPts val="0"/>
              </a:spcBef>
              <a:spcAft>
                <a:spcPts val="800"/>
              </a:spcAft>
            </a:pPr>
            <a:r>
              <a:rPr lang="en-US" sz="2800" b="0" dirty="0">
                <a:latin typeface="Calibri" panose="020F0502020204030204" pitchFamily="34" charset="0"/>
                <a:ea typeface="Calibri" panose="020F0502020204030204" pitchFamily="34" charset="0"/>
              </a:rPr>
              <a:t>[V</a:t>
            </a:r>
            <a:r>
              <a:rPr lang="en-US" sz="2800" b="0" dirty="0">
                <a:effectLst/>
                <a:latin typeface="Calibri" panose="020F0502020204030204" pitchFamily="34" charset="0"/>
                <a:ea typeface="Calibri" panose="020F0502020204030204" pitchFamily="34" charset="0"/>
                <a:cs typeface="Arial" panose="020B0604020202020204" pitchFamily="34" charset="0"/>
              </a:rPr>
              <a:t>ideo clip here]</a:t>
            </a:r>
          </a:p>
        </p:txBody>
      </p:sp>
      <p:sp>
        <p:nvSpPr>
          <p:cNvPr id="4" name="TextBox 3">
            <a:extLst>
              <a:ext uri="{FF2B5EF4-FFF2-40B4-BE49-F238E27FC236}">
                <a16:creationId xmlns:a16="http://schemas.microsoft.com/office/drawing/2014/main" id="{7EE846A8-AB95-4C70-9DFF-DE452E09C51E}"/>
              </a:ext>
            </a:extLst>
          </p:cNvPr>
          <p:cNvSpPr txBox="1"/>
          <p:nvPr/>
        </p:nvSpPr>
        <p:spPr>
          <a:xfrm>
            <a:off x="876300" y="990600"/>
            <a:ext cx="7886700" cy="1692771"/>
          </a:xfrm>
          <a:prstGeom prst="rect">
            <a:avLst/>
          </a:prstGeom>
          <a:noFill/>
        </p:spPr>
        <p:txBody>
          <a:bodyPr wrap="square" rtlCol="0">
            <a:spAutoFit/>
          </a:bodyPr>
          <a:lstStyle/>
          <a:p>
            <a:r>
              <a:rPr lang="en-US" sz="2400" dirty="0">
                <a:solidFill>
                  <a:srgbClr val="C00000"/>
                </a:solidFill>
              </a:rPr>
              <a:t>CNN Politics    </a:t>
            </a:r>
            <a:r>
              <a:rPr lang="en-US" sz="1800" dirty="0"/>
              <a:t>September 9, 2009 </a:t>
            </a:r>
          </a:p>
          <a:p>
            <a:r>
              <a:rPr lang="en-US" sz="1800" dirty="0"/>
              <a:t>appearance of President Obama at Joint Session of Congress</a:t>
            </a:r>
          </a:p>
          <a:p>
            <a:endParaRPr lang="en-US" sz="1400" dirty="0"/>
          </a:p>
          <a:p>
            <a:r>
              <a:rPr lang="en-US" sz="2400" dirty="0"/>
              <a:t> </a:t>
            </a:r>
            <a:r>
              <a:rPr lang="en-US" sz="2400" b="1" kern="1800" spc="-7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 Wilson shouts, 'You lie' to Obama during speech </a:t>
            </a:r>
          </a:p>
          <a:p>
            <a:endParaRPr lang="en-US" sz="2400" dirty="0"/>
          </a:p>
        </p:txBody>
      </p:sp>
      <p:sp>
        <p:nvSpPr>
          <p:cNvPr id="2" name="Rectangle 1">
            <a:extLst>
              <a:ext uri="{FF2B5EF4-FFF2-40B4-BE49-F238E27FC236}">
                <a16:creationId xmlns:a16="http://schemas.microsoft.com/office/drawing/2014/main" id="{2792EC1A-2F46-48E4-A0C6-F2F74F91F48A}"/>
              </a:ext>
            </a:extLst>
          </p:cNvPr>
          <p:cNvSpPr>
            <a:spLocks noChangeArrowheads="1"/>
          </p:cNvSpPr>
          <p:nvPr/>
        </p:nvSpPr>
        <p:spPr bwMode="auto">
          <a:xfrm>
            <a:off x="3840773" y="2589628"/>
            <a:ext cx="44386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South Carolina Rep. Joe Wilson shouted "you lie" after President Obama denied the health care plan would cover illegal immigrants.</a:t>
            </a:r>
            <a:endParaRPr kumimoji="0" lang="en-US" altLang="en-US" sz="2400" i="0" u="none" strike="noStrike" cap="none" normalizeH="0" baseline="0" dirty="0">
              <a:ln>
                <a:noFill/>
              </a:ln>
              <a:solidFill>
                <a:schemeClr val="tx1"/>
              </a:solidFill>
              <a:effectLst/>
            </a:endParaRPr>
          </a:p>
        </p:txBody>
      </p:sp>
      <p:pic>
        <p:nvPicPr>
          <p:cNvPr id="39938" name="Picture 2" descr="House Majority Whip Jim Clyburn said &quot;what we saw tonight was really bad manners.&quot;">
            <a:extLst>
              <a:ext uri="{FF2B5EF4-FFF2-40B4-BE49-F238E27FC236}">
                <a16:creationId xmlns:a16="http://schemas.microsoft.com/office/drawing/2014/main" id="{350F1286-5241-4D0D-94C4-C5EDFEFCF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2590800"/>
            <a:ext cx="2781300"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075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B4022A-99FD-44DB-9337-1C0C1A6A0A34}"/>
              </a:ext>
            </a:extLst>
          </p:cNvPr>
          <p:cNvSpPr txBox="1"/>
          <p:nvPr/>
        </p:nvSpPr>
        <p:spPr>
          <a:xfrm>
            <a:off x="762000" y="838200"/>
            <a:ext cx="7886700" cy="4832092"/>
          </a:xfrm>
          <a:prstGeom prst="rect">
            <a:avLst/>
          </a:prstGeom>
          <a:noFill/>
        </p:spPr>
        <p:txBody>
          <a:bodyPr wrap="square" rtlCol="0">
            <a:spAutoFit/>
          </a:bodyPr>
          <a:lstStyle/>
          <a:p>
            <a:r>
              <a:rPr lang="en-US" sz="2400" dirty="0">
                <a:solidFill>
                  <a:srgbClr val="0070C0"/>
                </a:solidFill>
              </a:rPr>
              <a:t>Democrats</a:t>
            </a:r>
            <a:r>
              <a:rPr lang="en-US" sz="2400" dirty="0"/>
              <a:t> remained on political defense through 2015. </a:t>
            </a:r>
          </a:p>
          <a:p>
            <a:endParaRPr lang="en-US" sz="2400" dirty="0"/>
          </a:p>
          <a:p>
            <a:r>
              <a:rPr lang="en-US" sz="2400" dirty="0"/>
              <a:t>But after implementation and once Trump/GOP made repeal an actual threat in 2017, they turned to vigorous defense and pushback – with the grassroots 2017 resistance movement in the lead.</a:t>
            </a:r>
          </a:p>
          <a:p>
            <a:endParaRPr lang="en-US" sz="2400" dirty="0"/>
          </a:p>
          <a:p>
            <a:endParaRPr lang="en-US" sz="2400" dirty="0"/>
          </a:p>
          <a:p>
            <a:r>
              <a:rPr lang="en-US" sz="2400" dirty="0"/>
              <a:t>Activist originated referenda continued to push GOP-led states to expand Medicaid coverage – in 2018 in Nebraska, Idaho, and Utah.</a:t>
            </a:r>
          </a:p>
          <a:p>
            <a:endParaRPr lang="en-US" dirty="0"/>
          </a:p>
        </p:txBody>
      </p:sp>
    </p:spTree>
    <p:extLst>
      <p:ext uri="{BB962C8B-B14F-4D97-AF65-F5344CB8AC3E}">
        <p14:creationId xmlns:p14="http://schemas.microsoft.com/office/powerpoint/2010/main" val="2365962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ebsite&#10;&#10;Description automatically generated">
            <a:extLst>
              <a:ext uri="{FF2B5EF4-FFF2-40B4-BE49-F238E27FC236}">
                <a16:creationId xmlns:a16="http://schemas.microsoft.com/office/drawing/2014/main" id="{28E1B5A6-EB5E-4A06-B8A2-E6D2590FF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095" y="1748047"/>
            <a:ext cx="6723809" cy="3361905"/>
          </a:xfrm>
          <a:prstGeom prst="rect">
            <a:avLst/>
          </a:prstGeom>
        </p:spPr>
      </p:pic>
      <p:sp>
        <p:nvSpPr>
          <p:cNvPr id="2" name="TextBox 1">
            <a:extLst>
              <a:ext uri="{FF2B5EF4-FFF2-40B4-BE49-F238E27FC236}">
                <a16:creationId xmlns:a16="http://schemas.microsoft.com/office/drawing/2014/main" id="{66350A49-9CE2-4BF2-86D8-D08134748C9C}"/>
              </a:ext>
            </a:extLst>
          </p:cNvPr>
          <p:cNvSpPr txBox="1"/>
          <p:nvPr/>
        </p:nvSpPr>
        <p:spPr>
          <a:xfrm>
            <a:off x="1066800" y="533400"/>
            <a:ext cx="5410200" cy="400110"/>
          </a:xfrm>
          <a:prstGeom prst="rect">
            <a:avLst/>
          </a:prstGeom>
          <a:noFill/>
        </p:spPr>
        <p:txBody>
          <a:bodyPr wrap="square" rtlCol="0">
            <a:spAutoFit/>
          </a:bodyPr>
          <a:lstStyle/>
          <a:p>
            <a:r>
              <a:rPr lang="en-US" dirty="0"/>
              <a:t>And further referenda in 2020….</a:t>
            </a:r>
          </a:p>
        </p:txBody>
      </p:sp>
    </p:spTree>
    <p:extLst>
      <p:ext uri="{BB962C8B-B14F-4D97-AF65-F5344CB8AC3E}">
        <p14:creationId xmlns:p14="http://schemas.microsoft.com/office/powerpoint/2010/main" val="977758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585838BB-A00D-4585-B262-CD60D2434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964"/>
            <a:ext cx="9144000" cy="5148072"/>
          </a:xfrm>
          <a:prstGeom prst="rect">
            <a:avLst/>
          </a:prstGeom>
        </p:spPr>
      </p:pic>
    </p:spTree>
    <p:extLst>
      <p:ext uri="{BB962C8B-B14F-4D97-AF65-F5344CB8AC3E}">
        <p14:creationId xmlns:p14="http://schemas.microsoft.com/office/powerpoint/2010/main" val="1018787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3B0A2790-39B9-430E-AC81-BC63E3635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929146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590B5776-C3AA-4609-AC9C-567A70A60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943600"/>
          </a:xfrm>
          <a:prstGeom prst="rect">
            <a:avLst/>
          </a:prstGeom>
        </p:spPr>
      </p:pic>
      <p:sp>
        <p:nvSpPr>
          <p:cNvPr id="2" name="TextBox 1">
            <a:extLst>
              <a:ext uri="{FF2B5EF4-FFF2-40B4-BE49-F238E27FC236}">
                <a16:creationId xmlns:a16="http://schemas.microsoft.com/office/drawing/2014/main" id="{9B32DAC1-37AF-403F-9217-87CA58A6A6A8}"/>
              </a:ext>
            </a:extLst>
          </p:cNvPr>
          <p:cNvSpPr txBox="1"/>
          <p:nvPr/>
        </p:nvSpPr>
        <p:spPr>
          <a:xfrm>
            <a:off x="381000" y="352455"/>
            <a:ext cx="8229600" cy="461665"/>
          </a:xfrm>
          <a:prstGeom prst="rect">
            <a:avLst/>
          </a:prstGeom>
          <a:noFill/>
        </p:spPr>
        <p:txBody>
          <a:bodyPr wrap="square" rtlCol="0">
            <a:spAutoFit/>
          </a:bodyPr>
          <a:lstStyle/>
          <a:p>
            <a:r>
              <a:rPr lang="en-US" sz="2400" dirty="0"/>
              <a:t>By now, there are just 12 states refusing expansion.</a:t>
            </a:r>
          </a:p>
        </p:txBody>
      </p:sp>
    </p:spTree>
    <p:extLst>
      <p:ext uri="{BB962C8B-B14F-4D97-AF65-F5344CB8AC3E}">
        <p14:creationId xmlns:p14="http://schemas.microsoft.com/office/powerpoint/2010/main" val="81117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www.motherjones.com/wp-content/uploads/2018/05/blog_gallup_uninsured_q4_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52041"/>
            <a:ext cx="8610600" cy="50773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1DBC89F-A9E4-4B75-A5B8-C349D3C8A37B}"/>
              </a:ext>
            </a:extLst>
          </p:cNvPr>
          <p:cNvSpPr txBox="1"/>
          <p:nvPr/>
        </p:nvSpPr>
        <p:spPr>
          <a:xfrm>
            <a:off x="342900" y="228602"/>
            <a:ext cx="8458200" cy="1323439"/>
          </a:xfrm>
          <a:prstGeom prst="rect">
            <a:avLst/>
          </a:prstGeom>
          <a:noFill/>
        </p:spPr>
        <p:txBody>
          <a:bodyPr wrap="square" rtlCol="0">
            <a:spAutoFit/>
          </a:bodyPr>
          <a:lstStyle/>
          <a:p>
            <a:r>
              <a:rPr lang="en-US" sz="2000" dirty="0"/>
              <a:t>Although ACA repeal failed and was dropped by the GOP Congress after 2017, the Trump administration has used regulations to modify and weaken ACA coverage.</a:t>
            </a:r>
          </a:p>
          <a:p>
            <a:endParaRPr lang="en-US" dirty="0"/>
          </a:p>
        </p:txBody>
      </p:sp>
    </p:spTree>
    <p:extLst>
      <p:ext uri="{BB962C8B-B14F-4D97-AF65-F5344CB8AC3E}">
        <p14:creationId xmlns:p14="http://schemas.microsoft.com/office/powerpoint/2010/main" val="2081852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www.commonwealthfund.org/sites/default/files/images/charts/___media_images_interactives_and_data_chart_maps_chartcart_issue_brief_trump_health_care_reform_image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47100" cy="646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33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FB91D1AC-67E1-43AD-8B05-771E8DB4F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40" y="0"/>
            <a:ext cx="8906719" cy="6858000"/>
          </a:xfrm>
          <a:prstGeom prst="rect">
            <a:avLst/>
          </a:prstGeom>
        </p:spPr>
      </p:pic>
    </p:spTree>
    <p:extLst>
      <p:ext uri="{BB962C8B-B14F-4D97-AF65-F5344CB8AC3E}">
        <p14:creationId xmlns:p14="http://schemas.microsoft.com/office/powerpoint/2010/main" val="1443655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19200"/>
            <a:ext cx="8229600" cy="5334000"/>
          </a:xfrm>
          <a:prstGeom prst="rect">
            <a:avLst/>
          </a:prstGeom>
        </p:spPr>
      </p:pic>
      <p:sp>
        <p:nvSpPr>
          <p:cNvPr id="3" name="TextBox 2"/>
          <p:cNvSpPr txBox="1"/>
          <p:nvPr/>
        </p:nvSpPr>
        <p:spPr>
          <a:xfrm>
            <a:off x="457200" y="228600"/>
            <a:ext cx="8458200" cy="1015663"/>
          </a:xfrm>
          <a:prstGeom prst="rect">
            <a:avLst/>
          </a:prstGeom>
          <a:noFill/>
        </p:spPr>
        <p:txBody>
          <a:bodyPr wrap="square" rtlCol="0">
            <a:spAutoFit/>
          </a:bodyPr>
          <a:lstStyle/>
          <a:p>
            <a:r>
              <a:rPr lang="en-US" sz="2000" b="1" dirty="0">
                <a:solidFill>
                  <a:srgbClr val="C00000"/>
                </a:solidFill>
                <a:latin typeface="Arial" panose="020B0604020202020204" pitchFamily="34" charset="0"/>
                <a:cs typeface="Arial" panose="020B0604020202020204" pitchFamily="34" charset="0"/>
              </a:rPr>
              <a:t>The </a:t>
            </a:r>
            <a:r>
              <a:rPr lang="en-US" dirty="0">
                <a:solidFill>
                  <a:srgbClr val="C00000"/>
                </a:solidFill>
              </a:rPr>
              <a:t>most important legislative </a:t>
            </a:r>
            <a:r>
              <a:rPr lang="en-US" sz="2000" b="1" dirty="0">
                <a:solidFill>
                  <a:srgbClr val="C00000"/>
                </a:solidFill>
                <a:latin typeface="Arial" panose="020B0604020202020204" pitchFamily="34" charset="0"/>
                <a:cs typeface="Arial" panose="020B0604020202020204" pitchFamily="34" charset="0"/>
              </a:rPr>
              <a:t>initiative of the Trump/GOP was the 2017 $2.3 trillion tax cut that increased projected deficits and U.S. income inequality</a:t>
            </a:r>
          </a:p>
        </p:txBody>
      </p:sp>
    </p:spTree>
    <p:extLst>
      <p:ext uri="{BB962C8B-B14F-4D97-AF65-F5344CB8AC3E}">
        <p14:creationId xmlns:p14="http://schemas.microsoft.com/office/powerpoint/2010/main" val="3314819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86800" cy="707886"/>
          </a:xfrm>
          <a:prstGeom prst="rect">
            <a:avLst/>
          </a:prstGeom>
          <a:noFill/>
        </p:spPr>
        <p:txBody>
          <a:bodyPr wrap="square" rtlCol="0">
            <a:spAutoFit/>
          </a:bodyPr>
          <a:lstStyle/>
          <a:p>
            <a:pPr algn="ctr"/>
            <a:r>
              <a:rPr lang="en-US" sz="2000" b="1" dirty="0">
                <a:solidFill>
                  <a:srgbClr val="0070C0"/>
                </a:solidFill>
                <a:latin typeface="Arial" panose="020B0604020202020204" pitchFamily="34" charset="0"/>
                <a:cs typeface="Arial" panose="020B0604020202020204" pitchFamily="34" charset="0"/>
              </a:rPr>
              <a:t>LATE 20</a:t>
            </a:r>
            <a:r>
              <a:rPr lang="en-US" sz="2000" b="1" baseline="30000" dirty="0">
                <a:solidFill>
                  <a:srgbClr val="0070C0"/>
                </a:solidFill>
                <a:latin typeface="Arial" panose="020B0604020202020204" pitchFamily="34" charset="0"/>
                <a:cs typeface="Arial" panose="020B0604020202020204" pitchFamily="34" charset="0"/>
              </a:rPr>
              <a:t>th</a:t>
            </a:r>
            <a:r>
              <a:rPr lang="en-US" sz="2000" b="1" dirty="0">
                <a:solidFill>
                  <a:srgbClr val="0070C0"/>
                </a:solidFill>
                <a:latin typeface="Arial" panose="020B0604020202020204" pitchFamily="34" charset="0"/>
                <a:cs typeface="Arial" panose="020B0604020202020204" pitchFamily="34" charset="0"/>
              </a:rPr>
              <a:t>/ 21</a:t>
            </a:r>
            <a:r>
              <a:rPr lang="en-US" sz="2000" b="1" baseline="30000" dirty="0">
                <a:solidFill>
                  <a:srgbClr val="0070C0"/>
                </a:solidFill>
                <a:latin typeface="Arial" panose="020B0604020202020204" pitchFamily="34" charset="0"/>
                <a:cs typeface="Arial" panose="020B0604020202020204" pitchFamily="34" charset="0"/>
              </a:rPr>
              <a:t>st</a:t>
            </a:r>
            <a:r>
              <a:rPr lang="en-US" sz="2000" b="1" dirty="0">
                <a:solidFill>
                  <a:srgbClr val="0070C0"/>
                </a:solidFill>
                <a:latin typeface="Arial" panose="020B0604020202020204" pitchFamily="34" charset="0"/>
                <a:cs typeface="Arial" panose="020B0604020202020204" pitchFamily="34" charset="0"/>
              </a:rPr>
              <a:t> CENTURY SOCIAL TRENDS </a:t>
            </a:r>
          </a:p>
          <a:p>
            <a:pPr algn="ctr"/>
            <a:r>
              <a:rPr lang="en-US" sz="2000" b="1" dirty="0">
                <a:solidFill>
                  <a:srgbClr val="0070C0"/>
                </a:solidFill>
                <a:latin typeface="Arial" panose="020B0604020202020204" pitchFamily="34" charset="0"/>
                <a:cs typeface="Arial" panose="020B0604020202020204" pitchFamily="34" charset="0"/>
              </a:rPr>
              <a:t>and the EMBATTLED U.S. WELFARE STATE</a:t>
            </a:r>
          </a:p>
        </p:txBody>
      </p:sp>
      <p:sp>
        <p:nvSpPr>
          <p:cNvPr id="3" name="TextBox 2"/>
          <p:cNvSpPr txBox="1"/>
          <p:nvPr/>
        </p:nvSpPr>
        <p:spPr>
          <a:xfrm>
            <a:off x="268309" y="1066800"/>
            <a:ext cx="8650309" cy="5632311"/>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a:latin typeface="Arial" panose="020B0604020202020204" pitchFamily="34" charset="0"/>
                <a:cs typeface="Arial" panose="020B0604020202020204" pitchFamily="34" charset="0"/>
              </a:rPr>
              <a:t>Social support/ direct spending increasingly tilted toward the elderly – </a:t>
            </a:r>
            <a:r>
              <a:rPr lang="en-US" sz="2000" b="1" i="1" dirty="0">
                <a:latin typeface="Arial" panose="020B0604020202020204" pitchFamily="34" charset="0"/>
                <a:cs typeface="Arial" panose="020B0604020202020204" pitchFamily="34" charset="0"/>
              </a:rPr>
              <a:t>with the exception of the Affordable Care Act, the most redistributive new social program in decades</a:t>
            </a:r>
          </a:p>
          <a:p>
            <a:pPr marL="285750" indent="-285750">
              <a:buFont typeface="Wingdings" panose="05000000000000000000" pitchFamily="2" charset="2"/>
              <a:buChar char="Ø"/>
            </a:pPr>
            <a:endParaRPr lang="en-US" sz="2000" b="1"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b="1" dirty="0">
                <a:latin typeface="Arial" panose="020B0604020202020204" pitchFamily="34" charset="0"/>
                <a:cs typeface="Arial" panose="020B0604020202020204" pitchFamily="34" charset="0"/>
              </a:rPr>
              <a:t>Total social expenditures and tax reductions remain tilted toward top earners and investors</a:t>
            </a:r>
          </a:p>
          <a:p>
            <a:pPr marL="285750" indent="-28575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b="1" dirty="0">
                <a:latin typeface="Arial" panose="020B0604020202020204" pitchFamily="34" charset="0"/>
                <a:cs typeface="Arial" panose="020B0604020202020204" pitchFamily="34" charset="0"/>
              </a:rPr>
              <a:t>Wages for most workers have stalled or fallen</a:t>
            </a:r>
          </a:p>
          <a:p>
            <a:pPr marL="285750" indent="-28575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b="1" dirty="0">
                <a:latin typeface="Arial" panose="020B0604020202020204" pitchFamily="34" charset="0"/>
                <a:cs typeface="Arial" panose="020B0604020202020204" pitchFamily="34" charset="0"/>
              </a:rPr>
              <a:t>Job security and employee benefits have eroded </a:t>
            </a:r>
          </a:p>
          <a:p>
            <a:pPr marL="285750" indent="-28575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b="1" dirty="0">
                <a:latin typeface="Arial" panose="020B0604020202020204" pitchFamily="34" charset="0"/>
                <a:cs typeface="Arial" panose="020B0604020202020204" pitchFamily="34" charset="0"/>
              </a:rPr>
              <a:t>Tensions between family life and work have grown for working parents and their children </a:t>
            </a:r>
          </a:p>
          <a:p>
            <a:pPr marL="285750" indent="-28575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b="1" dirty="0">
                <a:latin typeface="Arial" panose="020B0604020202020204" pitchFamily="34" charset="0"/>
                <a:cs typeface="Arial" panose="020B0604020202020204" pitchFamily="34" charset="0"/>
              </a:rPr>
              <a:t>Partisan splits and polarization block most Congressional efforts to update policies or create new social supports for working families – and ObamaCare remains controversial, along with programs like Food Stamps aimed at helping the poor.</a:t>
            </a:r>
          </a:p>
        </p:txBody>
      </p:sp>
    </p:spTree>
    <p:extLst>
      <p:ext uri="{BB962C8B-B14F-4D97-AF65-F5344CB8AC3E}">
        <p14:creationId xmlns:p14="http://schemas.microsoft.com/office/powerpoint/2010/main" val="2667845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79759" y="2100310"/>
            <a:ext cx="6215538" cy="1308403"/>
          </a:xfrm>
          <a:prstGeom prst="rect">
            <a:avLst/>
          </a:prstGeom>
        </p:spPr>
        <p:txBody>
          <a:bodyPr vert="horz" wrap="square" lIns="0" tIns="11906" rIns="0" bIns="0" rtlCol="0">
            <a:spAutoFit/>
          </a:bodyPr>
          <a:lstStyle/>
          <a:p>
            <a:pPr marL="223838" indent="-214313">
              <a:spcBef>
                <a:spcPts val="94"/>
              </a:spcBef>
              <a:buClr>
                <a:srgbClr val="0077C7"/>
              </a:buClr>
              <a:buFont typeface="Arial"/>
              <a:buChar char="•"/>
              <a:tabLst>
                <a:tab pos="223361" algn="l"/>
                <a:tab pos="223838" algn="l"/>
              </a:tabLst>
            </a:pPr>
            <a:r>
              <a:rPr sz="1200" i="1" spc="15" dirty="0">
                <a:solidFill>
                  <a:srgbClr val="545558"/>
                </a:solidFill>
                <a:latin typeface="Arial"/>
                <a:cs typeface="Arial"/>
              </a:rPr>
              <a:t>Supported repeal </a:t>
            </a:r>
            <a:r>
              <a:rPr sz="1200" i="1" spc="11" dirty="0">
                <a:solidFill>
                  <a:srgbClr val="545558"/>
                </a:solidFill>
                <a:latin typeface="Arial"/>
                <a:cs typeface="Arial"/>
              </a:rPr>
              <a:t>of the Affordable </a:t>
            </a:r>
            <a:r>
              <a:rPr sz="1200" i="1" spc="8" dirty="0">
                <a:solidFill>
                  <a:srgbClr val="545558"/>
                </a:solidFill>
                <a:latin typeface="Arial"/>
                <a:cs typeface="Arial"/>
              </a:rPr>
              <a:t>Care </a:t>
            </a:r>
            <a:r>
              <a:rPr sz="1200" i="1" spc="11" dirty="0">
                <a:solidFill>
                  <a:srgbClr val="545558"/>
                </a:solidFill>
                <a:latin typeface="Arial"/>
                <a:cs typeface="Arial"/>
              </a:rPr>
              <a:t>Act </a:t>
            </a:r>
            <a:r>
              <a:rPr sz="1200" i="1" spc="4" dirty="0">
                <a:solidFill>
                  <a:srgbClr val="545558"/>
                </a:solidFill>
                <a:latin typeface="Arial"/>
                <a:cs typeface="Arial"/>
              </a:rPr>
              <a:t>(ACA) </a:t>
            </a:r>
            <a:r>
              <a:rPr sz="1200" i="1" spc="19" dirty="0">
                <a:solidFill>
                  <a:srgbClr val="545558"/>
                </a:solidFill>
                <a:latin typeface="Arial"/>
                <a:cs typeface="Arial"/>
              </a:rPr>
              <a:t>and </a:t>
            </a:r>
            <a:r>
              <a:rPr sz="1200" i="1" spc="15" dirty="0">
                <a:solidFill>
                  <a:srgbClr val="545558"/>
                </a:solidFill>
                <a:latin typeface="Arial"/>
                <a:cs typeface="Arial"/>
              </a:rPr>
              <a:t>supporting </a:t>
            </a:r>
            <a:r>
              <a:rPr sz="1200" i="1" spc="11" dirty="0">
                <a:solidFill>
                  <a:srgbClr val="545558"/>
                </a:solidFill>
                <a:latin typeface="Arial"/>
                <a:cs typeface="Arial"/>
              </a:rPr>
              <a:t>lawsuit</a:t>
            </a:r>
            <a:r>
              <a:rPr sz="1200" i="1" spc="199" dirty="0">
                <a:solidFill>
                  <a:srgbClr val="545558"/>
                </a:solidFill>
                <a:latin typeface="Arial"/>
                <a:cs typeface="Arial"/>
              </a:rPr>
              <a:t> </a:t>
            </a:r>
            <a:r>
              <a:rPr sz="1200" i="1" spc="8" dirty="0">
                <a:solidFill>
                  <a:srgbClr val="545558"/>
                </a:solidFill>
                <a:latin typeface="Arial"/>
                <a:cs typeface="Arial"/>
              </a:rPr>
              <a:t>to</a:t>
            </a:r>
            <a:endParaRPr sz="1200" dirty="0">
              <a:latin typeface="Arial"/>
              <a:cs typeface="Arial"/>
            </a:endParaRPr>
          </a:p>
          <a:p>
            <a:pPr marL="223838">
              <a:spcBef>
                <a:spcPts val="15"/>
              </a:spcBef>
            </a:pPr>
            <a:r>
              <a:rPr sz="1200" i="1" spc="11" dirty="0">
                <a:solidFill>
                  <a:srgbClr val="545558"/>
                </a:solidFill>
                <a:latin typeface="Arial"/>
                <a:cs typeface="Arial"/>
              </a:rPr>
              <a:t>overturn entire</a:t>
            </a:r>
            <a:r>
              <a:rPr sz="1200" i="1" spc="64" dirty="0">
                <a:solidFill>
                  <a:srgbClr val="545558"/>
                </a:solidFill>
                <a:latin typeface="Arial"/>
                <a:cs typeface="Arial"/>
              </a:rPr>
              <a:t> </a:t>
            </a:r>
            <a:r>
              <a:rPr sz="1200" i="1" spc="19" dirty="0">
                <a:solidFill>
                  <a:srgbClr val="545558"/>
                </a:solidFill>
                <a:latin typeface="Arial"/>
                <a:cs typeface="Arial"/>
              </a:rPr>
              <a:t>law</a:t>
            </a:r>
            <a:endParaRPr sz="1200" dirty="0">
              <a:latin typeface="Arial"/>
              <a:cs typeface="Arial"/>
            </a:endParaRPr>
          </a:p>
          <a:p>
            <a:pPr>
              <a:spcBef>
                <a:spcPts val="11"/>
              </a:spcBef>
            </a:pPr>
            <a:endParaRPr sz="1200" dirty="0">
              <a:latin typeface="Arial"/>
              <a:cs typeface="Arial"/>
            </a:endParaRPr>
          </a:p>
          <a:p>
            <a:pPr marL="223838" marR="3810" indent="-214313">
              <a:lnSpc>
                <a:spcPct val="100899"/>
              </a:lnSpc>
              <a:buClr>
                <a:srgbClr val="0077C7"/>
              </a:buClr>
              <a:buFont typeface="Arial"/>
              <a:buChar char="•"/>
              <a:tabLst>
                <a:tab pos="223361" algn="l"/>
                <a:tab pos="223838" algn="l"/>
              </a:tabLst>
            </a:pPr>
            <a:r>
              <a:rPr sz="1200" i="1" spc="15" dirty="0">
                <a:solidFill>
                  <a:srgbClr val="545558"/>
                </a:solidFill>
                <a:latin typeface="Arial"/>
                <a:cs typeface="Arial"/>
              </a:rPr>
              <a:t>Proposed </a:t>
            </a:r>
            <a:r>
              <a:rPr sz="1200" i="1" spc="19" dirty="0">
                <a:solidFill>
                  <a:srgbClr val="545558"/>
                </a:solidFill>
                <a:latin typeface="Arial"/>
                <a:cs typeface="Arial"/>
              </a:rPr>
              <a:t>changes </a:t>
            </a:r>
            <a:r>
              <a:rPr sz="1200" i="1" spc="8" dirty="0">
                <a:solidFill>
                  <a:srgbClr val="545558"/>
                </a:solidFill>
                <a:latin typeface="Arial"/>
                <a:cs typeface="Arial"/>
              </a:rPr>
              <a:t>to </a:t>
            </a:r>
            <a:r>
              <a:rPr sz="1200" i="1" spc="23" dirty="0">
                <a:solidFill>
                  <a:srgbClr val="545558"/>
                </a:solidFill>
                <a:latin typeface="Arial"/>
                <a:cs typeface="Arial"/>
              </a:rPr>
              <a:t>cap </a:t>
            </a:r>
            <a:r>
              <a:rPr sz="1200" i="1" spc="19" dirty="0">
                <a:solidFill>
                  <a:srgbClr val="545558"/>
                </a:solidFill>
                <a:latin typeface="Arial"/>
                <a:cs typeface="Arial"/>
              </a:rPr>
              <a:t>and </a:t>
            </a:r>
            <a:r>
              <a:rPr sz="1200" i="1" spc="26" dirty="0">
                <a:solidFill>
                  <a:srgbClr val="545558"/>
                </a:solidFill>
                <a:latin typeface="Arial"/>
                <a:cs typeface="Arial"/>
              </a:rPr>
              <a:t>limit </a:t>
            </a:r>
            <a:r>
              <a:rPr sz="1200" i="1" spc="15" dirty="0">
                <a:solidFill>
                  <a:srgbClr val="545558"/>
                </a:solidFill>
                <a:latin typeface="Arial"/>
                <a:cs typeface="Arial"/>
              </a:rPr>
              <a:t>federal funding </a:t>
            </a:r>
            <a:r>
              <a:rPr sz="1200" i="1" spc="11" dirty="0">
                <a:solidFill>
                  <a:srgbClr val="545558"/>
                </a:solidFill>
                <a:latin typeface="Arial"/>
                <a:cs typeface="Arial"/>
              </a:rPr>
              <a:t>for </a:t>
            </a:r>
            <a:r>
              <a:rPr sz="1200" i="1" spc="23" dirty="0">
                <a:solidFill>
                  <a:srgbClr val="545558"/>
                </a:solidFill>
                <a:latin typeface="Arial"/>
                <a:cs typeface="Arial"/>
              </a:rPr>
              <a:t>Medicaid </a:t>
            </a:r>
            <a:r>
              <a:rPr sz="1200" i="1" spc="19" dirty="0">
                <a:solidFill>
                  <a:srgbClr val="545558"/>
                </a:solidFill>
                <a:latin typeface="Arial"/>
                <a:cs typeface="Arial"/>
              </a:rPr>
              <a:t>and </a:t>
            </a:r>
            <a:r>
              <a:rPr sz="1200" i="1" spc="26" dirty="0">
                <a:solidFill>
                  <a:srgbClr val="545558"/>
                </a:solidFill>
                <a:latin typeface="Arial"/>
                <a:cs typeface="Arial"/>
              </a:rPr>
              <a:t>limit</a:t>
            </a:r>
            <a:r>
              <a:rPr sz="1200" i="1" spc="-116" dirty="0">
                <a:solidFill>
                  <a:srgbClr val="545558"/>
                </a:solidFill>
                <a:latin typeface="Arial"/>
                <a:cs typeface="Arial"/>
              </a:rPr>
              <a:t> </a:t>
            </a:r>
            <a:r>
              <a:rPr sz="1200" i="1" spc="23" dirty="0">
                <a:solidFill>
                  <a:srgbClr val="545558"/>
                </a:solidFill>
                <a:latin typeface="Arial"/>
                <a:cs typeface="Arial"/>
              </a:rPr>
              <a:t>Medicaid  </a:t>
            </a:r>
            <a:r>
              <a:rPr sz="1200" i="1" spc="11" dirty="0">
                <a:solidFill>
                  <a:srgbClr val="545558"/>
                </a:solidFill>
                <a:latin typeface="Arial"/>
                <a:cs typeface="Arial"/>
              </a:rPr>
              <a:t>eligibility</a:t>
            </a:r>
            <a:endParaRPr sz="1200" dirty="0">
              <a:latin typeface="Arial"/>
              <a:cs typeface="Arial"/>
            </a:endParaRPr>
          </a:p>
          <a:p>
            <a:pPr>
              <a:spcBef>
                <a:spcPts val="26"/>
              </a:spcBef>
              <a:buClr>
                <a:srgbClr val="0077C7"/>
              </a:buClr>
              <a:buFont typeface="Arial"/>
              <a:buChar char="•"/>
            </a:pPr>
            <a:endParaRPr sz="1200" dirty="0">
              <a:latin typeface="Arial"/>
              <a:cs typeface="Arial"/>
            </a:endParaRPr>
          </a:p>
          <a:p>
            <a:pPr marL="223838" indent="-214313">
              <a:spcBef>
                <a:spcPts val="4"/>
              </a:spcBef>
              <a:buClr>
                <a:srgbClr val="0077C7"/>
              </a:buClr>
              <a:buFont typeface="Arial"/>
              <a:buChar char="•"/>
              <a:tabLst>
                <a:tab pos="223361" algn="l"/>
                <a:tab pos="223838" algn="l"/>
              </a:tabLst>
            </a:pPr>
            <a:r>
              <a:rPr sz="1200" i="1" spc="15" dirty="0">
                <a:solidFill>
                  <a:srgbClr val="545558"/>
                </a:solidFill>
                <a:latin typeface="Arial"/>
                <a:cs typeface="Arial"/>
              </a:rPr>
              <a:t>Restricted </a:t>
            </a:r>
            <a:r>
              <a:rPr sz="1200" i="1" spc="23" dirty="0">
                <a:solidFill>
                  <a:srgbClr val="545558"/>
                </a:solidFill>
                <a:latin typeface="Arial"/>
                <a:cs typeface="Arial"/>
              </a:rPr>
              <a:t>access </a:t>
            </a:r>
            <a:r>
              <a:rPr sz="1200" i="1" spc="8" dirty="0">
                <a:solidFill>
                  <a:srgbClr val="545558"/>
                </a:solidFill>
                <a:latin typeface="Arial"/>
                <a:cs typeface="Arial"/>
              </a:rPr>
              <a:t>to </a:t>
            </a:r>
            <a:r>
              <a:rPr sz="1200" i="1" spc="15" dirty="0">
                <a:solidFill>
                  <a:srgbClr val="545558"/>
                </a:solidFill>
                <a:latin typeface="Arial"/>
                <a:cs typeface="Arial"/>
              </a:rPr>
              <a:t>reproductive health</a:t>
            </a:r>
            <a:r>
              <a:rPr sz="1200" i="1" spc="26" dirty="0">
                <a:solidFill>
                  <a:srgbClr val="545558"/>
                </a:solidFill>
                <a:latin typeface="Arial"/>
                <a:cs typeface="Arial"/>
              </a:rPr>
              <a:t> </a:t>
            </a:r>
            <a:r>
              <a:rPr sz="1200" i="1" spc="19" dirty="0">
                <a:solidFill>
                  <a:srgbClr val="545558"/>
                </a:solidFill>
                <a:latin typeface="Arial"/>
                <a:cs typeface="Arial"/>
              </a:rPr>
              <a:t>services</a:t>
            </a:r>
            <a:endParaRPr sz="1200" dirty="0">
              <a:latin typeface="Arial"/>
              <a:cs typeface="Arial"/>
            </a:endParaRPr>
          </a:p>
        </p:txBody>
      </p:sp>
      <p:sp>
        <p:nvSpPr>
          <p:cNvPr id="3" name="object 3"/>
          <p:cNvSpPr txBox="1"/>
          <p:nvPr/>
        </p:nvSpPr>
        <p:spPr>
          <a:xfrm>
            <a:off x="1879759" y="3781234"/>
            <a:ext cx="6092666" cy="571183"/>
          </a:xfrm>
          <a:prstGeom prst="rect">
            <a:avLst/>
          </a:prstGeom>
        </p:spPr>
        <p:txBody>
          <a:bodyPr vert="horz" wrap="square" lIns="0" tIns="2858" rIns="0" bIns="0" rtlCol="0">
            <a:spAutoFit/>
          </a:bodyPr>
          <a:lstStyle/>
          <a:p>
            <a:pPr marL="223838" marR="3810" indent="-214313">
              <a:lnSpc>
                <a:spcPct val="104900"/>
              </a:lnSpc>
              <a:spcBef>
                <a:spcPts val="23"/>
              </a:spcBef>
              <a:buClr>
                <a:srgbClr val="0077C7"/>
              </a:buClr>
              <a:buFont typeface="Arial"/>
              <a:buChar char="•"/>
              <a:tabLst>
                <a:tab pos="223361" algn="l"/>
                <a:tab pos="223838" algn="l"/>
              </a:tabLst>
            </a:pPr>
            <a:r>
              <a:rPr sz="1200" b="1" i="1" spc="19" dirty="0">
                <a:solidFill>
                  <a:srgbClr val="545558"/>
                </a:solidFill>
                <a:latin typeface="Arial"/>
                <a:cs typeface="Arial"/>
              </a:rPr>
              <a:t>Reduced </a:t>
            </a:r>
            <a:r>
              <a:rPr sz="1200" b="1" i="1" spc="15" dirty="0">
                <a:solidFill>
                  <a:srgbClr val="545558"/>
                </a:solidFill>
                <a:latin typeface="Arial"/>
                <a:cs typeface="Arial"/>
              </a:rPr>
              <a:t>insulin costs </a:t>
            </a:r>
            <a:r>
              <a:rPr sz="1200" b="1" i="1" spc="11" dirty="0">
                <a:solidFill>
                  <a:srgbClr val="545558"/>
                </a:solidFill>
                <a:latin typeface="Arial"/>
                <a:cs typeface="Arial"/>
              </a:rPr>
              <a:t>for </a:t>
            </a:r>
            <a:r>
              <a:rPr sz="1200" b="1" i="1" spc="38" dirty="0">
                <a:solidFill>
                  <a:srgbClr val="545558"/>
                </a:solidFill>
                <a:latin typeface="Arial"/>
                <a:cs typeface="Arial"/>
              </a:rPr>
              <a:t>some </a:t>
            </a:r>
            <a:r>
              <a:rPr sz="1200" b="1" i="1" spc="19" dirty="0">
                <a:solidFill>
                  <a:srgbClr val="545558"/>
                </a:solidFill>
                <a:latin typeface="Arial"/>
                <a:cs typeface="Arial"/>
              </a:rPr>
              <a:t>Medicare beneficiaries, </a:t>
            </a:r>
            <a:r>
              <a:rPr sz="1200" b="1" i="1" spc="15" dirty="0">
                <a:solidFill>
                  <a:srgbClr val="545558"/>
                </a:solidFill>
                <a:latin typeface="Arial"/>
                <a:cs typeface="Arial"/>
              </a:rPr>
              <a:t>effective </a:t>
            </a:r>
            <a:r>
              <a:rPr sz="1200" b="1" i="1" spc="23" dirty="0">
                <a:solidFill>
                  <a:srgbClr val="545558"/>
                </a:solidFill>
                <a:latin typeface="Arial"/>
                <a:cs typeface="Arial"/>
              </a:rPr>
              <a:t>2021;</a:t>
            </a:r>
            <a:r>
              <a:rPr sz="1200" b="1" i="1" spc="-90" dirty="0">
                <a:solidFill>
                  <a:srgbClr val="545558"/>
                </a:solidFill>
                <a:latin typeface="Arial"/>
                <a:cs typeface="Arial"/>
              </a:rPr>
              <a:t> </a:t>
            </a:r>
            <a:r>
              <a:rPr sz="1200" b="1" i="1" spc="15" dirty="0">
                <a:solidFill>
                  <a:srgbClr val="545558"/>
                </a:solidFill>
                <a:latin typeface="Arial"/>
                <a:cs typeface="Arial"/>
              </a:rPr>
              <a:t>proposed  other ways </a:t>
            </a:r>
            <a:r>
              <a:rPr sz="1200" b="1" i="1" spc="8" dirty="0">
                <a:solidFill>
                  <a:srgbClr val="545558"/>
                </a:solidFill>
                <a:latin typeface="Arial"/>
                <a:cs typeface="Arial"/>
              </a:rPr>
              <a:t>to </a:t>
            </a:r>
            <a:r>
              <a:rPr sz="1200" b="1" i="1" spc="15" dirty="0">
                <a:solidFill>
                  <a:srgbClr val="545558"/>
                </a:solidFill>
                <a:latin typeface="Arial"/>
                <a:cs typeface="Arial"/>
              </a:rPr>
              <a:t>reduce </a:t>
            </a:r>
            <a:r>
              <a:rPr sz="1200" b="1" i="1" spc="11" dirty="0">
                <a:solidFill>
                  <a:srgbClr val="545558"/>
                </a:solidFill>
                <a:latin typeface="Arial"/>
                <a:cs typeface="Arial"/>
              </a:rPr>
              <a:t>drug prices </a:t>
            </a:r>
            <a:r>
              <a:rPr sz="1200" b="1" i="1" spc="26" dirty="0">
                <a:solidFill>
                  <a:srgbClr val="545558"/>
                </a:solidFill>
                <a:latin typeface="Arial"/>
                <a:cs typeface="Arial"/>
              </a:rPr>
              <a:t>(most </a:t>
            </a:r>
            <a:r>
              <a:rPr sz="1200" b="1" i="1" spc="19" dirty="0">
                <a:solidFill>
                  <a:srgbClr val="545558"/>
                </a:solidFill>
                <a:latin typeface="Arial"/>
                <a:cs typeface="Arial"/>
              </a:rPr>
              <a:t>have </a:t>
            </a:r>
            <a:r>
              <a:rPr sz="1200" b="1" i="1" spc="11" dirty="0">
                <a:solidFill>
                  <a:srgbClr val="545558"/>
                </a:solidFill>
                <a:latin typeface="Arial"/>
                <a:cs typeface="Arial"/>
              </a:rPr>
              <a:t>not </a:t>
            </a:r>
            <a:r>
              <a:rPr sz="1200" b="1" i="1" spc="19" dirty="0">
                <a:solidFill>
                  <a:srgbClr val="545558"/>
                </a:solidFill>
                <a:latin typeface="Arial"/>
                <a:cs typeface="Arial"/>
              </a:rPr>
              <a:t>been</a:t>
            </a:r>
            <a:r>
              <a:rPr sz="1200" b="1" i="1" spc="71" dirty="0">
                <a:solidFill>
                  <a:srgbClr val="545558"/>
                </a:solidFill>
                <a:latin typeface="Arial"/>
                <a:cs typeface="Arial"/>
              </a:rPr>
              <a:t> </a:t>
            </a:r>
            <a:r>
              <a:rPr sz="1200" b="1" i="1" spc="26" dirty="0">
                <a:solidFill>
                  <a:srgbClr val="545558"/>
                </a:solidFill>
                <a:latin typeface="Arial"/>
                <a:cs typeface="Arial"/>
              </a:rPr>
              <a:t>implemented)</a:t>
            </a:r>
            <a:endParaRPr sz="1200" dirty="0">
              <a:latin typeface="Arial"/>
              <a:cs typeface="Arial"/>
            </a:endParaRPr>
          </a:p>
        </p:txBody>
      </p:sp>
      <p:sp>
        <p:nvSpPr>
          <p:cNvPr id="4" name="object 4"/>
          <p:cNvSpPr txBox="1"/>
          <p:nvPr/>
        </p:nvSpPr>
        <p:spPr>
          <a:xfrm>
            <a:off x="1879759" y="4641519"/>
            <a:ext cx="6106001" cy="957506"/>
          </a:xfrm>
          <a:prstGeom prst="rect">
            <a:avLst/>
          </a:prstGeom>
        </p:spPr>
        <p:txBody>
          <a:bodyPr vert="horz" wrap="square" lIns="0" tIns="2858" rIns="0" bIns="0" rtlCol="0">
            <a:spAutoFit/>
          </a:bodyPr>
          <a:lstStyle/>
          <a:p>
            <a:pPr marL="223838" marR="3810" indent="-214313">
              <a:lnSpc>
                <a:spcPct val="104900"/>
              </a:lnSpc>
              <a:spcBef>
                <a:spcPts val="23"/>
              </a:spcBef>
              <a:buClr>
                <a:srgbClr val="0077C7"/>
              </a:buClr>
              <a:buFont typeface="Arial"/>
              <a:buChar char="•"/>
              <a:tabLst>
                <a:tab pos="223361" algn="l"/>
                <a:tab pos="223838" algn="l"/>
              </a:tabLst>
            </a:pPr>
            <a:r>
              <a:rPr sz="1200" b="1" i="1" spc="23" dirty="0">
                <a:solidFill>
                  <a:srgbClr val="545558"/>
                </a:solidFill>
                <a:latin typeface="Arial"/>
                <a:cs typeface="Arial"/>
              </a:rPr>
              <a:t>Made </a:t>
            </a:r>
            <a:r>
              <a:rPr sz="1200" b="1" i="1" spc="19" dirty="0">
                <a:solidFill>
                  <a:srgbClr val="545558"/>
                </a:solidFill>
                <a:latin typeface="Arial"/>
                <a:cs typeface="Arial"/>
              </a:rPr>
              <a:t>changes </a:t>
            </a:r>
            <a:r>
              <a:rPr sz="1200" b="1" i="1" spc="8" dirty="0">
                <a:solidFill>
                  <a:srgbClr val="545558"/>
                </a:solidFill>
                <a:latin typeface="Arial"/>
                <a:cs typeface="Arial"/>
              </a:rPr>
              <a:t>to </a:t>
            </a:r>
            <a:r>
              <a:rPr sz="1200" b="1" i="1" spc="26" dirty="0">
                <a:solidFill>
                  <a:srgbClr val="545558"/>
                </a:solidFill>
                <a:latin typeface="Arial"/>
                <a:cs typeface="Arial"/>
              </a:rPr>
              <a:t>immigration </a:t>
            </a:r>
            <a:r>
              <a:rPr sz="1200" b="1" i="1" spc="15" dirty="0">
                <a:solidFill>
                  <a:srgbClr val="545558"/>
                </a:solidFill>
                <a:latin typeface="Arial"/>
                <a:cs typeface="Arial"/>
              </a:rPr>
              <a:t>policy </a:t>
            </a:r>
            <a:r>
              <a:rPr sz="1200" b="1" i="1" spc="8" dirty="0">
                <a:solidFill>
                  <a:srgbClr val="545558"/>
                </a:solidFill>
                <a:latin typeface="Arial"/>
                <a:cs typeface="Arial"/>
              </a:rPr>
              <a:t>to </a:t>
            </a:r>
            <a:r>
              <a:rPr sz="1200" b="1" i="1" spc="11" dirty="0">
                <a:solidFill>
                  <a:srgbClr val="545558"/>
                </a:solidFill>
                <a:latin typeface="Arial"/>
                <a:cs typeface="Arial"/>
              </a:rPr>
              <a:t>restrict entry of </a:t>
            </a:r>
            <a:r>
              <a:rPr sz="1200" b="1" i="1" spc="15" dirty="0">
                <a:solidFill>
                  <a:srgbClr val="545558"/>
                </a:solidFill>
                <a:latin typeface="Arial"/>
                <a:cs typeface="Arial"/>
              </a:rPr>
              <a:t>individuals </a:t>
            </a:r>
            <a:r>
              <a:rPr sz="1200" b="1" i="1" spc="8" dirty="0">
                <a:solidFill>
                  <a:srgbClr val="545558"/>
                </a:solidFill>
                <a:latin typeface="Arial"/>
                <a:cs typeface="Arial"/>
              </a:rPr>
              <a:t>who are </a:t>
            </a:r>
            <a:r>
              <a:rPr sz="1200" b="1" i="1" spc="15" dirty="0">
                <a:solidFill>
                  <a:srgbClr val="545558"/>
                </a:solidFill>
                <a:latin typeface="Arial"/>
                <a:cs typeface="Arial"/>
              </a:rPr>
              <a:t>likely  </a:t>
            </a:r>
            <a:r>
              <a:rPr sz="1200" b="1" i="1" spc="8" dirty="0">
                <a:solidFill>
                  <a:srgbClr val="545558"/>
                </a:solidFill>
                <a:latin typeface="Arial"/>
                <a:cs typeface="Arial"/>
              </a:rPr>
              <a:t>to </a:t>
            </a:r>
            <a:r>
              <a:rPr sz="1200" b="1" i="1" spc="19" dirty="0">
                <a:solidFill>
                  <a:srgbClr val="545558"/>
                </a:solidFill>
                <a:latin typeface="Arial"/>
                <a:cs typeface="Arial"/>
              </a:rPr>
              <a:t>use </a:t>
            </a:r>
            <a:r>
              <a:rPr sz="1200" b="1" i="1" spc="23" dirty="0">
                <a:solidFill>
                  <a:srgbClr val="545558"/>
                </a:solidFill>
                <a:latin typeface="Arial"/>
                <a:cs typeface="Arial"/>
              </a:rPr>
              <a:t>Medicaid </a:t>
            </a:r>
            <a:r>
              <a:rPr sz="1200" b="1" i="1" spc="19" dirty="0">
                <a:solidFill>
                  <a:srgbClr val="545558"/>
                </a:solidFill>
                <a:latin typeface="Arial"/>
                <a:cs typeface="Arial"/>
              </a:rPr>
              <a:t>and </a:t>
            </a:r>
            <a:r>
              <a:rPr sz="1200" b="1" i="1" spc="15" dirty="0">
                <a:solidFill>
                  <a:srgbClr val="545558"/>
                </a:solidFill>
                <a:latin typeface="Arial"/>
                <a:cs typeface="Arial"/>
              </a:rPr>
              <a:t>certain other public </a:t>
            </a:r>
            <a:r>
              <a:rPr sz="1200" b="1" i="1" spc="23" dirty="0">
                <a:solidFill>
                  <a:srgbClr val="545558"/>
                </a:solidFill>
                <a:latin typeface="Arial"/>
                <a:cs typeface="Arial"/>
              </a:rPr>
              <a:t>programs</a:t>
            </a:r>
            <a:endParaRPr sz="1200" dirty="0">
              <a:latin typeface="Arial"/>
              <a:cs typeface="Arial"/>
            </a:endParaRPr>
          </a:p>
          <a:p>
            <a:pPr>
              <a:spcBef>
                <a:spcPts val="15"/>
              </a:spcBef>
              <a:buClr>
                <a:srgbClr val="0077C7"/>
              </a:buClr>
              <a:buFont typeface="Arial"/>
              <a:buChar char="•"/>
            </a:pPr>
            <a:endParaRPr sz="1200" dirty="0">
              <a:latin typeface="Arial"/>
              <a:cs typeface="Arial"/>
            </a:endParaRPr>
          </a:p>
          <a:p>
            <a:pPr marL="223838" indent="-214313">
              <a:buClr>
                <a:srgbClr val="0077C7"/>
              </a:buClr>
              <a:buFont typeface="Arial"/>
              <a:buChar char="•"/>
              <a:tabLst>
                <a:tab pos="223361" algn="l"/>
                <a:tab pos="223838" algn="l"/>
              </a:tabLst>
            </a:pPr>
            <a:r>
              <a:rPr sz="1200" b="1" i="1" spc="15" dirty="0">
                <a:solidFill>
                  <a:srgbClr val="545558"/>
                </a:solidFill>
                <a:latin typeface="Arial"/>
                <a:cs typeface="Arial"/>
              </a:rPr>
              <a:t>Signed federal </a:t>
            </a:r>
            <a:r>
              <a:rPr sz="1200" b="1" i="1" spc="8" dirty="0">
                <a:solidFill>
                  <a:srgbClr val="545558"/>
                </a:solidFill>
                <a:latin typeface="Arial"/>
                <a:cs typeface="Arial"/>
              </a:rPr>
              <a:t>COVID-19 </a:t>
            </a:r>
            <a:r>
              <a:rPr sz="1200" b="1" i="1" spc="23" dirty="0">
                <a:solidFill>
                  <a:srgbClr val="545558"/>
                </a:solidFill>
                <a:latin typeface="Arial"/>
                <a:cs typeface="Arial"/>
              </a:rPr>
              <a:t>emergency </a:t>
            </a:r>
            <a:r>
              <a:rPr sz="1200" b="1" i="1" spc="11" dirty="0">
                <a:solidFill>
                  <a:srgbClr val="545558"/>
                </a:solidFill>
                <a:latin typeface="Arial"/>
                <a:cs typeface="Arial"/>
              </a:rPr>
              <a:t>relief </a:t>
            </a:r>
            <a:r>
              <a:rPr sz="1200" b="1" i="1" spc="15" dirty="0">
                <a:solidFill>
                  <a:srgbClr val="545558"/>
                </a:solidFill>
                <a:latin typeface="Arial"/>
                <a:cs typeface="Arial"/>
              </a:rPr>
              <a:t>legislation; has </a:t>
            </a:r>
            <a:r>
              <a:rPr sz="1200" b="1" i="1" spc="19" dirty="0">
                <a:solidFill>
                  <a:srgbClr val="545558"/>
                </a:solidFill>
                <a:latin typeface="Arial"/>
                <a:cs typeface="Arial"/>
              </a:rPr>
              <a:t>delegated</a:t>
            </a:r>
            <a:r>
              <a:rPr sz="1200" b="1" i="1" spc="34" dirty="0">
                <a:solidFill>
                  <a:srgbClr val="545558"/>
                </a:solidFill>
                <a:latin typeface="Arial"/>
                <a:cs typeface="Arial"/>
              </a:rPr>
              <a:t> </a:t>
            </a:r>
            <a:r>
              <a:rPr sz="1200" b="1" i="1" spc="19" dirty="0">
                <a:solidFill>
                  <a:srgbClr val="545558"/>
                </a:solidFill>
                <a:latin typeface="Arial"/>
                <a:cs typeface="Arial"/>
              </a:rPr>
              <a:t>primary</a:t>
            </a:r>
            <a:endParaRPr sz="1200" dirty="0">
              <a:latin typeface="Arial"/>
              <a:cs typeface="Arial"/>
            </a:endParaRPr>
          </a:p>
          <a:p>
            <a:pPr marL="223838">
              <a:spcBef>
                <a:spcPts val="68"/>
              </a:spcBef>
            </a:pPr>
            <a:r>
              <a:rPr sz="1200" b="1" i="1" spc="15" dirty="0">
                <a:solidFill>
                  <a:srgbClr val="545558"/>
                </a:solidFill>
                <a:latin typeface="Arial"/>
                <a:cs typeface="Arial"/>
              </a:rPr>
              <a:t>responsibility </a:t>
            </a:r>
            <a:r>
              <a:rPr sz="1200" b="1" i="1" spc="11" dirty="0">
                <a:solidFill>
                  <a:srgbClr val="545558"/>
                </a:solidFill>
                <a:latin typeface="Arial"/>
                <a:cs typeface="Arial"/>
              </a:rPr>
              <a:t>for </a:t>
            </a:r>
            <a:r>
              <a:rPr sz="1200" b="1" i="1" spc="4" dirty="0">
                <a:solidFill>
                  <a:srgbClr val="545558"/>
                </a:solidFill>
                <a:latin typeface="Arial"/>
                <a:cs typeface="Arial"/>
              </a:rPr>
              <a:t>COVID-19 </a:t>
            </a:r>
            <a:r>
              <a:rPr sz="1200" b="1" i="1" spc="8" dirty="0">
                <a:solidFill>
                  <a:srgbClr val="545558"/>
                </a:solidFill>
                <a:latin typeface="Arial"/>
                <a:cs typeface="Arial"/>
              </a:rPr>
              <a:t>to</a:t>
            </a:r>
            <a:r>
              <a:rPr sz="1200" b="1" i="1" spc="-165" dirty="0">
                <a:solidFill>
                  <a:srgbClr val="545558"/>
                </a:solidFill>
                <a:latin typeface="Arial"/>
                <a:cs typeface="Arial"/>
              </a:rPr>
              <a:t> </a:t>
            </a:r>
            <a:r>
              <a:rPr sz="1200" b="1" i="1" spc="15" dirty="0">
                <a:solidFill>
                  <a:srgbClr val="545558"/>
                </a:solidFill>
                <a:latin typeface="Arial"/>
                <a:cs typeface="Arial"/>
              </a:rPr>
              <a:t>states</a:t>
            </a:r>
            <a:endParaRPr sz="1200" dirty="0">
              <a:latin typeface="Arial"/>
              <a:cs typeface="Arial"/>
            </a:endParaRPr>
          </a:p>
        </p:txBody>
      </p:sp>
      <p:grpSp>
        <p:nvGrpSpPr>
          <p:cNvPr id="5" name="object 5"/>
          <p:cNvGrpSpPr/>
          <p:nvPr/>
        </p:nvGrpSpPr>
        <p:grpSpPr>
          <a:xfrm>
            <a:off x="100013" y="2756964"/>
            <a:ext cx="1639729" cy="1407319"/>
            <a:chOff x="133350" y="2532951"/>
            <a:chExt cx="2186305" cy="1876425"/>
          </a:xfrm>
        </p:grpSpPr>
        <p:sp>
          <p:nvSpPr>
            <p:cNvPr id="6" name="object 6"/>
            <p:cNvSpPr/>
            <p:nvPr/>
          </p:nvSpPr>
          <p:spPr>
            <a:xfrm>
              <a:off x="352425" y="2599690"/>
              <a:ext cx="1743075" cy="1742567"/>
            </a:xfrm>
            <a:prstGeom prst="rect">
              <a:avLst/>
            </a:prstGeom>
            <a:blipFill>
              <a:blip r:embed="rId2" cstate="print"/>
              <a:stretch>
                <a:fillRect/>
              </a:stretch>
            </a:blipFill>
          </p:spPr>
          <p:txBody>
            <a:bodyPr wrap="square" lIns="0" tIns="0" rIns="0" bIns="0" rtlCol="0"/>
            <a:lstStyle/>
            <a:p>
              <a:endParaRPr sz="1350" dirty="0"/>
            </a:p>
          </p:txBody>
        </p:sp>
        <p:sp>
          <p:nvSpPr>
            <p:cNvPr id="7" name="object 7"/>
            <p:cNvSpPr/>
            <p:nvPr/>
          </p:nvSpPr>
          <p:spPr>
            <a:xfrm>
              <a:off x="319049" y="2566289"/>
              <a:ext cx="1810385" cy="1809750"/>
            </a:xfrm>
            <a:custGeom>
              <a:avLst/>
              <a:gdLst/>
              <a:ahLst/>
              <a:cxnLst/>
              <a:rect l="l" t="t" r="r" b="b"/>
              <a:pathLst>
                <a:path w="1810385" h="1809750">
                  <a:moveTo>
                    <a:pt x="905141" y="0"/>
                  </a:moveTo>
                  <a:lnTo>
                    <a:pt x="997432" y="4572"/>
                  </a:lnTo>
                  <a:lnTo>
                    <a:pt x="1087348" y="18541"/>
                  </a:lnTo>
                  <a:lnTo>
                    <a:pt x="1174343" y="40766"/>
                  </a:lnTo>
                  <a:lnTo>
                    <a:pt x="1257147" y="71247"/>
                  </a:lnTo>
                  <a:lnTo>
                    <a:pt x="1336268" y="109220"/>
                  </a:lnTo>
                  <a:lnTo>
                    <a:pt x="1410944" y="154559"/>
                  </a:lnTo>
                  <a:lnTo>
                    <a:pt x="1480540" y="206501"/>
                  </a:lnTo>
                  <a:lnTo>
                    <a:pt x="1544802" y="264922"/>
                  </a:lnTo>
                  <a:lnTo>
                    <a:pt x="1603349" y="329184"/>
                  </a:lnTo>
                  <a:lnTo>
                    <a:pt x="1655292" y="398907"/>
                  </a:lnTo>
                  <a:lnTo>
                    <a:pt x="1700631" y="473456"/>
                  </a:lnTo>
                  <a:lnTo>
                    <a:pt x="1738604" y="552576"/>
                  </a:lnTo>
                  <a:lnTo>
                    <a:pt x="1769084" y="635888"/>
                  </a:lnTo>
                  <a:lnTo>
                    <a:pt x="1791309" y="722376"/>
                  </a:lnTo>
                  <a:lnTo>
                    <a:pt x="1805406" y="812164"/>
                  </a:lnTo>
                  <a:lnTo>
                    <a:pt x="1809851" y="904875"/>
                  </a:lnTo>
                  <a:lnTo>
                    <a:pt x="1805406" y="997203"/>
                  </a:lnTo>
                  <a:lnTo>
                    <a:pt x="1791309" y="1086993"/>
                  </a:lnTo>
                  <a:lnTo>
                    <a:pt x="1769084" y="1173988"/>
                  </a:lnTo>
                  <a:lnTo>
                    <a:pt x="1738604" y="1256792"/>
                  </a:lnTo>
                  <a:lnTo>
                    <a:pt x="1700631" y="1335913"/>
                  </a:lnTo>
                  <a:lnTo>
                    <a:pt x="1655292" y="1410462"/>
                  </a:lnTo>
                  <a:lnTo>
                    <a:pt x="1603349" y="1480185"/>
                  </a:lnTo>
                  <a:lnTo>
                    <a:pt x="1544802" y="1544447"/>
                  </a:lnTo>
                  <a:lnTo>
                    <a:pt x="1480540" y="1602994"/>
                  </a:lnTo>
                  <a:lnTo>
                    <a:pt x="1410944" y="1654810"/>
                  </a:lnTo>
                  <a:lnTo>
                    <a:pt x="1336268" y="1700149"/>
                  </a:lnTo>
                  <a:lnTo>
                    <a:pt x="1257147" y="1738122"/>
                  </a:lnTo>
                  <a:lnTo>
                    <a:pt x="1174343" y="1768602"/>
                  </a:lnTo>
                  <a:lnTo>
                    <a:pt x="1087348" y="1790827"/>
                  </a:lnTo>
                  <a:lnTo>
                    <a:pt x="997432" y="1804924"/>
                  </a:lnTo>
                  <a:lnTo>
                    <a:pt x="905141" y="1809369"/>
                  </a:lnTo>
                  <a:lnTo>
                    <a:pt x="812431" y="1804924"/>
                  </a:lnTo>
                  <a:lnTo>
                    <a:pt x="722541" y="1790827"/>
                  </a:lnTo>
                  <a:lnTo>
                    <a:pt x="636003" y="1768602"/>
                  </a:lnTo>
                  <a:lnTo>
                    <a:pt x="552754" y="1738122"/>
                  </a:lnTo>
                  <a:lnTo>
                    <a:pt x="473608" y="1700149"/>
                  </a:lnTo>
                  <a:lnTo>
                    <a:pt x="398983" y="1654810"/>
                  </a:lnTo>
                  <a:lnTo>
                    <a:pt x="329323" y="1602994"/>
                  </a:lnTo>
                  <a:lnTo>
                    <a:pt x="265036" y="1544447"/>
                  </a:lnTo>
                  <a:lnTo>
                    <a:pt x="206514" y="1480185"/>
                  </a:lnTo>
                  <a:lnTo>
                    <a:pt x="154571" y="1410462"/>
                  </a:lnTo>
                  <a:lnTo>
                    <a:pt x="109220" y="1335913"/>
                  </a:lnTo>
                  <a:lnTo>
                    <a:pt x="71310" y="1256792"/>
                  </a:lnTo>
                  <a:lnTo>
                    <a:pt x="40805" y="1173988"/>
                  </a:lnTo>
                  <a:lnTo>
                    <a:pt x="18542" y="1086993"/>
                  </a:lnTo>
                  <a:lnTo>
                    <a:pt x="4533" y="997203"/>
                  </a:lnTo>
                  <a:lnTo>
                    <a:pt x="0" y="904875"/>
                  </a:lnTo>
                  <a:lnTo>
                    <a:pt x="4533" y="812164"/>
                  </a:lnTo>
                  <a:lnTo>
                    <a:pt x="18554" y="722376"/>
                  </a:lnTo>
                  <a:lnTo>
                    <a:pt x="40805" y="635888"/>
                  </a:lnTo>
                  <a:lnTo>
                    <a:pt x="71297" y="552576"/>
                  </a:lnTo>
                  <a:lnTo>
                    <a:pt x="109220" y="473456"/>
                  </a:lnTo>
                  <a:lnTo>
                    <a:pt x="154571" y="398907"/>
                  </a:lnTo>
                  <a:lnTo>
                    <a:pt x="206514" y="329184"/>
                  </a:lnTo>
                  <a:lnTo>
                    <a:pt x="265036" y="264922"/>
                  </a:lnTo>
                  <a:lnTo>
                    <a:pt x="329323" y="206501"/>
                  </a:lnTo>
                  <a:lnTo>
                    <a:pt x="398983" y="154559"/>
                  </a:lnTo>
                  <a:lnTo>
                    <a:pt x="473608" y="109220"/>
                  </a:lnTo>
                  <a:lnTo>
                    <a:pt x="552754" y="71247"/>
                  </a:lnTo>
                  <a:lnTo>
                    <a:pt x="636003" y="40766"/>
                  </a:lnTo>
                  <a:lnTo>
                    <a:pt x="722541" y="18541"/>
                  </a:lnTo>
                  <a:lnTo>
                    <a:pt x="812431" y="4572"/>
                  </a:lnTo>
                  <a:lnTo>
                    <a:pt x="905141" y="0"/>
                  </a:lnTo>
                  <a:close/>
                </a:path>
              </a:pathLst>
            </a:custGeom>
            <a:ln w="66675">
              <a:solidFill>
                <a:srgbClr val="CCCCCC"/>
              </a:solidFill>
            </a:ln>
          </p:spPr>
          <p:txBody>
            <a:bodyPr wrap="square" lIns="0" tIns="0" rIns="0" bIns="0" rtlCol="0"/>
            <a:lstStyle/>
            <a:p>
              <a:endParaRPr sz="1350" dirty="0"/>
            </a:p>
          </p:txBody>
        </p:sp>
        <p:sp>
          <p:nvSpPr>
            <p:cNvPr id="8" name="object 8"/>
            <p:cNvSpPr/>
            <p:nvPr/>
          </p:nvSpPr>
          <p:spPr>
            <a:xfrm>
              <a:off x="133350" y="3800411"/>
              <a:ext cx="2186051" cy="519112"/>
            </a:xfrm>
            <a:prstGeom prst="rect">
              <a:avLst/>
            </a:prstGeom>
            <a:blipFill>
              <a:blip r:embed="rId3" cstate="print"/>
              <a:stretch>
                <a:fillRect/>
              </a:stretch>
            </a:blipFill>
          </p:spPr>
          <p:txBody>
            <a:bodyPr wrap="square" lIns="0" tIns="0" rIns="0" bIns="0" rtlCol="0"/>
            <a:lstStyle/>
            <a:p>
              <a:endParaRPr sz="1350" dirty="0"/>
            </a:p>
          </p:txBody>
        </p:sp>
        <p:sp>
          <p:nvSpPr>
            <p:cNvPr id="9" name="object 9"/>
            <p:cNvSpPr/>
            <p:nvPr/>
          </p:nvSpPr>
          <p:spPr>
            <a:xfrm>
              <a:off x="228600" y="3790886"/>
              <a:ext cx="1995551" cy="595312"/>
            </a:xfrm>
            <a:prstGeom prst="rect">
              <a:avLst/>
            </a:prstGeom>
            <a:blipFill>
              <a:blip r:embed="rId4" cstate="print"/>
              <a:stretch>
                <a:fillRect/>
              </a:stretch>
            </a:blipFill>
          </p:spPr>
          <p:txBody>
            <a:bodyPr wrap="square" lIns="0" tIns="0" rIns="0" bIns="0" rtlCol="0"/>
            <a:lstStyle/>
            <a:p>
              <a:endParaRPr sz="1350" dirty="0"/>
            </a:p>
          </p:txBody>
        </p:sp>
        <p:sp>
          <p:nvSpPr>
            <p:cNvPr id="10" name="object 10"/>
            <p:cNvSpPr/>
            <p:nvPr/>
          </p:nvSpPr>
          <p:spPr>
            <a:xfrm>
              <a:off x="190500" y="3837559"/>
              <a:ext cx="2076450" cy="409575"/>
            </a:xfrm>
            <a:custGeom>
              <a:avLst/>
              <a:gdLst/>
              <a:ahLst/>
              <a:cxnLst/>
              <a:rect l="l" t="t" r="r" b="b"/>
              <a:pathLst>
                <a:path w="2076450" h="409575">
                  <a:moveTo>
                    <a:pt x="2008124" y="0"/>
                  </a:moveTo>
                  <a:lnTo>
                    <a:pt x="68262" y="0"/>
                  </a:lnTo>
                  <a:lnTo>
                    <a:pt x="41689" y="5369"/>
                  </a:lnTo>
                  <a:lnTo>
                    <a:pt x="19991" y="20002"/>
                  </a:lnTo>
                  <a:lnTo>
                    <a:pt x="5363" y="41683"/>
                  </a:lnTo>
                  <a:lnTo>
                    <a:pt x="0" y="68199"/>
                  </a:lnTo>
                  <a:lnTo>
                    <a:pt x="0" y="341249"/>
                  </a:lnTo>
                  <a:lnTo>
                    <a:pt x="5363" y="367817"/>
                  </a:lnTo>
                  <a:lnTo>
                    <a:pt x="19991" y="389493"/>
                  </a:lnTo>
                  <a:lnTo>
                    <a:pt x="41689" y="404096"/>
                  </a:lnTo>
                  <a:lnTo>
                    <a:pt x="68262" y="409448"/>
                  </a:lnTo>
                  <a:lnTo>
                    <a:pt x="2008124" y="409448"/>
                  </a:lnTo>
                  <a:lnTo>
                    <a:pt x="2034712" y="404096"/>
                  </a:lnTo>
                  <a:lnTo>
                    <a:pt x="2056431" y="389493"/>
                  </a:lnTo>
                  <a:lnTo>
                    <a:pt x="2071078" y="367817"/>
                  </a:lnTo>
                  <a:lnTo>
                    <a:pt x="2076450" y="341249"/>
                  </a:lnTo>
                  <a:lnTo>
                    <a:pt x="2076450" y="68199"/>
                  </a:lnTo>
                  <a:lnTo>
                    <a:pt x="2071078" y="41683"/>
                  </a:lnTo>
                  <a:lnTo>
                    <a:pt x="2056431" y="20002"/>
                  </a:lnTo>
                  <a:lnTo>
                    <a:pt x="2034712" y="5369"/>
                  </a:lnTo>
                  <a:lnTo>
                    <a:pt x="2008124" y="0"/>
                  </a:lnTo>
                  <a:close/>
                </a:path>
              </a:pathLst>
            </a:custGeom>
            <a:solidFill>
              <a:srgbClr val="F1F1F1"/>
            </a:solidFill>
          </p:spPr>
          <p:txBody>
            <a:bodyPr wrap="square" lIns="0" tIns="0" rIns="0" bIns="0" rtlCol="0"/>
            <a:lstStyle/>
            <a:p>
              <a:endParaRPr sz="1350" dirty="0"/>
            </a:p>
          </p:txBody>
        </p:sp>
      </p:grpSp>
      <p:sp>
        <p:nvSpPr>
          <p:cNvPr id="11" name="object 11"/>
          <p:cNvSpPr/>
          <p:nvPr/>
        </p:nvSpPr>
        <p:spPr>
          <a:xfrm>
            <a:off x="1371600" y="1078610"/>
            <a:ext cx="6400800" cy="500063"/>
          </a:xfrm>
          <a:custGeom>
            <a:avLst/>
            <a:gdLst/>
            <a:ahLst/>
            <a:cxnLst/>
            <a:rect l="l" t="t" r="r" b="b"/>
            <a:pathLst>
              <a:path w="8534400" h="666750">
                <a:moveTo>
                  <a:pt x="8423275" y="0"/>
                </a:moveTo>
                <a:lnTo>
                  <a:pt x="111125" y="0"/>
                </a:lnTo>
                <a:lnTo>
                  <a:pt x="67883" y="8737"/>
                </a:lnTo>
                <a:lnTo>
                  <a:pt x="32559" y="32559"/>
                </a:lnTo>
                <a:lnTo>
                  <a:pt x="8737" y="67883"/>
                </a:lnTo>
                <a:lnTo>
                  <a:pt x="0" y="111125"/>
                </a:lnTo>
                <a:lnTo>
                  <a:pt x="0" y="555498"/>
                </a:lnTo>
                <a:lnTo>
                  <a:pt x="8737" y="598739"/>
                </a:lnTo>
                <a:lnTo>
                  <a:pt x="32559" y="634063"/>
                </a:lnTo>
                <a:lnTo>
                  <a:pt x="67883" y="657885"/>
                </a:lnTo>
                <a:lnTo>
                  <a:pt x="111125" y="666623"/>
                </a:lnTo>
                <a:lnTo>
                  <a:pt x="8423275" y="666623"/>
                </a:lnTo>
                <a:lnTo>
                  <a:pt x="8466516" y="657885"/>
                </a:lnTo>
                <a:lnTo>
                  <a:pt x="8501840" y="634063"/>
                </a:lnTo>
                <a:lnTo>
                  <a:pt x="8525662" y="598739"/>
                </a:lnTo>
                <a:lnTo>
                  <a:pt x="8534400" y="555498"/>
                </a:lnTo>
                <a:lnTo>
                  <a:pt x="8534400" y="111125"/>
                </a:lnTo>
                <a:lnTo>
                  <a:pt x="8525662" y="67883"/>
                </a:lnTo>
                <a:lnTo>
                  <a:pt x="8501840" y="32559"/>
                </a:lnTo>
                <a:lnTo>
                  <a:pt x="8466516" y="8737"/>
                </a:lnTo>
                <a:lnTo>
                  <a:pt x="8423275" y="0"/>
                </a:lnTo>
                <a:close/>
              </a:path>
            </a:pathLst>
          </a:custGeom>
          <a:solidFill>
            <a:srgbClr val="0077C7"/>
          </a:solidFill>
        </p:spPr>
        <p:txBody>
          <a:bodyPr wrap="square" lIns="0" tIns="0" rIns="0" bIns="0" rtlCol="0"/>
          <a:lstStyle/>
          <a:p>
            <a:endParaRPr sz="1350" dirty="0"/>
          </a:p>
        </p:txBody>
      </p:sp>
      <p:sp>
        <p:nvSpPr>
          <p:cNvPr id="12" name="object 12"/>
          <p:cNvSpPr txBox="1">
            <a:spLocks noGrp="1"/>
          </p:cNvSpPr>
          <p:nvPr>
            <p:ph type="title"/>
          </p:nvPr>
        </p:nvSpPr>
        <p:spPr>
          <a:xfrm>
            <a:off x="1530906" y="1114139"/>
            <a:ext cx="5936694" cy="381836"/>
          </a:xfrm>
          <a:prstGeom prst="rect">
            <a:avLst/>
          </a:prstGeom>
        </p:spPr>
        <p:txBody>
          <a:bodyPr vert="horz" wrap="square" lIns="0" tIns="12383" rIns="0" bIns="0" rtlCol="0">
            <a:spAutoFit/>
          </a:bodyPr>
          <a:lstStyle/>
          <a:p>
            <a:pPr marL="9525">
              <a:spcBef>
                <a:spcPts val="98"/>
              </a:spcBef>
            </a:pPr>
            <a:r>
              <a:rPr sz="2400" b="1" spc="-15" dirty="0">
                <a:solidFill>
                  <a:schemeClr val="bg1"/>
                </a:solidFill>
              </a:rPr>
              <a:t>Trump’s </a:t>
            </a:r>
            <a:r>
              <a:rPr sz="2400" b="1" spc="11" dirty="0">
                <a:solidFill>
                  <a:schemeClr val="bg1"/>
                </a:solidFill>
              </a:rPr>
              <a:t>Health </a:t>
            </a:r>
            <a:r>
              <a:rPr sz="2400" b="1" spc="8" dirty="0">
                <a:solidFill>
                  <a:schemeClr val="bg1"/>
                </a:solidFill>
              </a:rPr>
              <a:t>Record: </a:t>
            </a:r>
            <a:r>
              <a:rPr sz="2400" b="1" i="1" spc="15" dirty="0">
                <a:solidFill>
                  <a:schemeClr val="bg1"/>
                </a:solidFill>
              </a:rPr>
              <a:t>At </a:t>
            </a:r>
            <a:r>
              <a:rPr sz="2400" b="1" i="1" spc="11" dirty="0">
                <a:solidFill>
                  <a:schemeClr val="bg1"/>
                </a:solidFill>
              </a:rPr>
              <a:t>a</a:t>
            </a:r>
            <a:r>
              <a:rPr sz="2400" b="1" i="1" spc="-363" dirty="0">
                <a:solidFill>
                  <a:schemeClr val="bg1"/>
                </a:solidFill>
              </a:rPr>
              <a:t> </a:t>
            </a:r>
            <a:r>
              <a:rPr sz="2400" b="1" i="1" spc="15" dirty="0">
                <a:solidFill>
                  <a:schemeClr val="bg1"/>
                </a:solidFill>
              </a:rPr>
              <a:t>Glance</a:t>
            </a:r>
          </a:p>
        </p:txBody>
      </p:sp>
      <p:sp>
        <p:nvSpPr>
          <p:cNvPr id="13" name="object 13"/>
          <p:cNvSpPr txBox="1"/>
          <p:nvPr/>
        </p:nvSpPr>
        <p:spPr>
          <a:xfrm>
            <a:off x="309325" y="3772614"/>
            <a:ext cx="1221581" cy="194284"/>
          </a:xfrm>
          <a:prstGeom prst="rect">
            <a:avLst/>
          </a:prstGeom>
        </p:spPr>
        <p:txBody>
          <a:bodyPr vert="horz" wrap="square" lIns="0" tIns="9525" rIns="0" bIns="0" rtlCol="0">
            <a:spAutoFit/>
          </a:bodyPr>
          <a:lstStyle/>
          <a:p>
            <a:pPr marL="9525">
              <a:spcBef>
                <a:spcPts val="75"/>
              </a:spcBef>
            </a:pPr>
            <a:r>
              <a:rPr sz="1200" spc="-4" dirty="0">
                <a:solidFill>
                  <a:srgbClr val="333333"/>
                </a:solidFill>
                <a:latin typeface="Arial"/>
                <a:cs typeface="Arial"/>
              </a:rPr>
              <a:t>Trump's</a:t>
            </a:r>
            <a:r>
              <a:rPr sz="1200" spc="-83" dirty="0">
                <a:solidFill>
                  <a:srgbClr val="333333"/>
                </a:solidFill>
                <a:latin typeface="Arial"/>
                <a:cs typeface="Arial"/>
              </a:rPr>
              <a:t> </a:t>
            </a:r>
            <a:r>
              <a:rPr sz="1200" spc="-11" dirty="0">
                <a:solidFill>
                  <a:srgbClr val="333333"/>
                </a:solidFill>
                <a:latin typeface="Arial"/>
                <a:cs typeface="Arial"/>
              </a:rPr>
              <a:t>Record</a:t>
            </a:r>
            <a:endParaRPr sz="1200" dirty="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1671748" y="1945690"/>
            <a:ext cx="4864893" cy="2191145"/>
          </a:xfrm>
          <a:prstGeom prst="rect">
            <a:avLst/>
          </a:prstGeom>
        </p:spPr>
        <p:txBody>
          <a:bodyPr vert="horz" wrap="square" lIns="0" tIns="10001" rIns="0" bIns="0" rtlCol="0">
            <a:spAutoFit/>
          </a:bodyPr>
          <a:lstStyle/>
          <a:p>
            <a:pPr marL="958691" marR="3810" indent="-214789">
              <a:lnSpc>
                <a:spcPct val="100899"/>
              </a:lnSpc>
              <a:spcBef>
                <a:spcPts val="79"/>
              </a:spcBef>
              <a:buClr>
                <a:srgbClr val="0077C7"/>
              </a:buClr>
              <a:buFont typeface="Arial"/>
              <a:buChar char="•"/>
              <a:tabLst>
                <a:tab pos="959168" algn="l"/>
                <a:tab pos="959644" algn="l"/>
              </a:tabLst>
            </a:pPr>
            <a:r>
              <a:rPr sz="1200" spc="11" dirty="0"/>
              <a:t>Retain </a:t>
            </a:r>
            <a:r>
              <a:rPr sz="1200" spc="15" dirty="0"/>
              <a:t>and strengthen </a:t>
            </a:r>
            <a:r>
              <a:rPr sz="1200" spc="11" dirty="0"/>
              <a:t>the </a:t>
            </a:r>
            <a:r>
              <a:rPr sz="1200" spc="4" dirty="0"/>
              <a:t>ACA </a:t>
            </a:r>
            <a:r>
              <a:rPr sz="1200" spc="15" dirty="0"/>
              <a:t>and </a:t>
            </a:r>
            <a:r>
              <a:rPr sz="1200" spc="11" dirty="0"/>
              <a:t>create </a:t>
            </a:r>
            <a:r>
              <a:rPr sz="1200" spc="8" dirty="0"/>
              <a:t>a </a:t>
            </a:r>
            <a:r>
              <a:rPr sz="1200" spc="19" dirty="0"/>
              <a:t>new </a:t>
            </a:r>
            <a:r>
              <a:rPr sz="1200" spc="15" dirty="0"/>
              <a:t>public </a:t>
            </a:r>
            <a:r>
              <a:rPr sz="1200" spc="11" dirty="0"/>
              <a:t>option, </a:t>
            </a:r>
            <a:r>
              <a:rPr sz="1200" spc="15" dirty="0"/>
              <a:t>and increase  </a:t>
            </a:r>
            <a:r>
              <a:rPr sz="1200" spc="11" dirty="0"/>
              <a:t>the </a:t>
            </a:r>
            <a:r>
              <a:rPr sz="1200" spc="26" dirty="0"/>
              <a:t>number </a:t>
            </a:r>
            <a:r>
              <a:rPr sz="1200" spc="11" dirty="0"/>
              <a:t>of </a:t>
            </a:r>
            <a:r>
              <a:rPr sz="1200" spc="15" dirty="0"/>
              <a:t>people eligible </a:t>
            </a:r>
            <a:r>
              <a:rPr sz="1200" spc="8" dirty="0"/>
              <a:t>for </a:t>
            </a:r>
            <a:r>
              <a:rPr sz="1200" spc="19" dirty="0"/>
              <a:t>subsidies </a:t>
            </a:r>
            <a:r>
              <a:rPr sz="1200" spc="15" dirty="0"/>
              <a:t>and </a:t>
            </a:r>
            <a:r>
              <a:rPr sz="1200" spc="19" dirty="0"/>
              <a:t>enhance</a:t>
            </a:r>
            <a:r>
              <a:rPr sz="1200" spc="-45" dirty="0"/>
              <a:t> </a:t>
            </a:r>
            <a:r>
              <a:rPr sz="1200" spc="19" dirty="0"/>
              <a:t>subsidies</a:t>
            </a:r>
          </a:p>
          <a:p>
            <a:pPr marL="734854">
              <a:buClr>
                <a:srgbClr val="0077C7"/>
              </a:buClr>
              <a:buFont typeface="Arial"/>
              <a:buChar char="•"/>
            </a:pPr>
            <a:endParaRPr sz="1200" dirty="0"/>
          </a:p>
          <a:p>
            <a:pPr marL="958691" indent="-214789">
              <a:spcBef>
                <a:spcPts val="855"/>
              </a:spcBef>
              <a:buClr>
                <a:srgbClr val="0077C7"/>
              </a:buClr>
              <a:buFont typeface="Arial"/>
              <a:buChar char="•"/>
              <a:tabLst>
                <a:tab pos="959168" algn="l"/>
                <a:tab pos="959644" algn="l"/>
              </a:tabLst>
            </a:pPr>
            <a:r>
              <a:rPr sz="1200" spc="11" dirty="0"/>
              <a:t>Retain </a:t>
            </a:r>
            <a:r>
              <a:rPr sz="1200" spc="4" dirty="0"/>
              <a:t>ACA </a:t>
            </a:r>
            <a:r>
              <a:rPr sz="1200" spc="19" dirty="0"/>
              <a:t>Medicaid</a:t>
            </a:r>
            <a:r>
              <a:rPr sz="1200" spc="-26" dirty="0"/>
              <a:t> </a:t>
            </a:r>
            <a:r>
              <a:rPr sz="1200" spc="19" dirty="0"/>
              <a:t>expansion</a:t>
            </a:r>
          </a:p>
          <a:p>
            <a:pPr marL="734854">
              <a:buClr>
                <a:srgbClr val="0077C7"/>
              </a:buClr>
              <a:buFont typeface="Arial"/>
              <a:buChar char="•"/>
            </a:pPr>
            <a:endParaRPr sz="1200" dirty="0"/>
          </a:p>
          <a:p>
            <a:pPr marL="958691" indent="-214789">
              <a:spcBef>
                <a:spcPts val="799"/>
              </a:spcBef>
              <a:buClr>
                <a:srgbClr val="0077C7"/>
              </a:buClr>
              <a:buFont typeface="Arial"/>
              <a:buChar char="•"/>
              <a:tabLst>
                <a:tab pos="959168" algn="l"/>
                <a:tab pos="959644" algn="l"/>
              </a:tabLst>
            </a:pPr>
            <a:r>
              <a:rPr sz="1200" spc="11" dirty="0"/>
              <a:t>Provide option </a:t>
            </a:r>
            <a:r>
              <a:rPr sz="1200" spc="8" dirty="0"/>
              <a:t>to </a:t>
            </a:r>
            <a:r>
              <a:rPr sz="1200" spc="11" dirty="0"/>
              <a:t>enroll in </a:t>
            </a:r>
            <a:r>
              <a:rPr sz="1200" spc="19" dirty="0"/>
              <a:t>Medicare </a:t>
            </a:r>
            <a:r>
              <a:rPr sz="1200" spc="15" dirty="0"/>
              <a:t>at age</a:t>
            </a:r>
            <a:r>
              <a:rPr sz="1200" spc="75" dirty="0"/>
              <a:t> </a:t>
            </a:r>
            <a:r>
              <a:rPr sz="1200" spc="19" dirty="0"/>
              <a:t>60</a:t>
            </a:r>
          </a:p>
          <a:p>
            <a:pPr marL="734854">
              <a:spcBef>
                <a:spcPts val="15"/>
              </a:spcBef>
              <a:buClr>
                <a:srgbClr val="0077C7"/>
              </a:buClr>
              <a:buFont typeface="Arial"/>
              <a:buChar char="•"/>
            </a:pPr>
            <a:endParaRPr sz="1200" dirty="0"/>
          </a:p>
          <a:p>
            <a:pPr marL="958691" indent="-214789">
              <a:buClr>
                <a:srgbClr val="0077C7"/>
              </a:buClr>
              <a:buFont typeface="Arial"/>
              <a:buChar char="•"/>
              <a:tabLst>
                <a:tab pos="959168" algn="l"/>
                <a:tab pos="959644" algn="l"/>
              </a:tabLst>
            </a:pPr>
            <a:r>
              <a:rPr sz="1200" spc="15" dirty="0"/>
              <a:t>Increase health insurance coverage </a:t>
            </a:r>
            <a:r>
              <a:rPr sz="1200" spc="11" dirty="0"/>
              <a:t>options </a:t>
            </a:r>
            <a:r>
              <a:rPr sz="1200" spc="8" dirty="0"/>
              <a:t>for </a:t>
            </a:r>
            <a:r>
              <a:rPr sz="1200" spc="26" dirty="0"/>
              <a:t>immigrants</a:t>
            </a:r>
          </a:p>
        </p:txBody>
      </p:sp>
      <p:sp>
        <p:nvSpPr>
          <p:cNvPr id="3" name="object 3"/>
          <p:cNvSpPr txBox="1"/>
          <p:nvPr/>
        </p:nvSpPr>
        <p:spPr>
          <a:xfrm>
            <a:off x="2422482" y="4304097"/>
            <a:ext cx="2521744" cy="381354"/>
          </a:xfrm>
          <a:prstGeom prst="rect">
            <a:avLst/>
          </a:prstGeom>
        </p:spPr>
        <p:txBody>
          <a:bodyPr vert="horz" wrap="square" lIns="0" tIns="11906" rIns="0" bIns="0" rtlCol="0">
            <a:spAutoFit/>
          </a:bodyPr>
          <a:lstStyle/>
          <a:p>
            <a:pPr marL="223838" indent="-214789">
              <a:spcBef>
                <a:spcPts val="94"/>
              </a:spcBef>
              <a:buClr>
                <a:srgbClr val="0077C7"/>
              </a:buClr>
              <a:buFont typeface="Arial"/>
              <a:buChar char="•"/>
              <a:tabLst>
                <a:tab pos="223838" algn="l"/>
                <a:tab pos="224314" algn="l"/>
              </a:tabLst>
            </a:pPr>
            <a:r>
              <a:rPr sz="1200" b="1" i="1" spc="15" dirty="0">
                <a:solidFill>
                  <a:srgbClr val="545558"/>
                </a:solidFill>
                <a:latin typeface="Arial"/>
                <a:cs typeface="Arial"/>
              </a:rPr>
              <a:t>Reduce </a:t>
            </a:r>
            <a:r>
              <a:rPr sz="1200" b="1" i="1" spc="11" dirty="0">
                <a:solidFill>
                  <a:srgbClr val="545558"/>
                </a:solidFill>
                <a:latin typeface="Arial"/>
                <a:cs typeface="Arial"/>
              </a:rPr>
              <a:t>prescription </a:t>
            </a:r>
            <a:r>
              <a:rPr sz="1200" b="1" i="1" spc="8" dirty="0">
                <a:solidFill>
                  <a:srgbClr val="545558"/>
                </a:solidFill>
                <a:latin typeface="Arial"/>
                <a:cs typeface="Arial"/>
              </a:rPr>
              <a:t>drug</a:t>
            </a:r>
            <a:r>
              <a:rPr sz="1200" b="1" i="1" spc="23" dirty="0">
                <a:solidFill>
                  <a:srgbClr val="545558"/>
                </a:solidFill>
                <a:latin typeface="Arial"/>
                <a:cs typeface="Arial"/>
              </a:rPr>
              <a:t> </a:t>
            </a:r>
            <a:r>
              <a:rPr sz="1200" b="1" i="1" spc="15" dirty="0">
                <a:solidFill>
                  <a:srgbClr val="545558"/>
                </a:solidFill>
                <a:latin typeface="Arial"/>
                <a:cs typeface="Arial"/>
              </a:rPr>
              <a:t>costs</a:t>
            </a:r>
            <a:endParaRPr sz="1200" dirty="0">
              <a:latin typeface="Arial"/>
              <a:cs typeface="Arial"/>
            </a:endParaRPr>
          </a:p>
        </p:txBody>
      </p:sp>
      <p:sp>
        <p:nvSpPr>
          <p:cNvPr id="4" name="object 4"/>
          <p:cNvSpPr txBox="1"/>
          <p:nvPr/>
        </p:nvSpPr>
        <p:spPr>
          <a:xfrm>
            <a:off x="2393174" y="4839555"/>
            <a:ext cx="5828348" cy="1125084"/>
          </a:xfrm>
          <a:prstGeom prst="rect">
            <a:avLst/>
          </a:prstGeom>
        </p:spPr>
        <p:txBody>
          <a:bodyPr vert="horz" wrap="square" lIns="0" tIns="11906" rIns="0" bIns="0" rtlCol="0">
            <a:spAutoFit/>
          </a:bodyPr>
          <a:lstStyle/>
          <a:p>
            <a:pPr marL="223838" indent="-214789">
              <a:spcBef>
                <a:spcPts val="94"/>
              </a:spcBef>
              <a:buClr>
                <a:srgbClr val="0077C7"/>
              </a:buClr>
              <a:buFont typeface="Arial"/>
              <a:buChar char="•"/>
              <a:tabLst>
                <a:tab pos="223838" algn="l"/>
                <a:tab pos="224314" algn="l"/>
              </a:tabLst>
            </a:pPr>
            <a:r>
              <a:rPr sz="1200" b="1" i="1" spc="15" dirty="0">
                <a:solidFill>
                  <a:srgbClr val="545558"/>
                </a:solidFill>
                <a:latin typeface="Arial"/>
                <a:cs typeface="Arial"/>
              </a:rPr>
              <a:t>Enhance </a:t>
            </a:r>
            <a:r>
              <a:rPr sz="1200" b="1" i="1" spc="11" dirty="0">
                <a:solidFill>
                  <a:srgbClr val="545558"/>
                </a:solidFill>
                <a:latin typeface="Arial"/>
                <a:cs typeface="Arial"/>
              </a:rPr>
              <a:t>funding </a:t>
            </a:r>
            <a:r>
              <a:rPr sz="1200" b="1" i="1" spc="8" dirty="0">
                <a:solidFill>
                  <a:srgbClr val="545558"/>
                </a:solidFill>
                <a:latin typeface="Arial"/>
                <a:cs typeface="Arial"/>
              </a:rPr>
              <a:t>for </a:t>
            </a:r>
            <a:r>
              <a:rPr sz="1200" b="1" i="1" spc="15" dirty="0">
                <a:solidFill>
                  <a:srgbClr val="545558"/>
                </a:solidFill>
                <a:latin typeface="Arial"/>
                <a:cs typeface="Arial"/>
              </a:rPr>
              <a:t>long-term</a:t>
            </a:r>
            <a:r>
              <a:rPr sz="1200" b="1" i="1" spc="90" dirty="0">
                <a:solidFill>
                  <a:srgbClr val="545558"/>
                </a:solidFill>
                <a:latin typeface="Arial"/>
                <a:cs typeface="Arial"/>
              </a:rPr>
              <a:t> </a:t>
            </a:r>
            <a:r>
              <a:rPr sz="1200" b="1" i="1" spc="15" dirty="0">
                <a:solidFill>
                  <a:srgbClr val="545558"/>
                </a:solidFill>
                <a:latin typeface="Arial"/>
                <a:cs typeface="Arial"/>
              </a:rPr>
              <a:t>care</a:t>
            </a:r>
            <a:endParaRPr sz="1200" dirty="0">
              <a:latin typeface="Arial"/>
              <a:cs typeface="Arial"/>
            </a:endParaRPr>
          </a:p>
          <a:p>
            <a:pPr>
              <a:spcBef>
                <a:spcPts val="26"/>
              </a:spcBef>
              <a:buClr>
                <a:srgbClr val="0077C7"/>
              </a:buClr>
              <a:buFont typeface="Arial"/>
              <a:buChar char="•"/>
            </a:pPr>
            <a:endParaRPr sz="1200" dirty="0">
              <a:latin typeface="Arial"/>
              <a:cs typeface="Arial"/>
            </a:endParaRPr>
          </a:p>
          <a:p>
            <a:pPr marL="223838" indent="-214789">
              <a:buClr>
                <a:srgbClr val="0077C7"/>
              </a:buClr>
              <a:buFont typeface="Arial"/>
              <a:buChar char="•"/>
              <a:tabLst>
                <a:tab pos="223838" algn="l"/>
                <a:tab pos="224314" algn="l"/>
              </a:tabLst>
            </a:pPr>
            <a:r>
              <a:rPr sz="1200" b="1" i="1" spc="11" dirty="0">
                <a:solidFill>
                  <a:srgbClr val="545558"/>
                </a:solidFill>
                <a:latin typeface="Arial"/>
                <a:cs typeface="Arial"/>
              </a:rPr>
              <a:t>Restore </a:t>
            </a:r>
            <a:r>
              <a:rPr sz="1200" b="1" i="1" spc="15" dirty="0">
                <a:solidFill>
                  <a:srgbClr val="545558"/>
                </a:solidFill>
                <a:latin typeface="Arial"/>
                <a:cs typeface="Arial"/>
              </a:rPr>
              <a:t>and </a:t>
            </a:r>
            <a:r>
              <a:rPr sz="1200" b="1" i="1" spc="19" dirty="0">
                <a:solidFill>
                  <a:srgbClr val="545558"/>
                </a:solidFill>
                <a:latin typeface="Arial"/>
                <a:cs typeface="Arial"/>
              </a:rPr>
              <a:t>expand </a:t>
            </a:r>
            <a:r>
              <a:rPr sz="1200" b="1" i="1" spc="11" dirty="0">
                <a:solidFill>
                  <a:srgbClr val="545558"/>
                </a:solidFill>
                <a:latin typeface="Arial"/>
                <a:cs typeface="Arial"/>
              </a:rPr>
              <a:t>reproductive</a:t>
            </a:r>
            <a:r>
              <a:rPr sz="1200" b="1" i="1" spc="45" dirty="0">
                <a:solidFill>
                  <a:srgbClr val="545558"/>
                </a:solidFill>
                <a:latin typeface="Arial"/>
                <a:cs typeface="Arial"/>
              </a:rPr>
              <a:t> </a:t>
            </a:r>
            <a:r>
              <a:rPr sz="1200" b="1" i="1" spc="8" dirty="0">
                <a:solidFill>
                  <a:srgbClr val="545558"/>
                </a:solidFill>
                <a:latin typeface="Arial"/>
                <a:cs typeface="Arial"/>
              </a:rPr>
              <a:t>rights</a:t>
            </a:r>
            <a:endParaRPr sz="1200" dirty="0">
              <a:latin typeface="Arial"/>
              <a:cs typeface="Arial"/>
            </a:endParaRPr>
          </a:p>
          <a:p>
            <a:pPr>
              <a:spcBef>
                <a:spcPts val="30"/>
              </a:spcBef>
              <a:buClr>
                <a:srgbClr val="0077C7"/>
              </a:buClr>
              <a:buFont typeface="Arial"/>
              <a:buChar char="•"/>
            </a:pPr>
            <a:endParaRPr sz="1200" dirty="0">
              <a:latin typeface="Arial"/>
              <a:cs typeface="Arial"/>
            </a:endParaRPr>
          </a:p>
          <a:p>
            <a:pPr marL="223838" marR="3810" indent="-214789">
              <a:lnSpc>
                <a:spcPct val="105000"/>
              </a:lnSpc>
              <a:buClr>
                <a:srgbClr val="0077C7"/>
              </a:buClr>
              <a:buFont typeface="Arial"/>
              <a:buChar char="•"/>
              <a:tabLst>
                <a:tab pos="223838" algn="l"/>
                <a:tab pos="224314" algn="l"/>
              </a:tabLst>
            </a:pPr>
            <a:r>
              <a:rPr sz="1200" b="1" i="1" spc="15" dirty="0">
                <a:solidFill>
                  <a:srgbClr val="545558"/>
                </a:solidFill>
                <a:latin typeface="Arial"/>
                <a:cs typeface="Arial"/>
              </a:rPr>
              <a:t>Expand federal </a:t>
            </a:r>
            <a:r>
              <a:rPr sz="1200" b="1" i="1" spc="8" dirty="0">
                <a:solidFill>
                  <a:srgbClr val="545558"/>
                </a:solidFill>
                <a:latin typeface="Arial"/>
                <a:cs typeface="Arial"/>
              </a:rPr>
              <a:t>COVID-19 </a:t>
            </a:r>
            <a:r>
              <a:rPr sz="1200" b="1" i="1" spc="23" dirty="0">
                <a:solidFill>
                  <a:srgbClr val="545558"/>
                </a:solidFill>
                <a:latin typeface="Arial"/>
                <a:cs typeface="Arial"/>
              </a:rPr>
              <a:t>emergency </a:t>
            </a:r>
            <a:r>
              <a:rPr sz="1200" b="1" i="1" spc="11" dirty="0">
                <a:solidFill>
                  <a:srgbClr val="545558"/>
                </a:solidFill>
                <a:latin typeface="Arial"/>
                <a:cs typeface="Arial"/>
              </a:rPr>
              <a:t>relief; put </a:t>
            </a:r>
            <a:r>
              <a:rPr sz="1200" b="1" i="1" spc="15" dirty="0">
                <a:solidFill>
                  <a:srgbClr val="545558"/>
                </a:solidFill>
                <a:latin typeface="Arial"/>
                <a:cs typeface="Arial"/>
              </a:rPr>
              <a:t>federal </a:t>
            </a:r>
            <a:r>
              <a:rPr sz="1200" b="1" i="1" spc="23" dirty="0">
                <a:solidFill>
                  <a:srgbClr val="545558"/>
                </a:solidFill>
                <a:latin typeface="Arial"/>
                <a:cs typeface="Arial"/>
              </a:rPr>
              <a:t>government </a:t>
            </a:r>
            <a:r>
              <a:rPr sz="1200" b="1" i="1" spc="11" dirty="0">
                <a:solidFill>
                  <a:srgbClr val="545558"/>
                </a:solidFill>
                <a:latin typeface="Arial"/>
                <a:cs typeface="Arial"/>
              </a:rPr>
              <a:t>in </a:t>
            </a:r>
            <a:r>
              <a:rPr sz="1200" b="1" i="1" spc="15" dirty="0">
                <a:solidFill>
                  <a:srgbClr val="545558"/>
                </a:solidFill>
                <a:latin typeface="Arial"/>
                <a:cs typeface="Arial"/>
              </a:rPr>
              <a:t>charge  </a:t>
            </a:r>
            <a:r>
              <a:rPr sz="1200" b="1" i="1" spc="11" dirty="0">
                <a:solidFill>
                  <a:srgbClr val="545558"/>
                </a:solidFill>
                <a:latin typeface="Arial"/>
                <a:cs typeface="Arial"/>
              </a:rPr>
              <a:t>of the </a:t>
            </a:r>
            <a:r>
              <a:rPr sz="1200" b="1" i="1" spc="8" dirty="0">
                <a:solidFill>
                  <a:srgbClr val="545558"/>
                </a:solidFill>
                <a:latin typeface="Arial"/>
                <a:cs typeface="Arial"/>
              </a:rPr>
              <a:t>COVID-19</a:t>
            </a:r>
            <a:r>
              <a:rPr sz="1200" b="1" i="1" spc="98" dirty="0">
                <a:solidFill>
                  <a:srgbClr val="545558"/>
                </a:solidFill>
                <a:latin typeface="Arial"/>
                <a:cs typeface="Arial"/>
              </a:rPr>
              <a:t> </a:t>
            </a:r>
            <a:r>
              <a:rPr sz="1200" b="1" i="1" spc="15" dirty="0">
                <a:solidFill>
                  <a:srgbClr val="545558"/>
                </a:solidFill>
                <a:latin typeface="Arial"/>
                <a:cs typeface="Arial"/>
              </a:rPr>
              <a:t>response</a:t>
            </a:r>
            <a:endParaRPr sz="1200" dirty="0">
              <a:latin typeface="Arial"/>
              <a:cs typeface="Arial"/>
            </a:endParaRPr>
          </a:p>
        </p:txBody>
      </p:sp>
      <p:grpSp>
        <p:nvGrpSpPr>
          <p:cNvPr id="5" name="object 5"/>
          <p:cNvGrpSpPr/>
          <p:nvPr/>
        </p:nvGrpSpPr>
        <p:grpSpPr>
          <a:xfrm>
            <a:off x="100013" y="2893089"/>
            <a:ext cx="1654016" cy="1468279"/>
            <a:chOff x="133350" y="2714451"/>
            <a:chExt cx="2205355" cy="1957705"/>
          </a:xfrm>
        </p:grpSpPr>
        <p:sp>
          <p:nvSpPr>
            <p:cNvPr id="6" name="object 6"/>
            <p:cNvSpPr/>
            <p:nvPr/>
          </p:nvSpPr>
          <p:spPr>
            <a:xfrm>
              <a:off x="257130" y="2714451"/>
              <a:ext cx="1957540" cy="1881344"/>
            </a:xfrm>
            <a:prstGeom prst="rect">
              <a:avLst/>
            </a:prstGeom>
            <a:blipFill>
              <a:blip r:embed="rId2" cstate="print"/>
              <a:stretch>
                <a:fillRect/>
              </a:stretch>
            </a:blipFill>
          </p:spPr>
          <p:txBody>
            <a:bodyPr wrap="square" lIns="0" tIns="0" rIns="0" bIns="0" rtlCol="0"/>
            <a:lstStyle/>
            <a:p>
              <a:endParaRPr sz="1350" dirty="0"/>
            </a:p>
          </p:txBody>
        </p:sp>
        <p:sp>
          <p:nvSpPr>
            <p:cNvPr id="7" name="object 7"/>
            <p:cNvSpPr/>
            <p:nvPr/>
          </p:nvSpPr>
          <p:spPr>
            <a:xfrm>
              <a:off x="142875" y="4086161"/>
              <a:ext cx="2186051" cy="519112"/>
            </a:xfrm>
            <a:prstGeom prst="rect">
              <a:avLst/>
            </a:prstGeom>
            <a:blipFill>
              <a:blip r:embed="rId3" cstate="print"/>
              <a:stretch>
                <a:fillRect/>
              </a:stretch>
            </a:blipFill>
          </p:spPr>
          <p:txBody>
            <a:bodyPr wrap="square" lIns="0" tIns="0" rIns="0" bIns="0" rtlCol="0"/>
            <a:lstStyle/>
            <a:p>
              <a:endParaRPr sz="1350" dirty="0"/>
            </a:p>
          </p:txBody>
        </p:sp>
        <p:sp>
          <p:nvSpPr>
            <p:cNvPr id="8" name="object 8"/>
            <p:cNvSpPr/>
            <p:nvPr/>
          </p:nvSpPr>
          <p:spPr>
            <a:xfrm>
              <a:off x="133350" y="4076636"/>
              <a:ext cx="2205101" cy="595312"/>
            </a:xfrm>
            <a:prstGeom prst="rect">
              <a:avLst/>
            </a:prstGeom>
            <a:blipFill>
              <a:blip r:embed="rId4" cstate="print"/>
              <a:stretch>
                <a:fillRect/>
              </a:stretch>
            </a:blipFill>
          </p:spPr>
          <p:txBody>
            <a:bodyPr wrap="square" lIns="0" tIns="0" rIns="0" bIns="0" rtlCol="0"/>
            <a:lstStyle/>
            <a:p>
              <a:endParaRPr sz="1350" dirty="0"/>
            </a:p>
          </p:txBody>
        </p:sp>
        <p:sp>
          <p:nvSpPr>
            <p:cNvPr id="9" name="object 9"/>
            <p:cNvSpPr/>
            <p:nvPr/>
          </p:nvSpPr>
          <p:spPr>
            <a:xfrm>
              <a:off x="200025" y="4123309"/>
              <a:ext cx="2076450" cy="409575"/>
            </a:xfrm>
            <a:custGeom>
              <a:avLst/>
              <a:gdLst/>
              <a:ahLst/>
              <a:cxnLst/>
              <a:rect l="l" t="t" r="r" b="b"/>
              <a:pathLst>
                <a:path w="2076450" h="409575">
                  <a:moveTo>
                    <a:pt x="2008124" y="0"/>
                  </a:moveTo>
                  <a:lnTo>
                    <a:pt x="68262" y="0"/>
                  </a:lnTo>
                  <a:lnTo>
                    <a:pt x="41694" y="5351"/>
                  </a:lnTo>
                  <a:lnTo>
                    <a:pt x="19996" y="19954"/>
                  </a:lnTo>
                  <a:lnTo>
                    <a:pt x="5365" y="41630"/>
                  </a:lnTo>
                  <a:lnTo>
                    <a:pt x="0" y="68199"/>
                  </a:lnTo>
                  <a:lnTo>
                    <a:pt x="0" y="341122"/>
                  </a:lnTo>
                  <a:lnTo>
                    <a:pt x="5365" y="367710"/>
                  </a:lnTo>
                  <a:lnTo>
                    <a:pt x="19996" y="389429"/>
                  </a:lnTo>
                  <a:lnTo>
                    <a:pt x="41694" y="404076"/>
                  </a:lnTo>
                  <a:lnTo>
                    <a:pt x="68262" y="409448"/>
                  </a:lnTo>
                  <a:lnTo>
                    <a:pt x="2008124" y="409448"/>
                  </a:lnTo>
                  <a:lnTo>
                    <a:pt x="2034712" y="404076"/>
                  </a:lnTo>
                  <a:lnTo>
                    <a:pt x="2056431" y="389429"/>
                  </a:lnTo>
                  <a:lnTo>
                    <a:pt x="2071078" y="367710"/>
                  </a:lnTo>
                  <a:lnTo>
                    <a:pt x="2076450" y="341122"/>
                  </a:lnTo>
                  <a:lnTo>
                    <a:pt x="2076450" y="68199"/>
                  </a:lnTo>
                  <a:lnTo>
                    <a:pt x="2071078" y="41630"/>
                  </a:lnTo>
                  <a:lnTo>
                    <a:pt x="2056431" y="19954"/>
                  </a:lnTo>
                  <a:lnTo>
                    <a:pt x="2034712" y="5351"/>
                  </a:lnTo>
                  <a:lnTo>
                    <a:pt x="2008124" y="0"/>
                  </a:lnTo>
                  <a:close/>
                </a:path>
              </a:pathLst>
            </a:custGeom>
            <a:solidFill>
              <a:srgbClr val="F1F1F1"/>
            </a:solidFill>
          </p:spPr>
          <p:txBody>
            <a:bodyPr wrap="square" lIns="0" tIns="0" rIns="0" bIns="0" rtlCol="0"/>
            <a:lstStyle/>
            <a:p>
              <a:endParaRPr sz="1350" dirty="0"/>
            </a:p>
          </p:txBody>
        </p:sp>
      </p:grpSp>
      <p:sp>
        <p:nvSpPr>
          <p:cNvPr id="10" name="object 10"/>
          <p:cNvSpPr/>
          <p:nvPr/>
        </p:nvSpPr>
        <p:spPr>
          <a:xfrm>
            <a:off x="1363394" y="1125578"/>
            <a:ext cx="6400800" cy="500063"/>
          </a:xfrm>
          <a:custGeom>
            <a:avLst/>
            <a:gdLst/>
            <a:ahLst/>
            <a:cxnLst/>
            <a:rect l="l" t="t" r="r" b="b"/>
            <a:pathLst>
              <a:path w="8534400" h="666750">
                <a:moveTo>
                  <a:pt x="8423275" y="0"/>
                </a:moveTo>
                <a:lnTo>
                  <a:pt x="111125" y="0"/>
                </a:lnTo>
                <a:lnTo>
                  <a:pt x="67883" y="8737"/>
                </a:lnTo>
                <a:lnTo>
                  <a:pt x="32559" y="32559"/>
                </a:lnTo>
                <a:lnTo>
                  <a:pt x="8737" y="67883"/>
                </a:lnTo>
                <a:lnTo>
                  <a:pt x="0" y="111125"/>
                </a:lnTo>
                <a:lnTo>
                  <a:pt x="0" y="555498"/>
                </a:lnTo>
                <a:lnTo>
                  <a:pt x="8737" y="598739"/>
                </a:lnTo>
                <a:lnTo>
                  <a:pt x="32559" y="634063"/>
                </a:lnTo>
                <a:lnTo>
                  <a:pt x="67883" y="657885"/>
                </a:lnTo>
                <a:lnTo>
                  <a:pt x="111125" y="666623"/>
                </a:lnTo>
                <a:lnTo>
                  <a:pt x="8423275" y="666623"/>
                </a:lnTo>
                <a:lnTo>
                  <a:pt x="8466516" y="657885"/>
                </a:lnTo>
                <a:lnTo>
                  <a:pt x="8501840" y="634063"/>
                </a:lnTo>
                <a:lnTo>
                  <a:pt x="8525662" y="598739"/>
                </a:lnTo>
                <a:lnTo>
                  <a:pt x="8534400" y="555498"/>
                </a:lnTo>
                <a:lnTo>
                  <a:pt x="8534400" y="111125"/>
                </a:lnTo>
                <a:lnTo>
                  <a:pt x="8525662" y="67883"/>
                </a:lnTo>
                <a:lnTo>
                  <a:pt x="8501840" y="32559"/>
                </a:lnTo>
                <a:lnTo>
                  <a:pt x="8466516" y="8737"/>
                </a:lnTo>
                <a:lnTo>
                  <a:pt x="8423275" y="0"/>
                </a:lnTo>
                <a:close/>
              </a:path>
            </a:pathLst>
          </a:custGeom>
          <a:solidFill>
            <a:srgbClr val="0077C7"/>
          </a:solidFill>
        </p:spPr>
        <p:txBody>
          <a:bodyPr wrap="square" lIns="0" tIns="0" rIns="0" bIns="0" rtlCol="0"/>
          <a:lstStyle/>
          <a:p>
            <a:endParaRPr sz="1350" dirty="0"/>
          </a:p>
        </p:txBody>
      </p:sp>
      <p:sp>
        <p:nvSpPr>
          <p:cNvPr id="11" name="object 11"/>
          <p:cNvSpPr txBox="1">
            <a:spLocks noGrp="1"/>
          </p:cNvSpPr>
          <p:nvPr>
            <p:ph type="title"/>
          </p:nvPr>
        </p:nvSpPr>
        <p:spPr>
          <a:xfrm>
            <a:off x="1371600" y="1193530"/>
            <a:ext cx="5796914" cy="381354"/>
          </a:xfrm>
          <a:prstGeom prst="rect">
            <a:avLst/>
          </a:prstGeom>
        </p:spPr>
        <p:txBody>
          <a:bodyPr vert="horz" wrap="square" lIns="0" tIns="11906" rIns="0" bIns="0" rtlCol="0">
            <a:spAutoFit/>
          </a:bodyPr>
          <a:lstStyle/>
          <a:p>
            <a:pPr marL="9525">
              <a:spcBef>
                <a:spcPts val="94"/>
              </a:spcBef>
            </a:pPr>
            <a:r>
              <a:rPr sz="2400" b="1" spc="8" dirty="0">
                <a:solidFill>
                  <a:schemeClr val="bg1"/>
                </a:solidFill>
              </a:rPr>
              <a:t>Biden’s </a:t>
            </a:r>
            <a:r>
              <a:rPr sz="2400" b="1" spc="11" dirty="0">
                <a:solidFill>
                  <a:schemeClr val="bg1"/>
                </a:solidFill>
              </a:rPr>
              <a:t>Health </a:t>
            </a:r>
            <a:r>
              <a:rPr sz="2400" b="1" spc="8" dirty="0">
                <a:solidFill>
                  <a:schemeClr val="bg1"/>
                </a:solidFill>
              </a:rPr>
              <a:t>Proposals: </a:t>
            </a:r>
            <a:r>
              <a:rPr sz="2400" b="1" i="1" spc="15" dirty="0">
                <a:solidFill>
                  <a:schemeClr val="bg1"/>
                </a:solidFill>
              </a:rPr>
              <a:t>At </a:t>
            </a:r>
            <a:r>
              <a:rPr sz="2400" b="1" i="1" spc="8" dirty="0">
                <a:solidFill>
                  <a:schemeClr val="bg1"/>
                </a:solidFill>
              </a:rPr>
              <a:t>a</a:t>
            </a:r>
            <a:r>
              <a:rPr sz="2400" b="1" i="1" spc="-454" dirty="0">
                <a:solidFill>
                  <a:schemeClr val="bg1"/>
                </a:solidFill>
              </a:rPr>
              <a:t> </a:t>
            </a:r>
            <a:r>
              <a:rPr sz="2400" b="1" i="1" spc="15" dirty="0">
                <a:solidFill>
                  <a:schemeClr val="bg1"/>
                </a:solidFill>
              </a:rPr>
              <a:t>Glance</a:t>
            </a:r>
          </a:p>
        </p:txBody>
      </p:sp>
      <p:sp>
        <p:nvSpPr>
          <p:cNvPr id="12" name="object 12"/>
          <p:cNvSpPr txBox="1"/>
          <p:nvPr/>
        </p:nvSpPr>
        <p:spPr>
          <a:xfrm>
            <a:off x="236697" y="3988594"/>
            <a:ext cx="1383029" cy="194284"/>
          </a:xfrm>
          <a:prstGeom prst="rect">
            <a:avLst/>
          </a:prstGeom>
        </p:spPr>
        <p:txBody>
          <a:bodyPr vert="horz" wrap="square" lIns="0" tIns="9525" rIns="0" bIns="0" rtlCol="0">
            <a:spAutoFit/>
          </a:bodyPr>
          <a:lstStyle/>
          <a:p>
            <a:pPr marL="9525">
              <a:spcBef>
                <a:spcPts val="75"/>
              </a:spcBef>
            </a:pPr>
            <a:r>
              <a:rPr sz="1200" spc="4" dirty="0">
                <a:solidFill>
                  <a:srgbClr val="333333"/>
                </a:solidFill>
                <a:latin typeface="Arial"/>
                <a:cs typeface="Arial"/>
              </a:rPr>
              <a:t>Biden's</a:t>
            </a:r>
            <a:r>
              <a:rPr sz="1200" spc="-120" dirty="0">
                <a:solidFill>
                  <a:srgbClr val="333333"/>
                </a:solidFill>
                <a:latin typeface="Arial"/>
                <a:cs typeface="Arial"/>
              </a:rPr>
              <a:t> </a:t>
            </a:r>
            <a:r>
              <a:rPr sz="1200" spc="-4" dirty="0">
                <a:solidFill>
                  <a:srgbClr val="333333"/>
                </a:solidFill>
                <a:latin typeface="Arial"/>
                <a:cs typeface="Arial"/>
              </a:rPr>
              <a:t>Proposals</a:t>
            </a:r>
            <a:endParaRPr sz="12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theatlantic.com/static/mt/assets/hua_hsu/banner_clinton_Greg%20Gib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4582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9963" y="90607"/>
            <a:ext cx="8991600" cy="156966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On February 5, 1993, President Bill Clinton signed the Family and Medical Leave Act – the most significant new U.S. social legislation prior to the Affordable Care Act of 2010.</a:t>
            </a:r>
          </a:p>
        </p:txBody>
      </p:sp>
    </p:spTree>
    <p:extLst>
      <p:ext uri="{BB962C8B-B14F-4D97-AF65-F5344CB8AC3E}">
        <p14:creationId xmlns:p14="http://schemas.microsoft.com/office/powerpoint/2010/main" val="3944061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924800" cy="461665"/>
          </a:xfrm>
          <a:prstGeom prst="rect">
            <a:avLst/>
          </a:prstGeom>
          <a:noFill/>
        </p:spPr>
        <p:txBody>
          <a:bodyPr wrap="square" rtlCol="0">
            <a:spAutoFit/>
          </a:bodyPr>
          <a:lstStyle/>
          <a:p>
            <a:pPr algn="ctr"/>
            <a:r>
              <a:rPr lang="en-US" sz="2400" b="1" dirty="0">
                <a:solidFill>
                  <a:srgbClr val="0070C0"/>
                </a:solidFill>
              </a:rPr>
              <a:t>FAMILY AND MEDICAL LEAVE since 1993</a:t>
            </a:r>
          </a:p>
        </p:txBody>
      </p:sp>
      <p:sp>
        <p:nvSpPr>
          <p:cNvPr id="3" name="TextBox 2"/>
          <p:cNvSpPr txBox="1"/>
          <p:nvPr/>
        </p:nvSpPr>
        <p:spPr>
          <a:xfrm>
            <a:off x="228600" y="1143000"/>
            <a:ext cx="8763000" cy="5509200"/>
          </a:xfrm>
          <a:prstGeom prst="rect">
            <a:avLst/>
          </a:prstGeom>
          <a:noFill/>
        </p:spPr>
        <p:txBody>
          <a:bodyPr wrap="square" rtlCol="0">
            <a:spAutoFit/>
          </a:bodyPr>
          <a:lstStyle/>
          <a:p>
            <a:pPr marL="342900" indent="-342900">
              <a:buFont typeface="Wingdings" panose="05000000000000000000" pitchFamily="2" charset="2"/>
              <a:buChar char="Ø"/>
            </a:pPr>
            <a:r>
              <a:rPr lang="en-US" sz="2200" b="1" dirty="0">
                <a:latin typeface="Arial" panose="020B0604020202020204" pitchFamily="34" charset="0"/>
                <a:cs typeface="Arial" panose="020B0604020202020204" pitchFamily="34" charset="0"/>
              </a:rPr>
              <a:t>The 1993 federal law mandated up to 12 weeks of job-protected </a:t>
            </a:r>
            <a:r>
              <a:rPr lang="en-US" sz="2200" b="1" i="1" dirty="0">
                <a:latin typeface="Arial" panose="020B0604020202020204" pitchFamily="34" charset="0"/>
                <a:cs typeface="Arial" panose="020B0604020202020204" pitchFamily="34" charset="0"/>
              </a:rPr>
              <a:t>unpaid</a:t>
            </a:r>
            <a:r>
              <a:rPr lang="en-US" sz="2200" b="1" dirty="0">
                <a:latin typeface="Arial" panose="020B0604020202020204" pitchFamily="34" charset="0"/>
                <a:cs typeface="Arial" panose="020B0604020202020204" pitchFamily="34" charset="0"/>
              </a:rPr>
              <a:t> leave for newborns, adoptees, family medical care own medical needs, applicable to workers at large companies with 50 or more employees.</a:t>
            </a:r>
          </a:p>
          <a:p>
            <a:pPr marL="342900" indent="-342900">
              <a:buFont typeface="Wingdings" panose="05000000000000000000" pitchFamily="2" charset="2"/>
              <a:buChar char="Ø"/>
            </a:pPr>
            <a:endParaRPr lang="en-US" sz="22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200" b="1" dirty="0">
                <a:latin typeface="Arial" panose="020B0604020202020204" pitchFamily="34" charset="0"/>
                <a:cs typeface="Arial" panose="020B0604020202020204" pitchFamily="34" charset="0"/>
              </a:rPr>
              <a:t>Many major companies and nonprofits voluntarily offer </a:t>
            </a:r>
            <a:r>
              <a:rPr lang="en-US" sz="2200" b="1" dirty="0">
                <a:solidFill>
                  <a:srgbClr val="00B050"/>
                </a:solidFill>
                <a:latin typeface="Arial" panose="020B0604020202020204" pitchFamily="34" charset="0"/>
                <a:cs typeface="Arial" panose="020B0604020202020204" pitchFamily="34" charset="0"/>
              </a:rPr>
              <a:t>paid </a:t>
            </a:r>
            <a:r>
              <a:rPr lang="en-US" sz="2200" b="1" dirty="0">
                <a:latin typeface="Arial" panose="020B0604020202020204" pitchFamily="34" charset="0"/>
                <a:cs typeface="Arial" panose="020B0604020202020204" pitchFamily="34" charset="0"/>
              </a:rPr>
              <a:t>leave to some or all employees – but many companies do not.</a:t>
            </a:r>
          </a:p>
          <a:p>
            <a:pPr marL="342900" indent="-342900">
              <a:buFont typeface="Wingdings" panose="05000000000000000000" pitchFamily="2" charset="2"/>
              <a:buChar char="Ø"/>
            </a:pPr>
            <a:endParaRPr lang="en-US" sz="22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200" b="1" dirty="0">
                <a:latin typeface="Arial" panose="020B0604020202020204" pitchFamily="34" charset="0"/>
                <a:cs typeface="Arial" panose="020B0604020202020204" pitchFamily="34" charset="0"/>
              </a:rPr>
              <a:t>Some states have mandated more generous unpaid leave rights and, recently, some mandate paid leave.</a:t>
            </a:r>
          </a:p>
          <a:p>
            <a:pPr marL="342900" indent="-342900">
              <a:buFont typeface="Wingdings" panose="05000000000000000000" pitchFamily="2" charset="2"/>
              <a:buChar char="Ø"/>
            </a:pPr>
            <a:endParaRPr lang="en-US" sz="22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200" b="1" dirty="0">
                <a:solidFill>
                  <a:srgbClr val="0070C0"/>
                </a:solidFill>
                <a:latin typeface="Arial" panose="020B0604020202020204" pitchFamily="34" charset="0"/>
                <a:cs typeface="Arial" panose="020B0604020202020204" pitchFamily="34" charset="0"/>
              </a:rPr>
              <a:t>The 1993 federal law did little to reduce inequalities, </a:t>
            </a:r>
            <a:r>
              <a:rPr lang="en-US" sz="2200" b="1" dirty="0">
                <a:latin typeface="Arial" panose="020B0604020202020204" pitchFamily="34" charset="0"/>
                <a:cs typeface="Arial" panose="020B0604020202020204" pitchFamily="34" charset="0"/>
              </a:rPr>
              <a:t>because managers, professionals, and public-sector unionized workers have been much more likely to use unpaid leaves or have paid benefits than low-wage workers (who disproportionately work for small businesses).</a:t>
            </a:r>
          </a:p>
        </p:txBody>
      </p:sp>
    </p:spTree>
    <p:extLst>
      <p:ext uri="{BB962C8B-B14F-4D97-AF65-F5344CB8AC3E}">
        <p14:creationId xmlns:p14="http://schemas.microsoft.com/office/powerpoint/2010/main" val="182522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0"/>
            <a:ext cx="8686800" cy="6172200"/>
          </a:xfrm>
          <a:prstGeom prst="rect">
            <a:avLst/>
          </a:prstGeom>
        </p:spPr>
      </p:pic>
    </p:spTree>
    <p:extLst>
      <p:ext uri="{BB962C8B-B14F-4D97-AF65-F5344CB8AC3E}">
        <p14:creationId xmlns:p14="http://schemas.microsoft.com/office/powerpoint/2010/main" val="263406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656114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2486</Words>
  <Application>Microsoft Office PowerPoint</Application>
  <PresentationFormat>On-screen Show (4:3)</PresentationFormat>
  <Paragraphs>263</Paragraphs>
  <Slides>53</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1" baseType="lpstr">
      <vt:lpstr>Arial</vt:lpstr>
      <vt:lpstr>Calibri</vt:lpstr>
      <vt:lpstr>Tahoma</vt:lpstr>
      <vt:lpstr>Times New Roman</vt:lpstr>
      <vt:lpstr>Wingdings</vt:lpstr>
      <vt:lpstr>Default Design</vt:lpstr>
      <vt:lpstr>Microsoft Excel Chart</vt:lpstr>
      <vt:lpstr>Chart</vt:lpstr>
      <vt:lpstr>Conflicts about Supports for  Working Families and Health Reform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 Health System Before 2010  </vt:lpstr>
      <vt:lpstr>PowerPoint Presentation</vt:lpstr>
      <vt:lpstr>Health Insurance Coverage in the U.S., 2009</vt:lpstr>
      <vt:lpstr>PowerPoint Presentation</vt:lpstr>
      <vt:lpstr>Uninsured Nonelderly vs. All Nonelderly, by Family Poverty Level, 2009</vt:lpstr>
      <vt:lpstr>HOW DID THE UNITED STATES DEVELOP THIS KIND OF HEALTH CARE SYSTEM?</vt:lpstr>
      <vt:lpstr>Patient Protection and Affordable Care Act of 2010 </vt:lpstr>
      <vt:lpstr>Targeted Coverage Expansion Under Affordable Care Act</vt:lpstr>
      <vt:lpstr>ObamaCare Implementation Challenge</vt:lpstr>
      <vt:lpstr>PowerPoint Presentation</vt:lpstr>
      <vt:lpstr>State Medicaid Expansion Decisions by late 2015 (Louisiana adopted the expansion in January 2016)</vt:lpstr>
      <vt:lpstr>PowerPoint Presentation</vt:lpstr>
      <vt:lpstr>Chamber Support and Medicaid Expansion</vt:lpstr>
      <vt:lpstr>Conservative Networks Fight Medicaid Expansion</vt:lpstr>
      <vt:lpstr>Right-Wing Network Strength and Medicaid Expansion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Trump’s Health Record: At a Glance</vt:lpstr>
      <vt:lpstr>Biden’s Health Proposals: At a Glance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tskocpol</dc:creator>
  <cp:lastModifiedBy>Peck, Mary Abigail</cp:lastModifiedBy>
  <cp:revision>500</cp:revision>
  <cp:lastPrinted>1601-01-01T00:00:00Z</cp:lastPrinted>
  <dcterms:created xsi:type="dcterms:W3CDTF">1601-01-01T00:00:00Z</dcterms:created>
  <dcterms:modified xsi:type="dcterms:W3CDTF">2020-10-14T16:39:48Z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