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7" r:id="rId1"/>
    <p:sldMasterId id="2147483680" r:id="rId2"/>
  </p:sldMasterIdLst>
  <p:notesMasterIdLst>
    <p:notesMasterId r:id="rId90"/>
  </p:notesMasterIdLst>
  <p:sldIdLst>
    <p:sldId id="358" r:id="rId3"/>
    <p:sldId id="885" r:id="rId4"/>
    <p:sldId id="668" r:id="rId5"/>
    <p:sldId id="670" r:id="rId6"/>
    <p:sldId id="671" r:id="rId7"/>
    <p:sldId id="672" r:id="rId8"/>
    <p:sldId id="673" r:id="rId9"/>
    <p:sldId id="683" r:id="rId10"/>
    <p:sldId id="711" r:id="rId11"/>
    <p:sldId id="684" r:id="rId12"/>
    <p:sldId id="685" r:id="rId13"/>
    <p:sldId id="712" r:id="rId14"/>
    <p:sldId id="686" r:id="rId15"/>
    <p:sldId id="314" r:id="rId16"/>
    <p:sldId id="689" r:id="rId17"/>
    <p:sldId id="690" r:id="rId18"/>
    <p:sldId id="610" r:id="rId19"/>
    <p:sldId id="627" r:id="rId20"/>
    <p:sldId id="763" r:id="rId21"/>
    <p:sldId id="764" r:id="rId22"/>
    <p:sldId id="691" r:id="rId23"/>
    <p:sldId id="636" r:id="rId24"/>
    <p:sldId id="765" r:id="rId25"/>
    <p:sldId id="681" r:id="rId26"/>
    <p:sldId id="692" r:id="rId27"/>
    <p:sldId id="693" r:id="rId28"/>
    <p:sldId id="694" r:id="rId29"/>
    <p:sldId id="695" r:id="rId30"/>
    <p:sldId id="975" r:id="rId31"/>
    <p:sldId id="309" r:id="rId32"/>
    <p:sldId id="325" r:id="rId33"/>
    <p:sldId id="324" r:id="rId34"/>
    <p:sldId id="886" r:id="rId35"/>
    <p:sldId id="721" r:id="rId36"/>
    <p:sldId id="715" r:id="rId37"/>
    <p:sldId id="713" r:id="rId38"/>
    <p:sldId id="718" r:id="rId39"/>
    <p:sldId id="973" r:id="rId40"/>
    <p:sldId id="728" r:id="rId41"/>
    <p:sldId id="729" r:id="rId42"/>
    <p:sldId id="974" r:id="rId43"/>
    <p:sldId id="733" r:id="rId44"/>
    <p:sldId id="719" r:id="rId45"/>
    <p:sldId id="720" r:id="rId46"/>
    <p:sldId id="737" r:id="rId47"/>
    <p:sldId id="739" r:id="rId48"/>
    <p:sldId id="318" r:id="rId49"/>
    <p:sldId id="288" r:id="rId50"/>
    <p:sldId id="339" r:id="rId51"/>
    <p:sldId id="320" r:id="rId52"/>
    <p:sldId id="334" r:id="rId53"/>
    <p:sldId id="335" r:id="rId54"/>
    <p:sldId id="336" r:id="rId55"/>
    <p:sldId id="321" r:id="rId56"/>
    <p:sldId id="322" r:id="rId57"/>
    <p:sldId id="356" r:id="rId58"/>
    <p:sldId id="351" r:id="rId59"/>
    <p:sldId id="355" r:id="rId60"/>
    <p:sldId id="323" r:id="rId61"/>
    <p:sldId id="352" r:id="rId62"/>
    <p:sldId id="354" r:id="rId63"/>
    <p:sldId id="353" r:id="rId64"/>
    <p:sldId id="357" r:id="rId65"/>
    <p:sldId id="340" r:id="rId66"/>
    <p:sldId id="342" r:id="rId67"/>
    <p:sldId id="350" r:id="rId68"/>
    <p:sldId id="976" r:id="rId69"/>
    <p:sldId id="978" r:id="rId70"/>
    <p:sldId id="979" r:id="rId71"/>
    <p:sldId id="980" r:id="rId72"/>
    <p:sldId id="981" r:id="rId73"/>
    <p:sldId id="982" r:id="rId74"/>
    <p:sldId id="984" r:id="rId75"/>
    <p:sldId id="985" r:id="rId76"/>
    <p:sldId id="986" r:id="rId77"/>
    <p:sldId id="993" r:id="rId78"/>
    <p:sldId id="987" r:id="rId79"/>
    <p:sldId id="988" r:id="rId80"/>
    <p:sldId id="989" r:id="rId81"/>
    <p:sldId id="990" r:id="rId82"/>
    <p:sldId id="992" r:id="rId83"/>
    <p:sldId id="991" r:id="rId84"/>
    <p:sldId id="997" r:id="rId85"/>
    <p:sldId id="994" r:id="rId86"/>
    <p:sldId id="995" r:id="rId87"/>
    <p:sldId id="998" r:id="rId88"/>
    <p:sldId id="996" r:id="rId89"/>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charset="0"/>
        <a:ea typeface="+mn-ea"/>
        <a:cs typeface="+mn-cs"/>
      </a:defRPr>
    </a:lvl5pPr>
    <a:lvl6pPr marL="2286000" algn="l" defTabSz="914400" rtl="0" eaLnBrk="1" latinLnBrk="0" hangingPunct="1">
      <a:defRPr sz="2800" kern="1200">
        <a:solidFill>
          <a:schemeClr val="tx1"/>
        </a:solidFill>
        <a:latin typeface="Times New Roman" charset="0"/>
        <a:ea typeface="+mn-ea"/>
        <a:cs typeface="+mn-cs"/>
      </a:defRPr>
    </a:lvl6pPr>
    <a:lvl7pPr marL="2743200" algn="l" defTabSz="914400" rtl="0" eaLnBrk="1" latinLnBrk="0" hangingPunct="1">
      <a:defRPr sz="2800" kern="1200">
        <a:solidFill>
          <a:schemeClr val="tx1"/>
        </a:solidFill>
        <a:latin typeface="Times New Roman" charset="0"/>
        <a:ea typeface="+mn-ea"/>
        <a:cs typeface="+mn-cs"/>
      </a:defRPr>
    </a:lvl7pPr>
    <a:lvl8pPr marL="3200400" algn="l" defTabSz="914400" rtl="0" eaLnBrk="1" latinLnBrk="0" hangingPunct="1">
      <a:defRPr sz="2800" kern="1200">
        <a:solidFill>
          <a:schemeClr val="tx1"/>
        </a:solidFill>
        <a:latin typeface="Times New Roman" charset="0"/>
        <a:ea typeface="+mn-ea"/>
        <a:cs typeface="+mn-cs"/>
      </a:defRPr>
    </a:lvl8pPr>
    <a:lvl9pPr marL="3657600" algn="l" defTabSz="914400" rtl="0" eaLnBrk="1" latinLnBrk="0" hangingPunct="1">
      <a:defRPr sz="28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0909" autoAdjust="0"/>
  </p:normalViewPr>
  <p:slideViewPr>
    <p:cSldViewPr>
      <p:cViewPr varScale="1">
        <p:scale>
          <a:sx n="68" d="100"/>
          <a:sy n="68" d="100"/>
        </p:scale>
        <p:origin x="1308" y="72"/>
      </p:cViewPr>
      <p:guideLst>
        <p:guide orient="horz" pos="2160"/>
        <p:guide pos="2880"/>
      </p:guideLst>
    </p:cSldViewPr>
  </p:slideViewPr>
  <p:outlineViewPr>
    <p:cViewPr>
      <p:scale>
        <a:sx n="33" d="100"/>
        <a:sy n="33" d="100"/>
      </p:scale>
      <p:origin x="0" y="-34380"/>
    </p:cViewPr>
  </p:outlineViewPr>
  <p:notesTextViewPr>
    <p:cViewPr>
      <p:scale>
        <a:sx n="100" d="100"/>
        <a:sy n="100" d="100"/>
      </p:scale>
      <p:origin x="0" y="0"/>
    </p:cViewPr>
  </p:notesTextViewPr>
  <p:sorterViewPr>
    <p:cViewPr varScale="1">
      <p:scale>
        <a:sx n="1" d="1"/>
        <a:sy n="1" d="1"/>
      </p:scale>
      <p:origin x="0" y="-25052"/>
    </p:cViewPr>
  </p:sorterViewPr>
  <p:notesViewPr>
    <p:cSldViewPr>
      <p:cViewPr varScale="1">
        <p:scale>
          <a:sx n="50" d="100"/>
          <a:sy n="50" d="100"/>
        </p:scale>
        <p:origin x="271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rts/_rels/chart1.xml.rels><?xml version="1.0" encoding="UTF-8" standalone="yes"?>
<Relationships xmlns="http://schemas.openxmlformats.org/package/2006/relationships"><Relationship Id="rId1" Type="http://schemas.openxmlformats.org/officeDocument/2006/relationships/oleObject" Target="file:///\\Littlecloud\econ\econ.cudenver.edu\public\CPS-NAS-Panel\nas_cps0313_Figures1-3_06_24_2015.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isagerstein:Documents:Immigration%20Panel:Data%20and%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risagerstein:Desktop:Integration%20Report%20:Review:New%20charts%20data.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06136646414E-2"/>
          <c:y val="3.7998492762662102E-2"/>
          <c:w val="0.86659219500676599"/>
          <c:h val="0.85016732283464602"/>
        </c:manualLayout>
      </c:layout>
      <c:scatterChart>
        <c:scatterStyle val="lineMarker"/>
        <c:varyColors val="0"/>
        <c:ser>
          <c:idx val="0"/>
          <c:order val="0"/>
          <c:spPr>
            <a:ln w="28575">
              <a:noFill/>
            </a:ln>
          </c:spPr>
          <c:marker>
            <c:symbol val="circle"/>
            <c:size val="3"/>
            <c:spPr>
              <a:solidFill>
                <a:schemeClr val="tx1"/>
              </a:solidFill>
              <a:ln>
                <a:solidFill>
                  <a:schemeClr val="tx1"/>
                </a:solidFill>
              </a:ln>
            </c:spPr>
          </c:marker>
          <c:dLbls>
            <c:dLbl>
              <c:idx val="0"/>
              <c:layout>
                <c:manualLayout>
                  <c:x val="-1.0751802576402099E-2"/>
                  <c:y val="1.31132350594538E-2"/>
                </c:manualLayout>
              </c:layout>
              <c:tx>
                <c:rich>
                  <a:bodyPr/>
                  <a:lstStyle/>
                  <a:p>
                    <a:pPr>
                      <a:defRPr sz="800" baseline="0">
                        <a:solidFill>
                          <a:schemeClr val="tx1"/>
                        </a:solidFill>
                        <a:latin typeface="Calibri" pitchFamily="34" charset="0"/>
                      </a:defRPr>
                    </a:pPr>
                    <a:r>
                      <a:rPr lang="en-US" dirty="0"/>
                      <a:t>Mexico</a:t>
                    </a: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65-443C-B948-488F4B8C82BA}"/>
                </c:ext>
              </c:extLst>
            </c:dLbl>
            <c:dLbl>
              <c:idx val="1"/>
              <c:delete val="1"/>
              <c:extLst>
                <c:ext xmlns:c15="http://schemas.microsoft.com/office/drawing/2012/chart" uri="{CE6537A1-D6FC-4f65-9D91-7224C49458BB}"/>
                <c:ext xmlns:c16="http://schemas.microsoft.com/office/drawing/2014/chart" uri="{C3380CC4-5D6E-409C-BE32-E72D297353CC}">
                  <c16:uniqueId val="{00000001-AB65-443C-B948-488F4B8C82BA}"/>
                </c:ext>
              </c:extLst>
            </c:dLbl>
            <c:dLbl>
              <c:idx val="2"/>
              <c:layout>
                <c:manualLayout>
                  <c:x val="0.14520273327902999"/>
                  <c:y val="-0.14131893890622199"/>
                </c:manualLayout>
              </c:layout>
              <c:tx>
                <c:rich>
                  <a:bodyPr/>
                  <a:lstStyle/>
                  <a:p>
                    <a:pPr>
                      <a:defRPr sz="800" baseline="0">
                        <a:solidFill>
                          <a:schemeClr val="tx1"/>
                        </a:solidFill>
                        <a:latin typeface="Calibri" pitchFamily="34" charset="0"/>
                      </a:defRPr>
                    </a:pPr>
                    <a:r>
                      <a:rPr lang="en-US" dirty="0"/>
                      <a:t>Cuba</a:t>
                    </a: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65-443C-B948-488F4B8C82BA}"/>
                </c:ext>
              </c:extLst>
            </c:dLbl>
            <c:dLbl>
              <c:idx val="3"/>
              <c:layout>
                <c:manualLayout>
                  <c:x val="0.118773946360153"/>
                  <c:y val="3.3542976939203301E-2"/>
                </c:manualLayout>
              </c:layout>
              <c:tx>
                <c:rich>
                  <a:bodyPr/>
                  <a:lstStyle/>
                  <a:p>
                    <a:pPr>
                      <a:defRPr sz="800" baseline="0">
                        <a:solidFill>
                          <a:schemeClr val="tx1"/>
                        </a:solidFill>
                        <a:latin typeface="Calibri" pitchFamily="34" charset="0"/>
                      </a:defRPr>
                    </a:pPr>
                    <a:r>
                      <a:rPr lang="en-US" dirty="0"/>
                      <a:t>Dominican Republic</a:t>
                    </a:r>
                  </a:p>
                </c:rich>
              </c:tx>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65-443C-B948-488F4B8C82BA}"/>
                </c:ext>
              </c:extLst>
            </c:dLbl>
            <c:dLbl>
              <c:idx val="4"/>
              <c:layout>
                <c:manualLayout>
                  <c:x val="-0.35773373155941701"/>
                  <c:y val="0.17893043243808399"/>
                </c:manualLayout>
              </c:layout>
              <c:tx>
                <c:rich>
                  <a:bodyPr/>
                  <a:lstStyle/>
                  <a:p>
                    <a:pPr>
                      <a:defRPr sz="800" baseline="0">
                        <a:solidFill>
                          <a:schemeClr val="tx1"/>
                        </a:solidFill>
                        <a:latin typeface="Calibri" pitchFamily="34" charset="0"/>
                      </a:defRPr>
                    </a:pPr>
                    <a:r>
                      <a:rPr lang="en-US" dirty="0"/>
                      <a:t>Central America</a:t>
                    </a: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65-443C-B948-488F4B8C82BA}"/>
                </c:ext>
              </c:extLst>
            </c:dLbl>
            <c:dLbl>
              <c:idx val="5"/>
              <c:layout>
                <c:manualLayout>
                  <c:x val="-0.10349737532808399"/>
                  <c:y val="0.18190113735783001"/>
                </c:manualLayout>
              </c:layout>
              <c:tx>
                <c:rich>
                  <a:bodyPr/>
                  <a:lstStyle/>
                  <a:p>
                    <a:pPr>
                      <a:defRPr sz="800" baseline="0">
                        <a:solidFill>
                          <a:schemeClr val="tx1"/>
                        </a:solidFill>
                        <a:latin typeface="Calibri" pitchFamily="34" charset="0"/>
                      </a:defRPr>
                    </a:pPr>
                    <a:r>
                      <a:rPr lang="en-US" dirty="0"/>
                      <a:t>South America</a:t>
                    </a: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65-443C-B948-488F4B8C82BA}"/>
                </c:ext>
              </c:extLst>
            </c:dLbl>
            <c:dLbl>
              <c:idx val="6"/>
              <c:layout>
                <c:manualLayout>
                  <c:x val="-0.28083739532558399"/>
                  <c:y val="5.2944225721784699E-2"/>
                </c:manualLayout>
              </c:layout>
              <c:tx>
                <c:rich>
                  <a:bodyPr/>
                  <a:lstStyle/>
                  <a:p>
                    <a:pPr>
                      <a:defRPr sz="800" baseline="0">
                        <a:solidFill>
                          <a:schemeClr val="tx1"/>
                        </a:solidFill>
                        <a:latin typeface="Calibri" pitchFamily="34" charset="0"/>
                      </a:defRPr>
                    </a:pPr>
                    <a:r>
                      <a:rPr lang="en-US" dirty="0"/>
                      <a:t>China</a:t>
                    </a: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65-443C-B948-488F4B8C82BA}"/>
                </c:ext>
              </c:extLst>
            </c:dLbl>
            <c:dLbl>
              <c:idx val="7"/>
              <c:layout>
                <c:manualLayout>
                  <c:x val="3.66037057867767E-2"/>
                  <c:y val="-0.346593394575678"/>
                </c:manualLayout>
              </c:layout>
              <c:tx>
                <c:rich>
                  <a:bodyPr/>
                  <a:lstStyle/>
                  <a:p>
                    <a:pPr>
                      <a:defRPr sz="800" baseline="0">
                        <a:solidFill>
                          <a:schemeClr val="tx1"/>
                        </a:solidFill>
                        <a:latin typeface="Calibri" pitchFamily="34" charset="0"/>
                      </a:defRPr>
                    </a:pPr>
                    <a:r>
                      <a:rPr lang="en-US" dirty="0"/>
                      <a:t>India</a:t>
                    </a:r>
                  </a:p>
                </c:rich>
              </c:tx>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65-443C-B948-488F4B8C82BA}"/>
                </c:ext>
              </c:extLst>
            </c:dLbl>
            <c:dLbl>
              <c:idx val="8"/>
              <c:layout>
                <c:manualLayout>
                  <c:x val="1.2627839623495301E-2"/>
                  <c:y val="0.126796414599119"/>
                </c:manualLayout>
              </c:layout>
              <c:tx>
                <c:rich>
                  <a:bodyPr/>
                  <a:lstStyle/>
                  <a:p>
                    <a:pPr>
                      <a:defRPr sz="800" baseline="0">
                        <a:solidFill>
                          <a:schemeClr val="tx1"/>
                        </a:solidFill>
                        <a:latin typeface="Calibri" pitchFamily="34" charset="0"/>
                      </a:defRPr>
                    </a:pPr>
                    <a:r>
                      <a:rPr lang="en-US" dirty="0"/>
                      <a:t>Japan</a:t>
                    </a: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65-443C-B948-488F4B8C82BA}"/>
                </c:ext>
              </c:extLst>
            </c:dLbl>
            <c:dLbl>
              <c:idx val="9"/>
              <c:layout>
                <c:manualLayout>
                  <c:x val="4.7150270009352298E-2"/>
                  <c:y val="-7.2236033388908202E-2"/>
                </c:manualLayout>
              </c:layout>
              <c:tx>
                <c:rich>
                  <a:bodyPr/>
                  <a:lstStyle/>
                  <a:p>
                    <a:pPr>
                      <a:defRPr sz="800" baseline="0">
                        <a:solidFill>
                          <a:schemeClr val="tx1"/>
                        </a:solidFill>
                        <a:latin typeface="Calibri" pitchFamily="34" charset="0"/>
                      </a:defRPr>
                    </a:pPr>
                    <a:r>
                      <a:rPr lang="en-US" dirty="0"/>
                      <a:t>Korea</a:t>
                    </a: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65-443C-B948-488F4B8C82BA}"/>
                </c:ext>
              </c:extLst>
            </c:dLbl>
            <c:dLbl>
              <c:idx val="10"/>
              <c:layout>
                <c:manualLayout>
                  <c:x val="0.17354737985338001"/>
                  <c:y val="1.70941525391087E-2"/>
                </c:manualLayout>
              </c:layout>
              <c:tx>
                <c:rich>
                  <a:bodyPr/>
                  <a:lstStyle/>
                  <a:p>
                    <a:pPr>
                      <a:defRPr sz="800" baseline="0">
                        <a:solidFill>
                          <a:schemeClr val="tx1"/>
                        </a:solidFill>
                        <a:latin typeface="Calibri" pitchFamily="34" charset="0"/>
                      </a:defRPr>
                    </a:pPr>
                    <a:r>
                      <a:rPr lang="en-US" dirty="0"/>
                      <a:t>Philippines</a:t>
                    </a: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B65-443C-B948-488F4B8C82BA}"/>
                </c:ext>
              </c:extLst>
            </c:dLbl>
            <c:dLbl>
              <c:idx val="11"/>
              <c:layout>
                <c:manualLayout>
                  <c:x val="3.2567049808429102E-2"/>
                  <c:y val="-9.7833682739343106E-2"/>
                </c:manualLayout>
              </c:layout>
              <c:tx>
                <c:rich>
                  <a:bodyPr/>
                  <a:lstStyle/>
                  <a:p>
                    <a:pPr>
                      <a:defRPr sz="800" baseline="0">
                        <a:solidFill>
                          <a:schemeClr val="tx1"/>
                        </a:solidFill>
                        <a:latin typeface="Calibri" pitchFamily="34" charset="0"/>
                      </a:defRPr>
                    </a:pPr>
                    <a:r>
                      <a:rPr lang="en-US" dirty="0"/>
                      <a:t>Vietnam</a:t>
                    </a:r>
                  </a:p>
                </c:rich>
              </c:tx>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65-443C-B948-488F4B8C82BA}"/>
                </c:ext>
              </c:extLst>
            </c:dLbl>
            <c:dLbl>
              <c:idx val="12"/>
              <c:layout>
                <c:manualLayout>
                  <c:x val="-4.33188523848312E-2"/>
                  <c:y val="-4.0489938757655303E-2"/>
                </c:manualLayout>
              </c:layout>
              <c:tx>
                <c:rich>
                  <a:bodyPr/>
                  <a:lstStyle/>
                  <a:p>
                    <a:pPr>
                      <a:defRPr sz="800" baseline="0">
                        <a:solidFill>
                          <a:schemeClr val="tx1"/>
                        </a:solidFill>
                        <a:latin typeface="Calibri" pitchFamily="34" charset="0"/>
                      </a:defRPr>
                    </a:pPr>
                    <a:r>
                      <a:rPr lang="en-US" dirty="0"/>
                      <a:t>Haiti</a:t>
                    </a: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B65-443C-B948-488F4B8C82BA}"/>
                </c:ext>
              </c:extLst>
            </c:dLbl>
            <c:dLbl>
              <c:idx val="13"/>
              <c:layout>
                <c:manualLayout>
                  <c:x val="-0.24904214559387"/>
                  <c:y val="0.14538811579370201"/>
                </c:manualLayout>
              </c:layout>
              <c:tx>
                <c:rich>
                  <a:bodyPr/>
                  <a:lstStyle/>
                  <a:p>
                    <a:pPr>
                      <a:defRPr sz="800" baseline="0">
                        <a:solidFill>
                          <a:schemeClr val="tx1"/>
                        </a:solidFill>
                        <a:latin typeface="Calibri" pitchFamily="34" charset="0"/>
                      </a:defRPr>
                    </a:pPr>
                    <a:r>
                      <a:rPr lang="en-US" dirty="0"/>
                      <a:t>Jamaica</a:t>
                    </a: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B65-443C-B948-488F4B8C82BA}"/>
                </c:ext>
              </c:extLst>
            </c:dLbl>
            <c:dLbl>
              <c:idx val="14"/>
              <c:layout>
                <c:manualLayout>
                  <c:x val="-4.6135396868494903E-3"/>
                  <c:y val="-0.11613221303311901"/>
                </c:manualLayout>
              </c:layout>
              <c:tx>
                <c:rich>
                  <a:bodyPr/>
                  <a:lstStyle/>
                  <a:p>
                    <a:pPr>
                      <a:defRPr sz="800" baseline="0">
                        <a:solidFill>
                          <a:schemeClr val="tx1"/>
                        </a:solidFill>
                        <a:latin typeface="Calibri" pitchFamily="34" charset="0"/>
                      </a:defRPr>
                    </a:pPr>
                    <a:r>
                      <a:rPr lang="en-US" dirty="0"/>
                      <a:t>Africa</a:t>
                    </a: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B65-443C-B948-488F4B8C82BA}"/>
                </c:ext>
              </c:extLst>
            </c:dLbl>
            <c:dLbl>
              <c:idx val="15"/>
              <c:layout>
                <c:manualLayout>
                  <c:x val="5.3951337979304299E-2"/>
                  <c:y val="4.4689413823272003E-2"/>
                </c:manualLayout>
              </c:layout>
              <c:tx>
                <c:rich>
                  <a:bodyPr/>
                  <a:lstStyle/>
                  <a:p>
                    <a:pPr>
                      <a:defRPr sz="800" baseline="0">
                        <a:solidFill>
                          <a:schemeClr val="tx1"/>
                        </a:solidFill>
                        <a:latin typeface="Calibri" pitchFamily="34" charset="0"/>
                      </a:defRPr>
                    </a:pPr>
                    <a:r>
                      <a:rPr lang="en-US" dirty="0"/>
                      <a:t>Canada</a:t>
                    </a:r>
                  </a:p>
                </c:rich>
              </c:tx>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B65-443C-B948-488F4B8C82BA}"/>
                </c:ext>
              </c:extLst>
            </c:dLbl>
            <c:dLbl>
              <c:idx val="16"/>
              <c:tx>
                <c:rich>
                  <a:bodyPr/>
                  <a:lstStyle/>
                  <a:p>
                    <a:pPr>
                      <a:defRPr sz="800" baseline="0">
                        <a:solidFill>
                          <a:schemeClr val="tx1"/>
                        </a:solidFill>
                        <a:latin typeface="Calibri" pitchFamily="34" charset="0"/>
                      </a:defRPr>
                    </a:pPr>
                    <a:r>
                      <a:rPr lang="en-US" dirty="0"/>
                      <a:t>Europe</a:t>
                    </a:r>
                  </a:p>
                </c:rich>
              </c:tx>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B65-443C-B948-488F4B8C82BA}"/>
                </c:ext>
              </c:extLst>
            </c:dLbl>
            <c:dLbl>
              <c:idx val="17"/>
              <c:delete val="1"/>
              <c:extLst>
                <c:ext xmlns:c15="http://schemas.microsoft.com/office/drawing/2012/chart" uri="{CE6537A1-D6FC-4f65-9D91-7224C49458BB}"/>
                <c:ext xmlns:c16="http://schemas.microsoft.com/office/drawing/2014/chart" uri="{C3380CC4-5D6E-409C-BE32-E72D297353CC}">
                  <c16:uniqueId val="{00000011-AB65-443C-B948-488F4B8C82BA}"/>
                </c:ext>
              </c:extLst>
            </c:dLbl>
            <c:dLbl>
              <c:idx val="18"/>
              <c:delete val="1"/>
              <c:extLst>
                <c:ext xmlns:c15="http://schemas.microsoft.com/office/drawing/2012/chart" uri="{CE6537A1-D6FC-4f65-9D91-7224C49458BB}"/>
                <c:ext xmlns:c16="http://schemas.microsoft.com/office/drawing/2014/chart" uri="{C3380CC4-5D6E-409C-BE32-E72D297353CC}">
                  <c16:uniqueId val="{00000012-AB65-443C-B948-488F4B8C82BA}"/>
                </c:ext>
              </c:extLst>
            </c:dLbl>
            <c:dLbl>
              <c:idx val="19"/>
              <c:delete val="1"/>
              <c:extLst>
                <c:ext xmlns:c15="http://schemas.microsoft.com/office/drawing/2012/chart" uri="{CE6537A1-D6FC-4f65-9D91-7224C49458BB}"/>
                <c:ext xmlns:c16="http://schemas.microsoft.com/office/drawing/2014/chart" uri="{C3380CC4-5D6E-409C-BE32-E72D297353CC}">
                  <c16:uniqueId val="{00000013-AB65-443C-B948-488F4B8C82BA}"/>
                </c:ext>
              </c:extLst>
            </c:dLbl>
            <c:dLbl>
              <c:idx val="20"/>
              <c:delete val="1"/>
              <c:extLst>
                <c:ext xmlns:c15="http://schemas.microsoft.com/office/drawing/2012/chart" uri="{CE6537A1-D6FC-4f65-9D91-7224C49458BB}"/>
                <c:ext xmlns:c16="http://schemas.microsoft.com/office/drawing/2014/chart" uri="{C3380CC4-5D6E-409C-BE32-E72D297353CC}">
                  <c16:uniqueId val="{00000014-AB65-443C-B948-488F4B8C82BA}"/>
                </c:ext>
              </c:extLst>
            </c:dLbl>
            <c:dLbl>
              <c:idx val="21"/>
              <c:delete val="1"/>
              <c:extLst>
                <c:ext xmlns:c15="http://schemas.microsoft.com/office/drawing/2012/chart" uri="{CE6537A1-D6FC-4f65-9D91-7224C49458BB}"/>
                <c:ext xmlns:c16="http://schemas.microsoft.com/office/drawing/2014/chart" uri="{C3380CC4-5D6E-409C-BE32-E72D297353CC}">
                  <c16:uniqueId val="{00000015-AB65-443C-B948-488F4B8C82BA}"/>
                </c:ext>
              </c:extLst>
            </c:dLbl>
            <c:dLbl>
              <c:idx val="22"/>
              <c:delete val="1"/>
              <c:extLst>
                <c:ext xmlns:c15="http://schemas.microsoft.com/office/drawing/2012/chart" uri="{CE6537A1-D6FC-4f65-9D91-7224C49458BB}"/>
                <c:ext xmlns:c16="http://schemas.microsoft.com/office/drawing/2014/chart" uri="{C3380CC4-5D6E-409C-BE32-E72D297353CC}">
                  <c16:uniqueId val="{00000016-AB65-443C-B948-488F4B8C82BA}"/>
                </c:ext>
              </c:extLst>
            </c:dLbl>
            <c:dLbl>
              <c:idx val="23"/>
              <c:delete val="1"/>
              <c:extLst>
                <c:ext xmlns:c15="http://schemas.microsoft.com/office/drawing/2012/chart" uri="{CE6537A1-D6FC-4f65-9D91-7224C49458BB}"/>
                <c:ext xmlns:c16="http://schemas.microsoft.com/office/drawing/2014/chart" uri="{C3380CC4-5D6E-409C-BE32-E72D297353CC}">
                  <c16:uniqueId val="{00000017-AB65-443C-B948-488F4B8C82BA}"/>
                </c:ext>
              </c:extLst>
            </c:dLbl>
            <c:dLbl>
              <c:idx val="24"/>
              <c:delete val="1"/>
              <c:extLst>
                <c:ext xmlns:c15="http://schemas.microsoft.com/office/drawing/2012/chart" uri="{CE6537A1-D6FC-4f65-9D91-7224C49458BB}"/>
                <c:ext xmlns:c16="http://schemas.microsoft.com/office/drawing/2014/chart" uri="{C3380CC4-5D6E-409C-BE32-E72D297353CC}">
                  <c16:uniqueId val="{00000018-AB65-443C-B948-488F4B8C82BA}"/>
                </c:ext>
              </c:extLst>
            </c:dLbl>
            <c:dLbl>
              <c:idx val="25"/>
              <c:delete val="1"/>
              <c:extLst>
                <c:ext xmlns:c15="http://schemas.microsoft.com/office/drawing/2012/chart" uri="{CE6537A1-D6FC-4f65-9D91-7224C49458BB}"/>
                <c:ext xmlns:c16="http://schemas.microsoft.com/office/drawing/2014/chart" uri="{C3380CC4-5D6E-409C-BE32-E72D297353CC}">
                  <c16:uniqueId val="{00000019-AB65-443C-B948-488F4B8C82BA}"/>
                </c:ext>
              </c:extLst>
            </c:dLbl>
            <c:dLbl>
              <c:idx val="26"/>
              <c:delete val="1"/>
              <c:extLst>
                <c:ext xmlns:c15="http://schemas.microsoft.com/office/drawing/2012/chart" uri="{CE6537A1-D6FC-4f65-9D91-7224C49458BB}"/>
                <c:ext xmlns:c16="http://schemas.microsoft.com/office/drawing/2014/chart" uri="{C3380CC4-5D6E-409C-BE32-E72D297353CC}">
                  <c16:uniqueId val="{0000001A-AB65-443C-B948-488F4B8C82BA}"/>
                </c:ext>
              </c:extLst>
            </c:dLbl>
            <c:dLbl>
              <c:idx val="27"/>
              <c:delete val="1"/>
              <c:extLst>
                <c:ext xmlns:c15="http://schemas.microsoft.com/office/drawing/2012/chart" uri="{CE6537A1-D6FC-4f65-9D91-7224C49458BB}"/>
                <c:ext xmlns:c16="http://schemas.microsoft.com/office/drawing/2014/chart" uri="{C3380CC4-5D6E-409C-BE32-E72D297353CC}">
                  <c16:uniqueId val="{0000001B-AB65-443C-B948-488F4B8C82BA}"/>
                </c:ext>
              </c:extLst>
            </c:dLbl>
            <c:dLbl>
              <c:idx val="28"/>
              <c:delete val="1"/>
              <c:extLst>
                <c:ext xmlns:c15="http://schemas.microsoft.com/office/drawing/2012/chart" uri="{CE6537A1-D6FC-4f65-9D91-7224C49458BB}"/>
                <c:ext xmlns:c16="http://schemas.microsoft.com/office/drawing/2014/chart" uri="{C3380CC4-5D6E-409C-BE32-E72D297353CC}">
                  <c16:uniqueId val="{0000001C-AB65-443C-B948-488F4B8C82BA}"/>
                </c:ext>
              </c:extLst>
            </c:dLbl>
            <c:dLbl>
              <c:idx val="29"/>
              <c:delete val="1"/>
              <c:extLst>
                <c:ext xmlns:c15="http://schemas.microsoft.com/office/drawing/2012/chart" uri="{CE6537A1-D6FC-4f65-9D91-7224C49458BB}"/>
                <c:ext xmlns:c16="http://schemas.microsoft.com/office/drawing/2014/chart" uri="{C3380CC4-5D6E-409C-BE32-E72D297353CC}">
                  <c16:uniqueId val="{0000001D-AB65-443C-B948-488F4B8C82BA}"/>
                </c:ext>
              </c:extLst>
            </c:dLbl>
            <c:dLbl>
              <c:idx val="30"/>
              <c:delete val="1"/>
              <c:extLst>
                <c:ext xmlns:c15="http://schemas.microsoft.com/office/drawing/2012/chart" uri="{CE6537A1-D6FC-4f65-9D91-7224C49458BB}"/>
                <c:ext xmlns:c16="http://schemas.microsoft.com/office/drawing/2014/chart" uri="{C3380CC4-5D6E-409C-BE32-E72D297353CC}">
                  <c16:uniqueId val="{0000001E-AB65-443C-B948-488F4B8C82BA}"/>
                </c:ext>
              </c:extLst>
            </c:dLbl>
            <c:dLbl>
              <c:idx val="31"/>
              <c:delete val="1"/>
              <c:extLst>
                <c:ext xmlns:c15="http://schemas.microsoft.com/office/drawing/2012/chart" uri="{CE6537A1-D6FC-4f65-9D91-7224C49458BB}"/>
                <c:ext xmlns:c16="http://schemas.microsoft.com/office/drawing/2014/chart" uri="{C3380CC4-5D6E-409C-BE32-E72D297353CC}">
                  <c16:uniqueId val="{0000001F-AB65-443C-B948-488F4B8C82BA}"/>
                </c:ext>
              </c:extLst>
            </c:dLbl>
            <c:dLbl>
              <c:idx val="32"/>
              <c:delete val="1"/>
              <c:extLst>
                <c:ext xmlns:c15="http://schemas.microsoft.com/office/drawing/2012/chart" uri="{CE6537A1-D6FC-4f65-9D91-7224C49458BB}"/>
                <c:ext xmlns:c16="http://schemas.microsoft.com/office/drawing/2014/chart" uri="{C3380CC4-5D6E-409C-BE32-E72D297353CC}">
                  <c16:uniqueId val="{00000020-AB65-443C-B948-488F4B8C82BA}"/>
                </c:ext>
              </c:extLst>
            </c:dLbl>
            <c:dLbl>
              <c:idx val="33"/>
              <c:delete val="1"/>
              <c:extLst>
                <c:ext xmlns:c15="http://schemas.microsoft.com/office/drawing/2012/chart" uri="{CE6537A1-D6FC-4f65-9D91-7224C49458BB}"/>
                <c:ext xmlns:c16="http://schemas.microsoft.com/office/drawing/2014/chart" uri="{C3380CC4-5D6E-409C-BE32-E72D297353CC}">
                  <c16:uniqueId val="{00000021-AB65-443C-B948-488F4B8C82BA}"/>
                </c:ext>
              </c:extLst>
            </c:dLbl>
            <c:dLbl>
              <c:idx val="34"/>
              <c:delete val="1"/>
              <c:extLst>
                <c:ext xmlns:c15="http://schemas.microsoft.com/office/drawing/2012/chart" uri="{CE6537A1-D6FC-4f65-9D91-7224C49458BB}"/>
                <c:ext xmlns:c16="http://schemas.microsoft.com/office/drawing/2014/chart" uri="{C3380CC4-5D6E-409C-BE32-E72D297353CC}">
                  <c16:uniqueId val="{00000022-AB65-443C-B948-488F4B8C82BA}"/>
                </c:ext>
              </c:extLst>
            </c:dLbl>
            <c:dLbl>
              <c:idx val="35"/>
              <c:delete val="1"/>
              <c:extLst>
                <c:ext xmlns:c15="http://schemas.microsoft.com/office/drawing/2012/chart" uri="{CE6537A1-D6FC-4f65-9D91-7224C49458BB}"/>
                <c:ext xmlns:c16="http://schemas.microsoft.com/office/drawing/2014/chart" uri="{C3380CC4-5D6E-409C-BE32-E72D297353CC}">
                  <c16:uniqueId val="{00000023-AB65-443C-B948-488F4B8C82BA}"/>
                </c:ext>
              </c:extLst>
            </c:dLbl>
            <c:dLbl>
              <c:idx val="36"/>
              <c:delete val="1"/>
              <c:extLst>
                <c:ext xmlns:c15="http://schemas.microsoft.com/office/drawing/2012/chart" uri="{CE6537A1-D6FC-4f65-9D91-7224C49458BB}"/>
                <c:ext xmlns:c16="http://schemas.microsoft.com/office/drawing/2014/chart" uri="{C3380CC4-5D6E-409C-BE32-E72D297353CC}">
                  <c16:uniqueId val="{00000024-AB65-443C-B948-488F4B8C82BA}"/>
                </c:ext>
              </c:extLst>
            </c:dLbl>
            <c:dLbl>
              <c:idx val="37"/>
              <c:delete val="1"/>
              <c:extLst>
                <c:ext xmlns:c15="http://schemas.microsoft.com/office/drawing/2012/chart" uri="{CE6537A1-D6FC-4f65-9D91-7224C49458BB}"/>
                <c:ext xmlns:c16="http://schemas.microsoft.com/office/drawing/2014/chart" uri="{C3380CC4-5D6E-409C-BE32-E72D297353CC}">
                  <c16:uniqueId val="{00000025-AB65-443C-B948-488F4B8C82BA}"/>
                </c:ext>
              </c:extLst>
            </c:dLbl>
            <c:dLbl>
              <c:idx val="38"/>
              <c:delete val="1"/>
              <c:extLst>
                <c:ext xmlns:c15="http://schemas.microsoft.com/office/drawing/2012/chart" uri="{CE6537A1-D6FC-4f65-9D91-7224C49458BB}"/>
                <c:ext xmlns:c16="http://schemas.microsoft.com/office/drawing/2014/chart" uri="{C3380CC4-5D6E-409C-BE32-E72D297353CC}">
                  <c16:uniqueId val="{00000026-AB65-443C-B948-488F4B8C82BA}"/>
                </c:ext>
              </c:extLst>
            </c:dLbl>
            <c:dLbl>
              <c:idx val="39"/>
              <c:delete val="1"/>
              <c:extLst>
                <c:ext xmlns:c15="http://schemas.microsoft.com/office/drawing/2012/chart" uri="{CE6537A1-D6FC-4f65-9D91-7224C49458BB}"/>
                <c:ext xmlns:c16="http://schemas.microsoft.com/office/drawing/2014/chart" uri="{C3380CC4-5D6E-409C-BE32-E72D297353CC}">
                  <c16:uniqueId val="{00000027-AB65-443C-B948-488F4B8C82BA}"/>
                </c:ext>
              </c:extLst>
            </c:dLbl>
            <c:dLbl>
              <c:idx val="40"/>
              <c:delete val="1"/>
              <c:extLst>
                <c:ext xmlns:c15="http://schemas.microsoft.com/office/drawing/2012/chart" uri="{CE6537A1-D6FC-4f65-9D91-7224C49458BB}"/>
                <c:ext xmlns:c16="http://schemas.microsoft.com/office/drawing/2014/chart" uri="{C3380CC4-5D6E-409C-BE32-E72D297353CC}">
                  <c16:uniqueId val="{00000028-AB65-443C-B948-488F4B8C82BA}"/>
                </c:ext>
              </c:extLst>
            </c:dLbl>
            <c:dLbl>
              <c:idx val="41"/>
              <c:delete val="1"/>
              <c:extLst>
                <c:ext xmlns:c15="http://schemas.microsoft.com/office/drawing/2012/chart" uri="{CE6537A1-D6FC-4f65-9D91-7224C49458BB}"/>
                <c:ext xmlns:c16="http://schemas.microsoft.com/office/drawing/2014/chart" uri="{C3380CC4-5D6E-409C-BE32-E72D297353CC}">
                  <c16:uniqueId val="{00000029-AB65-443C-B948-488F4B8C82BA}"/>
                </c:ext>
              </c:extLst>
            </c:dLbl>
            <c:dLbl>
              <c:idx val="42"/>
              <c:delete val="1"/>
              <c:extLst>
                <c:ext xmlns:c15="http://schemas.microsoft.com/office/drawing/2012/chart" uri="{CE6537A1-D6FC-4f65-9D91-7224C49458BB}"/>
                <c:ext xmlns:c16="http://schemas.microsoft.com/office/drawing/2014/chart" uri="{C3380CC4-5D6E-409C-BE32-E72D297353CC}">
                  <c16:uniqueId val="{0000002A-AB65-443C-B948-488F4B8C82BA}"/>
                </c:ext>
              </c:extLst>
            </c:dLbl>
            <c:dLbl>
              <c:idx val="43"/>
              <c:delete val="1"/>
              <c:extLst>
                <c:ext xmlns:c15="http://schemas.microsoft.com/office/drawing/2012/chart" uri="{CE6537A1-D6FC-4f65-9D91-7224C49458BB}"/>
                <c:ext xmlns:c16="http://schemas.microsoft.com/office/drawing/2014/chart" uri="{C3380CC4-5D6E-409C-BE32-E72D297353CC}">
                  <c16:uniqueId val="{0000002B-AB65-443C-B948-488F4B8C82BA}"/>
                </c:ext>
              </c:extLst>
            </c:dLbl>
            <c:dLbl>
              <c:idx val="44"/>
              <c:delete val="1"/>
              <c:extLst>
                <c:ext xmlns:c15="http://schemas.microsoft.com/office/drawing/2012/chart" uri="{CE6537A1-D6FC-4f65-9D91-7224C49458BB}"/>
                <c:ext xmlns:c16="http://schemas.microsoft.com/office/drawing/2014/chart" uri="{C3380CC4-5D6E-409C-BE32-E72D297353CC}">
                  <c16:uniqueId val="{0000002C-AB65-443C-B948-488F4B8C82BA}"/>
                </c:ext>
              </c:extLst>
            </c:dLbl>
            <c:dLbl>
              <c:idx val="45"/>
              <c:delete val="1"/>
              <c:extLst>
                <c:ext xmlns:c15="http://schemas.microsoft.com/office/drawing/2012/chart" uri="{CE6537A1-D6FC-4f65-9D91-7224C49458BB}"/>
                <c:ext xmlns:c16="http://schemas.microsoft.com/office/drawing/2014/chart" uri="{C3380CC4-5D6E-409C-BE32-E72D297353CC}">
                  <c16:uniqueId val="{0000002D-AB65-443C-B948-488F4B8C82BA}"/>
                </c:ext>
              </c:extLst>
            </c:dLbl>
            <c:dLbl>
              <c:idx val="46"/>
              <c:delete val="1"/>
              <c:extLst>
                <c:ext xmlns:c15="http://schemas.microsoft.com/office/drawing/2012/chart" uri="{CE6537A1-D6FC-4f65-9D91-7224C49458BB}"/>
                <c:ext xmlns:c16="http://schemas.microsoft.com/office/drawing/2014/chart" uri="{C3380CC4-5D6E-409C-BE32-E72D297353CC}">
                  <c16:uniqueId val="{0000002E-AB65-443C-B948-488F4B8C82BA}"/>
                </c:ext>
              </c:extLst>
            </c:dLbl>
            <c:dLbl>
              <c:idx val="47"/>
              <c:delete val="1"/>
              <c:extLst>
                <c:ext xmlns:c15="http://schemas.microsoft.com/office/drawing/2012/chart" uri="{CE6537A1-D6FC-4f65-9D91-7224C49458BB}"/>
                <c:ext xmlns:c16="http://schemas.microsoft.com/office/drawing/2014/chart" uri="{C3380CC4-5D6E-409C-BE32-E72D297353CC}">
                  <c16:uniqueId val="{0000002F-AB65-443C-B948-488F4B8C82BA}"/>
                </c:ext>
              </c:extLst>
            </c:dLbl>
            <c:dLbl>
              <c:idx val="48"/>
              <c:delete val="1"/>
              <c:extLst>
                <c:ext xmlns:c15="http://schemas.microsoft.com/office/drawing/2012/chart" uri="{CE6537A1-D6FC-4f65-9D91-7224C49458BB}"/>
                <c:ext xmlns:c16="http://schemas.microsoft.com/office/drawing/2014/chart" uri="{C3380CC4-5D6E-409C-BE32-E72D297353CC}">
                  <c16:uniqueId val="{00000030-AB65-443C-B948-488F4B8C82BA}"/>
                </c:ext>
              </c:extLst>
            </c:dLbl>
            <c:dLbl>
              <c:idx val="49"/>
              <c:delete val="1"/>
              <c:extLst>
                <c:ext xmlns:c15="http://schemas.microsoft.com/office/drawing/2012/chart" uri="{CE6537A1-D6FC-4f65-9D91-7224C49458BB}"/>
                <c:ext xmlns:c16="http://schemas.microsoft.com/office/drawing/2014/chart" uri="{C3380CC4-5D6E-409C-BE32-E72D297353CC}">
                  <c16:uniqueId val="{00000031-AB65-443C-B948-488F4B8C82BA}"/>
                </c:ext>
              </c:extLst>
            </c:dLbl>
            <c:dLbl>
              <c:idx val="50"/>
              <c:delete val="1"/>
              <c:extLst>
                <c:ext xmlns:c15="http://schemas.microsoft.com/office/drawing/2012/chart" uri="{CE6537A1-D6FC-4f65-9D91-7224C49458BB}"/>
                <c:ext xmlns:c16="http://schemas.microsoft.com/office/drawing/2014/chart" uri="{C3380CC4-5D6E-409C-BE32-E72D297353CC}">
                  <c16:uniqueId val="{00000032-AB65-443C-B948-488F4B8C82BA}"/>
                </c:ext>
              </c:extLst>
            </c:dLbl>
            <c:spPr>
              <a:noFill/>
              <a:ln w="25400">
                <a:noFill/>
              </a:ln>
            </c:spPr>
            <c:txPr>
              <a:bodyPr/>
              <a:lstStyle/>
              <a:p>
                <a:pPr>
                  <a:defRPr sz="800" baseline="0">
                    <a:solidFill>
                      <a:schemeClr val="tx1"/>
                    </a:solidFill>
                    <a:latin typeface="Calibri"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trendline>
            <c:trendlineType val="linear"/>
            <c:dispRSqr val="0"/>
            <c:dispEq val="0"/>
          </c:trendline>
          <c:trendline>
            <c:trendlineType val="linear"/>
            <c:dispRSqr val="0"/>
            <c:dispEq val="0"/>
          </c:trendline>
          <c:xVal>
            <c:numRef>
              <c:f>'EDYRS-Dropout-College(Men)'!$C$2:$C$17</c:f>
              <c:numCache>
                <c:formatCode>0</c:formatCode>
                <c:ptCount val="16"/>
                <c:pt idx="0">
                  <c:v>8.2000000000000011</c:v>
                </c:pt>
                <c:pt idx="1">
                  <c:v>12.7</c:v>
                </c:pt>
                <c:pt idx="2">
                  <c:v>11.3</c:v>
                </c:pt>
                <c:pt idx="3">
                  <c:v>10.1</c:v>
                </c:pt>
                <c:pt idx="4">
                  <c:v>13.3</c:v>
                </c:pt>
                <c:pt idx="5">
                  <c:v>13.2</c:v>
                </c:pt>
                <c:pt idx="6">
                  <c:v>15.5</c:v>
                </c:pt>
                <c:pt idx="7">
                  <c:v>15.1</c:v>
                </c:pt>
                <c:pt idx="8">
                  <c:v>14.9</c:v>
                </c:pt>
                <c:pt idx="9">
                  <c:v>14.3</c:v>
                </c:pt>
                <c:pt idx="10">
                  <c:v>12.6</c:v>
                </c:pt>
                <c:pt idx="11">
                  <c:v>12.2</c:v>
                </c:pt>
                <c:pt idx="12">
                  <c:v>12.5</c:v>
                </c:pt>
                <c:pt idx="13">
                  <c:v>14.7</c:v>
                </c:pt>
                <c:pt idx="14">
                  <c:v>14.6</c:v>
                </c:pt>
                <c:pt idx="15">
                  <c:v>14</c:v>
                </c:pt>
              </c:numCache>
            </c:numRef>
          </c:xVal>
          <c:yVal>
            <c:numRef>
              <c:f>'EDYRS-Dropout-College(Men)'!$D$2:$D$17</c:f>
              <c:numCache>
                <c:formatCode>0</c:formatCode>
                <c:ptCount val="16"/>
                <c:pt idx="0">
                  <c:v>12.6</c:v>
                </c:pt>
                <c:pt idx="1">
                  <c:v>14</c:v>
                </c:pt>
                <c:pt idx="2">
                  <c:v>13.1</c:v>
                </c:pt>
                <c:pt idx="3">
                  <c:v>13.2</c:v>
                </c:pt>
                <c:pt idx="4">
                  <c:v>14.2</c:v>
                </c:pt>
                <c:pt idx="5">
                  <c:v>15.4</c:v>
                </c:pt>
                <c:pt idx="6">
                  <c:v>15.9</c:v>
                </c:pt>
                <c:pt idx="7">
                  <c:v>13.9</c:v>
                </c:pt>
                <c:pt idx="8">
                  <c:v>14.8</c:v>
                </c:pt>
                <c:pt idx="9">
                  <c:v>14.5</c:v>
                </c:pt>
                <c:pt idx="10">
                  <c:v>14.5</c:v>
                </c:pt>
                <c:pt idx="11">
                  <c:v>14</c:v>
                </c:pt>
                <c:pt idx="12">
                  <c:v>13.9</c:v>
                </c:pt>
                <c:pt idx="13">
                  <c:v>14.7</c:v>
                </c:pt>
                <c:pt idx="14">
                  <c:v>13.9</c:v>
                </c:pt>
                <c:pt idx="15">
                  <c:v>14.3</c:v>
                </c:pt>
              </c:numCache>
            </c:numRef>
          </c:yVal>
          <c:smooth val="0"/>
          <c:extLst>
            <c:ext xmlns:c16="http://schemas.microsoft.com/office/drawing/2014/chart" uri="{C3380CC4-5D6E-409C-BE32-E72D297353CC}">
              <c16:uniqueId val="{00000033-AB65-443C-B948-488F4B8C82BA}"/>
            </c:ext>
          </c:extLst>
        </c:ser>
        <c:dLbls>
          <c:showLegendKey val="0"/>
          <c:showVal val="0"/>
          <c:showCatName val="0"/>
          <c:showSerName val="0"/>
          <c:showPercent val="0"/>
          <c:showBubbleSize val="0"/>
        </c:dLbls>
        <c:axId val="116886912"/>
        <c:axId val="115037696"/>
      </c:scatterChart>
      <c:valAx>
        <c:axId val="116886912"/>
        <c:scaling>
          <c:orientation val="minMax"/>
          <c:max val="16"/>
          <c:min val="8"/>
        </c:scaling>
        <c:delete val="0"/>
        <c:axPos val="b"/>
        <c:title>
          <c:tx>
            <c:rich>
              <a:bodyPr/>
              <a:lstStyle/>
              <a:p>
                <a:pPr>
                  <a:defRPr>
                    <a:latin typeface="Times New Roman" pitchFamily="18" charset="0"/>
                    <a:cs typeface="Times New Roman" pitchFamily="18" charset="0"/>
                  </a:defRPr>
                </a:pPr>
                <a:r>
                  <a:rPr lang="en-US" dirty="0">
                    <a:latin typeface="Arial" pitchFamily="34" charset="0"/>
                    <a:cs typeface="Arial" pitchFamily="34" charset="0"/>
                  </a:rPr>
                  <a:t>Education of First</a:t>
                </a:r>
                <a:r>
                  <a:rPr lang="en-US" baseline="0" dirty="0">
                    <a:latin typeface="Arial" pitchFamily="34" charset="0"/>
                    <a:cs typeface="Arial" pitchFamily="34" charset="0"/>
                  </a:rPr>
                  <a:t> </a:t>
                </a:r>
                <a:r>
                  <a:rPr lang="en-US" dirty="0">
                    <a:latin typeface="Arial" pitchFamily="34" charset="0"/>
                    <a:cs typeface="Arial" pitchFamily="34" charset="0"/>
                  </a:rPr>
                  <a:t>Generation Men (ages 50-59)</a:t>
                </a:r>
              </a:p>
            </c:rich>
          </c:tx>
          <c:overlay val="0"/>
        </c:title>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5037696"/>
        <c:crosses val="autoZero"/>
        <c:crossBetween val="midCat"/>
        <c:majorUnit val="1"/>
      </c:valAx>
      <c:valAx>
        <c:axId val="115037696"/>
        <c:scaling>
          <c:orientation val="minMax"/>
          <c:max val="17"/>
          <c:min val="12"/>
        </c:scaling>
        <c:delete val="0"/>
        <c:axPos val="l"/>
        <c:title>
          <c:tx>
            <c:rich>
              <a:bodyPr/>
              <a:lstStyle/>
              <a:p>
                <a:pPr>
                  <a:defRPr>
                    <a:latin typeface="Arial" pitchFamily="34" charset="0"/>
                    <a:cs typeface="Arial" pitchFamily="34" charset="0"/>
                  </a:defRPr>
                </a:pPr>
                <a:r>
                  <a:rPr lang="en-US" dirty="0">
                    <a:latin typeface="Arial" pitchFamily="34" charset="0"/>
                    <a:cs typeface="Arial" pitchFamily="34" charset="0"/>
                  </a:rPr>
                  <a:t>Education of Second</a:t>
                </a:r>
                <a:r>
                  <a:rPr lang="en-US" baseline="0" dirty="0">
                    <a:latin typeface="Arial" pitchFamily="34" charset="0"/>
                    <a:cs typeface="Arial" pitchFamily="34" charset="0"/>
                  </a:rPr>
                  <a:t>-Generation Men (ages 25-34)</a:t>
                </a:r>
                <a:endParaRPr lang="en-US" dirty="0">
                  <a:latin typeface="Arial" pitchFamily="34" charset="0"/>
                  <a:cs typeface="Arial" pitchFamily="34" charset="0"/>
                </a:endParaRPr>
              </a:p>
            </c:rich>
          </c:tx>
          <c:overlay val="0"/>
        </c:title>
        <c:numFmt formatCode="0" sourceLinked="1"/>
        <c:majorTickMark val="out"/>
        <c:minorTickMark val="none"/>
        <c:tickLblPos val="nextTo"/>
        <c:crossAx val="116886912"/>
        <c:crosses val="autoZero"/>
        <c:crossBetween val="midCat"/>
        <c:majorUnit val="1"/>
        <c:minorUnit val="0.5"/>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Income!$A$12</c:f>
              <c:strCache>
                <c:ptCount val="1"/>
                <c:pt idx="0">
                  <c:v>Men</c:v>
                </c:pt>
              </c:strCache>
            </c:strRef>
          </c:tx>
          <c:invertIfNegative val="0"/>
          <c:cat>
            <c:strRef>
              <c:f>Income!$B$11:$C$11</c:f>
              <c:strCache>
                <c:ptCount val="2"/>
                <c:pt idx="0">
                  <c:v>US Born</c:v>
                </c:pt>
                <c:pt idx="1">
                  <c:v>Foreign Born</c:v>
                </c:pt>
              </c:strCache>
            </c:strRef>
          </c:cat>
          <c:val>
            <c:numRef>
              <c:f>Income!$B$12:$C$12</c:f>
              <c:numCache>
                <c:formatCode>"$"#,##0;[Red]\-"$"#,##0</c:formatCode>
                <c:ptCount val="2"/>
                <c:pt idx="0">
                  <c:v>50534</c:v>
                </c:pt>
                <c:pt idx="1">
                  <c:v>36960</c:v>
                </c:pt>
              </c:numCache>
            </c:numRef>
          </c:val>
          <c:extLst>
            <c:ext xmlns:c16="http://schemas.microsoft.com/office/drawing/2014/chart" uri="{C3380CC4-5D6E-409C-BE32-E72D297353CC}">
              <c16:uniqueId val="{00000000-F269-4BBF-8C7C-669A595541E2}"/>
            </c:ext>
          </c:extLst>
        </c:ser>
        <c:ser>
          <c:idx val="1"/>
          <c:order val="1"/>
          <c:tx>
            <c:strRef>
              <c:f>Income!$A$13</c:f>
              <c:strCache>
                <c:ptCount val="1"/>
                <c:pt idx="0">
                  <c:v>Women</c:v>
                </c:pt>
              </c:strCache>
            </c:strRef>
          </c:tx>
          <c:invertIfNegative val="0"/>
          <c:cat>
            <c:strRef>
              <c:f>Income!$B$11:$C$11</c:f>
              <c:strCache>
                <c:ptCount val="2"/>
                <c:pt idx="0">
                  <c:v>US Born</c:v>
                </c:pt>
                <c:pt idx="1">
                  <c:v>Foreign Born</c:v>
                </c:pt>
              </c:strCache>
            </c:strRef>
          </c:cat>
          <c:val>
            <c:numRef>
              <c:f>Income!$B$13:$C$13</c:f>
              <c:numCache>
                <c:formatCode>#,##0</c:formatCode>
                <c:ptCount val="2"/>
                <c:pt idx="0" formatCode="&quot;$&quot;#,##0;[Red]\-&quot;$&quot;#,##0">
                  <c:v>39289</c:v>
                </c:pt>
                <c:pt idx="1">
                  <c:v>32357</c:v>
                </c:pt>
              </c:numCache>
            </c:numRef>
          </c:val>
          <c:extLst>
            <c:ext xmlns:c16="http://schemas.microsoft.com/office/drawing/2014/chart" uri="{C3380CC4-5D6E-409C-BE32-E72D297353CC}">
              <c16:uniqueId val="{00000001-F269-4BBF-8C7C-669A595541E2}"/>
            </c:ext>
          </c:extLst>
        </c:ser>
        <c:dLbls>
          <c:showLegendKey val="0"/>
          <c:showVal val="0"/>
          <c:showCatName val="0"/>
          <c:showSerName val="0"/>
          <c:showPercent val="0"/>
          <c:showBubbleSize val="0"/>
        </c:dLbls>
        <c:gapWidth val="150"/>
        <c:axId val="115068928"/>
        <c:axId val="115070464"/>
      </c:barChart>
      <c:catAx>
        <c:axId val="115068928"/>
        <c:scaling>
          <c:orientation val="minMax"/>
        </c:scaling>
        <c:delete val="0"/>
        <c:axPos val="b"/>
        <c:numFmt formatCode="General" sourceLinked="0"/>
        <c:majorTickMark val="out"/>
        <c:minorTickMark val="none"/>
        <c:tickLblPos val="nextTo"/>
        <c:txPr>
          <a:bodyPr/>
          <a:lstStyle/>
          <a:p>
            <a:pPr>
              <a:defRPr sz="1400"/>
            </a:pPr>
            <a:endParaRPr lang="en-US"/>
          </a:p>
        </c:txPr>
        <c:crossAx val="115070464"/>
        <c:crosses val="autoZero"/>
        <c:auto val="1"/>
        <c:lblAlgn val="ctr"/>
        <c:lblOffset val="100"/>
        <c:noMultiLvlLbl val="0"/>
      </c:catAx>
      <c:valAx>
        <c:axId val="115070464"/>
        <c:scaling>
          <c:orientation val="minMax"/>
        </c:scaling>
        <c:delete val="0"/>
        <c:axPos val="l"/>
        <c:majorGridlines/>
        <c:numFmt formatCode="&quot;$&quot;#,##0;[Red]\-&quot;$&quot;#,##0" sourceLinked="1"/>
        <c:majorTickMark val="out"/>
        <c:minorTickMark val="none"/>
        <c:tickLblPos val="nextTo"/>
        <c:crossAx val="115068928"/>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spPr>
              <a:noFill/>
              <a:ln>
                <a:noFill/>
              </a:ln>
              <a:effectLst/>
            </c:spPr>
            <c:txPr>
              <a:bodyPr/>
              <a:lstStyle/>
              <a:p>
                <a:pPr>
                  <a:defRPr sz="1800">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Very well</c:v>
                </c:pt>
                <c:pt idx="1">
                  <c:v>Well</c:v>
                </c:pt>
                <c:pt idx="2">
                  <c:v>Not Well</c:v>
                </c:pt>
                <c:pt idx="3">
                  <c:v>Not at all</c:v>
                </c:pt>
              </c:strCache>
            </c:strRef>
          </c:cat>
          <c:val>
            <c:numRef>
              <c:f>Sheet1!$D$2:$D$5</c:f>
              <c:numCache>
                <c:formatCode>General</c:formatCode>
                <c:ptCount val="4"/>
                <c:pt idx="0">
                  <c:v>41</c:v>
                </c:pt>
                <c:pt idx="1">
                  <c:v>25</c:v>
                </c:pt>
                <c:pt idx="2">
                  <c:v>23</c:v>
                </c:pt>
                <c:pt idx="3">
                  <c:v>11</c:v>
                </c:pt>
              </c:numCache>
            </c:numRef>
          </c:val>
          <c:extLst>
            <c:ext xmlns:c16="http://schemas.microsoft.com/office/drawing/2014/chart" uri="{C3380CC4-5D6E-409C-BE32-E72D297353CC}">
              <c16:uniqueId val="{00000000-2C70-4B81-90D1-D2D131031D39}"/>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1"/>
          <c:order val="1"/>
          <c:tx>
            <c:strRef>
              <c:f>Sheet1!$B$1</c:f>
              <c:strCache>
                <c:ptCount val="1"/>
                <c:pt idx="0">
                  <c:v>1999-2001</c:v>
                </c:pt>
              </c:strCache>
            </c:strRef>
          </c:tx>
          <c:spPr>
            <a:solidFill>
              <a:schemeClr val="bg2">
                <a:lumMod val="1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US-born Hispanics</c:v>
                </c:pt>
                <c:pt idx="1">
                  <c:v>Hispanic immigrants</c:v>
                </c:pt>
                <c:pt idx="2">
                  <c:v>US-born Asian/Pacific Islanders</c:v>
                </c:pt>
                <c:pt idx="3">
                  <c:v>Asian/Pacific Islander immigrants</c:v>
                </c:pt>
                <c:pt idx="4">
                  <c:v>US-born blacks</c:v>
                </c:pt>
                <c:pt idx="5">
                  <c:v>Black immigrants</c:v>
                </c:pt>
                <c:pt idx="6">
                  <c:v>US-born non-Hispanic whites</c:v>
                </c:pt>
                <c:pt idx="7">
                  <c:v>Non-Hispanic white immigrants</c:v>
                </c:pt>
                <c:pt idx="8">
                  <c:v>Total US-born population</c:v>
                </c:pt>
                <c:pt idx="9">
                  <c:v>Total immigrant population</c:v>
                </c:pt>
              </c:strCache>
            </c:strRef>
          </c:cat>
          <c:val>
            <c:numRef>
              <c:f>Sheet1!$B$2:$B$11</c:f>
              <c:numCache>
                <c:formatCode>0.0</c:formatCode>
                <c:ptCount val="10"/>
                <c:pt idx="0">
                  <c:v>78.7</c:v>
                </c:pt>
                <c:pt idx="1">
                  <c:v>81.599999999999994</c:v>
                </c:pt>
                <c:pt idx="2">
                  <c:v>82.3</c:v>
                </c:pt>
                <c:pt idx="3">
                  <c:v>83</c:v>
                </c:pt>
                <c:pt idx="4">
                  <c:v>71.2</c:v>
                </c:pt>
                <c:pt idx="5">
                  <c:v>78.599999999999994</c:v>
                </c:pt>
                <c:pt idx="6">
                  <c:v>77.400000000000006</c:v>
                </c:pt>
                <c:pt idx="7">
                  <c:v>78.099999999999994</c:v>
                </c:pt>
                <c:pt idx="8">
                  <c:v>76.599999999999994</c:v>
                </c:pt>
                <c:pt idx="9">
                  <c:v>80</c:v>
                </c:pt>
              </c:numCache>
            </c:numRef>
          </c:val>
          <c:extLst>
            <c:ext xmlns:c16="http://schemas.microsoft.com/office/drawing/2014/chart" uri="{C3380CC4-5D6E-409C-BE32-E72D297353CC}">
              <c16:uniqueId val="{00000000-9815-43E0-B7BF-A02FF7268206}"/>
            </c:ext>
          </c:extLst>
        </c:ser>
        <c:dLbls>
          <c:showLegendKey val="0"/>
          <c:showVal val="0"/>
          <c:showCatName val="0"/>
          <c:showSerName val="0"/>
          <c:showPercent val="0"/>
          <c:showBubbleSize val="0"/>
        </c:dLbls>
        <c:gapWidth val="140"/>
        <c:axId val="109256704"/>
        <c:axId val="109258240"/>
        <c:extLst>
          <c:ext xmlns:c15="http://schemas.microsoft.com/office/drawing/2012/chart" uri="{02D57815-91ED-43cb-92C2-25804820EDAC}">
            <c15:filteredBarSeries>
              <c15:ser>
                <c:idx val="0"/>
                <c:order val="0"/>
                <c:tx>
                  <c:strRef>
                    <c:extLst>
                      <c:ext uri="{02D57815-91ED-43cb-92C2-25804820EDAC}">
                        <c15:formulaRef>
                          <c15:sqref>Sheet1!$C$1</c15:sqref>
                        </c15:formulaRef>
                      </c:ext>
                    </c:extLst>
                    <c:strCache>
                      <c:ptCount val="1"/>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Sheet1!$A$2:$A$11</c15:sqref>
                        </c15:formulaRef>
                      </c:ext>
                    </c:extLst>
                    <c:strCache>
                      <c:ptCount val="10"/>
                      <c:pt idx="0">
                        <c:v>US-born Hispanics</c:v>
                      </c:pt>
                      <c:pt idx="1">
                        <c:v>Hispanic immigrants</c:v>
                      </c:pt>
                      <c:pt idx="2">
                        <c:v>US-born Asian/Pacific Islanders</c:v>
                      </c:pt>
                      <c:pt idx="3">
                        <c:v>Asian/Pacific Islander immigrants</c:v>
                      </c:pt>
                      <c:pt idx="4">
                        <c:v>US-born blacks</c:v>
                      </c:pt>
                      <c:pt idx="5">
                        <c:v>Black immigrants</c:v>
                      </c:pt>
                      <c:pt idx="6">
                        <c:v>US-born non-Hispanic whites</c:v>
                      </c:pt>
                      <c:pt idx="7">
                        <c:v>Non-Hispanic white immigrants</c:v>
                      </c:pt>
                      <c:pt idx="8">
                        <c:v>Total US-born population</c:v>
                      </c:pt>
                      <c:pt idx="9">
                        <c:v>Total immigrant population</c:v>
                      </c:pt>
                    </c:strCache>
                  </c:strRef>
                </c:cat>
                <c:val>
                  <c:numRef>
                    <c:extLst>
                      <c:ext uri="{02D57815-91ED-43cb-92C2-25804820EDAC}">
                        <c15:formulaRef>
                          <c15:sqref>Sheet1!$C$2:$C$11</c15:sqref>
                        </c15:formulaRef>
                      </c:ext>
                    </c:extLst>
                    <c:numCache>
                      <c:formatCode>General</c:formatCode>
                      <c:ptCount val="10"/>
                    </c:numCache>
                  </c:numRef>
                </c:val>
                <c:extLst>
                  <c:ext xmlns:c16="http://schemas.microsoft.com/office/drawing/2014/chart" uri="{C3380CC4-5D6E-409C-BE32-E72D297353CC}">
                    <c16:uniqueId val="{00000001-9815-43E0-B7BF-A02FF7268206}"/>
                  </c:ext>
                </c:extLst>
              </c15:ser>
            </c15:filteredBarSeries>
          </c:ext>
        </c:extLst>
      </c:barChart>
      <c:catAx>
        <c:axId val="109256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9258240"/>
        <c:crosses val="autoZero"/>
        <c:auto val="1"/>
        <c:lblAlgn val="ctr"/>
        <c:lblOffset val="100"/>
        <c:noMultiLvlLbl val="0"/>
      </c:catAx>
      <c:valAx>
        <c:axId val="10925824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2567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lIns="2" anchor="ctr" anchorCtr="1">
            <a:spAutoFit/>
          </a:bodyPr>
          <a:lstStyle/>
          <a:p>
            <a:pPr>
              <a:defRPr sz="1200"/>
            </a:pPr>
            <a:r>
              <a:rPr lang="en-US" sz="1200" b="0" baseline="0"/>
              <a:t>Permanent</a:t>
            </a:r>
          </a:p>
          <a:p>
            <a:pPr>
              <a:defRPr sz="1200"/>
            </a:pPr>
            <a:r>
              <a:rPr lang="en-US" sz="1200" b="0"/>
              <a:t> Immigrants</a:t>
            </a:r>
          </a:p>
          <a:p>
            <a:pPr>
              <a:defRPr sz="1200"/>
            </a:pPr>
            <a:r>
              <a:rPr lang="en-US" sz="1200" b="0"/>
              <a:t>69.2%</a:t>
            </a:r>
          </a:p>
          <a:p>
            <a:pPr>
              <a:defRPr sz="1200"/>
            </a:pPr>
            <a:endParaRPr lang="en-US" sz="1200" b="0"/>
          </a:p>
        </c:rich>
      </c:tx>
      <c:layout>
        <c:manualLayout>
          <c:xMode val="edge"/>
          <c:yMode val="edge"/>
          <c:x val="0.17270844987723899"/>
          <c:y val="0.470059353667588"/>
        </c:manualLayout>
      </c:layout>
      <c:overlay val="0"/>
    </c:title>
    <c:autoTitleDeleted val="0"/>
    <c:plotArea>
      <c:layout/>
      <c:pieChart>
        <c:varyColors val="1"/>
        <c:ser>
          <c:idx val="0"/>
          <c:order val="0"/>
          <c:dPt>
            <c:idx val="0"/>
            <c:bubble3D val="0"/>
            <c:explosion val="6"/>
            <c:spPr>
              <a:solidFill>
                <a:schemeClr val="tx2">
                  <a:lumMod val="60000"/>
                  <a:lumOff val="40000"/>
                </a:schemeClr>
              </a:solidFill>
            </c:spPr>
            <c:extLst>
              <c:ext xmlns:c16="http://schemas.microsoft.com/office/drawing/2014/chart" uri="{C3380CC4-5D6E-409C-BE32-E72D297353CC}">
                <c16:uniqueId val="{00000001-85DE-458B-8A26-4A51367017B2}"/>
              </c:ext>
            </c:extLst>
          </c:dPt>
          <c:dPt>
            <c:idx val="3"/>
            <c:bubble3D val="0"/>
            <c:spPr>
              <a:solidFill>
                <a:schemeClr val="accent4">
                  <a:lumMod val="60000"/>
                  <a:lumOff val="40000"/>
                </a:schemeClr>
              </a:solidFill>
            </c:spPr>
            <c:extLst>
              <c:ext xmlns:c16="http://schemas.microsoft.com/office/drawing/2014/chart" uri="{C3380CC4-5D6E-409C-BE32-E72D297353CC}">
                <c16:uniqueId val="{00000003-85DE-458B-8A26-4A51367017B2}"/>
              </c:ext>
            </c:extLst>
          </c:dPt>
          <c:dLbls>
            <c:dLbl>
              <c:idx val="5"/>
              <c:tx>
                <c:rich>
                  <a:bodyPr/>
                  <a:lstStyle/>
                  <a:p>
                    <a:r>
                      <a:rPr lang="en-US" sz="1200"/>
                      <a:t>Legal Permanent Residents, 73.7</a:t>
                    </a:r>
                    <a:endParaRPr lang="en-US"/>
                  </a:p>
                </c:rich>
              </c:tx>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DE-458B-8A26-4A51367017B2}"/>
                </c:ext>
              </c:extLst>
            </c:dLbl>
            <c:spPr>
              <a:noFill/>
              <a:ln>
                <a:noFill/>
              </a:ln>
              <a:effectLst/>
            </c:spPr>
            <c:txPr>
              <a:bodyPr/>
              <a:lstStyle/>
              <a:p>
                <a:pPr>
                  <a:defRPr sz="1200"/>
                </a:pPr>
                <a:endParaRPr lang="en-US"/>
              </a:p>
            </c:txPr>
            <c:dLblPos val="bestFit"/>
            <c:showLegendKey val="0"/>
            <c:showVal val="1"/>
            <c:showCatName val="1"/>
            <c:showSerName val="0"/>
            <c:showPercent val="0"/>
            <c:showBubbleSize val="0"/>
            <c:showLeaderLines val="1"/>
            <c:extLst>
              <c:ext xmlns:c15="http://schemas.microsoft.com/office/drawing/2012/chart" uri="{CE6537A1-D6FC-4f65-9D91-7224C49458BB}"/>
            </c:extLst>
          </c:dLbls>
          <c:cat>
            <c:strRef>
              <c:f>Statuses!$A$2:$A$6</c:f>
              <c:strCache>
                <c:ptCount val="5"/>
                <c:pt idx="0">
                  <c:v>Undocumented immigrants</c:v>
                </c:pt>
                <c:pt idx="1">
                  <c:v>Temporary and discretionary legal residents</c:v>
                </c:pt>
                <c:pt idx="3">
                  <c:v>Naturalized Citizens</c:v>
                </c:pt>
                <c:pt idx="4">
                  <c:v>Legal Permanent Residents</c:v>
                </c:pt>
              </c:strCache>
            </c:strRef>
          </c:cat>
          <c:val>
            <c:numRef>
              <c:f>Statuses!$B$2:$B$6</c:f>
              <c:numCache>
                <c:formatCode>0.0%</c:formatCode>
                <c:ptCount val="5"/>
                <c:pt idx="0">
                  <c:v>0.26300000000000001</c:v>
                </c:pt>
                <c:pt idx="1">
                  <c:v>4.4999999999999998E-2</c:v>
                </c:pt>
                <c:pt idx="3">
                  <c:v>0.41799999999999998</c:v>
                </c:pt>
                <c:pt idx="4">
                  <c:v>0.27400000000000002</c:v>
                </c:pt>
              </c:numCache>
            </c:numRef>
          </c:val>
          <c:extLst>
            <c:ext xmlns:c16="http://schemas.microsoft.com/office/drawing/2014/chart" uri="{C3380CC4-5D6E-409C-BE32-E72D297353CC}">
              <c16:uniqueId val="{00000005-85DE-458B-8A26-4A51367017B2}"/>
            </c:ext>
          </c:extLst>
        </c:ser>
        <c:dLbls>
          <c:dLblPos val="bestFit"/>
          <c:showLegendKey val="0"/>
          <c:showVal val="1"/>
          <c:showCatName val="1"/>
          <c:showSerName val="0"/>
          <c:showPercent val="0"/>
          <c:showBubbleSize val="0"/>
          <c:showLeaderLines val="1"/>
        </c:dLbls>
        <c:firstSliceAng val="0"/>
      </c:pieChart>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naturalized citizen</c:v>
                </c:pt>
              </c:strCache>
            </c:strRef>
          </c:tx>
          <c:spPr>
            <a:solidFill>
              <a:srgbClr val="002060"/>
            </a:solidFill>
          </c:spPr>
          <c:invertIfNegative val="0"/>
          <c:dLbls>
            <c:dLbl>
              <c:idx val="10"/>
              <c:layout>
                <c:manualLayout>
                  <c:x val="0"/>
                  <c:y val="-2.0833333333333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E8-4BF1-B08B-0CB5A43B39E6}"/>
                </c:ext>
              </c:extLst>
            </c:dLbl>
            <c:spPr>
              <a:noFill/>
              <a:ln>
                <a:noFill/>
              </a:ln>
              <a:effectLst/>
            </c:spPr>
            <c:txPr>
              <a:bodyPr/>
              <a:lstStyle/>
              <a:p>
                <a:pPr>
                  <a:defRPr sz="17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1920</c:v>
                </c:pt>
                <c:pt idx="1">
                  <c:v>1930</c:v>
                </c:pt>
                <c:pt idx="2">
                  <c:v>1940</c:v>
                </c:pt>
                <c:pt idx="3">
                  <c:v>1950</c:v>
                </c:pt>
                <c:pt idx="4">
                  <c:v>1960</c:v>
                </c:pt>
                <c:pt idx="5">
                  <c:v>1970</c:v>
                </c:pt>
                <c:pt idx="6">
                  <c:v>1980</c:v>
                </c:pt>
                <c:pt idx="7">
                  <c:v>1990</c:v>
                </c:pt>
                <c:pt idx="8">
                  <c:v>2000</c:v>
                </c:pt>
                <c:pt idx="9">
                  <c:v>2010</c:v>
                </c:pt>
                <c:pt idx="10">
                  <c:v>2013</c:v>
                </c:pt>
              </c:numCache>
            </c:numRef>
          </c:cat>
          <c:val>
            <c:numRef>
              <c:f>Sheet1!$B$2:$B$12</c:f>
              <c:numCache>
                <c:formatCode>0.0%</c:formatCode>
                <c:ptCount val="11"/>
                <c:pt idx="0">
                  <c:v>0.49468527692508502</c:v>
                </c:pt>
                <c:pt idx="1">
                  <c:v>0.57788710926850995</c:v>
                </c:pt>
                <c:pt idx="2">
                  <c:v>0.67660977310512704</c:v>
                </c:pt>
                <c:pt idx="3">
                  <c:v>0.78653044372639902</c:v>
                </c:pt>
                <c:pt idx="5">
                  <c:v>0.63638082931105899</c:v>
                </c:pt>
                <c:pt idx="6">
                  <c:v>0.50503036301089399</c:v>
                </c:pt>
                <c:pt idx="7">
                  <c:v>0.404556592306209</c:v>
                </c:pt>
                <c:pt idx="8">
                  <c:v>0.40319759402510402</c:v>
                </c:pt>
                <c:pt idx="9">
                  <c:v>0.43353366750323502</c:v>
                </c:pt>
                <c:pt idx="10">
                  <c:v>0.45763676965184202</c:v>
                </c:pt>
              </c:numCache>
            </c:numRef>
          </c:val>
          <c:extLst>
            <c:ext xmlns:c16="http://schemas.microsoft.com/office/drawing/2014/chart" uri="{C3380CC4-5D6E-409C-BE32-E72D297353CC}">
              <c16:uniqueId val="{00000001-E4E8-4BF1-B08B-0CB5A43B39E6}"/>
            </c:ext>
          </c:extLst>
        </c:ser>
        <c:dLbls>
          <c:showLegendKey val="0"/>
          <c:showVal val="0"/>
          <c:showCatName val="0"/>
          <c:showSerName val="0"/>
          <c:showPercent val="0"/>
          <c:showBubbleSize val="0"/>
        </c:dLbls>
        <c:gapWidth val="100"/>
        <c:axId val="35614720"/>
        <c:axId val="35616256"/>
      </c:barChart>
      <c:catAx>
        <c:axId val="35614720"/>
        <c:scaling>
          <c:orientation val="minMax"/>
        </c:scaling>
        <c:delete val="0"/>
        <c:axPos val="b"/>
        <c:numFmt formatCode="General" sourceLinked="1"/>
        <c:majorTickMark val="out"/>
        <c:minorTickMark val="none"/>
        <c:tickLblPos val="nextTo"/>
        <c:crossAx val="35616256"/>
        <c:crosses val="autoZero"/>
        <c:auto val="1"/>
        <c:lblAlgn val="ctr"/>
        <c:lblOffset val="100"/>
        <c:noMultiLvlLbl val="0"/>
      </c:catAx>
      <c:valAx>
        <c:axId val="35616256"/>
        <c:scaling>
          <c:orientation val="minMax"/>
        </c:scaling>
        <c:delete val="0"/>
        <c:axPos val="l"/>
        <c:majorGridlines/>
        <c:numFmt formatCode="0%" sourceLinked="0"/>
        <c:majorTickMark val="out"/>
        <c:minorTickMark val="none"/>
        <c:tickLblPos val="nextTo"/>
        <c:crossAx val="35614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A8C76B0-20FC-45FE-84C4-4E8F951F3B44}" type="slidenum">
              <a:rPr lang="en-US"/>
              <a:pPr>
                <a:defRPr/>
              </a:pPr>
              <a:t>‹#›</a:t>
            </a:fld>
            <a:endParaRPr lang="en-US"/>
          </a:p>
        </p:txBody>
      </p:sp>
    </p:spTree>
    <p:extLst>
      <p:ext uri="{BB962C8B-B14F-4D97-AF65-F5344CB8AC3E}">
        <p14:creationId xmlns:p14="http://schemas.microsoft.com/office/powerpoint/2010/main" val="2706563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3</a:t>
            </a:fld>
            <a:endParaRPr lang="en-US" altLang="en-US"/>
          </a:p>
        </p:txBody>
      </p:sp>
    </p:spTree>
    <p:extLst>
      <p:ext uri="{BB962C8B-B14F-4D97-AF65-F5344CB8AC3E}">
        <p14:creationId xmlns:p14="http://schemas.microsoft.com/office/powerpoint/2010/main" val="2899128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1" hangingPunct="1">
              <a:defRPr/>
            </a:pPr>
            <a:r>
              <a:rPr lang="en-US" dirty="0">
                <a:latin typeface="Times New Roman" pitchFamily="18" charset="0"/>
              </a:rPr>
              <a:t>Foreign-born workers’ earnings improve relative to the native-born the longer they reside in the United States. These overall patterns, however, are still shaped by racial and ethnic stratification. Earnings assimilation is considerably slower for Hispanic (predominately Mexican) immigrants than for other immigrants. And although Asian immigrants and their descendants appear to do just as well as native-born whites, these comparisons become less favorable after controlling for education. The schooling advantage of Asian Americans can obscure the fact that, at least among men, they tend to earn somewhat less than third+ generation non-Hispanic whites with the same level of education.</a:t>
            </a:r>
          </a:p>
          <a:p>
            <a:endParaRPr lang="en-US" dirty="0"/>
          </a:p>
          <a:p>
            <a:r>
              <a:rPr lang="en-US" dirty="0"/>
              <a:t>Note: US born in Figure</a:t>
            </a:r>
            <a:r>
              <a:rPr lang="en-US" baseline="0" dirty="0"/>
              <a:t> is all native-born.</a:t>
            </a:r>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12</a:t>
            </a:fld>
            <a:endParaRPr lang="en-US" altLang="en-US"/>
          </a:p>
        </p:txBody>
      </p:sp>
    </p:spTree>
    <p:extLst>
      <p:ext uri="{BB962C8B-B14F-4D97-AF65-F5344CB8AC3E}">
        <p14:creationId xmlns:p14="http://schemas.microsoft.com/office/powerpoint/2010/main" val="1259360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The patterns for occupation are similar to those for employment and earnings: The groups concentrated in low-status occupations in the first generation improve their occupational position substantially in the second generation, but do not reach parity with third and later generation Americans. </a:t>
            </a:r>
          </a:p>
          <a:p>
            <a:endParaRPr lang="en-US" dirty="0">
              <a:latin typeface="Times New Roman" pitchFamily="18" charset="0"/>
            </a:endParaRPr>
          </a:p>
          <a:p>
            <a:r>
              <a:rPr lang="en-US" dirty="0">
                <a:latin typeface="Times New Roman" pitchFamily="18" charset="0"/>
              </a:rPr>
              <a:t>For instance, second-generation immigrants from Mexico and Central America make a large leap in occupational terms: 22 percent of second-generation Mexican men and 31 percent of second-generation men from Central America are in professional or managerial positions. Like their foreign-born fathers, second-generation men are overrepresented in service jobs, though they have largely left agricultural ones. In addition, second-generation Mexican men are less likely than their parents to take jobs in the informal sector, and are more likely to receive health and retirement benefits through their employment. The occupational leap for second-generation women is even greater, and the gap separating them from later-generation women narrows greatly. </a:t>
            </a:r>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13</a:t>
            </a:fld>
            <a:endParaRPr lang="en-US" altLang="en-US"/>
          </a:p>
        </p:txBody>
      </p:sp>
    </p:spTree>
    <p:extLst>
      <p:ext uri="{BB962C8B-B14F-4D97-AF65-F5344CB8AC3E}">
        <p14:creationId xmlns:p14="http://schemas.microsoft.com/office/powerpoint/2010/main" val="94140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Immigrants are more likely to be poor than the native-born, even though their labor force participation rates are higher and they work longer hours on average.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poverty rate for foreign-born persons was over 18 percent in 2013, compared to 13 percent for the native born. However, the poverty rate declined over generations, from over 18 percent for first generation adults (immigrants) to 13.6 percent in the second generation and 11.5 percent by the third+ generation. These overall patterns vary by race and ethnic group, with a troubling rise in poverty for the black second+ generations relative to the black first generation. The panel’s analysis also shows progress stalling among Asian Americans between the second and third generations. Overall, first-generation Hispanics have the highest poverty rates, but there is much progress from the first to the second generation.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14</a:t>
            </a:fld>
            <a:endParaRPr lang="en-US" altLang="en-US"/>
          </a:p>
        </p:txBody>
      </p:sp>
    </p:spTree>
    <p:extLst>
      <p:ext uri="{BB962C8B-B14F-4D97-AF65-F5344CB8AC3E}">
        <p14:creationId xmlns:p14="http://schemas.microsoft.com/office/powerpoint/2010/main" val="373999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here, the majority of the foreign-born speak English very well or well. Only 11 percent speak English “not at all.” Although the vast majority of immigrants speak a language other</a:t>
            </a:r>
            <a:r>
              <a:rPr lang="en-US" baseline="0" dirty="0"/>
              <a:t> than English at home, and there is a great deal of language diversity among today’s immigrant groups, the evidence shows that language integration is happening at at least the same rate, if not faster, than it did among European immigrants in the 20</a:t>
            </a:r>
            <a:r>
              <a:rPr lang="en-US" baseline="30000" dirty="0"/>
              <a:t>th</a:t>
            </a:r>
            <a:r>
              <a:rPr lang="en-US" baseline="0" dirty="0"/>
              <a:t> C. </a:t>
            </a:r>
          </a:p>
          <a:p>
            <a:endParaRPr lang="en-US" dirty="0">
              <a:latin typeface="Times New Roman" pitchFamily="18" charset="0"/>
            </a:endParaRPr>
          </a:p>
          <a:p>
            <a:pPr defTabSz="897301" eaLnBrk="1" hangingPunct="1">
              <a:defRPr/>
            </a:pPr>
            <a:r>
              <a:rPr lang="en-US" dirty="0">
                <a:latin typeface="Times New Roman" pitchFamily="18" charset="0"/>
              </a:rPr>
              <a:t>Although this outlook is generally positive, the barriers to English proficiency among the first generation, particularly for low-skilled, poorly educated, residentially segregated, and undocumented immigrant populations, are cause for concern. Funding for English-language classes has declined even as the population of English language learners (ELL) has grown.. Since 1990, the school-age population learning English has grown at a much faster rate than the school-aged population overall. Today, 9 percent of all students in the K-12 system are ELL. Their relative concentration varies widely by state and district. Overall resources for education in English as a second language are limited for both adults and children.</a:t>
            </a:r>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16</a:t>
            </a:fld>
            <a:endParaRPr lang="en-US" altLang="en-US"/>
          </a:p>
        </p:txBody>
      </p:sp>
    </p:spTree>
    <p:extLst>
      <p:ext uri="{BB962C8B-B14F-4D97-AF65-F5344CB8AC3E}">
        <p14:creationId xmlns:p14="http://schemas.microsoft.com/office/powerpoint/2010/main" val="141543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2B81DA2-DFFF-4144-A99D-6EE927364D0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CE7FD09-7774-417E-9F53-3DA11CA0A50D}" type="slidenum">
              <a:rPr lang="en-US" altLang="en-US" smtClean="0"/>
              <a:pPr>
                <a:spcBef>
                  <a:spcPct val="0"/>
                </a:spcBef>
              </a:pPr>
              <a:t>18</a:t>
            </a:fld>
            <a:endParaRPr lang="en-US" altLang="en-US"/>
          </a:p>
        </p:txBody>
      </p:sp>
      <p:sp>
        <p:nvSpPr>
          <p:cNvPr id="58371" name="Rectangle 2">
            <a:extLst>
              <a:ext uri="{FF2B5EF4-FFF2-40B4-BE49-F238E27FC236}">
                <a16:creationId xmlns:a16="http://schemas.microsoft.com/office/drawing/2014/main" id="{016B88E3-B5E8-432B-83BA-54965BD784D1}"/>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782F875-A351-44E0-89B3-D8298A162BC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991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1" hangingPunct="1">
              <a:defRPr/>
            </a:pPr>
            <a:r>
              <a:rPr lang="en-US" dirty="0">
                <a:latin typeface="Times New Roman" pitchFamily="18" charset="0"/>
              </a:rPr>
              <a:t>Second and third generations are generally acquiring English and losing their ancestors’ language at roughly the same rates as their historical predecessors, with English </a:t>
            </a:r>
            <a:r>
              <a:rPr lang="en-US" dirty="0" err="1">
                <a:latin typeface="Times New Roman" pitchFamily="18" charset="0"/>
              </a:rPr>
              <a:t>monolingualism</a:t>
            </a:r>
            <a:r>
              <a:rPr lang="en-US" dirty="0">
                <a:latin typeface="Times New Roman" pitchFamily="18" charset="0"/>
              </a:rPr>
              <a:t> usually occurring within three generations.</a:t>
            </a:r>
            <a:r>
              <a:rPr lang="en-US" dirty="0">
                <a:effectLst/>
              </a:rPr>
              <a:t>  Spanish speakers</a:t>
            </a:r>
            <a:r>
              <a:rPr lang="en-US" baseline="0" dirty="0">
                <a:effectLst/>
              </a:rPr>
              <a:t> do appear to be acquiring English and losing Spanish at a somewhat slower rate than other immigrant groups.</a:t>
            </a:r>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21</a:t>
            </a:fld>
            <a:endParaRPr lang="en-US" altLang="en-US"/>
          </a:p>
        </p:txBody>
      </p:sp>
    </p:spTree>
    <p:extLst>
      <p:ext uri="{BB962C8B-B14F-4D97-AF65-F5344CB8AC3E}">
        <p14:creationId xmlns:p14="http://schemas.microsoft.com/office/powerpoint/2010/main" val="2281740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24</a:t>
            </a:fld>
            <a:endParaRPr lang="en-US" altLang="en-US"/>
          </a:p>
        </p:txBody>
      </p:sp>
    </p:spTree>
    <p:extLst>
      <p:ext uri="{BB962C8B-B14F-4D97-AF65-F5344CB8AC3E}">
        <p14:creationId xmlns:p14="http://schemas.microsoft.com/office/powerpoint/2010/main" val="2418144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Foreign-born have better infant, child, and adult health outcomes than the U.S.-born population in general and better outcomes than U.S.-born members of their ethnic group. In comparison with native-born Americans, the foreign born are less likely to die from cardiovascular disease and all cancers combined; experience fewer chronic health conditions; lower rates of obesity; fewer functional limitations; and fewer learning disabilities. Immigrants also have a lower prevalence of depression and of alcohol abuse. </a:t>
            </a:r>
          </a:p>
          <a:p>
            <a:endParaRPr lang="en-US" dirty="0">
              <a:latin typeface="Times New Roman" pitchFamily="18" charset="0"/>
            </a:endParaRPr>
          </a:p>
          <a:p>
            <a:r>
              <a:rPr lang="en-US" dirty="0">
                <a:latin typeface="Times New Roman" pitchFamily="18" charset="0"/>
              </a:rPr>
              <a:t>Even though immigrants generally have better health than native-born Americans, they are disadvantaged when it comes to receiving health care to meet their preventive and medical health needs. The Affordable Care Act (ACA) should improve this situation for many poor immigrants, but the undocumented are specifically excluded from all coverage under the ACA and are not entitled to any non-emergency care in US hospitals.</a:t>
            </a:r>
          </a:p>
          <a:p>
            <a:endParaRPr lang="en-US" dirty="0"/>
          </a:p>
          <a:p>
            <a:pPr defTabSz="897301" eaLnBrk="1" hangingPunct="1">
              <a:defRPr/>
            </a:pPr>
            <a:r>
              <a:rPr lang="en-US" dirty="0">
                <a:latin typeface="Times New Roman" pitchFamily="18" charset="0"/>
              </a:rPr>
              <a:t>Increased prevalence of immigrants is associated with lower crime rates—the opposite of what many Americans fear. </a:t>
            </a:r>
          </a:p>
          <a:p>
            <a:pPr defTabSz="897301" eaLnBrk="1" hangingPunct="1">
              <a:defRPr/>
            </a:pPr>
            <a:endParaRPr lang="en-US" dirty="0">
              <a:latin typeface="Times New Roman" pitchFamily="18" charset="0"/>
            </a:endParaRPr>
          </a:p>
          <a:p>
            <a:pPr defTabSz="897301" eaLnBrk="1" hangingPunct="1">
              <a:defRPr/>
            </a:pPr>
            <a:r>
              <a:rPr lang="en-US" dirty="0">
                <a:latin typeface="Times New Roman" pitchFamily="18" charset="0"/>
              </a:rPr>
              <a:t>Among men age 18-39, the foreign-born are incarcerated at a rate that is one-fourth the rate for the native-born. </a:t>
            </a:r>
          </a:p>
          <a:p>
            <a:pPr defTabSz="897301" eaLnBrk="1" hangingPunct="1">
              <a:defRPr/>
            </a:pPr>
            <a:endParaRPr lang="en-US" dirty="0">
              <a:latin typeface="Times New Roman" pitchFamily="18" charset="0"/>
            </a:endParaRPr>
          </a:p>
          <a:p>
            <a:pPr defTabSz="897301" eaLnBrk="1" hangingPunct="1">
              <a:defRPr/>
            </a:pPr>
            <a:r>
              <a:rPr lang="en-US" dirty="0">
                <a:latin typeface="Times New Roman" pitchFamily="18" charset="0"/>
              </a:rPr>
              <a:t>Cities and neighborhoods with greater concentrations of immigrants have much lower rates of crime and violence than comparable nonimmigrant neighborhoods. This phenomenon is reflected not only across space but also over time. </a:t>
            </a:r>
          </a:p>
          <a:p>
            <a:pPr defTabSz="897301" eaLnBrk="1" hangingPunct="1">
              <a:defRPr/>
            </a:pPr>
            <a:endParaRPr lang="en-US" dirty="0">
              <a:latin typeface="Times New Roman" pitchFamily="18" charset="0"/>
            </a:endParaRPr>
          </a:p>
          <a:p>
            <a:pPr defTabSz="897301" eaLnBrk="1" hangingPunct="1">
              <a:defRPr/>
            </a:pPr>
            <a:r>
              <a:rPr lang="en-US" dirty="0">
                <a:latin typeface="Times New Roman" pitchFamily="18" charset="0"/>
              </a:rPr>
              <a:t>There is, however, evidence that crime rates for the second and third generation rise to more closely match the general population of native-born Americans. If this trend is confirmed, it may be an unwelcome aspect of integration.</a:t>
            </a:r>
          </a:p>
          <a:p>
            <a:endParaRPr lang="en-US" dirty="0"/>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25</a:t>
            </a:fld>
            <a:endParaRPr lang="en-US" altLang="en-US"/>
          </a:p>
        </p:txBody>
      </p:sp>
    </p:spTree>
    <p:extLst>
      <p:ext uri="{BB962C8B-B14F-4D97-AF65-F5344CB8AC3E}">
        <p14:creationId xmlns:p14="http://schemas.microsoft.com/office/powerpoint/2010/main" val="451376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74688"/>
            <a:ext cx="4597400" cy="3448050"/>
          </a:xfrm>
        </p:spPr>
      </p:sp>
      <p:sp>
        <p:nvSpPr>
          <p:cNvPr id="3" name="Notes Placeholder 2"/>
          <p:cNvSpPr>
            <a:spLocks noGrp="1"/>
          </p:cNvSpPr>
          <p:nvPr>
            <p:ph type="body" idx="1"/>
          </p:nvPr>
        </p:nvSpPr>
        <p:spPr/>
        <p:txBody>
          <a:bodyPr/>
          <a:lstStyle/>
          <a:p>
            <a:pPr defTabSz="897301" eaLnBrk="1" hangingPunct="1">
              <a:defRPr/>
            </a:pPr>
            <a:r>
              <a:rPr lang="en-US" dirty="0">
                <a:latin typeface="Times New Roman" pitchFamily="18" charset="0"/>
              </a:rPr>
              <a:t>Immigrants live longer, too. They have a life expectancy of 80.0 years, 3.4 years higher than the native-born population, and across all the major </a:t>
            </a:r>
            <a:r>
              <a:rPr lang="en-US" dirty="0" err="1">
                <a:latin typeface="Times New Roman" pitchFamily="18" charset="0"/>
              </a:rPr>
              <a:t>ethnoracial</a:t>
            </a:r>
            <a:r>
              <a:rPr lang="en-US" dirty="0">
                <a:latin typeface="Times New Roman" pitchFamily="18" charset="0"/>
              </a:rPr>
              <a:t> categories, immigrants live longer than their native-born counterparts. Over time and generations these advantages decline and their health status converges with the native born.   </a:t>
            </a:r>
          </a:p>
          <a:p>
            <a:endParaRPr lang="en-US" baseline="0"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26</a:t>
            </a:fld>
            <a:endParaRPr lang="en-US" altLang="en-US"/>
          </a:p>
        </p:txBody>
      </p:sp>
    </p:spTree>
    <p:extLst>
      <p:ext uri="{BB962C8B-B14F-4D97-AF65-F5344CB8AC3E}">
        <p14:creationId xmlns:p14="http://schemas.microsoft.com/office/powerpoint/2010/main" val="3842791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1" hangingPunct="1">
              <a:defRPr/>
            </a:pPr>
            <a:r>
              <a:rPr lang="en-US" dirty="0">
                <a:latin typeface="Times New Roman" pitchFamily="18" charset="0"/>
              </a:rPr>
              <a:t>Increased prevalence of immigrants is associated with lower crime rates—the opposite of what many Americans fear. </a:t>
            </a:r>
          </a:p>
          <a:p>
            <a:pPr defTabSz="897301" eaLnBrk="1" hangingPunct="1">
              <a:defRPr/>
            </a:pPr>
            <a:endParaRPr lang="en-US" dirty="0">
              <a:latin typeface="Times New Roman" pitchFamily="18" charset="0"/>
            </a:endParaRPr>
          </a:p>
          <a:p>
            <a:pPr defTabSz="897301" eaLnBrk="1" hangingPunct="1">
              <a:defRPr/>
            </a:pPr>
            <a:r>
              <a:rPr lang="en-US" dirty="0">
                <a:latin typeface="Times New Roman" pitchFamily="18" charset="0"/>
              </a:rPr>
              <a:t>Among men age 18-39, the foreign-born are incarcerated at a rate that is one-fourth the rate for the native-born. </a:t>
            </a:r>
          </a:p>
          <a:p>
            <a:pPr defTabSz="897301" eaLnBrk="1" hangingPunct="1">
              <a:defRPr/>
            </a:pPr>
            <a:endParaRPr lang="en-US" dirty="0">
              <a:latin typeface="Times New Roman" pitchFamily="18" charset="0"/>
            </a:endParaRPr>
          </a:p>
          <a:p>
            <a:pPr defTabSz="897301" eaLnBrk="1" hangingPunct="1">
              <a:defRPr/>
            </a:pPr>
            <a:r>
              <a:rPr lang="en-US" dirty="0">
                <a:latin typeface="Times New Roman" pitchFamily="18" charset="0"/>
              </a:rPr>
              <a:t>Cities and neighborhoods with greater concentrations of immigrants have much lower rates of crime and violence than comparable nonimmigrant neighborhoods. This phenomenon is reflected not only across space but also over time. </a:t>
            </a:r>
          </a:p>
          <a:p>
            <a:pPr defTabSz="897301" eaLnBrk="1" hangingPunct="1">
              <a:defRPr/>
            </a:pPr>
            <a:endParaRPr lang="en-US" dirty="0">
              <a:latin typeface="Times New Roman" pitchFamily="18" charset="0"/>
            </a:endParaRPr>
          </a:p>
          <a:p>
            <a:pPr defTabSz="897301" eaLnBrk="1" hangingPunct="1">
              <a:defRPr/>
            </a:pPr>
            <a:r>
              <a:rPr lang="en-US" dirty="0">
                <a:latin typeface="Times New Roman" pitchFamily="18" charset="0"/>
              </a:rPr>
              <a:t>There is, however, evidence that crime rates for the second and third generation rise to more closely match the general population of native-born Americans. If this trend is confirmed, it may be an unwelcome aspect of integration.</a:t>
            </a:r>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27</a:t>
            </a:fld>
            <a:endParaRPr lang="en-US" altLang="en-US"/>
          </a:p>
        </p:txBody>
      </p:sp>
    </p:spTree>
    <p:extLst>
      <p:ext uri="{BB962C8B-B14F-4D97-AF65-F5344CB8AC3E}">
        <p14:creationId xmlns:p14="http://schemas.microsoft.com/office/powerpoint/2010/main" val="125355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sister panel on the Economic and Fiscal Effects</a:t>
            </a:r>
            <a:r>
              <a:rPr lang="en-US" baseline="0" dirty="0"/>
              <a:t> of Immigration, sponsored by the MacArthur Foundation, is focusing specifically on the economic impacts, and will release it’s final report at the end of 2015.</a:t>
            </a:r>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4</a:t>
            </a:fld>
            <a:endParaRPr lang="en-US" altLang="en-US"/>
          </a:p>
        </p:txBody>
      </p:sp>
    </p:spTree>
    <p:extLst>
      <p:ext uri="{BB962C8B-B14F-4D97-AF65-F5344CB8AC3E}">
        <p14:creationId xmlns:p14="http://schemas.microsoft.com/office/powerpoint/2010/main" val="4230307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Immigrants’ divorce rates and out-of-wedlock birth rates start out much lower than native-born Americans, but over time and generations these rates increase, while the likelihood of their living in extended families with multiple generations under one roof declines. Thus immigrant and second generation children are much more likely to live in families with two parents than are third and later generation children, where the proportion of single-parent families converges toward the percentage for native-born children in U.S. families generally. </a:t>
            </a:r>
            <a:r>
              <a:rPr lang="en-US">
                <a:latin typeface="Times New Roman" pitchFamily="18" charset="0"/>
              </a:rPr>
              <a:t>Since single-parent families are more likely to be impoverished, this is a disadvantage going forward. </a:t>
            </a:r>
            <a:endParaRPr lang="en-US"/>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28</a:t>
            </a:fld>
            <a:endParaRPr lang="en-US" altLang="en-US"/>
          </a:p>
        </p:txBody>
      </p:sp>
    </p:spTree>
    <p:extLst>
      <p:ext uri="{BB962C8B-B14F-4D97-AF65-F5344CB8AC3E}">
        <p14:creationId xmlns:p14="http://schemas.microsoft.com/office/powerpoint/2010/main" val="3597165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panel identified three particular areas of concern:</a:t>
            </a:r>
            <a:r>
              <a:rPr lang="en-US" baseline="0" dirty="0"/>
              <a:t> Legal status, racial and ethnic disparities, and naturalization rates</a:t>
            </a:r>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29</a:t>
            </a:fld>
            <a:endParaRPr lang="en-US" altLang="en-US"/>
          </a:p>
        </p:txBody>
      </p:sp>
    </p:spTree>
    <p:extLst>
      <p:ext uri="{BB962C8B-B14F-4D97-AF65-F5344CB8AC3E}">
        <p14:creationId xmlns:p14="http://schemas.microsoft.com/office/powerpoint/2010/main" val="1194643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majority</a:t>
            </a:r>
            <a:r>
              <a:rPr lang="en-US" baseline="0" dirty="0"/>
              <a:t> of immigrants in the U.S. have green cards or are naturalized, many reside here under less than permanent, and therefore much less stable, statuses.</a:t>
            </a:r>
            <a:r>
              <a:rPr lang="en-US" dirty="0"/>
              <a:t> One in 4 immigrants in the U.S., or over 11 million people,</a:t>
            </a:r>
            <a:r>
              <a:rPr lang="en-US" baseline="0" dirty="0"/>
              <a:t> are undocumented.</a:t>
            </a:r>
          </a:p>
          <a:p>
            <a:endParaRPr lang="en-US" baseline="0" dirty="0"/>
          </a:p>
          <a:p>
            <a:r>
              <a:rPr lang="en-US" baseline="0" dirty="0"/>
              <a:t> 4.5. million US citizen children reside with at least one undocumented parent. </a:t>
            </a:r>
          </a:p>
          <a:p>
            <a:endParaRPr lang="en-US" baseline="0" dirty="0"/>
          </a:p>
          <a:p>
            <a:r>
              <a:rPr lang="en-US" baseline="0" dirty="0"/>
              <a:t>And almost 2 million more immigrants have temporary or discretionary statuses the grant them limited rights and accesses to social benefits and services, and may have no direct pathway to citizenship.</a:t>
            </a:r>
          </a:p>
          <a:p>
            <a:endParaRPr lang="en-US" baseline="0" dirty="0"/>
          </a:p>
          <a:p>
            <a:r>
              <a:rPr lang="en-US" baseline="0" dirty="0"/>
              <a:t>Note: Data is from 2012 and are based on Pew Research Center estimates (Passel and Cohn, 2014).</a:t>
            </a:r>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30</a:t>
            </a:fld>
            <a:endParaRPr lang="en-US" altLang="en-US"/>
          </a:p>
        </p:txBody>
      </p:sp>
    </p:spTree>
    <p:extLst>
      <p:ext uri="{BB962C8B-B14F-4D97-AF65-F5344CB8AC3E}">
        <p14:creationId xmlns:p14="http://schemas.microsoft.com/office/powerpoint/2010/main" val="72464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The panel found evidence that legal status</a:t>
            </a:r>
            <a:r>
              <a:rPr lang="en-US" sz="1200" kern="1200" baseline="0" dirty="0">
                <a:solidFill>
                  <a:schemeClr val="tx1"/>
                </a:solidFill>
                <a:effectLst/>
                <a:latin typeface="Times New Roman" pitchFamily="18" charset="0"/>
                <a:ea typeface="+mn-ea"/>
                <a:cs typeface="+mn-cs"/>
              </a:rPr>
              <a:t> is a key factor in immigrant’s integration trajectory. Many statuses are designed to be transitional and temporary, but in some cases immigrants remain in these statuses for long periods of time. The effects of legal status also disproportionately impact certain groups: for instance, also undocumented immigrants come from all over the world, 52% of undocumented immigrants are Mexican, while hundreds of thousands of Central Americans are in temporary protected status, which has to be renewed in one or two year increments and has no direct pathway to citizenship. And in general immigrants from Latin America are very rarely granted refugee or </a:t>
            </a:r>
            <a:r>
              <a:rPr lang="en-US" sz="1200" kern="1200" baseline="0" dirty="0" err="1">
                <a:solidFill>
                  <a:schemeClr val="tx1"/>
                </a:solidFill>
                <a:effectLst/>
                <a:latin typeface="Times New Roman" pitchFamily="18" charset="0"/>
                <a:ea typeface="+mn-ea"/>
                <a:cs typeface="+mn-cs"/>
              </a:rPr>
              <a:t>asylee</a:t>
            </a:r>
            <a:r>
              <a:rPr lang="en-US" sz="1200" kern="1200" baseline="0" dirty="0">
                <a:solidFill>
                  <a:schemeClr val="tx1"/>
                </a:solidFill>
                <a:effectLst/>
                <a:latin typeface="Times New Roman" pitchFamily="18" charset="0"/>
                <a:ea typeface="+mn-ea"/>
                <a:cs typeface="+mn-cs"/>
              </a:rPr>
              <a:t> status, which has a direct pathway to a green card.</a:t>
            </a:r>
          </a:p>
          <a:p>
            <a:endParaRPr lang="en-US" sz="1200" kern="1200" baseline="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The panel also found that while temporary or undocumented status can slow integration,</a:t>
            </a:r>
            <a:r>
              <a:rPr lang="en-US" sz="1200" kern="1200" baseline="0" dirty="0">
                <a:solidFill>
                  <a:schemeClr val="tx1"/>
                </a:solidFill>
                <a:effectLst/>
                <a:latin typeface="Times New Roman" pitchFamily="18" charset="0"/>
                <a:ea typeface="+mn-ea"/>
                <a:cs typeface="+mn-cs"/>
              </a:rPr>
              <a:t> it does not fully impede it. M</a:t>
            </a:r>
            <a:r>
              <a:rPr lang="en-US" sz="1200" kern="1200" dirty="0">
                <a:solidFill>
                  <a:schemeClr val="tx1"/>
                </a:solidFill>
                <a:effectLst/>
                <a:latin typeface="Times New Roman" pitchFamily="18" charset="0"/>
                <a:ea typeface="+mn-ea"/>
                <a:cs typeface="+mn-cs"/>
              </a:rPr>
              <a:t>any undocumented</a:t>
            </a:r>
            <a:r>
              <a:rPr lang="en-US" sz="1200" kern="1200" baseline="0" dirty="0">
                <a:solidFill>
                  <a:schemeClr val="tx1"/>
                </a:solidFill>
                <a:effectLst/>
                <a:latin typeface="Times New Roman" pitchFamily="18" charset="0"/>
                <a:ea typeface="+mn-ea"/>
                <a:cs typeface="+mn-cs"/>
              </a:rPr>
              <a:t> immigrants </a:t>
            </a:r>
            <a:r>
              <a:rPr lang="en-US" sz="1200" kern="1200" dirty="0">
                <a:solidFill>
                  <a:schemeClr val="tx1"/>
                </a:solidFill>
                <a:effectLst/>
                <a:latin typeface="Times New Roman" pitchFamily="18" charset="0"/>
                <a:ea typeface="+mn-ea"/>
                <a:cs typeface="+mn-cs"/>
              </a:rPr>
              <a:t>have lived in the U.S. for decades and have been integrating</a:t>
            </a:r>
            <a:r>
              <a:rPr lang="en-US" sz="1200" kern="1200" baseline="0" dirty="0">
                <a:solidFill>
                  <a:schemeClr val="tx1"/>
                </a:solidFill>
                <a:effectLst/>
                <a:latin typeface="Times New Roman" pitchFamily="18" charset="0"/>
                <a:ea typeface="+mn-ea"/>
                <a:cs typeface="+mn-cs"/>
              </a:rPr>
              <a:t> as their length of residence increases and they raise families here</a:t>
            </a:r>
            <a:r>
              <a:rPr lang="en-US" sz="1200" kern="1200" dirty="0">
                <a:solidFill>
                  <a:schemeClr val="tx1"/>
                </a:solidFill>
                <a:effectLst/>
                <a:latin typeface="Times New Roman" pitchFamily="18" charset="0"/>
                <a:ea typeface="+mn-ea"/>
                <a:cs typeface="+mn-cs"/>
              </a:rPr>
              <a:t>. The shift in recent years to a more intense regime of enforcement has not prevented the undocumented from working, but it has coincided with a reduction in their wages. And undocumented students are less likely than other immigrants to graduate from high school and enroll in college, undermining their long-term earnings capacity.</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Second, the immigration impasse has led to a plethora of laws targeting the undocumented at local, state and federal levels that often contradict each other, creating variation in integration policies across the country. Some states and localities provide in-state college tuition</a:t>
            </a:r>
            <a:r>
              <a:rPr lang="en-US" sz="1200" kern="1200" baseline="0" dirty="0">
                <a:solidFill>
                  <a:schemeClr val="tx1"/>
                </a:solidFill>
                <a:effectLst/>
                <a:latin typeface="Times New Roman" pitchFamily="18" charset="0"/>
                <a:ea typeface="+mn-ea"/>
                <a:cs typeface="+mn-cs"/>
              </a:rPr>
              <a:t> and</a:t>
            </a:r>
            <a:r>
              <a:rPr lang="en-US" sz="1200" kern="1200" dirty="0">
                <a:solidFill>
                  <a:schemeClr val="tx1"/>
                </a:solidFill>
                <a:effectLst/>
                <a:latin typeface="Times New Roman" pitchFamily="18" charset="0"/>
                <a:ea typeface="+mn-ea"/>
                <a:cs typeface="+mn-cs"/>
              </a:rPr>
              <a:t> drivers licenses, for undocumented immigrants</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and some are declaring themselves to be sanctuary cities. In other localities there are restrictive laws, such as prohibitions on renting housing to undocumented immigrants, or local enforcement of federal immigration laws.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Importantly,</a:t>
            </a:r>
            <a:r>
              <a:rPr lang="en-US" sz="1200" kern="1200" baseline="0" dirty="0">
                <a:solidFill>
                  <a:schemeClr val="tx1"/>
                </a:solidFill>
                <a:effectLst/>
                <a:latin typeface="Times New Roman" pitchFamily="18" charset="0"/>
                <a:ea typeface="+mn-ea"/>
                <a:cs typeface="+mn-cs"/>
              </a:rPr>
              <a:t> t</a:t>
            </a:r>
            <a:r>
              <a:rPr lang="en-US" sz="1200" kern="1200" dirty="0">
                <a:solidFill>
                  <a:schemeClr val="tx1"/>
                </a:solidFill>
                <a:effectLst/>
                <a:latin typeface="Times New Roman" pitchFamily="18" charset="0"/>
                <a:ea typeface="+mn-ea"/>
                <a:cs typeface="+mn-cs"/>
              </a:rPr>
              <a:t>he current system includes restrictions on the receipt of public benefits that have created barriers to the successful integration of the citizen children of the undocumented, even though, as citizens, it is in the country’s best interest that they integrate successfully. Policies designed to block the integration of temporary or undocumented immigrants can have the unintended effect of hindering the integration of U.S. citizens and lawful permanent residents in mixed status families. Laws may be designed to apply to individuals, but take effect through households, families, and communities, with measurable long-term negative impacts on children who are citizens.</a:t>
            </a:r>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31</a:t>
            </a:fld>
            <a:endParaRPr lang="en-US" altLang="en-US"/>
          </a:p>
        </p:txBody>
      </p:sp>
    </p:spTree>
    <p:extLst>
      <p:ext uri="{BB962C8B-B14F-4D97-AF65-F5344CB8AC3E}">
        <p14:creationId xmlns:p14="http://schemas.microsoft.com/office/powerpoint/2010/main" val="3294006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panel found that patterns of immigrant integration are shaped by race.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While there is evidence of integration and improvement in socioeconomic outcomes for blacks, Latinos and Asians, their race still matters, even after controlling for all their other characteristics.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Black immigrants and their offspring are integrating with non-Hispanic whites at the slowest rate, Asians are integrated with non-Hispanic whites the fastest, and Latinos are in between.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panel found some evidence of racial discrimination against Latinos, and some evidence that their overall trajectories of integration are shaped more by the large numbers of undocumented in their group than by a process of racialization.  At this time, it is not possible with the data we have to definitively state whether Latinos are experiencing a pattern of racial exclusion, or a pattern of steady progress that could lead to a declining significance of group boundaries.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Progress in reducing racial discrimination and disparities in socioeconomic outcomes in the United States will improve the outcomes of natives and immigrants alike.</a:t>
            </a:r>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32</a:t>
            </a:fld>
            <a:endParaRPr lang="en-US" altLang="en-US"/>
          </a:p>
        </p:txBody>
      </p:sp>
    </p:spTree>
    <p:extLst>
      <p:ext uri="{BB962C8B-B14F-4D97-AF65-F5344CB8AC3E}">
        <p14:creationId xmlns:p14="http://schemas.microsoft.com/office/powerpoint/2010/main" val="1339048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fontAlgn="base">
              <a:spcBef>
                <a:spcPct val="30000"/>
              </a:spcBef>
              <a:spcAft>
                <a:spcPct val="0"/>
              </a:spcAft>
              <a:defRPr/>
            </a:pPr>
            <a:r>
              <a:rPr lang="en-US" dirty="0">
                <a:latin typeface="Times New Roman" pitchFamily="18" charset="0"/>
              </a:rPr>
              <a:t>The overall level of citizenship among working-age immigrants (15-64 years old) who have been living in the United States for at least 10 years is 50 percent. After adjustments to account for the undocumented population in the United States, a group that is barred from citizenship, the naturalization rate among U.S. immigrants rises slightly but is still well below many European countries and far lower that of other traditional receiving countries such as Australia (81%) and Canada (89%). </a:t>
            </a:r>
          </a:p>
          <a:p>
            <a:pPr defTabSz="897301" fontAlgn="base">
              <a:spcBef>
                <a:spcPct val="30000"/>
              </a:spcBef>
              <a:spcAft>
                <a:spcPct val="0"/>
              </a:spcAft>
              <a:defRPr/>
            </a:pPr>
            <a:endParaRPr lang="en-US" dirty="0">
              <a:latin typeface="Times New Roman" pitchFamily="18" charset="0"/>
            </a:endParaRPr>
          </a:p>
          <a:p>
            <a:pPr defTabSz="897301" fontAlgn="base">
              <a:spcBef>
                <a:spcPct val="30000"/>
              </a:spcBef>
              <a:spcAft>
                <a:spcPct val="0"/>
              </a:spcAft>
              <a:defRPr/>
            </a:pPr>
            <a:r>
              <a:rPr lang="en-US" dirty="0">
                <a:latin typeface="Times New Roman" pitchFamily="18" charset="0"/>
              </a:rPr>
              <a:t>This is surprising since the vast majority of immigrants, when surveyed, report wanting to become a U.S. citizen. So the lower levels of naturalization in the United States appear to stem not from immigrants’ lack of interest or even primarily from the bureaucratic process of applying for citizenship but somewhere in the process by which individuals translate their motivation to naturalize into action. </a:t>
            </a:r>
          </a:p>
          <a:p>
            <a:pPr defTabSz="897301" fontAlgn="base">
              <a:spcBef>
                <a:spcPct val="30000"/>
              </a:spcBef>
              <a:spcAft>
                <a:spcPct val="0"/>
              </a:spcAft>
              <a:defRPr/>
            </a:pPr>
            <a:endParaRPr lang="en-US" dirty="0">
              <a:latin typeface="Times New Roman" pitchFamily="18" charset="0"/>
            </a:endParaRPr>
          </a:p>
          <a:p>
            <a:pPr defTabSz="897301" fontAlgn="base">
              <a:spcBef>
                <a:spcPct val="30000"/>
              </a:spcBef>
              <a:spcAft>
                <a:spcPct val="0"/>
              </a:spcAft>
              <a:defRPr/>
            </a:pPr>
            <a:r>
              <a:rPr lang="en-US" dirty="0">
                <a:latin typeface="Times New Roman" pitchFamily="18" charset="0"/>
              </a:rPr>
              <a:t>Further research is needed to clearly identify this barrier. Low naturalization rates have important implications for political integration because the greatest barriers to immigrants’ political participation, especially participation in elections, are gaining citizenship and voter registration. </a:t>
            </a:r>
          </a:p>
          <a:p>
            <a:endParaRPr lang="en-US" dirty="0"/>
          </a:p>
          <a:p>
            <a:endParaRPr lang="es-E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64</a:t>
            </a:fld>
            <a:endParaRPr lang="en-US" altLang="en-US"/>
          </a:p>
        </p:txBody>
      </p:sp>
    </p:spTree>
    <p:extLst>
      <p:ext uri="{BB962C8B-B14F-4D97-AF65-F5344CB8AC3E}">
        <p14:creationId xmlns:p14="http://schemas.microsoft.com/office/powerpoint/2010/main" val="2008479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as this chart shows,</a:t>
            </a:r>
            <a:r>
              <a:rPr lang="en-US" baseline="0" dirty="0"/>
              <a:t> the percentage of the foreign-born who naturalize has fallen considerably since 1970. The large number of undocumented who have no pathway to LPR status and naturalization are part of the story, but even after adjusting for the large number of undocumented, naturalization rates in the US are very low compared to other developed countries with large immigrant populations, like Canada and Australia.</a:t>
            </a:r>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65</a:t>
            </a:fld>
            <a:endParaRPr lang="en-US" altLang="en-US"/>
          </a:p>
        </p:txBody>
      </p:sp>
    </p:spTree>
    <p:extLst>
      <p:ext uri="{BB962C8B-B14F-4D97-AF65-F5344CB8AC3E}">
        <p14:creationId xmlns:p14="http://schemas.microsoft.com/office/powerpoint/2010/main" val="308560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5</a:t>
            </a:fld>
            <a:endParaRPr lang="en-US" altLang="en-US"/>
          </a:p>
        </p:txBody>
      </p:sp>
    </p:spTree>
    <p:extLst>
      <p:ext uri="{BB962C8B-B14F-4D97-AF65-F5344CB8AC3E}">
        <p14:creationId xmlns:p14="http://schemas.microsoft.com/office/powerpoint/2010/main" val="60763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describes immigrant integration across various social</a:t>
            </a:r>
            <a:r>
              <a:rPr lang="en-US" baseline="0" dirty="0"/>
              <a:t> dimensions, listed here.</a:t>
            </a:r>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6</a:t>
            </a:fld>
            <a:endParaRPr lang="en-US" altLang="en-US"/>
          </a:p>
        </p:txBody>
      </p:sp>
    </p:spTree>
    <p:extLst>
      <p:ext uri="{BB962C8B-B14F-4D97-AF65-F5344CB8AC3E}">
        <p14:creationId xmlns:p14="http://schemas.microsoft.com/office/powerpoint/2010/main" val="192668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7</a:t>
            </a:fld>
            <a:endParaRPr lang="en-US" altLang="en-US"/>
          </a:p>
        </p:txBody>
      </p:sp>
    </p:spTree>
    <p:extLst>
      <p:ext uri="{BB962C8B-B14F-4D97-AF65-F5344CB8AC3E}">
        <p14:creationId xmlns:p14="http://schemas.microsoft.com/office/powerpoint/2010/main" val="111048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second-generation advance in education, in particular for the groups where immigrant education levels are low—e.g., Mexicans and Central Americans.  However, for the</a:t>
            </a:r>
            <a:r>
              <a:rPr lang="en-US" baseline="0" dirty="0"/>
              <a:t> Mexicans in particular, second-generation advance still leaves them short of the average educational level in the third generation native group.  The Central Americans, like most other groups, attain the native norm in the second generation.</a:t>
            </a:r>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8</a:t>
            </a:fld>
            <a:endParaRPr lang="en-US" altLang="en-US"/>
          </a:p>
        </p:txBody>
      </p:sp>
    </p:spTree>
    <p:extLst>
      <p:ext uri="{BB962C8B-B14F-4D97-AF65-F5344CB8AC3E}">
        <p14:creationId xmlns:p14="http://schemas.microsoft.com/office/powerpoint/2010/main" val="717499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But this does mask important variations between groups. Over a quarter of immigrants have a college education or more, and they contribute a great deal to the U.S. scientific and technical workforce. Their children also do exceptionally well educationally. For instance, Indian immigrants and their children have very high educational attainment.</a:t>
            </a:r>
          </a:p>
          <a:p>
            <a:endParaRPr lang="en-US" dirty="0">
              <a:latin typeface="Times New Roman" pitchFamily="18" charset="0"/>
            </a:endParaRPr>
          </a:p>
          <a:p>
            <a:r>
              <a:rPr lang="en-US" dirty="0">
                <a:latin typeface="Times New Roman" pitchFamily="18" charset="0"/>
              </a:rPr>
              <a:t> Other immigrants start with exceptionally low levels of education, and this is particularly true for foreign-born Mexicans and Central Americans, who have an average education of less than 10 years. Their children progress a great deal relative to their parents, with an average education of over 12 years, but do not reach parity with the general population of native-born. For instance, Mexicans, at the bottom left of this graph. This mostly reflects the  low levels of schooling, English proficiency, and other forms of human capital their parents bring to the United States. </a:t>
            </a:r>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9</a:t>
            </a:fld>
            <a:endParaRPr lang="en-US" altLang="en-US" dirty="0"/>
          </a:p>
        </p:txBody>
      </p:sp>
    </p:spTree>
    <p:extLst>
      <p:ext uri="{BB962C8B-B14F-4D97-AF65-F5344CB8AC3E}">
        <p14:creationId xmlns:p14="http://schemas.microsoft.com/office/powerpoint/2010/main" val="355399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Employment: Asian men are integrating with the non-Hispanic white population by this measure, and Hispanic men are making gains when their lower education is taken into account. However, second-generation Blacks appear to be integrating into the general Black native-born population, where higher education does not translate into higher employment rates. </a:t>
            </a:r>
          </a:p>
          <a:p>
            <a:endParaRPr lang="en-US" dirty="0">
              <a:latin typeface="Times New Roman" pitchFamily="18" charset="0"/>
            </a:endParaRPr>
          </a:p>
          <a:p>
            <a:r>
              <a:rPr lang="en-US" dirty="0">
                <a:latin typeface="Times New Roman" pitchFamily="18" charset="0"/>
              </a:rPr>
              <a:t>Among women the pattern is reversed, with a substantially lower employment rate for immigrants than for the native born, but second and higher generation women’s employment rates begin to reach parity with the general native-born population, regardless of race. </a:t>
            </a:r>
          </a:p>
          <a:p>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10</a:t>
            </a:fld>
            <a:endParaRPr lang="en-US" altLang="en-US"/>
          </a:p>
        </p:txBody>
      </p:sp>
    </p:spTree>
    <p:extLst>
      <p:ext uri="{BB962C8B-B14F-4D97-AF65-F5344CB8AC3E}">
        <p14:creationId xmlns:p14="http://schemas.microsoft.com/office/powerpoint/2010/main" val="270741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rPr>
              <a:t>Foreign-born workers’ earnings improve relative to the native-born the longer they reside in the United States. These overall patterns, however, are still shaped by racial and ethnic stratification. Immigrants experience a substantial earnings penalty as skin color darkens. Earnings assimilation is also considerably slower for Hispanic (predominately Mexican) immigrants than for other immigrants, probably in part because of the negative impact of unauthorized status. And although Asian immigrants and their descendants appear to do just as well as native-born whites, these comparisons become less favorable after controlling for education. </a:t>
            </a:r>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11</a:t>
            </a:fld>
            <a:endParaRPr lang="en-US" altLang="en-US"/>
          </a:p>
        </p:txBody>
      </p:sp>
    </p:spTree>
    <p:extLst>
      <p:ext uri="{BB962C8B-B14F-4D97-AF65-F5344CB8AC3E}">
        <p14:creationId xmlns:p14="http://schemas.microsoft.com/office/powerpoint/2010/main" val="3352646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DCA9AA-D022-4061-8172-F165FF6E3FE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B4825B-787B-42DC-8E00-2EC29373280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74A87A-8729-492D-98CE-7ED30186915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extBox 5"/>
          <p:cNvSpPr txBox="1"/>
          <p:nvPr userDrawn="1"/>
        </p:nvSpPr>
        <p:spPr>
          <a:xfrm>
            <a:off x="890954" y="1828800"/>
            <a:ext cx="7162800" cy="523220"/>
          </a:xfrm>
          <a:prstGeom prst="rect">
            <a:avLst/>
          </a:prstGeom>
          <a:noFill/>
        </p:spPr>
        <p:txBody>
          <a:bodyPr wrap="square" rtlCol="0">
            <a:spAutoFit/>
          </a:bodyPr>
          <a:lstStyle/>
          <a:p>
            <a:r>
              <a:rPr lang="en-US" sz="2800" cap="all" baseline="0" dirty="0">
                <a:solidFill>
                  <a:schemeClr val="bg1"/>
                </a:solidFill>
                <a:latin typeface="Trebuchet MS" panose="020B0603020202020204" pitchFamily="34" charset="0"/>
              </a:rPr>
              <a:t>Water Science and Technology Board</a:t>
            </a:r>
          </a:p>
        </p:txBody>
      </p:sp>
      <p:sp>
        <p:nvSpPr>
          <p:cNvPr id="8" name="Rectangle 7"/>
          <p:cNvSpPr/>
          <p:nvPr userDrawn="1"/>
        </p:nvSpPr>
        <p:spPr bwMode="auto">
          <a:xfrm>
            <a:off x="0" y="1371600"/>
            <a:ext cx="9144000" cy="914400"/>
          </a:xfrm>
          <a:prstGeom prst="rect">
            <a:avLst/>
          </a:prstGeom>
          <a:solidFill>
            <a:srgbClr val="3F277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2"/>
              </a:solidFill>
              <a:effectLst/>
              <a:latin typeface="News Gothic MT"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5852" y="281471"/>
            <a:ext cx="3892296" cy="527304"/>
          </a:xfrm>
          <a:prstGeom prst="rect">
            <a:avLst/>
          </a:prstGeom>
        </p:spPr>
      </p:pic>
      <p:sp>
        <p:nvSpPr>
          <p:cNvPr id="2" name="Rectangle 1"/>
          <p:cNvSpPr/>
          <p:nvPr userDrawn="1"/>
        </p:nvSpPr>
        <p:spPr>
          <a:xfrm>
            <a:off x="0" y="5802923"/>
            <a:ext cx="9144000" cy="1055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400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738188" y="962025"/>
            <a:ext cx="7748587" cy="4513263"/>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8526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Box 5"/>
          <p:cNvSpPr txBox="1"/>
          <p:nvPr userDrawn="1"/>
        </p:nvSpPr>
        <p:spPr>
          <a:xfrm>
            <a:off x="890954" y="1828800"/>
            <a:ext cx="7162800" cy="523220"/>
          </a:xfrm>
          <a:prstGeom prst="rect">
            <a:avLst/>
          </a:prstGeom>
          <a:noFill/>
        </p:spPr>
        <p:txBody>
          <a:bodyPr wrap="square" rtlCol="0">
            <a:spAutoFit/>
          </a:bodyPr>
          <a:lstStyle/>
          <a:p>
            <a:pPr eaLnBrk="1" hangingPunct="1"/>
            <a:r>
              <a:rPr lang="en-US" cap="all" dirty="0">
                <a:solidFill>
                  <a:prstClr val="white"/>
                </a:solidFill>
                <a:latin typeface="Trebuchet MS" panose="020B0603020202020204" pitchFamily="34" charset="0"/>
              </a:rPr>
              <a:t>Water Science and Technology Board</a:t>
            </a:r>
          </a:p>
        </p:txBody>
      </p:sp>
      <p:sp>
        <p:nvSpPr>
          <p:cNvPr id="8" name="Rectangle 7"/>
          <p:cNvSpPr/>
          <p:nvPr userDrawn="1"/>
        </p:nvSpPr>
        <p:spPr bwMode="auto">
          <a:xfrm>
            <a:off x="0" y="1371600"/>
            <a:ext cx="9144000" cy="914400"/>
          </a:xfrm>
          <a:prstGeom prst="rect">
            <a:avLst/>
          </a:prstGeom>
          <a:solidFill>
            <a:srgbClr val="3F277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z="3200">
              <a:solidFill>
                <a:srgbClr val="1F497D"/>
              </a:solidFill>
              <a:latin typeface="News Gothic MT"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5852" y="281471"/>
            <a:ext cx="3892296" cy="527304"/>
          </a:xfrm>
          <a:prstGeom prst="rect">
            <a:avLst/>
          </a:prstGeom>
        </p:spPr>
      </p:pic>
      <p:sp>
        <p:nvSpPr>
          <p:cNvPr id="2" name="Rectangle 1"/>
          <p:cNvSpPr/>
          <p:nvPr userDrawn="1"/>
        </p:nvSpPr>
        <p:spPr>
          <a:xfrm>
            <a:off x="0" y="5802923"/>
            <a:ext cx="9144000" cy="1055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3200">
              <a:solidFill>
                <a:prstClr val="white"/>
              </a:solidFill>
            </a:endParaRPr>
          </a:p>
        </p:txBody>
      </p:sp>
    </p:spTree>
    <p:extLst>
      <p:ext uri="{BB962C8B-B14F-4D97-AF65-F5344CB8AC3E}">
        <p14:creationId xmlns:p14="http://schemas.microsoft.com/office/powerpoint/2010/main" val="832635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738188" y="962025"/>
            <a:ext cx="7748587" cy="4513263"/>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196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76009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243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Full">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229100" y="6356350"/>
            <a:ext cx="685800" cy="365125"/>
          </a:xfrm>
          <a:prstGeom prst="rect">
            <a:avLst/>
          </a:prstGeom>
        </p:spPr>
        <p:txBody>
          <a:bodyPr/>
          <a:lstStyle/>
          <a:p>
            <a:pPr eaLnBrk="1" hangingPunct="1"/>
            <a:fld id="{A207C68D-25ED-8740-B5B0-C97CE1D708ED}" type="slidenum">
              <a:rPr lang="en-US" sz="3200" smtClean="0">
                <a:solidFill>
                  <a:srgbClr val="1F497D"/>
                </a:solidFill>
                <a:latin typeface="News Gothic MT" pitchFamily="34" charset="0"/>
              </a:rPr>
              <a:pPr eaLnBrk="1" hangingPunct="1"/>
              <a:t>‹#›</a:t>
            </a:fld>
            <a:endParaRPr lang="en-US" sz="3200" dirty="0">
              <a:solidFill>
                <a:srgbClr val="1F497D"/>
              </a:solidFill>
              <a:latin typeface="News Gothic MT" pitchFamily="34" charset="0"/>
            </a:endParaRPr>
          </a:p>
        </p:txBody>
      </p:sp>
    </p:spTree>
    <p:extLst>
      <p:ext uri="{BB962C8B-B14F-4D97-AF65-F5344CB8AC3E}">
        <p14:creationId xmlns:p14="http://schemas.microsoft.com/office/powerpoint/2010/main" val="392130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1" hangingPunct="1"/>
            <a:fld id="{1381AEEC-2F43-DB41-A5A3-2B396E4ADE65}" type="datetimeFigureOut">
              <a:rPr lang="en-US" sz="3200" smtClean="0">
                <a:solidFill>
                  <a:srgbClr val="1F497D"/>
                </a:solidFill>
                <a:latin typeface="News Gothic MT" pitchFamily="34" charset="0"/>
              </a:rPr>
              <a:pPr eaLnBrk="1" hangingPunct="1"/>
              <a:t>11/30/2020</a:t>
            </a:fld>
            <a:endParaRPr lang="en-US" sz="3200">
              <a:solidFill>
                <a:srgbClr val="1F497D"/>
              </a:solidFill>
              <a:latin typeface="News Gothic MT"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1" hangingPunct="1"/>
            <a:endParaRPr lang="en-US" sz="3200">
              <a:solidFill>
                <a:srgbClr val="1F497D"/>
              </a:solidFill>
              <a:latin typeface="News Gothic MT"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eaLnBrk="1" hangingPunct="1"/>
            <a:fld id="{384AA3D8-7831-FE43-ACF2-0206F965F10D}" type="slidenum">
              <a:rPr lang="en-US" sz="3200" smtClean="0">
                <a:solidFill>
                  <a:srgbClr val="1F497D"/>
                </a:solidFill>
                <a:latin typeface="News Gothic MT" pitchFamily="34" charset="0"/>
              </a:rPr>
              <a:pPr eaLnBrk="1" hangingPunct="1"/>
              <a:t>‹#›</a:t>
            </a:fld>
            <a:endParaRPr lang="en-US" sz="3200">
              <a:solidFill>
                <a:srgbClr val="1F497D"/>
              </a:solidFill>
              <a:latin typeface="News Gothic MT" pitchFamily="34" charset="0"/>
            </a:endParaRPr>
          </a:p>
        </p:txBody>
      </p:sp>
    </p:spTree>
    <p:extLst>
      <p:ext uri="{BB962C8B-B14F-4D97-AF65-F5344CB8AC3E}">
        <p14:creationId xmlns:p14="http://schemas.microsoft.com/office/powerpoint/2010/main" val="52333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216FED-6ED7-4B82-9ACF-2BCE649155C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B44A81-F5EA-4C63-B7F4-729DF2A423A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A155784-9C97-4CAC-BCB1-A001D64359D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89210D3-4779-4522-9F22-371BEBA0021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3EA3E5-8FCC-4A70-B6C7-36F0EC4C0A6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9B0F487-6443-487E-BEF6-999266B2E0A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B5E1FB4-27A6-4F28-BC25-5EE1CCEECE0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C6D70F-2D3E-405E-A2C5-B1A5BC9133C9}"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6E27DD-C4D0-42BA-A1D2-FA6CC6649B2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8" r:id="rId12"/>
    <p:sldLayoutId id="21474836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0" y="6096000"/>
            <a:ext cx="9144000" cy="0"/>
          </a:xfrm>
          <a:prstGeom prst="line">
            <a:avLst/>
          </a:prstGeom>
          <a:ln w="25400">
            <a:solidFill>
              <a:srgbClr val="3F27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90600" y="5788223"/>
            <a:ext cx="7162800" cy="307777"/>
          </a:xfrm>
          <a:prstGeom prst="rect">
            <a:avLst/>
          </a:prstGeom>
          <a:noFill/>
        </p:spPr>
        <p:txBody>
          <a:bodyPr wrap="square" rtlCol="0">
            <a:spAutoFit/>
          </a:bodyPr>
          <a:lstStyle/>
          <a:p>
            <a:pPr algn="ctr" eaLnBrk="1" hangingPunct="1">
              <a:defRPr/>
            </a:pPr>
            <a:r>
              <a:rPr lang="en-US" sz="1400" cap="all" dirty="0">
                <a:solidFill>
                  <a:srgbClr val="3F2771"/>
                </a:solidFill>
                <a:latin typeface="Trebuchet MS" panose="020B0603020202020204" pitchFamily="34" charset="0"/>
              </a:rPr>
              <a:t>Committee on Population</a:t>
            </a:r>
            <a:endParaRPr lang="en-US" sz="1100" dirty="0">
              <a:solidFill>
                <a:srgbClr val="3F2771"/>
              </a:solidFill>
              <a:latin typeface="Trebuchet MS" panose="020B0603020202020204" pitchFamily="34" charset="0"/>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5822" y="6248400"/>
            <a:ext cx="2812357" cy="381000"/>
          </a:xfrm>
          <a:prstGeom prst="rect">
            <a:avLst/>
          </a:prstGeom>
        </p:spPr>
      </p:pic>
    </p:spTree>
    <p:extLst>
      <p:ext uri="{BB962C8B-B14F-4D97-AF65-F5344CB8AC3E}">
        <p14:creationId xmlns:p14="http://schemas.microsoft.com/office/powerpoint/2010/main" val="54783858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nap.edu/catalog/23550/the-economic-and-fiscal-consequences-of-immigratio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uscis.gov/citizenship-resource-center/the-2020-version-of-the-civics-test/128-civics-questions-and-answers-2020-vers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dirty="0"/>
              <a:t>Gen Ed 1092</a:t>
            </a:r>
            <a:br>
              <a:rPr lang="en-US" altLang="en-US" sz="4000" dirty="0"/>
            </a:br>
            <a:r>
              <a:rPr lang="en-US" altLang="en-US" sz="4000" dirty="0"/>
              <a:t>Lecture 23: 11/30/2020</a:t>
            </a:r>
          </a:p>
        </p:txBody>
      </p:sp>
      <p:pic>
        <p:nvPicPr>
          <p:cNvPr id="7" name="Content Placeholder 6"/>
          <p:cNvPicPr>
            <a:picLocks noGrp="1" noChangeAspect="1"/>
          </p:cNvPicPr>
          <p:nvPr>
            <p:ph sz="half" idx="2"/>
          </p:nvPr>
        </p:nvPicPr>
        <p:blipFill>
          <a:blip r:embed="rId2"/>
          <a:stretch>
            <a:fillRect/>
          </a:stretch>
        </p:blipFill>
        <p:spPr>
          <a:xfrm>
            <a:off x="3764387" y="4419600"/>
            <a:ext cx="4922413" cy="1908969"/>
          </a:xfrm>
          <a:prstGeom prst="rect">
            <a:avLst/>
          </a:prstGeom>
        </p:spPr>
      </p:pic>
      <p:pic>
        <p:nvPicPr>
          <p:cNvPr id="6" name="Content Placeholder 5"/>
          <p:cNvPicPr>
            <a:picLocks noGrp="1" noChangeAspect="1"/>
          </p:cNvPicPr>
          <p:nvPr>
            <p:ph sz="half" idx="1"/>
          </p:nvPr>
        </p:nvPicPr>
        <p:blipFill>
          <a:blip r:embed="rId3"/>
          <a:stretch>
            <a:fillRect/>
          </a:stretch>
        </p:blipFill>
        <p:spPr>
          <a:xfrm>
            <a:off x="15437" y="1676400"/>
            <a:ext cx="4632763" cy="2607251"/>
          </a:xfrm>
          <a:prstGeom prst="rect">
            <a:avLst/>
          </a:prstGeom>
        </p:spPr>
      </p:pic>
      <p:pic>
        <p:nvPicPr>
          <p:cNvPr id="1026" name="Picture 2" descr="Image result for naturaliz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729365"/>
            <a:ext cx="2676525" cy="1704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aturaliz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419600"/>
            <a:ext cx="3314044" cy="232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12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9375"/>
          </a:xfrm>
        </p:spPr>
        <p:txBody>
          <a:bodyPr/>
          <a:lstStyle/>
          <a:p>
            <a:r>
              <a:rPr lang="en-US" sz="2800" dirty="0"/>
              <a:t>Employment</a:t>
            </a:r>
          </a:p>
        </p:txBody>
      </p:sp>
      <p:sp>
        <p:nvSpPr>
          <p:cNvPr id="3" name="TextBox 2"/>
          <p:cNvSpPr txBox="1"/>
          <p:nvPr/>
        </p:nvSpPr>
        <p:spPr>
          <a:xfrm>
            <a:off x="517289" y="1324284"/>
            <a:ext cx="8334133" cy="2939266"/>
          </a:xfrm>
          <a:prstGeom prst="rect">
            <a:avLst/>
          </a:prstGeom>
          <a:noFill/>
        </p:spPr>
        <p:txBody>
          <a:bodyPr wrap="square" rtlCol="0">
            <a:spAutoFit/>
          </a:bodyPr>
          <a:lstStyle/>
          <a:p>
            <a:pPr marL="457200" indent="-457200">
              <a:spcBef>
                <a:spcPts val="1200"/>
              </a:spcBef>
              <a:spcAft>
                <a:spcPts val="600"/>
              </a:spcAft>
              <a:buFont typeface="Arial"/>
              <a:buChar char="•"/>
            </a:pPr>
            <a:r>
              <a:rPr lang="en-US" sz="2000" dirty="0"/>
              <a:t>Immigrant men have higher employment rates than native born; immigrant women lower</a:t>
            </a:r>
          </a:p>
          <a:p>
            <a:pPr marL="457200" indent="-457200">
              <a:spcBef>
                <a:spcPts val="1200"/>
              </a:spcBef>
              <a:spcAft>
                <a:spcPts val="600"/>
              </a:spcAft>
              <a:buFont typeface="Arial"/>
              <a:buChar char="•"/>
            </a:pPr>
            <a:r>
              <a:rPr lang="en-US" sz="2000" dirty="0"/>
              <a:t>Least educated immigrants much more likely to be employed than comparable native born men </a:t>
            </a:r>
          </a:p>
          <a:p>
            <a:pPr marL="457200" indent="-457200">
              <a:spcBef>
                <a:spcPts val="1200"/>
              </a:spcBef>
              <a:spcAft>
                <a:spcPts val="600"/>
              </a:spcAft>
              <a:buFont typeface="Arial"/>
              <a:buChar char="•"/>
            </a:pPr>
            <a:r>
              <a:rPr lang="en-US" sz="2000" dirty="0"/>
              <a:t>Second + generation employment rates vary by race/ethnicity and gender</a:t>
            </a:r>
          </a:p>
          <a:p>
            <a:pPr marL="457200" indent="-457200">
              <a:spcBef>
                <a:spcPts val="1200"/>
              </a:spcBef>
              <a:spcAft>
                <a:spcPts val="600"/>
              </a:spcAft>
              <a:buFont typeface="Arial"/>
              <a:buChar char="•"/>
            </a:pPr>
            <a:endParaRPr lang="en-US" sz="2000" dirty="0"/>
          </a:p>
        </p:txBody>
      </p:sp>
    </p:spTree>
    <p:extLst>
      <p:ext uri="{BB962C8B-B14F-4D97-AF65-F5344CB8AC3E}">
        <p14:creationId xmlns:p14="http://schemas.microsoft.com/office/powerpoint/2010/main" val="3727287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8338"/>
          </a:xfrm>
        </p:spPr>
        <p:txBody>
          <a:bodyPr/>
          <a:lstStyle/>
          <a:p>
            <a:r>
              <a:rPr lang="en-US" sz="2800" dirty="0"/>
              <a:t>Changes in Earnings</a:t>
            </a:r>
          </a:p>
        </p:txBody>
      </p:sp>
      <p:sp>
        <p:nvSpPr>
          <p:cNvPr id="3" name="TextBox 2"/>
          <p:cNvSpPr txBox="1"/>
          <p:nvPr/>
        </p:nvSpPr>
        <p:spPr>
          <a:xfrm>
            <a:off x="643457" y="1847078"/>
            <a:ext cx="7811346" cy="2323713"/>
          </a:xfrm>
          <a:prstGeom prst="rect">
            <a:avLst/>
          </a:prstGeom>
          <a:noFill/>
        </p:spPr>
        <p:txBody>
          <a:bodyPr wrap="square" rtlCol="0">
            <a:spAutoFit/>
          </a:bodyPr>
          <a:lstStyle/>
          <a:p>
            <a:pPr marL="457200" indent="-457200">
              <a:spcBef>
                <a:spcPts val="1200"/>
              </a:spcBef>
              <a:spcAft>
                <a:spcPts val="600"/>
              </a:spcAft>
              <a:buFont typeface="Arial"/>
              <a:buChar char="•"/>
            </a:pPr>
            <a:r>
              <a:rPr lang="en-US" sz="2000" dirty="0"/>
              <a:t>Positive trajectories in immigrant earnings over time</a:t>
            </a:r>
          </a:p>
          <a:p>
            <a:pPr marL="457200" indent="-457200">
              <a:spcBef>
                <a:spcPts val="1200"/>
              </a:spcBef>
              <a:spcAft>
                <a:spcPts val="600"/>
              </a:spcAft>
              <a:buFont typeface="Arial"/>
              <a:buChar char="•"/>
            </a:pPr>
            <a:r>
              <a:rPr lang="en-US" sz="2000" dirty="0"/>
              <a:t>Considerably slower growth for Hispanics</a:t>
            </a:r>
          </a:p>
          <a:p>
            <a:pPr marL="457200" indent="-457200">
              <a:spcBef>
                <a:spcPts val="1200"/>
              </a:spcBef>
              <a:spcAft>
                <a:spcPts val="600"/>
              </a:spcAft>
              <a:buFont typeface="Arial"/>
              <a:buChar char="•"/>
            </a:pPr>
            <a:r>
              <a:rPr lang="en-US" sz="2000" dirty="0"/>
              <a:t>Asians see growth over time but lag whites when education is controlled.</a:t>
            </a:r>
          </a:p>
          <a:p>
            <a:pPr marL="457200" indent="-457200">
              <a:spcBef>
                <a:spcPts val="1200"/>
              </a:spcBef>
              <a:spcAft>
                <a:spcPts val="600"/>
              </a:spcAft>
              <a:buFont typeface="Arial"/>
              <a:buChar char="•"/>
            </a:pPr>
            <a:endParaRPr lang="en-US" sz="2000" dirty="0"/>
          </a:p>
        </p:txBody>
      </p:sp>
    </p:spTree>
    <p:extLst>
      <p:ext uri="{BB962C8B-B14F-4D97-AF65-F5344CB8AC3E}">
        <p14:creationId xmlns:p14="http://schemas.microsoft.com/office/powerpoint/2010/main" val="41262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6541"/>
          </a:xfrm>
        </p:spPr>
        <p:txBody>
          <a:bodyPr/>
          <a:lstStyle/>
          <a:p>
            <a:r>
              <a:rPr lang="en-US" sz="2800" dirty="0"/>
              <a:t>Earnings by Nativity and Gender, 2013</a:t>
            </a:r>
          </a:p>
        </p:txBody>
      </p:sp>
      <p:graphicFrame>
        <p:nvGraphicFramePr>
          <p:cNvPr id="4" name="Chart 3"/>
          <p:cNvGraphicFramePr/>
          <p:nvPr/>
        </p:nvGraphicFramePr>
        <p:xfrm>
          <a:off x="813434" y="984556"/>
          <a:ext cx="7863197" cy="44704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839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8338"/>
          </a:xfrm>
        </p:spPr>
        <p:txBody>
          <a:bodyPr/>
          <a:lstStyle/>
          <a:p>
            <a:r>
              <a:rPr lang="en-US" sz="2800" dirty="0"/>
              <a:t>Occupation</a:t>
            </a:r>
          </a:p>
        </p:txBody>
      </p:sp>
      <p:sp>
        <p:nvSpPr>
          <p:cNvPr id="3" name="TextBox 2"/>
          <p:cNvSpPr txBox="1"/>
          <p:nvPr/>
        </p:nvSpPr>
        <p:spPr>
          <a:xfrm>
            <a:off x="643457" y="1013360"/>
            <a:ext cx="7811346" cy="4862870"/>
          </a:xfrm>
          <a:prstGeom prst="rect">
            <a:avLst/>
          </a:prstGeom>
          <a:noFill/>
        </p:spPr>
        <p:txBody>
          <a:bodyPr wrap="square" rtlCol="0">
            <a:spAutoFit/>
          </a:bodyPr>
          <a:lstStyle/>
          <a:p>
            <a:pPr marL="457200" indent="-457200">
              <a:spcBef>
                <a:spcPts val="1200"/>
              </a:spcBef>
              <a:spcAft>
                <a:spcPts val="600"/>
              </a:spcAft>
              <a:buFont typeface="Arial"/>
              <a:buChar char="•"/>
            </a:pPr>
            <a:r>
              <a:rPr lang="en-US" sz="2000" dirty="0"/>
              <a:t>Similar positive trajectories as employment and earnings</a:t>
            </a:r>
          </a:p>
          <a:p>
            <a:pPr marL="457200" indent="-457200">
              <a:spcBef>
                <a:spcPts val="1200"/>
              </a:spcBef>
              <a:spcAft>
                <a:spcPts val="600"/>
              </a:spcAft>
              <a:buFont typeface="Arial"/>
              <a:buChar char="•"/>
            </a:pPr>
            <a:r>
              <a:rPr lang="en-US" sz="2000" dirty="0"/>
              <a:t>The groups concentrated in low-status occupations in the first generation improve their position greatly but don’t reach parity.</a:t>
            </a:r>
          </a:p>
          <a:p>
            <a:pPr marL="457200" indent="-457200">
              <a:spcBef>
                <a:spcPts val="1200"/>
              </a:spcBef>
              <a:spcAft>
                <a:spcPts val="600"/>
              </a:spcAft>
              <a:buFont typeface="Arial"/>
              <a:buChar char="•"/>
            </a:pPr>
            <a:r>
              <a:rPr lang="en-US" sz="2000" dirty="0"/>
              <a:t>Second-gen women narrowing gap faster than men</a:t>
            </a:r>
          </a:p>
          <a:p>
            <a:pPr marL="457200" indent="-457200">
              <a:spcBef>
                <a:spcPts val="1200"/>
              </a:spcBef>
              <a:spcAft>
                <a:spcPts val="600"/>
              </a:spcAft>
              <a:buFont typeface="Arial"/>
              <a:buChar char="•"/>
            </a:pPr>
            <a:r>
              <a:rPr lang="en-US" sz="2000" dirty="0"/>
              <a:t>U.S. workforce welcoming immigrants and second-gen across occupational spectrum</a:t>
            </a:r>
          </a:p>
          <a:p>
            <a:pPr marL="457200" indent="-457200">
              <a:spcBef>
                <a:spcPts val="1200"/>
              </a:spcBef>
              <a:spcAft>
                <a:spcPts val="600"/>
              </a:spcAft>
              <a:buFont typeface="Arial"/>
              <a:buChar char="•"/>
            </a:pPr>
            <a:r>
              <a:rPr lang="en-US" sz="2000" dirty="0"/>
              <a:t>2</a:t>
            </a:r>
            <a:r>
              <a:rPr lang="en-US" sz="2000" baseline="30000" dirty="0"/>
              <a:t>nd</a:t>
            </a:r>
            <a:r>
              <a:rPr lang="en-US" sz="2000" dirty="0"/>
              <a:t> generation Mexican men </a:t>
            </a:r>
          </a:p>
          <a:p>
            <a:pPr marL="914400" lvl="1" indent="-457200">
              <a:spcBef>
                <a:spcPts val="1200"/>
              </a:spcBef>
              <a:spcAft>
                <a:spcPts val="600"/>
              </a:spcAft>
              <a:buFont typeface="Arial"/>
              <a:buChar char="•"/>
            </a:pPr>
            <a:r>
              <a:rPr lang="en-US" sz="2000" dirty="0"/>
              <a:t>22% in professional or managerial positions. Move out of agricultural sector.</a:t>
            </a:r>
          </a:p>
          <a:p>
            <a:pPr marL="914400" lvl="1" indent="-457200">
              <a:spcBef>
                <a:spcPts val="1200"/>
              </a:spcBef>
              <a:spcAft>
                <a:spcPts val="600"/>
              </a:spcAft>
              <a:buFont typeface="Arial"/>
              <a:buChar char="•"/>
            </a:pPr>
            <a:r>
              <a:rPr lang="en-US" sz="2000" dirty="0"/>
              <a:t>Less likely to be informal sector, more likely to have benefits</a:t>
            </a:r>
          </a:p>
        </p:txBody>
      </p:sp>
    </p:spTree>
    <p:extLst>
      <p:ext uri="{BB962C8B-B14F-4D97-AF65-F5344CB8AC3E}">
        <p14:creationId xmlns:p14="http://schemas.microsoft.com/office/powerpoint/2010/main" val="1479560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1764"/>
          </a:xfrm>
        </p:spPr>
        <p:txBody>
          <a:bodyPr/>
          <a:lstStyle/>
          <a:p>
            <a:r>
              <a:rPr lang="en-US" sz="2800" dirty="0"/>
              <a:t>Poverty</a:t>
            </a:r>
          </a:p>
        </p:txBody>
      </p:sp>
      <p:sp>
        <p:nvSpPr>
          <p:cNvPr id="3" name="TextBox 2"/>
          <p:cNvSpPr txBox="1"/>
          <p:nvPr/>
        </p:nvSpPr>
        <p:spPr>
          <a:xfrm>
            <a:off x="813434" y="1027362"/>
            <a:ext cx="7906010" cy="5447645"/>
          </a:xfrm>
          <a:prstGeom prst="rect">
            <a:avLst/>
          </a:prstGeom>
          <a:noFill/>
        </p:spPr>
        <p:txBody>
          <a:bodyPr wrap="square" rtlCol="0">
            <a:spAutoFit/>
          </a:bodyPr>
          <a:lstStyle/>
          <a:p>
            <a:pPr marL="457200" indent="-457200">
              <a:buFont typeface="Arial"/>
              <a:buChar char="•"/>
            </a:pPr>
            <a:r>
              <a:rPr lang="en-US" sz="2800" dirty="0"/>
              <a:t>Poverty rates higher for foreign-born</a:t>
            </a:r>
          </a:p>
          <a:p>
            <a:pPr marL="457200" indent="-457200">
              <a:buFont typeface="Arial"/>
              <a:buChar char="•"/>
            </a:pPr>
            <a:r>
              <a:rPr lang="en-US" sz="2800" dirty="0"/>
              <a:t>Poverty generally declines over generations, 18%</a:t>
            </a:r>
            <a:r>
              <a:rPr lang="en-US" sz="2800" dirty="0">
                <a:sym typeface="Wingdings"/>
              </a:rPr>
              <a:t>13.611.5</a:t>
            </a:r>
          </a:p>
          <a:p>
            <a:pPr marL="457200" indent="-457200">
              <a:buFont typeface="Arial"/>
              <a:buChar char="•"/>
            </a:pPr>
            <a:r>
              <a:rPr lang="en-US" sz="2800" dirty="0">
                <a:sym typeface="Wingdings"/>
              </a:rPr>
              <a:t>Racial &amp; ethnic disparities:</a:t>
            </a:r>
          </a:p>
          <a:p>
            <a:pPr marL="914400" lvl="1" indent="-457200">
              <a:buFont typeface="Arial"/>
              <a:buChar char="•"/>
            </a:pPr>
            <a:r>
              <a:rPr lang="en-US" sz="2800" dirty="0">
                <a:sym typeface="Wingdings"/>
              </a:rPr>
              <a:t>First-gen Hispanics highest rates but progress between first &amp; second-gens</a:t>
            </a:r>
          </a:p>
          <a:p>
            <a:pPr marL="914400" lvl="1" indent="-457200">
              <a:buFont typeface="Arial"/>
              <a:buChar char="•"/>
            </a:pPr>
            <a:r>
              <a:rPr lang="en-US" sz="2800" dirty="0">
                <a:sym typeface="Wingdings"/>
              </a:rPr>
              <a:t>Rise in black second-gen</a:t>
            </a:r>
          </a:p>
          <a:p>
            <a:pPr marL="914400" lvl="1" indent="-457200">
              <a:buFont typeface="Arial"/>
              <a:buChar char="•"/>
            </a:pPr>
            <a:r>
              <a:rPr lang="en-US" sz="2800" dirty="0">
                <a:sym typeface="Wingdings"/>
              </a:rPr>
              <a:t>Asian stalling between second and third-gens</a:t>
            </a:r>
          </a:p>
          <a:p>
            <a:pPr lvl="1"/>
            <a:endParaRPr lang="en-US" dirty="0">
              <a:sym typeface="Wingdings"/>
            </a:endParaRPr>
          </a:p>
          <a:p>
            <a:pPr marL="457200" indent="-457200">
              <a:buFont typeface="Arial"/>
              <a:buChar char="•"/>
            </a:pPr>
            <a:endParaRPr lang="en-US" dirty="0">
              <a:sym typeface="Wingdings"/>
            </a:endParaRPr>
          </a:p>
          <a:p>
            <a:pPr marL="457200" indent="-457200">
              <a:buFont typeface="Arial"/>
              <a:buChar char="•"/>
            </a:pPr>
            <a:endParaRPr lang="en-US" dirty="0"/>
          </a:p>
        </p:txBody>
      </p:sp>
    </p:spTree>
    <p:extLst>
      <p:ext uri="{BB962C8B-B14F-4D97-AF65-F5344CB8AC3E}">
        <p14:creationId xmlns:p14="http://schemas.microsoft.com/office/powerpoint/2010/main" val="381817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Diversity</a:t>
            </a:r>
          </a:p>
        </p:txBody>
      </p:sp>
      <p:sp>
        <p:nvSpPr>
          <p:cNvPr id="3" name="Content Placeholder 2"/>
          <p:cNvSpPr>
            <a:spLocks noGrp="1"/>
          </p:cNvSpPr>
          <p:nvPr>
            <p:ph idx="1"/>
          </p:nvPr>
        </p:nvSpPr>
        <p:spPr/>
        <p:txBody>
          <a:bodyPr>
            <a:normAutofit/>
          </a:bodyPr>
          <a:lstStyle/>
          <a:p>
            <a:r>
              <a:rPr lang="en-US" dirty="0">
                <a:solidFill>
                  <a:schemeClr val="tx2"/>
                </a:solidFill>
              </a:rPr>
              <a:t>85% of first-generation immigrants speak another language (62% Spanish) </a:t>
            </a:r>
          </a:p>
          <a:p>
            <a:r>
              <a:rPr lang="en-US" dirty="0">
                <a:solidFill>
                  <a:schemeClr val="tx2"/>
                </a:solidFill>
              </a:rPr>
              <a:t>But half report speaking English “well” or “very well” </a:t>
            </a:r>
          </a:p>
          <a:p>
            <a:r>
              <a:rPr lang="en-US" dirty="0">
                <a:solidFill>
                  <a:schemeClr val="tx2"/>
                </a:solidFill>
              </a:rPr>
              <a:t>Less than 10% say they speak English not at all.</a:t>
            </a:r>
          </a:p>
          <a:p>
            <a:r>
              <a:rPr lang="en-US" dirty="0">
                <a:solidFill>
                  <a:schemeClr val="tx2"/>
                </a:solidFill>
              </a:rPr>
              <a:t>Not a zero sum game, you can learn English and keep your mother tongue.</a:t>
            </a:r>
          </a:p>
          <a:p>
            <a:endParaRPr lang="en-US" dirty="0"/>
          </a:p>
          <a:p>
            <a:endParaRPr lang="en-US" dirty="0"/>
          </a:p>
        </p:txBody>
      </p:sp>
    </p:spTree>
    <p:extLst>
      <p:ext uri="{BB962C8B-B14F-4D97-AF65-F5344CB8AC3E}">
        <p14:creationId xmlns:p14="http://schemas.microsoft.com/office/powerpoint/2010/main" val="18573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8212"/>
          </a:xfrm>
        </p:spPr>
        <p:txBody>
          <a:bodyPr/>
          <a:lstStyle/>
          <a:p>
            <a:r>
              <a:rPr lang="en-US" sz="2800" dirty="0"/>
              <a:t>Language</a:t>
            </a:r>
          </a:p>
        </p:txBody>
      </p:sp>
      <p:graphicFrame>
        <p:nvGraphicFramePr>
          <p:cNvPr id="3" name="Chart 2"/>
          <p:cNvGraphicFramePr/>
          <p:nvPr/>
        </p:nvGraphicFramePr>
        <p:xfrm>
          <a:off x="973321" y="983493"/>
          <a:ext cx="7442190" cy="42680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70936" y="5089062"/>
            <a:ext cx="8205696" cy="707886"/>
          </a:xfrm>
          <a:prstGeom prst="rect">
            <a:avLst/>
          </a:prstGeom>
          <a:noFill/>
        </p:spPr>
        <p:txBody>
          <a:bodyPr wrap="square" rtlCol="0">
            <a:spAutoFit/>
          </a:bodyPr>
          <a:lstStyle/>
          <a:p>
            <a:pPr algn="ctr"/>
            <a:r>
              <a:rPr lang="en-US" sz="2000" dirty="0"/>
              <a:t>English Speaking Ability of the Foreign-born Who Speak Language Other Than English at Home, 2012 </a:t>
            </a:r>
          </a:p>
        </p:txBody>
      </p:sp>
    </p:spTree>
    <p:extLst>
      <p:ext uri="{BB962C8B-B14F-4D97-AF65-F5344CB8AC3E}">
        <p14:creationId xmlns:p14="http://schemas.microsoft.com/office/powerpoint/2010/main" val="2068322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36F9892-3424-42D2-B763-79DECCC9E5A8}"/>
              </a:ext>
            </a:extLst>
          </p:cNvPr>
          <p:cNvSpPr>
            <a:spLocks noGrp="1"/>
          </p:cNvSpPr>
          <p:nvPr>
            <p:ph type="title"/>
          </p:nvPr>
        </p:nvSpPr>
        <p:spPr/>
        <p:txBody>
          <a:bodyPr/>
          <a:lstStyle/>
          <a:p>
            <a:pPr eaLnBrk="1" hangingPunct="1"/>
            <a:r>
              <a:rPr lang="en-US" altLang="en-US" dirty="0"/>
              <a:t>Language Assimilation</a:t>
            </a:r>
          </a:p>
        </p:txBody>
      </p:sp>
      <p:sp>
        <p:nvSpPr>
          <p:cNvPr id="55299" name="Rectangle 3">
            <a:extLst>
              <a:ext uri="{FF2B5EF4-FFF2-40B4-BE49-F238E27FC236}">
                <a16:creationId xmlns:a16="http://schemas.microsoft.com/office/drawing/2014/main" id="{D06B7AD3-6BDE-4909-B047-3E013B765922}"/>
              </a:ext>
            </a:extLst>
          </p:cNvPr>
          <p:cNvSpPr>
            <a:spLocks noGrp="1"/>
          </p:cNvSpPr>
          <p:nvPr>
            <p:ph type="body" idx="1"/>
          </p:nvPr>
        </p:nvSpPr>
        <p:spPr/>
        <p:txBody>
          <a:bodyPr/>
          <a:lstStyle/>
          <a:p>
            <a:pPr eaLnBrk="1" hangingPunct="1">
              <a:lnSpc>
                <a:spcPct val="90000"/>
              </a:lnSpc>
            </a:pPr>
            <a:r>
              <a:rPr lang="en-US" altLang="en-US" sz="2800"/>
              <a:t>Three generation model.  First generation learns some English.  Second generation is bilingual but prefers English.  Third generation is monolingual in English.</a:t>
            </a:r>
          </a:p>
          <a:p>
            <a:pPr eaLnBrk="1" hangingPunct="1">
              <a:lnSpc>
                <a:spcPct val="90000"/>
              </a:lnSpc>
            </a:pPr>
            <a:r>
              <a:rPr lang="en-US" altLang="en-US" sz="2800"/>
              <a:t>Historical exceptions--Germans, French Canadians, Cajuns.</a:t>
            </a:r>
          </a:p>
          <a:p>
            <a:pPr eaLnBrk="1" hangingPunct="1">
              <a:lnSpc>
                <a:spcPct val="90000"/>
              </a:lnSpc>
            </a:pPr>
            <a:r>
              <a:rPr lang="en-US" altLang="en-US" sz="2800"/>
              <a:t>Coercion: schools, Americanization campaigns</a:t>
            </a:r>
          </a:p>
          <a:p>
            <a:pPr eaLnBrk="1" hangingPunct="1">
              <a:lnSpc>
                <a:spcPct val="90000"/>
              </a:lnSpc>
            </a:pPr>
            <a:r>
              <a:rPr lang="en-US" altLang="en-US" sz="2800"/>
              <a:t>Individual Choice: role of employment, residential integration.</a:t>
            </a:r>
          </a:p>
          <a:p>
            <a:pPr eaLnBrk="1" hangingPunct="1">
              <a:lnSpc>
                <a:spcPct val="90000"/>
              </a:lnSpc>
            </a:pPr>
            <a:endParaRPr lang="en-US" altLang="en-US" sz="2800"/>
          </a:p>
        </p:txBody>
      </p:sp>
    </p:spTree>
    <p:extLst>
      <p:ext uri="{BB962C8B-B14F-4D97-AF65-F5344CB8AC3E}">
        <p14:creationId xmlns:p14="http://schemas.microsoft.com/office/powerpoint/2010/main" val="254082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Group 2">
            <a:extLst>
              <a:ext uri="{FF2B5EF4-FFF2-40B4-BE49-F238E27FC236}">
                <a16:creationId xmlns:a16="http://schemas.microsoft.com/office/drawing/2014/main" id="{3FC01C76-55F6-456F-8668-0F016FE9DBF1}"/>
              </a:ext>
            </a:extLst>
          </p:cNvPr>
          <p:cNvGraphicFramePr>
            <a:graphicFrameLocks noGrp="1"/>
          </p:cNvGraphicFramePr>
          <p:nvPr/>
        </p:nvGraphicFramePr>
        <p:xfrm>
          <a:off x="457200" y="1524000"/>
          <a:ext cx="7848600" cy="6278628"/>
        </p:xfrm>
        <a:graphic>
          <a:graphicData uri="http://schemas.openxmlformats.org/drawingml/2006/table">
            <a:tbl>
              <a:tblPr/>
              <a:tblGrid>
                <a:gridCol w="6140450">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tblGrid>
              <a:tr h="518119">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2" marB="45702" horzOverflow="overflow">
                    <a:lnL cap="flat">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65720">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  </a:t>
                      </a:r>
                      <a:endParaRPr kumimoji="0" lang="en-US" sz="700" b="0" i="0" u="none" strike="noStrike" cap="none" normalizeH="0" baseline="0">
                        <a:ln>
                          <a:noFill/>
                        </a:ln>
                        <a:solidFill>
                          <a:schemeClr val="tx1"/>
                        </a:solidFill>
                        <a:effectLst/>
                        <a:latin typeface="Arial" charset="0"/>
                      </a:endParaRPr>
                    </a:p>
                  </a:txBody>
                  <a:tcPr marT="45702" marB="45702" anchor="ctr" horzOverflow="overflow">
                    <a:lnL cap="flat">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243801">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3366"/>
                          </a:solidFill>
                          <a:effectLst/>
                          <a:latin typeface="Verdana" pitchFamily="34" charset="0"/>
                        </a:rPr>
                        <a:t>MLA Language Map</a:t>
                      </a:r>
                      <a:endParaRPr kumimoji="0" lang="en-US" sz="1800" b="0" i="0" u="none" strike="noStrike" cap="none" normalizeH="0" baseline="0">
                        <a:ln>
                          <a:noFill/>
                        </a:ln>
                        <a:solidFill>
                          <a:schemeClr val="tx1"/>
                        </a:solidFill>
                        <a:effectLst/>
                        <a:latin typeface="Arial" charset="0"/>
                      </a:endParaRPr>
                    </a:p>
                  </a:txBody>
                  <a:tcPr marT="45702" marB="45702" anchor="ctr" horzOverflow="overflow">
                    <a:lnL cap="flat">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365720">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  </a:t>
                      </a:r>
                      <a:endParaRPr kumimoji="0" lang="en-US" sz="300" b="0" i="0" u="none" strike="noStrike" cap="none" normalizeH="0" baseline="0">
                        <a:ln>
                          <a:noFill/>
                        </a:ln>
                        <a:solidFill>
                          <a:schemeClr val="tx1"/>
                        </a:solidFill>
                        <a:effectLst/>
                        <a:latin typeface="Arial" charset="0"/>
                      </a:endParaRPr>
                    </a:p>
                  </a:txBody>
                  <a:tcPr marT="45702" marB="45702" anchor="ctr" horzOverflow="overflow">
                    <a:lnL cap="flat">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r h="213322">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Verdana" pitchFamily="34" charset="0"/>
                        </a:rPr>
                        <a:t>All languages other than English combined</a:t>
                      </a:r>
                      <a:endParaRPr kumimoji="0" lang="en-US" sz="1800" b="0" i="0" u="none" strike="noStrike" cap="none" normalizeH="0" baseline="0">
                        <a:ln>
                          <a:noFill/>
                        </a:ln>
                        <a:solidFill>
                          <a:schemeClr val="tx1"/>
                        </a:solidFill>
                        <a:effectLst/>
                        <a:latin typeface="Arial" charset="0"/>
                      </a:endParaRPr>
                    </a:p>
                  </a:txBody>
                  <a:tcPr marT="45702" marB="45702" anchor="ctr" horzOverflow="overflow">
                    <a:lnL cap="flat">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365720">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  </a:t>
                      </a:r>
                      <a:endParaRPr kumimoji="0" lang="en-US" sz="400" b="0" i="0" u="none" strike="noStrike" cap="none" normalizeH="0" baseline="0">
                        <a:ln>
                          <a:noFill/>
                        </a:ln>
                        <a:solidFill>
                          <a:schemeClr val="tx1"/>
                        </a:solidFill>
                        <a:effectLst/>
                        <a:latin typeface="Arial" charset="0"/>
                      </a:endParaRPr>
                    </a:p>
                  </a:txBody>
                  <a:tcPr marT="45702" marB="45702" anchor="ctr" horzOverflow="overflow">
                    <a:lnL cap="flat">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5"/>
                  </a:ext>
                </a:extLst>
              </a:tr>
              <a:tr h="42061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  </a:t>
                      </a:r>
                      <a:r>
                        <a:rPr kumimoji="0" lang="en-US" sz="270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                                                                   </a:t>
                      </a:r>
                    </a:p>
                  </a:txBody>
                  <a:tcPr marT="45702" marB="45702"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2" marB="45702"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00367" name="Group 15">
            <a:extLst>
              <a:ext uri="{FF2B5EF4-FFF2-40B4-BE49-F238E27FC236}">
                <a16:creationId xmlns:a16="http://schemas.microsoft.com/office/drawing/2014/main" id="{DEDDC75A-45FE-471A-8CEA-38E3049C7F20}"/>
              </a:ext>
            </a:extLst>
          </p:cNvPr>
          <p:cNvGraphicFramePr>
            <a:graphicFrameLocks noGrp="1"/>
          </p:cNvGraphicFramePr>
          <p:nvPr/>
        </p:nvGraphicFramePr>
        <p:xfrm>
          <a:off x="5478463" y="4695825"/>
          <a:ext cx="909637" cy="3383052"/>
        </p:xfrm>
        <a:graphic>
          <a:graphicData uri="http://schemas.openxmlformats.org/drawingml/2006/table">
            <a:tbl>
              <a:tblPr/>
              <a:tblGrid>
                <a:gridCol w="208214">
                  <a:extLst>
                    <a:ext uri="{9D8B030D-6E8A-4147-A177-3AD203B41FA5}">
                      <a16:colId xmlns:a16="http://schemas.microsoft.com/office/drawing/2014/main" val="20000"/>
                    </a:ext>
                  </a:extLst>
                </a:gridCol>
                <a:gridCol w="701423">
                  <a:extLst>
                    <a:ext uri="{9D8B030D-6E8A-4147-A177-3AD203B41FA5}">
                      <a16:colId xmlns:a16="http://schemas.microsoft.com/office/drawing/2014/main" val="20001"/>
                    </a:ext>
                  </a:extLst>
                </a:gridCol>
              </a:tblGrid>
              <a:tr h="914263">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  </a:t>
                      </a:r>
                      <a:r>
                        <a:rPr kumimoji="0" lang="en-US" sz="12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                 </a:t>
                      </a:r>
                    </a:p>
                  </a:txBody>
                  <a:tcPr marL="91407" marR="91407" marT="45663" marB="45663" anchor="ctr" horzOverflow="overflow">
                    <a:lnL cap="flat">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468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  </a:t>
                      </a:r>
                      <a:r>
                        <a:rPr kumimoji="0" lang="en-US" sz="4800" b="0" i="0" u="none" strike="noStrike" cap="none" normalizeH="0" baseline="0">
                          <a:ln>
                            <a:noFill/>
                          </a:ln>
                          <a:solidFill>
                            <a:schemeClr val="tx1"/>
                          </a:solidFill>
                          <a:effectLst/>
                          <a:latin typeface="Arial" charset="0"/>
                        </a:rPr>
                        <a:t> </a:t>
                      </a:r>
                      <a:endParaRPr kumimoji="0" lang="en-US" sz="1800" b="0" i="0" u="none" strike="noStrike" cap="none" normalizeH="0" baseline="0">
                        <a:ln>
                          <a:noFill/>
                        </a:ln>
                        <a:solidFill>
                          <a:schemeClr val="tx1"/>
                        </a:solidFill>
                        <a:effectLst/>
                        <a:latin typeface="Arial" charset="0"/>
                      </a:endParaRPr>
                    </a:p>
                  </a:txBody>
                  <a:tcPr marL="91407" marR="91407" marT="45663" marB="45663" anchor="ct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  </a:t>
                      </a:r>
                      <a:r>
                        <a:rPr kumimoji="0" lang="en-US" sz="48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               </a:t>
                      </a:r>
                    </a:p>
                  </a:txBody>
                  <a:tcPr marL="91407" marR="91407" marT="45663" marB="45663"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7359" name="Picture 23" descr="clear">
            <a:extLst>
              <a:ext uri="{FF2B5EF4-FFF2-40B4-BE49-F238E27FC236}">
                <a16:creationId xmlns:a16="http://schemas.microsoft.com/office/drawing/2014/main" id="{876E5DE9-3C8A-448F-B216-F26041881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075" y="276225"/>
            <a:ext cx="762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0" name="Picture 24" descr="Print Map">
            <a:extLst>
              <a:ext uri="{FF2B5EF4-FFF2-40B4-BE49-F238E27FC236}">
                <a16:creationId xmlns:a16="http://schemas.microsoft.com/office/drawing/2014/main" id="{D2CDD26C-E176-454E-B28F-6553C48B1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138" y="276225"/>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25" descr="Map Scale">
            <a:extLst>
              <a:ext uri="{FF2B5EF4-FFF2-40B4-BE49-F238E27FC236}">
                <a16:creationId xmlns:a16="http://schemas.microsoft.com/office/drawing/2014/main" id="{D2EE0ED3-13E4-4B85-AD77-15036D51A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714375"/>
            <a:ext cx="95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2" name="Picture 26" descr="Map Scale">
            <a:extLst>
              <a:ext uri="{FF2B5EF4-FFF2-40B4-BE49-F238E27FC236}">
                <a16:creationId xmlns:a16="http://schemas.microsoft.com/office/drawing/2014/main" id="{494F4910-CB3D-4AE4-818E-ED929FE06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1325563"/>
            <a:ext cx="952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3" name="Picture 27" descr="Map Scale">
            <a:extLst>
              <a:ext uri="{FF2B5EF4-FFF2-40B4-BE49-F238E27FC236}">
                <a16:creationId xmlns:a16="http://schemas.microsoft.com/office/drawing/2014/main" id="{D198F8A4-FC3B-4E5D-B15E-93FA3C446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1906588"/>
            <a:ext cx="95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4" name="Picture 28" descr="MLA Language Map">
            <a:extLst>
              <a:ext uri="{FF2B5EF4-FFF2-40B4-BE49-F238E27FC236}">
                <a16:creationId xmlns:a16="http://schemas.microsoft.com/office/drawing/2014/main" id="{A4415E53-F3E6-41DF-8FF4-06503DF82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98450"/>
            <a:ext cx="5791200" cy="655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5" name="Picture 29" descr="Percentage of Speakers">
            <a:extLst>
              <a:ext uri="{FF2B5EF4-FFF2-40B4-BE49-F238E27FC236}">
                <a16:creationId xmlns:a16="http://schemas.microsoft.com/office/drawing/2014/main" id="{E60A151E-4A63-4C3F-A3F0-AEFD115D21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4038" y="4740275"/>
            <a:ext cx="11906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6" name="Picture 30" descr="Map Legend">
            <a:extLst>
              <a:ext uri="{FF2B5EF4-FFF2-40B4-BE49-F238E27FC236}">
                <a16:creationId xmlns:a16="http://schemas.microsoft.com/office/drawing/2014/main" id="{E26EF313-BC95-4811-9DF6-A85C1B0591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8950" y="5649913"/>
            <a:ext cx="1238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7" name="Picture 31" descr="Map Legend">
            <a:extLst>
              <a:ext uri="{FF2B5EF4-FFF2-40B4-BE49-F238E27FC236}">
                <a16:creationId xmlns:a16="http://schemas.microsoft.com/office/drawing/2014/main" id="{03FCC9A0-B65B-4F11-90E1-05C959FC03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5013" y="5375275"/>
            <a:ext cx="10668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8" name="Text Box 32">
            <a:extLst>
              <a:ext uri="{FF2B5EF4-FFF2-40B4-BE49-F238E27FC236}">
                <a16:creationId xmlns:a16="http://schemas.microsoft.com/office/drawing/2014/main" id="{F9CDAC61-7D67-40FE-807D-668D1CABCB26}"/>
              </a:ext>
            </a:extLst>
          </p:cNvPr>
          <p:cNvSpPr txBox="1">
            <a:spLocks noChangeArrowheads="1"/>
          </p:cNvSpPr>
          <p:nvPr/>
        </p:nvSpPr>
        <p:spPr bwMode="auto">
          <a:xfrm>
            <a:off x="990600" y="228600"/>
            <a:ext cx="762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latin typeface="Times New Roman" panose="02020603050405020304" pitchFamily="18" charset="0"/>
              </a:rPr>
              <a:t>Percentage of persons speaking a language other than English, by county: 2000</a:t>
            </a:r>
          </a:p>
        </p:txBody>
      </p:sp>
      <p:sp>
        <p:nvSpPr>
          <p:cNvPr id="57369" name="Text Box 33">
            <a:extLst>
              <a:ext uri="{FF2B5EF4-FFF2-40B4-BE49-F238E27FC236}">
                <a16:creationId xmlns:a16="http://schemas.microsoft.com/office/drawing/2014/main" id="{320D186D-39EB-49A7-8ECF-488DE27D9ABA}"/>
              </a:ext>
            </a:extLst>
          </p:cNvPr>
          <p:cNvSpPr txBox="1">
            <a:spLocks noChangeArrowheads="1"/>
          </p:cNvSpPr>
          <p:nvPr/>
        </p:nvSpPr>
        <p:spPr bwMode="auto">
          <a:xfrm>
            <a:off x="0" y="2514600"/>
            <a:ext cx="3048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imes New Roman" panose="02020603050405020304" pitchFamily="18" charset="0"/>
              </a:rPr>
              <a:t>Density of foreign-language speakers highest in the Southwest, especially along Rio Grande in Texas.  Note pockets of foreign-language speaking in mountain states, great plains, south Florida</a:t>
            </a:r>
          </a:p>
        </p:txBody>
      </p:sp>
    </p:spTree>
    <p:extLst>
      <p:ext uri="{BB962C8B-B14F-4D97-AF65-F5344CB8AC3E}">
        <p14:creationId xmlns:p14="http://schemas.microsoft.com/office/powerpoint/2010/main" val="970440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4F7F504-4118-408A-8797-4E7CF5E7308E}"/>
              </a:ext>
            </a:extLst>
          </p:cNvPr>
          <p:cNvSpPr>
            <a:spLocks noGrp="1"/>
          </p:cNvSpPr>
          <p:nvPr>
            <p:ph type="title"/>
          </p:nvPr>
        </p:nvSpPr>
        <p:spPr/>
        <p:txBody>
          <a:bodyPr/>
          <a:lstStyle/>
          <a:p>
            <a:r>
              <a:rPr lang="en-US" altLang="en-US"/>
              <a:t>Linguistic Isolation</a:t>
            </a:r>
          </a:p>
        </p:txBody>
      </p:sp>
      <p:sp>
        <p:nvSpPr>
          <p:cNvPr id="61443" name="Content Placeholder 2">
            <a:extLst>
              <a:ext uri="{FF2B5EF4-FFF2-40B4-BE49-F238E27FC236}">
                <a16:creationId xmlns:a16="http://schemas.microsoft.com/office/drawing/2014/main" id="{DE6ED28B-39C1-4640-8662-5B923A5231E2}"/>
              </a:ext>
            </a:extLst>
          </p:cNvPr>
          <p:cNvSpPr>
            <a:spLocks noGrp="1"/>
          </p:cNvSpPr>
          <p:nvPr>
            <p:ph idx="1"/>
          </p:nvPr>
        </p:nvSpPr>
        <p:spPr/>
        <p:txBody>
          <a:bodyPr/>
          <a:lstStyle/>
          <a:p>
            <a:r>
              <a:rPr lang="en-US" altLang="en-US"/>
              <a:t>Households where none of the adult members (over age 14) speak English very well.</a:t>
            </a:r>
          </a:p>
          <a:p>
            <a:r>
              <a:rPr lang="en-US" altLang="en-US"/>
              <a:t>In 2013, 4.5% of households were linguistically isolated.</a:t>
            </a:r>
          </a:p>
          <a:p>
            <a:r>
              <a:rPr lang="en-US" altLang="en-US"/>
              <a:t>22% of children living in immigrant families in 2013 lived in families that were linguistically isolated.  They are more likely to be in ELL programs and to suffer educational barriers.</a:t>
            </a:r>
          </a:p>
        </p:txBody>
      </p:sp>
    </p:spTree>
    <p:extLst>
      <p:ext uri="{BB962C8B-B14F-4D97-AF65-F5344CB8AC3E}">
        <p14:creationId xmlns:p14="http://schemas.microsoft.com/office/powerpoint/2010/main" val="2857397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FA8200A-EAA2-4C96-8BF9-769B752472EF}"/>
              </a:ext>
            </a:extLst>
          </p:cNvPr>
          <p:cNvSpPr>
            <a:spLocks noGrp="1"/>
          </p:cNvSpPr>
          <p:nvPr>
            <p:ph type="title"/>
          </p:nvPr>
        </p:nvSpPr>
        <p:spPr/>
        <p:txBody>
          <a:bodyPr/>
          <a:lstStyle/>
          <a:p>
            <a:r>
              <a:rPr lang="en-US" altLang="en-US"/>
              <a:t>Two NAS Studies</a:t>
            </a:r>
          </a:p>
        </p:txBody>
      </p:sp>
      <p:pic>
        <p:nvPicPr>
          <p:cNvPr id="51203" name="Picture 2">
            <a:extLst>
              <a:ext uri="{FF2B5EF4-FFF2-40B4-BE49-F238E27FC236}">
                <a16:creationId xmlns:a16="http://schemas.microsoft.com/office/drawing/2014/main" id="{30C18684-7A3C-4B80-A789-79FE4D44D8D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74725" y="1600200"/>
            <a:ext cx="321627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4" name="Picture 3">
            <a:extLst>
              <a:ext uri="{FF2B5EF4-FFF2-40B4-BE49-F238E27FC236}">
                <a16:creationId xmlns:a16="http://schemas.microsoft.com/office/drawing/2014/main" id="{AD6B98EF-8605-4C78-BDC7-1305DCD017D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35563" y="1600200"/>
            <a:ext cx="3398837"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09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5FE65568-339A-4B2F-9063-872555CCF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850" y="457200"/>
            <a:ext cx="5124450"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67" name="TextBox 1">
            <a:extLst>
              <a:ext uri="{FF2B5EF4-FFF2-40B4-BE49-F238E27FC236}">
                <a16:creationId xmlns:a16="http://schemas.microsoft.com/office/drawing/2014/main" id="{2D899BAC-AEE6-469D-BEB4-970BD6ED7AC1}"/>
              </a:ext>
            </a:extLst>
          </p:cNvPr>
          <p:cNvSpPr txBox="1">
            <a:spLocks noChangeArrowheads="1"/>
          </p:cNvSpPr>
          <p:nvPr/>
        </p:nvSpPr>
        <p:spPr bwMode="auto">
          <a:xfrm>
            <a:off x="762000" y="6003925"/>
            <a:ext cx="7913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Linguistically Isolated Households by Language Spoken, 2013</a:t>
            </a:r>
          </a:p>
        </p:txBody>
      </p:sp>
    </p:spTree>
    <p:extLst>
      <p:ext uri="{BB962C8B-B14F-4D97-AF65-F5344CB8AC3E}">
        <p14:creationId xmlns:p14="http://schemas.microsoft.com/office/powerpoint/2010/main" val="191320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Acquisition</a:t>
            </a:r>
          </a:p>
        </p:txBody>
      </p:sp>
      <p:sp>
        <p:nvSpPr>
          <p:cNvPr id="3" name="Content Placeholder 2"/>
          <p:cNvSpPr>
            <a:spLocks noGrp="1"/>
          </p:cNvSpPr>
          <p:nvPr>
            <p:ph idx="1"/>
          </p:nvPr>
        </p:nvSpPr>
        <p:spPr>
          <a:xfrm>
            <a:off x="457200" y="1600200"/>
            <a:ext cx="8229600" cy="5410200"/>
          </a:xfrm>
        </p:spPr>
        <p:txBody>
          <a:bodyPr>
            <a:normAutofit/>
          </a:bodyPr>
          <a:lstStyle/>
          <a:p>
            <a:r>
              <a:rPr lang="en-US" sz="2400" dirty="0">
                <a:solidFill>
                  <a:schemeClr val="tx2"/>
                </a:solidFill>
              </a:rPr>
              <a:t>Children of immigrants (the second generation) and later generations are acquiring English and losing their ancestors’ language at roughly the same rates as past immigrant waves; the transition to speaking solely English usually occurs within three generations.  </a:t>
            </a:r>
          </a:p>
          <a:p>
            <a:r>
              <a:rPr lang="en-US" sz="2400" dirty="0">
                <a:solidFill>
                  <a:schemeClr val="tx2"/>
                </a:solidFill>
              </a:rPr>
              <a:t>Spanish is the one language that persists into the third generation, but the great majority of that generation is English dominant if not monolingual.</a:t>
            </a:r>
          </a:p>
          <a:p>
            <a:r>
              <a:rPr lang="en-US" sz="2400" dirty="0">
                <a:solidFill>
                  <a:schemeClr val="tx2"/>
                </a:solidFill>
              </a:rPr>
              <a:t>In Southern California only 4% of Mexican Americans speak Spanish at home, but 17% say they can speak it well.</a:t>
            </a:r>
          </a:p>
          <a:p>
            <a:endParaRPr lang="en-US" dirty="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a:p>
            <a:endParaRPr lang="en-US" dirty="0"/>
          </a:p>
          <a:p>
            <a:endParaRPr lang="en-US" dirty="0"/>
          </a:p>
        </p:txBody>
      </p:sp>
    </p:spTree>
    <p:extLst>
      <p:ext uri="{BB962C8B-B14F-4D97-AF65-F5344CB8AC3E}">
        <p14:creationId xmlns:p14="http://schemas.microsoft.com/office/powerpoint/2010/main" val="2670388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F68F6E3-EB75-4B2E-B825-148A9CC32DAD}"/>
              </a:ext>
            </a:extLst>
          </p:cNvPr>
          <p:cNvSpPr>
            <a:spLocks noGrp="1"/>
          </p:cNvSpPr>
          <p:nvPr>
            <p:ph type="title"/>
          </p:nvPr>
        </p:nvSpPr>
        <p:spPr/>
        <p:txBody>
          <a:bodyPr>
            <a:normAutofit fontScale="90000"/>
          </a:bodyPr>
          <a:lstStyle/>
          <a:p>
            <a:pPr eaLnBrk="1" hangingPunct="1"/>
            <a:r>
              <a:rPr lang="en-US" altLang="en-US" sz="4000"/>
              <a:t>Disjuncture Between Scholarship and Public Debate</a:t>
            </a:r>
          </a:p>
        </p:txBody>
      </p:sp>
      <p:sp>
        <p:nvSpPr>
          <p:cNvPr id="78851" name="Rectangle 3">
            <a:extLst>
              <a:ext uri="{FF2B5EF4-FFF2-40B4-BE49-F238E27FC236}">
                <a16:creationId xmlns:a16="http://schemas.microsoft.com/office/drawing/2014/main" id="{B66B2812-5771-451E-9673-90731B20A1E8}"/>
              </a:ext>
            </a:extLst>
          </p:cNvPr>
          <p:cNvSpPr>
            <a:spLocks noGrp="1"/>
          </p:cNvSpPr>
          <p:nvPr>
            <p:ph type="body" idx="1"/>
          </p:nvPr>
        </p:nvSpPr>
        <p:spPr/>
        <p:txBody>
          <a:bodyPr/>
          <a:lstStyle/>
          <a:p>
            <a:pPr eaLnBrk="1" hangingPunct="1"/>
            <a:r>
              <a:rPr lang="en-US" altLang="en-US"/>
              <a:t>Scholars find that bilingualism is good for cognitive development.</a:t>
            </a:r>
          </a:p>
          <a:p>
            <a:pPr eaLnBrk="1" hangingPunct="1"/>
            <a:r>
              <a:rPr lang="en-US" altLang="en-US"/>
              <a:t>Scholars worry that children lose parental language too quickly.</a:t>
            </a:r>
          </a:p>
          <a:p>
            <a:pPr eaLnBrk="1" hangingPunct="1"/>
            <a:r>
              <a:rPr lang="en-US" altLang="en-US"/>
              <a:t>Universal finding of rapid switch to English.</a:t>
            </a:r>
          </a:p>
          <a:p>
            <a:pPr eaLnBrk="1" hangingPunct="1"/>
            <a:r>
              <a:rPr lang="en-US" altLang="en-US"/>
              <a:t>Why are Americans worried about English?</a:t>
            </a:r>
          </a:p>
        </p:txBody>
      </p:sp>
    </p:spTree>
    <p:extLst>
      <p:ext uri="{BB962C8B-B14F-4D97-AF65-F5344CB8AC3E}">
        <p14:creationId xmlns:p14="http://schemas.microsoft.com/office/powerpoint/2010/main" val="321704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F98C0EA-3AA6-47A4-9E37-CA57C0F532E6}"/>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dirty="0"/>
              <a:t>Why do Americans care so much about language assimilation?</a:t>
            </a:r>
          </a:p>
        </p:txBody>
      </p:sp>
      <p:pic>
        <p:nvPicPr>
          <p:cNvPr id="9219" name="Picture 4">
            <a:extLst>
              <a:ext uri="{FF2B5EF4-FFF2-40B4-BE49-F238E27FC236}">
                <a16:creationId xmlns:a16="http://schemas.microsoft.com/office/drawing/2014/main" id="{F1BCB0C0-1885-47A4-A853-47657B3D50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3105150"/>
            <a:ext cx="4129088" cy="3752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6" descr="Image result for speak english only">
            <a:extLst>
              <a:ext uri="{FF2B5EF4-FFF2-40B4-BE49-F238E27FC236}">
                <a16:creationId xmlns:a16="http://schemas.microsoft.com/office/drawing/2014/main" id="{9F02BD87-7821-4304-9CEC-7DBDE5B57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27146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Image result for speak english only">
            <a:extLst>
              <a:ext uri="{FF2B5EF4-FFF2-40B4-BE49-F238E27FC236}">
                <a16:creationId xmlns:a16="http://schemas.microsoft.com/office/drawing/2014/main" id="{0B13F697-77DD-435B-9C1D-2001288DA9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79550"/>
            <a:ext cx="4259263"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521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4834"/>
          </a:xfrm>
        </p:spPr>
        <p:txBody>
          <a:bodyPr/>
          <a:lstStyle/>
          <a:p>
            <a:r>
              <a:rPr lang="en-US" sz="2800" dirty="0"/>
              <a:t>Intermarriage</a:t>
            </a:r>
          </a:p>
        </p:txBody>
      </p:sp>
      <p:sp>
        <p:nvSpPr>
          <p:cNvPr id="3" name="TextBox 2"/>
          <p:cNvSpPr txBox="1"/>
          <p:nvPr/>
        </p:nvSpPr>
        <p:spPr>
          <a:xfrm>
            <a:off x="871208" y="1373446"/>
            <a:ext cx="7516021" cy="4278094"/>
          </a:xfrm>
          <a:prstGeom prst="rect">
            <a:avLst/>
          </a:prstGeom>
          <a:noFill/>
        </p:spPr>
        <p:txBody>
          <a:bodyPr wrap="square" rtlCol="0">
            <a:spAutoFit/>
          </a:bodyPr>
          <a:lstStyle/>
          <a:p>
            <a:pPr marL="457200" indent="-457200">
              <a:spcBef>
                <a:spcPts val="1200"/>
              </a:spcBef>
              <a:spcAft>
                <a:spcPts val="600"/>
              </a:spcAft>
              <a:buFont typeface="Arial"/>
              <a:buChar char="•"/>
            </a:pPr>
            <a:r>
              <a:rPr lang="en-US" dirty="0"/>
              <a:t>Native-born and immigrant marriages increasing</a:t>
            </a:r>
          </a:p>
          <a:p>
            <a:pPr marL="457200" indent="-457200">
              <a:spcBef>
                <a:spcPts val="1200"/>
              </a:spcBef>
              <a:spcAft>
                <a:spcPts val="600"/>
              </a:spcAft>
              <a:buFont typeface="Arial"/>
              <a:buChar char="•"/>
            </a:pPr>
            <a:r>
              <a:rPr lang="en-US" dirty="0"/>
              <a:t>1 in 7 marriages today interracial/interethnic</a:t>
            </a:r>
          </a:p>
          <a:p>
            <a:pPr marL="457200" indent="-457200">
              <a:spcBef>
                <a:spcPts val="1200"/>
              </a:spcBef>
              <a:spcAft>
                <a:spcPts val="600"/>
              </a:spcAft>
              <a:buFont typeface="Arial"/>
              <a:buChar char="•"/>
            </a:pPr>
            <a:r>
              <a:rPr lang="en-US" dirty="0"/>
              <a:t>More mixed race children</a:t>
            </a:r>
          </a:p>
          <a:p>
            <a:pPr marL="457200" indent="-457200">
              <a:spcBef>
                <a:spcPts val="1200"/>
              </a:spcBef>
              <a:spcAft>
                <a:spcPts val="600"/>
              </a:spcAft>
              <a:buFont typeface="Arial"/>
              <a:buChar char="•"/>
            </a:pPr>
            <a:r>
              <a:rPr lang="en-US" dirty="0"/>
              <a:t>Changing racial &amp; social boundaries</a:t>
            </a:r>
          </a:p>
          <a:p>
            <a:pPr marL="457200" indent="-457200">
              <a:spcBef>
                <a:spcPts val="1200"/>
              </a:spcBef>
              <a:spcAft>
                <a:spcPts val="600"/>
              </a:spcAft>
              <a:buFont typeface="Arial"/>
              <a:buChar char="•"/>
            </a:pPr>
            <a:endParaRPr lang="en-US" sz="2000" dirty="0"/>
          </a:p>
        </p:txBody>
      </p:sp>
    </p:spTree>
    <p:extLst>
      <p:ext uri="{BB962C8B-B14F-4D97-AF65-F5344CB8AC3E}">
        <p14:creationId xmlns:p14="http://schemas.microsoft.com/office/powerpoint/2010/main" val="50492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7748"/>
          </a:xfrm>
        </p:spPr>
        <p:txBody>
          <a:bodyPr/>
          <a:lstStyle/>
          <a:p>
            <a:r>
              <a:rPr lang="en-US" sz="2800" dirty="0"/>
              <a:t>Declines in Well-Being: Health</a:t>
            </a:r>
          </a:p>
        </p:txBody>
      </p:sp>
      <p:sp>
        <p:nvSpPr>
          <p:cNvPr id="3" name="TextBox 2"/>
          <p:cNvSpPr txBox="1"/>
          <p:nvPr/>
        </p:nvSpPr>
        <p:spPr>
          <a:xfrm>
            <a:off x="772056" y="1225260"/>
            <a:ext cx="7908325" cy="5170646"/>
          </a:xfrm>
          <a:prstGeom prst="rect">
            <a:avLst/>
          </a:prstGeom>
          <a:noFill/>
        </p:spPr>
        <p:txBody>
          <a:bodyPr wrap="square" rtlCol="0">
            <a:spAutoFit/>
          </a:bodyPr>
          <a:lstStyle/>
          <a:p>
            <a:pPr marL="457200" indent="-457200">
              <a:spcBef>
                <a:spcPts val="1200"/>
              </a:spcBef>
              <a:spcAft>
                <a:spcPts val="600"/>
              </a:spcAft>
              <a:buFont typeface="Arial"/>
              <a:buChar char="•"/>
            </a:pPr>
            <a:r>
              <a:rPr lang="en-US" sz="2000" b="1" dirty="0"/>
              <a:t>Health</a:t>
            </a:r>
          </a:p>
          <a:p>
            <a:pPr marL="914400" lvl="1" indent="-457200">
              <a:spcBef>
                <a:spcPts val="1200"/>
              </a:spcBef>
              <a:spcAft>
                <a:spcPts val="600"/>
              </a:spcAft>
              <a:buFont typeface="Arial"/>
              <a:buChar char="•"/>
            </a:pPr>
            <a:r>
              <a:rPr lang="en-US" sz="2000" dirty="0"/>
              <a:t>Immigrants have better health outcomes, but less access to health care &amp; insurance</a:t>
            </a:r>
          </a:p>
          <a:p>
            <a:pPr marL="914400" lvl="1" indent="-457200">
              <a:spcBef>
                <a:spcPts val="1200"/>
              </a:spcBef>
              <a:spcAft>
                <a:spcPts val="600"/>
              </a:spcAft>
              <a:buFont typeface="Arial"/>
              <a:buChar char="•"/>
            </a:pPr>
            <a:r>
              <a:rPr lang="en-US" sz="2000" dirty="0"/>
              <a:t>Immigrants are less likely to die from cardiovascular disease and all cancers combined.</a:t>
            </a:r>
          </a:p>
          <a:p>
            <a:pPr marL="914400" lvl="1" indent="-457200">
              <a:spcBef>
                <a:spcPts val="1200"/>
              </a:spcBef>
              <a:spcAft>
                <a:spcPts val="600"/>
              </a:spcAft>
              <a:buFont typeface="Arial"/>
              <a:buChar char="•"/>
            </a:pPr>
            <a:r>
              <a:rPr lang="en-US" sz="2000" dirty="0"/>
              <a:t>They have better health behaviors, less obesity, depression, alcohol and drug abuse.</a:t>
            </a:r>
          </a:p>
          <a:p>
            <a:pPr marL="914400" lvl="1" indent="-457200">
              <a:spcBef>
                <a:spcPts val="1200"/>
              </a:spcBef>
              <a:spcAft>
                <a:spcPts val="600"/>
              </a:spcAft>
              <a:buFont typeface="Arial"/>
              <a:buChar char="•"/>
            </a:pPr>
            <a:r>
              <a:rPr lang="en-US" sz="2000" dirty="0"/>
              <a:t>Over time these advantages decline and their health status converges with the native born.  A decline also occurs between the first and second generations.</a:t>
            </a:r>
          </a:p>
          <a:p>
            <a:pPr marL="914400" lvl="1" indent="-457200">
              <a:spcBef>
                <a:spcPts val="1200"/>
              </a:spcBef>
              <a:spcAft>
                <a:spcPts val="600"/>
              </a:spcAft>
              <a:buFont typeface="Arial"/>
              <a:buChar char="•"/>
            </a:pPr>
            <a:endParaRPr lang="en-US" sz="2000" dirty="0"/>
          </a:p>
          <a:p>
            <a:pPr marL="914400" lvl="1" indent="-457200">
              <a:spcBef>
                <a:spcPts val="1200"/>
              </a:spcBef>
              <a:spcAft>
                <a:spcPts val="600"/>
              </a:spcAft>
              <a:buFont typeface="Arial"/>
              <a:buChar char="•"/>
            </a:pPr>
            <a:endParaRPr lang="en-US" sz="2000" dirty="0"/>
          </a:p>
        </p:txBody>
      </p:sp>
    </p:spTree>
    <p:extLst>
      <p:ext uri="{BB962C8B-B14F-4D97-AF65-F5344CB8AC3E}">
        <p14:creationId xmlns:p14="http://schemas.microsoft.com/office/powerpoint/2010/main" val="234721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7994" y="438665"/>
            <a:ext cx="8229600" cy="523875"/>
          </a:xfrm>
          <a:prstGeom prst="rect">
            <a:avLst/>
          </a:prstGeom>
        </p:spPr>
        <p:txBody>
          <a:bodyPr>
            <a:normAutofit fontScale="90000"/>
          </a:bodyPr>
          <a:lstStyle/>
          <a:p>
            <a:r>
              <a:rPr lang="en-US" sz="2800" dirty="0"/>
              <a:t> </a:t>
            </a:r>
            <a:r>
              <a:rPr lang="en-US" sz="2000" dirty="0">
                <a:latin typeface="Trebuchet MS" panose="020B0603020202020204" pitchFamily="34" charset="0"/>
              </a:rPr>
              <a:t>Life Expectancy at Birth (Average Lifetime in Years) by Race/Ethnicity and Immigrant Status</a:t>
            </a:r>
          </a:p>
        </p:txBody>
      </p:sp>
      <p:sp>
        <p:nvSpPr>
          <p:cNvPr id="3" name="Rectangle 2"/>
          <p:cNvSpPr>
            <a:spLocks noChangeArrowheads="1"/>
          </p:cNvSpPr>
          <p:nvPr/>
        </p:nvSpPr>
        <p:spPr bwMode="auto">
          <a:xfrm>
            <a:off x="679622" y="27184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Chart 4"/>
          <p:cNvGraphicFramePr/>
          <p:nvPr/>
        </p:nvGraphicFramePr>
        <p:xfrm>
          <a:off x="1148664" y="1334323"/>
          <a:ext cx="6988260" cy="44486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931243" y="5711272"/>
            <a:ext cx="3212757" cy="369332"/>
          </a:xfrm>
          <a:prstGeom prst="rect">
            <a:avLst/>
          </a:prstGeom>
          <a:noFill/>
        </p:spPr>
        <p:txBody>
          <a:bodyPr wrap="square" rtlCol="0">
            <a:spAutoFit/>
          </a:bodyPr>
          <a:lstStyle/>
          <a:p>
            <a:pPr algn="r"/>
            <a:r>
              <a:rPr lang="en-US" sz="900" dirty="0"/>
              <a:t>Data from the US National Vital Statistics System, </a:t>
            </a:r>
          </a:p>
          <a:p>
            <a:pPr algn="r"/>
            <a:r>
              <a:rPr lang="en-US" sz="900" dirty="0"/>
              <a:t>1989-2001.  (Singh et al., 2013)</a:t>
            </a:r>
          </a:p>
        </p:txBody>
      </p:sp>
    </p:spTree>
    <p:extLst>
      <p:ext uri="{BB962C8B-B14F-4D97-AF65-F5344CB8AC3E}">
        <p14:creationId xmlns:p14="http://schemas.microsoft.com/office/powerpoint/2010/main" val="4137218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1126"/>
          </a:xfrm>
        </p:spPr>
        <p:txBody>
          <a:bodyPr/>
          <a:lstStyle/>
          <a:p>
            <a:r>
              <a:rPr lang="en-US" sz="2800" dirty="0"/>
              <a:t>Declines in well being: crime</a:t>
            </a:r>
          </a:p>
        </p:txBody>
      </p:sp>
      <p:sp>
        <p:nvSpPr>
          <p:cNvPr id="3" name="TextBox 2"/>
          <p:cNvSpPr txBox="1"/>
          <p:nvPr/>
        </p:nvSpPr>
        <p:spPr>
          <a:xfrm>
            <a:off x="1010187" y="1294398"/>
            <a:ext cx="7181061" cy="3785652"/>
          </a:xfrm>
          <a:prstGeom prst="rect">
            <a:avLst/>
          </a:prstGeom>
          <a:noFill/>
        </p:spPr>
        <p:txBody>
          <a:bodyPr wrap="square" rtlCol="0">
            <a:spAutoFit/>
          </a:bodyPr>
          <a:lstStyle/>
          <a:p>
            <a:pPr marL="457200" indent="-457200">
              <a:spcBef>
                <a:spcPts val="1200"/>
              </a:spcBef>
              <a:buFont typeface="Arial"/>
              <a:buChar char="•"/>
            </a:pPr>
            <a:r>
              <a:rPr lang="en-US" sz="2000" dirty="0"/>
              <a:t>ALL the evidence indicates that immigrants commit LESS crime than the native born (aside from immigration-law infractions).</a:t>
            </a:r>
          </a:p>
          <a:p>
            <a:pPr marL="914400" lvl="1" indent="-457200">
              <a:spcBef>
                <a:spcPts val="1200"/>
              </a:spcBef>
              <a:buFont typeface="Arial"/>
              <a:buChar char="•"/>
            </a:pPr>
            <a:r>
              <a:rPr lang="en-US" sz="2000" dirty="0"/>
              <a:t>Among men aged 18-39, they are incarcerated at a fraction of rate of the native born.</a:t>
            </a:r>
          </a:p>
          <a:p>
            <a:pPr marL="457200" indent="-457200">
              <a:spcBef>
                <a:spcPts val="1200"/>
              </a:spcBef>
              <a:buFont typeface="Arial"/>
              <a:buChar char="•"/>
            </a:pPr>
            <a:r>
              <a:rPr lang="en-US" sz="2000" dirty="0"/>
              <a:t>Moreover, neighborhoods with more immigrants have lower crime rates.</a:t>
            </a:r>
          </a:p>
          <a:p>
            <a:pPr marL="457200" indent="-457200">
              <a:spcBef>
                <a:spcPts val="1200"/>
              </a:spcBef>
              <a:buFont typeface="Arial"/>
              <a:buChar char="•"/>
            </a:pPr>
            <a:r>
              <a:rPr lang="en-US" sz="2000" dirty="0"/>
              <a:t>However, in the commission of crime, the second and third generations converge with native born.</a:t>
            </a:r>
          </a:p>
          <a:p>
            <a:pPr marL="457200" indent="-457200">
              <a:spcBef>
                <a:spcPts val="1200"/>
              </a:spcBef>
              <a:buFont typeface="Arial"/>
              <a:buChar char="•"/>
            </a:pPr>
            <a:endParaRPr lang="en-US" sz="2000" dirty="0"/>
          </a:p>
        </p:txBody>
      </p:sp>
    </p:spTree>
    <p:extLst>
      <p:ext uri="{BB962C8B-B14F-4D97-AF65-F5344CB8AC3E}">
        <p14:creationId xmlns:p14="http://schemas.microsoft.com/office/powerpoint/2010/main" val="1213821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1126"/>
          </a:xfrm>
        </p:spPr>
        <p:txBody>
          <a:bodyPr/>
          <a:lstStyle/>
          <a:p>
            <a:r>
              <a:rPr lang="en-US" sz="2800" dirty="0"/>
              <a:t>Declines in well </a:t>
            </a:r>
            <a:r>
              <a:rPr lang="en-US" sz="2800"/>
              <a:t>being:Families</a:t>
            </a:r>
            <a:endParaRPr lang="en-US" sz="2800" dirty="0"/>
          </a:p>
        </p:txBody>
      </p:sp>
      <p:sp>
        <p:nvSpPr>
          <p:cNvPr id="3" name="TextBox 2"/>
          <p:cNvSpPr txBox="1"/>
          <p:nvPr/>
        </p:nvSpPr>
        <p:spPr>
          <a:xfrm>
            <a:off x="1010187" y="1294398"/>
            <a:ext cx="7181061" cy="2554545"/>
          </a:xfrm>
          <a:prstGeom prst="rect">
            <a:avLst/>
          </a:prstGeom>
          <a:noFill/>
        </p:spPr>
        <p:txBody>
          <a:bodyPr wrap="square" rtlCol="0">
            <a:spAutoFit/>
          </a:bodyPr>
          <a:lstStyle/>
          <a:p>
            <a:pPr marL="457200" indent="-457200">
              <a:spcBef>
                <a:spcPts val="1200"/>
              </a:spcBef>
              <a:buFont typeface="Arial"/>
              <a:buChar char="•"/>
            </a:pPr>
            <a:r>
              <a:rPr lang="en-US" sz="2000" dirty="0"/>
              <a:t>Children of immigrants are much more likely to grow up with both parents than natives.</a:t>
            </a:r>
          </a:p>
          <a:p>
            <a:pPr marL="457200" indent="-457200">
              <a:spcBef>
                <a:spcPts val="1200"/>
              </a:spcBef>
              <a:buFont typeface="Arial"/>
              <a:buChar char="•"/>
            </a:pPr>
            <a:r>
              <a:rPr lang="en-US" sz="2000" dirty="0"/>
              <a:t>Immigrants have lower out of wedlock births and lower divorce rates than natives.</a:t>
            </a:r>
          </a:p>
          <a:p>
            <a:pPr marL="457200" indent="-457200">
              <a:spcBef>
                <a:spcPts val="1200"/>
              </a:spcBef>
              <a:buFont typeface="Arial"/>
              <a:buChar char="•"/>
            </a:pPr>
            <a:r>
              <a:rPr lang="en-US" sz="2000" dirty="0"/>
              <a:t>Over time the second generation resembles the native born and the percentage of children growing up with a single parent rises.</a:t>
            </a:r>
          </a:p>
        </p:txBody>
      </p:sp>
    </p:spTree>
    <p:extLst>
      <p:ext uri="{BB962C8B-B14F-4D97-AF65-F5344CB8AC3E}">
        <p14:creationId xmlns:p14="http://schemas.microsoft.com/office/powerpoint/2010/main" val="371314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38" y="375651"/>
            <a:ext cx="8229600" cy="980798"/>
          </a:xfrm>
        </p:spPr>
        <p:txBody>
          <a:bodyPr/>
          <a:lstStyle/>
          <a:p>
            <a:r>
              <a:rPr lang="en-US" sz="2800" dirty="0"/>
              <a:t>Areas of Concern</a:t>
            </a:r>
          </a:p>
        </p:txBody>
      </p:sp>
      <p:sp>
        <p:nvSpPr>
          <p:cNvPr id="3" name="TextBox 2"/>
          <p:cNvSpPr txBox="1"/>
          <p:nvPr/>
        </p:nvSpPr>
        <p:spPr>
          <a:xfrm>
            <a:off x="956142" y="1526776"/>
            <a:ext cx="7607531" cy="1477328"/>
          </a:xfrm>
          <a:prstGeom prst="rect">
            <a:avLst/>
          </a:prstGeom>
          <a:noFill/>
        </p:spPr>
        <p:txBody>
          <a:bodyPr wrap="square" rtlCol="0">
            <a:spAutoFit/>
          </a:bodyPr>
          <a:lstStyle/>
          <a:p>
            <a:pPr marL="457200" indent="-457200">
              <a:spcBef>
                <a:spcPts val="1200"/>
              </a:spcBef>
              <a:spcAft>
                <a:spcPts val="600"/>
              </a:spcAft>
              <a:buFont typeface="Arial"/>
              <a:buChar char="•"/>
            </a:pPr>
            <a:r>
              <a:rPr lang="en-US" sz="2000" dirty="0"/>
              <a:t>Legal Status</a:t>
            </a:r>
          </a:p>
          <a:p>
            <a:pPr marL="457200" indent="-457200">
              <a:spcBef>
                <a:spcPts val="1200"/>
              </a:spcBef>
              <a:spcAft>
                <a:spcPts val="600"/>
              </a:spcAft>
              <a:buFont typeface="Arial"/>
              <a:buChar char="•"/>
            </a:pPr>
            <a:r>
              <a:rPr lang="en-US" sz="2000" dirty="0"/>
              <a:t>Racial and ethnic disparities</a:t>
            </a:r>
          </a:p>
          <a:p>
            <a:pPr marL="457200" indent="-457200">
              <a:spcBef>
                <a:spcPts val="1200"/>
              </a:spcBef>
              <a:spcAft>
                <a:spcPts val="600"/>
              </a:spcAft>
              <a:buFont typeface="Arial"/>
              <a:buChar char="•"/>
            </a:pPr>
            <a:r>
              <a:rPr lang="en-US" sz="2000" dirty="0"/>
              <a:t>Naturalization Rates</a:t>
            </a:r>
          </a:p>
        </p:txBody>
      </p:sp>
    </p:spTree>
    <p:extLst>
      <p:ext uri="{BB962C8B-B14F-4D97-AF65-F5344CB8AC3E}">
        <p14:creationId xmlns:p14="http://schemas.microsoft.com/office/powerpoint/2010/main" val="325382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517" y="5523084"/>
            <a:ext cx="8634954" cy="965072"/>
          </a:xfrm>
          <a:prstGeom prst="rect">
            <a:avLst/>
          </a:prstGeom>
          <a:noFill/>
        </p:spPr>
        <p:txBody>
          <a:bodyPr wrap="square" rtlCol="0">
            <a:spAutoFit/>
          </a:bodyPr>
          <a:lstStyle/>
          <a:p>
            <a:pPr algn="ctr">
              <a:lnSpc>
                <a:spcPts val="3600"/>
              </a:lnSpc>
            </a:pPr>
            <a:r>
              <a:rPr lang="en-US" sz="2200" dirty="0">
                <a:solidFill>
                  <a:srgbClr val="3F2771"/>
                </a:solidFill>
                <a:latin typeface="Trebuchet MS" panose="020B0603020202020204" pitchFamily="34" charset="0"/>
              </a:rPr>
              <a:t>Committee on Population</a:t>
            </a:r>
          </a:p>
          <a:p>
            <a:pPr algn="ctr">
              <a:lnSpc>
                <a:spcPts val="3600"/>
              </a:lnSpc>
            </a:pPr>
            <a:r>
              <a:rPr lang="en-US" sz="2200" dirty="0">
                <a:solidFill>
                  <a:srgbClr val="3F2771"/>
                </a:solidFill>
                <a:latin typeface="Trebuchet MS" panose="020B0603020202020204" pitchFamily="34" charset="0"/>
              </a:rPr>
              <a:t>Division of Behavioral and Social Sciences and Education</a:t>
            </a:r>
            <a:endParaRPr lang="en-US" sz="2200" baseline="0" dirty="0">
              <a:solidFill>
                <a:srgbClr val="3F2771"/>
              </a:solidFill>
              <a:latin typeface="Trebuchet MS" panose="020B0603020202020204" pitchFamily="34" charset="0"/>
            </a:endParaRPr>
          </a:p>
        </p:txBody>
      </p:sp>
      <p:sp>
        <p:nvSpPr>
          <p:cNvPr id="3" name="TextBox 2"/>
          <p:cNvSpPr txBox="1"/>
          <p:nvPr/>
        </p:nvSpPr>
        <p:spPr>
          <a:xfrm>
            <a:off x="103696" y="1524000"/>
            <a:ext cx="8870622" cy="553998"/>
          </a:xfrm>
          <a:prstGeom prst="rect">
            <a:avLst/>
          </a:prstGeom>
          <a:noFill/>
        </p:spPr>
        <p:txBody>
          <a:bodyPr wrap="square" rtlCol="0">
            <a:spAutoFit/>
          </a:bodyPr>
          <a:lstStyle/>
          <a:p>
            <a:pPr algn="ctr">
              <a:lnSpc>
                <a:spcPts val="3600"/>
              </a:lnSpc>
            </a:pPr>
            <a:r>
              <a:rPr lang="en-US" sz="2800" dirty="0">
                <a:solidFill>
                  <a:schemeClr val="bg1"/>
                </a:solidFill>
                <a:latin typeface="Trebuchet MS" panose="020B0603020202020204" pitchFamily="34" charset="0"/>
              </a:rPr>
              <a:t>The Integration of Immigrants into American Society</a:t>
            </a:r>
          </a:p>
        </p:txBody>
      </p:sp>
    </p:spTree>
    <p:extLst>
      <p:ext uri="{BB962C8B-B14F-4D97-AF65-F5344CB8AC3E}">
        <p14:creationId xmlns:p14="http://schemas.microsoft.com/office/powerpoint/2010/main" val="714557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61" y="173626"/>
            <a:ext cx="8229600" cy="461307"/>
          </a:xfrm>
        </p:spPr>
        <p:txBody>
          <a:bodyPr>
            <a:normAutofit fontScale="90000"/>
          </a:bodyPr>
          <a:lstStyle/>
          <a:p>
            <a:r>
              <a:rPr lang="en-US" sz="2800" dirty="0"/>
              <a:t>Legal Status</a:t>
            </a:r>
          </a:p>
        </p:txBody>
      </p:sp>
      <p:graphicFrame>
        <p:nvGraphicFramePr>
          <p:cNvPr id="3" name="Chart 2"/>
          <p:cNvGraphicFramePr/>
          <p:nvPr/>
        </p:nvGraphicFramePr>
        <p:xfrm>
          <a:off x="616347" y="882346"/>
          <a:ext cx="7927985" cy="4672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5074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065"/>
          </a:xfrm>
        </p:spPr>
        <p:txBody>
          <a:bodyPr/>
          <a:lstStyle/>
          <a:p>
            <a:r>
              <a:rPr lang="en-US" sz="2800" dirty="0"/>
              <a:t>Legal Status</a:t>
            </a:r>
          </a:p>
        </p:txBody>
      </p:sp>
      <p:sp>
        <p:nvSpPr>
          <p:cNvPr id="3" name="TextBox 2"/>
          <p:cNvSpPr txBox="1"/>
          <p:nvPr/>
        </p:nvSpPr>
        <p:spPr>
          <a:xfrm>
            <a:off x="559652" y="1434969"/>
            <a:ext cx="8328165" cy="3939540"/>
          </a:xfrm>
          <a:prstGeom prst="rect">
            <a:avLst/>
          </a:prstGeom>
          <a:noFill/>
        </p:spPr>
        <p:txBody>
          <a:bodyPr wrap="square" rtlCol="0">
            <a:spAutoFit/>
          </a:bodyPr>
          <a:lstStyle/>
          <a:p>
            <a:pPr marL="457200" indent="-457200">
              <a:spcBef>
                <a:spcPts val="1200"/>
              </a:spcBef>
              <a:spcAft>
                <a:spcPts val="600"/>
              </a:spcAft>
              <a:buFont typeface="Arial"/>
              <a:buChar char="•"/>
            </a:pPr>
            <a:r>
              <a:rPr lang="en-US" sz="2000" dirty="0"/>
              <a:t>Key factor in integration trajectory</a:t>
            </a:r>
          </a:p>
          <a:p>
            <a:pPr marL="457200" indent="-457200">
              <a:spcBef>
                <a:spcPts val="1200"/>
              </a:spcBef>
              <a:spcAft>
                <a:spcPts val="600"/>
              </a:spcAft>
              <a:buFont typeface="Arial"/>
              <a:buChar char="•"/>
            </a:pPr>
            <a:r>
              <a:rPr lang="en-US" sz="2000" dirty="0"/>
              <a:t>Many statuses are transitional and temporary</a:t>
            </a:r>
          </a:p>
          <a:p>
            <a:pPr marL="457200" indent="-457200">
              <a:spcBef>
                <a:spcPts val="1200"/>
              </a:spcBef>
              <a:spcAft>
                <a:spcPts val="600"/>
              </a:spcAft>
              <a:buFont typeface="Arial"/>
              <a:buChar char="•"/>
            </a:pPr>
            <a:r>
              <a:rPr lang="en-US" sz="2000" dirty="0"/>
              <a:t>Disproportionately impacts certain immigrant groups</a:t>
            </a:r>
          </a:p>
          <a:p>
            <a:pPr marL="457200" indent="-457200">
              <a:spcBef>
                <a:spcPts val="1200"/>
              </a:spcBef>
              <a:spcAft>
                <a:spcPts val="600"/>
              </a:spcAft>
              <a:buFont typeface="Arial"/>
              <a:buChar char="•"/>
            </a:pPr>
            <a:r>
              <a:rPr lang="en-US" sz="2000" dirty="0"/>
              <a:t>Undocumented status slows but does not fully impede integration</a:t>
            </a:r>
          </a:p>
          <a:p>
            <a:pPr marL="457200" indent="-457200">
              <a:spcBef>
                <a:spcPts val="1200"/>
              </a:spcBef>
              <a:spcAft>
                <a:spcPts val="600"/>
              </a:spcAft>
              <a:buFont typeface="Arial"/>
              <a:buChar char="•"/>
            </a:pPr>
            <a:r>
              <a:rPr lang="en-US" sz="2000" dirty="0"/>
              <a:t>Variation from state-to-state</a:t>
            </a:r>
          </a:p>
          <a:p>
            <a:pPr marL="457200" indent="-457200">
              <a:spcBef>
                <a:spcPts val="1200"/>
              </a:spcBef>
              <a:spcAft>
                <a:spcPts val="600"/>
              </a:spcAft>
              <a:buFont typeface="Arial"/>
              <a:buChar char="•"/>
            </a:pPr>
            <a:r>
              <a:rPr lang="en-US" sz="2000" dirty="0"/>
              <a:t>Multi-generational effects.  5.2 million children have an undocumented parent, (7% of all K-12 children)</a:t>
            </a:r>
          </a:p>
          <a:p>
            <a:pPr marL="457200" indent="-457200">
              <a:spcBef>
                <a:spcPts val="1200"/>
              </a:spcBef>
              <a:spcAft>
                <a:spcPts val="600"/>
              </a:spcAft>
              <a:buFont typeface="Arial"/>
              <a:buChar char="•"/>
            </a:pPr>
            <a:r>
              <a:rPr lang="en-US" sz="2000" dirty="0"/>
              <a:t>4.5 million citizen children have an undocumented immigrant parent</a:t>
            </a:r>
          </a:p>
        </p:txBody>
      </p:sp>
    </p:spTree>
    <p:extLst>
      <p:ext uri="{BB962C8B-B14F-4D97-AF65-F5344CB8AC3E}">
        <p14:creationId xmlns:p14="http://schemas.microsoft.com/office/powerpoint/2010/main" val="1867992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077"/>
          </a:xfrm>
        </p:spPr>
        <p:txBody>
          <a:bodyPr/>
          <a:lstStyle/>
          <a:p>
            <a:r>
              <a:rPr lang="en-US" sz="2800" dirty="0"/>
              <a:t>Racial &amp; Ethnic Disparities</a:t>
            </a:r>
          </a:p>
        </p:txBody>
      </p:sp>
      <p:sp>
        <p:nvSpPr>
          <p:cNvPr id="3" name="TextBox 2"/>
          <p:cNvSpPr txBox="1"/>
          <p:nvPr/>
        </p:nvSpPr>
        <p:spPr>
          <a:xfrm>
            <a:off x="964407" y="1358172"/>
            <a:ext cx="7594516" cy="2862322"/>
          </a:xfrm>
          <a:prstGeom prst="rect">
            <a:avLst/>
          </a:prstGeom>
          <a:noFill/>
        </p:spPr>
        <p:txBody>
          <a:bodyPr wrap="square" rtlCol="0">
            <a:spAutoFit/>
          </a:bodyPr>
          <a:lstStyle/>
          <a:p>
            <a:pPr marL="457200" indent="-457200">
              <a:spcBef>
                <a:spcPts val="1200"/>
              </a:spcBef>
              <a:spcAft>
                <a:spcPts val="600"/>
              </a:spcAft>
              <a:buFont typeface="Arial"/>
              <a:buChar char="•"/>
            </a:pPr>
            <a:r>
              <a:rPr lang="en-US" sz="2000" dirty="0"/>
              <a:t>Immigrant integration shaped by race &amp; ethnicity</a:t>
            </a:r>
          </a:p>
          <a:p>
            <a:pPr marL="457200" indent="-457200">
              <a:spcBef>
                <a:spcPts val="1200"/>
              </a:spcBef>
              <a:spcAft>
                <a:spcPts val="600"/>
              </a:spcAft>
              <a:buFont typeface="Arial"/>
              <a:buChar char="•"/>
            </a:pPr>
            <a:r>
              <a:rPr lang="en-US" sz="2000" dirty="0"/>
              <a:t>Black immigrants &amp; their children integrating more slowly with non-Hispanic whites despite higher human capital</a:t>
            </a:r>
          </a:p>
          <a:p>
            <a:pPr marL="457200" indent="-457200">
              <a:spcBef>
                <a:spcPts val="1200"/>
              </a:spcBef>
              <a:spcAft>
                <a:spcPts val="600"/>
              </a:spcAft>
              <a:buFont typeface="Arial"/>
              <a:buChar char="•"/>
            </a:pPr>
            <a:r>
              <a:rPr lang="en-US" sz="2000" dirty="0"/>
              <a:t>Some evidence of discrimination impeding Latino integration</a:t>
            </a:r>
          </a:p>
          <a:p>
            <a:pPr marL="914400" lvl="1" indent="-457200">
              <a:spcBef>
                <a:spcPts val="1200"/>
              </a:spcBef>
              <a:spcAft>
                <a:spcPts val="600"/>
              </a:spcAft>
              <a:buFont typeface="Arial"/>
              <a:buChar char="•"/>
            </a:pPr>
            <a:r>
              <a:rPr lang="en-US" sz="2000" dirty="0"/>
              <a:t>Racial discrimination or Undocumented status?</a:t>
            </a:r>
          </a:p>
          <a:p>
            <a:pPr marL="457200" indent="-457200">
              <a:spcBef>
                <a:spcPts val="1200"/>
              </a:spcBef>
              <a:spcAft>
                <a:spcPts val="600"/>
              </a:spcAft>
              <a:buFont typeface="Arial"/>
              <a:buChar char="•"/>
            </a:pPr>
            <a:endParaRPr lang="en-US" sz="2000" dirty="0"/>
          </a:p>
        </p:txBody>
      </p:sp>
    </p:spTree>
    <p:extLst>
      <p:ext uri="{BB962C8B-B14F-4D97-AF65-F5344CB8AC3E}">
        <p14:creationId xmlns:p14="http://schemas.microsoft.com/office/powerpoint/2010/main" val="1933685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10A99D8-5399-498C-AB7F-EE81C2318A0B}"/>
              </a:ext>
            </a:extLst>
          </p:cNvPr>
          <p:cNvSpPr>
            <a:spLocks noGrp="1"/>
          </p:cNvSpPr>
          <p:nvPr>
            <p:ph type="title"/>
          </p:nvPr>
        </p:nvSpPr>
        <p:spPr/>
        <p:txBody>
          <a:bodyPr/>
          <a:lstStyle/>
          <a:p>
            <a:r>
              <a:rPr lang="en-US" altLang="en-US" dirty="0"/>
              <a:t>Economic Assimilation</a:t>
            </a:r>
          </a:p>
        </p:txBody>
      </p:sp>
      <p:sp>
        <p:nvSpPr>
          <p:cNvPr id="26627" name="Content Placeholder 2">
            <a:extLst>
              <a:ext uri="{FF2B5EF4-FFF2-40B4-BE49-F238E27FC236}">
                <a16:creationId xmlns:a16="http://schemas.microsoft.com/office/drawing/2014/main" id="{9FAC8ED2-1BA0-48B7-907F-8352047420DC}"/>
              </a:ext>
            </a:extLst>
          </p:cNvPr>
          <p:cNvSpPr>
            <a:spLocks noGrp="1"/>
          </p:cNvSpPr>
          <p:nvPr>
            <p:ph idx="1"/>
          </p:nvPr>
        </p:nvSpPr>
        <p:spPr/>
        <p:txBody>
          <a:bodyPr>
            <a:normAutofit lnSpcReduction="10000"/>
          </a:bodyPr>
          <a:lstStyle/>
          <a:p>
            <a:r>
              <a:rPr lang="en-US" altLang="en-US" dirty="0"/>
              <a:t>Questions:</a:t>
            </a:r>
          </a:p>
          <a:p>
            <a:pPr lvl="1"/>
            <a:r>
              <a:rPr lang="en-US" altLang="en-US" dirty="0"/>
              <a:t>Do immigrants take jobs from Americans?</a:t>
            </a:r>
          </a:p>
          <a:p>
            <a:pPr lvl="1"/>
            <a:r>
              <a:rPr lang="en-US" altLang="en-US" dirty="0"/>
              <a:t>Do immigrants lower wages for Americans?</a:t>
            </a:r>
          </a:p>
          <a:p>
            <a:pPr lvl="1"/>
            <a:r>
              <a:rPr lang="en-US" altLang="en-US" dirty="0"/>
              <a:t>What are the fiscal costs of immigrants?</a:t>
            </a:r>
          </a:p>
          <a:p>
            <a:pPr lvl="1"/>
            <a:endParaRPr lang="en-US" altLang="en-US" dirty="0"/>
          </a:p>
          <a:p>
            <a:r>
              <a:rPr lang="en-US" altLang="en-US" dirty="0"/>
              <a:t>Findings from the Economic Report:</a:t>
            </a:r>
          </a:p>
          <a:p>
            <a:pPr lvl="1"/>
            <a:r>
              <a:rPr lang="en-US" altLang="en-US" dirty="0"/>
              <a:t>Answering these questions is complicated. Important to remember the economy is not a fixed pie.</a:t>
            </a:r>
          </a:p>
        </p:txBody>
      </p:sp>
    </p:spTree>
    <p:extLst>
      <p:ext uri="{BB962C8B-B14F-4D97-AF65-F5344CB8AC3E}">
        <p14:creationId xmlns:p14="http://schemas.microsoft.com/office/powerpoint/2010/main" val="171077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Impacts of Immigration</a:t>
            </a:r>
          </a:p>
        </p:txBody>
      </p:sp>
      <p:sp>
        <p:nvSpPr>
          <p:cNvPr id="3" name="Content Placeholder 2"/>
          <p:cNvSpPr>
            <a:spLocks noGrp="1"/>
          </p:cNvSpPr>
          <p:nvPr>
            <p:ph idx="1"/>
          </p:nvPr>
        </p:nvSpPr>
        <p:spPr/>
        <p:txBody>
          <a:bodyPr>
            <a:normAutofit/>
          </a:bodyPr>
          <a:lstStyle/>
          <a:p>
            <a:r>
              <a:rPr lang="en-US" sz="2200" dirty="0">
                <a:hlinkClick r:id="rId2"/>
              </a:rPr>
              <a:t>https://www.nap.edu/catalog/23550/the-economic-and-fiscal-consequences-of-immigration</a:t>
            </a:r>
            <a:endParaRPr lang="en-US" dirty="0"/>
          </a:p>
          <a:p>
            <a:r>
              <a:rPr lang="en-US" dirty="0"/>
              <a:t>The economy is not a fixed size, so that the addition of immigrants does not necessarily reduce the situation of natives.</a:t>
            </a:r>
          </a:p>
          <a:p>
            <a:r>
              <a:rPr lang="en-US" dirty="0"/>
              <a:t>Immigrants are not just workers, they are consumers and tax payers.</a:t>
            </a:r>
          </a:p>
          <a:p>
            <a:r>
              <a:rPr lang="en-US" dirty="0"/>
              <a:t>First principles of economics would assume a net gain from immigration.</a:t>
            </a:r>
          </a:p>
        </p:txBody>
      </p:sp>
    </p:spTree>
    <p:extLst>
      <p:ext uri="{BB962C8B-B14F-4D97-AF65-F5344CB8AC3E}">
        <p14:creationId xmlns:p14="http://schemas.microsoft.com/office/powerpoint/2010/main" val="261862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Growth </a:t>
            </a:r>
          </a:p>
        </p:txBody>
      </p:sp>
      <p:sp>
        <p:nvSpPr>
          <p:cNvPr id="3" name="Content Placeholder 2"/>
          <p:cNvSpPr>
            <a:spLocks noGrp="1"/>
          </p:cNvSpPr>
          <p:nvPr>
            <p:ph idx="1"/>
          </p:nvPr>
        </p:nvSpPr>
        <p:spPr/>
        <p:txBody>
          <a:bodyPr/>
          <a:lstStyle/>
          <a:p>
            <a:r>
              <a:rPr lang="en-US" dirty="0"/>
              <a:t>The portion of the labor force that is foreign born has risen from about 11 percent to over 16% in the past 20 years.  Immigrants and their children will account for the vast majority of current and future net workforce growth.</a:t>
            </a:r>
          </a:p>
          <a:p>
            <a:endParaRPr lang="en-US" dirty="0"/>
          </a:p>
        </p:txBody>
      </p:sp>
    </p:spTree>
    <p:extLst>
      <p:ext uri="{BB962C8B-B14F-4D97-AF65-F5344CB8AC3E}">
        <p14:creationId xmlns:p14="http://schemas.microsoft.com/office/powerpoint/2010/main" val="1493146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8" y="914400"/>
            <a:ext cx="862148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192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on Wages</a:t>
            </a:r>
          </a:p>
        </p:txBody>
      </p:sp>
      <p:sp>
        <p:nvSpPr>
          <p:cNvPr id="3" name="Content Placeholder 2"/>
          <p:cNvSpPr>
            <a:spLocks noGrp="1"/>
          </p:cNvSpPr>
          <p:nvPr>
            <p:ph idx="1"/>
          </p:nvPr>
        </p:nvSpPr>
        <p:spPr/>
        <p:txBody>
          <a:bodyPr>
            <a:normAutofit lnSpcReduction="10000"/>
          </a:bodyPr>
          <a:lstStyle/>
          <a:p>
            <a:r>
              <a:rPr lang="en-US" dirty="0"/>
              <a:t>The impact of immigrants on wages of native born is very small.</a:t>
            </a:r>
          </a:p>
          <a:p>
            <a:r>
              <a:rPr lang="en-US" dirty="0"/>
              <a:t>The negative effects are concentrated among prior immigrants who are the closest substitutes for new immigrants.</a:t>
            </a:r>
          </a:p>
          <a:p>
            <a:r>
              <a:rPr lang="en-US" dirty="0"/>
              <a:t>Little evidence of immigration effects on employment levels of native workers.</a:t>
            </a:r>
          </a:p>
          <a:p>
            <a:r>
              <a:rPr lang="en-US" dirty="0"/>
              <a:t>Some reduction of hours among teenagers, but not overall employment.</a:t>
            </a:r>
          </a:p>
        </p:txBody>
      </p:sp>
    </p:spTree>
    <p:extLst>
      <p:ext uri="{BB962C8B-B14F-4D97-AF65-F5344CB8AC3E}">
        <p14:creationId xmlns:p14="http://schemas.microsoft.com/office/powerpoint/2010/main" val="2621835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1AC671B5-6369-403A-8536-66CBD4AEA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3726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35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2A90CC2F-F31D-4E25-A564-40DFE8C77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14450"/>
            <a:ext cx="9220200"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23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1681"/>
          </a:xfrm>
        </p:spPr>
        <p:txBody>
          <a:bodyPr/>
          <a:lstStyle/>
          <a:p>
            <a:r>
              <a:rPr lang="en-US" sz="2800" dirty="0"/>
              <a:t>Panel Charge</a:t>
            </a:r>
          </a:p>
        </p:txBody>
      </p:sp>
      <p:sp>
        <p:nvSpPr>
          <p:cNvPr id="3" name="TextBox 2"/>
          <p:cNvSpPr txBox="1"/>
          <p:nvPr/>
        </p:nvSpPr>
        <p:spPr>
          <a:xfrm>
            <a:off x="2564574" y="2909641"/>
            <a:ext cx="184666" cy="584776"/>
          </a:xfrm>
          <a:prstGeom prst="rect">
            <a:avLst/>
          </a:prstGeom>
          <a:noFill/>
        </p:spPr>
        <p:txBody>
          <a:bodyPr wrap="none" rtlCol="0">
            <a:spAutoFit/>
          </a:bodyPr>
          <a:lstStyle/>
          <a:p>
            <a:endParaRPr lang="en-US" dirty="0"/>
          </a:p>
        </p:txBody>
      </p:sp>
      <p:sp>
        <p:nvSpPr>
          <p:cNvPr id="5" name="Rectangle 4"/>
          <p:cNvSpPr/>
          <p:nvPr/>
        </p:nvSpPr>
        <p:spPr>
          <a:xfrm>
            <a:off x="435159" y="1585321"/>
            <a:ext cx="8331629" cy="3416320"/>
          </a:xfrm>
          <a:prstGeom prst="rect">
            <a:avLst/>
          </a:prstGeom>
        </p:spPr>
        <p:txBody>
          <a:bodyPr wrap="square">
            <a:spAutoFit/>
          </a:bodyPr>
          <a:lstStyle/>
          <a:p>
            <a:pPr marL="514350" indent="-514350">
              <a:buFont typeface="+mj-lt"/>
              <a:buAutoNum type="arabicPeriod"/>
            </a:pPr>
            <a:r>
              <a:rPr lang="en-US" sz="2400" dirty="0">
                <a:latin typeface="Trebuchet MS"/>
                <a:cs typeface="Trebuchet MS"/>
              </a:rPr>
              <a:t>Summarizing what is known about how immigrants and their descendants are integrating into American society;</a:t>
            </a:r>
          </a:p>
          <a:p>
            <a:pPr marL="514350" indent="-514350">
              <a:buFont typeface="+mj-lt"/>
              <a:buAutoNum type="arabicPeriod"/>
            </a:pPr>
            <a:endParaRPr lang="en-US" sz="2400" dirty="0">
              <a:latin typeface="Trebuchet MS"/>
              <a:cs typeface="Trebuchet MS"/>
            </a:endParaRPr>
          </a:p>
          <a:p>
            <a:pPr marL="514350" indent="-514350">
              <a:buFont typeface="+mj-lt"/>
              <a:buAutoNum type="arabicPeriod"/>
            </a:pPr>
            <a:r>
              <a:rPr lang="en-US" sz="2400" dirty="0">
                <a:latin typeface="Trebuchet MS"/>
                <a:cs typeface="Trebuchet MS"/>
              </a:rPr>
              <a:t>Discussing the implications of this knowledge for informing various policy options; </a:t>
            </a:r>
          </a:p>
          <a:p>
            <a:pPr marL="514350" indent="-514350">
              <a:buFont typeface="+mj-lt"/>
              <a:buAutoNum type="arabicPeriod"/>
            </a:pPr>
            <a:endParaRPr lang="en-US" sz="2400" dirty="0">
              <a:latin typeface="Trebuchet MS"/>
              <a:cs typeface="Trebuchet MS"/>
            </a:endParaRPr>
          </a:p>
          <a:p>
            <a:pPr marL="514350" indent="-514350">
              <a:buFont typeface="+mj-lt"/>
              <a:buAutoNum type="arabicPeriod"/>
            </a:pPr>
            <a:r>
              <a:rPr lang="en-US" sz="2400" dirty="0">
                <a:latin typeface="Trebuchet MS"/>
                <a:cs typeface="Trebuchet MS"/>
              </a:rPr>
              <a:t>Identifying any important gaps in existing knowledge and data availability. </a:t>
            </a:r>
          </a:p>
        </p:txBody>
      </p:sp>
    </p:spTree>
    <p:extLst>
      <p:ext uri="{BB962C8B-B14F-4D97-AF65-F5344CB8AC3E}">
        <p14:creationId xmlns:p14="http://schemas.microsoft.com/office/powerpoint/2010/main" val="2977611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0593BAFD-600E-4967-8FA2-E9D957622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325"/>
            <a:ext cx="929640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68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A057019-E2BA-4042-973F-253A4668408C}"/>
              </a:ext>
            </a:extLst>
          </p:cNvPr>
          <p:cNvSpPr>
            <a:spLocks noGrp="1"/>
          </p:cNvSpPr>
          <p:nvPr>
            <p:ph type="title"/>
          </p:nvPr>
        </p:nvSpPr>
        <p:spPr/>
        <p:txBody>
          <a:bodyPr/>
          <a:lstStyle/>
          <a:p>
            <a:pPr eaLnBrk="1" hangingPunct="1"/>
            <a:r>
              <a:rPr lang="en-US" altLang="en-US"/>
              <a:t>Different Fiscal Impacts</a:t>
            </a:r>
          </a:p>
        </p:txBody>
      </p:sp>
      <p:sp>
        <p:nvSpPr>
          <p:cNvPr id="25603" name="Rectangle 3">
            <a:extLst>
              <a:ext uri="{FF2B5EF4-FFF2-40B4-BE49-F238E27FC236}">
                <a16:creationId xmlns:a16="http://schemas.microsoft.com/office/drawing/2014/main" id="{5DB0FCC9-E0A9-4EB5-B720-C86137DDE16D}"/>
              </a:ext>
            </a:extLst>
          </p:cNvPr>
          <p:cNvSpPr>
            <a:spLocks noGrp="1"/>
          </p:cNvSpPr>
          <p:nvPr>
            <p:ph type="body" idx="1"/>
          </p:nvPr>
        </p:nvSpPr>
        <p:spPr/>
        <p:txBody>
          <a:bodyPr/>
          <a:lstStyle/>
          <a:p>
            <a:pPr eaLnBrk="1" hangingPunct="1"/>
            <a:r>
              <a:rPr lang="en-US" altLang="en-US" dirty="0"/>
              <a:t>Age Structure of Immigrants (Education and Social Security).</a:t>
            </a:r>
          </a:p>
          <a:p>
            <a:pPr eaLnBrk="1" hangingPunct="1"/>
            <a:r>
              <a:rPr lang="en-US" altLang="en-US" dirty="0"/>
              <a:t>Undocumented not eligible for benefits.</a:t>
            </a:r>
          </a:p>
          <a:p>
            <a:pPr eaLnBrk="1" hangingPunct="1"/>
            <a:r>
              <a:rPr lang="en-US" altLang="en-US" dirty="0"/>
              <a:t>Refugees eligible for many benefits.</a:t>
            </a:r>
          </a:p>
          <a:p>
            <a:pPr eaLnBrk="1" hangingPunct="1"/>
            <a:r>
              <a:rPr lang="en-US" altLang="en-US" dirty="0"/>
              <a:t>Emergency health care is a big issue.</a:t>
            </a:r>
          </a:p>
          <a:p>
            <a:pPr eaLnBrk="1" hangingPunct="1"/>
            <a:r>
              <a:rPr lang="en-US" altLang="en-US" dirty="0"/>
              <a:t>Short run fiscal impacts are a large problem for small areas.</a:t>
            </a:r>
          </a:p>
          <a:p>
            <a:pPr eaLnBrk="1" hangingPunct="1"/>
            <a:r>
              <a:rPr lang="en-US" altLang="en-US" dirty="0"/>
              <a:t>National vs. state and local impacts</a:t>
            </a:r>
          </a:p>
        </p:txBody>
      </p:sp>
    </p:spTree>
    <p:extLst>
      <p:ext uri="{BB962C8B-B14F-4D97-AF65-F5344CB8AC3E}">
        <p14:creationId xmlns:p14="http://schemas.microsoft.com/office/powerpoint/2010/main" val="2800314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B11156C5-A344-4FE9-96D2-E30464BD3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0638"/>
            <a:ext cx="8686800" cy="556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18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Impacts</a:t>
            </a:r>
          </a:p>
        </p:txBody>
      </p:sp>
      <p:sp>
        <p:nvSpPr>
          <p:cNvPr id="3" name="Content Placeholder 2"/>
          <p:cNvSpPr>
            <a:spLocks noGrp="1"/>
          </p:cNvSpPr>
          <p:nvPr>
            <p:ph idx="1"/>
          </p:nvPr>
        </p:nvSpPr>
        <p:spPr/>
        <p:txBody>
          <a:bodyPr/>
          <a:lstStyle/>
          <a:p>
            <a:r>
              <a:rPr lang="en-US" dirty="0"/>
              <a:t>On average  individuals in the first generation are more costly to governments, mainly at the state and local levels, than are the native-born generations.</a:t>
            </a:r>
          </a:p>
          <a:p>
            <a:r>
              <a:rPr lang="en-US" dirty="0"/>
              <a:t>The second generation are among the strongest economic an fiscal contributors in the population.</a:t>
            </a:r>
          </a:p>
        </p:txBody>
      </p:sp>
    </p:spTree>
    <p:extLst>
      <p:ext uri="{BB962C8B-B14F-4D97-AF65-F5344CB8AC3E}">
        <p14:creationId xmlns:p14="http://schemas.microsoft.com/office/powerpoint/2010/main" val="3021399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Impacts</a:t>
            </a:r>
          </a:p>
        </p:txBody>
      </p:sp>
      <p:sp>
        <p:nvSpPr>
          <p:cNvPr id="3" name="Content Placeholder 2"/>
          <p:cNvSpPr>
            <a:spLocks noGrp="1"/>
          </p:cNvSpPr>
          <p:nvPr>
            <p:ph idx="1"/>
          </p:nvPr>
        </p:nvSpPr>
        <p:spPr/>
        <p:txBody>
          <a:bodyPr/>
          <a:lstStyle/>
          <a:p>
            <a:r>
              <a:rPr lang="en-US" dirty="0"/>
              <a:t>Assumptions affect estimates of fiscal impacts.</a:t>
            </a:r>
          </a:p>
          <a:p>
            <a:r>
              <a:rPr lang="en-US" dirty="0"/>
              <a:t>The second generation costs a lot—but they are native born.  And the cost is actually an investment—most of the cost is education.</a:t>
            </a:r>
          </a:p>
          <a:p>
            <a:r>
              <a:rPr lang="en-US" dirty="0"/>
              <a:t>Average or marginal accounting for federal expenditures.  Costs like defense and national parks do not increase with each additional person, social security costs do.</a:t>
            </a:r>
          </a:p>
        </p:txBody>
      </p:sp>
    </p:spTree>
    <p:extLst>
      <p:ext uri="{BB962C8B-B14F-4D97-AF65-F5344CB8AC3E}">
        <p14:creationId xmlns:p14="http://schemas.microsoft.com/office/powerpoint/2010/main" val="2829664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3D47A212-D30B-4608-8818-595F4A567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8263"/>
            <a:ext cx="8915400" cy="551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974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E78FEB19-BC8D-4716-A945-4678C1D61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533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1" name="Rectangle 2"/>
          <p:cNvSpPr>
            <a:spLocks noGrp="1" noChangeArrowheads="1"/>
          </p:cNvSpPr>
          <p:nvPr>
            <p:ph type="title"/>
          </p:nvPr>
        </p:nvSpPr>
        <p:spPr/>
        <p:txBody>
          <a:bodyPr/>
          <a:lstStyle/>
          <a:p>
            <a:r>
              <a:rPr lang="en-US"/>
              <a:t>U.S. Citizenship Rules</a:t>
            </a:r>
          </a:p>
        </p:txBody>
      </p:sp>
      <p:sp>
        <p:nvSpPr>
          <p:cNvPr id="552962" name="Rectangle 3"/>
          <p:cNvSpPr>
            <a:spLocks noGrp="1" noChangeArrowheads="1"/>
          </p:cNvSpPr>
          <p:nvPr>
            <p:ph type="body" idx="1"/>
          </p:nvPr>
        </p:nvSpPr>
        <p:spPr/>
        <p:txBody>
          <a:bodyPr>
            <a:normAutofit fontScale="85000" lnSpcReduction="20000"/>
          </a:bodyPr>
          <a:lstStyle/>
          <a:p>
            <a:r>
              <a:rPr lang="en-US" dirty="0"/>
              <a:t>5 year residence</a:t>
            </a:r>
          </a:p>
          <a:p>
            <a:r>
              <a:rPr lang="en-US" dirty="0"/>
              <a:t>Oral and written English ability</a:t>
            </a:r>
          </a:p>
          <a:p>
            <a:r>
              <a:rPr lang="en-US" dirty="0"/>
              <a:t>Knowledge of US history and government</a:t>
            </a:r>
          </a:p>
          <a:p>
            <a:r>
              <a:rPr lang="en-US" dirty="0"/>
              <a:t>Good moral character</a:t>
            </a:r>
          </a:p>
          <a:p>
            <a:r>
              <a:rPr lang="en-US" dirty="0"/>
              <a:t>Oath of allegiance</a:t>
            </a:r>
          </a:p>
          <a:p>
            <a:r>
              <a:rPr lang="en-US" dirty="0"/>
              <a:t>No dual citizenship (ambiguous)</a:t>
            </a:r>
          </a:p>
          <a:p>
            <a:pPr lvl="1"/>
            <a:r>
              <a:rPr lang="en-US" dirty="0"/>
              <a:t>Give up foreign allegiance</a:t>
            </a:r>
          </a:p>
          <a:p>
            <a:r>
              <a:rPr lang="en-US" dirty="0"/>
              <a:t>New citizenship test</a:t>
            </a:r>
          </a:p>
          <a:p>
            <a:pPr lvl="1"/>
            <a:r>
              <a:rPr lang="en-US" dirty="0">
                <a:hlinkClick r:id="rId2"/>
              </a:rPr>
              <a:t>https://www.uscis.gov/citizenship-resource-center/the-2020-version-of-the-civics-test/128-civics-questions-and-answers-2020-version</a:t>
            </a:r>
            <a:endParaRPr lang="en-US" dirty="0"/>
          </a:p>
          <a:p>
            <a:pPr lvl="1"/>
            <a:endParaRPr lang="en-US" dirty="0"/>
          </a:p>
        </p:txBody>
      </p:sp>
    </p:spTree>
    <p:extLst>
      <p:ext uri="{BB962C8B-B14F-4D97-AF65-F5344CB8AC3E}">
        <p14:creationId xmlns:p14="http://schemas.microsoft.com/office/powerpoint/2010/main" val="4288520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325225" cy="882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698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Ascriptive</a:t>
            </a:r>
            <a:r>
              <a:rPr lang="en-US" dirty="0"/>
              <a:t> Citizenship</a:t>
            </a:r>
          </a:p>
        </p:txBody>
      </p:sp>
      <p:sp>
        <p:nvSpPr>
          <p:cNvPr id="3" name="Content Placeholder 2"/>
          <p:cNvSpPr>
            <a:spLocks noGrp="1"/>
          </p:cNvSpPr>
          <p:nvPr>
            <p:ph idx="1"/>
          </p:nvPr>
        </p:nvSpPr>
        <p:spPr/>
        <p:txBody>
          <a:bodyPr/>
          <a:lstStyle/>
          <a:p>
            <a:r>
              <a:rPr lang="en-US" dirty="0"/>
              <a:t>From 1790-1952</a:t>
            </a:r>
          </a:p>
          <a:p>
            <a:pPr lvl="1"/>
            <a:r>
              <a:rPr lang="en-US" dirty="0"/>
              <a:t>Access to citizenship was </a:t>
            </a:r>
            <a:r>
              <a:rPr lang="en-US" dirty="0" err="1"/>
              <a:t>racialized</a:t>
            </a:r>
            <a:r>
              <a:rPr lang="en-US" dirty="0"/>
              <a:t> and unequal.</a:t>
            </a:r>
          </a:p>
          <a:p>
            <a:pPr lvl="1"/>
            <a:r>
              <a:rPr lang="en-US" dirty="0"/>
              <a:t>Racial, </a:t>
            </a:r>
            <a:r>
              <a:rPr lang="en-US"/>
              <a:t>gender hierarchies</a:t>
            </a:r>
            <a:endParaRPr lang="en-US" dirty="0"/>
          </a:p>
        </p:txBody>
      </p:sp>
    </p:spTree>
    <p:extLst>
      <p:ext uri="{BB962C8B-B14F-4D97-AF65-F5344CB8AC3E}">
        <p14:creationId xmlns:p14="http://schemas.microsoft.com/office/powerpoint/2010/main" val="3390391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9352"/>
          </a:xfrm>
        </p:spPr>
        <p:txBody>
          <a:bodyPr/>
          <a:lstStyle/>
          <a:p>
            <a:r>
              <a:rPr lang="en-US" sz="2800" dirty="0"/>
              <a:t>Integration</a:t>
            </a:r>
          </a:p>
        </p:txBody>
      </p:sp>
      <p:sp>
        <p:nvSpPr>
          <p:cNvPr id="3" name="TextBox 2"/>
          <p:cNvSpPr txBox="1"/>
          <p:nvPr/>
        </p:nvSpPr>
        <p:spPr>
          <a:xfrm>
            <a:off x="675203" y="1135710"/>
            <a:ext cx="7903326" cy="3600986"/>
          </a:xfrm>
          <a:prstGeom prst="rect">
            <a:avLst/>
          </a:prstGeom>
          <a:noFill/>
        </p:spPr>
        <p:txBody>
          <a:bodyPr wrap="square" rtlCol="0">
            <a:spAutoFit/>
          </a:bodyPr>
          <a:lstStyle/>
          <a:p>
            <a:pPr marL="731520" indent="-457200">
              <a:spcBef>
                <a:spcPts val="1200"/>
              </a:spcBef>
              <a:buFont typeface="Arial"/>
              <a:buChar char="•"/>
            </a:pPr>
            <a:r>
              <a:rPr lang="en-US" sz="2800" dirty="0"/>
              <a:t>Immigrant groups and host societies come to resemble each other.</a:t>
            </a:r>
          </a:p>
          <a:p>
            <a:pPr marL="1188720" lvl="1" indent="-457200">
              <a:spcBef>
                <a:spcPts val="1200"/>
              </a:spcBef>
              <a:buFont typeface="Arial"/>
              <a:buChar char="•"/>
            </a:pPr>
            <a:r>
              <a:rPr lang="en-US" sz="2800" dirty="0"/>
              <a:t>Two-way exchange</a:t>
            </a:r>
          </a:p>
          <a:p>
            <a:pPr marL="731520" indent="-457200">
              <a:spcBef>
                <a:spcPts val="1200"/>
              </a:spcBef>
              <a:buFont typeface="Arial"/>
              <a:buChar char="•"/>
            </a:pPr>
            <a:r>
              <a:rPr lang="en-US" sz="2800" dirty="0"/>
              <a:t>Measured across time and </a:t>
            </a:r>
            <a:r>
              <a:rPr lang="en-US" sz="2800" dirty="0" err="1"/>
              <a:t>intergenerationally</a:t>
            </a:r>
            <a:endParaRPr lang="en-US" sz="2800" dirty="0"/>
          </a:p>
          <a:p>
            <a:pPr marL="731520" indent="-457200">
              <a:spcBef>
                <a:spcPts val="1200"/>
              </a:spcBef>
              <a:buFont typeface="Arial"/>
              <a:buChar char="•"/>
            </a:pPr>
            <a:r>
              <a:rPr lang="en-US" sz="2800" dirty="0"/>
              <a:t>Effects on well-being</a:t>
            </a:r>
          </a:p>
          <a:p>
            <a:pPr marL="274320">
              <a:spcBef>
                <a:spcPts val="1200"/>
              </a:spcBef>
            </a:pPr>
            <a:endParaRPr lang="en-US" sz="2000" dirty="0"/>
          </a:p>
        </p:txBody>
      </p:sp>
    </p:spTree>
    <p:extLst>
      <p:ext uri="{BB962C8B-B14F-4D97-AF65-F5344CB8AC3E}">
        <p14:creationId xmlns:p14="http://schemas.microsoft.com/office/powerpoint/2010/main" val="1513639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Rectangle 2"/>
          <p:cNvSpPr>
            <a:spLocks noGrp="1" noChangeArrowheads="1"/>
          </p:cNvSpPr>
          <p:nvPr>
            <p:ph type="title"/>
          </p:nvPr>
        </p:nvSpPr>
        <p:spPr/>
        <p:txBody>
          <a:bodyPr>
            <a:normAutofit fontScale="90000"/>
          </a:bodyPr>
          <a:lstStyle/>
          <a:p>
            <a:r>
              <a:rPr lang="en-US" sz="4000"/>
              <a:t>States had generous laws towards immigrants</a:t>
            </a:r>
          </a:p>
        </p:txBody>
      </p:sp>
      <p:sp>
        <p:nvSpPr>
          <p:cNvPr id="555010" name="Rectangle 3"/>
          <p:cNvSpPr>
            <a:spLocks noGrp="1" noChangeArrowheads="1"/>
          </p:cNvSpPr>
          <p:nvPr>
            <p:ph type="body" idx="1"/>
          </p:nvPr>
        </p:nvSpPr>
        <p:spPr/>
        <p:txBody>
          <a:bodyPr/>
          <a:lstStyle/>
          <a:p>
            <a:r>
              <a:rPr lang="en-US"/>
              <a:t>1846, Wisconsin allowed all immigrants who had the intention to naturalize and who had lived in state for one year to vote.</a:t>
            </a:r>
          </a:p>
          <a:p>
            <a:r>
              <a:rPr lang="en-US"/>
              <a:t>1850 Michigan granted vote to immigrants who had been living there 2 and a half years.</a:t>
            </a:r>
          </a:p>
          <a:p>
            <a:endParaRPr lang="en-US"/>
          </a:p>
        </p:txBody>
      </p:sp>
    </p:spTree>
    <p:extLst>
      <p:ext uri="{BB962C8B-B14F-4D97-AF65-F5344CB8AC3E}">
        <p14:creationId xmlns:p14="http://schemas.microsoft.com/office/powerpoint/2010/main" val="2754342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0"/>
            <a:ext cx="8924925" cy="69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335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0"/>
            <a:ext cx="889635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941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4288"/>
            <a:ext cx="8943975"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01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3" name="Rectangle 2"/>
          <p:cNvSpPr>
            <a:spLocks noGrp="1" noChangeArrowheads="1"/>
          </p:cNvSpPr>
          <p:nvPr>
            <p:ph type="title"/>
          </p:nvPr>
        </p:nvSpPr>
        <p:spPr/>
        <p:txBody>
          <a:bodyPr/>
          <a:lstStyle/>
          <a:p>
            <a:r>
              <a:rPr lang="en-US"/>
              <a:t>1857 Dred Scott Case</a:t>
            </a:r>
          </a:p>
        </p:txBody>
      </p:sp>
      <p:sp>
        <p:nvSpPr>
          <p:cNvPr id="556034" name="Rectangle 3"/>
          <p:cNvSpPr>
            <a:spLocks noGrp="1" noChangeArrowheads="1"/>
          </p:cNvSpPr>
          <p:nvPr>
            <p:ph type="body" idx="1"/>
          </p:nvPr>
        </p:nvSpPr>
        <p:spPr/>
        <p:txBody>
          <a:bodyPr/>
          <a:lstStyle/>
          <a:p>
            <a:r>
              <a:rPr lang="en-US" sz="2800"/>
              <a:t>Dred Scott sued for his freedom on the grounds that residing in Illinois (a free state) meant that he could not be owned by someone in Missouri.</a:t>
            </a:r>
          </a:p>
          <a:p>
            <a:r>
              <a:rPr lang="en-US" sz="2800"/>
              <a:t>Supreme Court ruled that because he was not a citizen of Missouri he could not bring suit in federal court, and that freed blacks could never be citizens.  The relevant statutes only conferred citizenship on “free whites”</a:t>
            </a:r>
          </a:p>
        </p:txBody>
      </p:sp>
    </p:spTree>
    <p:extLst>
      <p:ext uri="{BB962C8B-B14F-4D97-AF65-F5344CB8AC3E}">
        <p14:creationId xmlns:p14="http://schemas.microsoft.com/office/powerpoint/2010/main" val="1945324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Rectangle 2"/>
          <p:cNvSpPr>
            <a:spLocks noGrp="1" noChangeArrowheads="1"/>
          </p:cNvSpPr>
          <p:nvPr>
            <p:ph type="title"/>
          </p:nvPr>
        </p:nvSpPr>
        <p:spPr/>
        <p:txBody>
          <a:bodyPr/>
          <a:lstStyle/>
          <a:p>
            <a:r>
              <a:rPr lang="en-US"/>
              <a:t>14</a:t>
            </a:r>
            <a:r>
              <a:rPr lang="en-US" baseline="30000"/>
              <a:t>th</a:t>
            </a:r>
            <a:r>
              <a:rPr lang="en-US"/>
              <a:t> Amendment 1868</a:t>
            </a:r>
          </a:p>
        </p:txBody>
      </p:sp>
      <p:sp>
        <p:nvSpPr>
          <p:cNvPr id="557058" name="Rectangle 3"/>
          <p:cNvSpPr>
            <a:spLocks noGrp="1" noChangeArrowheads="1"/>
          </p:cNvSpPr>
          <p:nvPr>
            <p:ph type="body" idx="1"/>
          </p:nvPr>
        </p:nvSpPr>
        <p:spPr/>
        <p:txBody>
          <a:bodyPr/>
          <a:lstStyle/>
          <a:p>
            <a:pPr>
              <a:lnSpc>
                <a:spcPct val="90000"/>
              </a:lnSpc>
            </a:pPr>
            <a:r>
              <a:rPr lang="en-US" dirty="0"/>
              <a:t>“all persons born or naturalized in the US are citizens of the US and the state in which they reside”  : Birthright citizenship</a:t>
            </a:r>
          </a:p>
          <a:p>
            <a:pPr>
              <a:lnSpc>
                <a:spcPct val="90000"/>
              </a:lnSpc>
            </a:pPr>
            <a:r>
              <a:rPr lang="en-US" dirty="0"/>
              <a:t>1870 Congress debated a law that would allow any “person” to naturalize.</a:t>
            </a:r>
          </a:p>
          <a:p>
            <a:pPr>
              <a:lnSpc>
                <a:spcPct val="90000"/>
              </a:lnSpc>
            </a:pPr>
            <a:r>
              <a:rPr lang="en-US" dirty="0"/>
              <a:t>But they passed a law making anyone of African descent or nativity eligible for naturalization.</a:t>
            </a:r>
          </a:p>
          <a:p>
            <a:pPr>
              <a:lnSpc>
                <a:spcPct val="90000"/>
              </a:lnSpc>
            </a:pPr>
            <a:endParaRPr lang="en-US" dirty="0"/>
          </a:p>
        </p:txBody>
      </p:sp>
    </p:spTree>
    <p:extLst>
      <p:ext uri="{BB962C8B-B14F-4D97-AF65-F5344CB8AC3E}">
        <p14:creationId xmlns:p14="http://schemas.microsoft.com/office/powerpoint/2010/main" val="1129272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Neither Black nor White?</a:t>
            </a:r>
          </a:p>
        </p:txBody>
      </p:sp>
      <p:sp>
        <p:nvSpPr>
          <p:cNvPr id="3" name="Content Placeholder 2"/>
          <p:cNvSpPr>
            <a:spLocks noGrp="1"/>
          </p:cNvSpPr>
          <p:nvPr>
            <p:ph idx="1"/>
          </p:nvPr>
        </p:nvSpPr>
        <p:spPr/>
        <p:txBody>
          <a:bodyPr/>
          <a:lstStyle/>
          <a:p>
            <a:r>
              <a:rPr lang="en-US" dirty="0"/>
              <a:t>1882 Chinese Exclusion Act excludes Chinese from Citizenship</a:t>
            </a:r>
          </a:p>
          <a:p>
            <a:r>
              <a:rPr lang="en-US" dirty="0"/>
              <a:t>1898 US vs. Wong Kim Ark </a:t>
            </a:r>
          </a:p>
          <a:p>
            <a:pPr lvl="1"/>
            <a:r>
              <a:rPr lang="en-US" dirty="0"/>
              <a:t>Child born in San Francisco.  US tried to deport him along with his parents.  Court ruled that he was a citizen.  Affirming Birth Right Citizenship</a:t>
            </a:r>
          </a:p>
          <a:p>
            <a:pPr marL="0" indent="0">
              <a:buNone/>
            </a:pPr>
            <a:r>
              <a:rPr lang="en-US" dirty="0"/>
              <a:t> </a:t>
            </a:r>
          </a:p>
          <a:p>
            <a:endParaRPr lang="en-US" dirty="0"/>
          </a:p>
        </p:txBody>
      </p:sp>
    </p:spTree>
    <p:extLst>
      <p:ext uri="{BB962C8B-B14F-4D97-AF65-F5344CB8AC3E}">
        <p14:creationId xmlns:p14="http://schemas.microsoft.com/office/powerpoint/2010/main" val="3288163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and Citizenship</a:t>
            </a:r>
          </a:p>
        </p:txBody>
      </p:sp>
      <p:sp>
        <p:nvSpPr>
          <p:cNvPr id="3" name="Content Placeholder 2"/>
          <p:cNvSpPr>
            <a:spLocks noGrp="1"/>
          </p:cNvSpPr>
          <p:nvPr>
            <p:ph idx="1"/>
          </p:nvPr>
        </p:nvSpPr>
        <p:spPr>
          <a:xfrm>
            <a:off x="457200" y="1600200"/>
            <a:ext cx="8229600" cy="5410200"/>
          </a:xfrm>
        </p:spPr>
        <p:txBody>
          <a:bodyPr>
            <a:normAutofit/>
          </a:bodyPr>
          <a:lstStyle/>
          <a:p>
            <a:r>
              <a:rPr lang="en-US" dirty="0"/>
              <a:t>1897 Mexicans.  Were considered neither white or black.  Court decided they could naturalize based on the promises of the Treaty of Guadalupe Hidalgo.</a:t>
            </a:r>
          </a:p>
          <a:p>
            <a:r>
              <a:rPr lang="en-US" dirty="0"/>
              <a:t>1910 Census counted Syrians, Armenians, Palestinians, Turks, and Persians as “</a:t>
            </a:r>
            <a:r>
              <a:rPr lang="en-US" dirty="0" err="1"/>
              <a:t>Asiatics</a:t>
            </a:r>
            <a:r>
              <a:rPr lang="en-US" dirty="0"/>
              <a:t>” which would mean they were ineligible for citizenship. Won a court ruling that they were “white”.  Still governs census today.</a:t>
            </a:r>
          </a:p>
          <a:p>
            <a:pPr marL="0" indent="0">
              <a:buNone/>
            </a:pPr>
            <a:endParaRPr lang="en-US" dirty="0"/>
          </a:p>
          <a:p>
            <a:endParaRPr lang="en-US" dirty="0"/>
          </a:p>
        </p:txBody>
      </p:sp>
    </p:spTree>
    <p:extLst>
      <p:ext uri="{BB962C8B-B14F-4D97-AF65-F5344CB8AC3E}">
        <p14:creationId xmlns:p14="http://schemas.microsoft.com/office/powerpoint/2010/main" val="3344692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and Citizenship</a:t>
            </a:r>
          </a:p>
        </p:txBody>
      </p:sp>
      <p:sp>
        <p:nvSpPr>
          <p:cNvPr id="3" name="Content Placeholder 2"/>
          <p:cNvSpPr>
            <a:spLocks noGrp="1"/>
          </p:cNvSpPr>
          <p:nvPr>
            <p:ph idx="1"/>
          </p:nvPr>
        </p:nvSpPr>
        <p:spPr/>
        <p:txBody>
          <a:bodyPr/>
          <a:lstStyle/>
          <a:p>
            <a:r>
              <a:rPr lang="en-US" dirty="0"/>
              <a:t>1911 Thai, Indians and Koreans ruled ineligible for citizenship.</a:t>
            </a:r>
          </a:p>
          <a:p>
            <a:r>
              <a:rPr lang="en-US" dirty="0"/>
              <a:t> 1922 Japanese ineligible for citizenship</a:t>
            </a:r>
          </a:p>
        </p:txBody>
      </p:sp>
    </p:spTree>
    <p:extLst>
      <p:ext uri="{BB962C8B-B14F-4D97-AF65-F5344CB8AC3E}">
        <p14:creationId xmlns:p14="http://schemas.microsoft.com/office/powerpoint/2010/main" val="1006061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Rectangle 2"/>
          <p:cNvSpPr>
            <a:spLocks noGrp="1" noChangeArrowheads="1"/>
          </p:cNvSpPr>
          <p:nvPr>
            <p:ph type="title"/>
          </p:nvPr>
        </p:nvSpPr>
        <p:spPr/>
        <p:txBody>
          <a:bodyPr/>
          <a:lstStyle/>
          <a:p>
            <a:r>
              <a:rPr lang="en-US"/>
              <a:t>Native Americans</a:t>
            </a:r>
          </a:p>
        </p:txBody>
      </p:sp>
      <p:sp>
        <p:nvSpPr>
          <p:cNvPr id="563202" name="Rectangle 3"/>
          <p:cNvSpPr>
            <a:spLocks noGrp="1" noChangeArrowheads="1"/>
          </p:cNvSpPr>
          <p:nvPr>
            <p:ph type="body" idx="1"/>
          </p:nvPr>
        </p:nvSpPr>
        <p:spPr/>
        <p:txBody>
          <a:bodyPr/>
          <a:lstStyle/>
          <a:p>
            <a:r>
              <a:rPr lang="en-US"/>
              <a:t>Dawes Act of 1887 gave citizenship to Indians who left the tribe for civil society.</a:t>
            </a:r>
          </a:p>
          <a:p>
            <a:r>
              <a:rPr lang="en-US"/>
              <a:t>1924: Congress gave citizenship to all Indians born within the US government.</a:t>
            </a:r>
          </a:p>
        </p:txBody>
      </p:sp>
    </p:spTree>
    <p:extLst>
      <p:ext uri="{BB962C8B-B14F-4D97-AF65-F5344CB8AC3E}">
        <p14:creationId xmlns:p14="http://schemas.microsoft.com/office/powerpoint/2010/main" val="385483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Integration across Dimensions  </a:t>
            </a:r>
          </a:p>
        </p:txBody>
      </p:sp>
      <p:sp>
        <p:nvSpPr>
          <p:cNvPr id="3" name="TextBox 2"/>
          <p:cNvSpPr txBox="1"/>
          <p:nvPr/>
        </p:nvSpPr>
        <p:spPr>
          <a:xfrm>
            <a:off x="1633297" y="1172237"/>
            <a:ext cx="3057974" cy="4401205"/>
          </a:xfrm>
          <a:prstGeom prst="rect">
            <a:avLst/>
          </a:prstGeom>
          <a:noFill/>
        </p:spPr>
        <p:txBody>
          <a:bodyPr wrap="square" rtlCol="0">
            <a:spAutoFit/>
          </a:bodyPr>
          <a:lstStyle/>
          <a:p>
            <a:pPr marL="457200" indent="-457200">
              <a:spcBef>
                <a:spcPts val="1200"/>
              </a:spcBef>
              <a:buFont typeface="Arial"/>
              <a:buChar char="•"/>
            </a:pPr>
            <a:r>
              <a:rPr lang="en-US" sz="2000" dirty="0"/>
              <a:t>Socioeconomic</a:t>
            </a:r>
          </a:p>
          <a:p>
            <a:pPr marL="914400" lvl="1" indent="-457200">
              <a:spcBef>
                <a:spcPts val="1200"/>
              </a:spcBef>
              <a:buFont typeface="Arial"/>
              <a:buChar char="•"/>
            </a:pPr>
            <a:r>
              <a:rPr lang="en-US" sz="2000" dirty="0"/>
              <a:t>Education</a:t>
            </a:r>
          </a:p>
          <a:p>
            <a:pPr marL="914400" lvl="1" indent="-457200">
              <a:spcBef>
                <a:spcPts val="1200"/>
              </a:spcBef>
              <a:buFont typeface="Arial"/>
              <a:buChar char="•"/>
            </a:pPr>
            <a:r>
              <a:rPr lang="en-US" sz="2000" dirty="0"/>
              <a:t>Occupation</a:t>
            </a:r>
          </a:p>
          <a:p>
            <a:pPr marL="914400" lvl="1" indent="-457200">
              <a:spcBef>
                <a:spcPts val="1200"/>
              </a:spcBef>
              <a:buFont typeface="Arial"/>
              <a:buChar char="•"/>
            </a:pPr>
            <a:r>
              <a:rPr lang="en-US" sz="2000" dirty="0"/>
              <a:t>Income</a:t>
            </a:r>
          </a:p>
          <a:p>
            <a:pPr marL="914400" lvl="1" indent="-457200">
              <a:spcBef>
                <a:spcPts val="1200"/>
              </a:spcBef>
              <a:buFont typeface="Arial"/>
              <a:buChar char="•"/>
            </a:pPr>
            <a:r>
              <a:rPr lang="en-US" sz="2000" dirty="0"/>
              <a:t>Poverty</a:t>
            </a:r>
          </a:p>
          <a:p>
            <a:pPr marL="457200" indent="-457200">
              <a:spcBef>
                <a:spcPts val="1200"/>
              </a:spcBef>
              <a:buFont typeface="Arial"/>
              <a:buChar char="•"/>
            </a:pPr>
            <a:r>
              <a:rPr lang="en-US" sz="2000" dirty="0"/>
              <a:t>Political</a:t>
            </a:r>
          </a:p>
          <a:p>
            <a:pPr marL="914400" lvl="1" indent="-457200">
              <a:spcBef>
                <a:spcPts val="1200"/>
              </a:spcBef>
              <a:buFont typeface="Arial"/>
              <a:buChar char="•"/>
            </a:pPr>
            <a:r>
              <a:rPr lang="en-US" sz="2000" dirty="0"/>
              <a:t>Naturalization</a:t>
            </a:r>
          </a:p>
          <a:p>
            <a:pPr marL="914400" lvl="1" indent="-457200">
              <a:spcBef>
                <a:spcPts val="1200"/>
              </a:spcBef>
              <a:buFont typeface="Arial"/>
              <a:buChar char="•"/>
            </a:pPr>
            <a:r>
              <a:rPr lang="en-US" sz="2000" dirty="0"/>
              <a:t>Civic Participation</a:t>
            </a:r>
          </a:p>
          <a:p>
            <a:pPr marL="457200" indent="-457200">
              <a:spcBef>
                <a:spcPts val="1200"/>
              </a:spcBef>
              <a:buFont typeface="Arial"/>
              <a:buChar char="•"/>
            </a:pPr>
            <a:endParaRPr lang="en-US" sz="2000" dirty="0"/>
          </a:p>
        </p:txBody>
      </p:sp>
      <p:sp>
        <p:nvSpPr>
          <p:cNvPr id="4" name="TextBox 3"/>
          <p:cNvSpPr txBox="1"/>
          <p:nvPr/>
        </p:nvSpPr>
        <p:spPr>
          <a:xfrm>
            <a:off x="5065610" y="1201473"/>
            <a:ext cx="3057974" cy="5016758"/>
          </a:xfrm>
          <a:prstGeom prst="rect">
            <a:avLst/>
          </a:prstGeom>
          <a:noFill/>
        </p:spPr>
        <p:txBody>
          <a:bodyPr wrap="square" rtlCol="0">
            <a:spAutoFit/>
          </a:bodyPr>
          <a:lstStyle/>
          <a:p>
            <a:pPr marL="457200" indent="-457200">
              <a:spcBef>
                <a:spcPts val="1200"/>
              </a:spcBef>
              <a:buFont typeface="Arial"/>
              <a:buChar char="•"/>
            </a:pPr>
            <a:r>
              <a:rPr lang="en-US" sz="2000" dirty="0"/>
              <a:t>Sociocultural</a:t>
            </a:r>
          </a:p>
          <a:p>
            <a:pPr marL="914400" lvl="1" indent="-457200">
              <a:spcBef>
                <a:spcPts val="1200"/>
              </a:spcBef>
              <a:buFont typeface="Arial"/>
              <a:buChar char="•"/>
            </a:pPr>
            <a:r>
              <a:rPr lang="en-US" sz="2000" dirty="0"/>
              <a:t>Language</a:t>
            </a:r>
          </a:p>
          <a:p>
            <a:pPr marL="914400" lvl="1" indent="-457200">
              <a:spcBef>
                <a:spcPts val="1200"/>
              </a:spcBef>
              <a:buFont typeface="Arial"/>
              <a:buChar char="•"/>
            </a:pPr>
            <a:r>
              <a:rPr lang="en-US" sz="2000" dirty="0"/>
              <a:t>Crime</a:t>
            </a:r>
          </a:p>
          <a:p>
            <a:pPr marL="914400" lvl="1" indent="-457200">
              <a:spcBef>
                <a:spcPts val="1200"/>
              </a:spcBef>
              <a:buFont typeface="Arial"/>
              <a:buChar char="•"/>
            </a:pPr>
            <a:r>
              <a:rPr lang="en-US" sz="2000" dirty="0"/>
              <a:t>Religion</a:t>
            </a:r>
          </a:p>
          <a:p>
            <a:pPr marL="914400" lvl="1" indent="-457200">
              <a:spcBef>
                <a:spcPts val="1200"/>
              </a:spcBef>
              <a:buFont typeface="Arial"/>
              <a:buChar char="•"/>
            </a:pPr>
            <a:r>
              <a:rPr lang="en-US" sz="2000" dirty="0"/>
              <a:t>Attitudes</a:t>
            </a:r>
          </a:p>
          <a:p>
            <a:pPr marL="914400" lvl="1" indent="-457200">
              <a:spcBef>
                <a:spcPts val="1200"/>
              </a:spcBef>
              <a:buFont typeface="Arial"/>
              <a:buChar char="•"/>
            </a:pPr>
            <a:r>
              <a:rPr lang="en-US" sz="2000" dirty="0"/>
              <a:t>Intermarriage</a:t>
            </a:r>
          </a:p>
          <a:p>
            <a:pPr marL="457200" indent="-457200">
              <a:spcBef>
                <a:spcPts val="1200"/>
              </a:spcBef>
              <a:buFont typeface="Arial"/>
              <a:buChar char="•"/>
            </a:pPr>
            <a:r>
              <a:rPr lang="en-US" sz="2000" dirty="0"/>
              <a:t>Spatial</a:t>
            </a:r>
          </a:p>
          <a:p>
            <a:pPr marL="457200" indent="-457200">
              <a:spcBef>
                <a:spcPts val="1200"/>
              </a:spcBef>
              <a:buFont typeface="Arial"/>
              <a:buChar char="•"/>
            </a:pPr>
            <a:r>
              <a:rPr lang="en-US" sz="2000" dirty="0"/>
              <a:t>Familial</a:t>
            </a:r>
          </a:p>
          <a:p>
            <a:pPr marL="457200" indent="-457200">
              <a:spcBef>
                <a:spcPts val="1200"/>
              </a:spcBef>
              <a:buFont typeface="Arial"/>
              <a:buChar char="•"/>
            </a:pPr>
            <a:r>
              <a:rPr lang="en-US" sz="2000" dirty="0"/>
              <a:t>Health</a:t>
            </a:r>
          </a:p>
          <a:p>
            <a:pPr>
              <a:spcBef>
                <a:spcPts val="1200"/>
              </a:spcBef>
            </a:pPr>
            <a:endParaRPr lang="en-US" sz="2000" dirty="0"/>
          </a:p>
          <a:p>
            <a:pPr marL="457200" indent="-457200">
              <a:spcBef>
                <a:spcPts val="1200"/>
              </a:spcBef>
              <a:buFont typeface="Arial"/>
              <a:buChar char="•"/>
            </a:pPr>
            <a:endParaRPr lang="en-US" sz="2000" dirty="0"/>
          </a:p>
        </p:txBody>
      </p:sp>
    </p:spTree>
    <p:extLst>
      <p:ext uri="{BB962C8B-B14F-4D97-AF65-F5344CB8AC3E}">
        <p14:creationId xmlns:p14="http://schemas.microsoft.com/office/powerpoint/2010/main" val="328440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Gender and Citizenship:</a:t>
            </a:r>
            <a:br>
              <a:rPr lang="en-US" dirty="0"/>
            </a:br>
            <a:r>
              <a:rPr lang="en-US" dirty="0"/>
              <a:t>1907 Expatriation Act</a:t>
            </a:r>
          </a:p>
        </p:txBody>
      </p:sp>
      <p:sp>
        <p:nvSpPr>
          <p:cNvPr id="10" name="Content Placeholder 9"/>
          <p:cNvSpPr>
            <a:spLocks noGrp="1"/>
          </p:cNvSpPr>
          <p:nvPr>
            <p:ph sz="half" idx="1"/>
          </p:nvPr>
        </p:nvSpPr>
        <p:spPr/>
        <p:txBody>
          <a:bodyPr>
            <a:normAutofit lnSpcReduction="10000"/>
          </a:bodyPr>
          <a:lstStyle/>
          <a:p>
            <a:r>
              <a:rPr lang="en-US" dirty="0"/>
              <a:t>Women who married non citizens lost their citizenship.</a:t>
            </a:r>
          </a:p>
          <a:p>
            <a:r>
              <a:rPr lang="en-US" dirty="0"/>
              <a:t>When World War 1 started many women who had been born in the US had to register as enemy aliens because they were married to German men.</a:t>
            </a:r>
          </a:p>
        </p:txBody>
      </p:sp>
      <p:pic>
        <p:nvPicPr>
          <p:cNvPr id="12" name="Content Placeholder 11"/>
          <p:cNvPicPr>
            <a:picLocks noGrp="1" noChangeAspect="1"/>
          </p:cNvPicPr>
          <p:nvPr>
            <p:ph sz="half" idx="2"/>
          </p:nvPr>
        </p:nvPicPr>
        <p:blipFill>
          <a:blip r:embed="rId2"/>
          <a:stretch>
            <a:fillRect/>
          </a:stretch>
        </p:blipFill>
        <p:spPr>
          <a:xfrm>
            <a:off x="4648200" y="2348168"/>
            <a:ext cx="4038600" cy="3030027"/>
          </a:xfrm>
          <a:prstGeom prst="rect">
            <a:avLst/>
          </a:prstGeom>
        </p:spPr>
      </p:pic>
    </p:spTree>
    <p:extLst>
      <p:ext uri="{BB962C8B-B14F-4D97-AF65-F5344CB8AC3E}">
        <p14:creationId xmlns:p14="http://schemas.microsoft.com/office/powerpoint/2010/main" val="3335694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Cable Act of 1922</a:t>
            </a:r>
          </a:p>
        </p:txBody>
      </p:sp>
      <p:sp>
        <p:nvSpPr>
          <p:cNvPr id="3" name="Content Placeholder 2"/>
          <p:cNvSpPr>
            <a:spLocks noGrp="1"/>
          </p:cNvSpPr>
          <p:nvPr>
            <p:ph idx="1"/>
          </p:nvPr>
        </p:nvSpPr>
        <p:spPr/>
        <p:txBody>
          <a:bodyPr/>
          <a:lstStyle/>
          <a:p>
            <a:r>
              <a:rPr lang="en-US" dirty="0"/>
              <a:t>Allowed a woman who married an alien to keep her citizenship.</a:t>
            </a:r>
          </a:p>
          <a:p>
            <a:r>
              <a:rPr lang="en-US" dirty="0"/>
              <a:t>However women who had married non-citizens between 1907 and 1922 still had to apply for citizenship.</a:t>
            </a:r>
          </a:p>
          <a:p>
            <a:r>
              <a:rPr lang="en-US" dirty="0"/>
              <a:t>MAJOR EXCEPTION: female American citizens who married aliens ineligible for citizenship (Asians) would still be stripped of citizenship</a:t>
            </a:r>
          </a:p>
        </p:txBody>
      </p:sp>
    </p:spTree>
    <p:extLst>
      <p:ext uri="{BB962C8B-B14F-4D97-AF65-F5344CB8AC3E}">
        <p14:creationId xmlns:p14="http://schemas.microsoft.com/office/powerpoint/2010/main" val="4770380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0924" y="1219200"/>
            <a:ext cx="8322151" cy="4038600"/>
          </a:xfrm>
          <a:prstGeom prst="rect">
            <a:avLst/>
          </a:prstGeom>
        </p:spPr>
      </p:pic>
    </p:spTree>
    <p:extLst>
      <p:ext uri="{BB962C8B-B14F-4D97-AF65-F5344CB8AC3E}">
        <p14:creationId xmlns:p14="http://schemas.microsoft.com/office/powerpoint/2010/main" val="5573766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 and Citizenship</a:t>
            </a:r>
          </a:p>
        </p:txBody>
      </p:sp>
      <p:sp>
        <p:nvSpPr>
          <p:cNvPr id="3" name="Content Placeholder 2"/>
          <p:cNvSpPr>
            <a:spLocks noGrp="1"/>
          </p:cNvSpPr>
          <p:nvPr>
            <p:ph idx="1"/>
          </p:nvPr>
        </p:nvSpPr>
        <p:spPr/>
        <p:txBody>
          <a:bodyPr/>
          <a:lstStyle/>
          <a:p>
            <a:r>
              <a:rPr lang="en-US" dirty="0"/>
              <a:t>1943  ban on citizenship for Chinese lifted.</a:t>
            </a:r>
          </a:p>
          <a:p>
            <a:r>
              <a:rPr lang="en-US" dirty="0"/>
              <a:t>1946 ban on citizenship for Filipinos and East Indians lifted.</a:t>
            </a:r>
          </a:p>
          <a:p>
            <a:r>
              <a:rPr lang="en-US" dirty="0"/>
              <a:t>1952 McCarran Walter Act</a:t>
            </a:r>
          </a:p>
          <a:p>
            <a:pPr lvl="1"/>
            <a:r>
              <a:rPr lang="en-US" dirty="0"/>
              <a:t>The right of a person to become a naturalized citizen of the US shall not be denied or abridged because of race or sex or because such person is married.</a:t>
            </a:r>
          </a:p>
          <a:p>
            <a:endParaRPr lang="en-US" dirty="0"/>
          </a:p>
        </p:txBody>
      </p:sp>
    </p:spTree>
    <p:extLst>
      <p:ext uri="{BB962C8B-B14F-4D97-AF65-F5344CB8AC3E}">
        <p14:creationId xmlns:p14="http://schemas.microsoft.com/office/powerpoint/2010/main" val="2749072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4927" y="403730"/>
            <a:ext cx="8084372" cy="844157"/>
          </a:xfrm>
        </p:spPr>
        <p:txBody>
          <a:bodyPr/>
          <a:lstStyle/>
          <a:p>
            <a:r>
              <a:rPr lang="en-US" sz="4000" dirty="0"/>
              <a:t>Naturalization &amp; Citizenship</a:t>
            </a:r>
            <a:endParaRPr lang="es-ES" sz="4000" dirty="0"/>
          </a:p>
        </p:txBody>
      </p:sp>
      <p:sp>
        <p:nvSpPr>
          <p:cNvPr id="4" name="Text Placeholder 3"/>
          <p:cNvSpPr>
            <a:spLocks noGrp="1"/>
          </p:cNvSpPr>
          <p:nvPr>
            <p:ph type="body" sz="quarter" idx="4294967295"/>
          </p:nvPr>
        </p:nvSpPr>
        <p:spPr>
          <a:xfrm>
            <a:off x="1395413" y="1269402"/>
            <a:ext cx="7146159" cy="4528970"/>
          </a:xfrm>
          <a:prstGeom prst="rect">
            <a:avLst/>
          </a:prstGeom>
        </p:spPr>
        <p:txBody>
          <a:bodyPr/>
          <a:lstStyle/>
          <a:p>
            <a:pPr marL="457200" indent="-457200">
              <a:spcBef>
                <a:spcPts val="1200"/>
              </a:spcBef>
              <a:buFont typeface="Arial"/>
              <a:buChar char="•"/>
            </a:pPr>
            <a:r>
              <a:rPr lang="en-US" sz="2800" dirty="0"/>
              <a:t>Citizenship rate in </a:t>
            </a:r>
            <a:r>
              <a:rPr lang="en-US" sz="2800" i="1" dirty="0">
                <a:solidFill>
                  <a:schemeClr val="accent1">
                    <a:lumMod val="75000"/>
                  </a:schemeClr>
                </a:solidFill>
              </a:rPr>
              <a:t>US 50% </a:t>
            </a:r>
            <a:r>
              <a:rPr lang="en-US" sz="2800" dirty="0"/>
              <a:t>vs. </a:t>
            </a:r>
            <a:r>
              <a:rPr lang="en-US" sz="2800" i="1" dirty="0">
                <a:solidFill>
                  <a:schemeClr val="accent1">
                    <a:lumMod val="75000"/>
                  </a:schemeClr>
                </a:solidFill>
              </a:rPr>
              <a:t>61% OECD</a:t>
            </a:r>
            <a:endParaRPr lang="en-US" sz="2800" dirty="0"/>
          </a:p>
          <a:p>
            <a:pPr marL="457200" indent="-457200">
              <a:spcBef>
                <a:spcPts val="1200"/>
              </a:spcBef>
              <a:buFont typeface="Arial"/>
              <a:buChar char="•"/>
            </a:pPr>
            <a:r>
              <a:rPr lang="en-US" sz="2800" dirty="0"/>
              <a:t>Adjusting for undocumented population, US still well below Canada, Australia, Sweden </a:t>
            </a:r>
          </a:p>
          <a:p>
            <a:pPr marL="457200" indent="-457200">
              <a:spcBef>
                <a:spcPts val="1200"/>
              </a:spcBef>
              <a:buFont typeface="Arial"/>
              <a:buChar char="•"/>
            </a:pPr>
            <a:r>
              <a:rPr lang="en-US" sz="2800" dirty="0"/>
              <a:t>Most immigrants want to naturalize</a:t>
            </a:r>
          </a:p>
          <a:p>
            <a:pPr marL="457200" indent="-457200">
              <a:spcBef>
                <a:spcPts val="1200"/>
              </a:spcBef>
              <a:buFont typeface="Arial"/>
              <a:buChar char="•"/>
            </a:pPr>
            <a:r>
              <a:rPr lang="en-US" sz="2800" dirty="0"/>
              <a:t>Birthright citizenship is a powerful mechanism of integration</a:t>
            </a:r>
          </a:p>
          <a:p>
            <a:pPr marL="457200" indent="-457200">
              <a:spcBef>
                <a:spcPts val="1200"/>
              </a:spcBef>
              <a:buFont typeface="Arial"/>
              <a:buChar char="•"/>
            </a:pPr>
            <a:r>
              <a:rPr lang="en-US" sz="2800" dirty="0"/>
              <a:t>Major barrier to political integration</a:t>
            </a:r>
          </a:p>
          <a:p>
            <a:endParaRPr lang="es-ES" dirty="0"/>
          </a:p>
        </p:txBody>
      </p:sp>
    </p:spTree>
    <p:extLst>
      <p:ext uri="{BB962C8B-B14F-4D97-AF65-F5344CB8AC3E}">
        <p14:creationId xmlns:p14="http://schemas.microsoft.com/office/powerpoint/2010/main" val="1162469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spc="-100" dirty="0">
                <a:solidFill>
                  <a:srgbClr val="D2533C"/>
                </a:solidFill>
                <a:latin typeface="Arial"/>
              </a:rPr>
              <a:t>Figure 4-2: Naturalization Levels among Foreign-born residents of the US, 1920-2013 (percentage naturalized)</a:t>
            </a:r>
            <a:endParaRPr lang="en-US" dirty="0"/>
          </a:p>
        </p:txBody>
      </p:sp>
      <p:graphicFrame>
        <p:nvGraphicFramePr>
          <p:cNvPr id="3" name="Content Placeholder 3"/>
          <p:cNvGraphicFramePr>
            <a:graphicFrameLocks/>
          </p:cNvGraphicFramePr>
          <p:nvPr/>
        </p:nvGraphicFramePr>
        <p:xfrm>
          <a:off x="457200" y="1250581"/>
          <a:ext cx="8162349" cy="46995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5880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7142" y="215403"/>
            <a:ext cx="8424105" cy="523220"/>
          </a:xfrm>
          <a:prstGeom prst="rect">
            <a:avLst/>
          </a:prstGeom>
          <a:noFill/>
        </p:spPr>
        <p:txBody>
          <a:bodyPr wrap="square" rtlCol="0">
            <a:spAutoFit/>
          </a:bodyPr>
          <a:lstStyle/>
          <a:p>
            <a:pPr algn="ctr"/>
            <a:r>
              <a:rPr lang="en-US" sz="2800" dirty="0">
                <a:latin typeface="Trebuchet MS" panose="020B0603020202020204" pitchFamily="34" charset="0"/>
              </a:rPr>
              <a:t>Political Representation of Immigrants</a:t>
            </a:r>
            <a:endParaRPr lang="es-ES" sz="2800" dirty="0">
              <a:latin typeface="Trebuchet MS" panose="020B0603020202020204" pitchFamily="34" charset="0"/>
            </a:endParaRPr>
          </a:p>
        </p:txBody>
      </p:sp>
      <p:sp>
        <p:nvSpPr>
          <p:cNvPr id="2" name="Text Placeholder 1"/>
          <p:cNvSpPr>
            <a:spLocks noGrp="1"/>
          </p:cNvSpPr>
          <p:nvPr>
            <p:ph type="body" sz="quarter" idx="10"/>
          </p:nvPr>
        </p:nvSpPr>
        <p:spPr/>
        <p:txBody>
          <a:bodyPr>
            <a:normAutofit/>
          </a:bodyPr>
          <a:lstStyle/>
          <a:p>
            <a:r>
              <a:rPr lang="en-US" dirty="0"/>
              <a:t>Counted for apportionment (even noncitizens)</a:t>
            </a:r>
          </a:p>
          <a:p>
            <a:endParaRPr lang="en-US" dirty="0"/>
          </a:p>
          <a:p>
            <a:r>
              <a:rPr lang="en-US" dirty="0"/>
              <a:t>Representation through election to office</a:t>
            </a:r>
          </a:p>
          <a:p>
            <a:endParaRPr lang="en-US" dirty="0"/>
          </a:p>
          <a:p>
            <a:r>
              <a:rPr lang="en-US" dirty="0"/>
              <a:t>Representation through the legislative process (even noncitizens)</a:t>
            </a:r>
          </a:p>
          <a:p>
            <a:pPr marL="0" indent="0">
              <a:buNone/>
            </a:pPr>
            <a:endParaRPr lang="en-US" dirty="0"/>
          </a:p>
        </p:txBody>
      </p:sp>
    </p:spTree>
    <p:extLst>
      <p:ext uri="{BB962C8B-B14F-4D97-AF65-F5344CB8AC3E}">
        <p14:creationId xmlns:p14="http://schemas.microsoft.com/office/powerpoint/2010/main" val="1051204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FBDF3-0971-42D4-A4E3-D0FB86E6676F}"/>
              </a:ext>
            </a:extLst>
          </p:cNvPr>
          <p:cNvSpPr>
            <a:spLocks noGrp="1"/>
          </p:cNvSpPr>
          <p:nvPr>
            <p:ph type="title"/>
          </p:nvPr>
        </p:nvSpPr>
        <p:spPr/>
        <p:txBody>
          <a:bodyPr/>
          <a:lstStyle/>
          <a:p>
            <a:r>
              <a:rPr lang="en-US" dirty="0"/>
              <a:t>Census and Apportionment</a:t>
            </a:r>
          </a:p>
        </p:txBody>
      </p:sp>
      <p:sp>
        <p:nvSpPr>
          <p:cNvPr id="3" name="Content Placeholder 2">
            <a:extLst>
              <a:ext uri="{FF2B5EF4-FFF2-40B4-BE49-F238E27FC236}">
                <a16:creationId xmlns:a16="http://schemas.microsoft.com/office/drawing/2014/main" id="{E49B4FFB-94EE-4D87-A718-8781AED24F58}"/>
              </a:ext>
            </a:extLst>
          </p:cNvPr>
          <p:cNvSpPr>
            <a:spLocks noGrp="1"/>
          </p:cNvSpPr>
          <p:nvPr>
            <p:ph idx="1"/>
          </p:nvPr>
        </p:nvSpPr>
        <p:spPr/>
        <p:txBody>
          <a:bodyPr>
            <a:normAutofit fontScale="92500" lnSpcReduction="10000"/>
          </a:bodyPr>
          <a:lstStyle/>
          <a:p>
            <a:r>
              <a:rPr lang="en-US" dirty="0"/>
              <a:t>Supreme Court hears Trump administration bid to not count undocumented people for apportionment starting this morning.</a:t>
            </a:r>
          </a:p>
          <a:p>
            <a:r>
              <a:rPr lang="en-US" dirty="0"/>
              <a:t>Three lower courts have ruled unanimously that the president’s action violates the constitution, the federal census statute or both.</a:t>
            </a:r>
          </a:p>
          <a:p>
            <a:r>
              <a:rPr lang="en-US" dirty="0"/>
              <a:t>We have always counted all people—except Indians not taxed and slaves as 3/5 of a person.  Even during period of Chinese exclusion and denial of citizenship.</a:t>
            </a:r>
          </a:p>
        </p:txBody>
      </p:sp>
    </p:spTree>
    <p:extLst>
      <p:ext uri="{BB962C8B-B14F-4D97-AF65-F5344CB8AC3E}">
        <p14:creationId xmlns:p14="http://schemas.microsoft.com/office/powerpoint/2010/main" val="31744849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AA5E0E-AFFF-42B0-AED0-260F175EC4D1}"/>
              </a:ext>
            </a:extLst>
          </p:cNvPr>
          <p:cNvPicPr>
            <a:picLocks noChangeAspect="1"/>
          </p:cNvPicPr>
          <p:nvPr/>
        </p:nvPicPr>
        <p:blipFill>
          <a:blip r:embed="rId2"/>
          <a:stretch>
            <a:fillRect/>
          </a:stretch>
        </p:blipFill>
        <p:spPr>
          <a:xfrm>
            <a:off x="-48128" y="381000"/>
            <a:ext cx="9192128" cy="6324600"/>
          </a:xfrm>
          <a:prstGeom prst="rect">
            <a:avLst/>
          </a:prstGeom>
        </p:spPr>
      </p:pic>
    </p:spTree>
    <p:extLst>
      <p:ext uri="{BB962C8B-B14F-4D97-AF65-F5344CB8AC3E}">
        <p14:creationId xmlns:p14="http://schemas.microsoft.com/office/powerpoint/2010/main" val="16943831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9A380B-80CC-4731-B27F-D2E2C0BFBC22}"/>
              </a:ext>
            </a:extLst>
          </p:cNvPr>
          <p:cNvPicPr>
            <a:picLocks noChangeAspect="1"/>
          </p:cNvPicPr>
          <p:nvPr/>
        </p:nvPicPr>
        <p:blipFill>
          <a:blip r:embed="rId2"/>
          <a:stretch>
            <a:fillRect/>
          </a:stretch>
        </p:blipFill>
        <p:spPr>
          <a:xfrm>
            <a:off x="482600" y="1119384"/>
            <a:ext cx="8178799" cy="4619230"/>
          </a:xfrm>
          <a:prstGeom prst="rect">
            <a:avLst/>
          </a:prstGeom>
        </p:spPr>
      </p:pic>
    </p:spTree>
    <p:extLst>
      <p:ext uri="{BB962C8B-B14F-4D97-AF65-F5344CB8AC3E}">
        <p14:creationId xmlns:p14="http://schemas.microsoft.com/office/powerpoint/2010/main" val="403313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9352"/>
          </a:xfrm>
        </p:spPr>
        <p:txBody>
          <a:bodyPr/>
          <a:lstStyle/>
          <a:p>
            <a:r>
              <a:rPr lang="en-US" sz="2800" dirty="0"/>
              <a:t>Quick Summary</a:t>
            </a:r>
          </a:p>
        </p:txBody>
      </p:sp>
      <p:sp>
        <p:nvSpPr>
          <p:cNvPr id="3" name="TextBox 2"/>
          <p:cNvSpPr txBox="1"/>
          <p:nvPr/>
        </p:nvSpPr>
        <p:spPr>
          <a:xfrm>
            <a:off x="675203" y="923438"/>
            <a:ext cx="7903326" cy="5355312"/>
          </a:xfrm>
          <a:prstGeom prst="rect">
            <a:avLst/>
          </a:prstGeom>
          <a:noFill/>
        </p:spPr>
        <p:txBody>
          <a:bodyPr wrap="square" rtlCol="0">
            <a:spAutoFit/>
          </a:bodyPr>
          <a:lstStyle/>
          <a:p>
            <a:pPr marL="731520" indent="-457200">
              <a:spcBef>
                <a:spcPts val="1200"/>
              </a:spcBef>
              <a:buFont typeface="Arial"/>
              <a:buChar char="•"/>
            </a:pPr>
            <a:r>
              <a:rPr lang="en-US" sz="2400" dirty="0"/>
              <a:t>Immigrants and their children (the second generation) represent one of every four U.S. residents.</a:t>
            </a:r>
          </a:p>
          <a:p>
            <a:pPr marL="731520" indent="-457200">
              <a:spcBef>
                <a:spcPts val="1200"/>
              </a:spcBef>
              <a:buFont typeface="Arial"/>
              <a:buChar char="•"/>
            </a:pPr>
            <a:r>
              <a:rPr lang="en-US" sz="2400" dirty="0"/>
              <a:t>Immigrants and their descendants are integrating into American society across all dimensions; the pace and outcomes depend on very different starting points.</a:t>
            </a:r>
          </a:p>
          <a:p>
            <a:pPr marL="731520" indent="-457200">
              <a:spcBef>
                <a:spcPts val="1200"/>
              </a:spcBef>
              <a:buFont typeface="Arial"/>
              <a:buChar char="•"/>
            </a:pPr>
            <a:r>
              <a:rPr lang="en-US" sz="2400" dirty="0"/>
              <a:t>On the whole, integration increases the well-being of immigrants and their descendants, e.g., in schooling, labor-market position, and residential situation. However, this is not true in every domain.  Exceptions include health, crime and family form.</a:t>
            </a:r>
          </a:p>
          <a:p>
            <a:pPr marL="731520" indent="-457200">
              <a:spcBef>
                <a:spcPts val="1200"/>
              </a:spcBef>
              <a:buFont typeface="Arial"/>
              <a:buChar char="•"/>
            </a:pPr>
            <a:endParaRPr lang="en-US" sz="2400" dirty="0"/>
          </a:p>
        </p:txBody>
      </p:sp>
    </p:spTree>
    <p:extLst>
      <p:ext uri="{BB962C8B-B14F-4D97-AF65-F5344CB8AC3E}">
        <p14:creationId xmlns:p14="http://schemas.microsoft.com/office/powerpoint/2010/main" val="11594156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583B39-51D5-47F8-B38E-C589AFC16762}"/>
              </a:ext>
            </a:extLst>
          </p:cNvPr>
          <p:cNvPicPr>
            <a:picLocks noChangeAspect="1"/>
          </p:cNvPicPr>
          <p:nvPr/>
        </p:nvPicPr>
        <p:blipFill>
          <a:blip r:embed="rId2"/>
          <a:stretch>
            <a:fillRect/>
          </a:stretch>
        </p:blipFill>
        <p:spPr>
          <a:xfrm>
            <a:off x="482600" y="1828800"/>
            <a:ext cx="8178799" cy="4581918"/>
          </a:xfrm>
          <a:prstGeom prst="rect">
            <a:avLst/>
          </a:prstGeom>
        </p:spPr>
      </p:pic>
      <p:sp>
        <p:nvSpPr>
          <p:cNvPr id="3" name="Title 2">
            <a:extLst>
              <a:ext uri="{FF2B5EF4-FFF2-40B4-BE49-F238E27FC236}">
                <a16:creationId xmlns:a16="http://schemas.microsoft.com/office/drawing/2014/main" id="{7635ACD8-0E82-4C28-91AC-3E59EA2F37F6}"/>
              </a:ext>
            </a:extLst>
          </p:cNvPr>
          <p:cNvSpPr>
            <a:spLocks noGrp="1"/>
          </p:cNvSpPr>
          <p:nvPr>
            <p:ph type="title"/>
          </p:nvPr>
        </p:nvSpPr>
        <p:spPr/>
        <p:txBody>
          <a:bodyPr>
            <a:normAutofit fontScale="90000"/>
          </a:bodyPr>
          <a:lstStyle/>
          <a:p>
            <a:r>
              <a:rPr lang="en-US" dirty="0"/>
              <a:t>What do Americans think of when they think about immigration?</a:t>
            </a:r>
          </a:p>
        </p:txBody>
      </p:sp>
      <p:sp>
        <p:nvSpPr>
          <p:cNvPr id="4" name="Content Placeholder 3">
            <a:extLst>
              <a:ext uri="{FF2B5EF4-FFF2-40B4-BE49-F238E27FC236}">
                <a16:creationId xmlns:a16="http://schemas.microsoft.com/office/drawing/2014/main" id="{5E433901-D113-475D-BC25-B25D14D04B3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675959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B924C-06E7-4F15-9A5D-B64F28ED3ACF}"/>
              </a:ext>
            </a:extLst>
          </p:cNvPr>
          <p:cNvPicPr>
            <a:picLocks noChangeAspect="1"/>
          </p:cNvPicPr>
          <p:nvPr/>
        </p:nvPicPr>
        <p:blipFill>
          <a:blip r:embed="rId2"/>
          <a:stretch>
            <a:fillRect/>
          </a:stretch>
        </p:blipFill>
        <p:spPr>
          <a:xfrm>
            <a:off x="482600" y="1202795"/>
            <a:ext cx="8178799" cy="4452408"/>
          </a:xfrm>
          <a:prstGeom prst="rect">
            <a:avLst/>
          </a:prstGeom>
        </p:spPr>
      </p:pic>
    </p:spTree>
    <p:extLst>
      <p:ext uri="{BB962C8B-B14F-4D97-AF65-F5344CB8AC3E}">
        <p14:creationId xmlns:p14="http://schemas.microsoft.com/office/powerpoint/2010/main" val="682658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684684-7C6F-4CB0-BFA2-96F33315E223}"/>
              </a:ext>
            </a:extLst>
          </p:cNvPr>
          <p:cNvPicPr>
            <a:picLocks noChangeAspect="1"/>
          </p:cNvPicPr>
          <p:nvPr/>
        </p:nvPicPr>
        <p:blipFill>
          <a:blip r:embed="rId2"/>
          <a:stretch>
            <a:fillRect/>
          </a:stretch>
        </p:blipFill>
        <p:spPr>
          <a:xfrm>
            <a:off x="76200" y="1123032"/>
            <a:ext cx="9067800" cy="5658768"/>
          </a:xfrm>
          <a:prstGeom prst="rect">
            <a:avLst/>
          </a:prstGeom>
        </p:spPr>
      </p:pic>
    </p:spTree>
    <p:extLst>
      <p:ext uri="{BB962C8B-B14F-4D97-AF65-F5344CB8AC3E}">
        <p14:creationId xmlns:p14="http://schemas.microsoft.com/office/powerpoint/2010/main" val="13298401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DDC9F-2E33-45D2-94BD-85E60B8E6E25}"/>
              </a:ext>
            </a:extLst>
          </p:cNvPr>
          <p:cNvPicPr>
            <a:picLocks noChangeAspect="1"/>
          </p:cNvPicPr>
          <p:nvPr/>
        </p:nvPicPr>
        <p:blipFill>
          <a:blip r:embed="rId2"/>
          <a:stretch>
            <a:fillRect/>
          </a:stretch>
        </p:blipFill>
        <p:spPr>
          <a:xfrm>
            <a:off x="482600" y="1264251"/>
            <a:ext cx="8178799" cy="4329496"/>
          </a:xfrm>
          <a:prstGeom prst="rect">
            <a:avLst/>
          </a:prstGeom>
        </p:spPr>
      </p:pic>
    </p:spTree>
    <p:extLst>
      <p:ext uri="{BB962C8B-B14F-4D97-AF65-F5344CB8AC3E}">
        <p14:creationId xmlns:p14="http://schemas.microsoft.com/office/powerpoint/2010/main" val="38802295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88726A-FAE2-4F2D-B91E-1F9B903925AA}"/>
              </a:ext>
            </a:extLst>
          </p:cNvPr>
          <p:cNvPicPr>
            <a:picLocks noChangeAspect="1"/>
          </p:cNvPicPr>
          <p:nvPr/>
        </p:nvPicPr>
        <p:blipFill>
          <a:blip r:embed="rId2"/>
          <a:stretch>
            <a:fillRect/>
          </a:stretch>
        </p:blipFill>
        <p:spPr>
          <a:xfrm>
            <a:off x="76200" y="533400"/>
            <a:ext cx="8991600" cy="6324600"/>
          </a:xfrm>
          <a:prstGeom prst="rect">
            <a:avLst/>
          </a:prstGeom>
        </p:spPr>
      </p:pic>
    </p:spTree>
    <p:extLst>
      <p:ext uri="{BB962C8B-B14F-4D97-AF65-F5344CB8AC3E}">
        <p14:creationId xmlns:p14="http://schemas.microsoft.com/office/powerpoint/2010/main" val="27960946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2DABFA-489B-40F6-9EBF-52DACCE46F9F}"/>
              </a:ext>
            </a:extLst>
          </p:cNvPr>
          <p:cNvPicPr>
            <a:picLocks noChangeAspect="1"/>
          </p:cNvPicPr>
          <p:nvPr/>
        </p:nvPicPr>
        <p:blipFill>
          <a:blip r:embed="rId2"/>
          <a:stretch>
            <a:fillRect/>
          </a:stretch>
        </p:blipFill>
        <p:spPr>
          <a:xfrm>
            <a:off x="482600" y="1191902"/>
            <a:ext cx="8178799" cy="4474195"/>
          </a:xfrm>
          <a:prstGeom prst="rect">
            <a:avLst/>
          </a:prstGeom>
        </p:spPr>
      </p:pic>
    </p:spTree>
    <p:extLst>
      <p:ext uri="{BB962C8B-B14F-4D97-AF65-F5344CB8AC3E}">
        <p14:creationId xmlns:p14="http://schemas.microsoft.com/office/powerpoint/2010/main" val="435805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C4B467-5E50-420F-9A8B-CFE02EC3573E}"/>
              </a:ext>
            </a:extLst>
          </p:cNvPr>
          <p:cNvPicPr>
            <a:picLocks noChangeAspect="1"/>
          </p:cNvPicPr>
          <p:nvPr/>
        </p:nvPicPr>
        <p:blipFill>
          <a:blip r:embed="rId2"/>
          <a:stretch>
            <a:fillRect/>
          </a:stretch>
        </p:blipFill>
        <p:spPr>
          <a:xfrm>
            <a:off x="482600" y="1131584"/>
            <a:ext cx="8178799" cy="4594830"/>
          </a:xfrm>
          <a:prstGeom prst="rect">
            <a:avLst/>
          </a:prstGeom>
        </p:spPr>
      </p:pic>
    </p:spTree>
    <p:extLst>
      <p:ext uri="{BB962C8B-B14F-4D97-AF65-F5344CB8AC3E}">
        <p14:creationId xmlns:p14="http://schemas.microsoft.com/office/powerpoint/2010/main" val="38695612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EABF86-EB82-4797-8142-1B39C9147CB1}"/>
              </a:ext>
            </a:extLst>
          </p:cNvPr>
          <p:cNvPicPr>
            <a:picLocks noChangeAspect="1"/>
          </p:cNvPicPr>
          <p:nvPr/>
        </p:nvPicPr>
        <p:blipFill>
          <a:blip r:embed="rId2"/>
          <a:stretch>
            <a:fillRect/>
          </a:stretch>
        </p:blipFill>
        <p:spPr>
          <a:xfrm>
            <a:off x="482600" y="1177532"/>
            <a:ext cx="8178799" cy="4502934"/>
          </a:xfrm>
          <a:prstGeom prst="rect">
            <a:avLst/>
          </a:prstGeom>
        </p:spPr>
      </p:pic>
    </p:spTree>
    <p:extLst>
      <p:ext uri="{BB962C8B-B14F-4D97-AF65-F5344CB8AC3E}">
        <p14:creationId xmlns:p14="http://schemas.microsoft.com/office/powerpoint/2010/main" val="42922614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12E07-9CA0-404D-8F39-07A20AA30BD9}"/>
              </a:ext>
            </a:extLst>
          </p:cNvPr>
          <p:cNvPicPr>
            <a:picLocks noChangeAspect="1"/>
          </p:cNvPicPr>
          <p:nvPr/>
        </p:nvPicPr>
        <p:blipFill>
          <a:blip r:embed="rId2"/>
          <a:stretch>
            <a:fillRect/>
          </a:stretch>
        </p:blipFill>
        <p:spPr>
          <a:xfrm>
            <a:off x="-144806" y="1"/>
            <a:ext cx="9288806" cy="6934200"/>
          </a:xfrm>
          <a:prstGeom prst="rect">
            <a:avLst/>
          </a:prstGeom>
        </p:spPr>
      </p:pic>
    </p:spTree>
    <p:extLst>
      <p:ext uri="{BB962C8B-B14F-4D97-AF65-F5344CB8AC3E}">
        <p14:creationId xmlns:p14="http://schemas.microsoft.com/office/powerpoint/2010/main" val="1715729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4265AD-23F5-48AA-95C7-CE4779C4DBB5}"/>
              </a:ext>
            </a:extLst>
          </p:cNvPr>
          <p:cNvPicPr>
            <a:picLocks noChangeAspect="1"/>
          </p:cNvPicPr>
          <p:nvPr/>
        </p:nvPicPr>
        <p:blipFill>
          <a:blip r:embed="rId2"/>
          <a:stretch>
            <a:fillRect/>
          </a:stretch>
        </p:blipFill>
        <p:spPr>
          <a:xfrm>
            <a:off x="0" y="1183616"/>
            <a:ext cx="9144000" cy="5674384"/>
          </a:xfrm>
          <a:prstGeom prst="rect">
            <a:avLst/>
          </a:prstGeom>
        </p:spPr>
      </p:pic>
    </p:spTree>
    <p:extLst>
      <p:ext uri="{BB962C8B-B14F-4D97-AF65-F5344CB8AC3E}">
        <p14:creationId xmlns:p14="http://schemas.microsoft.com/office/powerpoint/2010/main" val="2070979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9375"/>
          </a:xfrm>
        </p:spPr>
        <p:txBody>
          <a:bodyPr/>
          <a:lstStyle/>
          <a:p>
            <a:r>
              <a:rPr lang="en-US" sz="2800" dirty="0"/>
              <a:t>Education</a:t>
            </a:r>
          </a:p>
        </p:txBody>
      </p:sp>
      <p:sp>
        <p:nvSpPr>
          <p:cNvPr id="3" name="TextBox 2"/>
          <p:cNvSpPr txBox="1"/>
          <p:nvPr/>
        </p:nvSpPr>
        <p:spPr>
          <a:xfrm>
            <a:off x="517288" y="933301"/>
            <a:ext cx="8334133" cy="5924699"/>
          </a:xfrm>
          <a:prstGeom prst="rect">
            <a:avLst/>
          </a:prstGeom>
          <a:noFill/>
        </p:spPr>
        <p:txBody>
          <a:bodyPr wrap="square" rtlCol="0">
            <a:spAutoFit/>
          </a:bodyPr>
          <a:lstStyle/>
          <a:p>
            <a:pPr>
              <a:spcBef>
                <a:spcPts val="1200"/>
              </a:spcBef>
              <a:spcAft>
                <a:spcPts val="600"/>
              </a:spcAft>
            </a:pPr>
            <a:endParaRPr lang="en-US" sz="2000" dirty="0">
              <a:latin typeface="+mn-lt"/>
            </a:endParaRPr>
          </a:p>
          <a:p>
            <a:pPr marL="457200" indent="-457200">
              <a:spcBef>
                <a:spcPts val="1200"/>
              </a:spcBef>
              <a:spcAft>
                <a:spcPts val="600"/>
              </a:spcAft>
              <a:buFont typeface="Arial"/>
              <a:buChar char="•"/>
            </a:pPr>
            <a:r>
              <a:rPr lang="en-US" sz="2400" dirty="0">
                <a:latin typeface="+mn-lt"/>
              </a:rPr>
              <a:t>Despite large differences in starting points among the first generation, there is strong intergenerational progress in educational attainment. Second generation members of most contemporary immigrant groups meet or exceed the schooling level of typical third- and higher-generation native-born Americans.</a:t>
            </a:r>
          </a:p>
          <a:p>
            <a:pPr marL="457200" indent="-457200">
              <a:spcBef>
                <a:spcPts val="1200"/>
              </a:spcBef>
              <a:spcAft>
                <a:spcPts val="600"/>
              </a:spcAft>
              <a:buFont typeface="Arial"/>
              <a:buChar char="•"/>
            </a:pPr>
            <a:r>
              <a:rPr lang="en-US" sz="2400" dirty="0">
                <a:latin typeface="+mn-lt"/>
              </a:rPr>
              <a:t>Among Mexican American men for instance, the first generation has slightly more than 8 years of education, the second generation, 12.5 years.</a:t>
            </a:r>
          </a:p>
          <a:p>
            <a:pPr marL="457200" indent="-457200">
              <a:spcBef>
                <a:spcPts val="1200"/>
              </a:spcBef>
              <a:spcAft>
                <a:spcPts val="600"/>
              </a:spcAft>
              <a:buFont typeface="Arial"/>
              <a:buChar char="•"/>
            </a:pPr>
            <a:endParaRPr lang="en-US" sz="2400" dirty="0"/>
          </a:p>
          <a:p>
            <a:pPr marL="457200" indent="-457200">
              <a:spcBef>
                <a:spcPts val="1200"/>
              </a:spcBef>
              <a:spcAft>
                <a:spcPts val="600"/>
              </a:spcAft>
              <a:buFont typeface="Arial"/>
              <a:buChar char="•"/>
            </a:pPr>
            <a:endParaRPr lang="en-US" sz="2400" dirty="0"/>
          </a:p>
          <a:p>
            <a:pPr marL="457200" indent="-457200">
              <a:spcBef>
                <a:spcPts val="1200"/>
              </a:spcBef>
              <a:spcAft>
                <a:spcPts val="600"/>
              </a:spcAft>
              <a:buFont typeface="Arial"/>
              <a:buChar char="•"/>
            </a:pPr>
            <a:endParaRPr lang="en-US" sz="2000" dirty="0"/>
          </a:p>
        </p:txBody>
      </p:sp>
    </p:spTree>
    <p:extLst>
      <p:ext uri="{BB962C8B-B14F-4D97-AF65-F5344CB8AC3E}">
        <p14:creationId xmlns:p14="http://schemas.microsoft.com/office/powerpoint/2010/main" val="17742481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C9E701-D58D-442A-B917-DB413102DD3A}"/>
              </a:ext>
            </a:extLst>
          </p:cNvPr>
          <p:cNvPicPr>
            <a:picLocks noChangeAspect="1"/>
          </p:cNvPicPr>
          <p:nvPr/>
        </p:nvPicPr>
        <p:blipFill>
          <a:blip r:embed="rId2"/>
          <a:stretch>
            <a:fillRect/>
          </a:stretch>
        </p:blipFill>
        <p:spPr>
          <a:xfrm>
            <a:off x="482600" y="1155023"/>
            <a:ext cx="8178799" cy="4547952"/>
          </a:xfrm>
          <a:prstGeom prst="rect">
            <a:avLst/>
          </a:prstGeom>
        </p:spPr>
      </p:pic>
    </p:spTree>
    <p:extLst>
      <p:ext uri="{BB962C8B-B14F-4D97-AF65-F5344CB8AC3E}">
        <p14:creationId xmlns:p14="http://schemas.microsoft.com/office/powerpoint/2010/main" val="27205284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D10974-3F94-429B-9C7E-300926A946A5}"/>
              </a:ext>
            </a:extLst>
          </p:cNvPr>
          <p:cNvPicPr>
            <a:picLocks noChangeAspect="1"/>
          </p:cNvPicPr>
          <p:nvPr/>
        </p:nvPicPr>
        <p:blipFill>
          <a:blip r:embed="rId2"/>
          <a:stretch>
            <a:fillRect/>
          </a:stretch>
        </p:blipFill>
        <p:spPr>
          <a:xfrm>
            <a:off x="44470" y="1219200"/>
            <a:ext cx="9055059" cy="5562600"/>
          </a:xfrm>
          <a:prstGeom prst="rect">
            <a:avLst/>
          </a:prstGeom>
        </p:spPr>
      </p:pic>
    </p:spTree>
    <p:extLst>
      <p:ext uri="{BB962C8B-B14F-4D97-AF65-F5344CB8AC3E}">
        <p14:creationId xmlns:p14="http://schemas.microsoft.com/office/powerpoint/2010/main" val="15764861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EE7B53-A095-479E-A460-A828224450B1}"/>
              </a:ext>
            </a:extLst>
          </p:cNvPr>
          <p:cNvPicPr>
            <a:picLocks noChangeAspect="1"/>
          </p:cNvPicPr>
          <p:nvPr/>
        </p:nvPicPr>
        <p:blipFill>
          <a:blip r:embed="rId2"/>
          <a:stretch>
            <a:fillRect/>
          </a:stretch>
        </p:blipFill>
        <p:spPr>
          <a:xfrm>
            <a:off x="482600" y="1181361"/>
            <a:ext cx="8178799" cy="4495276"/>
          </a:xfrm>
          <a:prstGeom prst="rect">
            <a:avLst/>
          </a:prstGeom>
        </p:spPr>
      </p:pic>
    </p:spTree>
    <p:extLst>
      <p:ext uri="{BB962C8B-B14F-4D97-AF65-F5344CB8AC3E}">
        <p14:creationId xmlns:p14="http://schemas.microsoft.com/office/powerpoint/2010/main" val="18423711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BE8EA0-C802-4527-B5AC-3BB3500C0AE6}"/>
              </a:ext>
            </a:extLst>
          </p:cNvPr>
          <p:cNvPicPr>
            <a:picLocks noChangeAspect="1"/>
          </p:cNvPicPr>
          <p:nvPr/>
        </p:nvPicPr>
        <p:blipFill>
          <a:blip r:embed="rId2"/>
          <a:stretch>
            <a:fillRect/>
          </a:stretch>
        </p:blipFill>
        <p:spPr>
          <a:xfrm>
            <a:off x="381000" y="0"/>
            <a:ext cx="8077200" cy="6858000"/>
          </a:xfrm>
          <a:prstGeom prst="rect">
            <a:avLst/>
          </a:prstGeom>
        </p:spPr>
      </p:pic>
    </p:spTree>
    <p:extLst>
      <p:ext uri="{BB962C8B-B14F-4D97-AF65-F5344CB8AC3E}">
        <p14:creationId xmlns:p14="http://schemas.microsoft.com/office/powerpoint/2010/main" val="14153175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5EA4FB-2485-4F88-A2A1-675BB06B2606}"/>
              </a:ext>
            </a:extLst>
          </p:cNvPr>
          <p:cNvPicPr>
            <a:picLocks noChangeAspect="1"/>
          </p:cNvPicPr>
          <p:nvPr/>
        </p:nvPicPr>
        <p:blipFill>
          <a:blip r:embed="rId2"/>
          <a:stretch>
            <a:fillRect/>
          </a:stretch>
        </p:blipFill>
        <p:spPr>
          <a:xfrm>
            <a:off x="902038" y="643466"/>
            <a:ext cx="7339922" cy="5571067"/>
          </a:xfrm>
          <a:prstGeom prst="rect">
            <a:avLst/>
          </a:prstGeom>
        </p:spPr>
      </p:pic>
    </p:spTree>
    <p:extLst>
      <p:ext uri="{BB962C8B-B14F-4D97-AF65-F5344CB8AC3E}">
        <p14:creationId xmlns:p14="http://schemas.microsoft.com/office/powerpoint/2010/main" val="42449099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89DED1-C1F0-4A02-A5AD-EF69E2EE46FC}"/>
              </a:ext>
            </a:extLst>
          </p:cNvPr>
          <p:cNvPicPr>
            <a:picLocks noChangeAspect="1"/>
          </p:cNvPicPr>
          <p:nvPr/>
        </p:nvPicPr>
        <p:blipFill>
          <a:blip r:embed="rId2"/>
          <a:stretch>
            <a:fillRect/>
          </a:stretch>
        </p:blipFill>
        <p:spPr>
          <a:xfrm>
            <a:off x="482600" y="1146741"/>
            <a:ext cx="8178799" cy="4564516"/>
          </a:xfrm>
          <a:prstGeom prst="rect">
            <a:avLst/>
          </a:prstGeom>
        </p:spPr>
      </p:pic>
    </p:spTree>
    <p:extLst>
      <p:ext uri="{BB962C8B-B14F-4D97-AF65-F5344CB8AC3E}">
        <p14:creationId xmlns:p14="http://schemas.microsoft.com/office/powerpoint/2010/main" val="17719531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1BBBF-6822-4D1A-90FE-0DF1A80CB43B}"/>
              </a:ext>
            </a:extLst>
          </p:cNvPr>
          <p:cNvPicPr>
            <a:picLocks noChangeAspect="1"/>
          </p:cNvPicPr>
          <p:nvPr/>
        </p:nvPicPr>
        <p:blipFill>
          <a:blip r:embed="rId2"/>
          <a:stretch>
            <a:fillRect/>
          </a:stretch>
        </p:blipFill>
        <p:spPr>
          <a:xfrm>
            <a:off x="1066800" y="387500"/>
            <a:ext cx="7543800" cy="6470500"/>
          </a:xfrm>
          <a:prstGeom prst="rect">
            <a:avLst/>
          </a:prstGeom>
        </p:spPr>
      </p:pic>
    </p:spTree>
    <p:extLst>
      <p:ext uri="{BB962C8B-B14F-4D97-AF65-F5344CB8AC3E}">
        <p14:creationId xmlns:p14="http://schemas.microsoft.com/office/powerpoint/2010/main" val="906431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4EA2EF-3C6A-4E20-8BB4-F1C25F45649C}"/>
              </a:ext>
            </a:extLst>
          </p:cNvPr>
          <p:cNvPicPr>
            <a:picLocks noChangeAspect="1"/>
          </p:cNvPicPr>
          <p:nvPr/>
        </p:nvPicPr>
        <p:blipFill>
          <a:blip r:embed="rId2"/>
          <a:stretch>
            <a:fillRect/>
          </a:stretch>
        </p:blipFill>
        <p:spPr>
          <a:xfrm>
            <a:off x="482600" y="1131552"/>
            <a:ext cx="8178799" cy="4594894"/>
          </a:xfrm>
          <a:prstGeom prst="rect">
            <a:avLst/>
          </a:prstGeom>
        </p:spPr>
      </p:pic>
    </p:spTree>
    <p:extLst>
      <p:ext uri="{BB962C8B-B14F-4D97-AF65-F5344CB8AC3E}">
        <p14:creationId xmlns:p14="http://schemas.microsoft.com/office/powerpoint/2010/main" val="171594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First- to second-generation educational shift (men)</a:t>
            </a:r>
          </a:p>
        </p:txBody>
      </p:sp>
      <p:graphicFrame>
        <p:nvGraphicFramePr>
          <p:cNvPr id="3" name="Chart 2"/>
          <p:cNvGraphicFramePr/>
          <p:nvPr/>
        </p:nvGraphicFramePr>
        <p:xfrm>
          <a:off x="870517" y="857249"/>
          <a:ext cx="7278095" cy="4664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4060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ademynet_166947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5228</Words>
  <Application>Microsoft Office PowerPoint</Application>
  <PresentationFormat>On-screen Show (4:3)</PresentationFormat>
  <Paragraphs>375</Paragraphs>
  <Slides>87</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87</vt:i4>
      </vt:variant>
    </vt:vector>
  </HeadingPairs>
  <TitlesOfParts>
    <vt:vector size="95" baseType="lpstr">
      <vt:lpstr>Arial</vt:lpstr>
      <vt:lpstr>Calibri</vt:lpstr>
      <vt:lpstr>News Gothic MT</vt:lpstr>
      <vt:lpstr>Times New Roman</vt:lpstr>
      <vt:lpstr>Trebuchet MS</vt:lpstr>
      <vt:lpstr>Verdana</vt:lpstr>
      <vt:lpstr>Office Theme</vt:lpstr>
      <vt:lpstr>academynet_166947 (3)</vt:lpstr>
      <vt:lpstr>Gen Ed 1092 Lecture 23: 11/30/2020</vt:lpstr>
      <vt:lpstr>Two NAS Studies</vt:lpstr>
      <vt:lpstr>PowerPoint Presentation</vt:lpstr>
      <vt:lpstr>Panel Charge</vt:lpstr>
      <vt:lpstr>Integration</vt:lpstr>
      <vt:lpstr>Integration across Dimensions  </vt:lpstr>
      <vt:lpstr>Quick Summary</vt:lpstr>
      <vt:lpstr>Education</vt:lpstr>
      <vt:lpstr>First- to second-generation educational shift (men)</vt:lpstr>
      <vt:lpstr>Employment</vt:lpstr>
      <vt:lpstr>Changes in Earnings</vt:lpstr>
      <vt:lpstr>Earnings by Nativity and Gender, 2013</vt:lpstr>
      <vt:lpstr>Occupation</vt:lpstr>
      <vt:lpstr>Poverty</vt:lpstr>
      <vt:lpstr>Language Diversity</vt:lpstr>
      <vt:lpstr>Language</vt:lpstr>
      <vt:lpstr>Language Assimilation</vt:lpstr>
      <vt:lpstr>PowerPoint Presentation</vt:lpstr>
      <vt:lpstr>Linguistic Isolation</vt:lpstr>
      <vt:lpstr>PowerPoint Presentation</vt:lpstr>
      <vt:lpstr>Language Acquisition</vt:lpstr>
      <vt:lpstr>Disjuncture Between Scholarship and Public Debate</vt:lpstr>
      <vt:lpstr>Why do Americans care so much about language assimilation?</vt:lpstr>
      <vt:lpstr>Intermarriage</vt:lpstr>
      <vt:lpstr>Declines in Well-Being: Health</vt:lpstr>
      <vt:lpstr> Life Expectancy at Birth (Average Lifetime in Years) by Race/Ethnicity and Immigrant Status</vt:lpstr>
      <vt:lpstr>Declines in well being: crime</vt:lpstr>
      <vt:lpstr>Declines in well being:Families</vt:lpstr>
      <vt:lpstr>Areas of Concern</vt:lpstr>
      <vt:lpstr>Legal Status</vt:lpstr>
      <vt:lpstr>Legal Status</vt:lpstr>
      <vt:lpstr>Racial &amp; Ethnic Disparities</vt:lpstr>
      <vt:lpstr>Economic Assimilation</vt:lpstr>
      <vt:lpstr>Economic Impacts of Immigration</vt:lpstr>
      <vt:lpstr>Workforce Growth </vt:lpstr>
      <vt:lpstr>PowerPoint Presentation</vt:lpstr>
      <vt:lpstr>Impacts on Wages</vt:lpstr>
      <vt:lpstr>PowerPoint Presentation</vt:lpstr>
      <vt:lpstr>PowerPoint Presentation</vt:lpstr>
      <vt:lpstr>PowerPoint Presentation</vt:lpstr>
      <vt:lpstr>Different Fiscal Impacts</vt:lpstr>
      <vt:lpstr>PowerPoint Presentation</vt:lpstr>
      <vt:lpstr>Fiscal Impacts</vt:lpstr>
      <vt:lpstr>Fiscal Impacts</vt:lpstr>
      <vt:lpstr>PowerPoint Presentation</vt:lpstr>
      <vt:lpstr>PowerPoint Presentation</vt:lpstr>
      <vt:lpstr>U.S. Citizenship Rules</vt:lpstr>
      <vt:lpstr>PowerPoint Presentation</vt:lpstr>
      <vt:lpstr>Ascriptive Citizenship</vt:lpstr>
      <vt:lpstr>States had generous laws towards immigrants</vt:lpstr>
      <vt:lpstr>PowerPoint Presentation</vt:lpstr>
      <vt:lpstr>PowerPoint Presentation</vt:lpstr>
      <vt:lpstr>PowerPoint Presentation</vt:lpstr>
      <vt:lpstr>1857 Dred Scott Case</vt:lpstr>
      <vt:lpstr>14th Amendment 1868</vt:lpstr>
      <vt:lpstr>Neither Black nor White?</vt:lpstr>
      <vt:lpstr>Race and Citizenship</vt:lpstr>
      <vt:lpstr>Race and Citizenship</vt:lpstr>
      <vt:lpstr>Native Americans</vt:lpstr>
      <vt:lpstr>Gender and Citizenship: 1907 Expatriation Act</vt:lpstr>
      <vt:lpstr>Cable Act of 1922</vt:lpstr>
      <vt:lpstr>PowerPoint Presentation</vt:lpstr>
      <vt:lpstr>Race and Citizenship</vt:lpstr>
      <vt:lpstr>Naturalization &amp; Citizenship</vt:lpstr>
      <vt:lpstr>Figure 4-2: Naturalization Levels among Foreign-born residents of the US, 1920-2013 (percentage naturalized)</vt:lpstr>
      <vt:lpstr>PowerPoint Presentation</vt:lpstr>
      <vt:lpstr>Census and Apportionment</vt:lpstr>
      <vt:lpstr>PowerPoint Presentation</vt:lpstr>
      <vt:lpstr>PowerPoint Presentation</vt:lpstr>
      <vt:lpstr>What do Americans think of when they think about immigration?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GenEd 1092 Lecture 23: 11/30/2020</dc:title>
  <dc:creator>Waters, Mary C.</dc:creator>
  <cp:lastModifiedBy>Peck, Mary Abigail</cp:lastModifiedBy>
  <cp:revision>7</cp:revision>
  <dcterms:created xsi:type="dcterms:W3CDTF">2020-11-30T15:31:18Z</dcterms:created>
  <dcterms:modified xsi:type="dcterms:W3CDTF">2020-11-30T17:47:31Z</dcterms:modified>
</cp:coreProperties>
</file>