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663" r:id="rId2"/>
    <p:sldId id="392" r:id="rId3"/>
    <p:sldId id="656" r:id="rId4"/>
    <p:sldId id="659" r:id="rId5"/>
    <p:sldId id="657" r:id="rId6"/>
    <p:sldId id="658" r:id="rId7"/>
    <p:sldId id="615" r:id="rId8"/>
    <p:sldId id="655" r:id="rId9"/>
    <p:sldId id="654" r:id="rId10"/>
    <p:sldId id="634" r:id="rId11"/>
    <p:sldId id="669" r:id="rId12"/>
    <p:sldId id="661" r:id="rId13"/>
    <p:sldId id="660" r:id="rId14"/>
    <p:sldId id="670" r:id="rId15"/>
    <p:sldId id="257" r:id="rId16"/>
    <p:sldId id="6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2"/>
    <p:restoredTop sz="96349"/>
  </p:normalViewPr>
  <p:slideViewPr>
    <p:cSldViewPr snapToGrid="0" snapToObjects="1">
      <p:cViewPr varScale="1">
        <p:scale>
          <a:sx n="139" d="100"/>
          <a:sy n="139" d="100"/>
        </p:scale>
        <p:origin x="1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97884-C34E-0246-AC32-DEDDAAA2106F}" type="datetimeFigureOut">
              <a:rPr lang="en-US" smtClean="0"/>
              <a:t>2/14/21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DC1C0-B7F8-5E4C-A09B-B09578C8C5E8}" type="slidenum">
              <a:rPr lang="en-US" smtClean="0"/>
              <a:t>‹#›</a:t>
            </a:fld>
            <a:endParaRPr lang="en-US"/>
          </a:p>
        </p:txBody>
      </p:sp>
    </p:spTree>
    <p:extLst>
      <p:ext uri="{BB962C8B-B14F-4D97-AF65-F5344CB8AC3E}">
        <p14:creationId xmlns:p14="http://schemas.microsoft.com/office/powerpoint/2010/main" val="193330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ntcat.iiasa.ac.at:8787/RcpDb/dsd?Action=htmlpage&amp;page=welcome#acknowledg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434975" y="1293813"/>
            <a:ext cx="8650288" cy="6486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Arial" pitchFamily="34" charset="0"/>
                <a:ea typeface="ＭＳ Ｐゴシック" pitchFamily="34" charset="-128"/>
              </a:defRPr>
            </a:lvl1pPr>
            <a:lvl2pPr marL="1123510" indent="-432119" eaLnBrk="0" hangingPunct="0">
              <a:defRPr sz="3700">
                <a:solidFill>
                  <a:schemeClr val="tx1"/>
                </a:solidFill>
                <a:latin typeface="Arial" pitchFamily="34" charset="0"/>
                <a:ea typeface="ＭＳ Ｐゴシック" pitchFamily="34" charset="-128"/>
              </a:defRPr>
            </a:lvl2pPr>
            <a:lvl3pPr marL="1728476" indent="-345696" eaLnBrk="0" hangingPunct="0">
              <a:defRPr sz="3700">
                <a:solidFill>
                  <a:schemeClr val="tx1"/>
                </a:solidFill>
                <a:latin typeface="Arial" pitchFamily="34" charset="0"/>
                <a:ea typeface="ＭＳ Ｐゴシック" pitchFamily="34" charset="-128"/>
              </a:defRPr>
            </a:lvl3pPr>
            <a:lvl4pPr marL="2419866" indent="-345696" eaLnBrk="0" hangingPunct="0">
              <a:defRPr sz="3700">
                <a:solidFill>
                  <a:schemeClr val="tx1"/>
                </a:solidFill>
                <a:latin typeface="Arial" pitchFamily="34" charset="0"/>
                <a:ea typeface="ＭＳ Ｐゴシック" pitchFamily="34" charset="-128"/>
              </a:defRPr>
            </a:lvl4pPr>
            <a:lvl5pPr marL="3111257" indent="-345696" eaLnBrk="0" hangingPunct="0">
              <a:defRPr sz="3700">
                <a:solidFill>
                  <a:schemeClr val="tx1"/>
                </a:solidFill>
                <a:latin typeface="Arial" pitchFamily="34" charset="0"/>
                <a:ea typeface="ＭＳ Ｐゴシック" pitchFamily="34" charset="-128"/>
              </a:defRPr>
            </a:lvl5pPr>
            <a:lvl6pPr marL="380264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6pPr>
            <a:lvl7pPr marL="449403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7pPr>
            <a:lvl8pPr marL="518542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8pPr>
            <a:lvl9pPr marL="587681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813A4D-BB52-4C9A-8E92-0A5DF4BD01BD}" type="slidenum">
              <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968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Thrust of report:  can’t do it, and if you try </a:t>
            </a:r>
            <a:r>
              <a:rPr lang="en-US" dirty="0" err="1"/>
              <a:t>ou</a:t>
            </a:r>
            <a:r>
              <a:rPr lang="en-US" dirty="0"/>
              <a:t> will harm the poorest people on earth. [check </a:t>
            </a:r>
            <a:r>
              <a:rPr lang="en-US"/>
              <a:t>that!] IPCC</a:t>
            </a:r>
            <a:r>
              <a:rPr lang="en-US" dirty="0"/>
              <a:t>, 2018: Global Warming of 1.5°C. An IPCC Special Report on the impacts of global warming of 1.5°C above pre-industrial levels and related global greenhouse gas emission pathways, in the context of strengthening the global response to the threat of climate change, sustainable development, and efforts to eradicate poverty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6B08-D19D-0D45-8370-393F84E892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04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"Representative Concentration Pathways (RCPs) are not new, fully integrated scenarios (i.e., they are not a complete package of socioeconomic, emissions and climate projections). They are consistent sets of projections of only the components of radiative forcing that are meant to serve as input for climate modeling, pattern scaling and atmospheric chemistry modeling," according to the </a:t>
            </a:r>
            <a:r>
              <a:rPr lang="en-US" dirty="0">
                <a:hlinkClick r:id="rId3"/>
              </a:rPr>
              <a:t>RCP Database</a:t>
            </a:r>
            <a:r>
              <a:rPr lang="en-US" dirty="0"/>
              <a:t>.  2.6 – peaks at 3.1 then falls to 2.6 Wm2 long term.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mn-lt"/>
                <a:ea typeface="+mn-ea"/>
                <a:cs typeface="+mn-cs"/>
              </a:rPr>
              <a:t>5 minute discussion and then class presentations (if time)</a:t>
            </a:r>
          </a:p>
          <a:p>
            <a:endParaRPr lang="en-US" b="1" dirty="0"/>
          </a:p>
        </p:txBody>
      </p:sp>
      <p:sp>
        <p:nvSpPr>
          <p:cNvPr id="4" name="Slide Number Placeholder 3"/>
          <p:cNvSpPr>
            <a:spLocks noGrp="1"/>
          </p:cNvSpPr>
          <p:nvPr>
            <p:ph type="sldNum" sz="quarter" idx="5"/>
          </p:nvPr>
        </p:nvSpPr>
        <p:spPr/>
        <p:txBody>
          <a:bodyPr/>
          <a:lstStyle/>
          <a:p>
            <a:fld id="{D95DC1C0-B7F8-5E4C-A09B-B09578C8C5E8}" type="slidenum">
              <a:rPr lang="en-US" smtClean="0"/>
              <a:t>11</a:t>
            </a:fld>
            <a:endParaRPr lang="en-US"/>
          </a:p>
        </p:txBody>
      </p:sp>
    </p:spTree>
    <p:extLst>
      <p:ext uri="{BB962C8B-B14F-4D97-AF65-F5344CB8AC3E}">
        <p14:creationId xmlns:p14="http://schemas.microsoft.com/office/powerpoint/2010/main" val="182145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whence after 2100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6B08-D19D-0D45-8370-393F84E892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78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1FA83D-A886-1045-98CD-4B5ECE25C641}" type="datetimeFigureOut">
              <a:rPr lang="en-US" smtClean="0"/>
              <a:t>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211418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FA83D-A886-1045-98CD-4B5ECE25C641}" type="datetimeFigureOut">
              <a:rPr lang="en-US" smtClean="0"/>
              <a:t>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103116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FA83D-A886-1045-98CD-4B5ECE25C641}" type="datetimeFigureOut">
              <a:rPr lang="en-US" smtClean="0"/>
              <a:t>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99732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40005" y="1440000"/>
            <a:ext cx="8080375" cy="4680000"/>
          </a:xfrm>
        </p:spPr>
        <p:txBody>
          <a:bodyPr anchor="ctr"/>
          <a:lstStyle>
            <a:lvl1pPr>
              <a:defRPr>
                <a:solidFill>
                  <a:srgbClr val="4C9BDB"/>
                </a:solidFill>
              </a:defRPr>
            </a:lvl1pPr>
          </a:lstStyle>
          <a:p>
            <a:endParaRPr lang="en-US" dirty="0"/>
          </a:p>
        </p:txBody>
      </p:sp>
      <p:sp>
        <p:nvSpPr>
          <p:cNvPr id="10" name="Title 9"/>
          <p:cNvSpPr>
            <a:spLocks noGrp="1"/>
          </p:cNvSpPr>
          <p:nvPr>
            <p:ph type="title" hasCustomPrompt="1"/>
          </p:nvPr>
        </p:nvSpPr>
        <p:spPr>
          <a:xfrm>
            <a:off x="1856108" y="119648"/>
            <a:ext cx="7287891" cy="506849"/>
          </a:xfrm>
        </p:spPr>
        <p:txBody>
          <a:bodyPr>
            <a:normAutofit/>
          </a:bodyPr>
          <a:lstStyle>
            <a:lvl1pPr algn="l">
              <a:defRPr sz="1800" b="1">
                <a:solidFill>
                  <a:srgbClr val="4C9BDB"/>
                </a:solidFill>
                <a:latin typeface="Calibri"/>
                <a:cs typeface="Calibri"/>
              </a:defRPr>
            </a:lvl1pPr>
          </a:lstStyle>
          <a:p>
            <a:r>
              <a:rPr lang="en-GB" dirty="0"/>
              <a:t>Click to edit master title style</a:t>
            </a:r>
            <a:endParaRPr lang="en-US" dirty="0"/>
          </a:p>
        </p:txBody>
      </p:sp>
      <p:sp>
        <p:nvSpPr>
          <p:cNvPr id="3" name="Text Placeholder 2"/>
          <p:cNvSpPr>
            <a:spLocks noGrp="1"/>
          </p:cNvSpPr>
          <p:nvPr>
            <p:ph type="body" sz="quarter" idx="10"/>
          </p:nvPr>
        </p:nvSpPr>
        <p:spPr>
          <a:xfrm>
            <a:off x="97696" y="823853"/>
            <a:ext cx="8958385" cy="684212"/>
          </a:xfrm>
        </p:spPr>
        <p:txBody>
          <a:bodyPr anchor="ctr">
            <a:normAutofit/>
          </a:bodyPr>
          <a:lstStyle>
            <a:lvl1pPr marL="0" indent="0" algn="ctr">
              <a:buNone/>
              <a:defRPr sz="1350" b="0">
                <a:solidFill>
                  <a:srgbClr val="4C9BDB"/>
                </a:solidFill>
                <a:latin typeface="Calibri"/>
                <a:cs typeface="Calibri"/>
              </a:defRPr>
            </a:lvl1pPr>
            <a:lvl3pPr marL="685800" indent="0">
              <a:buNone/>
              <a:defRPr/>
            </a:lvl3pPr>
          </a:lstStyle>
          <a:p>
            <a:pPr lvl="0"/>
            <a:r>
              <a:rPr lang="en-GB" dirty="0"/>
              <a:t>Click to edit Master text styles</a:t>
            </a:r>
          </a:p>
        </p:txBody>
      </p:sp>
      <p:sp>
        <p:nvSpPr>
          <p:cNvPr id="11" name="Text Placeholder 2"/>
          <p:cNvSpPr>
            <a:spLocks noGrp="1"/>
          </p:cNvSpPr>
          <p:nvPr>
            <p:ph type="body" sz="quarter" idx="12"/>
          </p:nvPr>
        </p:nvSpPr>
        <p:spPr>
          <a:xfrm>
            <a:off x="97696" y="5692802"/>
            <a:ext cx="8958385" cy="1077321"/>
          </a:xfrm>
        </p:spPr>
        <p:txBody>
          <a:bodyPr anchor="b" anchorCtr="0">
            <a:normAutofit/>
          </a:bodyPr>
          <a:lstStyle>
            <a:lvl1pPr marL="0" indent="0" algn="ctr">
              <a:buNone/>
              <a:defRPr sz="1050" b="0">
                <a:solidFill>
                  <a:srgbClr val="4C9BDB"/>
                </a:solidFill>
                <a:latin typeface="Calibri"/>
                <a:cs typeface="Calibri"/>
              </a:defRPr>
            </a:lvl1pPr>
            <a:lvl3pPr marL="685800" indent="0">
              <a:buNone/>
              <a:defRPr/>
            </a:lvl3pPr>
          </a:lstStyle>
          <a:p>
            <a:pPr lvl="0"/>
            <a:r>
              <a:rPr lang="en-GB" dirty="0"/>
              <a:t>Click to edit Master text styles</a:t>
            </a:r>
          </a:p>
        </p:txBody>
      </p:sp>
      <p:pic>
        <p:nvPicPr>
          <p:cNvPr id="9"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
            <a:ext cx="1306137" cy="743989"/>
          </a:xfrm>
          <a:prstGeom prst="rect">
            <a:avLst/>
          </a:prstGeom>
        </p:spPr>
      </p:pic>
      <p:cxnSp>
        <p:nvCxnSpPr>
          <p:cNvPr id="6" name="Straight Connector 5"/>
          <p:cNvCxnSpPr/>
          <p:nvPr userDrawn="1"/>
        </p:nvCxnSpPr>
        <p:spPr>
          <a:xfrm>
            <a:off x="0" y="746125"/>
            <a:ext cx="9144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9363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FA83D-A886-1045-98CD-4B5ECE25C641}" type="datetimeFigureOut">
              <a:rPr lang="en-US" smtClean="0"/>
              <a:t>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397897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1FA83D-A886-1045-98CD-4B5ECE25C641}" type="datetimeFigureOut">
              <a:rPr lang="en-US" smtClean="0"/>
              <a:t>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162951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1FA83D-A886-1045-98CD-4B5ECE25C641}" type="datetimeFigureOut">
              <a:rPr lang="en-US" smtClean="0"/>
              <a:t>2/14/21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81681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FA83D-A886-1045-98CD-4B5ECE25C641}" type="datetimeFigureOut">
              <a:rPr lang="en-US" smtClean="0"/>
              <a:t>2/14/21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104210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1FA83D-A886-1045-98CD-4B5ECE25C641}" type="datetimeFigureOut">
              <a:rPr lang="en-US" smtClean="0"/>
              <a:t>2/14/21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419336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FA83D-A886-1045-98CD-4B5ECE25C641}" type="datetimeFigureOut">
              <a:rPr lang="en-US" smtClean="0"/>
              <a:t>2/14/21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47835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1FA83D-A886-1045-98CD-4B5ECE25C641}" type="datetimeFigureOut">
              <a:rPr lang="en-US" smtClean="0"/>
              <a:t>2/14/21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241513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1FA83D-A886-1045-98CD-4B5ECE25C641}" type="datetimeFigureOut">
              <a:rPr lang="en-US" smtClean="0"/>
              <a:t>2/14/21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A2B4A-3F34-F54A-9B5F-22559B4D568D}" type="slidenum">
              <a:rPr lang="en-US" smtClean="0"/>
              <a:t>‹#›</a:t>
            </a:fld>
            <a:endParaRPr lang="en-US"/>
          </a:p>
        </p:txBody>
      </p:sp>
    </p:spTree>
    <p:extLst>
      <p:ext uri="{BB962C8B-B14F-4D97-AF65-F5344CB8AC3E}">
        <p14:creationId xmlns:p14="http://schemas.microsoft.com/office/powerpoint/2010/main" val="251445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FA83D-A886-1045-98CD-4B5ECE25C641}" type="datetimeFigureOut">
              <a:rPr lang="en-US" smtClean="0"/>
              <a:t>2/14/21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A2B4A-3F34-F54A-9B5F-22559B4D568D}" type="slidenum">
              <a:rPr lang="en-US" smtClean="0"/>
              <a:t>‹#›</a:t>
            </a:fld>
            <a:endParaRPr lang="en-US"/>
          </a:p>
        </p:txBody>
      </p:sp>
    </p:spTree>
    <p:extLst>
      <p:ext uri="{BB962C8B-B14F-4D97-AF65-F5344CB8AC3E}">
        <p14:creationId xmlns:p14="http://schemas.microsoft.com/office/powerpoint/2010/main" val="4259220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9.tif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www.globalcarbonproject.org/carbonbudget/" TargetMode="External"/><Relationship Id="rId5" Type="http://schemas.openxmlformats.org/officeDocument/2006/relationships/hyperlink" Target="https://doi.org/10.5194/essd-11-1783-2019" TargetMode="External"/><Relationship Id="rId4" Type="http://schemas.openxmlformats.org/officeDocument/2006/relationships/hyperlink" Target="https://energy.appstate.edu/research/work-areas/cdiac-appsta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urworldindata.org/co2-and-other-greenhouse-gas-emission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ourworldindata.org/co2-and-other-greenhouse-gas-emissions"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8135DF-85E9-FC43-BC85-88F68C683611}"/>
              </a:ext>
            </a:extLst>
          </p:cNvPr>
          <p:cNvSpPr txBox="1"/>
          <p:nvPr/>
        </p:nvSpPr>
        <p:spPr>
          <a:xfrm>
            <a:off x="1095154" y="1392866"/>
            <a:ext cx="7612911" cy="138499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Lecture 5a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rPr>
              <a:t>Emission and Climate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Scenarios: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Past, Present and Future</a:t>
            </a:r>
          </a:p>
        </p:txBody>
      </p:sp>
      <p:sp>
        <p:nvSpPr>
          <p:cNvPr id="3" name="TextBox 2">
            <a:extLst>
              <a:ext uri="{FF2B5EF4-FFF2-40B4-BE49-F238E27FC236}">
                <a16:creationId xmlns:a16="http://schemas.microsoft.com/office/drawing/2014/main" id="{004ECFDA-DFD5-2F4C-998E-DA2D6F96009F}"/>
              </a:ext>
            </a:extLst>
          </p:cNvPr>
          <p:cNvSpPr txBox="1"/>
          <p:nvPr/>
        </p:nvSpPr>
        <p:spPr>
          <a:xfrm>
            <a:off x="1084640" y="3710808"/>
            <a:ext cx="7623425" cy="1908215"/>
          </a:xfrm>
          <a:prstGeom prst="rect">
            <a:avLst/>
          </a:prstGeom>
          <a:solidFill>
            <a:schemeClr val="accent1">
              <a:lumMod val="20000"/>
              <a:lumOff val="80000"/>
            </a:schemeClr>
          </a:solidFill>
        </p:spPr>
        <p:txBody>
          <a:bodyPr wrap="square" rtlCol="0">
            <a:spAutoFit/>
          </a:bodyPr>
          <a:lstStyle/>
          <a:p>
            <a:pPr lvl="0">
              <a:defRPr/>
            </a:pPr>
            <a:r>
              <a:rPr lang="en-US" sz="2000" b="1" i="1" dirty="0">
                <a:solidFill>
                  <a:prstClr val="black"/>
                </a:solidFill>
              </a:rPr>
              <a:t>Mitigation :  </a:t>
            </a:r>
          </a:p>
          <a:p>
            <a:pPr lvl="0">
              <a:defRPr/>
            </a:pPr>
            <a:r>
              <a:rPr lang="en-US" sz="2000" b="1" i="1" dirty="0">
                <a:solidFill>
                  <a:prstClr val="black"/>
                </a:solidFill>
              </a:rPr>
              <a:t>Changes in energy use to reduce climate warming</a:t>
            </a:r>
          </a:p>
          <a:p>
            <a:pPr lvl="0">
              <a:defRPr/>
            </a:pPr>
            <a:endParaRPr lang="en-US" sz="2000" b="1" i="1" dirty="0">
              <a:solidFill>
                <a:prstClr val="black"/>
              </a:solidFill>
            </a:endParaRPr>
          </a:p>
          <a:p>
            <a:pPr lvl="0">
              <a:defRPr/>
            </a:pPr>
            <a:r>
              <a:rPr lang="en-US" sz="2000" b="1" i="1" dirty="0">
                <a:solidFill>
                  <a:prstClr val="black"/>
                </a:solidFill>
              </a:rPr>
              <a:t>Adaptation: </a:t>
            </a:r>
          </a:p>
          <a:p>
            <a:pPr lvl="0">
              <a:defRPr/>
            </a:pPr>
            <a:r>
              <a:rPr lang="en-US" sz="2000" b="1" i="1" dirty="0">
                <a:solidFill>
                  <a:prstClr val="black"/>
                </a:solidFill>
              </a:rPr>
              <a:t>Changes in society to adapt to climate change</a:t>
            </a:r>
          </a:p>
          <a:p>
            <a:endParaRPr lang="en-US" dirty="0"/>
          </a:p>
        </p:txBody>
      </p:sp>
      <p:sp>
        <p:nvSpPr>
          <p:cNvPr id="4" name="TextBox 3">
            <a:extLst>
              <a:ext uri="{FF2B5EF4-FFF2-40B4-BE49-F238E27FC236}">
                <a16:creationId xmlns:a16="http://schemas.microsoft.com/office/drawing/2014/main" id="{26D54C9E-F433-074F-9670-1CAB52281C9C}"/>
              </a:ext>
            </a:extLst>
          </p:cNvPr>
          <p:cNvSpPr txBox="1"/>
          <p:nvPr/>
        </p:nvSpPr>
        <p:spPr>
          <a:xfrm>
            <a:off x="7551506" y="2760613"/>
            <a:ext cx="1294544" cy="369332"/>
          </a:xfrm>
          <a:prstGeom prst="rect">
            <a:avLst/>
          </a:prstGeom>
          <a:noFill/>
        </p:spPr>
        <p:txBody>
          <a:bodyPr wrap="square" rtlCol="0">
            <a:spAutoFit/>
          </a:bodyPr>
          <a:lstStyle/>
          <a:p>
            <a:r>
              <a:rPr lang="en-US" dirty="0"/>
              <a:t>2021-02-15</a:t>
            </a:r>
          </a:p>
        </p:txBody>
      </p:sp>
    </p:spTree>
    <p:extLst>
      <p:ext uri="{BB962C8B-B14F-4D97-AF65-F5344CB8AC3E}">
        <p14:creationId xmlns:p14="http://schemas.microsoft.com/office/powerpoint/2010/main" val="15011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C4AAE-CBD4-4A4D-9444-3E1AAB05ECC6}"/>
              </a:ext>
            </a:extLst>
          </p:cNvPr>
          <p:cNvPicPr>
            <a:picLocks noChangeAspect="1"/>
          </p:cNvPicPr>
          <p:nvPr/>
        </p:nvPicPr>
        <p:blipFill>
          <a:blip r:embed="rId3"/>
          <a:stretch>
            <a:fillRect/>
          </a:stretch>
        </p:blipFill>
        <p:spPr>
          <a:xfrm>
            <a:off x="222250" y="855168"/>
            <a:ext cx="8699500" cy="5956300"/>
          </a:xfrm>
          <a:prstGeom prst="rect">
            <a:avLst/>
          </a:prstGeom>
        </p:spPr>
      </p:pic>
      <p:sp>
        <p:nvSpPr>
          <p:cNvPr id="3" name="TextBox 2">
            <a:extLst>
              <a:ext uri="{FF2B5EF4-FFF2-40B4-BE49-F238E27FC236}">
                <a16:creationId xmlns:a16="http://schemas.microsoft.com/office/drawing/2014/main" id="{DEECDBBE-E1E5-604E-861B-729E137BDFC0}"/>
              </a:ext>
            </a:extLst>
          </p:cNvPr>
          <p:cNvSpPr txBox="1"/>
          <p:nvPr/>
        </p:nvSpPr>
        <p:spPr>
          <a:xfrm>
            <a:off x="0" y="0"/>
            <a:ext cx="9144000" cy="46166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IPCC, 2018: Global Warming of 1.5°C. An IPCC Special Report</a:t>
            </a:r>
          </a:p>
        </p:txBody>
      </p:sp>
      <p:sp>
        <p:nvSpPr>
          <p:cNvPr id="4" name="TextBox 3">
            <a:extLst>
              <a:ext uri="{FF2B5EF4-FFF2-40B4-BE49-F238E27FC236}">
                <a16:creationId xmlns:a16="http://schemas.microsoft.com/office/drawing/2014/main" id="{D7400D10-D847-D34C-AA86-6D7ABDABAC38}"/>
              </a:ext>
            </a:extLst>
          </p:cNvPr>
          <p:cNvSpPr txBox="1"/>
          <p:nvPr/>
        </p:nvSpPr>
        <p:spPr>
          <a:xfrm>
            <a:off x="0" y="393503"/>
            <a:ext cx="87835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Global emissions were 2 billion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tonnes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CO</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1900, and over 36 billion 115 years later.</a:t>
            </a:r>
          </a:p>
        </p:txBody>
      </p:sp>
    </p:spTree>
    <p:extLst>
      <p:ext uri="{BB962C8B-B14F-4D97-AF65-F5344CB8AC3E}">
        <p14:creationId xmlns:p14="http://schemas.microsoft.com/office/powerpoint/2010/main" val="373037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D7457-6831-BE47-9191-A8224CE8F7E5}"/>
              </a:ext>
            </a:extLst>
          </p:cNvPr>
          <p:cNvPicPr>
            <a:picLocks noChangeAspect="1"/>
          </p:cNvPicPr>
          <p:nvPr/>
        </p:nvPicPr>
        <p:blipFill rotWithShape="1">
          <a:blip r:embed="rId3"/>
          <a:srcRect l="11424" r="9605"/>
          <a:stretch/>
        </p:blipFill>
        <p:spPr>
          <a:xfrm>
            <a:off x="558142" y="601981"/>
            <a:ext cx="7505205" cy="6256019"/>
          </a:xfrm>
          <a:prstGeom prst="rect">
            <a:avLst/>
          </a:prstGeom>
        </p:spPr>
      </p:pic>
      <p:pic>
        <p:nvPicPr>
          <p:cNvPr id="3" name="Picture 2">
            <a:extLst>
              <a:ext uri="{FF2B5EF4-FFF2-40B4-BE49-F238E27FC236}">
                <a16:creationId xmlns:a16="http://schemas.microsoft.com/office/drawing/2014/main" id="{088D370D-C04D-7144-ABA7-8F68F8BF5497}"/>
              </a:ext>
            </a:extLst>
          </p:cNvPr>
          <p:cNvPicPr>
            <a:picLocks noChangeAspect="1"/>
          </p:cNvPicPr>
          <p:nvPr/>
        </p:nvPicPr>
        <p:blipFill rotWithShape="1">
          <a:blip r:embed="rId4"/>
          <a:srcRect t="69606"/>
          <a:stretch/>
        </p:blipFill>
        <p:spPr>
          <a:xfrm>
            <a:off x="1" y="601475"/>
            <a:ext cx="8989454" cy="300405"/>
          </a:xfrm>
          <a:prstGeom prst="rect">
            <a:avLst/>
          </a:prstGeom>
        </p:spPr>
      </p:pic>
      <p:sp>
        <p:nvSpPr>
          <p:cNvPr id="4" name="TextBox 3">
            <a:extLst>
              <a:ext uri="{FF2B5EF4-FFF2-40B4-BE49-F238E27FC236}">
                <a16:creationId xmlns:a16="http://schemas.microsoft.com/office/drawing/2014/main" id="{92529A8F-611F-F74D-89D2-AF3B4EEAE8A8}"/>
              </a:ext>
            </a:extLst>
          </p:cNvPr>
          <p:cNvSpPr txBox="1"/>
          <p:nvPr/>
        </p:nvSpPr>
        <p:spPr>
          <a:xfrm>
            <a:off x="3285460" y="797442"/>
            <a:ext cx="5316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8.5</a:t>
            </a:r>
          </a:p>
        </p:txBody>
      </p:sp>
      <p:sp>
        <p:nvSpPr>
          <p:cNvPr id="5" name="TextBox 4">
            <a:extLst>
              <a:ext uri="{FF2B5EF4-FFF2-40B4-BE49-F238E27FC236}">
                <a16:creationId xmlns:a16="http://schemas.microsoft.com/office/drawing/2014/main" id="{BEA4B55D-2065-B541-8B48-B4623884D913}"/>
              </a:ext>
            </a:extLst>
          </p:cNvPr>
          <p:cNvSpPr txBox="1"/>
          <p:nvPr/>
        </p:nvSpPr>
        <p:spPr>
          <a:xfrm>
            <a:off x="3543216" y="1362741"/>
            <a:ext cx="5316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2.6</a:t>
            </a:r>
          </a:p>
        </p:txBody>
      </p:sp>
      <p:sp>
        <p:nvSpPr>
          <p:cNvPr id="6" name="Oval 5">
            <a:extLst>
              <a:ext uri="{FF2B5EF4-FFF2-40B4-BE49-F238E27FC236}">
                <a16:creationId xmlns:a16="http://schemas.microsoft.com/office/drawing/2014/main" id="{2F1A3600-D431-1B4F-AFDE-7825E24A8BB3}"/>
              </a:ext>
            </a:extLst>
          </p:cNvPr>
          <p:cNvSpPr/>
          <p:nvPr/>
        </p:nvSpPr>
        <p:spPr>
          <a:xfrm>
            <a:off x="3840929" y="5295013"/>
            <a:ext cx="501712" cy="2658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AE855A-4745-FC4E-A5E3-5A50F1A50B9D}"/>
              </a:ext>
            </a:extLst>
          </p:cNvPr>
          <p:cNvSpPr txBox="1"/>
          <p:nvPr/>
        </p:nvSpPr>
        <p:spPr>
          <a:xfrm>
            <a:off x="-178" y="6660"/>
            <a:ext cx="3350033" cy="646331"/>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Past &amp; future changes in oceans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and cryosphere RCP 2.6 and 8.5</a:t>
            </a:r>
          </a:p>
        </p:txBody>
      </p:sp>
      <p:sp>
        <p:nvSpPr>
          <p:cNvPr id="7" name="TextBox 6">
            <a:extLst>
              <a:ext uri="{FF2B5EF4-FFF2-40B4-BE49-F238E27FC236}">
                <a16:creationId xmlns:a16="http://schemas.microsoft.com/office/drawing/2014/main" id="{4EB317FA-7F01-5945-B77D-306075ECDAC2}"/>
              </a:ext>
            </a:extLst>
          </p:cNvPr>
          <p:cNvSpPr txBox="1"/>
          <p:nvPr/>
        </p:nvSpPr>
        <p:spPr>
          <a:xfrm>
            <a:off x="3169549" y="1057"/>
            <a:ext cx="6001556" cy="623248"/>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Identify delays &amp; feedbacks; </a:t>
            </a:r>
            <a:r>
              <a:rPr kumimoji="0" lang="en-US" sz="2000" b="1" i="1" u="none" strike="noStrike" kern="1200" cap="none" spc="0" normalizeH="0" baseline="0" noProof="0" dirty="0">
                <a:ln>
                  <a:noFill/>
                </a:ln>
                <a:solidFill>
                  <a:srgbClr val="0070C0"/>
                </a:solidFill>
                <a:effectLst/>
                <a:uLnTx/>
                <a:uFillTx/>
                <a:latin typeface="Calibri" panose="020F0502020204030204"/>
                <a:ea typeface="+mn-ea"/>
                <a:cs typeface="+mn-cs"/>
              </a:rPr>
              <a:t>estimate</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 delay timescales</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45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96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1954E5-215A-6E4A-8665-CB4330F34BFE}"/>
              </a:ext>
            </a:extLst>
          </p:cNvPr>
          <p:cNvSpPr txBox="1"/>
          <p:nvPr/>
        </p:nvSpPr>
        <p:spPr>
          <a:xfrm>
            <a:off x="202019" y="830997"/>
            <a:ext cx="8941981"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SSP1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the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Sustainability’ pathway,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which presents relatively</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low challenges to climate mitigation and adaptation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commitment towards inclusive growth and human well-being, such that inequality both across and within countries is expected to decline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We would therefore expect this scenario to have lowest levels of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Ginis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from among the SSPs. Given that income inequality has increased in most countries in the last few decades,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 world heading towards SSP1 would reverse historical trends in the vast majority of countries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SSP3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other extreme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which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societies face high challenges for both climate mitigation and adaptation …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 material-intensive development and high poverty, due to limited attention to broad-based human and technological development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Income inequality is expected to increase, particularly between countries, due to regionalism, conflict, and weak global institutions.…A  large share of [poverty] lies in emerging economies.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SSP5</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fossil fuel pathway”]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climate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adaptation challenges are low</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due to high, equitable, technology- and capital-intensive growth, but</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powered by fossil fuels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thereby leading to high global GHG emissions. Global markets and institutions are increasingly integrated, leading to technology transfer, and economic surpluses are invested in human and social capital, and presumably the management of environmental systems to stem their degradation. This scenario would seem to achieve many dimensions of sustainability, as with SSP1.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As such, one would expect [require] a number of transformative shifts towards redistributive policies compared to today, and therefore similar trends in income inequality between SSP1 and SSP5.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 D. Rao et al., Futures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vol</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105, p 27-39 (2019)</a:t>
            </a:r>
          </a:p>
        </p:txBody>
      </p:sp>
      <p:sp>
        <p:nvSpPr>
          <p:cNvPr id="3" name="TextBox 2">
            <a:extLst>
              <a:ext uri="{FF2B5EF4-FFF2-40B4-BE49-F238E27FC236}">
                <a16:creationId xmlns:a16="http://schemas.microsoft.com/office/drawing/2014/main" id="{401022F3-FA52-BF46-9875-AEEDEC0B9FC9}"/>
              </a:ext>
            </a:extLst>
          </p:cNvPr>
          <p:cNvSpPr txBox="1"/>
          <p:nvPr/>
        </p:nvSpPr>
        <p:spPr>
          <a:xfrm>
            <a:off x="0" y="0"/>
            <a:ext cx="9144000" cy="830997"/>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Projections based on Shared Socioeconomic Pathways (SSPs) were (belatedly) updated in 2019 by IIASA</a:t>
            </a:r>
          </a:p>
        </p:txBody>
      </p:sp>
      <p:sp>
        <p:nvSpPr>
          <p:cNvPr id="4" name="TextBox 3">
            <a:extLst>
              <a:ext uri="{FF2B5EF4-FFF2-40B4-BE49-F238E27FC236}">
                <a16:creationId xmlns:a16="http://schemas.microsoft.com/office/drawing/2014/main" id="{669532AE-7989-224B-B06E-68B21BC75953}"/>
              </a:ext>
            </a:extLst>
          </p:cNvPr>
          <p:cNvSpPr txBox="1"/>
          <p:nvPr/>
        </p:nvSpPr>
        <p:spPr>
          <a:xfrm>
            <a:off x="753636" y="2681106"/>
            <a:ext cx="21473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[“Conflict Pathway”]</a:t>
            </a:r>
          </a:p>
        </p:txBody>
      </p:sp>
      <p:cxnSp>
        <p:nvCxnSpPr>
          <p:cNvPr id="6" name="Straight Connector 5">
            <a:extLst>
              <a:ext uri="{FF2B5EF4-FFF2-40B4-BE49-F238E27FC236}">
                <a16:creationId xmlns:a16="http://schemas.microsoft.com/office/drawing/2014/main" id="{ECBD51E6-8F6E-E94B-BEEA-F06437FE797C}"/>
              </a:ext>
            </a:extLst>
          </p:cNvPr>
          <p:cNvCxnSpPr>
            <a:cxnSpLocks/>
          </p:cNvCxnSpPr>
          <p:nvPr/>
        </p:nvCxnSpPr>
        <p:spPr>
          <a:xfrm>
            <a:off x="118872" y="960120"/>
            <a:ext cx="0" cy="14996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DFB6A4D-E815-5A4B-B06F-56C494C51D34}"/>
              </a:ext>
            </a:extLst>
          </p:cNvPr>
          <p:cNvCxnSpPr>
            <a:cxnSpLocks/>
          </p:cNvCxnSpPr>
          <p:nvPr/>
        </p:nvCxnSpPr>
        <p:spPr>
          <a:xfrm>
            <a:off x="134112" y="2721864"/>
            <a:ext cx="0" cy="149961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F650ED-DC62-D849-9936-463A44DD2035}"/>
              </a:ext>
            </a:extLst>
          </p:cNvPr>
          <p:cNvCxnSpPr>
            <a:cxnSpLocks/>
          </p:cNvCxnSpPr>
          <p:nvPr/>
        </p:nvCxnSpPr>
        <p:spPr>
          <a:xfrm>
            <a:off x="140208" y="4346448"/>
            <a:ext cx="0" cy="2109216"/>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63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9EF24D-9F0E-3347-83C0-7E04F7691863}"/>
              </a:ext>
            </a:extLst>
          </p:cNvPr>
          <p:cNvPicPr>
            <a:picLocks noChangeAspect="1"/>
          </p:cNvPicPr>
          <p:nvPr/>
        </p:nvPicPr>
        <p:blipFill rotWithShape="1">
          <a:blip r:embed="rId3"/>
          <a:srcRect t="15387" r="50217" b="6912"/>
          <a:stretch/>
        </p:blipFill>
        <p:spPr>
          <a:xfrm>
            <a:off x="1447964" y="3846674"/>
            <a:ext cx="3693785" cy="2931365"/>
          </a:xfrm>
          <a:prstGeom prst="rect">
            <a:avLst/>
          </a:prstGeom>
        </p:spPr>
      </p:pic>
      <p:pic>
        <p:nvPicPr>
          <p:cNvPr id="5" name="Picture 4">
            <a:extLst>
              <a:ext uri="{FF2B5EF4-FFF2-40B4-BE49-F238E27FC236}">
                <a16:creationId xmlns:a16="http://schemas.microsoft.com/office/drawing/2014/main" id="{5C5623B2-A4F4-9244-955C-BF6FC7F4B5E1}"/>
              </a:ext>
            </a:extLst>
          </p:cNvPr>
          <p:cNvPicPr>
            <a:picLocks noChangeAspect="1"/>
          </p:cNvPicPr>
          <p:nvPr/>
        </p:nvPicPr>
        <p:blipFill rotWithShape="1">
          <a:blip r:embed="rId4"/>
          <a:srcRect l="1938" t="5673" r="49646" b="9304"/>
          <a:stretch/>
        </p:blipFill>
        <p:spPr>
          <a:xfrm>
            <a:off x="5126361" y="3253260"/>
            <a:ext cx="4040477" cy="3466517"/>
          </a:xfrm>
          <a:prstGeom prst="rect">
            <a:avLst/>
          </a:prstGeom>
        </p:spPr>
      </p:pic>
      <p:sp>
        <p:nvSpPr>
          <p:cNvPr id="7" name="Oval 6">
            <a:extLst>
              <a:ext uri="{FF2B5EF4-FFF2-40B4-BE49-F238E27FC236}">
                <a16:creationId xmlns:a16="http://schemas.microsoft.com/office/drawing/2014/main" id="{2D007B95-AAA3-4246-BE3B-242B4626BC9B}"/>
              </a:ext>
            </a:extLst>
          </p:cNvPr>
          <p:cNvSpPr/>
          <p:nvPr/>
        </p:nvSpPr>
        <p:spPr>
          <a:xfrm>
            <a:off x="4661715" y="6347639"/>
            <a:ext cx="542137" cy="3508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EFC1E5C-A4EE-9F4C-B7E7-C2543CA81BAE}"/>
              </a:ext>
            </a:extLst>
          </p:cNvPr>
          <p:cNvSpPr txBox="1"/>
          <p:nvPr/>
        </p:nvSpPr>
        <p:spPr>
          <a:xfrm>
            <a:off x="5616481" y="2905195"/>
            <a:ext cx="3495622"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Concentration of CO</a:t>
            </a:r>
            <a:r>
              <a:rPr kumimoji="0" lang="en-US" sz="1800" b="1"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20AE13A-D6CF-EF48-AE76-92D44C1DF194}"/>
              </a:ext>
            </a:extLst>
          </p:cNvPr>
          <p:cNvSpPr txBox="1"/>
          <p:nvPr/>
        </p:nvSpPr>
        <p:spPr>
          <a:xfrm>
            <a:off x="4147975" y="19775"/>
            <a:ext cx="4996025"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SSP: Shared Socioeconomic Pathways</a:t>
            </a:r>
          </a:p>
        </p:txBody>
      </p:sp>
      <p:pic>
        <p:nvPicPr>
          <p:cNvPr id="14" name="Picture 13">
            <a:extLst>
              <a:ext uri="{FF2B5EF4-FFF2-40B4-BE49-F238E27FC236}">
                <a16:creationId xmlns:a16="http://schemas.microsoft.com/office/drawing/2014/main" id="{D98FF43A-33AC-6041-AE6C-F47B9D2A9EC1}"/>
              </a:ext>
            </a:extLst>
          </p:cNvPr>
          <p:cNvPicPr>
            <a:picLocks noChangeAspect="1"/>
          </p:cNvPicPr>
          <p:nvPr/>
        </p:nvPicPr>
        <p:blipFill>
          <a:blip r:embed="rId5"/>
          <a:stretch>
            <a:fillRect/>
          </a:stretch>
        </p:blipFill>
        <p:spPr>
          <a:xfrm>
            <a:off x="4343705" y="1955054"/>
            <a:ext cx="4662177" cy="946917"/>
          </a:xfrm>
          <a:prstGeom prst="rect">
            <a:avLst/>
          </a:prstGeom>
        </p:spPr>
      </p:pic>
      <p:pic>
        <p:nvPicPr>
          <p:cNvPr id="15" name="Picture 14">
            <a:extLst>
              <a:ext uri="{FF2B5EF4-FFF2-40B4-BE49-F238E27FC236}">
                <a16:creationId xmlns:a16="http://schemas.microsoft.com/office/drawing/2014/main" id="{F0EFAF2E-CA1D-8C47-A21D-AE23A7BBE418}"/>
              </a:ext>
            </a:extLst>
          </p:cNvPr>
          <p:cNvPicPr>
            <a:picLocks noChangeAspect="1"/>
          </p:cNvPicPr>
          <p:nvPr/>
        </p:nvPicPr>
        <p:blipFill>
          <a:blip r:embed="rId6"/>
          <a:stretch>
            <a:fillRect/>
          </a:stretch>
        </p:blipFill>
        <p:spPr>
          <a:xfrm>
            <a:off x="4343705" y="780231"/>
            <a:ext cx="4768398" cy="1139700"/>
          </a:xfrm>
          <a:prstGeom prst="rect">
            <a:avLst/>
          </a:prstGeom>
        </p:spPr>
      </p:pic>
      <p:cxnSp>
        <p:nvCxnSpPr>
          <p:cNvPr id="17" name="Straight Connector 16">
            <a:extLst>
              <a:ext uri="{FF2B5EF4-FFF2-40B4-BE49-F238E27FC236}">
                <a16:creationId xmlns:a16="http://schemas.microsoft.com/office/drawing/2014/main" id="{E1F6516C-D433-DE4A-A87D-84B2C310F65D}"/>
              </a:ext>
            </a:extLst>
          </p:cNvPr>
          <p:cNvCxnSpPr>
            <a:cxnSpLocks/>
          </p:cNvCxnSpPr>
          <p:nvPr/>
        </p:nvCxnSpPr>
        <p:spPr>
          <a:xfrm>
            <a:off x="2026621" y="5443870"/>
            <a:ext cx="235038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DA1EDF87-6800-DA41-B8AF-5178158A1333}"/>
              </a:ext>
            </a:extLst>
          </p:cNvPr>
          <p:cNvPicPr>
            <a:picLocks noChangeAspect="1"/>
          </p:cNvPicPr>
          <p:nvPr/>
        </p:nvPicPr>
        <p:blipFill>
          <a:blip r:embed="rId7"/>
          <a:stretch>
            <a:fillRect/>
          </a:stretch>
        </p:blipFill>
        <p:spPr>
          <a:xfrm>
            <a:off x="4377005" y="785933"/>
            <a:ext cx="4503986" cy="323816"/>
          </a:xfrm>
          <a:prstGeom prst="rect">
            <a:avLst/>
          </a:prstGeom>
        </p:spPr>
      </p:pic>
      <p:sp>
        <p:nvSpPr>
          <p:cNvPr id="26" name="TextBox 25">
            <a:extLst>
              <a:ext uri="{FF2B5EF4-FFF2-40B4-BE49-F238E27FC236}">
                <a16:creationId xmlns:a16="http://schemas.microsoft.com/office/drawing/2014/main" id="{D1697F06-BEC3-AF41-B1F4-6F83EE3353D1}"/>
              </a:ext>
            </a:extLst>
          </p:cNvPr>
          <p:cNvSpPr txBox="1"/>
          <p:nvPr/>
        </p:nvSpPr>
        <p:spPr>
          <a:xfrm>
            <a:off x="8145333" y="1179297"/>
            <a:ext cx="81697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IIASA</a:t>
            </a:r>
          </a:p>
        </p:txBody>
      </p:sp>
      <p:sp>
        <p:nvSpPr>
          <p:cNvPr id="6" name="TextBox 5">
            <a:extLst>
              <a:ext uri="{FF2B5EF4-FFF2-40B4-BE49-F238E27FC236}">
                <a16:creationId xmlns:a16="http://schemas.microsoft.com/office/drawing/2014/main" id="{028D31D2-AD1F-264F-A6EB-8B1C2F6592C5}"/>
              </a:ext>
            </a:extLst>
          </p:cNvPr>
          <p:cNvSpPr txBox="1"/>
          <p:nvPr/>
        </p:nvSpPr>
        <p:spPr>
          <a:xfrm>
            <a:off x="27522" y="39718"/>
            <a:ext cx="3983319" cy="461665"/>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a:t>
            </a:r>
            <a:r>
              <a:rPr kumimoji="0" lang="en-US" sz="2400" b="1" i="0" u="none" strike="noStrike" kern="1200" cap="none" spc="0" normalizeH="0" baseline="-25000" noProof="0" dirty="0">
                <a:ln>
                  <a:noFill/>
                </a:ln>
                <a:solidFill>
                  <a:prstClr val="black"/>
                </a:solidFill>
                <a:effectLst/>
                <a:uLnTx/>
                <a:uFillTx/>
                <a:latin typeface="Calibri" panose="020F0502020204030204"/>
                <a:ea typeface="+mn-ea"/>
                <a:cs typeface="+mn-cs"/>
              </a:rPr>
              <a:t>2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Emission Scenarios (SSP)</a:t>
            </a:r>
            <a:endPar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300DD580-395A-2549-9DAD-C160730B1A81}"/>
              </a:ext>
            </a:extLst>
          </p:cNvPr>
          <p:cNvCxnSpPr/>
          <p:nvPr/>
        </p:nvCxnSpPr>
        <p:spPr>
          <a:xfrm>
            <a:off x="2697591" y="409595"/>
            <a:ext cx="0" cy="571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20F6AE2-9A90-844E-B55F-A8657A969E85}"/>
              </a:ext>
            </a:extLst>
          </p:cNvPr>
          <p:cNvSpPr txBox="1"/>
          <p:nvPr/>
        </p:nvSpPr>
        <p:spPr>
          <a:xfrm>
            <a:off x="1929515" y="3638254"/>
            <a:ext cx="290538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Global Mean  </a:t>
            </a:r>
            <a:r>
              <a:rPr kumimoji="0" lang="en-US" sz="1800" b="1" i="0" u="none" strike="noStrike" kern="1200" cap="none" spc="0" normalizeH="0" baseline="0" noProof="0" dirty="0">
                <a:ln>
                  <a:noFill/>
                </a:ln>
                <a:solidFill>
                  <a:prstClr val="black"/>
                </a:solidFill>
                <a:effectLst/>
                <a:uLnTx/>
                <a:uFillTx/>
                <a:latin typeface="Symbol" pitchFamily="2" charset="2"/>
                <a:ea typeface="+mn-ea"/>
                <a:cs typeface="+mn-cs"/>
              </a:rPr>
              <a:t>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5934ED4A-E598-4A4B-A354-C26478106FB5}"/>
              </a:ext>
            </a:extLst>
          </p:cNvPr>
          <p:cNvSpPr txBox="1"/>
          <p:nvPr/>
        </p:nvSpPr>
        <p:spPr>
          <a:xfrm>
            <a:off x="1285409" y="4674512"/>
            <a:ext cx="554024"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ymbol" pitchFamily="2" charset="2"/>
                <a:ea typeface="+mn-ea"/>
                <a:cs typeface="+mn-cs"/>
              </a:rPr>
              <a:t>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  </a:t>
            </a:r>
            <a:r>
              <a:rPr kumimoji="0" lang="en-US" sz="2400" b="1" i="0" u="none" strike="noStrike" kern="1200" cap="none" spc="0" normalizeH="0" baseline="30000" noProof="0" dirty="0" err="1">
                <a:ln>
                  <a:noFill/>
                </a:ln>
                <a:solidFill>
                  <a:prstClr val="black"/>
                </a:solidFill>
                <a:effectLst/>
                <a:uLnTx/>
                <a:uFillTx/>
                <a:latin typeface="Calibri" panose="020F0502020204030204"/>
                <a:ea typeface="+mn-ea"/>
                <a:cs typeface="+mn-cs"/>
              </a:rPr>
              <a:t>o</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B8C758AF-CD8C-2F4C-B3E8-D1C3961809F7}"/>
              </a:ext>
            </a:extLst>
          </p:cNvPr>
          <p:cNvPicPr>
            <a:picLocks noChangeAspect="1"/>
          </p:cNvPicPr>
          <p:nvPr/>
        </p:nvPicPr>
        <p:blipFill rotWithShape="1">
          <a:blip r:embed="rId8"/>
          <a:srcRect t="9120" r="3843" b="6867"/>
          <a:stretch/>
        </p:blipFill>
        <p:spPr>
          <a:xfrm>
            <a:off x="42418" y="420888"/>
            <a:ext cx="3814099" cy="3332406"/>
          </a:xfrm>
          <a:prstGeom prst="rect">
            <a:avLst/>
          </a:prstGeom>
        </p:spPr>
      </p:pic>
      <p:sp>
        <p:nvSpPr>
          <p:cNvPr id="32" name="Rectangle 31">
            <a:extLst>
              <a:ext uri="{FF2B5EF4-FFF2-40B4-BE49-F238E27FC236}">
                <a16:creationId xmlns:a16="http://schemas.microsoft.com/office/drawing/2014/main" id="{BCE9977C-C514-F840-9E2D-5D8C15D31FA2}"/>
              </a:ext>
            </a:extLst>
          </p:cNvPr>
          <p:cNvSpPr/>
          <p:nvPr/>
        </p:nvSpPr>
        <p:spPr>
          <a:xfrm>
            <a:off x="4976037" y="3638254"/>
            <a:ext cx="308344" cy="1036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422D48C-4C63-FD45-A35C-76E2987FA34E}"/>
              </a:ext>
            </a:extLst>
          </p:cNvPr>
          <p:cNvSpPr/>
          <p:nvPr/>
        </p:nvSpPr>
        <p:spPr>
          <a:xfrm>
            <a:off x="8962778" y="3194998"/>
            <a:ext cx="226556" cy="143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4240883E-22DF-A14E-8408-5B2733C0C56D}"/>
              </a:ext>
            </a:extLst>
          </p:cNvPr>
          <p:cNvCxnSpPr/>
          <p:nvPr/>
        </p:nvCxnSpPr>
        <p:spPr>
          <a:xfrm flipH="1">
            <a:off x="3877056" y="2825496"/>
            <a:ext cx="274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392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87D03-5C12-A247-9B55-3CDBA4B212A7}"/>
              </a:ext>
            </a:extLst>
          </p:cNvPr>
          <p:cNvPicPr>
            <a:picLocks noChangeAspect="1"/>
          </p:cNvPicPr>
          <p:nvPr/>
        </p:nvPicPr>
        <p:blipFill rotWithShape="1">
          <a:blip r:embed="rId2"/>
          <a:srcRect t="11553"/>
          <a:stretch/>
        </p:blipFill>
        <p:spPr>
          <a:xfrm>
            <a:off x="1005841" y="834745"/>
            <a:ext cx="7278624" cy="4828330"/>
          </a:xfrm>
          <a:prstGeom prst="rect">
            <a:avLst/>
          </a:prstGeom>
          <a:ln>
            <a:solidFill>
              <a:schemeClr val="accent1"/>
            </a:solidFill>
          </a:ln>
        </p:spPr>
      </p:pic>
    </p:spTree>
    <p:extLst>
      <p:ext uri="{BB962C8B-B14F-4D97-AF65-F5344CB8AC3E}">
        <p14:creationId xmlns:p14="http://schemas.microsoft.com/office/powerpoint/2010/main" val="202613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BE0479-6103-F644-8FD7-1257988C26DD}"/>
              </a:ext>
            </a:extLst>
          </p:cNvPr>
          <p:cNvPicPr>
            <a:picLocks noChangeAspect="1"/>
          </p:cNvPicPr>
          <p:nvPr/>
        </p:nvPicPr>
        <p:blipFill rotWithShape="1">
          <a:blip r:embed="rId2"/>
          <a:srcRect t="11553"/>
          <a:stretch/>
        </p:blipFill>
        <p:spPr>
          <a:xfrm>
            <a:off x="444843" y="160638"/>
            <a:ext cx="3966519" cy="2631220"/>
          </a:xfrm>
          <a:prstGeom prst="rect">
            <a:avLst/>
          </a:prstGeom>
          <a:ln>
            <a:solidFill>
              <a:schemeClr val="accent1"/>
            </a:solidFill>
          </a:ln>
        </p:spPr>
      </p:pic>
      <p:sp>
        <p:nvSpPr>
          <p:cNvPr id="8" name="TextBox 7">
            <a:extLst>
              <a:ext uri="{FF2B5EF4-FFF2-40B4-BE49-F238E27FC236}">
                <a16:creationId xmlns:a16="http://schemas.microsoft.com/office/drawing/2014/main" id="{8235478A-8566-A648-9B64-816A60E70CED}"/>
              </a:ext>
            </a:extLst>
          </p:cNvPr>
          <p:cNvSpPr txBox="1"/>
          <p:nvPr/>
        </p:nvSpPr>
        <p:spPr>
          <a:xfrm>
            <a:off x="5721178" y="4402628"/>
            <a:ext cx="3113903" cy="1200329"/>
          </a:xfrm>
          <a:prstGeom prst="rect">
            <a:avLst/>
          </a:prstGeom>
          <a:noFill/>
        </p:spPr>
        <p:txBody>
          <a:bodyPr wrap="square" rtlCol="0">
            <a:spAutoFit/>
          </a:bodyPr>
          <a:lstStyle/>
          <a:p>
            <a:pPr algn="ctr"/>
            <a:r>
              <a:rPr lang="en-US" sz="3600" b="1" dirty="0"/>
              <a:t>Scenarios</a:t>
            </a:r>
          </a:p>
          <a:p>
            <a:pPr algn="ctr"/>
            <a:r>
              <a:rPr lang="en-US" sz="3600" b="1" dirty="0"/>
              <a:t>Roll Up</a:t>
            </a:r>
          </a:p>
        </p:txBody>
      </p:sp>
      <p:cxnSp>
        <p:nvCxnSpPr>
          <p:cNvPr id="9" name="Straight Connector 8">
            <a:extLst>
              <a:ext uri="{FF2B5EF4-FFF2-40B4-BE49-F238E27FC236}">
                <a16:creationId xmlns:a16="http://schemas.microsoft.com/office/drawing/2014/main" id="{12B39855-C34B-2B44-B431-7E9385BE52B6}"/>
              </a:ext>
            </a:extLst>
          </p:cNvPr>
          <p:cNvCxnSpPr/>
          <p:nvPr/>
        </p:nvCxnSpPr>
        <p:spPr>
          <a:xfrm flipH="1">
            <a:off x="6277230" y="4402628"/>
            <a:ext cx="21006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C43860-83FF-5848-9B06-16C089FB9C53}"/>
              </a:ext>
            </a:extLst>
          </p:cNvPr>
          <p:cNvCxnSpPr/>
          <p:nvPr/>
        </p:nvCxnSpPr>
        <p:spPr>
          <a:xfrm flipH="1">
            <a:off x="6277230" y="5675377"/>
            <a:ext cx="210064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6D81A89E-9D5A-7047-B374-808CFC0D5288}"/>
              </a:ext>
            </a:extLst>
          </p:cNvPr>
          <p:cNvSpPr/>
          <p:nvPr/>
        </p:nvSpPr>
        <p:spPr>
          <a:xfrm>
            <a:off x="0" y="2669059"/>
            <a:ext cx="5721178" cy="4188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1AC589-082F-3043-90B6-14316D71FD10}"/>
              </a:ext>
            </a:extLst>
          </p:cNvPr>
          <p:cNvPicPr>
            <a:picLocks noChangeAspect="1"/>
          </p:cNvPicPr>
          <p:nvPr/>
        </p:nvPicPr>
        <p:blipFill>
          <a:blip r:embed="rId3"/>
          <a:stretch>
            <a:fillRect/>
          </a:stretch>
        </p:blipFill>
        <p:spPr>
          <a:xfrm>
            <a:off x="4831491" y="0"/>
            <a:ext cx="4152827" cy="3114620"/>
          </a:xfrm>
          <a:prstGeom prst="rect">
            <a:avLst/>
          </a:prstGeom>
          <a:ln w="19050">
            <a:solidFill>
              <a:srgbClr val="FF0000"/>
            </a:solidFill>
          </a:ln>
        </p:spPr>
      </p:pic>
      <p:sp>
        <p:nvSpPr>
          <p:cNvPr id="11" name="TextBox 10">
            <a:extLst>
              <a:ext uri="{FF2B5EF4-FFF2-40B4-BE49-F238E27FC236}">
                <a16:creationId xmlns:a16="http://schemas.microsoft.com/office/drawing/2014/main" id="{03443561-05EF-044B-8D6B-AA40ACA36492}"/>
              </a:ext>
            </a:extLst>
          </p:cNvPr>
          <p:cNvSpPr txBox="1"/>
          <p:nvPr/>
        </p:nvSpPr>
        <p:spPr>
          <a:xfrm>
            <a:off x="6141308" y="494270"/>
            <a:ext cx="902043" cy="461665"/>
          </a:xfrm>
          <a:prstGeom prst="rect">
            <a:avLst/>
          </a:prstGeom>
          <a:noFill/>
          <a:ln>
            <a:solidFill>
              <a:schemeClr val="accent1"/>
            </a:solidFill>
          </a:ln>
        </p:spPr>
        <p:txBody>
          <a:bodyPr wrap="square" rtlCol="0">
            <a:spAutoFit/>
          </a:bodyPr>
          <a:lstStyle/>
          <a:p>
            <a:pPr algn="ctr"/>
            <a:r>
              <a:rPr lang="en-US" sz="2400" b="1" dirty="0">
                <a:solidFill>
                  <a:srgbClr val="FF0000"/>
                </a:solidFill>
              </a:rPr>
              <a:t>Past</a:t>
            </a:r>
          </a:p>
        </p:txBody>
      </p:sp>
      <p:pic>
        <p:nvPicPr>
          <p:cNvPr id="5" name="Picture 4">
            <a:extLst>
              <a:ext uri="{FF2B5EF4-FFF2-40B4-BE49-F238E27FC236}">
                <a16:creationId xmlns:a16="http://schemas.microsoft.com/office/drawing/2014/main" id="{BE4A55BF-187F-9641-807A-1AB47E38623B}"/>
              </a:ext>
            </a:extLst>
          </p:cNvPr>
          <p:cNvPicPr>
            <a:picLocks noChangeAspect="1"/>
          </p:cNvPicPr>
          <p:nvPr/>
        </p:nvPicPr>
        <p:blipFill>
          <a:blip r:embed="rId4"/>
          <a:stretch>
            <a:fillRect/>
          </a:stretch>
        </p:blipFill>
        <p:spPr>
          <a:xfrm>
            <a:off x="148280" y="2882213"/>
            <a:ext cx="5301049" cy="3975787"/>
          </a:xfrm>
          <a:prstGeom prst="rect">
            <a:avLst/>
          </a:prstGeom>
          <a:ln w="22225">
            <a:solidFill>
              <a:srgbClr val="FF0000"/>
            </a:solidFill>
            <a:prstDash val="dash"/>
          </a:ln>
        </p:spPr>
      </p:pic>
      <p:sp>
        <p:nvSpPr>
          <p:cNvPr id="12" name="TextBox 11">
            <a:extLst>
              <a:ext uri="{FF2B5EF4-FFF2-40B4-BE49-F238E27FC236}">
                <a16:creationId xmlns:a16="http://schemas.microsoft.com/office/drawing/2014/main" id="{56BB43DF-46B8-EE41-874E-AA0DDA8566EA}"/>
              </a:ext>
            </a:extLst>
          </p:cNvPr>
          <p:cNvSpPr txBox="1"/>
          <p:nvPr/>
        </p:nvSpPr>
        <p:spPr>
          <a:xfrm>
            <a:off x="3509319" y="3146445"/>
            <a:ext cx="1322172" cy="461665"/>
          </a:xfrm>
          <a:prstGeom prst="rect">
            <a:avLst/>
          </a:prstGeom>
          <a:solidFill>
            <a:schemeClr val="bg1"/>
          </a:solidFill>
          <a:ln>
            <a:solidFill>
              <a:schemeClr val="accent1"/>
            </a:solidFill>
          </a:ln>
        </p:spPr>
        <p:txBody>
          <a:bodyPr wrap="square" rtlCol="0">
            <a:spAutoFit/>
          </a:bodyPr>
          <a:lstStyle/>
          <a:p>
            <a:pPr algn="ctr"/>
            <a:r>
              <a:rPr lang="en-US" sz="2400" b="1" dirty="0">
                <a:solidFill>
                  <a:srgbClr val="FF0000"/>
                </a:solidFill>
              </a:rPr>
              <a:t>Future ?</a:t>
            </a:r>
          </a:p>
        </p:txBody>
      </p:sp>
    </p:spTree>
    <p:extLst>
      <p:ext uri="{BB962C8B-B14F-4D97-AF65-F5344CB8AC3E}">
        <p14:creationId xmlns:p14="http://schemas.microsoft.com/office/powerpoint/2010/main" val="21912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81F0C4-2819-9941-BE4E-338E9DB60470}"/>
              </a:ext>
            </a:extLst>
          </p:cNvPr>
          <p:cNvSpPr txBox="1"/>
          <p:nvPr/>
        </p:nvSpPr>
        <p:spPr>
          <a:xfrm>
            <a:off x="1045029" y="581891"/>
            <a:ext cx="7125194" cy="1569660"/>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End of lecture 5a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2021-02-16</a:t>
            </a:r>
          </a:p>
        </p:txBody>
      </p:sp>
    </p:spTree>
    <p:extLst>
      <p:ext uri="{BB962C8B-B14F-4D97-AF65-F5344CB8AC3E}">
        <p14:creationId xmlns:p14="http://schemas.microsoft.com/office/powerpoint/2010/main" val="200252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FFC000"/>
          </a:solidFill>
        </p:spPr>
        <p:txBody>
          <a:bodyPr>
            <a:normAutofit/>
          </a:bodyPr>
          <a:lstStyle/>
          <a:p>
            <a:r>
              <a:rPr lang="en-GB" sz="2400" noProof="0" dirty="0">
                <a:solidFill>
                  <a:schemeClr val="tx1"/>
                </a:solidFill>
              </a:rPr>
              <a:t>Global Fossil CO</a:t>
            </a:r>
            <a:r>
              <a:rPr lang="en-GB" sz="2400" baseline="-25000" noProof="0" dirty="0">
                <a:solidFill>
                  <a:schemeClr val="tx1"/>
                </a:solidFill>
              </a:rPr>
              <a:t>2</a:t>
            </a:r>
            <a:r>
              <a:rPr lang="en-GB" sz="2400" noProof="0" dirty="0">
                <a:solidFill>
                  <a:schemeClr val="tx1"/>
                </a:solidFill>
              </a:rPr>
              <a:t> Emissions</a:t>
            </a:r>
          </a:p>
        </p:txBody>
      </p:sp>
      <p:pic>
        <p:nvPicPr>
          <p:cNvPr id="19" name="Picture Placeholder 18">
            <a:extLst>
              <a:ext uri="{FF2B5EF4-FFF2-40B4-BE49-F238E27FC236}">
                <a16:creationId xmlns:a16="http://schemas.microsoft.com/office/drawing/2014/main" id="{24F88882-EB79-4C71-90B0-33E14832E9BC}"/>
              </a:ext>
            </a:extLst>
          </p:cNvPr>
          <p:cNvPicPr>
            <a:picLocks noGrp="1" noChangeAspect="1"/>
          </p:cNvPicPr>
          <p:nvPr>
            <p:ph type="pic" sz="quarter" idx="11"/>
          </p:nvPr>
        </p:nvPicPr>
        <p:blipFill>
          <a:blip r:embed="rId3"/>
          <a:srcRect/>
          <a:stretch/>
        </p:blipFill>
        <p:spPr>
          <a:xfrm>
            <a:off x="97695" y="1477108"/>
            <a:ext cx="8917599" cy="5017352"/>
          </a:xfrm>
        </p:spPr>
      </p:pic>
      <p:sp>
        <p:nvSpPr>
          <p:cNvPr id="10" name="Text Placeholder 3"/>
          <p:cNvSpPr txBox="1">
            <a:spLocks/>
          </p:cNvSpPr>
          <p:nvPr/>
        </p:nvSpPr>
        <p:spPr>
          <a:xfrm>
            <a:off x="6225183" y="4198234"/>
            <a:ext cx="1700213" cy="534878"/>
          </a:xfrm>
          <a:prstGeom prst="rect">
            <a:avLst/>
          </a:prstGeom>
        </p:spPr>
        <p:txBody>
          <a:bodyPr vert="horz" lIns="68580" tIns="34290" rIns="68580" bIns="34290" rtlCol="0" anchor="ctr">
            <a:noAutofit/>
          </a:bodyPr>
          <a:lstStyle>
            <a:lvl1pPr marL="0" indent="0" algn="ctr" defTabSz="457200" rtl="0" eaLnBrk="1" latinLnBrk="0" hangingPunct="1">
              <a:spcBef>
                <a:spcPct val="20000"/>
              </a:spcBef>
              <a:buFont typeface="Arial"/>
              <a:buNone/>
              <a:defRPr sz="18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n-GB" altLang="en-US" sz="1200" b="0" i="0" u="none" strike="noStrike" kern="1200" cap="none" spc="0" normalizeH="0" baseline="0" noProof="0" dirty="0">
                <a:ln>
                  <a:noFill/>
                </a:ln>
                <a:solidFill>
                  <a:srgbClr val="4C9BDB"/>
                </a:solidFill>
                <a:effectLst/>
                <a:uLnTx/>
                <a:uFillTx/>
                <a:latin typeface="Calibri"/>
                <a:ea typeface="ＭＳ Ｐゴシック" pitchFamily="34" charset="-128"/>
                <a:cs typeface="Calibri"/>
              </a:rPr>
              <a:t>Uncertainty is </a:t>
            </a:r>
            <a:r>
              <a:rPr kumimoji="0" lang="en-GB" sz="1200" b="0" i="0" u="none" strike="noStrike" kern="1200" cap="none" spc="0" normalizeH="0" baseline="0" noProof="0" dirty="0">
                <a:ln>
                  <a:noFill/>
                </a:ln>
                <a:solidFill>
                  <a:srgbClr val="4C9BDB"/>
                </a:solidFill>
                <a:effectLst/>
                <a:uLnTx/>
                <a:uFillTx/>
                <a:latin typeface="Calibri"/>
                <a:ea typeface="+mn-ea"/>
                <a:cs typeface="Calibri"/>
              </a:rPr>
              <a:t>±5% for one standard deviation (IPCC “likely” range)</a:t>
            </a:r>
            <a:endParaRPr kumimoji="0" lang="en-GB" altLang="en-US" sz="1200" b="0" i="0" u="none" strike="noStrike" kern="1200" cap="none" spc="0" normalizeH="0" baseline="0" noProof="0" dirty="0">
              <a:ln>
                <a:noFill/>
              </a:ln>
              <a:solidFill>
                <a:srgbClr val="4C9BDB"/>
              </a:solidFill>
              <a:effectLst/>
              <a:uLnTx/>
              <a:uFillTx/>
              <a:latin typeface="Calibri"/>
              <a:ea typeface="ＭＳ Ｐゴシック" pitchFamily="34" charset="-128"/>
              <a:cs typeface="Calibri"/>
            </a:endParaRPr>
          </a:p>
        </p:txBody>
      </p:sp>
      <p:sp>
        <p:nvSpPr>
          <p:cNvPr id="4" name="Text Placeholder 3"/>
          <p:cNvSpPr>
            <a:spLocks noGrp="1"/>
          </p:cNvSpPr>
          <p:nvPr>
            <p:ph type="body" sz="quarter" idx="10"/>
          </p:nvPr>
        </p:nvSpPr>
        <p:spPr>
          <a:xfrm>
            <a:off x="97695" y="657384"/>
            <a:ext cx="8958385" cy="943394"/>
          </a:xfrm>
        </p:spPr>
        <p:txBody>
          <a:bodyPr vert="horz" lIns="91440" tIns="0" rIns="91440" bIns="0" rtlCol="0" anchor="ctr">
            <a:normAutofit fontScale="92500"/>
          </a:bodyPr>
          <a:lstStyle/>
          <a:p>
            <a:pPr>
              <a:lnSpc>
                <a:spcPct val="90000"/>
              </a:lnSpc>
              <a:spcBef>
                <a:spcPts val="400"/>
              </a:spcBef>
            </a:pPr>
            <a:r>
              <a:rPr lang="en-GB" altLang="en-US" sz="1800" noProof="0" dirty="0">
                <a:solidFill>
                  <a:schemeClr val="tx1"/>
                </a:solidFill>
                <a:ea typeface="ＭＳ Ｐゴシック" pitchFamily="34" charset="-128"/>
              </a:rPr>
              <a:t>Global fossil CO</a:t>
            </a:r>
            <a:r>
              <a:rPr lang="en-GB" altLang="en-US" sz="1800" baseline="-25000" noProof="0" dirty="0">
                <a:solidFill>
                  <a:schemeClr val="tx1"/>
                </a:solidFill>
                <a:ea typeface="ＭＳ Ｐゴシック" pitchFamily="34" charset="-128"/>
              </a:rPr>
              <a:t>2</a:t>
            </a:r>
            <a:r>
              <a:rPr lang="en-GB" altLang="en-US" sz="1800" noProof="0" dirty="0">
                <a:solidFill>
                  <a:schemeClr val="tx1"/>
                </a:solidFill>
                <a:ea typeface="ＭＳ Ｐゴシック" pitchFamily="34" charset="-128"/>
              </a:rPr>
              <a:t> emissions: 36.6 </a:t>
            </a:r>
            <a:r>
              <a:rPr lang="en-GB" sz="1800" dirty="0">
                <a:solidFill>
                  <a:schemeClr val="tx1"/>
                </a:solidFill>
              </a:rPr>
              <a:t>±</a:t>
            </a:r>
            <a:r>
              <a:rPr lang="en-GB" altLang="en-US" sz="1800" noProof="0" dirty="0">
                <a:solidFill>
                  <a:schemeClr val="tx1"/>
                </a:solidFill>
                <a:ea typeface="ＭＳ Ｐゴシック" pitchFamily="34" charset="-128"/>
              </a:rPr>
              <a:t> 2 GtCO</a:t>
            </a:r>
            <a:r>
              <a:rPr lang="en-GB" altLang="en-US" sz="1800" baseline="-25000" noProof="0" dirty="0">
                <a:solidFill>
                  <a:schemeClr val="tx1"/>
                </a:solidFill>
                <a:ea typeface="ＭＳ Ｐゴシック" pitchFamily="34" charset="-128"/>
              </a:rPr>
              <a:t>2</a:t>
            </a:r>
            <a:r>
              <a:rPr lang="en-GB" altLang="en-US" sz="1800" noProof="0" dirty="0">
                <a:solidFill>
                  <a:schemeClr val="tx1"/>
                </a:solidFill>
                <a:ea typeface="ＭＳ Ｐゴシック" pitchFamily="34" charset="-128"/>
              </a:rPr>
              <a:t> in 2018, 61% over 1990 </a:t>
            </a:r>
          </a:p>
          <a:p>
            <a:pPr>
              <a:lnSpc>
                <a:spcPct val="90000"/>
              </a:lnSpc>
              <a:spcBef>
                <a:spcPts val="400"/>
              </a:spcBef>
            </a:pPr>
            <a:r>
              <a:rPr lang="en-GB" altLang="en-US" sz="1800" noProof="0" dirty="0">
                <a:solidFill>
                  <a:schemeClr val="tx1"/>
                </a:solidFill>
                <a:ea typeface="ＭＳ Ｐゴシック" pitchFamily="34" charset="-128"/>
              </a:rPr>
              <a:t>Projection for 2019: 36.8 </a:t>
            </a:r>
            <a:r>
              <a:rPr lang="en-GB" sz="1800" dirty="0">
                <a:solidFill>
                  <a:schemeClr val="tx1"/>
                </a:solidFill>
              </a:rPr>
              <a:t>±</a:t>
            </a:r>
            <a:r>
              <a:rPr lang="en-GB" altLang="en-US" sz="1800" noProof="0" dirty="0">
                <a:solidFill>
                  <a:schemeClr val="tx1"/>
                </a:solidFill>
                <a:ea typeface="ＭＳ Ｐゴシック" pitchFamily="34" charset="-128"/>
              </a:rPr>
              <a:t> </a:t>
            </a:r>
            <a:r>
              <a:rPr lang="en-GB" altLang="en-US" sz="1800" dirty="0">
                <a:solidFill>
                  <a:schemeClr val="tx1"/>
                </a:solidFill>
                <a:ea typeface="ＭＳ Ｐゴシック" pitchFamily="34" charset="-128"/>
              </a:rPr>
              <a:t>2</a:t>
            </a:r>
            <a:r>
              <a:rPr lang="en-GB" altLang="en-US" sz="1800" noProof="0" dirty="0">
                <a:solidFill>
                  <a:schemeClr val="tx1"/>
                </a:solidFill>
                <a:ea typeface="ＭＳ Ｐゴシック" pitchFamily="34" charset="-128"/>
              </a:rPr>
              <a:t> GtCO</a:t>
            </a:r>
            <a:r>
              <a:rPr lang="en-GB" altLang="en-US" sz="1800" baseline="-25000" noProof="0" dirty="0">
                <a:solidFill>
                  <a:schemeClr val="tx1"/>
                </a:solidFill>
                <a:ea typeface="ＭＳ Ｐゴシック" pitchFamily="34" charset="-128"/>
              </a:rPr>
              <a:t>2</a:t>
            </a:r>
            <a:r>
              <a:rPr lang="en-GB" altLang="en-US" sz="1800" noProof="0" dirty="0">
                <a:solidFill>
                  <a:schemeClr val="tx1"/>
                </a:solidFill>
                <a:ea typeface="ＭＳ Ｐゴシック" pitchFamily="34" charset="-128"/>
              </a:rPr>
              <a:t>, 0.6% higher than 2018 (range -0.2% to 1.5%)</a:t>
            </a:r>
          </a:p>
          <a:p>
            <a:pPr>
              <a:lnSpc>
                <a:spcPct val="90000"/>
              </a:lnSpc>
              <a:spcBef>
                <a:spcPts val="400"/>
              </a:spcBef>
            </a:pPr>
            <a:r>
              <a:rPr lang="en-GB" altLang="en-US" sz="1800" dirty="0">
                <a:solidFill>
                  <a:schemeClr val="tx1"/>
                </a:solidFill>
                <a:ea typeface="ＭＳ Ｐゴシック" pitchFamily="34" charset="-128"/>
              </a:rPr>
              <a:t>Fossil CO</a:t>
            </a:r>
            <a:r>
              <a:rPr lang="en-GB" altLang="en-US" sz="1800" baseline="-25000" dirty="0">
                <a:solidFill>
                  <a:schemeClr val="tx1"/>
                </a:solidFill>
                <a:ea typeface="ＭＳ Ｐゴシック" pitchFamily="34" charset="-128"/>
              </a:rPr>
              <a:t>2</a:t>
            </a:r>
            <a:r>
              <a:rPr lang="en-GB" altLang="en-US" sz="1800" dirty="0">
                <a:solidFill>
                  <a:schemeClr val="tx1"/>
                </a:solidFill>
                <a:ea typeface="ＭＳ Ｐゴシック" pitchFamily="34" charset="-128"/>
              </a:rPr>
              <a:t> emissions will likely be more than 4% higher in 2019 than 2015 (year of Paris Agreement)</a:t>
            </a:r>
          </a:p>
        </p:txBody>
      </p:sp>
      <p:sp>
        <p:nvSpPr>
          <p:cNvPr id="2" name="TextBox 1">
            <a:extLst>
              <a:ext uri="{FF2B5EF4-FFF2-40B4-BE49-F238E27FC236}">
                <a16:creationId xmlns:a16="http://schemas.microsoft.com/office/drawing/2014/main" id="{B6B3F19B-1FE7-7648-8894-3C27E8E6AF05}"/>
              </a:ext>
            </a:extLst>
          </p:cNvPr>
          <p:cNvSpPr txBox="1"/>
          <p:nvPr/>
        </p:nvSpPr>
        <p:spPr>
          <a:xfrm>
            <a:off x="7156448" y="2575059"/>
            <a:ext cx="18996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1992a scenario</a:t>
            </a:r>
          </a:p>
        </p:txBody>
      </p:sp>
      <p:sp>
        <p:nvSpPr>
          <p:cNvPr id="3" name="TextBox 2">
            <a:extLst>
              <a:ext uri="{FF2B5EF4-FFF2-40B4-BE49-F238E27FC236}">
                <a16:creationId xmlns:a16="http://schemas.microsoft.com/office/drawing/2014/main" id="{C8955FCA-1EB6-5740-AEFA-907C19151A7C}"/>
              </a:ext>
            </a:extLst>
          </p:cNvPr>
          <p:cNvSpPr txBox="1"/>
          <p:nvPr/>
        </p:nvSpPr>
        <p:spPr>
          <a:xfrm>
            <a:off x="8351542" y="1961969"/>
            <a:ext cx="8052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GtC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yr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Placeholder 6"/>
          <p:cNvSpPr>
            <a:spLocks noGrp="1"/>
          </p:cNvSpPr>
          <p:nvPr>
            <p:ph type="body" sz="quarter" idx="12"/>
          </p:nvPr>
        </p:nvSpPr>
        <p:spPr>
          <a:xfrm>
            <a:off x="5059220" y="5759152"/>
            <a:ext cx="3971690" cy="1077321"/>
          </a:xfrm>
        </p:spPr>
        <p:txBody>
          <a:bodyPr>
            <a:normAutofit/>
          </a:bodyPr>
          <a:lstStyle/>
          <a:p>
            <a:r>
              <a:rPr lang="en-GB" altLang="en-US" noProof="0" dirty="0">
                <a:ea typeface="ＭＳ Ｐゴシック" pitchFamily="34" charset="-128"/>
              </a:rPr>
              <a:t>The 2019 projection is based on preliminary data and modelling.</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solidFill>
                  <a:srgbClr val="FF0000"/>
                </a:solidFill>
                <a:ea typeface="ＭＳ Ｐゴシック" pitchFamily="34" charset="-128"/>
                <a:hlinkClick r:id="rId4"/>
              </a:rPr>
              <a:t>CDIAC</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Friedlingstein et al 2019</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2019</a:t>
            </a:r>
            <a:endParaRPr lang="en-GB" altLang="en-US" noProof="0" dirty="0">
              <a:ea typeface="ＭＳ Ｐゴシック" pitchFamily="34" charset="-128"/>
            </a:endParaRPr>
          </a:p>
        </p:txBody>
      </p:sp>
    </p:spTree>
    <p:extLst>
      <p:ext uri="{BB962C8B-B14F-4D97-AF65-F5344CB8AC3E}">
        <p14:creationId xmlns:p14="http://schemas.microsoft.com/office/powerpoint/2010/main" val="98900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B034EC-4F65-B848-B0A6-CE899C1824A6}"/>
              </a:ext>
            </a:extLst>
          </p:cNvPr>
          <p:cNvSpPr txBox="1"/>
          <p:nvPr/>
        </p:nvSpPr>
        <p:spPr>
          <a:xfrm>
            <a:off x="-1722589" y="686501"/>
            <a:ext cx="1116282"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9.5 as 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8.2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6.8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1.4</a:t>
            </a:r>
          </a:p>
        </p:txBody>
      </p:sp>
      <p:sp>
        <p:nvSpPr>
          <p:cNvPr id="8" name="TextBox 7">
            <a:extLst>
              <a:ext uri="{FF2B5EF4-FFF2-40B4-BE49-F238E27FC236}">
                <a16:creationId xmlns:a16="http://schemas.microsoft.com/office/drawing/2014/main" id="{4B65967E-FB44-474A-8231-016177B421F9}"/>
              </a:ext>
            </a:extLst>
          </p:cNvPr>
          <p:cNvSpPr txBox="1"/>
          <p:nvPr/>
        </p:nvSpPr>
        <p:spPr>
          <a:xfrm>
            <a:off x="178130" y="6234546"/>
            <a:ext cx="7208322" cy="338554"/>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https://ourworldindata.org/co2-and-other-greenhouse-gas-emissions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3DF12AA-6DC4-5946-91BD-21E153C04906}"/>
              </a:ext>
            </a:extLst>
          </p:cNvPr>
          <p:cNvPicPr>
            <a:picLocks noChangeAspect="1"/>
          </p:cNvPicPr>
          <p:nvPr/>
        </p:nvPicPr>
        <p:blipFill>
          <a:blip r:embed="rId3"/>
          <a:stretch>
            <a:fillRect/>
          </a:stretch>
        </p:blipFill>
        <p:spPr>
          <a:xfrm>
            <a:off x="0" y="160661"/>
            <a:ext cx="9144000" cy="5949193"/>
          </a:xfrm>
          <a:prstGeom prst="rect">
            <a:avLst/>
          </a:prstGeom>
        </p:spPr>
      </p:pic>
      <p:sp>
        <p:nvSpPr>
          <p:cNvPr id="4" name="TextBox 3">
            <a:extLst>
              <a:ext uri="{FF2B5EF4-FFF2-40B4-BE49-F238E27FC236}">
                <a16:creationId xmlns:a16="http://schemas.microsoft.com/office/drawing/2014/main" id="{81A88912-7C36-8D40-B0D5-98EA99D868BD}"/>
              </a:ext>
            </a:extLst>
          </p:cNvPr>
          <p:cNvSpPr txBox="1"/>
          <p:nvPr/>
        </p:nvSpPr>
        <p:spPr>
          <a:xfrm>
            <a:off x="3359650" y="986320"/>
            <a:ext cx="1099335" cy="369332"/>
          </a:xfrm>
          <a:prstGeom prst="rect">
            <a:avLst/>
          </a:prstGeom>
          <a:noFill/>
        </p:spPr>
        <p:txBody>
          <a:bodyPr wrap="square" rtlCol="0">
            <a:spAutoFit/>
          </a:bodyPr>
          <a:lstStyle/>
          <a:p>
            <a:r>
              <a:rPr lang="en-US" dirty="0"/>
              <a:t>(all gases)</a:t>
            </a:r>
          </a:p>
        </p:txBody>
      </p:sp>
      <p:sp>
        <p:nvSpPr>
          <p:cNvPr id="5" name="TextBox 4">
            <a:extLst>
              <a:ext uri="{FF2B5EF4-FFF2-40B4-BE49-F238E27FC236}">
                <a16:creationId xmlns:a16="http://schemas.microsoft.com/office/drawing/2014/main" id="{6B60DA51-8157-E646-8460-A0A99E75B630}"/>
              </a:ext>
            </a:extLst>
          </p:cNvPr>
          <p:cNvSpPr txBox="1"/>
          <p:nvPr/>
        </p:nvSpPr>
        <p:spPr>
          <a:xfrm>
            <a:off x="765425" y="1355652"/>
            <a:ext cx="1392148" cy="369332"/>
          </a:xfrm>
          <a:prstGeom prst="rect">
            <a:avLst/>
          </a:prstGeom>
          <a:noFill/>
        </p:spPr>
        <p:txBody>
          <a:bodyPr wrap="square" rtlCol="0">
            <a:spAutoFit/>
          </a:bodyPr>
          <a:lstStyle/>
          <a:p>
            <a:r>
              <a:rPr lang="en-US" dirty="0"/>
              <a:t>(41 as </a:t>
            </a:r>
            <a:r>
              <a:rPr lang="en-US" dirty="0" err="1"/>
              <a:t>GtC</a:t>
            </a:r>
            <a:r>
              <a:rPr lang="en-US" dirty="0"/>
              <a:t>)</a:t>
            </a:r>
          </a:p>
        </p:txBody>
      </p:sp>
    </p:spTree>
    <p:extLst>
      <p:ext uri="{BB962C8B-B14F-4D97-AF65-F5344CB8AC3E}">
        <p14:creationId xmlns:p14="http://schemas.microsoft.com/office/powerpoint/2010/main" val="89477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8326F-DF6A-6A42-8E01-E83488452821}"/>
              </a:ext>
            </a:extLst>
          </p:cNvPr>
          <p:cNvPicPr>
            <a:picLocks noChangeAspect="1"/>
          </p:cNvPicPr>
          <p:nvPr/>
        </p:nvPicPr>
        <p:blipFill rotWithShape="1">
          <a:blip r:embed="rId2"/>
          <a:srcRect l="5246"/>
          <a:stretch/>
        </p:blipFill>
        <p:spPr>
          <a:xfrm>
            <a:off x="479684" y="461513"/>
            <a:ext cx="8664315" cy="5934974"/>
          </a:xfrm>
          <a:prstGeom prst="rect">
            <a:avLst/>
          </a:prstGeom>
        </p:spPr>
      </p:pic>
      <p:sp>
        <p:nvSpPr>
          <p:cNvPr id="4" name="Rectangle 3">
            <a:extLst>
              <a:ext uri="{FF2B5EF4-FFF2-40B4-BE49-F238E27FC236}">
                <a16:creationId xmlns:a16="http://schemas.microsoft.com/office/drawing/2014/main" id="{B15E6807-3728-6C41-AD70-5AD53D8DCDF4}"/>
              </a:ext>
            </a:extLst>
          </p:cNvPr>
          <p:cNvSpPr/>
          <p:nvPr/>
        </p:nvSpPr>
        <p:spPr>
          <a:xfrm>
            <a:off x="249381" y="6396487"/>
            <a:ext cx="841960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By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Agreende</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 Own work, CC BY-SA 3.0, https://</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commons.wikimedia.org</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index.php?curid</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=86182006</a:t>
            </a:r>
          </a:p>
        </p:txBody>
      </p:sp>
      <p:sp>
        <p:nvSpPr>
          <p:cNvPr id="5" name="TextBox 4">
            <a:extLst>
              <a:ext uri="{FF2B5EF4-FFF2-40B4-BE49-F238E27FC236}">
                <a16:creationId xmlns:a16="http://schemas.microsoft.com/office/drawing/2014/main" id="{9EE8C267-8E59-154A-9C33-B91416EC4B76}"/>
              </a:ext>
            </a:extLst>
          </p:cNvPr>
          <p:cNvSpPr txBox="1"/>
          <p:nvPr/>
        </p:nvSpPr>
        <p:spPr>
          <a:xfrm>
            <a:off x="415636" y="4655127"/>
            <a:ext cx="862148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0                  1                   2                  3                  4                  5                  6                   7      7.52</a:t>
            </a:r>
          </a:p>
        </p:txBody>
      </p:sp>
      <p:sp>
        <p:nvSpPr>
          <p:cNvPr id="6" name="TextBox 5">
            <a:extLst>
              <a:ext uri="{FF2B5EF4-FFF2-40B4-BE49-F238E27FC236}">
                <a16:creationId xmlns:a16="http://schemas.microsoft.com/office/drawing/2014/main" id="{FFC0BF3F-6904-9045-B878-90B0072C8842}"/>
              </a:ext>
            </a:extLst>
          </p:cNvPr>
          <p:cNvSpPr txBox="1"/>
          <p:nvPr/>
        </p:nvSpPr>
        <p:spPr>
          <a:xfrm>
            <a:off x="7695211" y="5024459"/>
            <a:ext cx="13419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Population (x 10</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9</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TextBox 6">
            <a:extLst>
              <a:ext uri="{FF2B5EF4-FFF2-40B4-BE49-F238E27FC236}">
                <a16:creationId xmlns:a16="http://schemas.microsoft.com/office/drawing/2014/main" id="{143178C8-64CC-DE4D-A5D9-12B77CD6241E}"/>
              </a:ext>
            </a:extLst>
          </p:cNvPr>
          <p:cNvSpPr txBox="1"/>
          <p:nvPr/>
        </p:nvSpPr>
        <p:spPr>
          <a:xfrm>
            <a:off x="142504" y="0"/>
            <a:ext cx="25650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a:t>
            </a:r>
            <a:r>
              <a:rPr kumimoji="0" lang="en-US" sz="1800" b="1"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emissions per capita t/C/</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yr</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/person</a:t>
            </a:r>
          </a:p>
        </p:txBody>
      </p:sp>
      <p:sp>
        <p:nvSpPr>
          <p:cNvPr id="8" name="TextBox 7">
            <a:extLst>
              <a:ext uri="{FF2B5EF4-FFF2-40B4-BE49-F238E27FC236}">
                <a16:creationId xmlns:a16="http://schemas.microsoft.com/office/drawing/2014/main" id="{F06833C5-6DE4-4044-9FEA-8BCA5D54C4BE}"/>
              </a:ext>
            </a:extLst>
          </p:cNvPr>
          <p:cNvSpPr txBox="1"/>
          <p:nvPr/>
        </p:nvSpPr>
        <p:spPr>
          <a:xfrm>
            <a:off x="0" y="1638795"/>
            <a:ext cx="546265" cy="321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0.0</a:t>
            </a:r>
          </a:p>
        </p:txBody>
      </p:sp>
      <p:sp>
        <p:nvSpPr>
          <p:cNvPr id="9" name="TextBox 8">
            <a:extLst>
              <a:ext uri="{FF2B5EF4-FFF2-40B4-BE49-F238E27FC236}">
                <a16:creationId xmlns:a16="http://schemas.microsoft.com/office/drawing/2014/main" id="{DEAA2DD0-A2E3-C443-A8C0-C27456D11A3E}"/>
              </a:ext>
            </a:extLst>
          </p:cNvPr>
          <p:cNvSpPr txBox="1"/>
          <p:nvPr/>
        </p:nvSpPr>
        <p:spPr>
          <a:xfrm>
            <a:off x="0" y="3680116"/>
            <a:ext cx="11692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Average 1.2</a:t>
            </a:r>
          </a:p>
        </p:txBody>
      </p:sp>
    </p:spTree>
    <p:extLst>
      <p:ext uri="{BB962C8B-B14F-4D97-AF65-F5344CB8AC3E}">
        <p14:creationId xmlns:p14="http://schemas.microsoft.com/office/powerpoint/2010/main" val="147200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504711-CB70-584F-B330-5AB65059B344}"/>
              </a:ext>
            </a:extLst>
          </p:cNvPr>
          <p:cNvPicPr>
            <a:picLocks noChangeAspect="1"/>
          </p:cNvPicPr>
          <p:nvPr/>
        </p:nvPicPr>
        <p:blipFill>
          <a:blip r:embed="rId2"/>
          <a:stretch>
            <a:fillRect/>
          </a:stretch>
        </p:blipFill>
        <p:spPr>
          <a:xfrm>
            <a:off x="0" y="55010"/>
            <a:ext cx="9144000" cy="6747979"/>
          </a:xfrm>
          <a:prstGeom prst="rect">
            <a:avLst/>
          </a:prstGeom>
        </p:spPr>
      </p:pic>
      <p:sp>
        <p:nvSpPr>
          <p:cNvPr id="3" name="TextBox 2">
            <a:extLst>
              <a:ext uri="{FF2B5EF4-FFF2-40B4-BE49-F238E27FC236}">
                <a16:creationId xmlns:a16="http://schemas.microsoft.com/office/drawing/2014/main" id="{2805ED44-4517-5344-88C4-EB52C60ED085}"/>
              </a:ext>
            </a:extLst>
          </p:cNvPr>
          <p:cNvSpPr txBox="1"/>
          <p:nvPr/>
        </p:nvSpPr>
        <p:spPr>
          <a:xfrm>
            <a:off x="166254" y="6464435"/>
            <a:ext cx="7208322" cy="338554"/>
          </a:xfrm>
          <a:prstGeom prst="rect">
            <a:avLst/>
          </a:prstGeom>
          <a:solidFill>
            <a:schemeClr val="bg1"/>
          </a:solid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https://ourworldindata.org/co2-and-other-greenhouse-gas-emissions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83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A5CB45-0C30-4842-A761-F909742433C1}"/>
              </a:ext>
            </a:extLst>
          </p:cNvPr>
          <p:cNvPicPr>
            <a:picLocks noChangeAspect="1"/>
          </p:cNvPicPr>
          <p:nvPr/>
        </p:nvPicPr>
        <p:blipFill rotWithShape="1">
          <a:blip r:embed="rId2"/>
          <a:srcRect r="9419" b="9313"/>
          <a:stretch/>
        </p:blipFill>
        <p:spPr>
          <a:xfrm>
            <a:off x="-25967" y="6722"/>
            <a:ext cx="4538591" cy="3353207"/>
          </a:xfrm>
          <a:prstGeom prst="rect">
            <a:avLst/>
          </a:prstGeom>
        </p:spPr>
      </p:pic>
      <p:pic>
        <p:nvPicPr>
          <p:cNvPr id="3" name="Picture 2">
            <a:extLst>
              <a:ext uri="{FF2B5EF4-FFF2-40B4-BE49-F238E27FC236}">
                <a16:creationId xmlns:a16="http://schemas.microsoft.com/office/drawing/2014/main" id="{0348EF27-8583-3240-AA56-7D3761DE9757}"/>
              </a:ext>
            </a:extLst>
          </p:cNvPr>
          <p:cNvPicPr>
            <a:picLocks noChangeAspect="1"/>
          </p:cNvPicPr>
          <p:nvPr/>
        </p:nvPicPr>
        <p:blipFill rotWithShape="1">
          <a:blip r:embed="rId3"/>
          <a:srcRect r="9937" b="9313"/>
          <a:stretch/>
        </p:blipFill>
        <p:spPr>
          <a:xfrm>
            <a:off x="4512624" y="3504793"/>
            <a:ext cx="4512623" cy="3353207"/>
          </a:xfrm>
          <a:prstGeom prst="rect">
            <a:avLst/>
          </a:prstGeom>
        </p:spPr>
      </p:pic>
      <p:pic>
        <p:nvPicPr>
          <p:cNvPr id="4" name="Picture 3">
            <a:extLst>
              <a:ext uri="{FF2B5EF4-FFF2-40B4-BE49-F238E27FC236}">
                <a16:creationId xmlns:a16="http://schemas.microsoft.com/office/drawing/2014/main" id="{ED45947B-F4F4-704C-90BC-E06D4188B528}"/>
              </a:ext>
            </a:extLst>
          </p:cNvPr>
          <p:cNvPicPr>
            <a:picLocks noChangeAspect="1"/>
          </p:cNvPicPr>
          <p:nvPr/>
        </p:nvPicPr>
        <p:blipFill rotWithShape="1">
          <a:blip r:embed="rId4"/>
          <a:srcRect l="1558" r="10001" b="9128"/>
          <a:stretch/>
        </p:blipFill>
        <p:spPr>
          <a:xfrm>
            <a:off x="4512624" y="-23019"/>
            <a:ext cx="4500748" cy="3412688"/>
          </a:xfrm>
          <a:prstGeom prst="rect">
            <a:avLst/>
          </a:prstGeom>
        </p:spPr>
      </p:pic>
    </p:spTree>
    <p:extLst>
      <p:ext uri="{BB962C8B-B14F-4D97-AF65-F5344CB8AC3E}">
        <p14:creationId xmlns:p14="http://schemas.microsoft.com/office/powerpoint/2010/main" val="2213649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0"/>
            <a:ext cx="8991600" cy="6858000"/>
          </a:xfrm>
          <a:prstGeom prst="rect">
            <a:avLst/>
          </a:prstGeom>
        </p:spPr>
      </p:pic>
      <p:pic>
        <p:nvPicPr>
          <p:cNvPr id="3" name="Picture 2"/>
          <p:cNvPicPr>
            <a:picLocks noChangeAspect="1"/>
          </p:cNvPicPr>
          <p:nvPr/>
        </p:nvPicPr>
        <p:blipFill>
          <a:blip r:embed="rId3"/>
          <a:stretch>
            <a:fillRect/>
          </a:stretch>
        </p:blipFill>
        <p:spPr>
          <a:xfrm rot="16200000">
            <a:off x="6972663" y="49346"/>
            <a:ext cx="1041339" cy="3301339"/>
          </a:xfrm>
          <a:prstGeom prst="rect">
            <a:avLst/>
          </a:prstGeom>
          <a:ln>
            <a:solidFill>
              <a:schemeClr val="tx1"/>
            </a:solidFill>
          </a:ln>
        </p:spPr>
      </p:pic>
      <p:sp>
        <p:nvSpPr>
          <p:cNvPr id="4" name="TextBox 3">
            <a:extLst>
              <a:ext uri="{FF2B5EF4-FFF2-40B4-BE49-F238E27FC236}">
                <a16:creationId xmlns:a16="http://schemas.microsoft.com/office/drawing/2014/main" id="{03A415B5-A2E5-4648-88EB-2009B64A2591}"/>
              </a:ext>
            </a:extLst>
          </p:cNvPr>
          <p:cNvSpPr txBox="1"/>
          <p:nvPr/>
        </p:nvSpPr>
        <p:spPr>
          <a:xfrm>
            <a:off x="1323426" y="4711673"/>
            <a:ext cx="12891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7.5 total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(predicted)</a:t>
            </a:r>
          </a:p>
        </p:txBody>
      </p:sp>
      <p:sp>
        <p:nvSpPr>
          <p:cNvPr id="5" name="TextBox 4">
            <a:extLst>
              <a:ext uri="{FF2B5EF4-FFF2-40B4-BE49-F238E27FC236}">
                <a16:creationId xmlns:a16="http://schemas.microsoft.com/office/drawing/2014/main" id="{02F6B810-0202-9D4B-9577-44C1CF094C76}"/>
              </a:ext>
            </a:extLst>
          </p:cNvPr>
          <p:cNvSpPr txBox="1"/>
          <p:nvPr/>
        </p:nvSpPr>
        <p:spPr>
          <a:xfrm>
            <a:off x="7505205" y="5533901"/>
            <a:ext cx="1436914"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1983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estimates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EPA</a:t>
            </a:r>
          </a:p>
        </p:txBody>
      </p:sp>
      <p:sp>
        <p:nvSpPr>
          <p:cNvPr id="6" name="TextBox 5">
            <a:extLst>
              <a:ext uri="{FF2B5EF4-FFF2-40B4-BE49-F238E27FC236}">
                <a16:creationId xmlns:a16="http://schemas.microsoft.com/office/drawing/2014/main" id="{846D4964-D97F-4743-AD6B-F43057676D5B}"/>
              </a:ext>
            </a:extLst>
          </p:cNvPr>
          <p:cNvSpPr txBox="1"/>
          <p:nvPr/>
        </p:nvSpPr>
        <p:spPr>
          <a:xfrm>
            <a:off x="1323426" y="4342341"/>
            <a:ext cx="11875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actual: 6.8</a:t>
            </a:r>
          </a:p>
        </p:txBody>
      </p:sp>
      <p:sp>
        <p:nvSpPr>
          <p:cNvPr id="7" name="TextBox 6">
            <a:extLst>
              <a:ext uri="{FF2B5EF4-FFF2-40B4-BE49-F238E27FC236}">
                <a16:creationId xmlns:a16="http://schemas.microsoft.com/office/drawing/2014/main" id="{ECF94D22-E23B-3845-92E5-84C39F559736}"/>
              </a:ext>
            </a:extLst>
          </p:cNvPr>
          <p:cNvSpPr txBox="1"/>
          <p:nvPr/>
        </p:nvSpPr>
        <p:spPr>
          <a:xfrm>
            <a:off x="3118372" y="4342341"/>
            <a:ext cx="1489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15 predicted</a:t>
            </a:r>
          </a:p>
        </p:txBody>
      </p:sp>
      <p:sp>
        <p:nvSpPr>
          <p:cNvPr id="8" name="Oval 7">
            <a:extLst>
              <a:ext uri="{FF2B5EF4-FFF2-40B4-BE49-F238E27FC236}">
                <a16:creationId xmlns:a16="http://schemas.microsoft.com/office/drawing/2014/main" id="{1AFD7425-FDD4-794C-831E-290BC6FAD7B1}"/>
              </a:ext>
            </a:extLst>
          </p:cNvPr>
          <p:cNvSpPr/>
          <p:nvPr/>
        </p:nvSpPr>
        <p:spPr bwMode="auto">
          <a:xfrm>
            <a:off x="2847110" y="4134351"/>
            <a:ext cx="2152402" cy="2447306"/>
          </a:xfrm>
          <a:prstGeom prst="ellipse">
            <a:avLst/>
          </a:prstGeom>
          <a:noFill/>
          <a:ln w="19050" cap="flat" cmpd="sng" algn="ctr">
            <a:solidFill>
              <a:srgbClr val="3333CC"/>
            </a:solidFill>
            <a:prstDash val="sysDash"/>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Helvetica" pitchFamily="34" charset="0"/>
              <a:ea typeface="+mn-ea"/>
              <a:cs typeface="+mn-cs"/>
            </a:endParaRPr>
          </a:p>
        </p:txBody>
      </p:sp>
      <p:sp>
        <p:nvSpPr>
          <p:cNvPr id="9" name="TextBox 8">
            <a:extLst>
              <a:ext uri="{FF2B5EF4-FFF2-40B4-BE49-F238E27FC236}">
                <a16:creationId xmlns:a16="http://schemas.microsoft.com/office/drawing/2014/main" id="{FEB0FBD6-2FC8-0642-8A50-D09A5A8D7129}"/>
              </a:ext>
            </a:extLst>
          </p:cNvPr>
          <p:cNvSpPr txBox="1"/>
          <p:nvPr/>
        </p:nvSpPr>
        <p:spPr>
          <a:xfrm>
            <a:off x="2149434" y="2529444"/>
            <a:ext cx="12706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10.0 actual 2020</a:t>
            </a:r>
          </a:p>
        </p:txBody>
      </p:sp>
      <p:sp>
        <p:nvSpPr>
          <p:cNvPr id="11" name="Rectangle 10">
            <a:extLst>
              <a:ext uri="{FF2B5EF4-FFF2-40B4-BE49-F238E27FC236}">
                <a16:creationId xmlns:a16="http://schemas.microsoft.com/office/drawing/2014/main" id="{AE175BF3-2B3C-D24E-9E0F-A849046B9D9E}"/>
              </a:ext>
            </a:extLst>
          </p:cNvPr>
          <p:cNvSpPr/>
          <p:nvPr/>
        </p:nvSpPr>
        <p:spPr>
          <a:xfrm>
            <a:off x="4809506" y="0"/>
            <a:ext cx="4334494" cy="4512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C331E83-6C97-E745-9890-9E099BB70B98}"/>
              </a:ext>
            </a:extLst>
          </p:cNvPr>
          <p:cNvSpPr/>
          <p:nvPr/>
        </p:nvSpPr>
        <p:spPr>
          <a:xfrm>
            <a:off x="7184570" y="441074"/>
            <a:ext cx="1959429" cy="7227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D131B77-3D3E-6B47-AB3A-4BE8A67D1E42}"/>
              </a:ext>
            </a:extLst>
          </p:cNvPr>
          <p:cNvSpPr txBox="1"/>
          <p:nvPr/>
        </p:nvSpPr>
        <p:spPr>
          <a:xfrm>
            <a:off x="4809505" y="30893"/>
            <a:ext cx="4334494"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Forecasted CO</a:t>
            </a:r>
            <a:r>
              <a:rPr kumimoji="0" lang="en-US" sz="2000" b="1"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emissions in Hoffman (1983)</a:t>
            </a:r>
          </a:p>
        </p:txBody>
      </p:sp>
      <p:cxnSp>
        <p:nvCxnSpPr>
          <p:cNvPr id="14" name="Straight Arrow Connector 13">
            <a:extLst>
              <a:ext uri="{FF2B5EF4-FFF2-40B4-BE49-F238E27FC236}">
                <a16:creationId xmlns:a16="http://schemas.microsoft.com/office/drawing/2014/main" id="{991F5445-D4F6-E04B-A4DF-61DE1983EEA9}"/>
              </a:ext>
            </a:extLst>
          </p:cNvPr>
          <p:cNvCxnSpPr/>
          <p:nvPr/>
        </p:nvCxnSpPr>
        <p:spPr>
          <a:xfrm>
            <a:off x="2763747" y="3175775"/>
            <a:ext cx="0" cy="2084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11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83AFDA-8CDB-AC49-AE5B-3BEE04C33051}"/>
              </a:ext>
            </a:extLst>
          </p:cNvPr>
          <p:cNvPicPr>
            <a:picLocks noChangeAspect="1"/>
          </p:cNvPicPr>
          <p:nvPr/>
        </p:nvPicPr>
        <p:blipFill>
          <a:blip r:embed="rId2"/>
          <a:stretch>
            <a:fillRect/>
          </a:stretch>
        </p:blipFill>
        <p:spPr>
          <a:xfrm>
            <a:off x="558140" y="509252"/>
            <a:ext cx="8585860" cy="3578287"/>
          </a:xfrm>
          <a:prstGeom prst="rect">
            <a:avLst/>
          </a:prstGeom>
        </p:spPr>
      </p:pic>
      <p:pic>
        <p:nvPicPr>
          <p:cNvPr id="3" name="Picture 2">
            <a:extLst>
              <a:ext uri="{FF2B5EF4-FFF2-40B4-BE49-F238E27FC236}">
                <a16:creationId xmlns:a16="http://schemas.microsoft.com/office/drawing/2014/main" id="{DA534FC6-A081-2B43-A71D-D299D10F24F8}"/>
              </a:ext>
            </a:extLst>
          </p:cNvPr>
          <p:cNvPicPr>
            <a:picLocks noChangeAspect="1"/>
          </p:cNvPicPr>
          <p:nvPr/>
        </p:nvPicPr>
        <p:blipFill rotWithShape="1">
          <a:blip r:embed="rId3"/>
          <a:srcRect t="11292"/>
          <a:stretch/>
        </p:blipFill>
        <p:spPr>
          <a:xfrm>
            <a:off x="0" y="3443844"/>
            <a:ext cx="9144000" cy="3414156"/>
          </a:xfrm>
          <a:prstGeom prst="rect">
            <a:avLst/>
          </a:prstGeom>
        </p:spPr>
      </p:pic>
      <p:sp>
        <p:nvSpPr>
          <p:cNvPr id="4" name="TextBox 3">
            <a:extLst>
              <a:ext uri="{FF2B5EF4-FFF2-40B4-BE49-F238E27FC236}">
                <a16:creationId xmlns:a16="http://schemas.microsoft.com/office/drawing/2014/main" id="{9C097DC7-A4AE-1844-B4A3-5DD548F36673}"/>
              </a:ext>
            </a:extLst>
          </p:cNvPr>
          <p:cNvSpPr txBox="1"/>
          <p:nvPr/>
        </p:nvSpPr>
        <p:spPr>
          <a:xfrm>
            <a:off x="0" y="0"/>
            <a:ext cx="9144000" cy="46166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IPCC “RCP” (radiative forcing) Emissions and Concentration Scenarios</a:t>
            </a:r>
          </a:p>
        </p:txBody>
      </p:sp>
      <p:sp>
        <p:nvSpPr>
          <p:cNvPr id="5" name="TextBox 4">
            <a:extLst>
              <a:ext uri="{FF2B5EF4-FFF2-40B4-BE49-F238E27FC236}">
                <a16:creationId xmlns:a16="http://schemas.microsoft.com/office/drawing/2014/main" id="{C74D829E-BF40-B94C-90A8-4C68B36DC51B}"/>
              </a:ext>
            </a:extLst>
          </p:cNvPr>
          <p:cNvSpPr txBox="1"/>
          <p:nvPr/>
        </p:nvSpPr>
        <p:spPr>
          <a:xfrm>
            <a:off x="130632" y="5723348"/>
            <a:ext cx="18763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itchFamily="2" charset="2"/>
              </a:rPr>
              <a:t>preindustrial</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9BB91A4-C94D-2246-88BE-9ABD394D2BE6}"/>
              </a:ext>
            </a:extLst>
          </p:cNvPr>
          <p:cNvSpPr txBox="1"/>
          <p:nvPr/>
        </p:nvSpPr>
        <p:spPr>
          <a:xfrm>
            <a:off x="4091049" y="5354016"/>
            <a:ext cx="7600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itchFamily="2" charset="2"/>
              </a:rPr>
              <a:t></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21C751-267F-9B4B-B8DB-C77C38044DEC}"/>
              </a:ext>
            </a:extLst>
          </p:cNvPr>
          <p:cNvSpPr txBox="1"/>
          <p:nvPr/>
        </p:nvSpPr>
        <p:spPr>
          <a:xfrm>
            <a:off x="6476010" y="4445570"/>
            <a:ext cx="7600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itchFamily="2" charset="2"/>
              </a:rPr>
              <a:t></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762346C-9C15-9C43-9AB1-35C9D5754CB3}"/>
              </a:ext>
            </a:extLst>
          </p:cNvPr>
          <p:cNvSpPr txBox="1"/>
          <p:nvPr/>
        </p:nvSpPr>
        <p:spPr>
          <a:xfrm>
            <a:off x="7974418" y="428778"/>
            <a:ext cx="850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W/m</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a:t>
            </a:r>
          </a:p>
        </p:txBody>
      </p:sp>
      <p:cxnSp>
        <p:nvCxnSpPr>
          <p:cNvPr id="10" name="Straight Arrow Connector 9">
            <a:extLst>
              <a:ext uri="{FF2B5EF4-FFF2-40B4-BE49-F238E27FC236}">
                <a16:creationId xmlns:a16="http://schemas.microsoft.com/office/drawing/2014/main" id="{6D671861-E879-254D-8005-A6D1E3E2962B}"/>
              </a:ext>
            </a:extLst>
          </p:cNvPr>
          <p:cNvCxnSpPr>
            <a:cxnSpLocks/>
          </p:cNvCxnSpPr>
          <p:nvPr/>
        </p:nvCxnSpPr>
        <p:spPr>
          <a:xfrm flipH="1">
            <a:off x="7825563" y="691783"/>
            <a:ext cx="297711" cy="153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7FCF93-18D8-9C40-8F04-490DE44CC61E}"/>
              </a:ext>
            </a:extLst>
          </p:cNvPr>
          <p:cNvCxnSpPr/>
          <p:nvPr/>
        </p:nvCxnSpPr>
        <p:spPr>
          <a:xfrm flipH="1">
            <a:off x="3163824" y="2441448"/>
            <a:ext cx="274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266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D7457-6831-BE47-9191-A8224CE8F7E5}"/>
              </a:ext>
            </a:extLst>
          </p:cNvPr>
          <p:cNvPicPr>
            <a:picLocks noChangeAspect="1"/>
          </p:cNvPicPr>
          <p:nvPr/>
        </p:nvPicPr>
        <p:blipFill rotWithShape="1">
          <a:blip r:embed="rId2"/>
          <a:srcRect l="11424" r="9605"/>
          <a:stretch/>
        </p:blipFill>
        <p:spPr>
          <a:xfrm>
            <a:off x="558140" y="601981"/>
            <a:ext cx="7505205" cy="6256019"/>
          </a:xfrm>
          <a:prstGeom prst="rect">
            <a:avLst/>
          </a:prstGeom>
        </p:spPr>
      </p:pic>
      <p:pic>
        <p:nvPicPr>
          <p:cNvPr id="3" name="Picture 2">
            <a:extLst>
              <a:ext uri="{FF2B5EF4-FFF2-40B4-BE49-F238E27FC236}">
                <a16:creationId xmlns:a16="http://schemas.microsoft.com/office/drawing/2014/main" id="{088D370D-C04D-7144-ABA7-8F68F8BF5497}"/>
              </a:ext>
            </a:extLst>
          </p:cNvPr>
          <p:cNvPicPr>
            <a:picLocks noChangeAspect="1"/>
          </p:cNvPicPr>
          <p:nvPr/>
        </p:nvPicPr>
        <p:blipFill>
          <a:blip r:embed="rId3"/>
          <a:stretch>
            <a:fillRect/>
          </a:stretch>
        </p:blipFill>
        <p:spPr>
          <a:xfrm>
            <a:off x="709385" y="68581"/>
            <a:ext cx="5667663" cy="623146"/>
          </a:xfrm>
          <a:prstGeom prst="rect">
            <a:avLst/>
          </a:prstGeom>
        </p:spPr>
      </p:pic>
      <p:sp>
        <p:nvSpPr>
          <p:cNvPr id="4" name="TextBox 3">
            <a:extLst>
              <a:ext uri="{FF2B5EF4-FFF2-40B4-BE49-F238E27FC236}">
                <a16:creationId xmlns:a16="http://schemas.microsoft.com/office/drawing/2014/main" id="{92529A8F-611F-F74D-89D2-AF3B4EEAE8A8}"/>
              </a:ext>
            </a:extLst>
          </p:cNvPr>
          <p:cNvSpPr txBox="1"/>
          <p:nvPr/>
        </p:nvSpPr>
        <p:spPr>
          <a:xfrm>
            <a:off x="3285460" y="797442"/>
            <a:ext cx="5316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8.5</a:t>
            </a:r>
          </a:p>
        </p:txBody>
      </p:sp>
      <p:sp>
        <p:nvSpPr>
          <p:cNvPr id="5" name="TextBox 4">
            <a:extLst>
              <a:ext uri="{FF2B5EF4-FFF2-40B4-BE49-F238E27FC236}">
                <a16:creationId xmlns:a16="http://schemas.microsoft.com/office/drawing/2014/main" id="{BEA4B55D-2065-B541-8B48-B4623884D913}"/>
              </a:ext>
            </a:extLst>
          </p:cNvPr>
          <p:cNvSpPr txBox="1"/>
          <p:nvPr/>
        </p:nvSpPr>
        <p:spPr>
          <a:xfrm>
            <a:off x="3543216" y="1362741"/>
            <a:ext cx="5316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2.6</a:t>
            </a:r>
          </a:p>
        </p:txBody>
      </p:sp>
      <p:sp>
        <p:nvSpPr>
          <p:cNvPr id="6" name="Oval 5">
            <a:extLst>
              <a:ext uri="{FF2B5EF4-FFF2-40B4-BE49-F238E27FC236}">
                <a16:creationId xmlns:a16="http://schemas.microsoft.com/office/drawing/2014/main" id="{2F1A3600-D431-1B4F-AFDE-7825E24A8BB3}"/>
              </a:ext>
            </a:extLst>
          </p:cNvPr>
          <p:cNvSpPr/>
          <p:nvPr/>
        </p:nvSpPr>
        <p:spPr>
          <a:xfrm>
            <a:off x="3840929" y="5295013"/>
            <a:ext cx="501712" cy="2658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865592"/>
      </p:ext>
    </p:extLst>
  </p:cSld>
  <p:clrMapOvr>
    <a:masterClrMapping/>
  </p:clrMapOvr>
</p:sld>
</file>

<file path=ppt/theme/theme1.xml><?xml version="1.0" encoding="utf-8"?>
<a:theme xmlns:a="http://schemas.openxmlformats.org/drawingml/2006/main" name="1_Theme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8CDAD3FC-E457-584C-81DB-B2A19A9EBEE8}" vid="{49A015C0-4D28-5E44-A31B-B2297A0126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936</TotalTime>
  <Words>876</Words>
  <Application>Microsoft Macintosh PowerPoint</Application>
  <PresentationFormat>On-screen Show (4:3)</PresentationFormat>
  <Paragraphs>109</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Helvetica</vt:lpstr>
      <vt:lpstr>Symbol</vt:lpstr>
      <vt:lpstr>1_Theme2</vt:lpstr>
      <vt:lpstr>PowerPoint Presentation</vt:lpstr>
      <vt:lpstr>Global Fossil CO2 Emissions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Wofsy, Steven C.</dc:creator>
  <cp:lastModifiedBy>Wofsy, Steven C.</cp:lastModifiedBy>
  <cp:revision>12</cp:revision>
  <dcterms:created xsi:type="dcterms:W3CDTF">2021-02-15T00:04:07Z</dcterms:created>
  <dcterms:modified xsi:type="dcterms:W3CDTF">2021-02-15T15:42:18Z</dcterms:modified>
</cp:coreProperties>
</file>