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256" r:id="rId2"/>
    <p:sldId id="261" r:id="rId3"/>
    <p:sldId id="323" r:id="rId4"/>
    <p:sldId id="273" r:id="rId5"/>
    <p:sldId id="275" r:id="rId6"/>
    <p:sldId id="310" r:id="rId7"/>
    <p:sldId id="257" r:id="rId8"/>
    <p:sldId id="269" r:id="rId9"/>
    <p:sldId id="259" r:id="rId10"/>
    <p:sldId id="284" r:id="rId11"/>
    <p:sldId id="315" r:id="rId12"/>
    <p:sldId id="316" r:id="rId13"/>
    <p:sldId id="282" r:id="rId14"/>
    <p:sldId id="278" r:id="rId15"/>
    <p:sldId id="272" r:id="rId16"/>
    <p:sldId id="322" r:id="rId17"/>
    <p:sldId id="321" r:id="rId18"/>
    <p:sldId id="280" r:id="rId19"/>
    <p:sldId id="270" r:id="rId20"/>
    <p:sldId id="289" r:id="rId21"/>
    <p:sldId id="290" r:id="rId22"/>
    <p:sldId id="319" r:id="rId23"/>
    <p:sldId id="320" r:id="rId24"/>
    <p:sldId id="300" r:id="rId25"/>
    <p:sldId id="286" r:id="rId26"/>
    <p:sldId id="294" r:id="rId27"/>
    <p:sldId id="312" r:id="rId28"/>
    <p:sldId id="301" r:id="rId29"/>
    <p:sldId id="302" r:id="rId30"/>
    <p:sldId id="313" r:id="rId31"/>
    <p:sldId id="305" r:id="rId32"/>
    <p:sldId id="314" r:id="rId33"/>
    <p:sldId id="287" r:id="rId34"/>
    <p:sldId id="318" r:id="rId35"/>
    <p:sldId id="317" r:id="rId36"/>
    <p:sldId id="283" r:id="rId37"/>
    <p:sldId id="324" r:id="rId38"/>
    <p:sldId id="325" r:id="rId3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0"/>
    <p:restoredTop sz="94694"/>
  </p:normalViewPr>
  <p:slideViewPr>
    <p:cSldViewPr snapToGrid="0" snapToObjects="1">
      <p:cViewPr varScale="1">
        <p:scale>
          <a:sx n="117" d="100"/>
          <a:sy n="117" d="100"/>
        </p:scale>
        <p:origin x="2168"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 of emissions in thousand tons</c:v>
                </c:pt>
              </c:strCache>
            </c:strRef>
          </c:tx>
          <c:spPr>
            <a:solidFill>
              <a:srgbClr val="2876DD"/>
            </a:solidFill>
            <a:ln>
              <a:solidFill>
                <a:srgbClr val="2876DD"/>
              </a:solidFill>
            </a:ln>
          </c:spPr>
          <c:invertIfNegative val="0"/>
          <c:cat>
            <c:numRef>
              <c:f>Sheet1!$A$2:$A$21</c:f>
              <c:numCache>
                <c:formatCode>General</c:formatCode>
                <c:ptCount val="20"/>
                <c:pt idx="0">
                  <c:v>1970</c:v>
                </c:pt>
                <c:pt idx="1">
                  <c:v>1975</c:v>
                </c:pt>
                <c:pt idx="2">
                  <c:v>1980</c:v>
                </c:pt>
                <c:pt idx="3">
                  <c:v>1985</c:v>
                </c:pt>
                <c:pt idx="4">
                  <c:v>1990</c:v>
                </c:pt>
                <c:pt idx="5">
                  <c:v>1995</c:v>
                </c:pt>
                <c:pt idx="6">
                  <c:v>2000</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numCache>
            </c:numRef>
          </c:cat>
          <c:val>
            <c:numRef>
              <c:f>Sheet1!$B$2:$B$21</c:f>
              <c:numCache>
                <c:formatCode>General</c:formatCode>
                <c:ptCount val="20"/>
                <c:pt idx="0">
                  <c:v>31218</c:v>
                </c:pt>
                <c:pt idx="1">
                  <c:v>28044</c:v>
                </c:pt>
                <c:pt idx="2">
                  <c:v>25926</c:v>
                </c:pt>
                <c:pt idx="3">
                  <c:v>23307</c:v>
                </c:pt>
                <c:pt idx="4">
                  <c:v>23077</c:v>
                </c:pt>
                <c:pt idx="5">
                  <c:v>18619</c:v>
                </c:pt>
                <c:pt idx="6">
                  <c:v>16347</c:v>
                </c:pt>
                <c:pt idx="7">
                  <c:v>14546</c:v>
                </c:pt>
                <c:pt idx="8">
                  <c:v>13123</c:v>
                </c:pt>
                <c:pt idx="9">
                  <c:v>11699</c:v>
                </c:pt>
                <c:pt idx="10">
                  <c:v>10324</c:v>
                </c:pt>
                <c:pt idx="11">
                  <c:v>9089</c:v>
                </c:pt>
                <c:pt idx="12">
                  <c:v>7732</c:v>
                </c:pt>
                <c:pt idx="13">
                  <c:v>6479</c:v>
                </c:pt>
                <c:pt idx="14">
                  <c:v>5079</c:v>
                </c:pt>
                <c:pt idx="15">
                  <c:v>4873</c:v>
                </c:pt>
                <c:pt idx="16">
                  <c:v>4674</c:v>
                </c:pt>
                <c:pt idx="17">
                  <c:v>3685</c:v>
                </c:pt>
                <c:pt idx="18">
                  <c:v>2960</c:v>
                </c:pt>
                <c:pt idx="19">
                  <c:v>2815</c:v>
                </c:pt>
              </c:numCache>
            </c:numRef>
          </c:val>
          <c:extLst>
            <c:ext xmlns:c16="http://schemas.microsoft.com/office/drawing/2014/chart" uri="{C3380CC4-5D6E-409C-BE32-E72D297353CC}">
              <c16:uniqueId val="{00000014-62BC-294C-B778-D0DC3772586B}"/>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12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2F2F2F"/>
              </a:solidFill>
              <a:prstDash val="dot"/>
            </a:ln>
          </c:spPr>
        </c:majorGridlines>
        <c:title>
          <c:tx>
            <c:rich>
              <a:bodyPr/>
              <a:lstStyle/>
              <a:p>
                <a:pPr>
                  <a:defRPr sz="1800"/>
                </a:pPr>
                <a:r>
                  <a:rPr lang="en-US" sz="1800" b="0">
                    <a:solidFill>
                      <a:srgbClr val="000000"/>
                    </a:solidFill>
                    <a:latin typeface="Calibri"/>
                  </a:rPr>
                  <a:t>Volume of emissions in thousand tons</a:t>
                </a:r>
              </a:p>
            </c:rich>
          </c:tx>
          <c:overlay val="0"/>
        </c:title>
        <c:numFmt formatCode="General" sourceLinked="1"/>
        <c:majorTickMark val="none"/>
        <c:minorTickMark val="none"/>
        <c:tickLblPos val="low"/>
        <c:spPr>
          <a:ln>
            <a:noFill/>
          </a:ln>
        </c:spPr>
        <c:txPr>
          <a:bodyPr/>
          <a:lstStyle/>
          <a:p>
            <a:pPr>
              <a:defRPr sz="1400" b="0" smtId="4294967295">
                <a:solidFill>
                  <a:srgbClr val="000000"/>
                </a:solidFill>
                <a:latin typeface="Calibri"/>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59032578827225"/>
          <c:y val="5.8614760569179816E-2"/>
          <c:w val="0.79044358321366548"/>
          <c:h val="0.8471381207546157"/>
        </c:manualLayout>
      </c:layout>
      <c:barChart>
        <c:barDir val="col"/>
        <c:grouping val="clustered"/>
        <c:varyColors val="0"/>
        <c:ser>
          <c:idx val="0"/>
          <c:order val="0"/>
          <c:tx>
            <c:strRef>
              <c:f>Sheet1!$B$1</c:f>
              <c:strCache>
                <c:ptCount val="1"/>
                <c:pt idx="0">
                  <c:v>Volume of emissions in thousand tons</c:v>
                </c:pt>
              </c:strCache>
            </c:strRef>
          </c:tx>
          <c:spPr>
            <a:solidFill>
              <a:srgbClr val="2876DD"/>
            </a:solidFill>
            <a:ln>
              <a:solidFill>
                <a:srgbClr val="2876DD"/>
              </a:solidFill>
            </a:ln>
          </c:spPr>
          <c:invertIfNegative val="0"/>
          <c:cat>
            <c:numRef>
              <c:f>Sheet1!$A$2:$A$21</c:f>
              <c:numCache>
                <c:formatCode>General</c:formatCode>
                <c:ptCount val="20"/>
                <c:pt idx="0">
                  <c:v>1970</c:v>
                </c:pt>
                <c:pt idx="1">
                  <c:v>1975</c:v>
                </c:pt>
                <c:pt idx="2">
                  <c:v>1980</c:v>
                </c:pt>
                <c:pt idx="3">
                  <c:v>1985</c:v>
                </c:pt>
                <c:pt idx="4">
                  <c:v>1990</c:v>
                </c:pt>
                <c:pt idx="5">
                  <c:v>1995</c:v>
                </c:pt>
                <c:pt idx="6">
                  <c:v>2000</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numCache>
            </c:numRef>
          </c:cat>
          <c:val>
            <c:numRef>
              <c:f>Sheet1!$B$2:$B$21</c:f>
              <c:numCache>
                <c:formatCode>General</c:formatCode>
                <c:ptCount val="20"/>
                <c:pt idx="0">
                  <c:v>26882</c:v>
                </c:pt>
                <c:pt idx="1">
                  <c:v>26378</c:v>
                </c:pt>
                <c:pt idx="2">
                  <c:v>27080</c:v>
                </c:pt>
                <c:pt idx="3">
                  <c:v>25757</c:v>
                </c:pt>
                <c:pt idx="4">
                  <c:v>25527</c:v>
                </c:pt>
                <c:pt idx="5">
                  <c:v>24955</c:v>
                </c:pt>
                <c:pt idx="6">
                  <c:v>22598</c:v>
                </c:pt>
                <c:pt idx="7">
                  <c:v>20355</c:v>
                </c:pt>
                <c:pt idx="8">
                  <c:v>19227</c:v>
                </c:pt>
                <c:pt idx="9">
                  <c:v>18099</c:v>
                </c:pt>
                <c:pt idx="10">
                  <c:v>16909</c:v>
                </c:pt>
                <c:pt idx="11">
                  <c:v>15772</c:v>
                </c:pt>
                <c:pt idx="12">
                  <c:v>14846</c:v>
                </c:pt>
                <c:pt idx="13">
                  <c:v>14519</c:v>
                </c:pt>
                <c:pt idx="14">
                  <c:v>13879</c:v>
                </c:pt>
                <c:pt idx="15">
                  <c:v>13239</c:v>
                </c:pt>
                <c:pt idx="16">
                  <c:v>12589</c:v>
                </c:pt>
                <c:pt idx="17">
                  <c:v>11843</c:v>
                </c:pt>
                <c:pt idx="18">
                  <c:v>11304</c:v>
                </c:pt>
                <c:pt idx="19">
                  <c:v>10770</c:v>
                </c:pt>
              </c:numCache>
            </c:numRef>
          </c:val>
          <c:extLst>
            <c:ext xmlns:c16="http://schemas.microsoft.com/office/drawing/2014/chart" uri="{C3380CC4-5D6E-409C-BE32-E72D297353CC}">
              <c16:uniqueId val="{00000014-DE78-AF4A-8CC2-F98D43F9A566}"/>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11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2F2F2F"/>
              </a:solidFill>
              <a:prstDash val="dot"/>
            </a:ln>
          </c:spPr>
        </c:majorGridlines>
        <c:title>
          <c:tx>
            <c:rich>
              <a:bodyPr/>
              <a:lstStyle/>
              <a:p>
                <a:pPr>
                  <a:defRPr/>
                </a:pPr>
                <a:r>
                  <a:rPr lang="en-US" sz="1000" b="0">
                    <a:solidFill>
                      <a:srgbClr val="000000"/>
                    </a:solidFill>
                    <a:latin typeface="Calibri"/>
                  </a:rPr>
                  <a:t>Volume of emissions in thousand tons</a:t>
                </a:r>
              </a:p>
            </c:rich>
          </c:tx>
          <c:overlay val="0"/>
        </c:title>
        <c:numFmt formatCode="General" sourceLinked="1"/>
        <c:majorTickMark val="none"/>
        <c:minorTickMark val="none"/>
        <c:tickLblPos val="low"/>
        <c:spPr>
          <a:ln>
            <a:noFill/>
          </a:ln>
        </c:spPr>
        <c:txPr>
          <a:bodyPr/>
          <a:lstStyle/>
          <a:p>
            <a:pPr>
              <a:defRPr sz="1800" b="0" smtId="4294967295">
                <a:solidFill>
                  <a:srgbClr val="000000"/>
                </a:solidFill>
                <a:latin typeface="Calibri"/>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 of emissions in thousand tons</c:v>
                </c:pt>
              </c:strCache>
            </c:strRef>
          </c:tx>
          <c:spPr>
            <a:solidFill>
              <a:srgbClr val="2876DD"/>
            </a:solidFill>
            <a:ln>
              <a:solidFill>
                <a:srgbClr val="2876DD"/>
              </a:solidFill>
            </a:ln>
          </c:spPr>
          <c:invertIfNegative val="0"/>
          <c:cat>
            <c:numRef>
              <c:f>Sheet1!$A$2:$A$17</c:f>
              <c:numCache>
                <c:formatCode>General</c:formatCode>
                <c:ptCount val="16"/>
                <c:pt idx="0">
                  <c:v>1990</c:v>
                </c:pt>
                <c:pt idx="1">
                  <c:v>1995</c:v>
                </c:pt>
                <c:pt idx="2">
                  <c:v>2000</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numCache>
            </c:numRef>
          </c:cat>
          <c:val>
            <c:numRef>
              <c:f>Sheet1!$B$2:$B$17</c:f>
              <c:numCache>
                <c:formatCode>General</c:formatCode>
                <c:ptCount val="16"/>
                <c:pt idx="0">
                  <c:v>7560</c:v>
                </c:pt>
                <c:pt idx="1">
                  <c:v>6929</c:v>
                </c:pt>
                <c:pt idx="2">
                  <c:v>7288</c:v>
                </c:pt>
                <c:pt idx="3">
                  <c:v>5592</c:v>
                </c:pt>
                <c:pt idx="4">
                  <c:v>5736</c:v>
                </c:pt>
                <c:pt idx="5">
                  <c:v>5881</c:v>
                </c:pt>
                <c:pt idx="6">
                  <c:v>6014</c:v>
                </c:pt>
                <c:pt idx="7">
                  <c:v>5988</c:v>
                </c:pt>
                <c:pt idx="8">
                  <c:v>5964</c:v>
                </c:pt>
                <c:pt idx="9">
                  <c:v>6100</c:v>
                </c:pt>
                <c:pt idx="10">
                  <c:v>5940</c:v>
                </c:pt>
                <c:pt idx="11">
                  <c:v>5780</c:v>
                </c:pt>
                <c:pt idx="12">
                  <c:v>5381</c:v>
                </c:pt>
                <c:pt idx="13">
                  <c:v>5363</c:v>
                </c:pt>
                <c:pt idx="14">
                  <c:v>5348</c:v>
                </c:pt>
                <c:pt idx="15">
                  <c:v>5331</c:v>
                </c:pt>
              </c:numCache>
            </c:numRef>
          </c:val>
          <c:extLst>
            <c:ext xmlns:c16="http://schemas.microsoft.com/office/drawing/2014/chart" uri="{C3380CC4-5D6E-409C-BE32-E72D297353CC}">
              <c16:uniqueId val="{00000000-AA24-5944-BA24-E533847FEB4A}"/>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12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2F2F2F"/>
              </a:solidFill>
              <a:prstDash val="dot"/>
            </a:ln>
          </c:spPr>
        </c:majorGridlines>
        <c:title>
          <c:tx>
            <c:rich>
              <a:bodyPr/>
              <a:lstStyle/>
              <a:p>
                <a:pPr>
                  <a:defRPr/>
                </a:pPr>
                <a:r>
                  <a:rPr lang="en-US" sz="1000" b="0">
                    <a:solidFill>
                      <a:srgbClr val="000000"/>
                    </a:solidFill>
                    <a:latin typeface="Calibri"/>
                  </a:rPr>
                  <a:t>Volume of emissions in thousand tons</a:t>
                </a:r>
              </a:p>
            </c:rich>
          </c:tx>
          <c:overlay val="0"/>
        </c:title>
        <c:numFmt formatCode="General" sourceLinked="1"/>
        <c:majorTickMark val="none"/>
        <c:minorTickMark val="none"/>
        <c:tickLblPos val="low"/>
        <c:spPr>
          <a:ln>
            <a:noFill/>
          </a:ln>
        </c:spPr>
        <c:txPr>
          <a:bodyPr/>
          <a:lstStyle/>
          <a:p>
            <a:pPr>
              <a:defRPr sz="1800" b="0" smtId="4294967295">
                <a:solidFill>
                  <a:srgbClr val="000000"/>
                </a:solidFill>
                <a:latin typeface="Calibri"/>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 of emissions in thousand tons</c:v>
                </c:pt>
              </c:strCache>
            </c:strRef>
          </c:tx>
          <c:spPr>
            <a:solidFill>
              <a:srgbClr val="2876DD"/>
            </a:solidFill>
            <a:ln>
              <a:solidFill>
                <a:srgbClr val="2876DD"/>
              </a:solidFill>
            </a:ln>
          </c:spPr>
          <c:invertIfNegative val="0"/>
          <c:cat>
            <c:numRef>
              <c:f>Sheet1!$A$2:$A$21</c:f>
              <c:numCache>
                <c:formatCode>General</c:formatCode>
                <c:ptCount val="20"/>
                <c:pt idx="0">
                  <c:v>1970</c:v>
                </c:pt>
                <c:pt idx="1">
                  <c:v>1975</c:v>
                </c:pt>
                <c:pt idx="2">
                  <c:v>1980</c:v>
                </c:pt>
                <c:pt idx="3">
                  <c:v>1985</c:v>
                </c:pt>
                <c:pt idx="4">
                  <c:v>1990</c:v>
                </c:pt>
                <c:pt idx="5">
                  <c:v>1995</c:v>
                </c:pt>
                <c:pt idx="6">
                  <c:v>2000</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numCache>
            </c:numRef>
          </c:cat>
          <c:val>
            <c:numRef>
              <c:f>Sheet1!$B$2:$B$21</c:f>
              <c:numCache>
                <c:formatCode>General</c:formatCode>
                <c:ptCount val="20"/>
                <c:pt idx="0">
                  <c:v>34659</c:v>
                </c:pt>
                <c:pt idx="1">
                  <c:v>30765</c:v>
                </c:pt>
                <c:pt idx="2">
                  <c:v>31107</c:v>
                </c:pt>
                <c:pt idx="3">
                  <c:v>27403</c:v>
                </c:pt>
                <c:pt idx="4">
                  <c:v>24108</c:v>
                </c:pt>
                <c:pt idx="5">
                  <c:v>22042</c:v>
                </c:pt>
                <c:pt idx="6">
                  <c:v>17512</c:v>
                </c:pt>
                <c:pt idx="7">
                  <c:v>17753</c:v>
                </c:pt>
                <c:pt idx="8">
                  <c:v>17902</c:v>
                </c:pt>
                <c:pt idx="9">
                  <c:v>18050</c:v>
                </c:pt>
                <c:pt idx="10">
                  <c:v>17759</c:v>
                </c:pt>
                <c:pt idx="11">
                  <c:v>17593</c:v>
                </c:pt>
                <c:pt idx="12">
                  <c:v>17835</c:v>
                </c:pt>
                <c:pt idx="13">
                  <c:v>18154</c:v>
                </c:pt>
                <c:pt idx="14">
                  <c:v>17872</c:v>
                </c:pt>
                <c:pt idx="15">
                  <c:v>17590</c:v>
                </c:pt>
                <c:pt idx="16">
                  <c:v>16883</c:v>
                </c:pt>
                <c:pt idx="17">
                  <c:v>16701</c:v>
                </c:pt>
                <c:pt idx="18">
                  <c:v>16429</c:v>
                </c:pt>
                <c:pt idx="19">
                  <c:v>16202</c:v>
                </c:pt>
              </c:numCache>
            </c:numRef>
          </c:val>
          <c:extLst>
            <c:ext xmlns:c16="http://schemas.microsoft.com/office/drawing/2014/chart" uri="{C3380CC4-5D6E-409C-BE32-E72D297353CC}">
              <c16:uniqueId val="{00000000-F4FD-3F42-AB03-C8A024777892}"/>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12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2F2F2F"/>
              </a:solidFill>
              <a:prstDash val="dot"/>
            </a:ln>
          </c:spPr>
        </c:majorGridlines>
        <c:title>
          <c:tx>
            <c:rich>
              <a:bodyPr/>
              <a:lstStyle/>
              <a:p>
                <a:pPr>
                  <a:defRPr/>
                </a:pPr>
                <a:r>
                  <a:rPr lang="en-US" sz="1000" b="0">
                    <a:solidFill>
                      <a:srgbClr val="000000"/>
                    </a:solidFill>
                    <a:latin typeface="Calibri"/>
                  </a:rPr>
                  <a:t>Volume of emissions in thousand tons</a:t>
                </a:r>
              </a:p>
            </c:rich>
          </c:tx>
          <c:overlay val="0"/>
        </c:title>
        <c:numFmt formatCode="General" sourceLinked="1"/>
        <c:majorTickMark val="none"/>
        <c:minorTickMark val="none"/>
        <c:tickLblPos val="low"/>
        <c:spPr>
          <a:ln>
            <a:noFill/>
          </a:ln>
        </c:spPr>
        <c:txPr>
          <a:bodyPr/>
          <a:lstStyle/>
          <a:p>
            <a:pPr>
              <a:defRPr sz="1800" b="0" smtId="4294967295">
                <a:solidFill>
                  <a:srgbClr val="000000"/>
                </a:solidFill>
                <a:latin typeface="Calibri"/>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4C5E2-8C6E-476A-84A4-ACC48987B9DE}" type="doc">
      <dgm:prSet loTypeId="urn:microsoft.com/office/officeart/2005/8/layout/pyramid2" loCatId="list" qsTypeId="urn:microsoft.com/office/officeart/2005/8/quickstyle/3d2" qsCatId="3D" csTypeId="urn:microsoft.com/office/officeart/2005/8/colors/colorful4" csCatId="colorful" phldr="1"/>
      <dgm:spPr/>
    </dgm:pt>
    <dgm:pt modelId="{8F035F49-D7C2-488A-99E8-58331D97118E}">
      <dgm:prSet phldrT="[Text]" custT="1"/>
      <dgm:spPr>
        <a:xfrm>
          <a:off x="2512565" y="533400"/>
          <a:ext cx="886411" cy="704254"/>
        </a:xfrm>
        <a:prstGeom prst="round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r>
            <a:rPr lang="en-US" sz="1400" b="1" dirty="0">
              <a:solidFill>
                <a:sysClr val="window" lastClr="FFFFFF"/>
              </a:solidFill>
              <a:latin typeface="Arial" pitchFamily="34" charset="0"/>
              <a:ea typeface=""/>
              <a:cs typeface="Arial" pitchFamily="34" charset="0"/>
            </a:rPr>
            <a:t>Death</a:t>
          </a:r>
        </a:p>
      </dgm:t>
    </dgm:pt>
    <dgm:pt modelId="{B54C6FC1-3608-4406-8E0C-A4B5800D0E25}" type="parTrans" cxnId="{6DA95927-24AE-47CD-AF62-30A37131E1A5}">
      <dgm:prSet/>
      <dgm:spPr/>
      <dgm:t>
        <a:bodyPr/>
        <a:lstStyle/>
        <a:p>
          <a:endParaRPr lang="en-US">
            <a:latin typeface="Arial" pitchFamily="34" charset="0"/>
            <a:cs typeface="Arial" pitchFamily="34" charset="0"/>
          </a:endParaRPr>
        </a:p>
      </dgm:t>
    </dgm:pt>
    <dgm:pt modelId="{CE89938A-4035-4D28-A037-6D239CF296DE}" type="sibTrans" cxnId="{6DA95927-24AE-47CD-AF62-30A37131E1A5}">
      <dgm:prSet/>
      <dgm:spPr/>
      <dgm:t>
        <a:bodyPr/>
        <a:lstStyle/>
        <a:p>
          <a:endParaRPr lang="en-US">
            <a:latin typeface="Arial" pitchFamily="34" charset="0"/>
            <a:cs typeface="Arial" pitchFamily="34" charset="0"/>
          </a:endParaRPr>
        </a:p>
      </dgm:t>
    </dgm:pt>
    <dgm:pt modelId="{E70B6382-A08A-41FA-87E3-A72B711C6959}">
      <dgm:prSet phldrT="[Text]" custT="1"/>
      <dgm:spPr>
        <a:xfrm>
          <a:off x="1701666" y="2285999"/>
          <a:ext cx="2619730" cy="704254"/>
        </a:xfrm>
        <a:prstGeom prst="round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r>
            <a:rPr lang="en-US" sz="1400" b="1" dirty="0">
              <a:solidFill>
                <a:sysClr val="window" lastClr="FFFFFF"/>
              </a:solidFill>
              <a:latin typeface="Arial" pitchFamily="34" charset="0"/>
              <a:ea typeface=""/>
              <a:cs typeface="Arial" pitchFamily="34" charset="0"/>
            </a:rPr>
            <a:t>Doctor Visits, </a:t>
          </a:r>
        </a:p>
        <a:p>
          <a:r>
            <a:rPr lang="en-US" sz="1400" b="1" dirty="0">
              <a:solidFill>
                <a:sysClr val="window" lastClr="FFFFFF"/>
              </a:solidFill>
              <a:latin typeface="Arial" pitchFamily="34" charset="0"/>
              <a:ea typeface=""/>
              <a:cs typeface="Arial" pitchFamily="34" charset="0"/>
            </a:rPr>
            <a:t>School Absences, </a:t>
          </a:r>
        </a:p>
        <a:p>
          <a:r>
            <a:rPr lang="en-US" sz="1400" b="1" dirty="0">
              <a:solidFill>
                <a:sysClr val="window" lastClr="FFFFFF"/>
              </a:solidFill>
              <a:latin typeface="Arial" pitchFamily="34" charset="0"/>
              <a:ea typeface=""/>
              <a:cs typeface="Arial" pitchFamily="34" charset="0"/>
            </a:rPr>
            <a:t>Lost Work Days</a:t>
          </a:r>
        </a:p>
      </dgm:t>
    </dgm:pt>
    <dgm:pt modelId="{E275B2DF-56D9-415B-80F1-2EC6695A30C9}" type="parTrans" cxnId="{0DAD2B26-39FF-4EF4-901C-63ACAA6A6FC1}">
      <dgm:prSet/>
      <dgm:spPr/>
      <dgm:t>
        <a:bodyPr/>
        <a:lstStyle/>
        <a:p>
          <a:endParaRPr lang="en-US">
            <a:latin typeface="Arial" pitchFamily="34" charset="0"/>
            <a:cs typeface="Arial" pitchFamily="34" charset="0"/>
          </a:endParaRPr>
        </a:p>
      </dgm:t>
    </dgm:pt>
    <dgm:pt modelId="{DE0B30A9-D771-4329-B593-276D2C9F3C26}" type="sibTrans" cxnId="{0DAD2B26-39FF-4EF4-901C-63ACAA6A6FC1}">
      <dgm:prSet/>
      <dgm:spPr/>
      <dgm:t>
        <a:bodyPr/>
        <a:lstStyle/>
        <a:p>
          <a:endParaRPr lang="en-US">
            <a:latin typeface="Arial" pitchFamily="34" charset="0"/>
            <a:cs typeface="Arial" pitchFamily="34" charset="0"/>
          </a:endParaRPr>
        </a:p>
      </dgm:t>
    </dgm:pt>
    <dgm:pt modelId="{CA6A5142-DF85-4B81-B693-F408D62094BC}">
      <dgm:prSet phldrT="[Text]" custT="1"/>
      <dgm:spPr>
        <a:xfrm>
          <a:off x="1186104" y="3276596"/>
          <a:ext cx="3650856" cy="704254"/>
        </a:xfrm>
        <a:prstGeom prst="round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r>
            <a:rPr lang="en-US" sz="1400" b="1" dirty="0">
              <a:solidFill>
                <a:sysClr val="window" lastClr="FFFFFF"/>
              </a:solidFill>
              <a:latin typeface="Arial" pitchFamily="34" charset="0"/>
              <a:ea typeface=""/>
              <a:cs typeface="Arial" pitchFamily="34" charset="0"/>
            </a:rPr>
            <a:t>Respiratory Symptoms, </a:t>
          </a:r>
        </a:p>
        <a:p>
          <a:r>
            <a:rPr lang="en-US" sz="1400" b="1" dirty="0">
              <a:solidFill>
                <a:sysClr val="window" lastClr="FFFFFF"/>
              </a:solidFill>
              <a:latin typeface="Arial" pitchFamily="34" charset="0"/>
              <a:ea typeface=""/>
              <a:cs typeface="Arial" pitchFamily="34" charset="0"/>
            </a:rPr>
            <a:t>Medication Use, </a:t>
          </a:r>
        </a:p>
        <a:p>
          <a:r>
            <a:rPr lang="en-US" sz="1400" b="1" dirty="0">
              <a:solidFill>
                <a:sysClr val="window" lastClr="FFFFFF"/>
              </a:solidFill>
              <a:latin typeface="Arial" pitchFamily="34" charset="0"/>
              <a:ea typeface=""/>
              <a:cs typeface="Arial" pitchFamily="34" charset="0"/>
            </a:rPr>
            <a:t>Asthma Attacks</a:t>
          </a:r>
        </a:p>
      </dgm:t>
    </dgm:pt>
    <dgm:pt modelId="{9FC35788-8F62-4FA3-8A06-D35303536348}" type="parTrans" cxnId="{3F6D8170-E341-4AD8-A6F8-30D2F35E0A01}">
      <dgm:prSet/>
      <dgm:spPr/>
      <dgm:t>
        <a:bodyPr/>
        <a:lstStyle/>
        <a:p>
          <a:endParaRPr lang="en-US">
            <a:latin typeface="Arial" pitchFamily="34" charset="0"/>
            <a:cs typeface="Arial" pitchFamily="34" charset="0"/>
          </a:endParaRPr>
        </a:p>
      </dgm:t>
    </dgm:pt>
    <dgm:pt modelId="{86332D53-F788-4C2E-8337-DDD7134ADAB5}" type="sibTrans" cxnId="{3F6D8170-E341-4AD8-A6F8-30D2F35E0A01}">
      <dgm:prSet/>
      <dgm:spPr/>
      <dgm:t>
        <a:bodyPr/>
        <a:lstStyle/>
        <a:p>
          <a:endParaRPr lang="en-US">
            <a:latin typeface="Arial" pitchFamily="34" charset="0"/>
            <a:cs typeface="Arial" pitchFamily="34" charset="0"/>
          </a:endParaRPr>
        </a:p>
      </dgm:t>
    </dgm:pt>
    <dgm:pt modelId="{58D8C571-877F-49BA-A232-4CB0DE339B55}">
      <dgm:prSet phldrT="[Text]" custT="1"/>
      <dgm:spPr>
        <a:xfrm>
          <a:off x="1964953" y="1295399"/>
          <a:ext cx="2093157" cy="704254"/>
        </a:xfrm>
        <a:prstGeom prst="round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r>
            <a:rPr lang="en-US" sz="1400" b="1" dirty="0">
              <a:solidFill>
                <a:sysClr val="window" lastClr="FFFFFF"/>
              </a:solidFill>
              <a:latin typeface="Arial" pitchFamily="34" charset="0"/>
              <a:ea typeface=""/>
              <a:cs typeface="Arial" pitchFamily="34" charset="0"/>
            </a:rPr>
            <a:t>ER Visits, </a:t>
          </a:r>
        </a:p>
        <a:p>
          <a:r>
            <a:rPr lang="en-US" sz="1400" b="1" dirty="0">
              <a:solidFill>
                <a:sysClr val="window" lastClr="FFFFFF"/>
              </a:solidFill>
              <a:latin typeface="Arial" pitchFamily="34" charset="0"/>
              <a:ea typeface=""/>
              <a:cs typeface="Arial" pitchFamily="34" charset="0"/>
            </a:rPr>
            <a:t>Hospital Admissions, </a:t>
          </a:r>
        </a:p>
        <a:p>
          <a:r>
            <a:rPr lang="en-US" sz="1400" b="1" dirty="0">
              <a:solidFill>
                <a:sysClr val="window" lastClr="FFFFFF"/>
              </a:solidFill>
              <a:latin typeface="Arial" pitchFamily="34" charset="0"/>
              <a:ea typeface=""/>
              <a:cs typeface="Arial" pitchFamily="34" charset="0"/>
            </a:rPr>
            <a:t>Heart Attacks</a:t>
          </a:r>
        </a:p>
      </dgm:t>
    </dgm:pt>
    <dgm:pt modelId="{9046B803-ED25-49F2-8E9E-635E715CC628}" type="parTrans" cxnId="{CDD9B4EF-D657-47C9-AE1F-39567359F478}">
      <dgm:prSet/>
      <dgm:spPr/>
      <dgm:t>
        <a:bodyPr/>
        <a:lstStyle/>
        <a:p>
          <a:endParaRPr lang="en-US">
            <a:latin typeface="Arial" pitchFamily="34" charset="0"/>
            <a:cs typeface="Arial" pitchFamily="34" charset="0"/>
          </a:endParaRPr>
        </a:p>
      </dgm:t>
    </dgm:pt>
    <dgm:pt modelId="{40319E87-C3DB-4131-A932-B701BFBC2C48}" type="sibTrans" cxnId="{CDD9B4EF-D657-47C9-AE1F-39567359F478}">
      <dgm:prSet/>
      <dgm:spPr/>
      <dgm:t>
        <a:bodyPr/>
        <a:lstStyle/>
        <a:p>
          <a:endParaRPr lang="en-US">
            <a:latin typeface="Arial" pitchFamily="34" charset="0"/>
            <a:cs typeface="Arial" pitchFamily="34" charset="0"/>
          </a:endParaRPr>
        </a:p>
      </dgm:t>
    </dgm:pt>
    <dgm:pt modelId="{C38DBC57-020B-4C2D-8725-644ADA4D6831}">
      <dgm:prSet phldrT="[Text]" custT="1"/>
      <dgm:spPr>
        <a:xfrm>
          <a:off x="1164131" y="4171359"/>
          <a:ext cx="3694801" cy="704254"/>
        </a:xfrm>
        <a:prstGeom prst="round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r>
            <a:rPr lang="en-US" sz="1400" b="1" dirty="0">
              <a:solidFill>
                <a:sysClr val="window" lastClr="FFFFFF"/>
              </a:solidFill>
              <a:latin typeface="Arial" pitchFamily="34" charset="0"/>
              <a:ea typeface=""/>
              <a:cs typeface="Arial" pitchFamily="34" charset="0"/>
            </a:rPr>
            <a:t>Lung Function Decrements, </a:t>
          </a:r>
        </a:p>
        <a:p>
          <a:r>
            <a:rPr lang="en-US" sz="1400" b="1" dirty="0">
              <a:solidFill>
                <a:sysClr val="window" lastClr="FFFFFF"/>
              </a:solidFill>
              <a:latin typeface="Arial" pitchFamily="34" charset="0"/>
              <a:ea typeface=""/>
              <a:cs typeface="Arial" pitchFamily="34" charset="0"/>
            </a:rPr>
            <a:t>Inflammation, Cardiac Effects</a:t>
          </a:r>
        </a:p>
      </dgm:t>
    </dgm:pt>
    <dgm:pt modelId="{CAB5D732-3260-41A7-8292-E0F1530C9D1F}" type="parTrans" cxnId="{4F90FF37-B848-4E2F-A1E3-80FDE5BC4493}">
      <dgm:prSet/>
      <dgm:spPr/>
      <dgm:t>
        <a:bodyPr/>
        <a:lstStyle/>
        <a:p>
          <a:endParaRPr lang="en-US">
            <a:latin typeface="Arial" pitchFamily="34" charset="0"/>
            <a:cs typeface="Arial" pitchFamily="34" charset="0"/>
          </a:endParaRPr>
        </a:p>
      </dgm:t>
    </dgm:pt>
    <dgm:pt modelId="{27C23EBF-2AB1-4AF2-B4DC-94C49AC8345D}" type="sibTrans" cxnId="{4F90FF37-B848-4E2F-A1E3-80FDE5BC4493}">
      <dgm:prSet/>
      <dgm:spPr/>
      <dgm:t>
        <a:bodyPr/>
        <a:lstStyle/>
        <a:p>
          <a:endParaRPr lang="en-US">
            <a:latin typeface="Arial" pitchFamily="34" charset="0"/>
            <a:cs typeface="Arial" pitchFamily="34" charset="0"/>
          </a:endParaRPr>
        </a:p>
      </dgm:t>
    </dgm:pt>
    <dgm:pt modelId="{0513849C-F645-4EEC-BD61-642D2019B53B}" type="pres">
      <dgm:prSet presAssocID="{1DC4C5E2-8C6E-476A-84A4-ACC48987B9DE}" presName="compositeShape" presStyleCnt="0">
        <dgm:presLayoutVars>
          <dgm:dir/>
          <dgm:resizeHandles/>
        </dgm:presLayoutVars>
      </dgm:prSet>
      <dgm:spPr/>
    </dgm:pt>
    <dgm:pt modelId="{96C458C1-81D9-48F2-A63C-6B831F41089D}" type="pres">
      <dgm:prSet presAssocID="{1DC4C5E2-8C6E-476A-84A4-ACC48987B9DE}" presName="pyramid" presStyleLbl="node1" presStyleIdx="0" presStyleCnt="1" custScaleX="117807" custLinFactNeighborX="5938"/>
      <dgm:spPr>
        <a:xfrm>
          <a:off x="78601" y="0"/>
          <a:ext cx="5834980" cy="4953000"/>
        </a:xfrm>
        <a:prstGeom prst="triangl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pt>
    <dgm:pt modelId="{5F5BA5A8-9E04-4C2C-9427-EECE6C1A916E}" type="pres">
      <dgm:prSet presAssocID="{1DC4C5E2-8C6E-476A-84A4-ACC48987B9DE}" presName="theList" presStyleCnt="0"/>
      <dgm:spPr/>
    </dgm:pt>
    <dgm:pt modelId="{08EEE34B-2DC6-414B-AE2D-60ECB44F6511}" type="pres">
      <dgm:prSet presAssocID="{8F035F49-D7C2-488A-99E8-58331D97118E}" presName="aNode" presStyleLbl="fgAcc1" presStyleIdx="0" presStyleCnt="5" custScaleX="27533" custLinFactNeighborX="-42117" custLinFactNeighborY="42731">
        <dgm:presLayoutVars>
          <dgm:bulletEnabled val="1"/>
        </dgm:presLayoutVars>
      </dgm:prSet>
      <dgm:spPr/>
    </dgm:pt>
    <dgm:pt modelId="{6008C27D-FCD6-4ACF-B439-6C007ACC557A}" type="pres">
      <dgm:prSet presAssocID="{8F035F49-D7C2-488A-99E8-58331D97118E}" presName="aSpace" presStyleCnt="0"/>
      <dgm:spPr/>
    </dgm:pt>
    <dgm:pt modelId="{1A895AB4-31CA-40AE-92BD-1D0393709F87}" type="pres">
      <dgm:prSet presAssocID="{58D8C571-877F-49BA-A232-4CB0DE339B55}" presName="aNode" presStyleLbl="fgAcc1" presStyleIdx="1" presStyleCnt="5" custScaleX="65016" custLinFactNeighborX="-40385" custLinFactNeighborY="8326">
        <dgm:presLayoutVars>
          <dgm:bulletEnabled val="1"/>
        </dgm:presLayoutVars>
      </dgm:prSet>
      <dgm:spPr/>
    </dgm:pt>
    <dgm:pt modelId="{99B642F0-86BF-48A7-9598-7B89B079BC82}" type="pres">
      <dgm:prSet presAssocID="{58D8C571-877F-49BA-A232-4CB0DE339B55}" presName="aSpace" presStyleCnt="0"/>
      <dgm:spPr/>
    </dgm:pt>
    <dgm:pt modelId="{A4155EDF-D650-47A5-B161-AF3A26839A2F}" type="pres">
      <dgm:prSet presAssocID="{E70B6382-A08A-41FA-87E3-A72B711C6959}" presName="aNode" presStyleLbl="fgAcc1" presStyleIdx="2" presStyleCnt="5" custScaleX="81372" custLinFactY="16700" custLinFactNeighborX="-40385" custLinFactNeighborY="100000">
        <dgm:presLayoutVars>
          <dgm:bulletEnabled val="1"/>
        </dgm:presLayoutVars>
      </dgm:prSet>
      <dgm:spPr/>
    </dgm:pt>
    <dgm:pt modelId="{65CF47C4-DB7A-4D9F-819B-036D21D18EB6}" type="pres">
      <dgm:prSet presAssocID="{E70B6382-A08A-41FA-87E3-A72B711C6959}" presName="aSpace" presStyleCnt="0"/>
      <dgm:spPr/>
    </dgm:pt>
    <dgm:pt modelId="{D41CCBD5-657C-44BF-A9C9-434EA01D5BCE}" type="pres">
      <dgm:prSet presAssocID="{CA6A5142-DF85-4B81-B693-F408D62094BC}" presName="aNode" presStyleLbl="fgAcc1" presStyleIdx="3" presStyleCnt="5" custScaleX="113400" custLinFactY="44859" custLinFactNeighborX="-40385" custLinFactNeighborY="100000">
        <dgm:presLayoutVars>
          <dgm:bulletEnabled val="1"/>
        </dgm:presLayoutVars>
      </dgm:prSet>
      <dgm:spPr/>
    </dgm:pt>
    <dgm:pt modelId="{737CD44A-B5C0-481B-AD15-2ACADBF62475}" type="pres">
      <dgm:prSet presAssocID="{CA6A5142-DF85-4B81-B693-F408D62094BC}" presName="aSpace" presStyleCnt="0"/>
      <dgm:spPr/>
    </dgm:pt>
    <dgm:pt modelId="{BAE0DF2D-90CC-46B6-9E68-B3135E59ADB2}" type="pres">
      <dgm:prSet presAssocID="{C38DBC57-020B-4C2D-8725-644ADA4D6831}" presName="aNode" presStyleLbl="fgAcc1" presStyleIdx="4" presStyleCnt="5" custScaleX="114765" custLinFactY="59410" custLinFactNeighborX="-40385" custLinFactNeighborY="100000">
        <dgm:presLayoutVars>
          <dgm:bulletEnabled val="1"/>
        </dgm:presLayoutVars>
      </dgm:prSet>
      <dgm:spPr/>
    </dgm:pt>
    <dgm:pt modelId="{0941BFC1-DBEF-45D3-82A4-1BFFC3AFA314}" type="pres">
      <dgm:prSet presAssocID="{C38DBC57-020B-4C2D-8725-644ADA4D6831}" presName="aSpace" presStyleCnt="0"/>
      <dgm:spPr/>
    </dgm:pt>
  </dgm:ptLst>
  <dgm:cxnLst>
    <dgm:cxn modelId="{8DADA613-647E-E04B-8341-977E9A05E504}" type="presOf" srcId="{C38DBC57-020B-4C2D-8725-644ADA4D6831}" destId="{BAE0DF2D-90CC-46B6-9E68-B3135E59ADB2}" srcOrd="0" destOrd="0" presId="urn:microsoft.com/office/officeart/2005/8/layout/pyramid2"/>
    <dgm:cxn modelId="{0DAD2B26-39FF-4EF4-901C-63ACAA6A6FC1}" srcId="{1DC4C5E2-8C6E-476A-84A4-ACC48987B9DE}" destId="{E70B6382-A08A-41FA-87E3-A72B711C6959}" srcOrd="2" destOrd="0" parTransId="{E275B2DF-56D9-415B-80F1-2EC6695A30C9}" sibTransId="{DE0B30A9-D771-4329-B593-276D2C9F3C26}"/>
    <dgm:cxn modelId="{6DA95927-24AE-47CD-AF62-30A37131E1A5}" srcId="{1DC4C5E2-8C6E-476A-84A4-ACC48987B9DE}" destId="{8F035F49-D7C2-488A-99E8-58331D97118E}" srcOrd="0" destOrd="0" parTransId="{B54C6FC1-3608-4406-8E0C-A4B5800D0E25}" sibTransId="{CE89938A-4035-4D28-A037-6D239CF296DE}"/>
    <dgm:cxn modelId="{4F90FF37-B848-4E2F-A1E3-80FDE5BC4493}" srcId="{1DC4C5E2-8C6E-476A-84A4-ACC48987B9DE}" destId="{C38DBC57-020B-4C2D-8725-644ADA4D6831}" srcOrd="4" destOrd="0" parTransId="{CAB5D732-3260-41A7-8292-E0F1530C9D1F}" sibTransId="{27C23EBF-2AB1-4AF2-B4DC-94C49AC8345D}"/>
    <dgm:cxn modelId="{3F6D8170-E341-4AD8-A6F8-30D2F35E0A01}" srcId="{1DC4C5E2-8C6E-476A-84A4-ACC48987B9DE}" destId="{CA6A5142-DF85-4B81-B693-F408D62094BC}" srcOrd="3" destOrd="0" parTransId="{9FC35788-8F62-4FA3-8A06-D35303536348}" sibTransId="{86332D53-F788-4C2E-8337-DDD7134ADAB5}"/>
    <dgm:cxn modelId="{5115CF88-2B55-CA48-B3CE-96281FC47D32}" type="presOf" srcId="{58D8C571-877F-49BA-A232-4CB0DE339B55}" destId="{1A895AB4-31CA-40AE-92BD-1D0393709F87}" srcOrd="0" destOrd="0" presId="urn:microsoft.com/office/officeart/2005/8/layout/pyramid2"/>
    <dgm:cxn modelId="{DAFF2E99-BFE4-EB47-88AD-2A27E08A357C}" type="presOf" srcId="{E70B6382-A08A-41FA-87E3-A72B711C6959}" destId="{A4155EDF-D650-47A5-B161-AF3A26839A2F}" srcOrd="0" destOrd="0" presId="urn:microsoft.com/office/officeart/2005/8/layout/pyramid2"/>
    <dgm:cxn modelId="{DE91CEA3-31F6-EA4B-BAD9-10673B140119}" type="presOf" srcId="{1DC4C5E2-8C6E-476A-84A4-ACC48987B9DE}" destId="{0513849C-F645-4EEC-BD61-642D2019B53B}" srcOrd="0" destOrd="0" presId="urn:microsoft.com/office/officeart/2005/8/layout/pyramid2"/>
    <dgm:cxn modelId="{3DE0C7B5-3FA1-8847-B175-88E6DA9A7C92}" type="presOf" srcId="{CA6A5142-DF85-4B81-B693-F408D62094BC}" destId="{D41CCBD5-657C-44BF-A9C9-434EA01D5BCE}" srcOrd="0" destOrd="0" presId="urn:microsoft.com/office/officeart/2005/8/layout/pyramid2"/>
    <dgm:cxn modelId="{5E7A8BD5-DDAF-6E47-853D-8EB2B16E03E0}" type="presOf" srcId="{8F035F49-D7C2-488A-99E8-58331D97118E}" destId="{08EEE34B-2DC6-414B-AE2D-60ECB44F6511}" srcOrd="0" destOrd="0" presId="urn:microsoft.com/office/officeart/2005/8/layout/pyramid2"/>
    <dgm:cxn modelId="{CDD9B4EF-D657-47C9-AE1F-39567359F478}" srcId="{1DC4C5E2-8C6E-476A-84A4-ACC48987B9DE}" destId="{58D8C571-877F-49BA-A232-4CB0DE339B55}" srcOrd="1" destOrd="0" parTransId="{9046B803-ED25-49F2-8E9E-635E715CC628}" sibTransId="{40319E87-C3DB-4131-A932-B701BFBC2C48}"/>
    <dgm:cxn modelId="{A7AF3B36-A8CC-3C47-9C39-D56921FB1861}" type="presParOf" srcId="{0513849C-F645-4EEC-BD61-642D2019B53B}" destId="{96C458C1-81D9-48F2-A63C-6B831F41089D}" srcOrd="0" destOrd="0" presId="urn:microsoft.com/office/officeart/2005/8/layout/pyramid2"/>
    <dgm:cxn modelId="{9B4DCD0E-B9D9-0448-861A-151CD5A87FA0}" type="presParOf" srcId="{0513849C-F645-4EEC-BD61-642D2019B53B}" destId="{5F5BA5A8-9E04-4C2C-9427-EECE6C1A916E}" srcOrd="1" destOrd="0" presId="urn:microsoft.com/office/officeart/2005/8/layout/pyramid2"/>
    <dgm:cxn modelId="{7DA0AB6F-5615-FD42-8337-BE8CBF017520}" type="presParOf" srcId="{5F5BA5A8-9E04-4C2C-9427-EECE6C1A916E}" destId="{08EEE34B-2DC6-414B-AE2D-60ECB44F6511}" srcOrd="0" destOrd="0" presId="urn:microsoft.com/office/officeart/2005/8/layout/pyramid2"/>
    <dgm:cxn modelId="{A5EF5FF6-AAF9-4748-B380-06BBEA0131BC}" type="presParOf" srcId="{5F5BA5A8-9E04-4C2C-9427-EECE6C1A916E}" destId="{6008C27D-FCD6-4ACF-B439-6C007ACC557A}" srcOrd="1" destOrd="0" presId="urn:microsoft.com/office/officeart/2005/8/layout/pyramid2"/>
    <dgm:cxn modelId="{842F5B31-C255-F946-B8A2-5D078660DBB6}" type="presParOf" srcId="{5F5BA5A8-9E04-4C2C-9427-EECE6C1A916E}" destId="{1A895AB4-31CA-40AE-92BD-1D0393709F87}" srcOrd="2" destOrd="0" presId="urn:microsoft.com/office/officeart/2005/8/layout/pyramid2"/>
    <dgm:cxn modelId="{5DC18675-57B0-3542-9E7A-02DFF7A82398}" type="presParOf" srcId="{5F5BA5A8-9E04-4C2C-9427-EECE6C1A916E}" destId="{99B642F0-86BF-48A7-9598-7B89B079BC82}" srcOrd="3" destOrd="0" presId="urn:microsoft.com/office/officeart/2005/8/layout/pyramid2"/>
    <dgm:cxn modelId="{F5FE3F27-97AD-CB4D-8900-2AFB6AA761D1}" type="presParOf" srcId="{5F5BA5A8-9E04-4C2C-9427-EECE6C1A916E}" destId="{A4155EDF-D650-47A5-B161-AF3A26839A2F}" srcOrd="4" destOrd="0" presId="urn:microsoft.com/office/officeart/2005/8/layout/pyramid2"/>
    <dgm:cxn modelId="{08126D63-A378-F847-86FF-AC45B6E62128}" type="presParOf" srcId="{5F5BA5A8-9E04-4C2C-9427-EECE6C1A916E}" destId="{65CF47C4-DB7A-4D9F-819B-036D21D18EB6}" srcOrd="5" destOrd="0" presId="urn:microsoft.com/office/officeart/2005/8/layout/pyramid2"/>
    <dgm:cxn modelId="{1FBDC4BD-0B6F-624C-80E0-1D6002A4BEB4}" type="presParOf" srcId="{5F5BA5A8-9E04-4C2C-9427-EECE6C1A916E}" destId="{D41CCBD5-657C-44BF-A9C9-434EA01D5BCE}" srcOrd="6" destOrd="0" presId="urn:microsoft.com/office/officeart/2005/8/layout/pyramid2"/>
    <dgm:cxn modelId="{D198068D-E544-C04F-8FE3-CF60D639F856}" type="presParOf" srcId="{5F5BA5A8-9E04-4C2C-9427-EECE6C1A916E}" destId="{737CD44A-B5C0-481B-AD15-2ACADBF62475}" srcOrd="7" destOrd="0" presId="urn:microsoft.com/office/officeart/2005/8/layout/pyramid2"/>
    <dgm:cxn modelId="{D7B167F2-E4A0-E143-877F-087482EE09FB}" type="presParOf" srcId="{5F5BA5A8-9E04-4C2C-9427-EECE6C1A916E}" destId="{BAE0DF2D-90CC-46B6-9E68-B3135E59ADB2}" srcOrd="8" destOrd="0" presId="urn:microsoft.com/office/officeart/2005/8/layout/pyramid2"/>
    <dgm:cxn modelId="{F282AF08-02DF-B743-8D66-8589F9C4CF8F}" type="presParOf" srcId="{5F5BA5A8-9E04-4C2C-9427-EECE6C1A916E}" destId="{0941BFC1-DBEF-45D3-82A4-1BFFC3AFA314}"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458C1-81D9-48F2-A63C-6B831F41089D}">
      <dsp:nvSpPr>
        <dsp:cNvPr id="0" name=""/>
        <dsp:cNvSpPr/>
      </dsp:nvSpPr>
      <dsp:spPr>
        <a:xfrm>
          <a:off x="58950" y="0"/>
          <a:ext cx="4376235" cy="3714750"/>
        </a:xfrm>
        <a:prstGeom prst="triangl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8EEE34B-2DC6-414B-AE2D-60ECB44F6511}">
      <dsp:nvSpPr>
        <dsp:cNvPr id="0" name=""/>
        <dsp:cNvSpPr/>
      </dsp:nvSpPr>
      <dsp:spPr>
        <a:xfrm>
          <a:off x="1884424" y="400050"/>
          <a:ext cx="664808" cy="528191"/>
        </a:xfrm>
        <a:prstGeom prst="roundRect">
          <a:avLst/>
        </a:prstGeom>
        <a:noFill/>
        <a:ln w="9525" cap="flat" cmpd="sng" algn="ctr">
          <a:no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Death</a:t>
          </a:r>
        </a:p>
      </dsp:txBody>
      <dsp:txXfrm>
        <a:off x="1910208" y="425834"/>
        <a:ext cx="613240" cy="476623"/>
      </dsp:txXfrm>
    </dsp:sp>
    <dsp:sp modelId="{1A895AB4-31CA-40AE-92BD-1D0393709F87}">
      <dsp:nvSpPr>
        <dsp:cNvPr id="0" name=""/>
        <dsp:cNvSpPr/>
      </dsp:nvSpPr>
      <dsp:spPr>
        <a:xfrm>
          <a:off x="1473715" y="971549"/>
          <a:ext cx="1569868" cy="528191"/>
        </a:xfrm>
        <a:prstGeom prst="roundRect">
          <a:avLst/>
        </a:prstGeom>
        <a:noFill/>
        <a:ln w="9525" cap="flat" cmpd="sng" algn="ctr">
          <a:no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ER Visits,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Hospital Admissions,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Heart Attacks</a:t>
          </a:r>
        </a:p>
      </dsp:txBody>
      <dsp:txXfrm>
        <a:off x="1499499" y="997333"/>
        <a:ext cx="1518300" cy="476623"/>
      </dsp:txXfrm>
    </dsp:sp>
    <dsp:sp modelId="{A4155EDF-D650-47A5-B161-AF3A26839A2F}">
      <dsp:nvSpPr>
        <dsp:cNvPr id="0" name=""/>
        <dsp:cNvSpPr/>
      </dsp:nvSpPr>
      <dsp:spPr>
        <a:xfrm>
          <a:off x="1276250" y="1714499"/>
          <a:ext cx="1964798" cy="528191"/>
        </a:xfrm>
        <a:prstGeom prst="roundRect">
          <a:avLst/>
        </a:prstGeom>
        <a:noFill/>
        <a:ln w="9525" cap="flat" cmpd="sng" algn="ctr">
          <a:no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Doctor Visits,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School Absences,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Lost Work Days</a:t>
          </a:r>
        </a:p>
      </dsp:txBody>
      <dsp:txXfrm>
        <a:off x="1302034" y="1740283"/>
        <a:ext cx="1913230" cy="476623"/>
      </dsp:txXfrm>
    </dsp:sp>
    <dsp:sp modelId="{D41CCBD5-657C-44BF-A9C9-434EA01D5BCE}">
      <dsp:nvSpPr>
        <dsp:cNvPr id="0" name=""/>
        <dsp:cNvSpPr/>
      </dsp:nvSpPr>
      <dsp:spPr>
        <a:xfrm>
          <a:off x="889578" y="2457447"/>
          <a:ext cx="2738142" cy="528191"/>
        </a:xfrm>
        <a:prstGeom prst="roundRect">
          <a:avLst/>
        </a:prstGeom>
        <a:noFill/>
        <a:ln w="9525" cap="flat" cmpd="sng" algn="ctr">
          <a:no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Respiratory Symptoms,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Medication Use,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Asthma Attacks</a:t>
          </a:r>
        </a:p>
      </dsp:txBody>
      <dsp:txXfrm>
        <a:off x="915362" y="2483231"/>
        <a:ext cx="2686574" cy="476623"/>
      </dsp:txXfrm>
    </dsp:sp>
    <dsp:sp modelId="{BAE0DF2D-90CC-46B6-9E68-B3135E59ADB2}">
      <dsp:nvSpPr>
        <dsp:cNvPr id="0" name=""/>
        <dsp:cNvSpPr/>
      </dsp:nvSpPr>
      <dsp:spPr>
        <a:xfrm>
          <a:off x="873098" y="3128519"/>
          <a:ext cx="2771101" cy="528191"/>
        </a:xfrm>
        <a:prstGeom prst="roundRect">
          <a:avLst/>
        </a:prstGeom>
        <a:noFill/>
        <a:ln w="9525" cap="flat" cmpd="sng" algn="ctr">
          <a:no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Lung Function Decrements, </a:t>
          </a:r>
        </a:p>
        <a:p>
          <a:pPr marL="0" lvl="0" indent="0" algn="ctr" defTabSz="622300">
            <a:lnSpc>
              <a:spcPct val="90000"/>
            </a:lnSpc>
            <a:spcBef>
              <a:spcPct val="0"/>
            </a:spcBef>
            <a:spcAft>
              <a:spcPct val="35000"/>
            </a:spcAft>
            <a:buNone/>
          </a:pPr>
          <a:r>
            <a:rPr lang="en-US" sz="1400" b="1" kern="1200" dirty="0">
              <a:solidFill>
                <a:sysClr val="window" lastClr="FFFFFF"/>
              </a:solidFill>
              <a:latin typeface="Arial" pitchFamily="34" charset="0"/>
              <a:ea typeface=""/>
              <a:cs typeface="Arial" pitchFamily="34" charset="0"/>
            </a:rPr>
            <a:t>Inflammation, Cardiac Effects</a:t>
          </a:r>
        </a:p>
      </dsp:txBody>
      <dsp:txXfrm>
        <a:off x="898882" y="3154303"/>
        <a:ext cx="2719533" cy="47662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D3C85A-8EB7-2D4A-AE76-E971288748AF}"/>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71C3AE-FED4-CE4F-9E95-5D8A3942774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103F9FF-05F7-894E-B70F-3F5CB12386C6}" type="datetimeFigureOut">
              <a:rPr lang="en-US" smtClean="0"/>
              <a:t>2/16/21</a:t>
            </a:fld>
            <a:endParaRPr lang="en-US"/>
          </a:p>
        </p:txBody>
      </p:sp>
      <p:sp>
        <p:nvSpPr>
          <p:cNvPr id="4" name="Footer Placeholder 3">
            <a:extLst>
              <a:ext uri="{FF2B5EF4-FFF2-40B4-BE49-F238E27FC236}">
                <a16:creationId xmlns:a16="http://schemas.microsoft.com/office/drawing/2014/main" id="{11215F52-9BED-FE4C-88A3-FF1310DA64D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FD66AC-D79B-994C-BCC5-A39CAF57CB4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5328280-4237-3C43-AC92-8D897612EA88}" type="slidenum">
              <a:rPr lang="en-US" smtClean="0"/>
              <a:t>‹#›</a:t>
            </a:fld>
            <a:endParaRPr lang="en-US"/>
          </a:p>
        </p:txBody>
      </p:sp>
    </p:spTree>
    <p:extLst>
      <p:ext uri="{BB962C8B-B14F-4D97-AF65-F5344CB8AC3E}">
        <p14:creationId xmlns:p14="http://schemas.microsoft.com/office/powerpoint/2010/main" val="1824597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C21820C-25E8-AB44-887C-BA56A589BD6D}" type="datetimeFigureOut">
              <a:rPr lang="en-US" smtClean="0"/>
              <a:t>2/16/21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DDD57C0-BF32-A54D-9184-CD185E350CEE}" type="slidenum">
              <a:rPr lang="en-US" smtClean="0"/>
              <a:t>‹#›</a:t>
            </a:fld>
            <a:endParaRPr lang="en-US"/>
          </a:p>
        </p:txBody>
      </p:sp>
    </p:spTree>
    <p:extLst>
      <p:ext uri="{BB962C8B-B14F-4D97-AF65-F5344CB8AC3E}">
        <p14:creationId xmlns:p14="http://schemas.microsoft.com/office/powerpoint/2010/main" val="138810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59331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missing – aerosol climate effects</a:t>
            </a:r>
          </a:p>
        </p:txBody>
      </p:sp>
      <p:sp>
        <p:nvSpPr>
          <p:cNvPr id="4" name="Slide Number Placeholder 3"/>
          <p:cNvSpPr>
            <a:spLocks noGrp="1"/>
          </p:cNvSpPr>
          <p:nvPr>
            <p:ph type="sldNum" sz="quarter" idx="5"/>
          </p:nvPr>
        </p:nvSpPr>
        <p:spPr/>
        <p:txBody>
          <a:bodyPr/>
          <a:lstStyle/>
          <a:p>
            <a:fld id="{BDDD57C0-BF32-A54D-9184-CD185E350CEE}" type="slidenum">
              <a:rPr lang="en-US" smtClean="0"/>
              <a:t>1</a:t>
            </a:fld>
            <a:endParaRPr lang="en-US"/>
          </a:p>
        </p:txBody>
      </p:sp>
    </p:spTree>
    <p:extLst>
      <p:ext uri="{BB962C8B-B14F-4D97-AF65-F5344CB8AC3E}">
        <p14:creationId xmlns:p14="http://schemas.microsoft.com/office/powerpoint/2010/main" val="379494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241DFC-4DEA-4200-89D4-A4086E0AA8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4" name="Rectangle 2"/>
          <p:cNvSpPr>
            <a:spLocks noGrp="1" noRot="1" noChangeAspect="1" noChangeArrowheads="1" noTextEdit="1"/>
          </p:cNvSpPr>
          <p:nvPr>
            <p:ph type="sldImg"/>
          </p:nvPr>
        </p:nvSpPr>
        <p:spPr bwMode="auto">
          <a:xfrm>
            <a:off x="3028950" y="857250"/>
            <a:ext cx="3086100" cy="2314575"/>
          </a:xfrm>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re-create this slide;  primary and secondary;   SOA  </a:t>
            </a:r>
          </a:p>
        </p:txBody>
      </p:sp>
    </p:spTree>
    <p:extLst>
      <p:ext uri="{BB962C8B-B14F-4D97-AF65-F5344CB8AC3E}">
        <p14:creationId xmlns:p14="http://schemas.microsoft.com/office/powerpoint/2010/main" val="413416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3028950" y="857250"/>
            <a:ext cx="3086100" cy="2314575"/>
          </a:xfrm>
          <a:ln/>
        </p:spPr>
      </p:sp>
      <p:sp>
        <p:nvSpPr>
          <p:cNvPr id="51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These are some images from around the United States from days before the Clean Air Act was in place.  Our skies looked pretty different 50 years ago, particularly in some urban areas.</a:t>
            </a:r>
          </a:p>
        </p:txBody>
      </p:sp>
      <p:sp>
        <p:nvSpPr>
          <p:cNvPr id="51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cs typeface="Arial" panose="020B0604020202020204" pitchFamily="34" charset="0"/>
              </a:defRPr>
            </a:lvl1pPr>
            <a:lvl2pPr marL="742950" indent="-285750" defTabSz="923925" eaLnBrk="0" hangingPunct="0">
              <a:defRPr>
                <a:solidFill>
                  <a:schemeClr val="tx1"/>
                </a:solidFill>
                <a:latin typeface="Arial" panose="020B0604020202020204" pitchFamily="34" charset="0"/>
                <a:cs typeface="Arial" panose="020B0604020202020204" pitchFamily="34" charset="0"/>
              </a:defRPr>
            </a:lvl2pPr>
            <a:lvl3pPr marL="1143000" indent="-228600" defTabSz="923925" eaLnBrk="0" hangingPunct="0">
              <a:defRPr>
                <a:solidFill>
                  <a:schemeClr val="tx1"/>
                </a:solidFill>
                <a:latin typeface="Arial" panose="020B0604020202020204" pitchFamily="34" charset="0"/>
                <a:cs typeface="Arial" panose="020B0604020202020204" pitchFamily="34" charset="0"/>
              </a:defRPr>
            </a:lvl3pPr>
            <a:lvl4pPr marL="1600200" indent="-228600" defTabSz="923925" eaLnBrk="0" hangingPunct="0">
              <a:defRPr>
                <a:solidFill>
                  <a:schemeClr val="tx1"/>
                </a:solidFill>
                <a:latin typeface="Arial" panose="020B0604020202020204" pitchFamily="34" charset="0"/>
                <a:cs typeface="Arial" panose="020B0604020202020204" pitchFamily="34" charset="0"/>
              </a:defRPr>
            </a:lvl4pPr>
            <a:lvl5pPr marL="2057400" indent="-228600" defTabSz="923925" eaLnBrk="0" hangingPunct="0">
              <a:defRPr>
                <a:solidFill>
                  <a:schemeClr val="tx1"/>
                </a:solidFill>
                <a:latin typeface="Arial" panose="020B0604020202020204" pitchFamily="34" charset="0"/>
                <a:cs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8F67C9-B0A5-4C74-B915-8C46665E8182}" type="slidenum">
              <a:rPr lang="en-US">
                <a:latin typeface="Times New Roman" panose="02020603050405020304" pitchFamily="18" charset="0"/>
              </a:rPr>
              <a:pPr eaLnBrk="1" hangingPunct="1"/>
              <a:t>25</a:t>
            </a:fld>
            <a:endParaRPr lang="en-US">
              <a:latin typeface="Times New Roman" panose="02020603050405020304" pitchFamily="18" charset="0"/>
            </a:endParaRPr>
          </a:p>
        </p:txBody>
      </p:sp>
    </p:spTree>
    <p:extLst>
      <p:ext uri="{BB962C8B-B14F-4D97-AF65-F5344CB8AC3E}">
        <p14:creationId xmlns:p14="http://schemas.microsoft.com/office/powerpoint/2010/main" val="334226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342609F1-F975-154A-B450-8CA397CCDD1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43FBCB-124E-E145-8ADE-D3CCF358CF58}" type="slidenum">
              <a:rPr lang="en-US" altLang="en-US"/>
              <a:pPr eaLnBrk="1" hangingPunct="1"/>
              <a:t>26</a:t>
            </a:fld>
            <a:endParaRPr lang="en-US" altLang="en-US"/>
          </a:p>
        </p:txBody>
      </p:sp>
      <p:sp>
        <p:nvSpPr>
          <p:cNvPr id="141315" name="Rectangle 2">
            <a:extLst>
              <a:ext uri="{FF2B5EF4-FFF2-40B4-BE49-F238E27FC236}">
                <a16:creationId xmlns:a16="http://schemas.microsoft.com/office/drawing/2014/main" id="{C7E913C4-F84B-6C43-A2B2-11E149C029D7}"/>
              </a:ext>
            </a:extLst>
          </p:cNvPr>
          <p:cNvSpPr>
            <a:spLocks noGrp="1" noRot="1" noChangeAspect="1" noChangeArrowheads="1" noTextEdit="1"/>
          </p:cNvSpPr>
          <p:nvPr>
            <p:ph type="sldImg"/>
          </p:nvPr>
        </p:nvSpPr>
        <p:spPr>
          <a:xfrm>
            <a:off x="2498725" y="989013"/>
            <a:ext cx="4124325" cy="3094037"/>
          </a:xfrm>
          <a:ln/>
        </p:spPr>
      </p:sp>
      <p:sp>
        <p:nvSpPr>
          <p:cNvPr id="141316" name="Rectangle 3">
            <a:extLst>
              <a:ext uri="{FF2B5EF4-FFF2-40B4-BE49-F238E27FC236}">
                <a16:creationId xmlns:a16="http://schemas.microsoft.com/office/drawing/2014/main" id="{F5F4B584-D1B9-AE4E-906B-D609955EFE13}"/>
              </a:ext>
            </a:extLst>
          </p:cNvPr>
          <p:cNvSpPr>
            <a:spLocks noGrp="1" noChangeArrowheads="1"/>
          </p:cNvSpPr>
          <p:nvPr>
            <p:ph type="body" idx="1"/>
          </p:nvPr>
        </p:nvSpPr>
        <p:spPr>
          <a:xfrm>
            <a:off x="1208618" y="4939904"/>
            <a:ext cx="6743700" cy="122039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0758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Bhutan</a:t>
            </a:r>
          </a:p>
        </p:txBody>
      </p:sp>
      <p:sp>
        <p:nvSpPr>
          <p:cNvPr id="4" name="Slide Number Placeholder 3"/>
          <p:cNvSpPr>
            <a:spLocks noGrp="1"/>
          </p:cNvSpPr>
          <p:nvPr>
            <p:ph type="sldNum" sz="quarter" idx="5"/>
          </p:nvPr>
        </p:nvSpPr>
        <p:spPr/>
        <p:txBody>
          <a:bodyPr/>
          <a:lstStyle/>
          <a:p>
            <a:fld id="{BDDD57C0-BF32-A54D-9184-CD185E350CEE}" type="slidenum">
              <a:rPr lang="en-US" smtClean="0"/>
              <a:t>29</a:t>
            </a:fld>
            <a:endParaRPr lang="en-US"/>
          </a:p>
        </p:txBody>
      </p:sp>
    </p:spTree>
    <p:extLst>
      <p:ext uri="{BB962C8B-B14F-4D97-AF65-F5344CB8AC3E}">
        <p14:creationId xmlns:p14="http://schemas.microsoft.com/office/powerpoint/2010/main" val="320725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why the trends;  discussion</a:t>
            </a:r>
          </a:p>
        </p:txBody>
      </p:sp>
      <p:sp>
        <p:nvSpPr>
          <p:cNvPr id="4" name="Slide Number Placeholder 3"/>
          <p:cNvSpPr>
            <a:spLocks noGrp="1"/>
          </p:cNvSpPr>
          <p:nvPr>
            <p:ph type="sldNum" sz="quarter" idx="5"/>
          </p:nvPr>
        </p:nvSpPr>
        <p:spPr/>
        <p:txBody>
          <a:bodyPr/>
          <a:lstStyle/>
          <a:p>
            <a:fld id="{BDDD57C0-BF32-A54D-9184-CD185E350CEE}" type="slidenum">
              <a:rPr lang="en-US" smtClean="0"/>
              <a:t>31</a:t>
            </a:fld>
            <a:endParaRPr lang="en-US"/>
          </a:p>
        </p:txBody>
      </p:sp>
    </p:spTree>
    <p:extLst>
      <p:ext uri="{BB962C8B-B14F-4D97-AF65-F5344CB8AC3E}">
        <p14:creationId xmlns:p14="http://schemas.microsoft.com/office/powerpoint/2010/main" val="102538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E052256-9070-7E46-97B1-7E3AC3B2381D}" type="slidenum">
              <a:rPr lang="en-US" altLang="x-none" sz="1200">
                <a:solidFill>
                  <a:srgbClr val="000000"/>
                </a:solidFill>
              </a:rPr>
              <a:pPr/>
              <a:t>33</a:t>
            </a:fld>
            <a:endParaRPr lang="en-US" altLang="x-none" sz="1200">
              <a:solidFill>
                <a:srgbClr val="000000"/>
              </a:solidFill>
            </a:endParaRPr>
          </a:p>
        </p:txBody>
      </p:sp>
      <p:sp>
        <p:nvSpPr>
          <p:cNvPr id="129027" name="Rectangle 2"/>
          <p:cNvSpPr>
            <a:spLocks noGrp="1" noRot="1" noChangeAspect="1" noChangeArrowheads="1" noTextEdit="1"/>
          </p:cNvSpPr>
          <p:nvPr>
            <p:ph type="sldImg"/>
          </p:nvPr>
        </p:nvSpPr>
        <p:spPr>
          <a:xfrm>
            <a:off x="2857500" y="514350"/>
            <a:ext cx="3430588" cy="2573338"/>
          </a:xfrm>
          <a:ln/>
        </p:spPr>
      </p:sp>
      <p:sp>
        <p:nvSpPr>
          <p:cNvPr id="129028" name="Rectangle 3"/>
          <p:cNvSpPr>
            <a:spLocks noGrp="1" noChangeArrowheads="1"/>
          </p:cNvSpPr>
          <p:nvPr>
            <p:ph type="body" idx="1"/>
          </p:nvPr>
        </p:nvSpPr>
        <p:spPr>
          <a:xfrm>
            <a:off x="1219200" y="3257550"/>
            <a:ext cx="6705600" cy="3086100"/>
          </a:xfrm>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2" tIns="45712" rIns="91422" bIns="45712"/>
          <a:lstStyle/>
          <a:p>
            <a:pPr eaLnBrk="1" hangingPunct="1">
              <a:defRPr/>
            </a:pPr>
            <a:r>
              <a:rPr lang="en-US" dirty="0" err="1"/>
              <a:t>Volkwagon</a:t>
            </a:r>
            <a:r>
              <a:rPr lang="en-US" dirty="0"/>
              <a:t>  ;  overturned this year.  Obama era bailout.</a:t>
            </a:r>
          </a:p>
        </p:txBody>
      </p:sp>
    </p:spTree>
    <p:extLst>
      <p:ext uri="{BB962C8B-B14F-4D97-AF65-F5344CB8AC3E}">
        <p14:creationId xmlns:p14="http://schemas.microsoft.com/office/powerpoint/2010/main" val="551724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473D76B-D52C-C944-BB4A-FA598ECE19C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8FFC847-8D0A-8B49-A3C3-25EA07648E9F}"/>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Observed and anthropogenic modeled trends in BC and OA. (</a:t>
            </a:r>
            <a:r>
              <a:rPr lang="en-GB" altLang="en-US" i="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Trends (μg/m</a:t>
            </a:r>
            <a:r>
              <a:rPr lang="en-GB" altLang="en-US" baseline="33000">
                <a:latin typeface="Arial" panose="020B0604020202020204" pitchFamily="34" charset="0"/>
                <a:ea typeface="msgothic" charset="0"/>
                <a:cs typeface="msgothic" charset="0"/>
              </a:rPr>
              <a:t>3</a:t>
            </a:r>
            <a:r>
              <a:rPr lang="en-GB" altLang="en-US">
                <a:latin typeface="Arial" panose="020B0604020202020204" pitchFamily="34" charset="0"/>
                <a:ea typeface="msgothic" charset="0"/>
                <a:cs typeface="msgothic" charset="0"/>
              </a:rPr>
              <a:t> per decade) in median annual surface BC concentration simulated in GEOS-Chem (contours) and at IMPROVE sites with at least 18 y of data (black circles) and at least 10 y of data (white circles) between 1990 and 2012. Model trends are for anthropogenic BC emissions only, derived from the EPA emission inventory. (</a:t>
            </a:r>
            <a:r>
              <a:rPr lang="en-GB" altLang="en-US" i="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Same as </a:t>
            </a:r>
            <a:r>
              <a:rPr lang="en-GB" altLang="en-US" i="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but for OA. Model trends are for anthropogenic OA emissions only.</a:t>
            </a:r>
          </a:p>
        </p:txBody>
      </p:sp>
    </p:spTree>
    <p:extLst>
      <p:ext uri="{BB962C8B-B14F-4D97-AF65-F5344CB8AC3E}">
        <p14:creationId xmlns:p14="http://schemas.microsoft.com/office/powerpoint/2010/main" val="1151672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1B98F8FF-E7E5-3D44-BE50-A4242589B56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83CD512F-17E3-A14A-8314-8B5FDD6DB97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Premature mortality associated with OA. The decline in population-weighted OA concentration averaged across the United States (thin black line) and the trend (thick black line) based on a combination of model and IMPROVE observations. The cumulative reduction in premature mortality (in 1,000) resulting from the declining trend in OA (red line) is displayed with the mortality uncertainty resulting from the 1-σ uncertainty in population-weighted PM</a:t>
            </a:r>
            <a:r>
              <a:rPr lang="en-GB" altLang="en-US" baseline="-33000">
                <a:latin typeface="Arial" panose="020B0604020202020204" pitchFamily="34" charset="0"/>
                <a:ea typeface="msgothic" charset="0"/>
                <a:cs typeface="msgothic" charset="0"/>
              </a:rPr>
              <a:t>2.5</a:t>
            </a:r>
            <a:r>
              <a:rPr lang="en-GB" altLang="en-US">
                <a:latin typeface="Arial" panose="020B0604020202020204" pitchFamily="34" charset="0"/>
                <a:ea typeface="msgothic" charset="0"/>
                <a:cs typeface="msgothic" charset="0"/>
              </a:rPr>
              <a:t> and OA estimates (dark gray) and the 1-σ uncertainty when combined with the relative risk uncertainty, determined by Burnett et al. (37) for diseases linked to PM exposure (light gray; </a:t>
            </a:r>
            <a:r>
              <a:rPr lang="en-GB" altLang="en-US" i="1">
                <a:latin typeface="Arial" panose="020B0604020202020204" pitchFamily="34" charset="0"/>
                <a:ea typeface="msgothic" charset="0"/>
                <a:cs typeface="msgothic" charset="0"/>
              </a:rPr>
              <a:t>SI Appendix</a:t>
            </a:r>
            <a:r>
              <a:rPr lang="en-GB" altLang="en-US">
                <a:latin typeface="Arial" panose="020B0604020202020204" pitchFamily="34" charset="0"/>
                <a:ea typeface="msgothic" charset="0"/>
                <a:cs typeface="msgothic" charset="0"/>
              </a:rPr>
              <a:t>). The premature mortality for modeled biogenic SOA (olive), anthropogenic SOA (green), primary OA (blue), and wildfire OA (orange) are shown relative to the estimate based on the combination of model and IMPROVE observations.</a:t>
            </a:r>
          </a:p>
        </p:txBody>
      </p:sp>
    </p:spTree>
    <p:extLst>
      <p:ext uri="{BB962C8B-B14F-4D97-AF65-F5344CB8AC3E}">
        <p14:creationId xmlns:p14="http://schemas.microsoft.com/office/powerpoint/2010/main" val="171260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30C5AA-60C5-054C-92BA-2A21A0EB4C8E}" type="slidenum">
              <a:rPr lang="en-US" altLang="x-none"/>
              <a:pPr eaLnBrk="1" hangingPunct="1"/>
              <a:t>36</a:t>
            </a:fld>
            <a:endParaRPr lang="en-US" altLang="x-none"/>
          </a:p>
        </p:txBody>
      </p:sp>
      <p:sp>
        <p:nvSpPr>
          <p:cNvPr id="79875" name="Slide Image Placeholder 1"/>
          <p:cNvSpPr>
            <a:spLocks noGrp="1" noRot="1" noChangeAspect="1" noTextEdit="1"/>
          </p:cNvSpPr>
          <p:nvPr>
            <p:ph type="sldImg"/>
          </p:nvPr>
        </p:nvSpPr>
        <p:spPr>
          <a:xfrm>
            <a:off x="3028950" y="857250"/>
            <a:ext cx="3086100" cy="2314575"/>
          </a:xfrm>
          <a:ln/>
        </p:spPr>
      </p:sp>
      <p:sp>
        <p:nvSpPr>
          <p:cNvPr id="79876"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eaLnBrk="1" hangingPunct="1"/>
            <a:r>
              <a:rPr lang="en-US" altLang="x-none" dirty="0"/>
              <a:t>It is important to balance improvements in the environment with economic prosperity.  </a:t>
            </a:r>
            <a:r>
              <a:rPr lang="en-US" altLang="x-none" b="1" dirty="0"/>
              <a:t>Students interpret this slide.</a:t>
            </a:r>
            <a:endParaRPr lang="en-US" altLang="x-none" dirty="0"/>
          </a:p>
          <a:p>
            <a:pPr eaLnBrk="1" hangingPunct="1"/>
            <a:endParaRPr lang="en-US" altLang="x-none" dirty="0"/>
          </a:p>
          <a:p>
            <a:pPr eaLnBrk="1" hangingPunct="1"/>
            <a:r>
              <a:rPr lang="en-US" altLang="x-none" dirty="0"/>
              <a:t>In the U.S., we have seen large increases in a number of measures of economic growth, as well as an increase in our overall population, along with increases in energy consumption and transportation demand.</a:t>
            </a:r>
          </a:p>
          <a:p>
            <a:pPr eaLnBrk="1" hangingPunct="1"/>
            <a:endParaRPr lang="en-US" altLang="x-none" dirty="0"/>
          </a:p>
          <a:p>
            <a:pPr eaLnBrk="1" hangingPunct="1"/>
            <a:r>
              <a:rPr lang="en-US" altLang="x-none" dirty="0"/>
              <a:t>And yet, we have also been able to accomplish large reductions in emissions of air pollutants.   This graph shows that from 1970 to 2007, emissions of the six principal pollutants has fallen by 57 percent, while our GDP has increased by  over 200 percent.  </a:t>
            </a:r>
          </a:p>
          <a:p>
            <a:pPr eaLnBrk="1" hangingPunct="1"/>
            <a:endParaRPr lang="en-US" altLang="x-none" dirty="0"/>
          </a:p>
          <a:p>
            <a:pPr eaLnBrk="1" hangingPunct="1"/>
            <a:r>
              <a:rPr lang="en-US" altLang="x-none" dirty="0"/>
              <a:t>Note that this graph does not include reductions in CO2, which will be the next big challenge for the coming decades, as we look to reduce CO2 emissions while maintaining our economic growth.</a:t>
            </a:r>
          </a:p>
          <a:p>
            <a:pPr eaLnBrk="1" hangingPunct="1"/>
            <a:endParaRPr lang="en-US" altLang="x-none" dirty="0"/>
          </a:p>
          <a:p>
            <a:pPr eaLnBrk="1" hangingPunct="1"/>
            <a:endParaRPr lang="en-US" altLang="x-none" dirty="0"/>
          </a:p>
        </p:txBody>
      </p:sp>
      <p:sp>
        <p:nvSpPr>
          <p:cNvPr id="79877" name="Slide Number Placeholder 3"/>
          <p:cNvSpPr txBox="1">
            <a:spLocks noGrp="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D25278D-A3EB-5141-99EE-F5A583D1F458}" type="slidenum">
              <a:rPr lang="en-US" altLang="x-none" sz="1200"/>
              <a:pPr algn="r" eaLnBrk="1" hangingPunct="1"/>
              <a:t>36</a:t>
            </a:fld>
            <a:endParaRPr lang="en-US" altLang="x-none" sz="1200"/>
          </a:p>
        </p:txBody>
      </p:sp>
    </p:spTree>
    <p:extLst>
      <p:ext uri="{BB962C8B-B14F-4D97-AF65-F5344CB8AC3E}">
        <p14:creationId xmlns:p14="http://schemas.microsoft.com/office/powerpoint/2010/main" val="247107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b="1" dirty="0"/>
              <a:t>air pollution is operationally defined – impact is really a function of chemical composition and surface properties; gets into the deepest parts of the lung … and does not stay there !!</a:t>
            </a:r>
          </a:p>
        </p:txBody>
      </p:sp>
      <p:sp>
        <p:nvSpPr>
          <p:cNvPr id="4" name="Slide Number Placeholder 3"/>
          <p:cNvSpPr>
            <a:spLocks noGrp="1"/>
          </p:cNvSpPr>
          <p:nvPr>
            <p:ph type="sldNum" sz="quarter" idx="5"/>
          </p:nvPr>
        </p:nvSpPr>
        <p:spPr/>
        <p:txBody>
          <a:bodyPr/>
          <a:lstStyle/>
          <a:p>
            <a:fld id="{BDDD57C0-BF32-A54D-9184-CD185E350CEE}" type="slidenum">
              <a:rPr lang="en-US" smtClean="0"/>
              <a:t>4</a:t>
            </a:fld>
            <a:endParaRPr lang="en-US"/>
          </a:p>
        </p:txBody>
      </p:sp>
    </p:spTree>
    <p:extLst>
      <p:ext uri="{BB962C8B-B14F-4D97-AF65-F5344CB8AC3E}">
        <p14:creationId xmlns:p14="http://schemas.microsoft.com/office/powerpoint/2010/main" val="230279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98622C-E7A0-0349-A2EB-997631D62E8C}" type="slidenum">
              <a:rPr kumimoji="0" lang="en-US" altLang="x-non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x-non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6259" name="Rectangle 2"/>
          <p:cNvSpPr>
            <a:spLocks noGrp="1" noRot="1" noChangeAspect="1" noChangeArrowheads="1" noTextEdit="1"/>
          </p:cNvSpPr>
          <p:nvPr>
            <p:ph type="sldImg"/>
          </p:nvPr>
        </p:nvSpPr>
        <p:spPr>
          <a:xfrm>
            <a:off x="3028950" y="857250"/>
            <a:ext cx="3086100" cy="2314575"/>
          </a:xfrm>
          <a:ln/>
        </p:spPr>
      </p:sp>
      <p:sp>
        <p:nvSpPr>
          <p:cNvPr id="962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108203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Cellular Uptake of Nanoparticles: Journey Inside the Cell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Shahed </a:t>
            </a:r>
            <a:r>
              <a:rPr lang="en-US" sz="1200" b="0" i="0" kern="1200" dirty="0" err="1">
                <a:solidFill>
                  <a:schemeClr val="tx1"/>
                </a:solidFill>
                <a:effectLst/>
                <a:latin typeface="+mn-lt"/>
                <a:ea typeface="+mn-ea"/>
                <a:cs typeface="+mn-cs"/>
              </a:rPr>
              <a:t>Behzadi</a:t>
            </a:r>
            <a:r>
              <a:rPr lang="en-US" sz="1200" b="0" i="0" kern="1200" dirty="0">
                <a:solidFill>
                  <a:schemeClr val="tx1"/>
                </a:solidFill>
                <a:effectLst/>
                <a:latin typeface="+mn-lt"/>
                <a:ea typeface="+mn-ea"/>
                <a:cs typeface="+mn-cs"/>
              </a:rPr>
              <a:t>, Vahid </a:t>
            </a:r>
            <a:r>
              <a:rPr lang="en-US" sz="1200" b="0" i="0" kern="1200" dirty="0" err="1">
                <a:solidFill>
                  <a:schemeClr val="tx1"/>
                </a:solidFill>
                <a:effectLst/>
                <a:latin typeface="+mn-lt"/>
                <a:ea typeface="+mn-ea"/>
                <a:cs typeface="+mn-cs"/>
              </a:rPr>
              <a:t>Serpooshan</a:t>
            </a:r>
            <a:r>
              <a:rPr lang="en-US" sz="1200" b="0" i="0" kern="1200" dirty="0">
                <a:solidFill>
                  <a:schemeClr val="tx1"/>
                </a:solidFill>
                <a:effectLst/>
                <a:latin typeface="+mn-lt"/>
                <a:ea typeface="+mn-ea"/>
                <a:cs typeface="+mn-cs"/>
              </a:rPr>
              <a:t>, Wei Tao, </a:t>
            </a:r>
            <a:r>
              <a:rPr lang="en-US" sz="1200" b="0" i="0" kern="1200" dirty="0" err="1">
                <a:solidFill>
                  <a:schemeClr val="tx1"/>
                </a:solidFill>
                <a:effectLst/>
                <a:latin typeface="+mn-lt"/>
                <a:ea typeface="+mn-ea"/>
                <a:cs typeface="+mn-cs"/>
              </a:rPr>
              <a:t>Majd</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Hamaly</a:t>
            </a:r>
            <a:r>
              <a:rPr lang="en-US" sz="1200" b="0" i="0" kern="1200" dirty="0">
                <a:solidFill>
                  <a:schemeClr val="tx1"/>
                </a:solidFill>
                <a:effectLst/>
                <a:latin typeface="+mn-lt"/>
                <a:ea typeface="+mn-ea"/>
                <a:cs typeface="+mn-cs"/>
              </a:rPr>
              <a:t>, Mahmoud Y. </a:t>
            </a:r>
            <a:r>
              <a:rPr lang="en-US" sz="1200" b="0" i="0" kern="1200" dirty="0" err="1">
                <a:solidFill>
                  <a:schemeClr val="tx1"/>
                </a:solidFill>
                <a:effectLst/>
                <a:latin typeface="+mn-lt"/>
                <a:ea typeface="+mn-ea"/>
                <a:cs typeface="+mn-cs"/>
              </a:rPr>
              <a:t>Alkawareek</a:t>
            </a:r>
            <a:r>
              <a:rPr lang="en-US" sz="1200" b="0" i="0" kern="1200" dirty="0">
                <a:solidFill>
                  <a:schemeClr val="tx1"/>
                </a:solidFill>
                <a:effectLst/>
                <a:latin typeface="+mn-lt"/>
                <a:ea typeface="+mn-ea"/>
                <a:cs typeface="+mn-cs"/>
              </a:rPr>
              <a:t>, Erik C. </a:t>
            </a:r>
            <a:r>
              <a:rPr lang="en-US" sz="1200" b="0" i="0" kern="1200" dirty="0" err="1">
                <a:solidFill>
                  <a:schemeClr val="tx1"/>
                </a:solidFill>
                <a:effectLst/>
                <a:latin typeface="+mn-lt"/>
                <a:ea typeface="+mn-ea"/>
                <a:cs typeface="+mn-cs"/>
              </a:rPr>
              <a:t>Dreaden</a:t>
            </a:r>
            <a:r>
              <a:rPr lang="en-US" sz="1200" b="0" i="0" kern="1200" dirty="0">
                <a:solidFill>
                  <a:schemeClr val="tx1"/>
                </a:solidFill>
                <a:effectLst/>
                <a:latin typeface="+mn-lt"/>
                <a:ea typeface="+mn-ea"/>
                <a:cs typeface="+mn-cs"/>
              </a:rPr>
              <a:t>, Dennis Brown, </a:t>
            </a:r>
            <a:r>
              <a:rPr lang="en-US" sz="1200" b="0" i="0" kern="1200" dirty="0" err="1">
                <a:solidFill>
                  <a:schemeClr val="tx1"/>
                </a:solidFill>
                <a:effectLst/>
                <a:latin typeface="+mn-lt"/>
                <a:ea typeface="+mn-ea"/>
                <a:cs typeface="+mn-cs"/>
              </a:rPr>
              <a:t>Alaaldin</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Alkilany</a:t>
            </a:r>
            <a:r>
              <a:rPr lang="en-US" sz="1200" b="0" i="0" kern="1200" dirty="0">
                <a:solidFill>
                  <a:schemeClr val="tx1"/>
                </a:solidFill>
                <a:effectLst/>
                <a:latin typeface="+mn-lt"/>
                <a:ea typeface="+mn-ea"/>
                <a:cs typeface="+mn-cs"/>
              </a:rPr>
              <a:t>, Omid C. </a:t>
            </a:r>
            <a:r>
              <a:rPr lang="en-US" sz="1200" b="0" i="0" kern="1200" dirty="0" err="1">
                <a:solidFill>
                  <a:schemeClr val="tx1"/>
                </a:solidFill>
                <a:effectLst/>
                <a:latin typeface="+mn-lt"/>
                <a:ea typeface="+mn-ea"/>
                <a:cs typeface="+mn-cs"/>
              </a:rPr>
              <a:t>Farokhzad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Morteza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Mahmoudi</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Chem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Soc</a:t>
            </a:r>
            <a:r>
              <a:rPr lang="en-US" sz="1200" b="0" i="0" kern="1200" dirty="0">
                <a:solidFill>
                  <a:schemeClr val="tx1"/>
                </a:solidFill>
                <a:effectLst/>
                <a:latin typeface="+mn-lt"/>
                <a:ea typeface="+mn-ea"/>
                <a:cs typeface="+mn-cs"/>
              </a:rPr>
              <a:t> Rev. Author manuscript; available in PMC 2018 Jul 17.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D57C0-BF32-A54D-9184-CD185E350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41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How do we know that health effects occur:  people (or rats) in a chamber;  follow for 3 decades</a:t>
            </a:r>
          </a:p>
        </p:txBody>
      </p:sp>
      <p:sp>
        <p:nvSpPr>
          <p:cNvPr id="4" name="Slide Number Placeholder 3"/>
          <p:cNvSpPr>
            <a:spLocks noGrp="1"/>
          </p:cNvSpPr>
          <p:nvPr>
            <p:ph type="sldNum" sz="quarter" idx="5"/>
          </p:nvPr>
        </p:nvSpPr>
        <p:spPr/>
        <p:txBody>
          <a:bodyPr/>
          <a:lstStyle/>
          <a:p>
            <a:fld id="{BDDD57C0-BF32-A54D-9184-CD185E350CEE}" type="slidenum">
              <a:rPr lang="en-US" smtClean="0"/>
              <a:t>7</a:t>
            </a:fld>
            <a:endParaRPr lang="en-US"/>
          </a:p>
        </p:txBody>
      </p:sp>
    </p:spTree>
    <p:extLst>
      <p:ext uri="{BB962C8B-B14F-4D97-AF65-F5344CB8AC3E}">
        <p14:creationId xmlns:p14="http://schemas.microsoft.com/office/powerpoint/2010/main" val="326849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b="1" dirty="0"/>
              <a:t>connect to climate unit:  soil moisture,  connection to climate</a:t>
            </a:r>
          </a:p>
        </p:txBody>
      </p:sp>
      <p:sp>
        <p:nvSpPr>
          <p:cNvPr id="4" name="Slide Number Placeholder 3"/>
          <p:cNvSpPr>
            <a:spLocks noGrp="1"/>
          </p:cNvSpPr>
          <p:nvPr>
            <p:ph type="sldNum" sz="quarter" idx="5"/>
          </p:nvPr>
        </p:nvSpPr>
        <p:spPr/>
        <p:txBody>
          <a:bodyPr/>
          <a:lstStyle/>
          <a:p>
            <a:fld id="{BDDD57C0-BF32-A54D-9184-CD185E350CEE}" type="slidenum">
              <a:rPr lang="en-US" smtClean="0"/>
              <a:t>8</a:t>
            </a:fld>
            <a:endParaRPr lang="en-US"/>
          </a:p>
        </p:txBody>
      </p:sp>
    </p:spTree>
    <p:extLst>
      <p:ext uri="{BB962C8B-B14F-4D97-AF65-F5344CB8AC3E}">
        <p14:creationId xmlns:p14="http://schemas.microsoft.com/office/powerpoint/2010/main" val="111997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b="1" dirty="0"/>
              <a:t>Why are these scale-dependent interactions important ?? global climate effects are later</a:t>
            </a:r>
          </a:p>
        </p:txBody>
      </p:sp>
      <p:sp>
        <p:nvSpPr>
          <p:cNvPr id="4" name="Slide Number Placeholder 3"/>
          <p:cNvSpPr>
            <a:spLocks noGrp="1"/>
          </p:cNvSpPr>
          <p:nvPr>
            <p:ph type="sldNum" sz="quarter" idx="5"/>
          </p:nvPr>
        </p:nvSpPr>
        <p:spPr/>
        <p:txBody>
          <a:bodyPr/>
          <a:lstStyle/>
          <a:p>
            <a:fld id="{BDDD57C0-BF32-A54D-9184-CD185E350CEE}" type="slidenum">
              <a:rPr lang="en-US" smtClean="0"/>
              <a:t>9</a:t>
            </a:fld>
            <a:endParaRPr lang="en-US"/>
          </a:p>
        </p:txBody>
      </p:sp>
    </p:spTree>
    <p:extLst>
      <p:ext uri="{BB962C8B-B14F-4D97-AF65-F5344CB8AC3E}">
        <p14:creationId xmlns:p14="http://schemas.microsoft.com/office/powerpoint/2010/main" val="123587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Add Harvard Forest and MLO temporal</a:t>
            </a:r>
          </a:p>
        </p:txBody>
      </p:sp>
      <p:sp>
        <p:nvSpPr>
          <p:cNvPr id="4" name="Slide Number Placeholder 3"/>
          <p:cNvSpPr>
            <a:spLocks noGrp="1"/>
          </p:cNvSpPr>
          <p:nvPr>
            <p:ph type="sldNum" sz="quarter" idx="5"/>
          </p:nvPr>
        </p:nvSpPr>
        <p:spPr/>
        <p:txBody>
          <a:bodyPr/>
          <a:lstStyle/>
          <a:p>
            <a:fld id="{BDDD57C0-BF32-A54D-9184-CD185E350CEE}" type="slidenum">
              <a:rPr lang="en-US" smtClean="0"/>
              <a:t>10</a:t>
            </a:fld>
            <a:endParaRPr lang="en-US"/>
          </a:p>
        </p:txBody>
      </p:sp>
    </p:spTree>
    <p:extLst>
      <p:ext uri="{BB962C8B-B14F-4D97-AF65-F5344CB8AC3E}">
        <p14:creationId xmlns:p14="http://schemas.microsoft.com/office/powerpoint/2010/main" val="223388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PM-1 missing – students.  </a:t>
            </a:r>
          </a:p>
        </p:txBody>
      </p:sp>
      <p:sp>
        <p:nvSpPr>
          <p:cNvPr id="4" name="Slide Number Placeholder 3"/>
          <p:cNvSpPr>
            <a:spLocks noGrp="1"/>
          </p:cNvSpPr>
          <p:nvPr>
            <p:ph type="sldNum" sz="quarter" idx="5"/>
          </p:nvPr>
        </p:nvSpPr>
        <p:spPr/>
        <p:txBody>
          <a:bodyPr/>
          <a:lstStyle/>
          <a:p>
            <a:fld id="{BDDD57C0-BF32-A54D-9184-CD185E350CEE}" type="slidenum">
              <a:rPr lang="en-US" smtClean="0"/>
              <a:t>11</a:t>
            </a:fld>
            <a:endParaRPr lang="en-US"/>
          </a:p>
        </p:txBody>
      </p:sp>
    </p:spTree>
    <p:extLst>
      <p:ext uri="{BB962C8B-B14F-4D97-AF65-F5344CB8AC3E}">
        <p14:creationId xmlns:p14="http://schemas.microsoft.com/office/powerpoint/2010/main" val="85113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90455B-7214-BD41-92B9-CD718BB477DD}"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190369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0455B-7214-BD41-92B9-CD718BB477DD}"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94880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0455B-7214-BD41-92B9-CD718BB477DD}"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56626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0455B-7214-BD41-92B9-CD718BB477DD}"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141392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90455B-7214-BD41-92B9-CD718BB477DD}"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23193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90455B-7214-BD41-92B9-CD718BB477DD}"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273435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90455B-7214-BD41-92B9-CD718BB477DD}" type="datetimeFigureOut">
              <a:rPr lang="en-US" smtClean="0"/>
              <a:t>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310145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90455B-7214-BD41-92B9-CD718BB477DD}" type="datetimeFigureOut">
              <a:rPr lang="en-US" smtClean="0"/>
              <a:t>2/16/21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175509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0455B-7214-BD41-92B9-CD718BB477DD}" type="datetimeFigureOut">
              <a:rPr lang="en-US" smtClean="0"/>
              <a:t>2/16/21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330083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90455B-7214-BD41-92B9-CD718BB477DD}"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389290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90455B-7214-BD41-92B9-CD718BB477DD}"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A9F2F-A87F-AB40-B70B-D88817DC7888}" type="slidenum">
              <a:rPr lang="en-US" smtClean="0"/>
              <a:t>‹#›</a:t>
            </a:fld>
            <a:endParaRPr lang="en-US"/>
          </a:p>
        </p:txBody>
      </p:sp>
    </p:spTree>
    <p:extLst>
      <p:ext uri="{BB962C8B-B14F-4D97-AF65-F5344CB8AC3E}">
        <p14:creationId xmlns:p14="http://schemas.microsoft.com/office/powerpoint/2010/main" val="242316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0455B-7214-BD41-92B9-CD718BB477DD}" type="datetimeFigureOut">
              <a:rPr lang="en-US" smtClean="0"/>
              <a:t>2/16/21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A9F2F-A87F-AB40-B70B-D88817DC7888}" type="slidenum">
              <a:rPr lang="en-US" smtClean="0"/>
              <a:t>‹#›</a:t>
            </a:fld>
            <a:endParaRPr lang="en-US"/>
          </a:p>
        </p:txBody>
      </p:sp>
    </p:spTree>
    <p:extLst>
      <p:ext uri="{BB962C8B-B14F-4D97-AF65-F5344CB8AC3E}">
        <p14:creationId xmlns:p14="http://schemas.microsoft.com/office/powerpoint/2010/main" val="2262820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www.nejm.org/doi/full/10.1056/NEJM199312093292401" TargetMode="External"/><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upload.wikimedia.org/wikipedia/commons/7/79/Diesel-smoke.jpg" TargetMode="Externa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lobaleye.org.uk/primary_autumn04/eyeon/images/raincloud.gi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globaleye.org.uk/primary_autumn04/eyeon/images/raincloud.gif" TargetMode="External"/><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iconbazaar.com/bars/contributed/pg04.html" TargetMode="External"/><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hyperlink" Target="https://www.statista.com/statistics/501303/volume-of-sulfur-dioxide-emissions-us/" TargetMode="External"/><Relationship Id="rId2"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hart" Target="../charts/chart1.xml"/><Relationship Id="rId4" Type="http://schemas.openxmlformats.org/officeDocument/2006/relationships/hyperlink" Target="http://www.statista.com/statistics/501303/volume-of-sulfur-dioxide-emissions-u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lawinsider.com/dictionary/pm25"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15.xml"/><Relationship Id="rId7" Type="http://schemas.openxmlformats.org/officeDocument/2006/relationships/hyperlink" Target="https://www.statista.com/statistics/501284/volume-of-nitrogen-oxides-emissions-us/" TargetMode="External"/><Relationship Id="rId2"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47.tiff"/><Relationship Id="rId5" Type="http://schemas.openxmlformats.org/officeDocument/2006/relationships/chart" Target="../charts/chart2.xml"/><Relationship Id="rId4" Type="http://schemas.openxmlformats.org/officeDocument/2006/relationships/hyperlink" Target="http://www.statista.com/statistics/501284/volume-of-nitrogen-oxides-emissions-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hyperlink" Target="https://www.statista.com/statistics/501298/volume-of-particulate-matter-2-5-emissions-us/" TargetMode="External"/><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hyperlink" Target="http://www.statista.com/statistics/501298/volume-of-particulate-matter-2-5-emissions-us" TargetMode="External"/><Relationship Id="rId5" Type="http://schemas.openxmlformats.org/officeDocument/2006/relationships/slide" Target="slide15.x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2.tif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jpeg"/><Relationship Id="rId5" Type="http://schemas.openxmlformats.org/officeDocument/2006/relationships/image" Target="../media/image51.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ewyorker.com/culture/personal-history/raising-kids-in-delhis-worsening-ai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54E4-1387-E64D-98D6-DA986D4254FA}"/>
              </a:ext>
            </a:extLst>
          </p:cNvPr>
          <p:cNvSpPr>
            <a:spLocks noGrp="1"/>
          </p:cNvSpPr>
          <p:nvPr>
            <p:ph type="ctrTitle"/>
          </p:nvPr>
        </p:nvSpPr>
        <p:spPr>
          <a:xfrm>
            <a:off x="0" y="1274693"/>
            <a:ext cx="9198665" cy="1498325"/>
          </a:xfrm>
          <a:solidFill>
            <a:srgbClr val="FFC000"/>
          </a:solidFill>
        </p:spPr>
        <p:txBody>
          <a:bodyPr>
            <a:normAutofit fontScale="90000"/>
          </a:bodyPr>
          <a:lstStyle/>
          <a:p>
            <a:r>
              <a:rPr lang="en-US" dirty="0"/>
              <a:t>Atmospheric Aerosols</a:t>
            </a:r>
            <a:br>
              <a:rPr lang="en-US" dirty="0"/>
            </a:br>
            <a:r>
              <a:rPr lang="en-US" dirty="0"/>
              <a:t>and Health Effects</a:t>
            </a:r>
          </a:p>
        </p:txBody>
      </p:sp>
      <p:sp>
        <p:nvSpPr>
          <p:cNvPr id="3" name="Subtitle 2">
            <a:extLst>
              <a:ext uri="{FF2B5EF4-FFF2-40B4-BE49-F238E27FC236}">
                <a16:creationId xmlns:a16="http://schemas.microsoft.com/office/drawing/2014/main" id="{1D29C05B-CB5A-3046-A06B-834DFDF7912C}"/>
              </a:ext>
            </a:extLst>
          </p:cNvPr>
          <p:cNvSpPr>
            <a:spLocks noGrp="1"/>
          </p:cNvSpPr>
          <p:nvPr>
            <p:ph type="subTitle" idx="1"/>
          </p:nvPr>
        </p:nvSpPr>
        <p:spPr/>
        <p:txBody>
          <a:bodyPr/>
          <a:lstStyle/>
          <a:p>
            <a:r>
              <a:rPr lang="en-US" dirty="0"/>
              <a:t>ES-06: Introduction to Environmental Science and Engineering</a:t>
            </a:r>
          </a:p>
          <a:p>
            <a:r>
              <a:rPr lang="en-US" dirty="0"/>
              <a:t>February 18, 2021</a:t>
            </a:r>
          </a:p>
        </p:txBody>
      </p:sp>
    </p:spTree>
    <p:extLst>
      <p:ext uri="{BB962C8B-B14F-4D97-AF65-F5344CB8AC3E}">
        <p14:creationId xmlns:p14="http://schemas.microsoft.com/office/powerpoint/2010/main" val="363237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74" y="857250"/>
            <a:ext cx="7171815" cy="5143500"/>
          </a:xfrm>
          <a:prstGeom prst="rect">
            <a:avLst/>
          </a:prstGeom>
        </p:spPr>
      </p:pic>
      <p:pic>
        <p:nvPicPr>
          <p:cNvPr id="4" name="Picture 1">
            <a:extLst>
              <a:ext uri="{FF2B5EF4-FFF2-40B4-BE49-F238E27FC236}">
                <a16:creationId xmlns:a16="http://schemas.microsoft.com/office/drawing/2014/main" id="{C3ACD5A0-B4FE-E943-A482-EDF1BADAD3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279614" y="996263"/>
            <a:ext cx="2156551" cy="2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14AEB6-F033-5B4D-BE95-EF1A2598D997}"/>
              </a:ext>
            </a:extLst>
          </p:cNvPr>
          <p:cNvSpPr txBox="1"/>
          <p:nvPr/>
        </p:nvSpPr>
        <p:spPr>
          <a:xfrm>
            <a:off x="2621147" y="3973169"/>
            <a:ext cx="201268" cy="300082"/>
          </a:xfrm>
          <a:prstGeom prst="rect">
            <a:avLst/>
          </a:prstGeom>
          <a:noFill/>
        </p:spPr>
        <p:txBody>
          <a:bodyPr wrap="square" rtlCol="0">
            <a:spAutoFit/>
          </a:bodyPr>
          <a:lstStyle/>
          <a:p>
            <a:r>
              <a:rPr lang="en-US" sz="1350" dirty="0">
                <a:solidFill>
                  <a:srgbClr val="FF0000"/>
                </a:solidFill>
              </a:rPr>
              <a:t>●</a:t>
            </a:r>
          </a:p>
        </p:txBody>
      </p:sp>
      <p:cxnSp>
        <p:nvCxnSpPr>
          <p:cNvPr id="6" name="Straight Arrow Connector 5">
            <a:extLst>
              <a:ext uri="{FF2B5EF4-FFF2-40B4-BE49-F238E27FC236}">
                <a16:creationId xmlns:a16="http://schemas.microsoft.com/office/drawing/2014/main" id="{8EB14FEF-A51B-8A4A-A84F-324BDB9AF42A}"/>
              </a:ext>
            </a:extLst>
          </p:cNvPr>
          <p:cNvCxnSpPr>
            <a:cxnSpLocks/>
          </p:cNvCxnSpPr>
          <p:nvPr/>
        </p:nvCxnSpPr>
        <p:spPr>
          <a:xfrm flipH="1">
            <a:off x="2751463" y="1802542"/>
            <a:ext cx="4017324" cy="2326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F04D6FA-3760-A94C-BE42-AA30EF428E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3380" y="900068"/>
            <a:ext cx="2457450" cy="26142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88CC6F38-67CA-5B44-9EC4-C5FDA62B0FE0}"/>
              </a:ext>
            </a:extLst>
          </p:cNvPr>
          <p:cNvGrpSpPr/>
          <p:nvPr/>
        </p:nvGrpSpPr>
        <p:grpSpPr>
          <a:xfrm>
            <a:off x="6599590" y="761568"/>
            <a:ext cx="1905267" cy="2812964"/>
            <a:chOff x="7092760" y="1983387"/>
            <a:chExt cx="1905267" cy="2812964"/>
          </a:xfrm>
        </p:grpSpPr>
        <p:sp>
          <p:nvSpPr>
            <p:cNvPr id="13" name="TextBox 12">
              <a:extLst>
                <a:ext uri="{FF2B5EF4-FFF2-40B4-BE49-F238E27FC236}">
                  <a16:creationId xmlns:a16="http://schemas.microsoft.com/office/drawing/2014/main" id="{A88EBD48-C324-A540-9877-D06BB6AB89C9}"/>
                </a:ext>
              </a:extLst>
            </p:cNvPr>
            <p:cNvSpPr txBox="1"/>
            <p:nvPr/>
          </p:nvSpPr>
          <p:spPr>
            <a:xfrm>
              <a:off x="7092760" y="4496269"/>
              <a:ext cx="1881317" cy="300082"/>
            </a:xfrm>
            <a:prstGeom prst="rect">
              <a:avLst/>
            </a:prstGeom>
            <a:solidFill>
              <a:schemeClr val="bg1"/>
            </a:solidFill>
          </p:spPr>
          <p:txBody>
            <a:bodyPr wrap="square" rtlCol="0">
              <a:spAutoFit/>
            </a:bodyPr>
            <a:lstStyle/>
            <a:p>
              <a:r>
                <a:rPr lang="en-US" sz="1350" b="1" dirty="0"/>
                <a:t>CO Concentration (ppb)</a:t>
              </a:r>
            </a:p>
          </p:txBody>
        </p:sp>
        <p:sp>
          <p:nvSpPr>
            <p:cNvPr id="14" name="TextBox 13">
              <a:extLst>
                <a:ext uri="{FF2B5EF4-FFF2-40B4-BE49-F238E27FC236}">
                  <a16:creationId xmlns:a16="http://schemas.microsoft.com/office/drawing/2014/main" id="{C9C48225-EEF3-1B42-A235-D553D0134D65}"/>
                </a:ext>
              </a:extLst>
            </p:cNvPr>
            <p:cNvSpPr txBox="1"/>
            <p:nvPr/>
          </p:nvSpPr>
          <p:spPr>
            <a:xfrm>
              <a:off x="7116710" y="1983387"/>
              <a:ext cx="1881317" cy="300082"/>
            </a:xfrm>
            <a:prstGeom prst="rect">
              <a:avLst/>
            </a:prstGeom>
            <a:solidFill>
              <a:schemeClr val="bg1"/>
            </a:solidFill>
          </p:spPr>
          <p:txBody>
            <a:bodyPr wrap="square" rtlCol="0">
              <a:spAutoFit/>
            </a:bodyPr>
            <a:lstStyle/>
            <a:p>
              <a:pPr algn="ctr"/>
              <a:r>
                <a:rPr lang="en-US" sz="1350" b="1" dirty="0">
                  <a:solidFill>
                    <a:srgbClr val="FF0000"/>
                  </a:solidFill>
                </a:rPr>
                <a:t>Black Carbon ng/m</a:t>
              </a:r>
              <a:r>
                <a:rPr lang="en-US" sz="1350" b="1" baseline="30000" dirty="0">
                  <a:solidFill>
                    <a:srgbClr val="FF0000"/>
                  </a:solidFill>
                </a:rPr>
                <a:t>3</a:t>
              </a:r>
            </a:p>
          </p:txBody>
        </p:sp>
        <p:pic>
          <p:nvPicPr>
            <p:cNvPr id="15" name="Picture 1">
              <a:extLst>
                <a:ext uri="{FF2B5EF4-FFF2-40B4-BE49-F238E27FC236}">
                  <a16:creationId xmlns:a16="http://schemas.microsoft.com/office/drawing/2014/main" id="{CF1CBC02-85A7-9949-8DE6-03D86B30F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146192" y="2559189"/>
              <a:ext cx="749890" cy="74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198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9016A-3CA4-304A-952E-D4F7A7DF8628}"/>
              </a:ext>
            </a:extLst>
          </p:cNvPr>
          <p:cNvPicPr>
            <a:picLocks noChangeAspect="1"/>
          </p:cNvPicPr>
          <p:nvPr/>
        </p:nvPicPr>
        <p:blipFill>
          <a:blip r:embed="rId3"/>
          <a:stretch>
            <a:fillRect/>
          </a:stretch>
        </p:blipFill>
        <p:spPr>
          <a:xfrm>
            <a:off x="0" y="1225960"/>
            <a:ext cx="9144000" cy="4215218"/>
          </a:xfrm>
          <a:prstGeom prst="rect">
            <a:avLst/>
          </a:prstGeom>
        </p:spPr>
      </p:pic>
      <p:sp>
        <p:nvSpPr>
          <p:cNvPr id="4" name="TextBox 3">
            <a:extLst>
              <a:ext uri="{FF2B5EF4-FFF2-40B4-BE49-F238E27FC236}">
                <a16:creationId xmlns:a16="http://schemas.microsoft.com/office/drawing/2014/main" id="{474FD589-F16F-D040-8F64-582561E21AE5}"/>
              </a:ext>
            </a:extLst>
          </p:cNvPr>
          <p:cNvSpPr txBox="1"/>
          <p:nvPr/>
        </p:nvSpPr>
        <p:spPr>
          <a:xfrm>
            <a:off x="1895167" y="5731192"/>
            <a:ext cx="5073446" cy="369332"/>
          </a:xfrm>
          <a:prstGeom prst="rect">
            <a:avLst/>
          </a:prstGeom>
          <a:noFill/>
        </p:spPr>
        <p:txBody>
          <a:bodyPr wrap="square" rtlCol="0">
            <a:spAutoFit/>
          </a:bodyPr>
          <a:lstStyle/>
          <a:p>
            <a:r>
              <a:rPr lang="en-US" b="1" dirty="0"/>
              <a:t>Where is PM</a:t>
            </a:r>
            <a:r>
              <a:rPr lang="en-US" b="1" baseline="-25000" dirty="0"/>
              <a:t>1</a:t>
            </a:r>
            <a:r>
              <a:rPr lang="en-US" b="1" dirty="0"/>
              <a:t> ?   </a:t>
            </a:r>
            <a:r>
              <a:rPr lang="en-US" i="1" dirty="0"/>
              <a:t>Why isn't PM1 a Criteria Pollutant?</a:t>
            </a:r>
            <a:endParaRPr lang="en-US" b="1" dirty="0"/>
          </a:p>
        </p:txBody>
      </p:sp>
    </p:spTree>
    <p:extLst>
      <p:ext uri="{BB962C8B-B14F-4D97-AF65-F5344CB8AC3E}">
        <p14:creationId xmlns:p14="http://schemas.microsoft.com/office/powerpoint/2010/main" val="1402091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881019-F7CB-044C-BE10-035F6E481CA2}"/>
              </a:ext>
            </a:extLst>
          </p:cNvPr>
          <p:cNvSpPr/>
          <p:nvPr/>
        </p:nvSpPr>
        <p:spPr>
          <a:xfrm>
            <a:off x="-33007" y="857250"/>
            <a:ext cx="9144000" cy="5721680"/>
          </a:xfrm>
          <a:prstGeom prst="rect">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image9.png">
            <a:extLst>
              <a:ext uri="{FF2B5EF4-FFF2-40B4-BE49-F238E27FC236}">
                <a16:creationId xmlns:a16="http://schemas.microsoft.com/office/drawing/2014/main" id="{9CC232C2-7EEC-534C-80C3-73E5D22BEF89}"/>
              </a:ext>
            </a:extLst>
          </p:cNvPr>
          <p:cNvPicPr/>
          <p:nvPr/>
        </p:nvPicPr>
        <p:blipFill>
          <a:blip r:embed="rId2"/>
          <a:srcRect t="1322"/>
          <a:stretch>
            <a:fillRect/>
          </a:stretch>
        </p:blipFill>
        <p:spPr>
          <a:xfrm>
            <a:off x="49723" y="941240"/>
            <a:ext cx="5685503" cy="4933336"/>
          </a:xfrm>
          <a:prstGeom prst="rect">
            <a:avLst/>
          </a:prstGeom>
          <a:ln/>
        </p:spPr>
      </p:pic>
      <p:cxnSp>
        <p:nvCxnSpPr>
          <p:cNvPr id="4" name="Straight Connector 3">
            <a:extLst>
              <a:ext uri="{FF2B5EF4-FFF2-40B4-BE49-F238E27FC236}">
                <a16:creationId xmlns:a16="http://schemas.microsoft.com/office/drawing/2014/main" id="{CD503B9E-8B3F-4B48-8D58-A32816271889}"/>
              </a:ext>
            </a:extLst>
          </p:cNvPr>
          <p:cNvCxnSpPr/>
          <p:nvPr/>
        </p:nvCxnSpPr>
        <p:spPr>
          <a:xfrm>
            <a:off x="1157749" y="1130095"/>
            <a:ext cx="3510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1692F68-7E98-1948-B210-124971732102}"/>
              </a:ext>
            </a:extLst>
          </p:cNvPr>
          <p:cNvCxnSpPr>
            <a:cxnSpLocks/>
          </p:cNvCxnSpPr>
          <p:nvPr/>
        </p:nvCxnSpPr>
        <p:spPr>
          <a:xfrm>
            <a:off x="1157749" y="1406627"/>
            <a:ext cx="1482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0D34C4-F625-B447-892D-03ADB150290E}"/>
              </a:ext>
            </a:extLst>
          </p:cNvPr>
          <p:cNvSpPr txBox="1"/>
          <p:nvPr/>
        </p:nvSpPr>
        <p:spPr>
          <a:xfrm>
            <a:off x="5818239" y="857250"/>
            <a:ext cx="3325761" cy="2723823"/>
          </a:xfrm>
          <a:prstGeom prst="rect">
            <a:avLst/>
          </a:prstGeom>
          <a:solidFill>
            <a:srgbClr val="FFC000"/>
          </a:solidFill>
        </p:spPr>
        <p:txBody>
          <a:bodyPr wrap="square" rtlCol="0">
            <a:spAutoFit/>
          </a:bodyPr>
          <a:lstStyle/>
          <a:p>
            <a:r>
              <a:rPr lang="en-US" sz="2700" b="1" dirty="0"/>
              <a:t>  </a:t>
            </a:r>
            <a:r>
              <a:rPr lang="en-US" sz="2400" b="1" dirty="0"/>
              <a:t>Particle Size   </a:t>
            </a:r>
          </a:p>
          <a:p>
            <a:r>
              <a:rPr lang="en-US" sz="2400" b="1" dirty="0"/>
              <a:t>  Distributions in the </a:t>
            </a:r>
          </a:p>
          <a:p>
            <a:r>
              <a:rPr lang="en-US" sz="2400" b="1" dirty="0"/>
              <a:t>  Environment:</a:t>
            </a:r>
          </a:p>
          <a:p>
            <a:endParaRPr lang="en-US" sz="2400" b="1" dirty="0"/>
          </a:p>
          <a:p>
            <a:r>
              <a:rPr lang="en-US" sz="2400" b="1" dirty="0"/>
              <a:t>  Different for  </a:t>
            </a:r>
          </a:p>
          <a:p>
            <a:r>
              <a:rPr lang="en-US" sz="2400" b="1" dirty="0"/>
              <a:t>  number, surface area </a:t>
            </a:r>
          </a:p>
          <a:p>
            <a:r>
              <a:rPr lang="en-US" sz="2400" b="1" dirty="0"/>
              <a:t>  and volume (mass)</a:t>
            </a:r>
          </a:p>
        </p:txBody>
      </p:sp>
      <p:sp>
        <p:nvSpPr>
          <p:cNvPr id="6" name="TextBox 5">
            <a:extLst>
              <a:ext uri="{FF2B5EF4-FFF2-40B4-BE49-F238E27FC236}">
                <a16:creationId xmlns:a16="http://schemas.microsoft.com/office/drawing/2014/main" id="{A6B73569-9894-9A45-BBD9-4FECD9BC73BA}"/>
              </a:ext>
            </a:extLst>
          </p:cNvPr>
          <p:cNvSpPr txBox="1"/>
          <p:nvPr/>
        </p:nvSpPr>
        <p:spPr>
          <a:xfrm>
            <a:off x="1474307" y="3630060"/>
            <a:ext cx="1891614" cy="300082"/>
          </a:xfrm>
          <a:prstGeom prst="rect">
            <a:avLst/>
          </a:prstGeom>
          <a:noFill/>
        </p:spPr>
        <p:txBody>
          <a:bodyPr wrap="square" rtlCol="0">
            <a:spAutoFit/>
          </a:bodyPr>
          <a:lstStyle/>
          <a:p>
            <a:r>
              <a:rPr lang="en-US" sz="1350" dirty="0"/>
              <a:t>10                    100    nm</a:t>
            </a:r>
          </a:p>
        </p:txBody>
      </p:sp>
    </p:spTree>
    <p:extLst>
      <p:ext uri="{BB962C8B-B14F-4D97-AF65-F5344CB8AC3E}">
        <p14:creationId xmlns:p14="http://schemas.microsoft.com/office/powerpoint/2010/main" val="281295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a:xfrm>
            <a:off x="3257550" y="2457450"/>
            <a:ext cx="2114550" cy="0"/>
          </a:xfrm>
          <a:prstGeom prst="line">
            <a:avLst/>
          </a:prstGeom>
          <a:noFill/>
          <a:ln w="19050" cap="flat" cmpd="sng" algn="ctr">
            <a:solidFill>
              <a:srgbClr val="8064A2">
                <a:lumMod val="75000"/>
              </a:srgbClr>
            </a:solidFill>
            <a:prstDash val="sysDash"/>
          </a:ln>
          <a:effectLst/>
        </p:spPr>
      </p:cxnSp>
      <p:cxnSp>
        <p:nvCxnSpPr>
          <p:cNvPr id="29" name="Straight Connector 28"/>
          <p:cNvCxnSpPr/>
          <p:nvPr/>
        </p:nvCxnSpPr>
        <p:spPr>
          <a:xfrm>
            <a:off x="3543300" y="2971800"/>
            <a:ext cx="1828800" cy="0"/>
          </a:xfrm>
          <a:prstGeom prst="line">
            <a:avLst/>
          </a:prstGeom>
          <a:noFill/>
          <a:ln w="19050" cap="flat" cmpd="sng" algn="ctr">
            <a:solidFill>
              <a:srgbClr val="8064A2">
                <a:lumMod val="75000"/>
              </a:srgbClr>
            </a:solidFill>
            <a:prstDash val="sysDash"/>
          </a:ln>
          <a:effectLst/>
        </p:spPr>
      </p:cxnSp>
      <p:cxnSp>
        <p:nvCxnSpPr>
          <p:cNvPr id="30" name="Straight Connector 29"/>
          <p:cNvCxnSpPr/>
          <p:nvPr/>
        </p:nvCxnSpPr>
        <p:spPr>
          <a:xfrm>
            <a:off x="3543300" y="3714750"/>
            <a:ext cx="1828800" cy="0"/>
          </a:xfrm>
          <a:prstGeom prst="line">
            <a:avLst/>
          </a:prstGeom>
          <a:noFill/>
          <a:ln w="19050" cap="flat" cmpd="sng" algn="ctr">
            <a:solidFill>
              <a:srgbClr val="8064A2">
                <a:lumMod val="75000"/>
              </a:srgbClr>
            </a:solidFill>
            <a:prstDash val="sysDash"/>
          </a:ln>
          <a:effectLst/>
        </p:spPr>
      </p:cxnSp>
      <p:cxnSp>
        <p:nvCxnSpPr>
          <p:cNvPr id="31" name="Straight Connector 30"/>
          <p:cNvCxnSpPr/>
          <p:nvPr/>
        </p:nvCxnSpPr>
        <p:spPr>
          <a:xfrm>
            <a:off x="3543300" y="4457700"/>
            <a:ext cx="1828800" cy="0"/>
          </a:xfrm>
          <a:prstGeom prst="line">
            <a:avLst/>
          </a:prstGeom>
          <a:noFill/>
          <a:ln w="19050" cap="flat" cmpd="sng" algn="ctr">
            <a:solidFill>
              <a:srgbClr val="8064A2">
                <a:lumMod val="75000"/>
              </a:srgbClr>
            </a:solidFill>
            <a:prstDash val="sysDash"/>
          </a:ln>
          <a:effectLst/>
        </p:spPr>
      </p:cxnSp>
      <p:cxnSp>
        <p:nvCxnSpPr>
          <p:cNvPr id="32" name="Straight Connector 31"/>
          <p:cNvCxnSpPr/>
          <p:nvPr/>
        </p:nvCxnSpPr>
        <p:spPr>
          <a:xfrm>
            <a:off x="3543300" y="5143500"/>
            <a:ext cx="1828800" cy="0"/>
          </a:xfrm>
          <a:prstGeom prst="line">
            <a:avLst/>
          </a:prstGeom>
          <a:noFill/>
          <a:ln w="19050" cap="flat" cmpd="sng" algn="ctr">
            <a:solidFill>
              <a:srgbClr val="8064A2">
                <a:lumMod val="75000"/>
              </a:srgbClr>
            </a:solidFill>
            <a:prstDash val="sysDash"/>
          </a:ln>
          <a:effectLst/>
        </p:spPr>
      </p:cxnSp>
      <p:sp>
        <p:nvSpPr>
          <p:cNvPr id="33" name="Title 1"/>
          <p:cNvSpPr txBox="1">
            <a:spLocks/>
          </p:cNvSpPr>
          <p:nvPr/>
        </p:nvSpPr>
        <p:spPr bwMode="auto">
          <a:xfrm>
            <a:off x="342900" y="1028701"/>
            <a:ext cx="617220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2pPr>
            <a:lvl3pPr algn="ctr" rtl="0" eaLnBrk="0" fontAlgn="base" hangingPunct="0">
              <a:spcBef>
                <a:spcPct val="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3pPr>
            <a:lvl4pPr algn="ctr" rtl="0" eaLnBrk="0" fontAlgn="base" hangingPunct="0">
              <a:spcBef>
                <a:spcPct val="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4pPr>
            <a:lvl5pPr algn="ctr" rtl="0" eaLnBrk="0" fontAlgn="base" hangingPunct="0">
              <a:spcBef>
                <a:spcPct val="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5pPr>
            <a:lvl6pPr marL="457200" algn="ctr" rtl="0" fontAlgn="base">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r>
              <a:rPr lang="en-US" altLang="x-none" sz="2700" b="0">
                <a:solidFill>
                  <a:srgbClr val="A6A6A6"/>
                </a:solidFill>
                <a:effectLst>
                  <a:outerShdw blurRad="38100" dist="38100" dir="2700000" algn="tl">
                    <a:srgbClr val="C0C0C0"/>
                  </a:outerShdw>
                </a:effectLst>
                <a:latin typeface="Arial" charset="0"/>
                <a:ea typeface="ＭＳ Ｐゴシック" charset="-128"/>
              </a:rPr>
              <a:t>Pyramid of Effects of Air Pollution</a:t>
            </a:r>
          </a:p>
        </p:txBody>
      </p:sp>
      <p:sp>
        <p:nvSpPr>
          <p:cNvPr id="34" name="Slide Number Placeholder 3"/>
          <p:cNvSpPr txBox="1">
            <a:spLocks/>
          </p:cNvSpPr>
          <p:nvPr/>
        </p:nvSpPr>
        <p:spPr bwMode="auto">
          <a:xfrm>
            <a:off x="4914900" y="562451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defTabSz="685800" eaLnBrk="1" hangingPunct="1">
              <a:defRPr/>
            </a:pPr>
            <a:fld id="{D2E7F85A-5E47-7748-902F-3106B91C47AB}" type="slidenum">
              <a:rPr lang="en-US" altLang="x-none" sz="900">
                <a:solidFill>
                  <a:srgbClr val="898989"/>
                </a:solidFill>
                <a:cs typeface=""/>
              </a:rPr>
              <a:pPr defTabSz="685800" eaLnBrk="1" hangingPunct="1">
                <a:defRPr/>
              </a:pPr>
              <a:t>13</a:t>
            </a:fld>
            <a:endParaRPr lang="en-US" altLang="x-none" sz="900">
              <a:solidFill>
                <a:srgbClr val="898989"/>
              </a:solidFill>
              <a:cs typeface=""/>
            </a:endParaRPr>
          </a:p>
        </p:txBody>
      </p:sp>
      <p:graphicFrame>
        <p:nvGraphicFramePr>
          <p:cNvPr id="35" name="Diagram 34"/>
          <p:cNvGraphicFramePr/>
          <p:nvPr/>
        </p:nvGraphicFramePr>
        <p:xfrm>
          <a:off x="685800" y="1771650"/>
          <a:ext cx="4457700"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6" name="Straight Connector 35"/>
          <p:cNvCxnSpPr/>
          <p:nvPr/>
        </p:nvCxnSpPr>
        <p:spPr>
          <a:xfrm>
            <a:off x="2228850" y="2562798"/>
            <a:ext cx="1657350" cy="0"/>
          </a:xfrm>
          <a:prstGeom prst="line">
            <a:avLst/>
          </a:prstGeom>
          <a:noFill/>
          <a:ln w="57150" cap="flat" cmpd="sng" algn="ctr">
            <a:solidFill>
              <a:sysClr val="window" lastClr="FFFFFF"/>
            </a:solidFill>
            <a:prstDash val="solid"/>
          </a:ln>
          <a:effectLst/>
        </p:spPr>
      </p:cxnSp>
      <p:cxnSp>
        <p:nvCxnSpPr>
          <p:cNvPr id="37" name="Straight Connector 36"/>
          <p:cNvCxnSpPr/>
          <p:nvPr/>
        </p:nvCxnSpPr>
        <p:spPr>
          <a:xfrm>
            <a:off x="1543050" y="3239646"/>
            <a:ext cx="2743200" cy="0"/>
          </a:xfrm>
          <a:prstGeom prst="line">
            <a:avLst/>
          </a:prstGeom>
          <a:noFill/>
          <a:ln w="57150" cap="flat" cmpd="sng" algn="ctr">
            <a:solidFill>
              <a:sysClr val="window" lastClr="FFFFFF"/>
            </a:solidFill>
            <a:prstDash val="solid"/>
          </a:ln>
          <a:effectLst/>
        </p:spPr>
      </p:cxnSp>
      <p:cxnSp>
        <p:nvCxnSpPr>
          <p:cNvPr id="38" name="Straight Connector 37"/>
          <p:cNvCxnSpPr/>
          <p:nvPr/>
        </p:nvCxnSpPr>
        <p:spPr>
          <a:xfrm>
            <a:off x="1428750" y="4114800"/>
            <a:ext cx="3143250" cy="0"/>
          </a:xfrm>
          <a:prstGeom prst="line">
            <a:avLst/>
          </a:prstGeom>
          <a:noFill/>
          <a:ln w="57150" cap="flat" cmpd="sng" algn="ctr">
            <a:solidFill>
              <a:sysClr val="window" lastClr="FFFFFF"/>
            </a:solidFill>
            <a:prstDash val="solid"/>
          </a:ln>
          <a:effectLst/>
        </p:spPr>
      </p:cxnSp>
      <p:cxnSp>
        <p:nvCxnSpPr>
          <p:cNvPr id="39" name="Straight Connector 38"/>
          <p:cNvCxnSpPr/>
          <p:nvPr/>
        </p:nvCxnSpPr>
        <p:spPr>
          <a:xfrm>
            <a:off x="843476" y="4890801"/>
            <a:ext cx="4000500" cy="0"/>
          </a:xfrm>
          <a:prstGeom prst="line">
            <a:avLst/>
          </a:prstGeom>
          <a:noFill/>
          <a:ln w="57150" cap="flat" cmpd="sng" algn="ctr">
            <a:solidFill>
              <a:sysClr val="window" lastClr="FFFFFF"/>
            </a:solidFill>
            <a:prstDash val="solid"/>
          </a:ln>
          <a:effectLst/>
        </p:spPr>
      </p:cxnSp>
      <p:cxnSp>
        <p:nvCxnSpPr>
          <p:cNvPr id="40" name="Straight Arrow Connector 39"/>
          <p:cNvCxnSpPr/>
          <p:nvPr/>
        </p:nvCxnSpPr>
        <p:spPr>
          <a:xfrm flipV="1">
            <a:off x="571500" y="2171700"/>
            <a:ext cx="0" cy="3314700"/>
          </a:xfrm>
          <a:prstGeom prst="straightConnector1">
            <a:avLst/>
          </a:prstGeom>
          <a:noFill/>
          <a:ln w="57150" cap="flat" cmpd="sng" algn="ctr">
            <a:solidFill>
              <a:srgbClr val="8064A2">
                <a:lumMod val="60000"/>
                <a:lumOff val="40000"/>
              </a:srgbClr>
            </a:solidFill>
            <a:prstDash val="solid"/>
            <a:tailEnd type="arrow"/>
          </a:ln>
          <a:effectLst/>
        </p:spPr>
      </p:cxnSp>
      <p:cxnSp>
        <p:nvCxnSpPr>
          <p:cNvPr id="41" name="Straight Arrow Connector 40"/>
          <p:cNvCxnSpPr/>
          <p:nvPr/>
        </p:nvCxnSpPr>
        <p:spPr>
          <a:xfrm>
            <a:off x="742950" y="5657850"/>
            <a:ext cx="4400550" cy="0"/>
          </a:xfrm>
          <a:prstGeom prst="straightConnector1">
            <a:avLst/>
          </a:prstGeom>
          <a:noFill/>
          <a:ln w="57150" cap="flat" cmpd="sng" algn="ctr">
            <a:solidFill>
              <a:srgbClr val="8064A2">
                <a:lumMod val="60000"/>
                <a:lumOff val="40000"/>
              </a:srgbClr>
            </a:solidFill>
            <a:prstDash val="solid"/>
            <a:tailEnd type="arrow"/>
          </a:ln>
          <a:effectLst/>
        </p:spPr>
      </p:cxnSp>
      <p:sp>
        <p:nvSpPr>
          <p:cNvPr id="42" name="TextBox 22"/>
          <p:cNvSpPr txBox="1">
            <a:spLocks noChangeArrowheads="1"/>
          </p:cNvSpPr>
          <p:nvPr/>
        </p:nvSpPr>
        <p:spPr bwMode="auto">
          <a:xfrm rot="16200000">
            <a:off x="-480170" y="3646267"/>
            <a:ext cx="15985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b="1" kern="0" dirty="0">
                <a:solidFill>
                  <a:srgbClr val="604A7B"/>
                </a:solidFill>
              </a:rPr>
              <a:t>Severity of Effect</a:t>
            </a:r>
          </a:p>
        </p:txBody>
      </p:sp>
      <p:sp>
        <p:nvSpPr>
          <p:cNvPr id="43" name="TextBox 23"/>
          <p:cNvSpPr txBox="1">
            <a:spLocks noChangeArrowheads="1"/>
          </p:cNvSpPr>
          <p:nvPr/>
        </p:nvSpPr>
        <p:spPr bwMode="auto">
          <a:xfrm>
            <a:off x="2040732" y="5715000"/>
            <a:ext cx="19639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b="1" kern="0">
                <a:solidFill>
                  <a:srgbClr val="604A7B"/>
                </a:solidFill>
              </a:rPr>
              <a:t>Magnitude of Impacts</a:t>
            </a:r>
          </a:p>
        </p:txBody>
      </p:sp>
      <p:sp>
        <p:nvSpPr>
          <p:cNvPr id="44" name="TextBox 42"/>
          <p:cNvSpPr txBox="1">
            <a:spLocks noChangeArrowheads="1"/>
          </p:cNvSpPr>
          <p:nvPr/>
        </p:nvSpPr>
        <p:spPr bwMode="auto">
          <a:xfrm>
            <a:off x="3886201" y="2000250"/>
            <a:ext cx="11358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i="1" kern="0">
                <a:solidFill>
                  <a:srgbClr val="604A7B"/>
                </a:solidFill>
              </a:rPr>
              <a:t>Thousands</a:t>
            </a:r>
          </a:p>
        </p:txBody>
      </p:sp>
      <p:sp>
        <p:nvSpPr>
          <p:cNvPr id="45" name="TextBox 43"/>
          <p:cNvSpPr txBox="1">
            <a:spLocks noChangeArrowheads="1"/>
          </p:cNvSpPr>
          <p:nvPr/>
        </p:nvSpPr>
        <p:spPr bwMode="auto">
          <a:xfrm>
            <a:off x="3943350" y="2580085"/>
            <a:ext cx="2228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i="1" kern="0">
                <a:solidFill>
                  <a:srgbClr val="604A7B"/>
                </a:solidFill>
              </a:rPr>
              <a:t>Tens of Thousands</a:t>
            </a:r>
          </a:p>
        </p:txBody>
      </p:sp>
      <p:sp>
        <p:nvSpPr>
          <p:cNvPr id="46" name="TextBox 44"/>
          <p:cNvSpPr txBox="1">
            <a:spLocks noChangeArrowheads="1"/>
          </p:cNvSpPr>
          <p:nvPr/>
        </p:nvSpPr>
        <p:spPr bwMode="auto">
          <a:xfrm>
            <a:off x="4770835" y="4008835"/>
            <a:ext cx="7617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i="1" kern="0">
                <a:solidFill>
                  <a:srgbClr val="604A7B"/>
                </a:solidFill>
              </a:rPr>
              <a:t>Millions</a:t>
            </a:r>
          </a:p>
        </p:txBody>
      </p:sp>
      <p:sp>
        <p:nvSpPr>
          <p:cNvPr id="47" name="TextBox 45"/>
          <p:cNvSpPr txBox="1">
            <a:spLocks noChangeArrowheads="1"/>
          </p:cNvSpPr>
          <p:nvPr/>
        </p:nvSpPr>
        <p:spPr bwMode="auto">
          <a:xfrm>
            <a:off x="4244578" y="3200400"/>
            <a:ext cx="198477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350" i="1" kern="0">
                <a:solidFill>
                  <a:srgbClr val="604A7B"/>
                </a:solidFill>
              </a:rPr>
              <a:t>Hundreds of Thousands</a:t>
            </a:r>
          </a:p>
        </p:txBody>
      </p:sp>
      <p:sp>
        <p:nvSpPr>
          <p:cNvPr id="48" name="TextBox 46"/>
          <p:cNvSpPr txBox="1">
            <a:spLocks noChangeArrowheads="1"/>
          </p:cNvSpPr>
          <p:nvPr/>
        </p:nvSpPr>
        <p:spPr bwMode="auto">
          <a:xfrm>
            <a:off x="0" y="5769769"/>
            <a:ext cx="13324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900" kern="0">
                <a:solidFill>
                  <a:srgbClr val="000000"/>
                </a:solidFill>
              </a:rPr>
              <a:t>Adapted from US EPA</a:t>
            </a:r>
          </a:p>
        </p:txBody>
      </p:sp>
      <p:sp>
        <p:nvSpPr>
          <p:cNvPr id="49" name="TextBox 26"/>
          <p:cNvSpPr txBox="1">
            <a:spLocks noChangeArrowheads="1"/>
          </p:cNvSpPr>
          <p:nvPr/>
        </p:nvSpPr>
        <p:spPr bwMode="auto">
          <a:xfrm>
            <a:off x="5086350" y="1943100"/>
            <a:ext cx="1585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fontAlgn="base">
              <a:spcBef>
                <a:spcPct val="0"/>
              </a:spcBef>
              <a:spcAft>
                <a:spcPct val="0"/>
              </a:spcAft>
              <a:defRPr/>
            </a:pPr>
            <a:r>
              <a:rPr lang="en-US" altLang="x-none" sz="1500" b="1" kern="0" dirty="0">
                <a:solidFill>
                  <a:srgbClr val="604A7B"/>
                </a:solidFill>
              </a:rPr>
              <a:t>Annually in US:</a:t>
            </a:r>
          </a:p>
        </p:txBody>
      </p:sp>
      <p:sp>
        <p:nvSpPr>
          <p:cNvPr id="50" name="Rectangle 1"/>
          <p:cNvSpPr>
            <a:spLocks noChangeArrowheads="1"/>
          </p:cNvSpPr>
          <p:nvPr/>
        </p:nvSpPr>
        <p:spPr bwMode="auto">
          <a:xfrm>
            <a:off x="57150" y="1543050"/>
            <a:ext cx="6743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685800" fontAlgn="base">
              <a:spcBef>
                <a:spcPct val="0"/>
              </a:spcBef>
              <a:spcAft>
                <a:spcPct val="0"/>
              </a:spcAft>
              <a:defRPr/>
            </a:pPr>
            <a:r>
              <a:rPr lang="en-US" altLang="x-none" sz="1350" b="1" kern="0">
                <a:solidFill>
                  <a:srgbClr val="C00000"/>
                </a:solidFill>
              </a:rPr>
              <a:t>O</a:t>
            </a:r>
            <a:r>
              <a:rPr lang="en-US" altLang="x-none" sz="1350" b="1" kern="0" baseline="-25000">
                <a:solidFill>
                  <a:srgbClr val="C00000"/>
                </a:solidFill>
              </a:rPr>
              <a:t>3</a:t>
            </a:r>
            <a:r>
              <a:rPr lang="en-US" altLang="x-none" sz="1350" b="1" kern="0">
                <a:solidFill>
                  <a:srgbClr val="C00000"/>
                </a:solidFill>
              </a:rPr>
              <a:t> and PM</a:t>
            </a:r>
            <a:r>
              <a:rPr lang="en-US" altLang="x-none" sz="1350" b="1" kern="0" baseline="-25000">
                <a:solidFill>
                  <a:srgbClr val="C00000"/>
                </a:solidFill>
              </a:rPr>
              <a:t>2.5</a:t>
            </a:r>
            <a:r>
              <a:rPr lang="en-US" altLang="x-none" sz="1350" b="1" kern="0">
                <a:solidFill>
                  <a:srgbClr val="C00000"/>
                </a:solidFill>
              </a:rPr>
              <a:t> make up majority of air pollution health burdens</a:t>
            </a:r>
          </a:p>
        </p:txBody>
      </p:sp>
      <p:sp>
        <p:nvSpPr>
          <p:cNvPr id="51" name="TextBox 50"/>
          <p:cNvSpPr txBox="1"/>
          <p:nvPr/>
        </p:nvSpPr>
        <p:spPr>
          <a:xfrm>
            <a:off x="6229351" y="3570670"/>
            <a:ext cx="2422651" cy="738664"/>
          </a:xfrm>
          <a:prstGeom prst="rect">
            <a:avLst/>
          </a:prstGeom>
          <a:noFill/>
        </p:spPr>
        <p:txBody>
          <a:bodyPr wrap="none" rtlCol="0">
            <a:spAutoFit/>
          </a:bodyPr>
          <a:lstStyle/>
          <a:p>
            <a:r>
              <a:rPr lang="en-US" sz="2100" b="1" dirty="0"/>
              <a:t>Estimated cost:</a:t>
            </a:r>
          </a:p>
          <a:p>
            <a:r>
              <a:rPr lang="en-US" sz="2100" b="1" dirty="0"/>
              <a:t>Hundreds of billions</a:t>
            </a:r>
          </a:p>
        </p:txBody>
      </p:sp>
    </p:spTree>
    <p:extLst>
      <p:ext uri="{BB962C8B-B14F-4D97-AF65-F5344CB8AC3E}">
        <p14:creationId xmlns:p14="http://schemas.microsoft.com/office/powerpoint/2010/main" val="230584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38415"/>
            <a:ext cx="6216446" cy="4662335"/>
          </a:xfrm>
          <a:prstGeom prst="rect">
            <a:avLst/>
          </a:prstGeom>
        </p:spPr>
      </p:pic>
      <p:pic>
        <p:nvPicPr>
          <p:cNvPr id="3" name="Picture 2">
            <a:extLst>
              <a:ext uri="{FF2B5EF4-FFF2-40B4-BE49-F238E27FC236}">
                <a16:creationId xmlns:a16="http://schemas.microsoft.com/office/drawing/2014/main" id="{2E5C66EA-C590-8642-A8B9-436AF2FF965D}"/>
              </a:ext>
            </a:extLst>
          </p:cNvPr>
          <p:cNvPicPr>
            <a:picLocks noChangeAspect="1"/>
          </p:cNvPicPr>
          <p:nvPr/>
        </p:nvPicPr>
        <p:blipFill rotWithShape="1">
          <a:blip r:embed="rId3"/>
          <a:srcRect r="4426"/>
          <a:stretch/>
        </p:blipFill>
        <p:spPr>
          <a:xfrm>
            <a:off x="6874455" y="3220491"/>
            <a:ext cx="2153372" cy="2501899"/>
          </a:xfrm>
          <a:prstGeom prst="rect">
            <a:avLst/>
          </a:prstGeom>
        </p:spPr>
      </p:pic>
      <p:sp>
        <p:nvSpPr>
          <p:cNvPr id="4" name="Rectangle 3">
            <a:extLst>
              <a:ext uri="{FF2B5EF4-FFF2-40B4-BE49-F238E27FC236}">
                <a16:creationId xmlns:a16="http://schemas.microsoft.com/office/drawing/2014/main" id="{97E886B9-6A4C-534C-A211-6720630F1AEC}"/>
              </a:ext>
            </a:extLst>
          </p:cNvPr>
          <p:cNvSpPr/>
          <p:nvPr/>
        </p:nvSpPr>
        <p:spPr>
          <a:xfrm>
            <a:off x="8600607" y="4443646"/>
            <a:ext cx="543394" cy="109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E555B813-DE90-7040-8C7D-64185E9976B0}"/>
              </a:ext>
            </a:extLst>
          </p:cNvPr>
          <p:cNvSpPr txBox="1"/>
          <p:nvPr/>
        </p:nvSpPr>
        <p:spPr>
          <a:xfrm>
            <a:off x="0" y="519089"/>
            <a:ext cx="9144000" cy="415498"/>
          </a:xfrm>
          <a:prstGeom prst="rect">
            <a:avLst/>
          </a:prstGeom>
          <a:solidFill>
            <a:srgbClr val="FFC000"/>
          </a:solidFill>
        </p:spPr>
        <p:txBody>
          <a:bodyPr wrap="square" rtlCol="0">
            <a:spAutoFit/>
          </a:bodyPr>
          <a:lstStyle/>
          <a:p>
            <a:pPr algn="ctr"/>
            <a:r>
              <a:rPr lang="en-US" sz="2100" dirty="0"/>
              <a:t>Weather conditions strongly affect pollution levels where people live.</a:t>
            </a:r>
          </a:p>
        </p:txBody>
      </p:sp>
    </p:spTree>
    <p:extLst>
      <p:ext uri="{BB962C8B-B14F-4D97-AF65-F5344CB8AC3E}">
        <p14:creationId xmlns:p14="http://schemas.microsoft.com/office/powerpoint/2010/main" val="231921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5B7092-1A71-8A43-8DC9-1724740CF35D}"/>
              </a:ext>
            </a:extLst>
          </p:cNvPr>
          <p:cNvPicPr>
            <a:picLocks noChangeAspect="1"/>
          </p:cNvPicPr>
          <p:nvPr/>
        </p:nvPicPr>
        <p:blipFill>
          <a:blip r:embed="rId2"/>
          <a:stretch>
            <a:fillRect/>
          </a:stretch>
        </p:blipFill>
        <p:spPr>
          <a:xfrm>
            <a:off x="3935308" y="1639073"/>
            <a:ext cx="2895600" cy="1809750"/>
          </a:xfrm>
          <a:prstGeom prst="rect">
            <a:avLst/>
          </a:prstGeom>
        </p:spPr>
      </p:pic>
      <p:sp>
        <p:nvSpPr>
          <p:cNvPr id="8" name="Title 7">
            <a:extLst>
              <a:ext uri="{FF2B5EF4-FFF2-40B4-BE49-F238E27FC236}">
                <a16:creationId xmlns:a16="http://schemas.microsoft.com/office/drawing/2014/main" id="{E7B64D1C-1CF6-F541-8026-99DDA857A842}"/>
              </a:ext>
            </a:extLst>
          </p:cNvPr>
          <p:cNvSpPr>
            <a:spLocks noGrp="1"/>
          </p:cNvSpPr>
          <p:nvPr>
            <p:ph type="title"/>
          </p:nvPr>
        </p:nvSpPr>
        <p:spPr>
          <a:xfrm>
            <a:off x="71150" y="886353"/>
            <a:ext cx="9144000" cy="994172"/>
          </a:xfrm>
        </p:spPr>
        <p:txBody>
          <a:bodyPr>
            <a:normAutofit fontScale="90000"/>
          </a:bodyPr>
          <a:lstStyle/>
          <a:p>
            <a:pPr algn="ctr"/>
            <a:r>
              <a:rPr lang="en-US" dirty="0"/>
              <a:t>Key Features of London Fog Event (1952)</a:t>
            </a:r>
          </a:p>
        </p:txBody>
      </p:sp>
      <p:pic>
        <p:nvPicPr>
          <p:cNvPr id="10" name="Picture 2" descr="03-the-big-smoke">
            <a:extLst>
              <a:ext uri="{FF2B5EF4-FFF2-40B4-BE49-F238E27FC236}">
                <a16:creationId xmlns:a16="http://schemas.microsoft.com/office/drawing/2014/main" id="{E0196685-68A5-0B43-96E1-6825DAFAF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33" y="1713317"/>
            <a:ext cx="3514993" cy="3999714"/>
          </a:xfrm>
          <a:prstGeom prst="rect">
            <a:avLst/>
          </a:prstGeom>
          <a:solidFill>
            <a:srgbClr val="0000CC"/>
          </a:solidFill>
          <a:ln w="9525">
            <a:solidFill>
              <a:schemeClr val="tx1"/>
            </a:solidFill>
            <a:miter lim="800000"/>
            <a:headEnd/>
            <a:tailEnd/>
          </a:ln>
        </p:spPr>
      </p:pic>
      <p:pic>
        <p:nvPicPr>
          <p:cNvPr id="11" name="Picture 10">
            <a:extLst>
              <a:ext uri="{FF2B5EF4-FFF2-40B4-BE49-F238E27FC236}">
                <a16:creationId xmlns:a16="http://schemas.microsoft.com/office/drawing/2014/main" id="{0D74B5D0-2187-CC4A-87F7-DDD647283E59}"/>
              </a:ext>
            </a:extLst>
          </p:cNvPr>
          <p:cNvPicPr>
            <a:picLocks noChangeAspect="1"/>
          </p:cNvPicPr>
          <p:nvPr/>
        </p:nvPicPr>
        <p:blipFill>
          <a:blip r:embed="rId4"/>
          <a:stretch>
            <a:fillRect/>
          </a:stretch>
        </p:blipFill>
        <p:spPr>
          <a:xfrm>
            <a:off x="6081712" y="1790699"/>
            <a:ext cx="3062288" cy="1982776"/>
          </a:xfrm>
          <a:prstGeom prst="rect">
            <a:avLst/>
          </a:prstGeom>
        </p:spPr>
      </p:pic>
      <p:sp>
        <p:nvSpPr>
          <p:cNvPr id="17" name="TextBox 16">
            <a:extLst>
              <a:ext uri="{FF2B5EF4-FFF2-40B4-BE49-F238E27FC236}">
                <a16:creationId xmlns:a16="http://schemas.microsoft.com/office/drawing/2014/main" id="{97B18366-EB37-C540-A008-BB10ACAA79D1}"/>
              </a:ext>
            </a:extLst>
          </p:cNvPr>
          <p:cNvSpPr txBox="1"/>
          <p:nvPr/>
        </p:nvSpPr>
        <p:spPr>
          <a:xfrm>
            <a:off x="3705225" y="5162550"/>
            <a:ext cx="1922001" cy="300082"/>
          </a:xfrm>
          <a:prstGeom prst="rect">
            <a:avLst/>
          </a:prstGeom>
          <a:solidFill>
            <a:schemeClr val="accent2"/>
          </a:solidFill>
        </p:spPr>
        <p:txBody>
          <a:bodyPr wrap="none" rtlCol="0">
            <a:spAutoFit/>
          </a:bodyPr>
          <a:lstStyle/>
          <a:p>
            <a:r>
              <a:rPr lang="en-US" sz="1350" dirty="0"/>
              <a:t>US NAAQS PM standards</a:t>
            </a:r>
          </a:p>
        </p:txBody>
      </p:sp>
      <p:cxnSp>
        <p:nvCxnSpPr>
          <p:cNvPr id="19" name="Straight Connector 18">
            <a:extLst>
              <a:ext uri="{FF2B5EF4-FFF2-40B4-BE49-F238E27FC236}">
                <a16:creationId xmlns:a16="http://schemas.microsoft.com/office/drawing/2014/main" id="{C269A974-8353-3D41-85C0-FD0C26500AD1}"/>
              </a:ext>
            </a:extLst>
          </p:cNvPr>
          <p:cNvCxnSpPr/>
          <p:nvPr/>
        </p:nvCxnSpPr>
        <p:spPr>
          <a:xfrm>
            <a:off x="1190625" y="5295900"/>
            <a:ext cx="2514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1C05FE5-564C-3D46-8B21-AC836AF8964D}"/>
              </a:ext>
            </a:extLst>
          </p:cNvPr>
          <p:cNvSpPr txBox="1"/>
          <p:nvPr/>
        </p:nvSpPr>
        <p:spPr>
          <a:xfrm>
            <a:off x="5606555" y="5005054"/>
            <a:ext cx="1653017" cy="923330"/>
          </a:xfrm>
          <a:prstGeom prst="rect">
            <a:avLst/>
          </a:prstGeom>
          <a:solidFill>
            <a:schemeClr val="accent2"/>
          </a:solidFill>
        </p:spPr>
        <p:txBody>
          <a:bodyPr wrap="none" rtlCol="0">
            <a:spAutoFit/>
          </a:bodyPr>
          <a:lstStyle/>
          <a:p>
            <a:r>
              <a:rPr lang="en-US" sz="1350" b="1" dirty="0"/>
              <a:t>US NAAQS:</a:t>
            </a:r>
          </a:p>
          <a:p>
            <a:endParaRPr lang="en-US" sz="1350" dirty="0"/>
          </a:p>
          <a:p>
            <a:r>
              <a:rPr lang="en-US" sz="1350" dirty="0"/>
              <a:t>PM</a:t>
            </a:r>
            <a:r>
              <a:rPr lang="en-US" sz="1350" baseline="-25000" dirty="0"/>
              <a:t>2.5</a:t>
            </a:r>
            <a:r>
              <a:rPr lang="en-US" sz="1350" dirty="0"/>
              <a:t> = 0.012 </a:t>
            </a:r>
            <a:r>
              <a:rPr lang="en-US" sz="1350" dirty="0">
                <a:sym typeface="Symbol" pitchFamily="2" charset="2"/>
              </a:rPr>
              <a:t>mg m</a:t>
            </a:r>
            <a:r>
              <a:rPr lang="en-US" sz="1350" baseline="30000" dirty="0">
                <a:sym typeface="Symbol" pitchFamily="2" charset="2"/>
              </a:rPr>
              <a:t>-3</a:t>
            </a:r>
            <a:endParaRPr lang="en-US" sz="1350" dirty="0"/>
          </a:p>
          <a:p>
            <a:r>
              <a:rPr lang="en-US" sz="1350" dirty="0"/>
              <a:t>PM</a:t>
            </a:r>
            <a:r>
              <a:rPr lang="en-US" sz="1350" baseline="-25000" dirty="0"/>
              <a:t>10 </a:t>
            </a:r>
            <a:r>
              <a:rPr lang="en-US" sz="1350" dirty="0"/>
              <a:t>= 0.150 </a:t>
            </a:r>
            <a:r>
              <a:rPr lang="en-US" sz="1350" dirty="0">
                <a:sym typeface="Symbol" pitchFamily="2" charset="2"/>
              </a:rPr>
              <a:t>mg m</a:t>
            </a:r>
            <a:r>
              <a:rPr lang="en-US" sz="1350" baseline="30000" dirty="0">
                <a:sym typeface="Symbol" pitchFamily="2" charset="2"/>
              </a:rPr>
              <a:t>-3</a:t>
            </a:r>
            <a:endParaRPr lang="en-US" sz="1350" dirty="0"/>
          </a:p>
        </p:txBody>
      </p:sp>
      <p:pic>
        <p:nvPicPr>
          <p:cNvPr id="23" name="Picture 22">
            <a:extLst>
              <a:ext uri="{FF2B5EF4-FFF2-40B4-BE49-F238E27FC236}">
                <a16:creationId xmlns:a16="http://schemas.microsoft.com/office/drawing/2014/main" id="{050F3D67-7814-D943-948A-82104EA612D0}"/>
              </a:ext>
            </a:extLst>
          </p:cNvPr>
          <p:cNvPicPr>
            <a:picLocks noChangeAspect="1"/>
          </p:cNvPicPr>
          <p:nvPr/>
        </p:nvPicPr>
        <p:blipFill>
          <a:blip r:embed="rId5"/>
          <a:stretch>
            <a:fillRect/>
          </a:stretch>
        </p:blipFill>
        <p:spPr>
          <a:xfrm>
            <a:off x="4230480" y="3954137"/>
            <a:ext cx="4931336" cy="995113"/>
          </a:xfrm>
          <a:prstGeom prst="rect">
            <a:avLst/>
          </a:prstGeom>
        </p:spPr>
      </p:pic>
      <p:sp>
        <p:nvSpPr>
          <p:cNvPr id="24" name="TextBox 23">
            <a:extLst>
              <a:ext uri="{FF2B5EF4-FFF2-40B4-BE49-F238E27FC236}">
                <a16:creationId xmlns:a16="http://schemas.microsoft.com/office/drawing/2014/main" id="{E6EB20DE-89BE-924B-A55E-DD51190EBA91}"/>
              </a:ext>
            </a:extLst>
          </p:cNvPr>
          <p:cNvSpPr txBox="1"/>
          <p:nvPr/>
        </p:nvSpPr>
        <p:spPr>
          <a:xfrm>
            <a:off x="8336188" y="2099877"/>
            <a:ext cx="499111" cy="553998"/>
          </a:xfrm>
          <a:prstGeom prst="rect">
            <a:avLst/>
          </a:prstGeom>
          <a:noFill/>
        </p:spPr>
        <p:txBody>
          <a:bodyPr wrap="none" rtlCol="0">
            <a:spAutoFit/>
          </a:bodyPr>
          <a:lstStyle/>
          <a:p>
            <a:r>
              <a:rPr lang="en-US" sz="1500" b="1" dirty="0">
                <a:solidFill>
                  <a:srgbClr val="FF0000"/>
                </a:solidFill>
              </a:rPr>
              <a:t>SO</a:t>
            </a:r>
            <a:r>
              <a:rPr lang="en-US" sz="1500" b="1" baseline="-25000" dirty="0">
                <a:solidFill>
                  <a:srgbClr val="FF0000"/>
                </a:solidFill>
              </a:rPr>
              <a:t>2</a:t>
            </a:r>
          </a:p>
          <a:p>
            <a:r>
              <a:rPr lang="en-US" sz="1500" b="1" dirty="0">
                <a:solidFill>
                  <a:srgbClr val="FF0000"/>
                </a:solidFill>
              </a:rPr>
              <a:t>NO</a:t>
            </a:r>
            <a:r>
              <a:rPr lang="en-US" sz="1500" b="1" baseline="-25000" dirty="0">
                <a:solidFill>
                  <a:srgbClr val="FF0000"/>
                </a:solidFill>
              </a:rPr>
              <a:t>x</a:t>
            </a:r>
          </a:p>
        </p:txBody>
      </p:sp>
      <p:sp>
        <p:nvSpPr>
          <p:cNvPr id="2" name="TextBox 1">
            <a:extLst>
              <a:ext uri="{FF2B5EF4-FFF2-40B4-BE49-F238E27FC236}">
                <a16:creationId xmlns:a16="http://schemas.microsoft.com/office/drawing/2014/main" id="{BD14FA8E-D75E-FF43-AEB2-B41A6C56C8C2}"/>
              </a:ext>
            </a:extLst>
          </p:cNvPr>
          <p:cNvSpPr txBox="1"/>
          <p:nvPr/>
        </p:nvSpPr>
        <p:spPr>
          <a:xfrm>
            <a:off x="7215159" y="4920176"/>
            <a:ext cx="1898303" cy="715581"/>
          </a:xfrm>
          <a:prstGeom prst="rect">
            <a:avLst/>
          </a:prstGeom>
          <a:noFill/>
        </p:spPr>
        <p:txBody>
          <a:bodyPr wrap="square" rtlCol="0">
            <a:spAutoFit/>
          </a:bodyPr>
          <a:lstStyle/>
          <a:p>
            <a:r>
              <a:rPr lang="en-US" sz="1350" b="1" dirty="0"/>
              <a:t>An inactive person inhales about 10 m</a:t>
            </a:r>
            <a:r>
              <a:rPr lang="en-US" sz="1350" b="1" baseline="30000" dirty="0"/>
              <a:t>3</a:t>
            </a:r>
            <a:r>
              <a:rPr lang="en-US" sz="1350" b="1" dirty="0"/>
              <a:t>/day</a:t>
            </a:r>
          </a:p>
        </p:txBody>
      </p:sp>
    </p:spTree>
    <p:extLst>
      <p:ext uri="{BB962C8B-B14F-4D97-AF65-F5344CB8AC3E}">
        <p14:creationId xmlns:p14="http://schemas.microsoft.com/office/powerpoint/2010/main" val="300497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5D27-94CF-9F44-B9A3-377DD2020293}"/>
              </a:ext>
            </a:extLst>
          </p:cNvPr>
          <p:cNvSpPr>
            <a:spLocks noGrp="1"/>
          </p:cNvSpPr>
          <p:nvPr>
            <p:ph type="title"/>
          </p:nvPr>
        </p:nvSpPr>
        <p:spPr>
          <a:solidFill>
            <a:srgbClr val="FFC000"/>
          </a:solidFill>
        </p:spPr>
        <p:txBody>
          <a:bodyPr/>
          <a:lstStyle/>
          <a:p>
            <a:pPr algn="ctr"/>
            <a:r>
              <a:rPr lang="en-US" b="1" dirty="0"/>
              <a:t>Five minute discussion topic</a:t>
            </a:r>
          </a:p>
        </p:txBody>
      </p:sp>
      <p:sp>
        <p:nvSpPr>
          <p:cNvPr id="3" name="Content Placeholder 2">
            <a:extLst>
              <a:ext uri="{FF2B5EF4-FFF2-40B4-BE49-F238E27FC236}">
                <a16:creationId xmlns:a16="http://schemas.microsoft.com/office/drawing/2014/main" id="{16EE1D57-E9B0-8F43-8E9C-EFB9861D6534}"/>
              </a:ext>
            </a:extLst>
          </p:cNvPr>
          <p:cNvSpPr>
            <a:spLocks noGrp="1"/>
          </p:cNvSpPr>
          <p:nvPr>
            <p:ph idx="1"/>
          </p:nvPr>
        </p:nvSpPr>
        <p:spPr>
          <a:xfrm>
            <a:off x="409888" y="2293925"/>
            <a:ext cx="4716749" cy="676939"/>
          </a:xfrm>
        </p:spPr>
        <p:txBody>
          <a:bodyPr>
            <a:normAutofit fontScale="77500" lnSpcReduction="20000"/>
          </a:bodyPr>
          <a:lstStyle/>
          <a:p>
            <a:r>
              <a:rPr lang="en-US" i="1" dirty="0"/>
              <a:t>Estimate the number of people who died as a result of the pollution event</a:t>
            </a:r>
          </a:p>
        </p:txBody>
      </p:sp>
      <p:sp>
        <p:nvSpPr>
          <p:cNvPr id="4" name="TextBox 3">
            <a:extLst>
              <a:ext uri="{FF2B5EF4-FFF2-40B4-BE49-F238E27FC236}">
                <a16:creationId xmlns:a16="http://schemas.microsoft.com/office/drawing/2014/main" id="{47AB0062-96C1-9B4F-969C-243737E8AD54}"/>
              </a:ext>
            </a:extLst>
          </p:cNvPr>
          <p:cNvSpPr txBox="1"/>
          <p:nvPr/>
        </p:nvSpPr>
        <p:spPr>
          <a:xfrm>
            <a:off x="3530185" y="1848267"/>
            <a:ext cx="1514006" cy="300082"/>
          </a:xfrm>
          <a:prstGeom prst="rect">
            <a:avLst/>
          </a:prstGeom>
          <a:noFill/>
        </p:spPr>
        <p:txBody>
          <a:bodyPr wrap="square" rtlCol="0">
            <a:spAutoFit/>
          </a:bodyPr>
          <a:lstStyle/>
          <a:p>
            <a:pPr algn="ctr"/>
            <a:r>
              <a:rPr lang="en-US" sz="1350" b="1" dirty="0"/>
              <a:t>2020-03-03</a:t>
            </a:r>
          </a:p>
        </p:txBody>
      </p:sp>
      <p:pic>
        <p:nvPicPr>
          <p:cNvPr id="5" name="Picture 2" descr="03-the-big-smoke">
            <a:extLst>
              <a:ext uri="{FF2B5EF4-FFF2-40B4-BE49-F238E27FC236}">
                <a16:creationId xmlns:a16="http://schemas.microsoft.com/office/drawing/2014/main" id="{B2371800-9AF4-DE49-A0E3-7872370D1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121" y="1986767"/>
            <a:ext cx="3514993" cy="3999714"/>
          </a:xfrm>
          <a:prstGeom prst="rect">
            <a:avLst/>
          </a:prstGeom>
          <a:solidFill>
            <a:srgbClr val="0000CC"/>
          </a:solidFill>
          <a:ln w="9525">
            <a:solidFill>
              <a:schemeClr val="tx1"/>
            </a:solidFill>
            <a:miter lim="800000"/>
            <a:headEnd/>
            <a:tailEnd/>
          </a:ln>
        </p:spPr>
      </p:pic>
    </p:spTree>
    <p:extLst>
      <p:ext uri="{BB962C8B-B14F-4D97-AF65-F5344CB8AC3E}">
        <p14:creationId xmlns:p14="http://schemas.microsoft.com/office/powerpoint/2010/main" val="422232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A26C1D-5A1C-8142-81F7-7DFF5FEA0B84}"/>
              </a:ext>
            </a:extLst>
          </p:cNvPr>
          <p:cNvPicPr>
            <a:picLocks noChangeAspect="1"/>
          </p:cNvPicPr>
          <p:nvPr/>
        </p:nvPicPr>
        <p:blipFill>
          <a:blip r:embed="rId2"/>
          <a:stretch>
            <a:fillRect/>
          </a:stretch>
        </p:blipFill>
        <p:spPr>
          <a:xfrm>
            <a:off x="133597" y="948547"/>
            <a:ext cx="9010403" cy="1369368"/>
          </a:xfrm>
          <a:prstGeom prst="rect">
            <a:avLst/>
          </a:prstGeom>
        </p:spPr>
      </p:pic>
      <p:pic>
        <p:nvPicPr>
          <p:cNvPr id="4" name="Picture 3">
            <a:extLst>
              <a:ext uri="{FF2B5EF4-FFF2-40B4-BE49-F238E27FC236}">
                <a16:creationId xmlns:a16="http://schemas.microsoft.com/office/drawing/2014/main" id="{1AD6CC53-1378-9042-B7B0-55EB62E96DD2}"/>
              </a:ext>
            </a:extLst>
          </p:cNvPr>
          <p:cNvPicPr>
            <a:picLocks noChangeAspect="1"/>
          </p:cNvPicPr>
          <p:nvPr/>
        </p:nvPicPr>
        <p:blipFill>
          <a:blip r:embed="rId3"/>
          <a:stretch>
            <a:fillRect/>
          </a:stretch>
        </p:blipFill>
        <p:spPr>
          <a:xfrm>
            <a:off x="5308557" y="1240229"/>
            <a:ext cx="3499965" cy="4722662"/>
          </a:xfrm>
          <a:prstGeom prst="rect">
            <a:avLst/>
          </a:prstGeom>
          <a:ln>
            <a:solidFill>
              <a:schemeClr val="accent1"/>
            </a:solidFill>
          </a:ln>
        </p:spPr>
      </p:pic>
      <p:sp>
        <p:nvSpPr>
          <p:cNvPr id="2" name="Rectangle 1">
            <a:extLst>
              <a:ext uri="{FF2B5EF4-FFF2-40B4-BE49-F238E27FC236}">
                <a16:creationId xmlns:a16="http://schemas.microsoft.com/office/drawing/2014/main" id="{7485C596-9FED-E74C-883C-A62078DA899F}"/>
              </a:ext>
            </a:extLst>
          </p:cNvPr>
          <p:cNvSpPr/>
          <p:nvPr/>
        </p:nvSpPr>
        <p:spPr>
          <a:xfrm>
            <a:off x="5272644" y="1409453"/>
            <a:ext cx="3589317" cy="1701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95E440D-F862-1E49-8CC6-FD10A25F52AE}"/>
              </a:ext>
            </a:extLst>
          </p:cNvPr>
          <p:cNvSpPr/>
          <p:nvPr/>
        </p:nvSpPr>
        <p:spPr>
          <a:xfrm>
            <a:off x="5272644" y="4364924"/>
            <a:ext cx="3589317" cy="109698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C9E25279-53FD-6147-A273-FA81AAFCEDEA}"/>
              </a:ext>
            </a:extLst>
          </p:cNvPr>
          <p:cNvPicPr>
            <a:picLocks noChangeAspect="1"/>
          </p:cNvPicPr>
          <p:nvPr/>
        </p:nvPicPr>
        <p:blipFill>
          <a:blip r:embed="rId4"/>
          <a:stretch>
            <a:fillRect/>
          </a:stretch>
        </p:blipFill>
        <p:spPr>
          <a:xfrm>
            <a:off x="1089025" y="948547"/>
            <a:ext cx="3884054" cy="5072885"/>
          </a:xfrm>
          <a:prstGeom prst="rect">
            <a:avLst/>
          </a:prstGeom>
        </p:spPr>
      </p:pic>
    </p:spTree>
    <p:extLst>
      <p:ext uri="{BB962C8B-B14F-4D97-AF65-F5344CB8AC3E}">
        <p14:creationId xmlns:p14="http://schemas.microsoft.com/office/powerpoint/2010/main" val="10102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E7000D-4C25-B047-87F7-1A59C48FD82B}"/>
              </a:ext>
            </a:extLst>
          </p:cNvPr>
          <p:cNvSpPr>
            <a:spLocks noGrp="1"/>
          </p:cNvSpPr>
          <p:nvPr>
            <p:ph type="title"/>
          </p:nvPr>
        </p:nvSpPr>
        <p:spPr>
          <a:xfrm>
            <a:off x="-33674" y="109788"/>
            <a:ext cx="9143999" cy="953596"/>
          </a:xfrm>
          <a:solidFill>
            <a:srgbClr val="FFC000"/>
          </a:solidFill>
        </p:spPr>
        <p:txBody>
          <a:bodyPr>
            <a:normAutofit/>
          </a:bodyPr>
          <a:lstStyle/>
          <a:p>
            <a:r>
              <a:rPr lang="en-US" sz="2800" b="1" dirty="0">
                <a:solidFill>
                  <a:srgbClr val="0070C0"/>
                </a:solidFill>
              </a:rPr>
              <a:t>6 Cities Study (Dockery et al., 1993)</a:t>
            </a:r>
          </a:p>
        </p:txBody>
      </p:sp>
      <p:pic>
        <p:nvPicPr>
          <p:cNvPr id="6" name="Picture 5">
            <a:extLst>
              <a:ext uri="{FF2B5EF4-FFF2-40B4-BE49-F238E27FC236}">
                <a16:creationId xmlns:a16="http://schemas.microsoft.com/office/drawing/2014/main" id="{8C93130A-8F9F-4845-B8F8-A77B80A72782}"/>
              </a:ext>
            </a:extLst>
          </p:cNvPr>
          <p:cNvPicPr>
            <a:picLocks noChangeAspect="1"/>
          </p:cNvPicPr>
          <p:nvPr/>
        </p:nvPicPr>
        <p:blipFill rotWithShape="1">
          <a:blip r:embed="rId2"/>
          <a:srcRect l="47554" b="66809"/>
          <a:stretch/>
        </p:blipFill>
        <p:spPr>
          <a:xfrm>
            <a:off x="3724275" y="2199354"/>
            <a:ext cx="4392259" cy="3784283"/>
          </a:xfrm>
          <a:prstGeom prst="rect">
            <a:avLst/>
          </a:prstGeom>
        </p:spPr>
      </p:pic>
      <p:sp>
        <p:nvSpPr>
          <p:cNvPr id="7" name="Rectangle 6">
            <a:extLst>
              <a:ext uri="{FF2B5EF4-FFF2-40B4-BE49-F238E27FC236}">
                <a16:creationId xmlns:a16="http://schemas.microsoft.com/office/drawing/2014/main" id="{3835291F-5E41-3E4C-8ABD-2320CE9F0CA3}"/>
              </a:ext>
            </a:extLst>
          </p:cNvPr>
          <p:cNvSpPr/>
          <p:nvPr/>
        </p:nvSpPr>
        <p:spPr>
          <a:xfrm>
            <a:off x="628650" y="5626155"/>
            <a:ext cx="4899112" cy="300082"/>
          </a:xfrm>
          <a:prstGeom prst="rect">
            <a:avLst/>
          </a:prstGeom>
        </p:spPr>
        <p:txBody>
          <a:bodyPr wrap="square">
            <a:spAutoFit/>
          </a:bodyPr>
          <a:lstStyle/>
          <a:p>
            <a:r>
              <a:rPr lang="en-US" sz="1350" dirty="0">
                <a:hlinkClick r:id="rId3"/>
              </a:rPr>
              <a:t>http://www.nejm.org/doi/full/10.1056/NEJM199312093292401</a:t>
            </a:r>
            <a:r>
              <a:rPr lang="en-US" sz="1350" dirty="0"/>
              <a:t> </a:t>
            </a:r>
          </a:p>
        </p:txBody>
      </p:sp>
      <p:sp>
        <p:nvSpPr>
          <p:cNvPr id="8" name="TextBox 7">
            <a:extLst>
              <a:ext uri="{FF2B5EF4-FFF2-40B4-BE49-F238E27FC236}">
                <a16:creationId xmlns:a16="http://schemas.microsoft.com/office/drawing/2014/main" id="{DA246BD9-50DF-0646-836A-08FEC0907583}"/>
              </a:ext>
            </a:extLst>
          </p:cNvPr>
          <p:cNvSpPr txBox="1"/>
          <p:nvPr/>
        </p:nvSpPr>
        <p:spPr>
          <a:xfrm>
            <a:off x="3606908" y="5114505"/>
            <a:ext cx="598251" cy="300082"/>
          </a:xfrm>
          <a:prstGeom prst="rect">
            <a:avLst/>
          </a:prstGeom>
          <a:solidFill>
            <a:schemeClr val="bg1"/>
          </a:solidFill>
        </p:spPr>
        <p:txBody>
          <a:bodyPr wrap="square" rtlCol="0">
            <a:spAutoFit/>
          </a:bodyPr>
          <a:lstStyle/>
          <a:p>
            <a:endParaRPr lang="en-US" sz="1350" dirty="0"/>
          </a:p>
        </p:txBody>
      </p:sp>
      <p:sp>
        <p:nvSpPr>
          <p:cNvPr id="9" name="TextBox 8">
            <a:extLst>
              <a:ext uri="{FF2B5EF4-FFF2-40B4-BE49-F238E27FC236}">
                <a16:creationId xmlns:a16="http://schemas.microsoft.com/office/drawing/2014/main" id="{491066DB-C1C3-ED48-B6F6-AB484AAA7952}"/>
              </a:ext>
            </a:extLst>
          </p:cNvPr>
          <p:cNvSpPr txBox="1"/>
          <p:nvPr/>
        </p:nvSpPr>
        <p:spPr>
          <a:xfrm rot="16200000">
            <a:off x="3280152" y="3742455"/>
            <a:ext cx="953597" cy="323165"/>
          </a:xfrm>
          <a:prstGeom prst="rect">
            <a:avLst/>
          </a:prstGeom>
          <a:noFill/>
        </p:spPr>
        <p:txBody>
          <a:bodyPr wrap="square" rtlCol="0">
            <a:spAutoFit/>
          </a:bodyPr>
          <a:lstStyle/>
          <a:p>
            <a:r>
              <a:rPr lang="en-US" sz="1500" b="1" dirty="0"/>
              <a:t>Mortality </a:t>
            </a:r>
          </a:p>
        </p:txBody>
      </p:sp>
      <p:sp>
        <p:nvSpPr>
          <p:cNvPr id="10" name="TextBox 9">
            <a:extLst>
              <a:ext uri="{FF2B5EF4-FFF2-40B4-BE49-F238E27FC236}">
                <a16:creationId xmlns:a16="http://schemas.microsoft.com/office/drawing/2014/main" id="{E558FCC4-3DC6-104A-B4BD-99BE9B36AA4A}"/>
              </a:ext>
            </a:extLst>
          </p:cNvPr>
          <p:cNvSpPr txBox="1"/>
          <p:nvPr/>
        </p:nvSpPr>
        <p:spPr>
          <a:xfrm>
            <a:off x="6392209" y="1230351"/>
            <a:ext cx="2718116" cy="1477328"/>
          </a:xfrm>
          <a:prstGeom prst="rect">
            <a:avLst/>
          </a:prstGeom>
          <a:noFill/>
        </p:spPr>
        <p:txBody>
          <a:bodyPr wrap="none" rtlCol="0">
            <a:spAutoFit/>
          </a:bodyPr>
          <a:lstStyle/>
          <a:p>
            <a:r>
              <a:rPr lang="en-US" sz="1500" b="1" dirty="0"/>
              <a:t>P = Portage, Wisconsin</a:t>
            </a:r>
          </a:p>
          <a:p>
            <a:r>
              <a:rPr lang="en-US" sz="1500" b="1" dirty="0"/>
              <a:t>T = Topeka, Kansas</a:t>
            </a:r>
          </a:p>
          <a:p>
            <a:r>
              <a:rPr lang="en-US" sz="1500" b="1" dirty="0"/>
              <a:t>W = Watertown, Massachusetts</a:t>
            </a:r>
          </a:p>
          <a:p>
            <a:r>
              <a:rPr lang="en-US" sz="1500" b="1" dirty="0"/>
              <a:t>L = St. Louis</a:t>
            </a:r>
          </a:p>
          <a:p>
            <a:r>
              <a:rPr lang="en-US" sz="1500" b="1" dirty="0"/>
              <a:t>H = Harriman, Tennessee</a:t>
            </a:r>
          </a:p>
          <a:p>
            <a:r>
              <a:rPr lang="en-US" sz="1500" b="1" dirty="0"/>
              <a:t>S = Steubenville, Ohio</a:t>
            </a:r>
          </a:p>
        </p:txBody>
      </p:sp>
      <p:sp>
        <p:nvSpPr>
          <p:cNvPr id="11" name="TextBox 10">
            <a:extLst>
              <a:ext uri="{FF2B5EF4-FFF2-40B4-BE49-F238E27FC236}">
                <a16:creationId xmlns:a16="http://schemas.microsoft.com/office/drawing/2014/main" id="{AA4EB606-6546-3646-A0BA-C8D7E51579FA}"/>
              </a:ext>
            </a:extLst>
          </p:cNvPr>
          <p:cNvSpPr txBox="1"/>
          <p:nvPr/>
        </p:nvSpPr>
        <p:spPr>
          <a:xfrm>
            <a:off x="4861449" y="2585780"/>
            <a:ext cx="3800399" cy="369332"/>
          </a:xfrm>
          <a:prstGeom prst="rect">
            <a:avLst/>
          </a:prstGeom>
          <a:noFill/>
        </p:spPr>
        <p:txBody>
          <a:bodyPr wrap="none" rtlCol="0">
            <a:spAutoFit/>
          </a:bodyPr>
          <a:lstStyle/>
          <a:p>
            <a:r>
              <a:rPr lang="en-US" i="1" dirty="0"/>
              <a:t>n </a:t>
            </a:r>
            <a:r>
              <a:rPr lang="en-US" dirty="0"/>
              <a:t>= </a:t>
            </a:r>
            <a:r>
              <a:rPr lang="en-US" sz="1350" dirty="0"/>
              <a:t>～</a:t>
            </a:r>
            <a:r>
              <a:rPr lang="en-US" dirty="0"/>
              <a:t> 1200 to 1600 individuals per city</a:t>
            </a:r>
          </a:p>
        </p:txBody>
      </p:sp>
      <p:pic>
        <p:nvPicPr>
          <p:cNvPr id="12" name="Picture 11">
            <a:extLst>
              <a:ext uri="{FF2B5EF4-FFF2-40B4-BE49-F238E27FC236}">
                <a16:creationId xmlns:a16="http://schemas.microsoft.com/office/drawing/2014/main" id="{9F6D4090-F1B2-614F-A101-C2A316F22557}"/>
              </a:ext>
            </a:extLst>
          </p:cNvPr>
          <p:cNvPicPr>
            <a:picLocks noChangeAspect="1"/>
          </p:cNvPicPr>
          <p:nvPr/>
        </p:nvPicPr>
        <p:blipFill>
          <a:blip r:embed="rId4"/>
          <a:stretch>
            <a:fillRect/>
          </a:stretch>
        </p:blipFill>
        <p:spPr>
          <a:xfrm>
            <a:off x="297098" y="1197310"/>
            <a:ext cx="3367876" cy="4497410"/>
          </a:xfrm>
          <a:prstGeom prst="rect">
            <a:avLst/>
          </a:prstGeom>
        </p:spPr>
      </p:pic>
    </p:spTree>
    <p:extLst>
      <p:ext uri="{BB962C8B-B14F-4D97-AF65-F5344CB8AC3E}">
        <p14:creationId xmlns:p14="http://schemas.microsoft.com/office/powerpoint/2010/main" val="419815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B9FC-05EE-6E4C-B055-29A407EEB7F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CD462B2-0779-324D-9CCF-F037C6766A89}"/>
              </a:ext>
            </a:extLst>
          </p:cNvPr>
          <p:cNvSpPr>
            <a:spLocks noGrp="1"/>
          </p:cNvSpPr>
          <p:nvPr>
            <p:ph idx="1"/>
          </p:nvPr>
        </p:nvSpPr>
        <p:spPr/>
        <p:txBody>
          <a:bodyPr/>
          <a:lstStyle/>
          <a:p>
            <a:pPr marL="385763" indent="-385763">
              <a:buFont typeface="+mj-lt"/>
              <a:buAutoNum type="arabicPeriod"/>
            </a:pPr>
            <a:r>
              <a:rPr lang="en-US" dirty="0"/>
              <a:t>Health impacts of air pollution</a:t>
            </a:r>
          </a:p>
          <a:p>
            <a:pPr marL="385763" indent="-385763">
              <a:buFont typeface="+mj-lt"/>
              <a:buAutoNum type="arabicPeriod"/>
            </a:pPr>
            <a:r>
              <a:rPr lang="en-US" dirty="0">
                <a:solidFill>
                  <a:srgbClr val="0070C0"/>
                </a:solidFill>
              </a:rPr>
              <a:t>Source attribution and lifetimes of aerosols in the atmosphere</a:t>
            </a:r>
          </a:p>
          <a:p>
            <a:pPr marL="385763" indent="-385763">
              <a:buFont typeface="+mj-lt"/>
              <a:buAutoNum type="arabicPeriod"/>
            </a:pPr>
            <a:r>
              <a:rPr lang="en-US" dirty="0"/>
              <a:t>Trends in control/exposures </a:t>
            </a:r>
          </a:p>
        </p:txBody>
      </p:sp>
    </p:spTree>
    <p:extLst>
      <p:ext uri="{BB962C8B-B14F-4D97-AF65-F5344CB8AC3E}">
        <p14:creationId xmlns:p14="http://schemas.microsoft.com/office/powerpoint/2010/main" val="299860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B9FC-05EE-6E4C-B055-29A407EEB7F5}"/>
              </a:ext>
            </a:extLst>
          </p:cNvPr>
          <p:cNvSpPr>
            <a:spLocks noGrp="1"/>
          </p:cNvSpPr>
          <p:nvPr>
            <p:ph type="title"/>
          </p:nvPr>
        </p:nvSpPr>
        <p:spPr>
          <a:xfrm>
            <a:off x="628650" y="1131094"/>
            <a:ext cx="7886700" cy="994172"/>
          </a:xfrm>
        </p:spPr>
        <p:txBody>
          <a:bodyPr/>
          <a:lstStyle/>
          <a:p>
            <a:r>
              <a:rPr lang="en-US" dirty="0"/>
              <a:t>Outline</a:t>
            </a:r>
          </a:p>
        </p:txBody>
      </p:sp>
      <p:sp>
        <p:nvSpPr>
          <p:cNvPr id="3" name="Content Placeholder 2">
            <a:extLst>
              <a:ext uri="{FF2B5EF4-FFF2-40B4-BE49-F238E27FC236}">
                <a16:creationId xmlns:a16="http://schemas.microsoft.com/office/drawing/2014/main" id="{ECD462B2-0779-324D-9CCF-F037C6766A89}"/>
              </a:ext>
            </a:extLst>
          </p:cNvPr>
          <p:cNvSpPr>
            <a:spLocks noGrp="1"/>
          </p:cNvSpPr>
          <p:nvPr>
            <p:ph idx="1"/>
          </p:nvPr>
        </p:nvSpPr>
        <p:spPr/>
        <p:txBody>
          <a:bodyPr/>
          <a:lstStyle/>
          <a:p>
            <a:pPr marL="385763" indent="-385763">
              <a:buFont typeface="+mj-lt"/>
              <a:buAutoNum type="arabicPeriod"/>
            </a:pPr>
            <a:r>
              <a:rPr lang="en-US" dirty="0">
                <a:solidFill>
                  <a:srgbClr val="0070C0"/>
                </a:solidFill>
              </a:rPr>
              <a:t>Health impacts of air pollution</a:t>
            </a:r>
          </a:p>
          <a:p>
            <a:pPr marL="385763" indent="-385763">
              <a:buFont typeface="+mj-lt"/>
              <a:buAutoNum type="arabicPeriod"/>
            </a:pPr>
            <a:r>
              <a:rPr lang="en-US" dirty="0"/>
              <a:t>Source attribution and lifetimes of aerosols in the atmosphere</a:t>
            </a:r>
          </a:p>
          <a:p>
            <a:pPr marL="385763" indent="-385763">
              <a:buFont typeface="+mj-lt"/>
              <a:buAutoNum type="arabicPeriod"/>
            </a:pPr>
            <a:r>
              <a:rPr lang="en-US" dirty="0"/>
              <a:t>Trends in control/exposures</a:t>
            </a:r>
          </a:p>
        </p:txBody>
      </p:sp>
    </p:spTree>
    <p:extLst>
      <p:ext uri="{BB962C8B-B14F-4D97-AF65-F5344CB8AC3E}">
        <p14:creationId xmlns:p14="http://schemas.microsoft.com/office/powerpoint/2010/main" val="55679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3AECE7-1516-3149-AB0C-47B448650329}"/>
              </a:ext>
            </a:extLst>
          </p:cNvPr>
          <p:cNvPicPr>
            <a:picLocks noChangeAspect="1"/>
          </p:cNvPicPr>
          <p:nvPr/>
        </p:nvPicPr>
        <p:blipFill>
          <a:blip r:embed="rId2"/>
          <a:stretch>
            <a:fillRect/>
          </a:stretch>
        </p:blipFill>
        <p:spPr>
          <a:xfrm>
            <a:off x="1146748" y="1097014"/>
            <a:ext cx="7161551" cy="469130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84797C1-2E83-6A48-8165-07391BFD6318}"/>
                  </a:ext>
                </a:extLst>
              </p:cNvPr>
              <p:cNvSpPr txBox="1"/>
              <p:nvPr/>
            </p:nvSpPr>
            <p:spPr>
              <a:xfrm>
                <a:off x="1247660" y="1305526"/>
                <a:ext cx="5378986" cy="722057"/>
              </a:xfrm>
              <a:prstGeom prst="rect">
                <a:avLst/>
              </a:prstGeom>
              <a:noFill/>
            </p:spPr>
            <p:txBody>
              <a:bodyPr wrap="square" rtlCol="0">
                <a:spAutoFit/>
              </a:bodyPr>
              <a:lstStyle/>
              <a:p>
                <a:r>
                  <a:rPr lang="en-US" dirty="0"/>
                  <a:t>AOD: Aerosol optical depth – </a:t>
                </a:r>
                <a14:m>
                  <m:oMath xmlns:m="http://schemas.openxmlformats.org/officeDocument/2006/math">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ea typeface="Cambria Math" panose="02040503050406030204" pitchFamily="18" charset="0"/>
                          </a:rPr>
                          <m:t>∞</m:t>
                        </m:r>
                      </m:sup>
                      <m:e>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e>
                          <m:sup>
                            <m:r>
                              <a:rPr lang="en-US" i="1">
                                <a:latin typeface="Cambria Math" panose="02040503050406030204" pitchFamily="18" charset="0"/>
                                <a:ea typeface="Cambria Math" panose="02040503050406030204" pitchFamily="18" charset="0"/>
                              </a:rPr>
                              <m:t>2</m:t>
                            </m:r>
                          </m:sup>
                        </m:sSup>
                      </m:e>
                    </m:nary>
                  </m:oMath>
                </a14:m>
                <a:r>
                  <a:rPr lang="en-US" dirty="0"/>
                  <a:t> </a:t>
                </a:r>
                <a:r>
                  <a:rPr lang="en-US" i="1" dirty="0"/>
                  <a:t>dz</a:t>
                </a:r>
              </a:p>
              <a:p>
                <a:r>
                  <a:rPr lang="en-US" sz="1500" dirty="0"/>
                  <a:t>(</a:t>
                </a:r>
                <a:r>
                  <a:rPr lang="en-US" sz="1500" i="1" dirty="0"/>
                  <a:t>r</a:t>
                </a:r>
                <a:r>
                  <a:rPr lang="en-US" sz="1500" dirty="0"/>
                  <a:t> is the effective particle radius for light scattering)</a:t>
                </a:r>
                <a:r>
                  <a:rPr lang="en-US" dirty="0"/>
                  <a:t> </a:t>
                </a:r>
              </a:p>
            </p:txBody>
          </p:sp>
        </mc:Choice>
        <mc:Fallback xmlns="">
          <p:sp>
            <p:nvSpPr>
              <p:cNvPr id="2" name="TextBox 1">
                <a:extLst>
                  <a:ext uri="{FF2B5EF4-FFF2-40B4-BE49-F238E27FC236}">
                    <a16:creationId xmlns:a16="http://schemas.microsoft.com/office/drawing/2014/main" id="{D84797C1-2E83-6A48-8165-07391BFD6318}"/>
                  </a:ext>
                </a:extLst>
              </p:cNvPr>
              <p:cNvSpPr txBox="1">
                <a:spLocks noRot="1" noChangeAspect="1" noMove="1" noResize="1" noEditPoints="1" noAdjustHandles="1" noChangeArrowheads="1" noChangeShapeType="1" noTextEdit="1"/>
              </p:cNvSpPr>
              <p:nvPr/>
            </p:nvSpPr>
            <p:spPr>
              <a:xfrm>
                <a:off x="1247660" y="1305526"/>
                <a:ext cx="5378986" cy="722057"/>
              </a:xfrm>
              <a:prstGeom prst="rect">
                <a:avLst/>
              </a:prstGeom>
              <a:blipFill>
                <a:blip r:embed="rId3"/>
                <a:stretch>
                  <a:fillRect l="-706" t="-67241" b="-63793"/>
                </a:stretch>
              </a:blipFill>
            </p:spPr>
            <p:txBody>
              <a:bodyPr/>
              <a:lstStyle/>
              <a:p>
                <a:r>
                  <a:rPr lang="en-US">
                    <a:noFill/>
                  </a:rPr>
                  <a:t> </a:t>
                </a:r>
              </a:p>
            </p:txBody>
          </p:sp>
        </mc:Fallback>
      </mc:AlternateContent>
    </p:spTree>
    <p:extLst>
      <p:ext uri="{BB962C8B-B14F-4D97-AF65-F5344CB8AC3E}">
        <p14:creationId xmlns:p14="http://schemas.microsoft.com/office/powerpoint/2010/main" val="1076984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1092" y="1046940"/>
            <a:ext cx="2927123" cy="425770"/>
          </a:xfrm>
        </p:spPr>
        <p:txBody>
          <a:bodyPr>
            <a:normAutofit fontScale="90000"/>
          </a:bodyPr>
          <a:lstStyle/>
          <a:p>
            <a:pPr fontAlgn="base">
              <a:spcAft>
                <a:spcPct val="0"/>
              </a:spcAft>
              <a:defRPr/>
            </a:pPr>
            <a:r>
              <a:rPr lang="en-US" sz="1800" dirty="0"/>
              <a:t>1. Examples of types of particles </a:t>
            </a:r>
            <a:endParaRPr lang="en-US" sz="1800" kern="0" dirty="0">
              <a:solidFill>
                <a:srgbClr val="000000"/>
              </a:solidFill>
            </a:endParaRPr>
          </a:p>
        </p:txBody>
      </p:sp>
      <p:pic>
        <p:nvPicPr>
          <p:cNvPr id="12" name="Picture 2"/>
          <p:cNvPicPr>
            <a:picLocks noChangeAspect="1" noChangeArrowheads="1"/>
          </p:cNvPicPr>
          <p:nvPr/>
        </p:nvPicPr>
        <p:blipFill>
          <a:blip r:embed="rId2" cstate="print"/>
          <a:srcRect/>
          <a:stretch>
            <a:fillRect/>
          </a:stretch>
        </p:blipFill>
        <p:spPr bwMode="auto">
          <a:xfrm>
            <a:off x="5086350" y="3923392"/>
            <a:ext cx="2914650" cy="2077358"/>
          </a:xfrm>
          <a:prstGeom prst="rect">
            <a:avLst/>
          </a:prstGeom>
          <a:noFill/>
          <a:ln w="9525">
            <a:noFill/>
            <a:miter lim="800000"/>
            <a:headEnd/>
            <a:tailEnd/>
          </a:ln>
        </p:spPr>
      </p:pic>
      <p:sp>
        <p:nvSpPr>
          <p:cNvPr id="13" name="TextBox 12"/>
          <p:cNvSpPr txBox="1"/>
          <p:nvPr/>
        </p:nvSpPr>
        <p:spPr>
          <a:xfrm>
            <a:off x="5041381" y="3458379"/>
            <a:ext cx="3062975" cy="553998"/>
          </a:xfrm>
          <a:prstGeom prst="rect">
            <a:avLst/>
          </a:prstGeom>
          <a:noFill/>
        </p:spPr>
        <p:txBody>
          <a:bodyPr wrap="square" rtlCol="0">
            <a:spAutoFit/>
          </a:bodyPr>
          <a:lstStyle/>
          <a:p>
            <a:r>
              <a:rPr lang="en-US" sz="1500" dirty="0"/>
              <a:t>Particles contrails provide a nucleus upon which </a:t>
            </a:r>
            <a:r>
              <a:rPr lang="en-US" sz="1500" dirty="0" err="1"/>
              <a:t>cloudwater</a:t>
            </a:r>
            <a:r>
              <a:rPr lang="en-US" sz="1500" dirty="0"/>
              <a:t> condenses. </a:t>
            </a:r>
          </a:p>
        </p:txBody>
      </p:sp>
      <p:grpSp>
        <p:nvGrpSpPr>
          <p:cNvPr id="16" name="Group 15">
            <a:extLst>
              <a:ext uri="{FF2B5EF4-FFF2-40B4-BE49-F238E27FC236}">
                <a16:creationId xmlns:a16="http://schemas.microsoft.com/office/drawing/2014/main" id="{1832CA72-5778-9F42-9269-50210333BDBB}"/>
              </a:ext>
            </a:extLst>
          </p:cNvPr>
          <p:cNvGrpSpPr/>
          <p:nvPr/>
        </p:nvGrpSpPr>
        <p:grpSpPr>
          <a:xfrm>
            <a:off x="1162616" y="1317171"/>
            <a:ext cx="6729413" cy="1943100"/>
            <a:chOff x="0" y="838200"/>
            <a:chExt cx="8972550" cy="2590800"/>
          </a:xfrm>
        </p:grpSpPr>
        <p:pic>
          <p:nvPicPr>
            <p:cNvPr id="4" name="Picture 9" descr="Sc199a_L1BRayCGeorefTrimCrop"/>
            <p:cNvPicPr>
              <a:picLocks noChangeAspect="1" noChangeArrowheads="1"/>
            </p:cNvPicPr>
            <p:nvPr/>
          </p:nvPicPr>
          <p:blipFill>
            <a:blip r:embed="rId3" cstate="print"/>
            <a:srcRect t="9972"/>
            <a:stretch>
              <a:fillRect/>
            </a:stretch>
          </p:blipFill>
          <p:spPr bwMode="auto">
            <a:xfrm>
              <a:off x="3200400" y="1219200"/>
              <a:ext cx="2979738" cy="1981200"/>
            </a:xfrm>
            <a:prstGeom prst="rect">
              <a:avLst/>
            </a:prstGeom>
            <a:noFill/>
            <a:ln w="9525">
              <a:noFill/>
              <a:miter lim="800000"/>
              <a:headEnd/>
              <a:tailEnd/>
            </a:ln>
          </p:spPr>
        </p:pic>
        <p:sp>
          <p:nvSpPr>
            <p:cNvPr id="6" name="Text Box 11"/>
            <p:cNvSpPr txBox="1">
              <a:spLocks noChangeArrowheads="1"/>
            </p:cNvSpPr>
            <p:nvPr/>
          </p:nvSpPr>
          <p:spPr bwMode="auto">
            <a:xfrm>
              <a:off x="3048000" y="928688"/>
              <a:ext cx="2801708" cy="400109"/>
            </a:xfrm>
            <a:prstGeom prst="rect">
              <a:avLst/>
            </a:prstGeom>
            <a:noFill/>
            <a:ln w="9525">
              <a:noFill/>
              <a:miter lim="800000"/>
              <a:headEnd/>
              <a:tailEnd type="none" w="lg" len="lg"/>
            </a:ln>
          </p:spPr>
          <p:txBody>
            <a:bodyPr wrap="none">
              <a:spAutoFit/>
            </a:bodyPr>
            <a:lstStyle/>
            <a:p>
              <a:r>
                <a:rPr lang="en-US" sz="1350"/>
                <a:t>Pollution off U.S. east coast</a:t>
              </a:r>
            </a:p>
          </p:txBody>
        </p:sp>
        <p:sp>
          <p:nvSpPr>
            <p:cNvPr id="7" name="Text Box 12"/>
            <p:cNvSpPr txBox="1">
              <a:spLocks noChangeArrowheads="1"/>
            </p:cNvSpPr>
            <p:nvPr/>
          </p:nvSpPr>
          <p:spPr bwMode="auto">
            <a:xfrm>
              <a:off x="6477000" y="838200"/>
              <a:ext cx="1445524" cy="400109"/>
            </a:xfrm>
            <a:prstGeom prst="rect">
              <a:avLst/>
            </a:prstGeom>
            <a:noFill/>
            <a:ln w="9525">
              <a:noFill/>
              <a:miter lim="800000"/>
              <a:headEnd/>
              <a:tailEnd type="none" w="lg" len="lg"/>
            </a:ln>
          </p:spPr>
          <p:txBody>
            <a:bodyPr wrap="none">
              <a:spAutoFit/>
            </a:bodyPr>
            <a:lstStyle/>
            <a:p>
              <a:r>
                <a:rPr lang="en-US" sz="1350" dirty="0"/>
                <a:t>Black carbon</a:t>
              </a:r>
            </a:p>
          </p:txBody>
        </p:sp>
        <p:pic>
          <p:nvPicPr>
            <p:cNvPr id="8" name="Picture 13" descr="94402main_California_Wildfiresm"/>
            <p:cNvPicPr>
              <a:picLocks noChangeAspect="1" noChangeArrowheads="1"/>
            </p:cNvPicPr>
            <p:nvPr/>
          </p:nvPicPr>
          <p:blipFill>
            <a:blip r:embed="rId4" cstate="print"/>
            <a:srcRect l="16000" b="1186"/>
            <a:stretch>
              <a:fillRect/>
            </a:stretch>
          </p:blipFill>
          <p:spPr bwMode="auto">
            <a:xfrm>
              <a:off x="0" y="1219200"/>
              <a:ext cx="2971800" cy="1981200"/>
            </a:xfrm>
            <a:prstGeom prst="rect">
              <a:avLst/>
            </a:prstGeom>
            <a:noFill/>
            <a:ln w="9525">
              <a:noFill/>
              <a:miter lim="800000"/>
              <a:headEnd/>
              <a:tailEnd/>
            </a:ln>
          </p:spPr>
        </p:pic>
        <p:sp>
          <p:nvSpPr>
            <p:cNvPr id="9" name="Text Box 14"/>
            <p:cNvSpPr txBox="1">
              <a:spLocks noChangeArrowheads="1"/>
            </p:cNvSpPr>
            <p:nvPr/>
          </p:nvSpPr>
          <p:spPr bwMode="auto">
            <a:xfrm>
              <a:off x="0" y="914400"/>
              <a:ext cx="2249505" cy="400109"/>
            </a:xfrm>
            <a:prstGeom prst="rect">
              <a:avLst/>
            </a:prstGeom>
            <a:noFill/>
            <a:ln w="9525">
              <a:noFill/>
              <a:miter lim="800000"/>
              <a:headEnd/>
              <a:tailEnd type="none" w="lg" len="lg"/>
            </a:ln>
          </p:spPr>
          <p:txBody>
            <a:bodyPr wrap="none">
              <a:spAutoFit/>
            </a:bodyPr>
            <a:lstStyle/>
            <a:p>
              <a:r>
                <a:rPr lang="en-US" sz="1350" dirty="0"/>
                <a:t>California fire plumes</a:t>
              </a:r>
            </a:p>
          </p:txBody>
        </p:sp>
        <p:pic>
          <p:nvPicPr>
            <p:cNvPr id="14" name="Picture 2" descr="File:Diesel-smoke.jpg">
              <a:hlinkClick r:id="rId5"/>
            </p:cNvPr>
            <p:cNvPicPr>
              <a:picLocks noChangeAspect="1" noChangeArrowheads="1"/>
            </p:cNvPicPr>
            <p:nvPr/>
          </p:nvPicPr>
          <p:blipFill>
            <a:blip r:embed="rId6" cstate="print"/>
            <a:srcRect/>
            <a:stretch>
              <a:fillRect/>
            </a:stretch>
          </p:blipFill>
          <p:spPr bwMode="auto">
            <a:xfrm>
              <a:off x="6477000" y="1143000"/>
              <a:ext cx="2495550" cy="2286000"/>
            </a:xfrm>
            <a:prstGeom prst="rect">
              <a:avLst/>
            </a:prstGeom>
            <a:noFill/>
          </p:spPr>
        </p:pic>
      </p:grpSp>
      <p:sp>
        <p:nvSpPr>
          <p:cNvPr id="26" name="TextBox 25"/>
          <p:cNvSpPr txBox="1"/>
          <p:nvPr/>
        </p:nvSpPr>
        <p:spPr>
          <a:xfrm>
            <a:off x="2686350" y="3681538"/>
            <a:ext cx="2107832" cy="784830"/>
          </a:xfrm>
          <a:prstGeom prst="rect">
            <a:avLst/>
          </a:prstGeom>
          <a:noFill/>
        </p:spPr>
        <p:txBody>
          <a:bodyPr wrap="square" rtlCol="0">
            <a:spAutoFit/>
          </a:bodyPr>
          <a:lstStyle/>
          <a:p>
            <a:r>
              <a:rPr lang="en-US" sz="1500" dirty="0"/>
              <a:t>Light-colored particles reflect sunlight and cool the earth’s surface.</a:t>
            </a:r>
          </a:p>
        </p:txBody>
      </p:sp>
      <p:pic>
        <p:nvPicPr>
          <p:cNvPr id="15" name="Picture 35"/>
          <p:cNvPicPr>
            <a:picLocks noChangeAspect="1" noChangeArrowheads="1"/>
          </p:cNvPicPr>
          <p:nvPr/>
        </p:nvPicPr>
        <p:blipFill>
          <a:blip r:embed="rId7"/>
          <a:srcRect/>
          <a:stretch>
            <a:fillRect/>
          </a:stretch>
        </p:blipFill>
        <p:spPr bwMode="auto">
          <a:xfrm>
            <a:off x="2006372" y="4176487"/>
            <a:ext cx="571500" cy="571500"/>
          </a:xfrm>
          <a:prstGeom prst="rect">
            <a:avLst/>
          </a:prstGeom>
          <a:noFill/>
          <a:ln w="9525">
            <a:noFill/>
            <a:miter lim="800000"/>
            <a:headEnd/>
            <a:tailEnd/>
          </a:ln>
          <a:effectLst/>
        </p:spPr>
      </p:pic>
      <p:cxnSp>
        <p:nvCxnSpPr>
          <p:cNvPr id="5" name="Straight Connector 4"/>
          <p:cNvCxnSpPr/>
          <p:nvPr/>
        </p:nvCxnSpPr>
        <p:spPr>
          <a:xfrm flipV="1">
            <a:off x="1540101" y="5595259"/>
            <a:ext cx="2987222" cy="9071"/>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30274" y="4978401"/>
            <a:ext cx="1797050" cy="326571"/>
          </a:xfrm>
          <a:prstGeom prst="rect">
            <a:avLst/>
          </a:prstGeom>
          <a:pattFill prst="pct20">
            <a:fgClr>
              <a:prstClr val="black"/>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7" name="Straight Arrow Connector 16"/>
          <p:cNvCxnSpPr/>
          <p:nvPr/>
        </p:nvCxnSpPr>
        <p:spPr>
          <a:xfrm>
            <a:off x="2730275" y="4651830"/>
            <a:ext cx="753835" cy="32657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577872" y="4747988"/>
            <a:ext cx="568779" cy="23041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29466" y="4633688"/>
            <a:ext cx="589643" cy="34471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68951" y="4747988"/>
            <a:ext cx="449264" cy="23041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531031" y="5604329"/>
            <a:ext cx="2996293" cy="269421"/>
          </a:xfrm>
          <a:prstGeom prst="rect">
            <a:avLst/>
          </a:prstGeom>
          <a:pattFill prst="wdUpDiag">
            <a:fgClr>
              <a:srgbClr val="4F6E36"/>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2" name="Straight Arrow Connector 31"/>
          <p:cNvCxnSpPr/>
          <p:nvPr/>
        </p:nvCxnSpPr>
        <p:spPr>
          <a:xfrm>
            <a:off x="2189163" y="4857751"/>
            <a:ext cx="0" cy="746579"/>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394178" y="4848680"/>
            <a:ext cx="0" cy="746579"/>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337491" y="5336402"/>
            <a:ext cx="708366" cy="323165"/>
          </a:xfrm>
          <a:prstGeom prst="rect">
            <a:avLst/>
          </a:prstGeom>
          <a:noFill/>
        </p:spPr>
        <p:txBody>
          <a:bodyPr wrap="square" rtlCol="0">
            <a:spAutoFit/>
          </a:bodyPr>
          <a:lstStyle/>
          <a:p>
            <a:r>
              <a:rPr lang="en-US" sz="1500" b="1" dirty="0">
                <a:solidFill>
                  <a:srgbClr val="0000FF"/>
                </a:solidFill>
              </a:rPr>
              <a:t>cooler</a:t>
            </a:r>
          </a:p>
        </p:txBody>
      </p:sp>
      <p:sp>
        <p:nvSpPr>
          <p:cNvPr id="11" name="TextBox 10">
            <a:extLst>
              <a:ext uri="{FF2B5EF4-FFF2-40B4-BE49-F238E27FC236}">
                <a16:creationId xmlns:a16="http://schemas.microsoft.com/office/drawing/2014/main" id="{8025A5B2-258A-654C-9783-02E565D45D2F}"/>
              </a:ext>
            </a:extLst>
          </p:cNvPr>
          <p:cNvSpPr txBox="1"/>
          <p:nvPr/>
        </p:nvSpPr>
        <p:spPr>
          <a:xfrm>
            <a:off x="1291092" y="3237671"/>
            <a:ext cx="3921737" cy="346249"/>
          </a:xfrm>
          <a:prstGeom prst="rect">
            <a:avLst/>
          </a:prstGeom>
          <a:noFill/>
        </p:spPr>
        <p:txBody>
          <a:bodyPr wrap="square" rtlCol="0">
            <a:spAutoFit/>
          </a:bodyPr>
          <a:lstStyle/>
          <a:p>
            <a:r>
              <a:rPr lang="en-US" sz="1650" dirty="0"/>
              <a:t>2. Examples of how particles affect climate.</a:t>
            </a:r>
          </a:p>
        </p:txBody>
      </p:sp>
    </p:spTree>
    <p:extLst>
      <p:ext uri="{BB962C8B-B14F-4D97-AF65-F5344CB8AC3E}">
        <p14:creationId xmlns:p14="http://schemas.microsoft.com/office/powerpoint/2010/main" val="210441212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8D701D2-F2B5-D448-B8F4-88C5AF56C6DD}"/>
              </a:ext>
            </a:extLst>
          </p:cNvPr>
          <p:cNvSpPr txBox="1">
            <a:spLocks noChangeArrowheads="1"/>
          </p:cNvSpPr>
          <p:nvPr/>
        </p:nvSpPr>
        <p:spPr>
          <a:xfrm>
            <a:off x="267891" y="852487"/>
            <a:ext cx="8876110" cy="629840"/>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Life cycle of particulate matter (PM, aerosols)</a:t>
            </a:r>
          </a:p>
          <a:p>
            <a:r>
              <a:rPr lang="en-US" sz="1800" b="1" dirty="0"/>
              <a:t>Secondary Particles are formed from gases that are oxidized or create acid-base pairs</a:t>
            </a:r>
          </a:p>
          <a:p>
            <a:endParaRPr lang="en-US" sz="1800" b="1" dirty="0"/>
          </a:p>
        </p:txBody>
      </p:sp>
      <p:sp>
        <p:nvSpPr>
          <p:cNvPr id="5" name="Line 14">
            <a:extLst>
              <a:ext uri="{FF2B5EF4-FFF2-40B4-BE49-F238E27FC236}">
                <a16:creationId xmlns:a16="http://schemas.microsoft.com/office/drawing/2014/main" id="{27852F08-10F4-514B-96A4-FEFDA62FB974}"/>
              </a:ext>
            </a:extLst>
          </p:cNvPr>
          <p:cNvSpPr>
            <a:spLocks noChangeShapeType="1"/>
          </p:cNvSpPr>
          <p:nvPr/>
        </p:nvSpPr>
        <p:spPr bwMode="auto">
          <a:xfrm>
            <a:off x="2391463" y="2575556"/>
            <a:ext cx="695325" cy="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6" name="Text Box 15">
            <a:extLst>
              <a:ext uri="{FF2B5EF4-FFF2-40B4-BE49-F238E27FC236}">
                <a16:creationId xmlns:a16="http://schemas.microsoft.com/office/drawing/2014/main" id="{2C332C79-1561-4C4B-AD6B-517EDC2EA541}"/>
              </a:ext>
            </a:extLst>
          </p:cNvPr>
          <p:cNvSpPr txBox="1">
            <a:spLocks noChangeArrowheads="1"/>
          </p:cNvSpPr>
          <p:nvPr/>
        </p:nvSpPr>
        <p:spPr bwMode="auto">
          <a:xfrm>
            <a:off x="2172388" y="2146931"/>
            <a:ext cx="1050288"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nucleation</a:t>
            </a:r>
          </a:p>
        </p:txBody>
      </p:sp>
      <p:sp>
        <p:nvSpPr>
          <p:cNvPr id="7" name="Line 17">
            <a:extLst>
              <a:ext uri="{FF2B5EF4-FFF2-40B4-BE49-F238E27FC236}">
                <a16:creationId xmlns:a16="http://schemas.microsoft.com/office/drawing/2014/main" id="{2D052EBC-4389-A047-A9AE-DC98A9F090A4}"/>
              </a:ext>
            </a:extLst>
          </p:cNvPr>
          <p:cNvSpPr>
            <a:spLocks noChangeShapeType="1"/>
          </p:cNvSpPr>
          <p:nvPr/>
        </p:nvSpPr>
        <p:spPr bwMode="auto">
          <a:xfrm>
            <a:off x="4001188" y="2602940"/>
            <a:ext cx="628650" cy="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8" name="Text Box 18">
            <a:extLst>
              <a:ext uri="{FF2B5EF4-FFF2-40B4-BE49-F238E27FC236}">
                <a16:creationId xmlns:a16="http://schemas.microsoft.com/office/drawing/2014/main" id="{E18DBB22-8EE5-524E-98C6-532CE6E3B656}"/>
              </a:ext>
            </a:extLst>
          </p:cNvPr>
          <p:cNvSpPr txBox="1">
            <a:spLocks noChangeArrowheads="1"/>
          </p:cNvSpPr>
          <p:nvPr/>
        </p:nvSpPr>
        <p:spPr bwMode="auto">
          <a:xfrm>
            <a:off x="3715438" y="2186221"/>
            <a:ext cx="1200150" cy="300082"/>
          </a:xfrm>
          <a:prstGeom prst="rect">
            <a:avLst/>
          </a:prstGeom>
          <a:noFill/>
          <a:ln w="9525">
            <a:noFill/>
            <a:miter lim="800000"/>
            <a:headEnd/>
            <a:tailEnd/>
          </a:ln>
        </p:spPr>
        <p:txBody>
          <a:bodyPr>
            <a:spAutoFit/>
          </a:bodyPr>
          <a:lstStyle/>
          <a:p>
            <a:pPr defTabSz="342900" fontAlgn="base">
              <a:spcBef>
                <a:spcPct val="0"/>
              </a:spcBef>
              <a:spcAft>
                <a:spcPct val="0"/>
              </a:spcAft>
              <a:defRPr/>
            </a:pPr>
            <a:r>
              <a:rPr lang="en-US" sz="1350" b="1">
                <a:solidFill>
                  <a:prstClr val="black"/>
                </a:solidFill>
                <a:latin typeface="Helvetica" pitchFamily="34" charset="0"/>
              </a:rPr>
              <a:t>coagulation</a:t>
            </a:r>
          </a:p>
        </p:txBody>
      </p:sp>
      <p:sp>
        <p:nvSpPr>
          <p:cNvPr id="9" name="Text Box 21">
            <a:extLst>
              <a:ext uri="{FF2B5EF4-FFF2-40B4-BE49-F238E27FC236}">
                <a16:creationId xmlns:a16="http://schemas.microsoft.com/office/drawing/2014/main" id="{609ED93C-200A-A54A-B214-989D953B2DBF}"/>
              </a:ext>
            </a:extLst>
          </p:cNvPr>
          <p:cNvSpPr txBox="1">
            <a:spLocks noChangeArrowheads="1"/>
          </p:cNvSpPr>
          <p:nvPr/>
        </p:nvSpPr>
        <p:spPr bwMode="auto">
          <a:xfrm>
            <a:off x="3062975" y="2883928"/>
            <a:ext cx="1309974"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condensation</a:t>
            </a:r>
          </a:p>
        </p:txBody>
      </p:sp>
      <p:grpSp>
        <p:nvGrpSpPr>
          <p:cNvPr id="10" name="Group 25">
            <a:extLst>
              <a:ext uri="{FF2B5EF4-FFF2-40B4-BE49-F238E27FC236}">
                <a16:creationId xmlns:a16="http://schemas.microsoft.com/office/drawing/2014/main" id="{2127767B-C59B-DB47-83F6-CD7C55705828}"/>
              </a:ext>
            </a:extLst>
          </p:cNvPr>
          <p:cNvGrpSpPr>
            <a:grpSpLocks/>
          </p:cNvGrpSpPr>
          <p:nvPr/>
        </p:nvGrpSpPr>
        <p:grpSpPr bwMode="auto">
          <a:xfrm>
            <a:off x="3258239" y="2205274"/>
            <a:ext cx="632222" cy="528639"/>
            <a:chOff x="1152" y="839"/>
            <a:chExt cx="531" cy="444"/>
          </a:xfrm>
        </p:grpSpPr>
        <p:sp>
          <p:nvSpPr>
            <p:cNvPr id="11" name="Text Box 26">
              <a:extLst>
                <a:ext uri="{FF2B5EF4-FFF2-40B4-BE49-F238E27FC236}">
                  <a16:creationId xmlns:a16="http://schemas.microsoft.com/office/drawing/2014/main" id="{DC606DD5-BC27-0446-B226-957598EC8339}"/>
                </a:ext>
              </a:extLst>
            </p:cNvPr>
            <p:cNvSpPr txBox="1">
              <a:spLocks noChangeArrowheads="1"/>
            </p:cNvSpPr>
            <p:nvPr/>
          </p:nvSpPr>
          <p:spPr bwMode="auto">
            <a:xfrm>
              <a:off x="1190" y="839"/>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12" name="Text Box 27">
              <a:extLst>
                <a:ext uri="{FF2B5EF4-FFF2-40B4-BE49-F238E27FC236}">
                  <a16:creationId xmlns:a16="http://schemas.microsoft.com/office/drawing/2014/main" id="{F514DB52-4E7D-BD4A-81CD-E7501871CB77}"/>
                </a:ext>
              </a:extLst>
            </p:cNvPr>
            <p:cNvSpPr txBox="1">
              <a:spLocks noChangeArrowheads="1"/>
            </p:cNvSpPr>
            <p:nvPr/>
          </p:nvSpPr>
          <p:spPr bwMode="auto">
            <a:xfrm>
              <a:off x="1286" y="935"/>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13" name="Text Box 28">
              <a:extLst>
                <a:ext uri="{FF2B5EF4-FFF2-40B4-BE49-F238E27FC236}">
                  <a16:creationId xmlns:a16="http://schemas.microsoft.com/office/drawing/2014/main" id="{4FBA0F15-B3C3-C44B-ADD4-87FB2668C908}"/>
                </a:ext>
              </a:extLst>
            </p:cNvPr>
            <p:cNvSpPr txBox="1">
              <a:spLocks noChangeArrowheads="1"/>
            </p:cNvSpPr>
            <p:nvPr/>
          </p:nvSpPr>
          <p:spPr bwMode="auto">
            <a:xfrm>
              <a:off x="1382" y="1031"/>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14" name="Text Box 29">
              <a:extLst>
                <a:ext uri="{FF2B5EF4-FFF2-40B4-BE49-F238E27FC236}">
                  <a16:creationId xmlns:a16="http://schemas.microsoft.com/office/drawing/2014/main" id="{6989A36C-5B72-3143-A1CF-7F71993960AD}"/>
                </a:ext>
              </a:extLst>
            </p:cNvPr>
            <p:cNvSpPr txBox="1">
              <a:spLocks noChangeArrowheads="1"/>
            </p:cNvSpPr>
            <p:nvPr/>
          </p:nvSpPr>
          <p:spPr bwMode="auto">
            <a:xfrm>
              <a:off x="1152" y="1008"/>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15" name="Text Box 30">
              <a:extLst>
                <a:ext uri="{FF2B5EF4-FFF2-40B4-BE49-F238E27FC236}">
                  <a16:creationId xmlns:a16="http://schemas.microsoft.com/office/drawing/2014/main" id="{2436882D-AF55-4641-AC62-31B2A7E235F7}"/>
                </a:ext>
              </a:extLst>
            </p:cNvPr>
            <p:cNvSpPr txBox="1">
              <a:spLocks noChangeArrowheads="1"/>
            </p:cNvSpPr>
            <p:nvPr/>
          </p:nvSpPr>
          <p:spPr bwMode="auto">
            <a:xfrm>
              <a:off x="1392" y="864"/>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16" name="Text Box 31">
              <a:extLst>
                <a:ext uri="{FF2B5EF4-FFF2-40B4-BE49-F238E27FC236}">
                  <a16:creationId xmlns:a16="http://schemas.microsoft.com/office/drawing/2014/main" id="{9404071F-CB2E-7A43-993A-AAD480BACA85}"/>
                </a:ext>
              </a:extLst>
            </p:cNvPr>
            <p:cNvSpPr txBox="1">
              <a:spLocks noChangeArrowheads="1"/>
            </p:cNvSpPr>
            <p:nvPr/>
          </p:nvSpPr>
          <p:spPr bwMode="auto">
            <a:xfrm>
              <a:off x="1488" y="960"/>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grpSp>
      <p:sp>
        <p:nvSpPr>
          <p:cNvPr id="17" name="Oval 32">
            <a:extLst>
              <a:ext uri="{FF2B5EF4-FFF2-40B4-BE49-F238E27FC236}">
                <a16:creationId xmlns:a16="http://schemas.microsoft.com/office/drawing/2014/main" id="{1DA25CD4-E200-F447-83EF-1409B333D15E}"/>
              </a:ext>
            </a:extLst>
          </p:cNvPr>
          <p:cNvSpPr>
            <a:spLocks noChangeArrowheads="1"/>
          </p:cNvSpPr>
          <p:nvPr/>
        </p:nvSpPr>
        <p:spPr bwMode="auto">
          <a:xfrm>
            <a:off x="4858438" y="2164546"/>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18" name="Oval 33">
            <a:extLst>
              <a:ext uri="{FF2B5EF4-FFF2-40B4-BE49-F238E27FC236}">
                <a16:creationId xmlns:a16="http://schemas.microsoft.com/office/drawing/2014/main" id="{9B0774B5-445A-6940-B870-A00086D8ECC3}"/>
              </a:ext>
            </a:extLst>
          </p:cNvPr>
          <p:cNvSpPr>
            <a:spLocks noChangeArrowheads="1"/>
          </p:cNvSpPr>
          <p:nvPr/>
        </p:nvSpPr>
        <p:spPr bwMode="auto">
          <a:xfrm>
            <a:off x="4972738" y="2393146"/>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19" name="Oval 34">
            <a:extLst>
              <a:ext uri="{FF2B5EF4-FFF2-40B4-BE49-F238E27FC236}">
                <a16:creationId xmlns:a16="http://schemas.microsoft.com/office/drawing/2014/main" id="{D83E3521-6699-644A-AB75-4A9C056D616A}"/>
              </a:ext>
            </a:extLst>
          </p:cNvPr>
          <p:cNvSpPr>
            <a:spLocks noChangeArrowheads="1"/>
          </p:cNvSpPr>
          <p:nvPr/>
        </p:nvSpPr>
        <p:spPr bwMode="auto">
          <a:xfrm>
            <a:off x="5029888" y="2278846"/>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20" name="Oval 35">
            <a:extLst>
              <a:ext uri="{FF2B5EF4-FFF2-40B4-BE49-F238E27FC236}">
                <a16:creationId xmlns:a16="http://schemas.microsoft.com/office/drawing/2014/main" id="{A5C1A52F-B800-B54E-8087-6AA1CA56E6FB}"/>
              </a:ext>
            </a:extLst>
          </p:cNvPr>
          <p:cNvSpPr>
            <a:spLocks noChangeArrowheads="1"/>
          </p:cNvSpPr>
          <p:nvPr/>
        </p:nvSpPr>
        <p:spPr bwMode="auto">
          <a:xfrm>
            <a:off x="5258488" y="2335996"/>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21" name="Oval 36">
            <a:extLst>
              <a:ext uri="{FF2B5EF4-FFF2-40B4-BE49-F238E27FC236}">
                <a16:creationId xmlns:a16="http://schemas.microsoft.com/office/drawing/2014/main" id="{90B710ED-5C68-7944-AD14-42755281108F}"/>
              </a:ext>
            </a:extLst>
          </p:cNvPr>
          <p:cNvSpPr>
            <a:spLocks noChangeArrowheads="1"/>
          </p:cNvSpPr>
          <p:nvPr/>
        </p:nvSpPr>
        <p:spPr bwMode="auto">
          <a:xfrm>
            <a:off x="5201338" y="2164546"/>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pic>
        <p:nvPicPr>
          <p:cNvPr id="22" name="Picture 37" descr="raincloud">
            <a:hlinkClick r:id="rId2"/>
            <a:extLst>
              <a:ext uri="{FF2B5EF4-FFF2-40B4-BE49-F238E27FC236}">
                <a16:creationId xmlns:a16="http://schemas.microsoft.com/office/drawing/2014/main" id="{9A0DAABC-1ED2-054D-B681-5A15D34ACEA5}"/>
              </a:ext>
            </a:extLst>
          </p:cNvPr>
          <p:cNvPicPr>
            <a:picLocks noChangeAspect="1" noChangeArrowheads="1"/>
          </p:cNvPicPr>
          <p:nvPr/>
        </p:nvPicPr>
        <p:blipFill>
          <a:blip r:embed="rId3"/>
          <a:srcRect/>
          <a:stretch>
            <a:fillRect/>
          </a:stretch>
        </p:blipFill>
        <p:spPr bwMode="auto">
          <a:xfrm>
            <a:off x="6230038" y="2232656"/>
            <a:ext cx="1143000" cy="867966"/>
          </a:xfrm>
          <a:prstGeom prst="rect">
            <a:avLst/>
          </a:prstGeom>
          <a:noFill/>
          <a:ln w="9525">
            <a:noFill/>
            <a:miter lim="800000"/>
            <a:headEnd/>
            <a:tailEnd/>
          </a:ln>
        </p:spPr>
      </p:pic>
      <p:sp>
        <p:nvSpPr>
          <p:cNvPr id="23" name="Text Box 41">
            <a:extLst>
              <a:ext uri="{FF2B5EF4-FFF2-40B4-BE49-F238E27FC236}">
                <a16:creationId xmlns:a16="http://schemas.microsoft.com/office/drawing/2014/main" id="{55105E2C-AFA9-7346-9715-44C6BAE11E73}"/>
              </a:ext>
            </a:extLst>
          </p:cNvPr>
          <p:cNvSpPr txBox="1">
            <a:spLocks noChangeArrowheads="1"/>
          </p:cNvSpPr>
          <p:nvPr/>
        </p:nvSpPr>
        <p:spPr bwMode="auto">
          <a:xfrm>
            <a:off x="5429938" y="2146931"/>
            <a:ext cx="780983"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cycling</a:t>
            </a:r>
          </a:p>
        </p:txBody>
      </p:sp>
      <p:sp>
        <p:nvSpPr>
          <p:cNvPr id="24" name="Line 42">
            <a:extLst>
              <a:ext uri="{FF2B5EF4-FFF2-40B4-BE49-F238E27FC236}">
                <a16:creationId xmlns:a16="http://schemas.microsoft.com/office/drawing/2014/main" id="{6E1AA4F4-7BA4-3346-AC70-1CD5DEAB50A9}"/>
              </a:ext>
            </a:extLst>
          </p:cNvPr>
          <p:cNvSpPr>
            <a:spLocks noChangeShapeType="1"/>
          </p:cNvSpPr>
          <p:nvPr/>
        </p:nvSpPr>
        <p:spPr bwMode="auto">
          <a:xfrm>
            <a:off x="5487088" y="2461256"/>
            <a:ext cx="628650" cy="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25" name="Line 43">
            <a:extLst>
              <a:ext uri="{FF2B5EF4-FFF2-40B4-BE49-F238E27FC236}">
                <a16:creationId xmlns:a16="http://schemas.microsoft.com/office/drawing/2014/main" id="{3B92405C-F6F9-A943-A305-CD7233CEA9F8}"/>
              </a:ext>
            </a:extLst>
          </p:cNvPr>
          <p:cNvSpPr>
            <a:spLocks noChangeShapeType="1"/>
          </p:cNvSpPr>
          <p:nvPr/>
        </p:nvSpPr>
        <p:spPr bwMode="auto">
          <a:xfrm flipH="1">
            <a:off x="5487088" y="2632706"/>
            <a:ext cx="628650" cy="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26" name="Text Box 44">
            <a:extLst>
              <a:ext uri="{FF2B5EF4-FFF2-40B4-BE49-F238E27FC236}">
                <a16:creationId xmlns:a16="http://schemas.microsoft.com/office/drawing/2014/main" id="{AF4E5C2B-E2B4-F74C-B52A-F62287733F03}"/>
              </a:ext>
            </a:extLst>
          </p:cNvPr>
          <p:cNvSpPr txBox="1">
            <a:spLocks noChangeArrowheads="1"/>
          </p:cNvSpPr>
          <p:nvPr/>
        </p:nvSpPr>
        <p:spPr bwMode="auto">
          <a:xfrm>
            <a:off x="2889319" y="1661156"/>
            <a:ext cx="103906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dirty="0">
                <a:solidFill>
                  <a:srgbClr val="FF0000"/>
                </a:solidFill>
                <a:latin typeface="Helvetica" pitchFamily="34" charset="0"/>
              </a:rPr>
              <a:t>ultra-fine</a:t>
            </a:r>
          </a:p>
          <a:p>
            <a:pPr algn="ctr" defTabSz="342900" fontAlgn="base">
              <a:spcBef>
                <a:spcPct val="0"/>
              </a:spcBef>
              <a:spcAft>
                <a:spcPct val="0"/>
              </a:spcAft>
              <a:defRPr/>
            </a:pPr>
            <a:r>
              <a:rPr lang="en-US" sz="1350" b="1" dirty="0">
                <a:solidFill>
                  <a:srgbClr val="FF0000"/>
                </a:solidFill>
                <a:latin typeface="Helvetica" pitchFamily="34" charset="0"/>
              </a:rPr>
              <a:t>(&lt;0.01 </a:t>
            </a:r>
            <a:r>
              <a:rPr lang="en-US" sz="1350" b="1" dirty="0">
                <a:solidFill>
                  <a:srgbClr val="FF0000"/>
                </a:solidFill>
                <a:latin typeface="Symbol" pitchFamily="18" charset="2"/>
              </a:rPr>
              <a:t>m</a:t>
            </a:r>
            <a:r>
              <a:rPr lang="en-US" sz="1350" b="1" dirty="0">
                <a:solidFill>
                  <a:srgbClr val="FF0000"/>
                </a:solidFill>
                <a:latin typeface="Helvetica" pitchFamily="34" charset="0"/>
              </a:rPr>
              <a:t>m)</a:t>
            </a:r>
          </a:p>
        </p:txBody>
      </p:sp>
      <p:sp>
        <p:nvSpPr>
          <p:cNvPr id="27" name="Text Box 45">
            <a:extLst>
              <a:ext uri="{FF2B5EF4-FFF2-40B4-BE49-F238E27FC236}">
                <a16:creationId xmlns:a16="http://schemas.microsoft.com/office/drawing/2014/main" id="{66DC8DA2-29EC-254C-84DD-B4C90579C247}"/>
              </a:ext>
            </a:extLst>
          </p:cNvPr>
          <p:cNvSpPr txBox="1">
            <a:spLocks noChangeArrowheads="1"/>
          </p:cNvSpPr>
          <p:nvPr/>
        </p:nvSpPr>
        <p:spPr bwMode="auto">
          <a:xfrm>
            <a:off x="4505931" y="1661156"/>
            <a:ext cx="109196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srgbClr val="FF0000"/>
                </a:solidFill>
                <a:latin typeface="Helvetica" pitchFamily="34" charset="0"/>
              </a:rPr>
              <a:t>fine</a:t>
            </a:r>
          </a:p>
          <a:p>
            <a:pPr algn="ctr" defTabSz="342900" fontAlgn="base">
              <a:spcBef>
                <a:spcPct val="0"/>
              </a:spcBef>
              <a:spcAft>
                <a:spcPct val="0"/>
              </a:spcAft>
              <a:defRPr/>
            </a:pPr>
            <a:r>
              <a:rPr lang="en-US" sz="1350" b="1">
                <a:solidFill>
                  <a:srgbClr val="FF0000"/>
                </a:solidFill>
                <a:latin typeface="Helvetica" pitchFamily="34" charset="0"/>
              </a:rPr>
              <a:t>(0.01-1 </a:t>
            </a:r>
            <a:r>
              <a:rPr lang="en-US" sz="1350" b="1">
                <a:solidFill>
                  <a:srgbClr val="FF0000"/>
                </a:solidFill>
                <a:latin typeface="Symbol" pitchFamily="18" charset="2"/>
              </a:rPr>
              <a:t>m</a:t>
            </a:r>
            <a:r>
              <a:rPr lang="en-US" sz="1350" b="1">
                <a:solidFill>
                  <a:srgbClr val="FF0000"/>
                </a:solidFill>
                <a:latin typeface="Helvetica" pitchFamily="34" charset="0"/>
              </a:rPr>
              <a:t>m)</a:t>
            </a:r>
          </a:p>
        </p:txBody>
      </p:sp>
      <p:sp>
        <p:nvSpPr>
          <p:cNvPr id="28" name="Text Box 46">
            <a:extLst>
              <a:ext uri="{FF2B5EF4-FFF2-40B4-BE49-F238E27FC236}">
                <a16:creationId xmlns:a16="http://schemas.microsoft.com/office/drawing/2014/main" id="{29E6F464-1EF4-9547-A4E9-51C1F4F43C90}"/>
              </a:ext>
            </a:extLst>
          </p:cNvPr>
          <p:cNvSpPr txBox="1">
            <a:spLocks noChangeArrowheads="1"/>
          </p:cNvSpPr>
          <p:nvPr/>
        </p:nvSpPr>
        <p:spPr bwMode="auto">
          <a:xfrm>
            <a:off x="6242095" y="1661156"/>
            <a:ext cx="104387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srgbClr val="FF0000"/>
                </a:solidFill>
                <a:latin typeface="Helvetica" pitchFamily="34" charset="0"/>
              </a:rPr>
              <a:t>cloud</a:t>
            </a:r>
          </a:p>
          <a:p>
            <a:pPr algn="ctr" defTabSz="342900" fontAlgn="base">
              <a:spcBef>
                <a:spcPct val="0"/>
              </a:spcBef>
              <a:spcAft>
                <a:spcPct val="0"/>
              </a:spcAft>
              <a:defRPr/>
            </a:pPr>
            <a:r>
              <a:rPr lang="en-US" sz="1350" b="1">
                <a:solidFill>
                  <a:srgbClr val="FF0000"/>
                </a:solidFill>
                <a:latin typeface="Helvetica" pitchFamily="34" charset="0"/>
              </a:rPr>
              <a:t>(1-100 </a:t>
            </a:r>
            <a:r>
              <a:rPr lang="en-US" sz="1350" b="1">
                <a:solidFill>
                  <a:srgbClr val="FF0000"/>
                </a:solidFill>
                <a:latin typeface="Symbol" pitchFamily="18" charset="2"/>
              </a:rPr>
              <a:t>m</a:t>
            </a:r>
            <a:r>
              <a:rPr lang="en-US" sz="1350" b="1">
                <a:solidFill>
                  <a:srgbClr val="FF0000"/>
                </a:solidFill>
                <a:latin typeface="Helvetica" pitchFamily="34" charset="0"/>
              </a:rPr>
              <a:t>m)</a:t>
            </a:r>
          </a:p>
        </p:txBody>
      </p:sp>
      <p:sp>
        <p:nvSpPr>
          <p:cNvPr id="32" name="AutoShape 56">
            <a:extLst>
              <a:ext uri="{FF2B5EF4-FFF2-40B4-BE49-F238E27FC236}">
                <a16:creationId xmlns:a16="http://schemas.microsoft.com/office/drawing/2014/main" id="{E90A8F02-D4B5-3240-B701-0A3A62789493}"/>
              </a:ext>
            </a:extLst>
          </p:cNvPr>
          <p:cNvSpPr>
            <a:spLocks noChangeArrowheads="1"/>
          </p:cNvSpPr>
          <p:nvPr/>
        </p:nvSpPr>
        <p:spPr bwMode="auto">
          <a:xfrm>
            <a:off x="6687238" y="3107966"/>
            <a:ext cx="285750" cy="363929"/>
          </a:xfrm>
          <a:prstGeom prst="downArrow">
            <a:avLst>
              <a:gd name="adj1" fmla="val 50000"/>
              <a:gd name="adj2" fmla="val 45000"/>
            </a:avLst>
          </a:prstGeom>
          <a:solidFill>
            <a:schemeClr val="tx1"/>
          </a:solidFill>
          <a:ln w="38100">
            <a:solidFill>
              <a:schemeClr val="tx1"/>
            </a:solidFill>
            <a:miter lim="800000"/>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3" name="Text Box 57">
            <a:extLst>
              <a:ext uri="{FF2B5EF4-FFF2-40B4-BE49-F238E27FC236}">
                <a16:creationId xmlns:a16="http://schemas.microsoft.com/office/drawing/2014/main" id="{A2C7B3DA-97CB-B040-9FF0-5ABD8053B72A}"/>
              </a:ext>
            </a:extLst>
          </p:cNvPr>
          <p:cNvSpPr txBox="1">
            <a:spLocks noChangeArrowheads="1"/>
          </p:cNvSpPr>
          <p:nvPr/>
        </p:nvSpPr>
        <p:spPr bwMode="auto">
          <a:xfrm>
            <a:off x="6264069" y="3547106"/>
            <a:ext cx="1136850" cy="300082"/>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prstClr val="black"/>
                </a:solidFill>
                <a:latin typeface="Helvetica" pitchFamily="34" charset="0"/>
              </a:rPr>
              <a:t>scavenging</a:t>
            </a:r>
          </a:p>
        </p:txBody>
      </p:sp>
      <p:sp>
        <p:nvSpPr>
          <p:cNvPr id="34" name="Text Box 59">
            <a:extLst>
              <a:ext uri="{FF2B5EF4-FFF2-40B4-BE49-F238E27FC236}">
                <a16:creationId xmlns:a16="http://schemas.microsoft.com/office/drawing/2014/main" id="{948879FE-8332-404B-AA4D-8E5AC38B7161}"/>
              </a:ext>
            </a:extLst>
          </p:cNvPr>
          <p:cNvSpPr txBox="1">
            <a:spLocks noChangeArrowheads="1"/>
          </p:cNvSpPr>
          <p:nvPr/>
        </p:nvSpPr>
        <p:spPr bwMode="auto">
          <a:xfrm>
            <a:off x="913898" y="1718306"/>
            <a:ext cx="1531188"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srgbClr val="FF0000"/>
                </a:solidFill>
                <a:latin typeface="Helvetica" pitchFamily="34" charset="0"/>
              </a:rPr>
              <a:t>precursor gases</a:t>
            </a:r>
          </a:p>
        </p:txBody>
      </p:sp>
      <p:sp>
        <p:nvSpPr>
          <p:cNvPr id="36" name="Rectangle 75">
            <a:extLst>
              <a:ext uri="{FF2B5EF4-FFF2-40B4-BE49-F238E27FC236}">
                <a16:creationId xmlns:a16="http://schemas.microsoft.com/office/drawing/2014/main" id="{1133C4D6-B60B-E142-8AE9-FF25D8D30365}"/>
              </a:ext>
            </a:extLst>
          </p:cNvPr>
          <p:cNvSpPr>
            <a:spLocks noChangeArrowheads="1"/>
          </p:cNvSpPr>
          <p:nvPr/>
        </p:nvSpPr>
        <p:spPr bwMode="auto">
          <a:xfrm>
            <a:off x="782929" y="2433872"/>
            <a:ext cx="1608534" cy="1398984"/>
          </a:xfrm>
          <a:prstGeom prst="rect">
            <a:avLst/>
          </a:prstGeom>
          <a:noFill/>
          <a:ln w="28575">
            <a:solidFill>
              <a:srgbClr val="0033CC"/>
            </a:solidFill>
            <a:miter lim="800000"/>
            <a:headEnd/>
            <a:tailEnd/>
          </a:ln>
        </p:spPr>
        <p:txBody>
          <a:bodyPr wrap="none" anchor="ct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 name="Rectangle 76">
            <a:extLst>
              <a:ext uri="{FF2B5EF4-FFF2-40B4-BE49-F238E27FC236}">
                <a16:creationId xmlns:a16="http://schemas.microsoft.com/office/drawing/2014/main" id="{E89FF4B0-D7F8-0546-A3FA-43D53469EF51}"/>
              </a:ext>
            </a:extLst>
          </p:cNvPr>
          <p:cNvSpPr>
            <a:spLocks noChangeArrowheads="1"/>
          </p:cNvSpPr>
          <p:nvPr/>
        </p:nvSpPr>
        <p:spPr bwMode="auto">
          <a:xfrm>
            <a:off x="1062726" y="2802966"/>
            <a:ext cx="960835" cy="715581"/>
          </a:xfrm>
          <a:prstGeom prst="rect">
            <a:avLst/>
          </a:prstGeom>
          <a:noFill/>
          <a:ln w="9525">
            <a:noFill/>
            <a:miter lim="800000"/>
            <a:headEnd/>
            <a:tailEnd/>
          </a:ln>
        </p:spPr>
        <p:txBody>
          <a:bodyPr>
            <a:spAutoFit/>
          </a:bodyPr>
          <a:lstStyle/>
          <a:p>
            <a:pPr algn="ctr" fontAlgn="base">
              <a:spcBef>
                <a:spcPct val="0"/>
              </a:spcBef>
              <a:spcAft>
                <a:spcPct val="0"/>
              </a:spcAft>
              <a:defRPr/>
            </a:pPr>
            <a:r>
              <a:rPr lang="en-US" sz="1350" dirty="0">
                <a:solidFill>
                  <a:prstClr val="black"/>
                </a:solidFill>
                <a:latin typeface="Calibri" pitchFamily="34" charset="0"/>
              </a:rPr>
              <a:t>Soup of chemical reactions</a:t>
            </a:r>
          </a:p>
        </p:txBody>
      </p:sp>
      <p:sp>
        <p:nvSpPr>
          <p:cNvPr id="38" name="Line 14">
            <a:extLst>
              <a:ext uri="{FF2B5EF4-FFF2-40B4-BE49-F238E27FC236}">
                <a16:creationId xmlns:a16="http://schemas.microsoft.com/office/drawing/2014/main" id="{6B931954-A6A7-334D-8DDF-0F7C7E3D98E4}"/>
              </a:ext>
            </a:extLst>
          </p:cNvPr>
          <p:cNvSpPr>
            <a:spLocks noChangeShapeType="1"/>
          </p:cNvSpPr>
          <p:nvPr/>
        </p:nvSpPr>
        <p:spPr bwMode="auto">
          <a:xfrm flipV="1">
            <a:off x="4915588" y="2689856"/>
            <a:ext cx="1191" cy="51435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43" name="Line 14">
            <a:extLst>
              <a:ext uri="{FF2B5EF4-FFF2-40B4-BE49-F238E27FC236}">
                <a16:creationId xmlns:a16="http://schemas.microsoft.com/office/drawing/2014/main" id="{E29DDD7D-B9E0-E447-B5EA-23EE7AEDB077}"/>
              </a:ext>
            </a:extLst>
          </p:cNvPr>
          <p:cNvSpPr>
            <a:spLocks noChangeShapeType="1"/>
          </p:cNvSpPr>
          <p:nvPr/>
        </p:nvSpPr>
        <p:spPr bwMode="auto">
          <a:xfrm flipH="1" flipV="1">
            <a:off x="2385511" y="3170867"/>
            <a:ext cx="2530078" cy="15479"/>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44" name="Line 14">
            <a:extLst>
              <a:ext uri="{FF2B5EF4-FFF2-40B4-BE49-F238E27FC236}">
                <a16:creationId xmlns:a16="http://schemas.microsoft.com/office/drawing/2014/main" id="{11B7CB76-6594-EB4B-85D7-9C1101FB8B3B}"/>
              </a:ext>
            </a:extLst>
          </p:cNvPr>
          <p:cNvSpPr>
            <a:spLocks noChangeShapeType="1"/>
          </p:cNvSpPr>
          <p:nvPr/>
        </p:nvSpPr>
        <p:spPr bwMode="auto">
          <a:xfrm>
            <a:off x="2543863" y="3173249"/>
            <a:ext cx="2370534" cy="22622"/>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45" name="Text Box 21">
            <a:extLst>
              <a:ext uri="{FF2B5EF4-FFF2-40B4-BE49-F238E27FC236}">
                <a16:creationId xmlns:a16="http://schemas.microsoft.com/office/drawing/2014/main" id="{77C5B2D3-264A-FA43-8934-A40F69998FA7}"/>
              </a:ext>
            </a:extLst>
          </p:cNvPr>
          <p:cNvSpPr txBox="1">
            <a:spLocks noChangeArrowheads="1"/>
          </p:cNvSpPr>
          <p:nvPr/>
        </p:nvSpPr>
        <p:spPr bwMode="auto">
          <a:xfrm>
            <a:off x="3098519" y="3189141"/>
            <a:ext cx="1165704"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evaporation</a:t>
            </a:r>
            <a:endParaRPr lang="en-US" sz="1350" b="1" dirty="0">
              <a:solidFill>
                <a:prstClr val="black"/>
              </a:solidFill>
              <a:latin typeface="Helvetica" pitchFamily="34" charset="0"/>
            </a:endParaRPr>
          </a:p>
        </p:txBody>
      </p:sp>
      <p:sp>
        <p:nvSpPr>
          <p:cNvPr id="46" name="TextBox 45">
            <a:extLst>
              <a:ext uri="{FF2B5EF4-FFF2-40B4-BE49-F238E27FC236}">
                <a16:creationId xmlns:a16="http://schemas.microsoft.com/office/drawing/2014/main" id="{6AD47F45-99E2-2542-89CF-787AB67D677A}"/>
              </a:ext>
            </a:extLst>
          </p:cNvPr>
          <p:cNvSpPr txBox="1"/>
          <p:nvPr/>
        </p:nvSpPr>
        <p:spPr>
          <a:xfrm>
            <a:off x="991142" y="1482327"/>
            <a:ext cx="1367682" cy="300082"/>
          </a:xfrm>
          <a:prstGeom prst="rect">
            <a:avLst/>
          </a:prstGeom>
          <a:noFill/>
        </p:spPr>
        <p:txBody>
          <a:bodyPr wrap="none" rtlCol="0">
            <a:spAutoFit/>
          </a:bodyPr>
          <a:lstStyle/>
          <a:p>
            <a:r>
              <a:rPr lang="en-US" sz="1350" b="1" dirty="0">
                <a:solidFill>
                  <a:srgbClr val="FF0000"/>
                </a:solidFill>
                <a:latin typeface="Helvetica" pitchFamily="2" charset="0"/>
              </a:rPr>
              <a:t>(10</a:t>
            </a:r>
            <a:r>
              <a:rPr lang="en-US" sz="1350" b="1" baseline="30000" dirty="0">
                <a:solidFill>
                  <a:srgbClr val="FF0000"/>
                </a:solidFill>
                <a:latin typeface="Helvetica" pitchFamily="2" charset="0"/>
              </a:rPr>
              <a:t>-3</a:t>
            </a:r>
            <a:r>
              <a:rPr lang="en-US" sz="1350" b="1" dirty="0">
                <a:solidFill>
                  <a:srgbClr val="FF0000"/>
                </a:solidFill>
                <a:latin typeface="Helvetica" pitchFamily="2" charset="0"/>
              </a:rPr>
              <a:t> – 10</a:t>
            </a:r>
            <a:r>
              <a:rPr lang="en-US" sz="1350" b="1" baseline="30000" dirty="0">
                <a:solidFill>
                  <a:srgbClr val="FF0000"/>
                </a:solidFill>
                <a:latin typeface="Helvetica" pitchFamily="2" charset="0"/>
              </a:rPr>
              <a:t>-4 </a:t>
            </a:r>
            <a:r>
              <a:rPr lang="en-US" sz="1350" b="1" dirty="0">
                <a:solidFill>
                  <a:srgbClr val="FF0000"/>
                </a:solidFill>
                <a:latin typeface="Symbol" pitchFamily="18" charset="2"/>
              </a:rPr>
              <a:t>m</a:t>
            </a:r>
            <a:r>
              <a:rPr lang="en-US" sz="1350" b="1" dirty="0">
                <a:solidFill>
                  <a:srgbClr val="FF0000"/>
                </a:solidFill>
                <a:latin typeface="Helvetica" pitchFamily="34" charset="0"/>
              </a:rPr>
              <a:t>m)</a:t>
            </a:r>
            <a:endParaRPr lang="en-US" sz="1350" dirty="0"/>
          </a:p>
        </p:txBody>
      </p:sp>
      <p:sp>
        <p:nvSpPr>
          <p:cNvPr id="47" name="TextBox 46">
            <a:extLst>
              <a:ext uri="{FF2B5EF4-FFF2-40B4-BE49-F238E27FC236}">
                <a16:creationId xmlns:a16="http://schemas.microsoft.com/office/drawing/2014/main" id="{E3C79D59-AE25-CB4D-AFEC-6BDB3CFCAF70}"/>
              </a:ext>
            </a:extLst>
          </p:cNvPr>
          <p:cNvSpPr txBox="1"/>
          <p:nvPr/>
        </p:nvSpPr>
        <p:spPr>
          <a:xfrm>
            <a:off x="1029241" y="4313867"/>
            <a:ext cx="6506297" cy="1592744"/>
          </a:xfrm>
          <a:prstGeom prst="rect">
            <a:avLst/>
          </a:prstGeom>
          <a:noFill/>
          <a:ln>
            <a:solidFill>
              <a:schemeClr val="bg1">
                <a:lumMod val="50000"/>
              </a:schemeClr>
            </a:solidFill>
          </a:ln>
        </p:spPr>
        <p:txBody>
          <a:bodyPr wrap="square" rtlCol="0">
            <a:spAutoFit/>
          </a:bodyPr>
          <a:lstStyle/>
          <a:p>
            <a:pPr marL="342900">
              <a:buFont typeface="Arial" panose="020B0604020202020204" pitchFamily="34" charset="0"/>
              <a:buChar char="•"/>
            </a:pPr>
            <a:r>
              <a:rPr lang="en-US" sz="2100" dirty="0"/>
              <a:t>   Precursor gases:</a:t>
            </a:r>
          </a:p>
          <a:p>
            <a:r>
              <a:rPr lang="en-US" sz="2100" dirty="0"/>
              <a:t>     SO</a:t>
            </a:r>
            <a:r>
              <a:rPr lang="en-US" sz="2100" baseline="-25000" dirty="0"/>
              <a:t>2</a:t>
            </a:r>
            <a:r>
              <a:rPr lang="en-US" sz="2100" dirty="0"/>
              <a:t>, NH</a:t>
            </a:r>
            <a:r>
              <a:rPr lang="en-US" sz="2100" baseline="-25000" dirty="0"/>
              <a:t>3</a:t>
            </a:r>
            <a:r>
              <a:rPr lang="en-US" sz="2100" dirty="0"/>
              <a:t>, NO</a:t>
            </a:r>
            <a:r>
              <a:rPr lang="en-US" sz="2100" baseline="-25000" dirty="0"/>
              <a:t>x</a:t>
            </a:r>
            <a:r>
              <a:rPr lang="en-US" sz="2100" dirty="0"/>
              <a:t>, organic gases (“VOCs”)</a:t>
            </a:r>
          </a:p>
          <a:p>
            <a:r>
              <a:rPr lang="en-US" sz="1050" b="1" dirty="0">
                <a:solidFill>
                  <a:srgbClr val="FF0000"/>
                </a:solidFill>
              </a:rPr>
              <a:t>                          ↓↓↓   </a:t>
            </a:r>
            <a:r>
              <a:rPr lang="en-US" sz="1350" b="1" dirty="0">
                <a:solidFill>
                  <a:srgbClr val="FF0000"/>
                </a:solidFill>
              </a:rPr>
              <a:t>atmospheric chemical reactions, uptake by existing particles</a:t>
            </a:r>
          </a:p>
          <a:p>
            <a:pPr marL="342900">
              <a:buFont typeface="Arial" panose="020B0604020202020204" pitchFamily="34" charset="0"/>
              <a:buChar char="•"/>
            </a:pPr>
            <a:r>
              <a:rPr lang="en-US" sz="2100" dirty="0"/>
              <a:t>   Secondary particle components:</a:t>
            </a:r>
          </a:p>
          <a:p>
            <a:r>
              <a:rPr lang="en-US" sz="2100" dirty="0"/>
              <a:t>      Sulfate, ammonium, nitrate, partially oxidized organics</a:t>
            </a:r>
          </a:p>
        </p:txBody>
      </p:sp>
      <p:sp>
        <p:nvSpPr>
          <p:cNvPr id="48" name="Oval 80">
            <a:extLst>
              <a:ext uri="{FF2B5EF4-FFF2-40B4-BE49-F238E27FC236}">
                <a16:creationId xmlns:a16="http://schemas.microsoft.com/office/drawing/2014/main" id="{D94C274F-F293-5340-947F-D0C191F4DF97}"/>
              </a:ext>
            </a:extLst>
          </p:cNvPr>
          <p:cNvSpPr>
            <a:spLocks noChangeArrowheads="1"/>
          </p:cNvSpPr>
          <p:nvPr/>
        </p:nvSpPr>
        <p:spPr bwMode="auto">
          <a:xfrm>
            <a:off x="168878" y="1740573"/>
            <a:ext cx="695325" cy="738188"/>
          </a:xfrm>
          <a:prstGeom prst="ellipse">
            <a:avLst/>
          </a:prstGeom>
          <a:solidFill>
            <a:srgbClr val="FF9900"/>
          </a:solidFill>
          <a:ln w="9525">
            <a:solidFill>
              <a:srgbClr val="FF9900"/>
            </a:solidFill>
            <a:round/>
            <a:headEnd/>
            <a:tailEnd/>
          </a:ln>
        </p:spPr>
        <p:txBody>
          <a:bodyPr wrap="none" anchor="ct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49" name="Line 9">
            <a:extLst>
              <a:ext uri="{FF2B5EF4-FFF2-40B4-BE49-F238E27FC236}">
                <a16:creationId xmlns:a16="http://schemas.microsoft.com/office/drawing/2014/main" id="{2700A930-A976-4146-A741-21B3D13F3BD6}"/>
              </a:ext>
            </a:extLst>
          </p:cNvPr>
          <p:cNvSpPr>
            <a:spLocks noChangeShapeType="1"/>
          </p:cNvSpPr>
          <p:nvPr/>
        </p:nvSpPr>
        <p:spPr bwMode="auto">
          <a:xfrm>
            <a:off x="683512" y="2433872"/>
            <a:ext cx="153590" cy="216694"/>
          </a:xfrm>
          <a:prstGeom prst="line">
            <a:avLst/>
          </a:prstGeom>
          <a:noFill/>
          <a:ln w="38100">
            <a:solidFill>
              <a:srgbClr val="FF9900"/>
            </a:solidFill>
            <a:round/>
            <a:headEnd/>
            <a:tailEnd type="triangle" w="med" len="med"/>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50" name="Line 9">
            <a:extLst>
              <a:ext uri="{FF2B5EF4-FFF2-40B4-BE49-F238E27FC236}">
                <a16:creationId xmlns:a16="http://schemas.microsoft.com/office/drawing/2014/main" id="{8ED5EA00-88B4-D942-B207-F3C17138B562}"/>
              </a:ext>
            </a:extLst>
          </p:cNvPr>
          <p:cNvSpPr>
            <a:spLocks noChangeShapeType="1"/>
          </p:cNvSpPr>
          <p:nvPr/>
        </p:nvSpPr>
        <p:spPr bwMode="auto">
          <a:xfrm>
            <a:off x="785983" y="2349133"/>
            <a:ext cx="183540" cy="145666"/>
          </a:xfrm>
          <a:prstGeom prst="line">
            <a:avLst/>
          </a:prstGeom>
          <a:noFill/>
          <a:ln w="38100">
            <a:solidFill>
              <a:srgbClr val="FF9900"/>
            </a:solidFill>
            <a:round/>
            <a:headEnd/>
            <a:tailEnd type="triangle" w="med" len="med"/>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51" name="TextBox 50">
            <a:extLst>
              <a:ext uri="{FF2B5EF4-FFF2-40B4-BE49-F238E27FC236}">
                <a16:creationId xmlns:a16="http://schemas.microsoft.com/office/drawing/2014/main" id="{7C06CB65-2D4D-D940-9285-5F5D65D9BDC8}"/>
              </a:ext>
            </a:extLst>
          </p:cNvPr>
          <p:cNvSpPr txBox="1"/>
          <p:nvPr/>
        </p:nvSpPr>
        <p:spPr>
          <a:xfrm>
            <a:off x="159596" y="2002337"/>
            <a:ext cx="892991" cy="300082"/>
          </a:xfrm>
          <a:prstGeom prst="rect">
            <a:avLst/>
          </a:prstGeom>
          <a:noFill/>
        </p:spPr>
        <p:txBody>
          <a:bodyPr wrap="square" rtlCol="0">
            <a:spAutoFit/>
          </a:bodyPr>
          <a:lstStyle/>
          <a:p>
            <a:r>
              <a:rPr lang="en-US" sz="1350" dirty="0">
                <a:solidFill>
                  <a:schemeClr val="bg1"/>
                </a:solidFill>
              </a:rPr>
              <a:t>sunlight</a:t>
            </a:r>
          </a:p>
        </p:txBody>
      </p:sp>
    </p:spTree>
    <p:extLst>
      <p:ext uri="{BB962C8B-B14F-4D97-AF65-F5344CB8AC3E}">
        <p14:creationId xmlns:p14="http://schemas.microsoft.com/office/powerpoint/2010/main" val="41776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53704" y="1123950"/>
            <a:ext cx="4361260" cy="400050"/>
          </a:xfrm>
        </p:spPr>
        <p:txBody>
          <a:bodyPr/>
          <a:lstStyle/>
          <a:p>
            <a:pPr eaLnBrk="1" hangingPunct="1"/>
            <a:r>
              <a:rPr lang="en-US" sz="1500" b="1" dirty="0"/>
              <a:t>Life cycle of particulate matter (PM, aerosols)</a:t>
            </a:r>
          </a:p>
        </p:txBody>
      </p:sp>
      <p:sp>
        <p:nvSpPr>
          <p:cNvPr id="37891" name="Line 3"/>
          <p:cNvSpPr>
            <a:spLocks noChangeShapeType="1"/>
          </p:cNvSpPr>
          <p:nvPr/>
        </p:nvSpPr>
        <p:spPr bwMode="auto">
          <a:xfrm>
            <a:off x="564608" y="5225438"/>
            <a:ext cx="6858000" cy="0"/>
          </a:xfrm>
          <a:prstGeom prst="line">
            <a:avLst/>
          </a:prstGeom>
          <a:noFill/>
          <a:ln w="76200">
            <a:solidFill>
              <a:srgbClr val="008000"/>
            </a:solidFill>
            <a:round/>
            <a:headEnd/>
            <a:tailEnd type="non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892" name="Line 5"/>
          <p:cNvSpPr>
            <a:spLocks noChangeShapeType="1"/>
          </p:cNvSpPr>
          <p:nvPr/>
        </p:nvSpPr>
        <p:spPr bwMode="auto">
          <a:xfrm flipV="1">
            <a:off x="5765258" y="4482488"/>
            <a:ext cx="0" cy="74295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894" name="Line 14"/>
          <p:cNvSpPr>
            <a:spLocks noChangeShapeType="1"/>
          </p:cNvSpPr>
          <p:nvPr/>
        </p:nvSpPr>
        <p:spPr bwMode="auto">
          <a:xfrm>
            <a:off x="2441033" y="2653688"/>
            <a:ext cx="695325" cy="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895" name="Text Box 15"/>
          <p:cNvSpPr txBox="1">
            <a:spLocks noChangeArrowheads="1"/>
          </p:cNvSpPr>
          <p:nvPr/>
        </p:nvSpPr>
        <p:spPr bwMode="auto">
          <a:xfrm>
            <a:off x="2221958" y="2225064"/>
            <a:ext cx="1050288"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nucleation</a:t>
            </a:r>
          </a:p>
        </p:txBody>
      </p:sp>
      <p:sp>
        <p:nvSpPr>
          <p:cNvPr id="37896" name="Line 17"/>
          <p:cNvSpPr>
            <a:spLocks noChangeShapeType="1"/>
          </p:cNvSpPr>
          <p:nvPr/>
        </p:nvSpPr>
        <p:spPr bwMode="auto">
          <a:xfrm>
            <a:off x="4050758" y="2681073"/>
            <a:ext cx="628650" cy="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897" name="Text Box 18"/>
          <p:cNvSpPr txBox="1">
            <a:spLocks noChangeArrowheads="1"/>
          </p:cNvSpPr>
          <p:nvPr/>
        </p:nvSpPr>
        <p:spPr bwMode="auto">
          <a:xfrm>
            <a:off x="3765008" y="2264354"/>
            <a:ext cx="1200150" cy="300082"/>
          </a:xfrm>
          <a:prstGeom prst="rect">
            <a:avLst/>
          </a:prstGeom>
          <a:noFill/>
          <a:ln w="9525">
            <a:noFill/>
            <a:miter lim="800000"/>
            <a:headEnd/>
            <a:tailEnd/>
          </a:ln>
        </p:spPr>
        <p:txBody>
          <a:bodyPr>
            <a:spAutoFit/>
          </a:bodyPr>
          <a:lstStyle/>
          <a:p>
            <a:pPr defTabSz="342900" fontAlgn="base">
              <a:spcBef>
                <a:spcPct val="0"/>
              </a:spcBef>
              <a:spcAft>
                <a:spcPct val="0"/>
              </a:spcAft>
              <a:defRPr/>
            </a:pPr>
            <a:r>
              <a:rPr lang="en-US" sz="1350" b="1">
                <a:solidFill>
                  <a:prstClr val="black"/>
                </a:solidFill>
                <a:latin typeface="Helvetica" pitchFamily="34" charset="0"/>
              </a:rPr>
              <a:t>coagulation</a:t>
            </a:r>
          </a:p>
        </p:txBody>
      </p:sp>
      <p:sp>
        <p:nvSpPr>
          <p:cNvPr id="37899" name="Text Box 21"/>
          <p:cNvSpPr txBox="1">
            <a:spLocks noChangeArrowheads="1"/>
          </p:cNvSpPr>
          <p:nvPr/>
        </p:nvSpPr>
        <p:spPr bwMode="auto">
          <a:xfrm>
            <a:off x="3112545" y="2962061"/>
            <a:ext cx="1309974"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condensation</a:t>
            </a:r>
          </a:p>
        </p:txBody>
      </p:sp>
      <p:sp>
        <p:nvSpPr>
          <p:cNvPr id="37900" name="Line 22"/>
          <p:cNvSpPr>
            <a:spLocks noChangeShapeType="1"/>
          </p:cNvSpPr>
          <p:nvPr/>
        </p:nvSpPr>
        <p:spPr bwMode="auto">
          <a:xfrm flipV="1">
            <a:off x="5193758" y="2767988"/>
            <a:ext cx="0" cy="245745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01" name="Text Box 23"/>
          <p:cNvSpPr txBox="1">
            <a:spLocks noChangeArrowheads="1"/>
          </p:cNvSpPr>
          <p:nvPr/>
        </p:nvSpPr>
        <p:spPr bwMode="auto">
          <a:xfrm>
            <a:off x="4306976" y="5446894"/>
            <a:ext cx="886782" cy="300082"/>
          </a:xfrm>
          <a:prstGeom prst="rect">
            <a:avLst/>
          </a:prstGeom>
          <a:noFill/>
          <a:ln w="9525">
            <a:noFill/>
            <a:miter lim="800000"/>
            <a:headEnd/>
            <a:tailEnd/>
          </a:ln>
        </p:spPr>
        <p:txBody>
          <a:bodyPr wrap="none">
            <a:spAutoFit/>
          </a:bodyPr>
          <a:lstStyle/>
          <a:p>
            <a:pPr algn="r" defTabSz="342900" fontAlgn="base">
              <a:spcBef>
                <a:spcPct val="0"/>
              </a:spcBef>
              <a:spcAft>
                <a:spcPct val="0"/>
              </a:spcAft>
              <a:defRPr/>
            </a:pPr>
            <a:r>
              <a:rPr lang="en-US" sz="1350" b="1" dirty="0">
                <a:solidFill>
                  <a:prstClr val="black"/>
                </a:solidFill>
                <a:latin typeface="Helvetica" pitchFamily="34" charset="0"/>
              </a:rPr>
              <a:t>wildfires</a:t>
            </a:r>
          </a:p>
        </p:txBody>
      </p:sp>
      <p:sp>
        <p:nvSpPr>
          <p:cNvPr id="37902" name="Text Box 24"/>
          <p:cNvSpPr txBox="1">
            <a:spLocks noChangeArrowheads="1"/>
          </p:cNvSpPr>
          <p:nvPr/>
        </p:nvSpPr>
        <p:spPr bwMode="auto">
          <a:xfrm>
            <a:off x="5425867" y="5454038"/>
            <a:ext cx="896399"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soil dust</a:t>
            </a:r>
            <a:endParaRPr lang="en-US" sz="1350" b="1" dirty="0">
              <a:solidFill>
                <a:prstClr val="black"/>
              </a:solidFill>
              <a:latin typeface="Helvetica" pitchFamily="34" charset="0"/>
            </a:endParaRPr>
          </a:p>
        </p:txBody>
      </p:sp>
      <p:grpSp>
        <p:nvGrpSpPr>
          <p:cNvPr id="37903" name="Group 25"/>
          <p:cNvGrpSpPr>
            <a:grpSpLocks/>
          </p:cNvGrpSpPr>
          <p:nvPr/>
        </p:nvGrpSpPr>
        <p:grpSpPr bwMode="auto">
          <a:xfrm>
            <a:off x="3307809" y="2283407"/>
            <a:ext cx="632222" cy="528639"/>
            <a:chOff x="1152" y="839"/>
            <a:chExt cx="531" cy="444"/>
          </a:xfrm>
        </p:grpSpPr>
        <p:sp>
          <p:nvSpPr>
            <p:cNvPr id="37947" name="Text Box 26"/>
            <p:cNvSpPr txBox="1">
              <a:spLocks noChangeArrowheads="1"/>
            </p:cNvSpPr>
            <p:nvPr/>
          </p:nvSpPr>
          <p:spPr bwMode="auto">
            <a:xfrm>
              <a:off x="1190" y="839"/>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37948" name="Text Box 27"/>
            <p:cNvSpPr txBox="1">
              <a:spLocks noChangeArrowheads="1"/>
            </p:cNvSpPr>
            <p:nvPr/>
          </p:nvSpPr>
          <p:spPr bwMode="auto">
            <a:xfrm>
              <a:off x="1286" y="935"/>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37949" name="Text Box 28"/>
            <p:cNvSpPr txBox="1">
              <a:spLocks noChangeArrowheads="1"/>
            </p:cNvSpPr>
            <p:nvPr/>
          </p:nvSpPr>
          <p:spPr bwMode="auto">
            <a:xfrm>
              <a:off x="1382" y="1031"/>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37950" name="Text Box 29"/>
            <p:cNvSpPr txBox="1">
              <a:spLocks noChangeArrowheads="1"/>
            </p:cNvSpPr>
            <p:nvPr/>
          </p:nvSpPr>
          <p:spPr bwMode="auto">
            <a:xfrm>
              <a:off x="1152" y="1008"/>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37951" name="Text Box 30"/>
            <p:cNvSpPr txBox="1">
              <a:spLocks noChangeArrowheads="1"/>
            </p:cNvSpPr>
            <p:nvPr/>
          </p:nvSpPr>
          <p:spPr bwMode="auto">
            <a:xfrm>
              <a:off x="1392" y="864"/>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sp>
          <p:nvSpPr>
            <p:cNvPr id="37952" name="Text Box 31"/>
            <p:cNvSpPr txBox="1">
              <a:spLocks noChangeArrowheads="1"/>
            </p:cNvSpPr>
            <p:nvPr/>
          </p:nvSpPr>
          <p:spPr bwMode="auto">
            <a:xfrm>
              <a:off x="1488" y="960"/>
              <a:ext cx="195" cy="25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t>
              </a:r>
            </a:p>
          </p:txBody>
        </p:sp>
      </p:grpSp>
      <p:sp>
        <p:nvSpPr>
          <p:cNvPr id="37904" name="Oval 32"/>
          <p:cNvSpPr>
            <a:spLocks noChangeArrowheads="1"/>
          </p:cNvSpPr>
          <p:nvPr/>
        </p:nvSpPr>
        <p:spPr bwMode="auto">
          <a:xfrm>
            <a:off x="4908007" y="2242679"/>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05" name="Oval 33"/>
          <p:cNvSpPr>
            <a:spLocks noChangeArrowheads="1"/>
          </p:cNvSpPr>
          <p:nvPr/>
        </p:nvSpPr>
        <p:spPr bwMode="auto">
          <a:xfrm>
            <a:off x="5022307" y="2471279"/>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06" name="Oval 34"/>
          <p:cNvSpPr>
            <a:spLocks noChangeArrowheads="1"/>
          </p:cNvSpPr>
          <p:nvPr/>
        </p:nvSpPr>
        <p:spPr bwMode="auto">
          <a:xfrm>
            <a:off x="5079457" y="2356979"/>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07" name="Oval 35"/>
          <p:cNvSpPr>
            <a:spLocks noChangeArrowheads="1"/>
          </p:cNvSpPr>
          <p:nvPr/>
        </p:nvSpPr>
        <p:spPr bwMode="auto">
          <a:xfrm>
            <a:off x="5308057" y="2414129"/>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08" name="Oval 36"/>
          <p:cNvSpPr>
            <a:spLocks noChangeArrowheads="1"/>
          </p:cNvSpPr>
          <p:nvPr/>
        </p:nvSpPr>
        <p:spPr bwMode="auto">
          <a:xfrm>
            <a:off x="5250907" y="2242679"/>
            <a:ext cx="259766" cy="421972"/>
          </a:xfrm>
          <a:prstGeom prst="ellipse">
            <a:avLst/>
          </a:prstGeom>
          <a:solidFill>
            <a:schemeClr val="tx1"/>
          </a:solidFill>
          <a:ln w="9525">
            <a:solidFill>
              <a:schemeClr val="tx1"/>
            </a:solidFill>
            <a:round/>
            <a:headEnd/>
            <a:tailEnd/>
          </a:ln>
        </p:spPr>
        <p:txBody>
          <a:bodyPr wrap="none" anchor="ctr">
            <a:spAutoFit/>
          </a:bodyPr>
          <a:lstStyle/>
          <a:p>
            <a:pPr defTabSz="342900" fontAlgn="base">
              <a:spcBef>
                <a:spcPct val="0"/>
              </a:spcBef>
              <a:spcAft>
                <a:spcPct val="0"/>
              </a:spcAft>
              <a:defRPr/>
            </a:pPr>
            <a:endParaRPr lang="en-US" sz="1350">
              <a:solidFill>
                <a:prstClr val="black"/>
              </a:solidFill>
              <a:latin typeface="Arial" charset="0"/>
            </a:endParaRPr>
          </a:p>
        </p:txBody>
      </p:sp>
      <p:pic>
        <p:nvPicPr>
          <p:cNvPr id="37909" name="Picture 37" descr="raincloud">
            <a:hlinkClick r:id="rId3"/>
          </p:cNvPr>
          <p:cNvPicPr>
            <a:picLocks noChangeAspect="1" noChangeArrowheads="1"/>
          </p:cNvPicPr>
          <p:nvPr/>
        </p:nvPicPr>
        <p:blipFill>
          <a:blip r:embed="rId4"/>
          <a:srcRect/>
          <a:stretch>
            <a:fillRect/>
          </a:stretch>
        </p:blipFill>
        <p:spPr bwMode="auto">
          <a:xfrm>
            <a:off x="6279608" y="2310788"/>
            <a:ext cx="1143000" cy="867966"/>
          </a:xfrm>
          <a:prstGeom prst="rect">
            <a:avLst/>
          </a:prstGeom>
          <a:noFill/>
          <a:ln w="9525">
            <a:noFill/>
            <a:miter lim="800000"/>
            <a:headEnd/>
            <a:tailEnd/>
          </a:ln>
        </p:spPr>
      </p:pic>
      <p:sp>
        <p:nvSpPr>
          <p:cNvPr id="37910" name="Text Box 41"/>
          <p:cNvSpPr txBox="1">
            <a:spLocks noChangeArrowheads="1"/>
          </p:cNvSpPr>
          <p:nvPr/>
        </p:nvSpPr>
        <p:spPr bwMode="auto">
          <a:xfrm>
            <a:off x="5479508" y="2225064"/>
            <a:ext cx="780983"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cycling</a:t>
            </a:r>
          </a:p>
        </p:txBody>
      </p:sp>
      <p:sp>
        <p:nvSpPr>
          <p:cNvPr id="37911" name="Line 42"/>
          <p:cNvSpPr>
            <a:spLocks noChangeShapeType="1"/>
          </p:cNvSpPr>
          <p:nvPr/>
        </p:nvSpPr>
        <p:spPr bwMode="auto">
          <a:xfrm>
            <a:off x="5536658" y="2539388"/>
            <a:ext cx="628650" cy="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12" name="Line 43"/>
          <p:cNvSpPr>
            <a:spLocks noChangeShapeType="1"/>
          </p:cNvSpPr>
          <p:nvPr/>
        </p:nvSpPr>
        <p:spPr bwMode="auto">
          <a:xfrm flipH="1">
            <a:off x="5536658" y="2710838"/>
            <a:ext cx="628650" cy="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13" name="Text Box 44"/>
          <p:cNvSpPr txBox="1">
            <a:spLocks noChangeArrowheads="1"/>
          </p:cNvSpPr>
          <p:nvPr/>
        </p:nvSpPr>
        <p:spPr bwMode="auto">
          <a:xfrm>
            <a:off x="2938889" y="1739289"/>
            <a:ext cx="103906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dirty="0">
                <a:solidFill>
                  <a:srgbClr val="FF0000"/>
                </a:solidFill>
                <a:latin typeface="Helvetica" pitchFamily="34" charset="0"/>
              </a:rPr>
              <a:t>ultra-fine</a:t>
            </a:r>
          </a:p>
          <a:p>
            <a:pPr algn="ctr" defTabSz="342900" fontAlgn="base">
              <a:spcBef>
                <a:spcPct val="0"/>
              </a:spcBef>
              <a:spcAft>
                <a:spcPct val="0"/>
              </a:spcAft>
              <a:defRPr/>
            </a:pPr>
            <a:r>
              <a:rPr lang="en-US" sz="1350" b="1" dirty="0">
                <a:solidFill>
                  <a:srgbClr val="FF0000"/>
                </a:solidFill>
                <a:latin typeface="Helvetica" pitchFamily="34" charset="0"/>
              </a:rPr>
              <a:t>(&lt;0.01 </a:t>
            </a:r>
            <a:r>
              <a:rPr lang="en-US" sz="1350" b="1" dirty="0">
                <a:solidFill>
                  <a:srgbClr val="FF0000"/>
                </a:solidFill>
                <a:latin typeface="Symbol" pitchFamily="18" charset="2"/>
              </a:rPr>
              <a:t>m</a:t>
            </a:r>
            <a:r>
              <a:rPr lang="en-US" sz="1350" b="1" dirty="0">
                <a:solidFill>
                  <a:srgbClr val="FF0000"/>
                </a:solidFill>
                <a:latin typeface="Helvetica" pitchFamily="34" charset="0"/>
              </a:rPr>
              <a:t>m)</a:t>
            </a:r>
          </a:p>
        </p:txBody>
      </p:sp>
      <p:sp>
        <p:nvSpPr>
          <p:cNvPr id="37914" name="Text Box 45"/>
          <p:cNvSpPr txBox="1">
            <a:spLocks noChangeArrowheads="1"/>
          </p:cNvSpPr>
          <p:nvPr/>
        </p:nvSpPr>
        <p:spPr bwMode="auto">
          <a:xfrm>
            <a:off x="4555501" y="1739289"/>
            <a:ext cx="109196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srgbClr val="FF0000"/>
                </a:solidFill>
                <a:latin typeface="Helvetica" pitchFamily="34" charset="0"/>
              </a:rPr>
              <a:t>fine</a:t>
            </a:r>
          </a:p>
          <a:p>
            <a:pPr algn="ctr" defTabSz="342900" fontAlgn="base">
              <a:spcBef>
                <a:spcPct val="0"/>
              </a:spcBef>
              <a:spcAft>
                <a:spcPct val="0"/>
              </a:spcAft>
              <a:defRPr/>
            </a:pPr>
            <a:r>
              <a:rPr lang="en-US" sz="1350" b="1">
                <a:solidFill>
                  <a:srgbClr val="FF0000"/>
                </a:solidFill>
                <a:latin typeface="Helvetica" pitchFamily="34" charset="0"/>
              </a:rPr>
              <a:t>(0.01-1 </a:t>
            </a:r>
            <a:r>
              <a:rPr lang="en-US" sz="1350" b="1">
                <a:solidFill>
                  <a:srgbClr val="FF0000"/>
                </a:solidFill>
                <a:latin typeface="Symbol" pitchFamily="18" charset="2"/>
              </a:rPr>
              <a:t>m</a:t>
            </a:r>
            <a:r>
              <a:rPr lang="en-US" sz="1350" b="1">
                <a:solidFill>
                  <a:srgbClr val="FF0000"/>
                </a:solidFill>
                <a:latin typeface="Helvetica" pitchFamily="34" charset="0"/>
              </a:rPr>
              <a:t>m)</a:t>
            </a:r>
          </a:p>
        </p:txBody>
      </p:sp>
      <p:sp>
        <p:nvSpPr>
          <p:cNvPr id="37915" name="Text Box 46"/>
          <p:cNvSpPr txBox="1">
            <a:spLocks noChangeArrowheads="1"/>
          </p:cNvSpPr>
          <p:nvPr/>
        </p:nvSpPr>
        <p:spPr bwMode="auto">
          <a:xfrm>
            <a:off x="6291665" y="1739289"/>
            <a:ext cx="104387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srgbClr val="FF0000"/>
                </a:solidFill>
                <a:latin typeface="Helvetica" pitchFamily="34" charset="0"/>
              </a:rPr>
              <a:t>cloud</a:t>
            </a:r>
          </a:p>
          <a:p>
            <a:pPr algn="ctr" defTabSz="342900" fontAlgn="base">
              <a:spcBef>
                <a:spcPct val="0"/>
              </a:spcBef>
              <a:spcAft>
                <a:spcPct val="0"/>
              </a:spcAft>
              <a:defRPr/>
            </a:pPr>
            <a:r>
              <a:rPr lang="en-US" sz="1350" b="1">
                <a:solidFill>
                  <a:srgbClr val="FF0000"/>
                </a:solidFill>
                <a:latin typeface="Helvetica" pitchFamily="34" charset="0"/>
              </a:rPr>
              <a:t>(1-100 </a:t>
            </a:r>
            <a:r>
              <a:rPr lang="en-US" sz="1350" b="1">
                <a:solidFill>
                  <a:srgbClr val="FF0000"/>
                </a:solidFill>
                <a:latin typeface="Symbol" pitchFamily="18" charset="2"/>
              </a:rPr>
              <a:t>m</a:t>
            </a:r>
            <a:r>
              <a:rPr lang="en-US" sz="1350" b="1">
                <a:solidFill>
                  <a:srgbClr val="FF0000"/>
                </a:solidFill>
                <a:latin typeface="Helvetica" pitchFamily="34" charset="0"/>
              </a:rPr>
              <a:t>m)</a:t>
            </a:r>
          </a:p>
        </p:txBody>
      </p:sp>
      <p:sp>
        <p:nvSpPr>
          <p:cNvPr id="37916" name="Text Box 47"/>
          <p:cNvSpPr txBox="1">
            <a:spLocks noChangeArrowheads="1"/>
          </p:cNvSpPr>
          <p:nvPr/>
        </p:nvSpPr>
        <p:spPr bwMode="auto">
          <a:xfrm>
            <a:off x="963467" y="5454039"/>
            <a:ext cx="1165704" cy="507831"/>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combustion</a:t>
            </a:r>
          </a:p>
          <a:p>
            <a:pPr defTabSz="342900" fontAlgn="base">
              <a:spcBef>
                <a:spcPct val="0"/>
              </a:spcBef>
              <a:spcAft>
                <a:spcPct val="0"/>
              </a:spcAft>
              <a:defRPr/>
            </a:pPr>
            <a:r>
              <a:rPr lang="en-US" sz="1350" b="1">
                <a:solidFill>
                  <a:prstClr val="black"/>
                </a:solidFill>
                <a:latin typeface="Helvetica" pitchFamily="34" charset="0"/>
              </a:rPr>
              <a:t>volcanoes</a:t>
            </a:r>
          </a:p>
        </p:txBody>
      </p:sp>
      <p:sp>
        <p:nvSpPr>
          <p:cNvPr id="37917" name="Text Box 48"/>
          <p:cNvSpPr txBox="1">
            <a:spLocks noChangeArrowheads="1"/>
          </p:cNvSpPr>
          <p:nvPr/>
        </p:nvSpPr>
        <p:spPr bwMode="auto">
          <a:xfrm>
            <a:off x="2624389" y="5454039"/>
            <a:ext cx="1079142" cy="507831"/>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agriculture</a:t>
            </a:r>
          </a:p>
          <a:p>
            <a:pPr defTabSz="342900" fontAlgn="base">
              <a:spcBef>
                <a:spcPct val="0"/>
              </a:spcBef>
              <a:spcAft>
                <a:spcPct val="0"/>
              </a:spcAft>
              <a:defRPr/>
            </a:pPr>
            <a:r>
              <a:rPr lang="en-US" sz="1350" b="1">
                <a:solidFill>
                  <a:prstClr val="black"/>
                </a:solidFill>
                <a:latin typeface="Helvetica" pitchFamily="34" charset="0"/>
              </a:rPr>
              <a:t>biosphere</a:t>
            </a:r>
          </a:p>
        </p:txBody>
      </p:sp>
      <p:sp>
        <p:nvSpPr>
          <p:cNvPr id="37918" name="Oval 49"/>
          <p:cNvSpPr>
            <a:spLocks noChangeArrowheads="1"/>
          </p:cNvSpPr>
          <p:nvPr/>
        </p:nvSpPr>
        <p:spPr bwMode="auto">
          <a:xfrm>
            <a:off x="5765258" y="4100054"/>
            <a:ext cx="114300" cy="421972"/>
          </a:xfrm>
          <a:prstGeom prst="ellipse">
            <a:avLst/>
          </a:prstGeom>
          <a:solidFill>
            <a:schemeClr val="tx1"/>
          </a:solidFill>
          <a:ln w="38100">
            <a:solidFill>
              <a:schemeClr val="tx1"/>
            </a:solidFill>
            <a:round/>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19" name="Oval 50"/>
          <p:cNvSpPr>
            <a:spLocks noChangeArrowheads="1"/>
          </p:cNvSpPr>
          <p:nvPr/>
        </p:nvSpPr>
        <p:spPr bwMode="auto">
          <a:xfrm>
            <a:off x="5993858" y="4071479"/>
            <a:ext cx="57150" cy="421972"/>
          </a:xfrm>
          <a:prstGeom prst="ellipse">
            <a:avLst/>
          </a:prstGeom>
          <a:solidFill>
            <a:schemeClr val="tx1"/>
          </a:solidFill>
          <a:ln w="38100">
            <a:solidFill>
              <a:schemeClr val="tx1"/>
            </a:solidFill>
            <a:round/>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20" name="Oval 51"/>
          <p:cNvSpPr>
            <a:spLocks noChangeArrowheads="1"/>
          </p:cNvSpPr>
          <p:nvPr/>
        </p:nvSpPr>
        <p:spPr bwMode="auto">
          <a:xfrm>
            <a:off x="5936708" y="3842879"/>
            <a:ext cx="57150" cy="421972"/>
          </a:xfrm>
          <a:prstGeom prst="ellipse">
            <a:avLst/>
          </a:prstGeom>
          <a:solidFill>
            <a:schemeClr val="tx1"/>
          </a:solidFill>
          <a:ln w="38100">
            <a:solidFill>
              <a:schemeClr val="tx1"/>
            </a:solidFill>
            <a:round/>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21" name="Oval 52"/>
          <p:cNvSpPr>
            <a:spLocks noChangeArrowheads="1"/>
          </p:cNvSpPr>
          <p:nvPr/>
        </p:nvSpPr>
        <p:spPr bwMode="auto">
          <a:xfrm>
            <a:off x="5708108" y="3900029"/>
            <a:ext cx="57150" cy="421972"/>
          </a:xfrm>
          <a:prstGeom prst="ellipse">
            <a:avLst/>
          </a:prstGeom>
          <a:solidFill>
            <a:schemeClr val="tx1"/>
          </a:solidFill>
          <a:ln w="38100">
            <a:solidFill>
              <a:schemeClr val="tx1"/>
            </a:solidFill>
            <a:round/>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22" name="Text Box 53"/>
          <p:cNvSpPr txBox="1">
            <a:spLocks noChangeArrowheads="1"/>
          </p:cNvSpPr>
          <p:nvPr/>
        </p:nvSpPr>
        <p:spPr bwMode="auto">
          <a:xfrm>
            <a:off x="5395381" y="3510939"/>
            <a:ext cx="990977" cy="507831"/>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srgbClr val="FF0000"/>
                </a:solidFill>
                <a:latin typeface="Helvetica" pitchFamily="34" charset="0"/>
              </a:rPr>
              <a:t>coarse</a:t>
            </a:r>
          </a:p>
          <a:p>
            <a:pPr algn="ctr" defTabSz="342900" fontAlgn="base">
              <a:spcBef>
                <a:spcPct val="0"/>
              </a:spcBef>
              <a:spcAft>
                <a:spcPct val="0"/>
              </a:spcAft>
              <a:defRPr/>
            </a:pPr>
            <a:r>
              <a:rPr lang="en-US" sz="1350" b="1">
                <a:solidFill>
                  <a:srgbClr val="FF0000"/>
                </a:solidFill>
                <a:latin typeface="Helvetica" pitchFamily="34" charset="0"/>
              </a:rPr>
              <a:t>(1-10</a:t>
            </a:r>
            <a:r>
              <a:rPr lang="en-US" sz="1350" b="1">
                <a:solidFill>
                  <a:srgbClr val="FF0000"/>
                </a:solidFill>
                <a:latin typeface="Symbol" pitchFamily="18" charset="2"/>
              </a:rPr>
              <a:t> m</a:t>
            </a:r>
            <a:r>
              <a:rPr lang="en-US" sz="1350" b="1">
                <a:solidFill>
                  <a:srgbClr val="FF0000"/>
                </a:solidFill>
                <a:latin typeface="Helvetica" pitchFamily="34" charset="0"/>
              </a:rPr>
              <a:t>m) </a:t>
            </a:r>
          </a:p>
        </p:txBody>
      </p:sp>
      <p:sp>
        <p:nvSpPr>
          <p:cNvPr id="37923" name="Line 54"/>
          <p:cNvSpPr>
            <a:spLocks noChangeShapeType="1"/>
          </p:cNvSpPr>
          <p:nvPr/>
        </p:nvSpPr>
        <p:spPr bwMode="auto">
          <a:xfrm flipV="1">
            <a:off x="6108158" y="3225188"/>
            <a:ext cx="171450" cy="28575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24" name="Line 55"/>
          <p:cNvSpPr>
            <a:spLocks noChangeShapeType="1"/>
          </p:cNvSpPr>
          <p:nvPr/>
        </p:nvSpPr>
        <p:spPr bwMode="auto">
          <a:xfrm flipH="1">
            <a:off x="5936708" y="3110888"/>
            <a:ext cx="228600" cy="285750"/>
          </a:xfrm>
          <a:prstGeom prst="line">
            <a:avLst/>
          </a:prstGeom>
          <a:noFill/>
          <a:ln w="38100">
            <a:solidFill>
              <a:schemeClr val="tx1"/>
            </a:solidFill>
            <a:round/>
            <a:headEnd/>
            <a:tailEnd type="triangle" w="lg" len="lg"/>
          </a:ln>
        </p:spPr>
        <p:txBody>
          <a:bodyPr>
            <a:spAutoFit/>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25" name="AutoShape 56"/>
          <p:cNvSpPr>
            <a:spLocks noChangeArrowheads="1"/>
          </p:cNvSpPr>
          <p:nvPr/>
        </p:nvSpPr>
        <p:spPr bwMode="auto">
          <a:xfrm>
            <a:off x="6736808" y="3186099"/>
            <a:ext cx="285750" cy="363929"/>
          </a:xfrm>
          <a:prstGeom prst="downArrow">
            <a:avLst>
              <a:gd name="adj1" fmla="val 50000"/>
              <a:gd name="adj2" fmla="val 45000"/>
            </a:avLst>
          </a:prstGeom>
          <a:solidFill>
            <a:schemeClr val="tx1"/>
          </a:solidFill>
          <a:ln w="38100">
            <a:solidFill>
              <a:schemeClr val="tx1"/>
            </a:solidFill>
            <a:miter lim="800000"/>
            <a:headEnd/>
            <a:tailEnd type="none" w="lg" len="lg"/>
          </a:ln>
        </p:spPr>
        <p:txBody>
          <a:bodyPr anchor="ctr">
            <a:spAutoFit/>
          </a:bodyPr>
          <a:lstStyle/>
          <a:p>
            <a:pPr defTabSz="342900" fontAlgn="base">
              <a:spcBef>
                <a:spcPct val="0"/>
              </a:spcBef>
              <a:spcAft>
                <a:spcPct val="0"/>
              </a:spcAft>
              <a:defRPr/>
            </a:pPr>
            <a:endParaRPr lang="en-US" sz="1350">
              <a:solidFill>
                <a:prstClr val="black"/>
              </a:solidFill>
              <a:latin typeface="Arial" charset="0"/>
            </a:endParaRPr>
          </a:p>
        </p:txBody>
      </p:sp>
      <p:sp>
        <p:nvSpPr>
          <p:cNvPr id="37926" name="Text Box 57"/>
          <p:cNvSpPr txBox="1">
            <a:spLocks noChangeArrowheads="1"/>
          </p:cNvSpPr>
          <p:nvPr/>
        </p:nvSpPr>
        <p:spPr bwMode="auto">
          <a:xfrm>
            <a:off x="6313639" y="3625239"/>
            <a:ext cx="1136850" cy="300082"/>
          </a:xfrm>
          <a:prstGeom prst="rect">
            <a:avLst/>
          </a:prstGeom>
          <a:noFill/>
          <a:ln w="9525">
            <a:noFill/>
            <a:miter lim="800000"/>
            <a:headEnd/>
            <a:tailEnd/>
          </a:ln>
        </p:spPr>
        <p:txBody>
          <a:bodyPr wrap="none">
            <a:spAutoFit/>
          </a:bodyPr>
          <a:lstStyle/>
          <a:p>
            <a:pPr algn="ctr" defTabSz="342900" fontAlgn="base">
              <a:spcBef>
                <a:spcPct val="0"/>
              </a:spcBef>
              <a:spcAft>
                <a:spcPct val="0"/>
              </a:spcAft>
              <a:defRPr/>
            </a:pPr>
            <a:r>
              <a:rPr lang="en-US" sz="1350" b="1">
                <a:solidFill>
                  <a:prstClr val="black"/>
                </a:solidFill>
                <a:latin typeface="Helvetica" pitchFamily="34" charset="0"/>
              </a:rPr>
              <a:t>scavenging</a:t>
            </a:r>
          </a:p>
        </p:txBody>
      </p:sp>
      <p:sp>
        <p:nvSpPr>
          <p:cNvPr id="37927" name="Line 58"/>
          <p:cNvSpPr>
            <a:spLocks noChangeShapeType="1"/>
          </p:cNvSpPr>
          <p:nvPr/>
        </p:nvSpPr>
        <p:spPr bwMode="auto">
          <a:xfrm>
            <a:off x="5936708" y="4711088"/>
            <a:ext cx="0" cy="51435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28" name="Text Box 59"/>
          <p:cNvSpPr txBox="1">
            <a:spLocks noChangeArrowheads="1"/>
          </p:cNvSpPr>
          <p:nvPr/>
        </p:nvSpPr>
        <p:spPr bwMode="auto">
          <a:xfrm>
            <a:off x="963467" y="1796439"/>
            <a:ext cx="1531188"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srgbClr val="FF0000"/>
                </a:solidFill>
                <a:latin typeface="Helvetica" pitchFamily="34" charset="0"/>
              </a:rPr>
              <a:t>precursor gases</a:t>
            </a:r>
          </a:p>
        </p:txBody>
      </p:sp>
      <p:sp>
        <p:nvSpPr>
          <p:cNvPr id="37929" name="Rectangle 63" descr="Dark upward diagonal"/>
          <p:cNvSpPr>
            <a:spLocks noChangeArrowheads="1"/>
          </p:cNvSpPr>
          <p:nvPr/>
        </p:nvSpPr>
        <p:spPr bwMode="auto">
          <a:xfrm>
            <a:off x="564608" y="5225438"/>
            <a:ext cx="6858000" cy="228600"/>
          </a:xfrm>
          <a:prstGeom prst="rect">
            <a:avLst/>
          </a:prstGeom>
          <a:pattFill prst="dkUpDiag">
            <a:fgClr>
              <a:srgbClr val="008000"/>
            </a:fgClr>
            <a:bgClr>
              <a:schemeClr val="bg1"/>
            </a:bgClr>
          </a:pattFill>
          <a:ln w="9525">
            <a:noFill/>
            <a:miter lim="800000"/>
            <a:headEnd/>
            <a:tailEnd/>
          </a:ln>
        </p:spPr>
        <p:txBody>
          <a:bodyPr wrap="none" anchor="ctr"/>
          <a:lstStyle/>
          <a:p>
            <a:pPr defTabSz="342900" fontAlgn="base">
              <a:spcBef>
                <a:spcPct val="0"/>
              </a:spcBef>
              <a:spcAft>
                <a:spcPct val="0"/>
              </a:spcAft>
              <a:defRPr/>
            </a:pPr>
            <a:endParaRPr lang="en-US" sz="1350">
              <a:solidFill>
                <a:prstClr val="black"/>
              </a:solidFill>
              <a:latin typeface="Arial" charset="0"/>
            </a:endParaRPr>
          </a:p>
        </p:txBody>
      </p:sp>
      <p:sp>
        <p:nvSpPr>
          <p:cNvPr id="37930" name="TextBox 1"/>
          <p:cNvSpPr txBox="1">
            <a:spLocks noChangeArrowheads="1"/>
          </p:cNvSpPr>
          <p:nvPr/>
        </p:nvSpPr>
        <p:spPr bwMode="auto">
          <a:xfrm>
            <a:off x="5224463" y="1003020"/>
            <a:ext cx="2638425" cy="715581"/>
          </a:xfrm>
          <a:prstGeom prst="rect">
            <a:avLst/>
          </a:prstGeom>
          <a:noFill/>
          <a:ln w="9525">
            <a:noFill/>
            <a:miter lim="800000"/>
            <a:headEnd/>
            <a:tailEnd/>
          </a:ln>
        </p:spPr>
        <p:txBody>
          <a:bodyPr wrap="square">
            <a:spAutoFit/>
          </a:bodyPr>
          <a:lstStyle/>
          <a:p>
            <a:pPr defTabSz="342900" fontAlgn="base">
              <a:spcBef>
                <a:spcPct val="0"/>
              </a:spcBef>
              <a:spcAft>
                <a:spcPct val="0"/>
              </a:spcAft>
              <a:defRPr/>
            </a:pPr>
            <a:r>
              <a:rPr lang="en-US" sz="1350" dirty="0">
                <a:solidFill>
                  <a:prstClr val="black"/>
                </a:solidFill>
                <a:latin typeface="Calibri" pitchFamily="34" charset="0"/>
              </a:rPr>
              <a:t>Some particles are emitted directly, some form from gases in the air.</a:t>
            </a:r>
          </a:p>
        </p:txBody>
      </p:sp>
      <p:pic>
        <p:nvPicPr>
          <p:cNvPr id="37931" name="Picture 43" descr="factory"/>
          <p:cNvPicPr>
            <a:picLocks noChangeAspect="1" noChangeArrowheads="1"/>
          </p:cNvPicPr>
          <p:nvPr/>
        </p:nvPicPr>
        <p:blipFill>
          <a:blip r:embed="rId5"/>
          <a:srcRect l="15741" t="34105" r="38889" b="24374"/>
          <a:stretch>
            <a:fillRect/>
          </a:stretch>
        </p:blipFill>
        <p:spPr bwMode="auto">
          <a:xfrm>
            <a:off x="963467" y="4711088"/>
            <a:ext cx="914400" cy="514350"/>
          </a:xfrm>
          <a:prstGeom prst="rect">
            <a:avLst/>
          </a:prstGeom>
          <a:noFill/>
          <a:ln w="9525">
            <a:noFill/>
            <a:miter lim="800000"/>
            <a:headEnd/>
            <a:tailEnd/>
          </a:ln>
        </p:spPr>
      </p:pic>
      <p:pic>
        <p:nvPicPr>
          <p:cNvPr id="37932" name="Picture 37" descr="forest">
            <a:hlinkClick r:id="rId6"/>
          </p:cNvPr>
          <p:cNvPicPr>
            <a:picLocks noChangeAspect="1" noChangeArrowheads="1"/>
          </p:cNvPicPr>
          <p:nvPr/>
        </p:nvPicPr>
        <p:blipFill>
          <a:blip r:embed="rId7"/>
          <a:srcRect r="72421"/>
          <a:stretch>
            <a:fillRect/>
          </a:stretch>
        </p:blipFill>
        <p:spPr bwMode="auto">
          <a:xfrm>
            <a:off x="2441033" y="4976599"/>
            <a:ext cx="1323975" cy="248840"/>
          </a:xfrm>
          <a:prstGeom prst="rect">
            <a:avLst/>
          </a:prstGeom>
          <a:noFill/>
          <a:ln w="9525">
            <a:noFill/>
            <a:miter lim="800000"/>
            <a:headEnd/>
            <a:tailEnd/>
          </a:ln>
        </p:spPr>
      </p:pic>
      <p:grpSp>
        <p:nvGrpSpPr>
          <p:cNvPr id="37933" name="Group 66"/>
          <p:cNvGrpSpPr>
            <a:grpSpLocks/>
          </p:cNvGrpSpPr>
          <p:nvPr/>
        </p:nvGrpSpPr>
        <p:grpSpPr bwMode="auto">
          <a:xfrm>
            <a:off x="4582968" y="4756333"/>
            <a:ext cx="520303" cy="416719"/>
            <a:chOff x="2015" y="2728"/>
            <a:chExt cx="437" cy="350"/>
          </a:xfrm>
        </p:grpSpPr>
        <p:pic>
          <p:nvPicPr>
            <p:cNvPr id="37945" name="Picture 56"/>
            <p:cNvPicPr>
              <a:picLocks noChangeAspect="1" noChangeArrowheads="1"/>
            </p:cNvPicPr>
            <p:nvPr/>
          </p:nvPicPr>
          <p:blipFill>
            <a:blip r:embed="rId8"/>
            <a:srcRect/>
            <a:stretch>
              <a:fillRect/>
            </a:stretch>
          </p:blipFill>
          <p:spPr bwMode="auto">
            <a:xfrm>
              <a:off x="2015" y="2728"/>
              <a:ext cx="200" cy="350"/>
            </a:xfrm>
            <a:prstGeom prst="rect">
              <a:avLst/>
            </a:prstGeom>
            <a:noFill/>
            <a:ln w="9525">
              <a:noFill/>
              <a:miter lim="800000"/>
              <a:headEnd/>
              <a:tailEnd/>
            </a:ln>
          </p:spPr>
        </p:pic>
        <p:pic>
          <p:nvPicPr>
            <p:cNvPr id="37946" name="Picture 57"/>
            <p:cNvPicPr>
              <a:picLocks noChangeAspect="1" noChangeArrowheads="1"/>
            </p:cNvPicPr>
            <p:nvPr/>
          </p:nvPicPr>
          <p:blipFill>
            <a:blip r:embed="rId8"/>
            <a:srcRect/>
            <a:stretch>
              <a:fillRect/>
            </a:stretch>
          </p:blipFill>
          <p:spPr bwMode="auto">
            <a:xfrm>
              <a:off x="2252" y="2728"/>
              <a:ext cx="200" cy="350"/>
            </a:xfrm>
            <a:prstGeom prst="rect">
              <a:avLst/>
            </a:prstGeom>
            <a:noFill/>
            <a:ln w="9525">
              <a:noFill/>
              <a:miter lim="800000"/>
              <a:headEnd/>
              <a:tailEnd/>
            </a:ln>
          </p:spPr>
        </p:pic>
      </p:grpSp>
      <p:pic>
        <p:nvPicPr>
          <p:cNvPr id="37934" name="Picture 72"/>
          <p:cNvPicPr>
            <a:picLocks noChangeAspect="1" noChangeArrowheads="1"/>
          </p:cNvPicPr>
          <p:nvPr/>
        </p:nvPicPr>
        <p:blipFill>
          <a:blip r:embed="rId9"/>
          <a:srcRect/>
          <a:stretch>
            <a:fillRect/>
          </a:stretch>
        </p:blipFill>
        <p:spPr bwMode="auto">
          <a:xfrm>
            <a:off x="6441533" y="4928972"/>
            <a:ext cx="971550" cy="528638"/>
          </a:xfrm>
          <a:prstGeom prst="rect">
            <a:avLst/>
          </a:prstGeom>
          <a:noFill/>
          <a:ln w="9525">
            <a:noFill/>
            <a:miter lim="800000"/>
            <a:headEnd/>
            <a:tailEnd/>
          </a:ln>
        </p:spPr>
      </p:pic>
      <p:sp>
        <p:nvSpPr>
          <p:cNvPr id="37935" name="Rectangle 63" descr="Dark upward diagonal"/>
          <p:cNvSpPr>
            <a:spLocks noChangeArrowheads="1"/>
          </p:cNvSpPr>
          <p:nvPr/>
        </p:nvSpPr>
        <p:spPr bwMode="auto">
          <a:xfrm>
            <a:off x="5479508" y="5229011"/>
            <a:ext cx="685800" cy="228600"/>
          </a:xfrm>
          <a:prstGeom prst="rect">
            <a:avLst/>
          </a:prstGeom>
          <a:pattFill prst="dkUpDiag">
            <a:fgClr>
              <a:srgbClr val="CC6600"/>
            </a:fgClr>
            <a:bgClr>
              <a:schemeClr val="bg1"/>
            </a:bgClr>
          </a:pattFill>
          <a:ln w="9525">
            <a:noFill/>
            <a:miter lim="800000"/>
            <a:headEnd/>
            <a:tailEnd/>
          </a:ln>
        </p:spPr>
        <p:txBody>
          <a:bodyPr wrap="none" anchor="ctr"/>
          <a:lstStyle/>
          <a:p>
            <a:pPr defTabSz="342900" fontAlgn="base">
              <a:spcBef>
                <a:spcPct val="0"/>
              </a:spcBef>
              <a:spcAft>
                <a:spcPct val="0"/>
              </a:spcAft>
              <a:defRPr/>
            </a:pPr>
            <a:endParaRPr lang="en-US" sz="1350">
              <a:solidFill>
                <a:prstClr val="black"/>
              </a:solidFill>
              <a:latin typeface="Arial" charset="0"/>
            </a:endParaRPr>
          </a:p>
        </p:txBody>
      </p:sp>
      <p:sp>
        <p:nvSpPr>
          <p:cNvPr id="37936" name="Rectangle 75"/>
          <p:cNvSpPr>
            <a:spLocks noChangeArrowheads="1"/>
          </p:cNvSpPr>
          <p:nvPr/>
        </p:nvSpPr>
        <p:spPr bwMode="auto">
          <a:xfrm>
            <a:off x="832499" y="2512004"/>
            <a:ext cx="1608534" cy="1398984"/>
          </a:xfrm>
          <a:prstGeom prst="rect">
            <a:avLst/>
          </a:prstGeom>
          <a:noFill/>
          <a:ln w="28575">
            <a:solidFill>
              <a:srgbClr val="0033CC"/>
            </a:solidFill>
            <a:miter lim="800000"/>
            <a:headEnd/>
            <a:tailEnd/>
          </a:ln>
        </p:spPr>
        <p:txBody>
          <a:bodyPr wrap="none" anchor="ct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37937" name="Rectangle 76"/>
          <p:cNvSpPr>
            <a:spLocks noChangeArrowheads="1"/>
          </p:cNvSpPr>
          <p:nvPr/>
        </p:nvSpPr>
        <p:spPr bwMode="auto">
          <a:xfrm>
            <a:off x="1112296" y="2881099"/>
            <a:ext cx="960835" cy="715581"/>
          </a:xfrm>
          <a:prstGeom prst="rect">
            <a:avLst/>
          </a:prstGeom>
          <a:noFill/>
          <a:ln w="9525">
            <a:noFill/>
            <a:miter lim="800000"/>
            <a:headEnd/>
            <a:tailEnd/>
          </a:ln>
        </p:spPr>
        <p:txBody>
          <a:bodyPr>
            <a:spAutoFit/>
          </a:bodyPr>
          <a:lstStyle/>
          <a:p>
            <a:pPr algn="ctr" fontAlgn="base">
              <a:spcBef>
                <a:spcPct val="0"/>
              </a:spcBef>
              <a:spcAft>
                <a:spcPct val="0"/>
              </a:spcAft>
              <a:defRPr/>
            </a:pPr>
            <a:r>
              <a:rPr lang="en-US" sz="1350" dirty="0">
                <a:solidFill>
                  <a:prstClr val="black"/>
                </a:solidFill>
                <a:latin typeface="Calibri" pitchFamily="34" charset="0"/>
              </a:rPr>
              <a:t>Soup of chemical reactions</a:t>
            </a:r>
          </a:p>
        </p:txBody>
      </p:sp>
      <p:sp>
        <p:nvSpPr>
          <p:cNvPr id="37938" name="Line 14"/>
          <p:cNvSpPr>
            <a:spLocks noChangeShapeType="1"/>
          </p:cNvSpPr>
          <p:nvPr/>
        </p:nvSpPr>
        <p:spPr bwMode="auto">
          <a:xfrm flipV="1">
            <a:off x="4965158" y="2767988"/>
            <a:ext cx="1191" cy="514350"/>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67" name="Text Box 53"/>
          <p:cNvSpPr txBox="1">
            <a:spLocks noChangeArrowheads="1"/>
          </p:cNvSpPr>
          <p:nvPr/>
        </p:nvSpPr>
        <p:spPr bwMode="auto">
          <a:xfrm>
            <a:off x="2262908" y="4052200"/>
            <a:ext cx="513159"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NOx</a:t>
            </a:r>
          </a:p>
        </p:txBody>
      </p:sp>
      <p:sp>
        <p:nvSpPr>
          <p:cNvPr id="68" name="Text Box 53"/>
          <p:cNvSpPr txBox="1">
            <a:spLocks noChangeArrowheads="1"/>
          </p:cNvSpPr>
          <p:nvPr/>
        </p:nvSpPr>
        <p:spPr bwMode="auto">
          <a:xfrm>
            <a:off x="708089" y="4327708"/>
            <a:ext cx="513160"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err="1">
                <a:solidFill>
                  <a:srgbClr val="008000"/>
                </a:solidFill>
                <a:latin typeface="Calibri" pitchFamily="34" charset="0"/>
              </a:rPr>
              <a:t>NOx</a:t>
            </a:r>
            <a:endParaRPr lang="en-US" sz="1200" b="1" dirty="0">
              <a:solidFill>
                <a:srgbClr val="008000"/>
              </a:solidFill>
              <a:latin typeface="Calibri" pitchFamily="34" charset="0"/>
            </a:endParaRPr>
          </a:p>
        </p:txBody>
      </p:sp>
      <p:sp>
        <p:nvSpPr>
          <p:cNvPr id="69" name="Text Box 53"/>
          <p:cNvSpPr txBox="1">
            <a:spLocks noChangeArrowheads="1"/>
          </p:cNvSpPr>
          <p:nvPr/>
        </p:nvSpPr>
        <p:spPr bwMode="auto">
          <a:xfrm>
            <a:off x="1236512" y="4272940"/>
            <a:ext cx="513159"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err="1">
                <a:solidFill>
                  <a:srgbClr val="008000"/>
                </a:solidFill>
                <a:latin typeface="Calibri" pitchFamily="34" charset="0"/>
              </a:rPr>
              <a:t>NOx</a:t>
            </a:r>
            <a:endParaRPr lang="en-US" sz="1200" b="1" dirty="0">
              <a:solidFill>
                <a:srgbClr val="008000"/>
              </a:solidFill>
              <a:latin typeface="Calibri" pitchFamily="34" charset="0"/>
            </a:endParaRPr>
          </a:p>
        </p:txBody>
      </p:sp>
      <p:sp>
        <p:nvSpPr>
          <p:cNvPr id="71" name="Text Box 53"/>
          <p:cNvSpPr txBox="1">
            <a:spLocks noChangeArrowheads="1"/>
          </p:cNvSpPr>
          <p:nvPr/>
        </p:nvSpPr>
        <p:spPr bwMode="auto">
          <a:xfrm>
            <a:off x="3390457" y="4404953"/>
            <a:ext cx="513160"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NOx</a:t>
            </a:r>
          </a:p>
        </p:txBody>
      </p:sp>
      <p:sp>
        <p:nvSpPr>
          <p:cNvPr id="72" name="Text Box 53"/>
          <p:cNvSpPr txBox="1">
            <a:spLocks noChangeArrowheads="1"/>
          </p:cNvSpPr>
          <p:nvPr/>
        </p:nvSpPr>
        <p:spPr bwMode="auto">
          <a:xfrm>
            <a:off x="4183720" y="4436650"/>
            <a:ext cx="513160"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a:solidFill>
                  <a:srgbClr val="008000"/>
                </a:solidFill>
                <a:latin typeface="Calibri" pitchFamily="34" charset="0"/>
              </a:rPr>
              <a:t>NOx</a:t>
            </a:r>
          </a:p>
        </p:txBody>
      </p:sp>
      <p:sp>
        <p:nvSpPr>
          <p:cNvPr id="73" name="Text Box 53"/>
          <p:cNvSpPr txBox="1">
            <a:spLocks noChangeArrowheads="1"/>
          </p:cNvSpPr>
          <p:nvPr/>
        </p:nvSpPr>
        <p:spPr bwMode="auto">
          <a:xfrm>
            <a:off x="3251443" y="4063789"/>
            <a:ext cx="513160" cy="461665"/>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VOCs</a:t>
            </a:r>
          </a:p>
        </p:txBody>
      </p:sp>
      <p:sp>
        <p:nvSpPr>
          <p:cNvPr id="74" name="Text Box 53"/>
          <p:cNvSpPr txBox="1">
            <a:spLocks noChangeArrowheads="1"/>
          </p:cNvSpPr>
          <p:nvPr/>
        </p:nvSpPr>
        <p:spPr bwMode="auto">
          <a:xfrm>
            <a:off x="2248706" y="4349841"/>
            <a:ext cx="513160" cy="461665"/>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VOCs</a:t>
            </a:r>
          </a:p>
        </p:txBody>
      </p:sp>
      <p:sp>
        <p:nvSpPr>
          <p:cNvPr id="75" name="Text Box 53"/>
          <p:cNvSpPr txBox="1">
            <a:spLocks noChangeArrowheads="1"/>
          </p:cNvSpPr>
          <p:nvPr/>
        </p:nvSpPr>
        <p:spPr bwMode="auto">
          <a:xfrm>
            <a:off x="1766539" y="4337935"/>
            <a:ext cx="513160" cy="461665"/>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VOCs</a:t>
            </a:r>
          </a:p>
        </p:txBody>
      </p:sp>
      <p:sp>
        <p:nvSpPr>
          <p:cNvPr id="76" name="Text Box 53"/>
          <p:cNvSpPr txBox="1">
            <a:spLocks noChangeArrowheads="1"/>
          </p:cNvSpPr>
          <p:nvPr/>
        </p:nvSpPr>
        <p:spPr bwMode="auto">
          <a:xfrm>
            <a:off x="2760057" y="4011503"/>
            <a:ext cx="513160" cy="461665"/>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a:solidFill>
                  <a:srgbClr val="008000"/>
                </a:solidFill>
                <a:latin typeface="Calibri" pitchFamily="34" charset="0"/>
              </a:rPr>
              <a:t>VOCs</a:t>
            </a:r>
          </a:p>
        </p:txBody>
      </p:sp>
      <p:sp>
        <p:nvSpPr>
          <p:cNvPr id="77" name="Text Box 53"/>
          <p:cNvSpPr txBox="1">
            <a:spLocks noChangeArrowheads="1"/>
          </p:cNvSpPr>
          <p:nvPr/>
        </p:nvSpPr>
        <p:spPr bwMode="auto">
          <a:xfrm>
            <a:off x="4260291" y="4222975"/>
            <a:ext cx="513159" cy="461665"/>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VOCs</a:t>
            </a:r>
            <a:endParaRPr lang="en-US" sz="1200" b="1" baseline="-25000" dirty="0">
              <a:solidFill>
                <a:srgbClr val="008000"/>
              </a:solidFill>
              <a:latin typeface="Calibri" pitchFamily="34" charset="0"/>
            </a:endParaRPr>
          </a:p>
        </p:txBody>
      </p:sp>
      <p:sp>
        <p:nvSpPr>
          <p:cNvPr id="78" name="Text Box 53"/>
          <p:cNvSpPr txBox="1">
            <a:spLocks noChangeArrowheads="1"/>
          </p:cNvSpPr>
          <p:nvPr/>
        </p:nvSpPr>
        <p:spPr bwMode="auto">
          <a:xfrm>
            <a:off x="1702047" y="4093155"/>
            <a:ext cx="513160"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SO</a:t>
            </a:r>
            <a:r>
              <a:rPr lang="en-US" sz="1200" b="1" baseline="-25000" dirty="0">
                <a:solidFill>
                  <a:srgbClr val="008000"/>
                </a:solidFill>
                <a:latin typeface="Calibri" pitchFamily="34" charset="0"/>
              </a:rPr>
              <a:t>2</a:t>
            </a:r>
          </a:p>
        </p:txBody>
      </p:sp>
      <p:sp>
        <p:nvSpPr>
          <p:cNvPr id="80" name="Text Box 53"/>
          <p:cNvSpPr txBox="1">
            <a:spLocks noChangeArrowheads="1"/>
          </p:cNvSpPr>
          <p:nvPr/>
        </p:nvSpPr>
        <p:spPr bwMode="auto">
          <a:xfrm>
            <a:off x="2753370" y="4405126"/>
            <a:ext cx="513159"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NH</a:t>
            </a:r>
            <a:r>
              <a:rPr lang="en-US" sz="1200" b="1" baseline="-25000" dirty="0">
                <a:solidFill>
                  <a:srgbClr val="008000"/>
                </a:solidFill>
                <a:latin typeface="Calibri" pitchFamily="34" charset="0"/>
              </a:rPr>
              <a:t>3</a:t>
            </a:r>
          </a:p>
        </p:txBody>
      </p:sp>
      <p:sp>
        <p:nvSpPr>
          <p:cNvPr id="81" name="Text Box 53"/>
          <p:cNvSpPr txBox="1">
            <a:spLocks noChangeArrowheads="1"/>
          </p:cNvSpPr>
          <p:nvPr/>
        </p:nvSpPr>
        <p:spPr bwMode="auto">
          <a:xfrm>
            <a:off x="880715" y="4115776"/>
            <a:ext cx="513160" cy="276999"/>
          </a:xfrm>
          <a:prstGeom prst="rect">
            <a:avLst/>
          </a:prstGeom>
          <a:noFill/>
          <a:ln w="9525">
            <a:noFill/>
            <a:miter lim="800000"/>
            <a:headEnd/>
            <a:tailEnd/>
          </a:ln>
        </p:spPr>
        <p:txBody>
          <a:bodyPr>
            <a:spAutoFit/>
          </a:bodyPr>
          <a:lstStyle/>
          <a:p>
            <a:pPr fontAlgn="base">
              <a:spcBef>
                <a:spcPct val="50000"/>
              </a:spcBef>
              <a:spcAft>
                <a:spcPct val="0"/>
              </a:spcAft>
              <a:defRPr/>
            </a:pPr>
            <a:r>
              <a:rPr lang="en-US" sz="1200" b="1" dirty="0">
                <a:solidFill>
                  <a:srgbClr val="008000"/>
                </a:solidFill>
                <a:latin typeface="Calibri" pitchFamily="34" charset="0"/>
              </a:rPr>
              <a:t>SO</a:t>
            </a:r>
            <a:r>
              <a:rPr lang="en-US" sz="1200" b="1" baseline="-25000" dirty="0">
                <a:solidFill>
                  <a:srgbClr val="008000"/>
                </a:solidFill>
                <a:latin typeface="Calibri" pitchFamily="34" charset="0"/>
              </a:rPr>
              <a:t>2</a:t>
            </a:r>
          </a:p>
        </p:txBody>
      </p:sp>
      <p:sp>
        <p:nvSpPr>
          <p:cNvPr id="79" name="Line 14"/>
          <p:cNvSpPr>
            <a:spLocks noChangeShapeType="1"/>
          </p:cNvSpPr>
          <p:nvPr/>
        </p:nvSpPr>
        <p:spPr bwMode="auto">
          <a:xfrm flipH="1" flipV="1">
            <a:off x="2435081" y="3249000"/>
            <a:ext cx="2530078" cy="15479"/>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82" name="Line 14"/>
          <p:cNvSpPr>
            <a:spLocks noChangeShapeType="1"/>
          </p:cNvSpPr>
          <p:nvPr/>
        </p:nvSpPr>
        <p:spPr bwMode="auto">
          <a:xfrm>
            <a:off x="2593433" y="3251382"/>
            <a:ext cx="2370534" cy="22622"/>
          </a:xfrm>
          <a:prstGeom prst="line">
            <a:avLst/>
          </a:prstGeom>
          <a:noFill/>
          <a:ln w="38100">
            <a:solidFill>
              <a:schemeClr val="tx1"/>
            </a:solidFill>
            <a:round/>
            <a:headEnd/>
            <a:tailEnd type="triangle" w="lg" len="lg"/>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83" name="Text Box 21"/>
          <p:cNvSpPr txBox="1">
            <a:spLocks noChangeArrowheads="1"/>
          </p:cNvSpPr>
          <p:nvPr/>
        </p:nvSpPr>
        <p:spPr bwMode="auto">
          <a:xfrm>
            <a:off x="3148089" y="3267274"/>
            <a:ext cx="1165704"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a:solidFill>
                  <a:prstClr val="black"/>
                </a:solidFill>
                <a:latin typeface="Helvetica" pitchFamily="34" charset="0"/>
              </a:rPr>
              <a:t>evaporation</a:t>
            </a:r>
            <a:endParaRPr lang="en-US" sz="1350" b="1" dirty="0">
              <a:solidFill>
                <a:prstClr val="black"/>
              </a:solidFill>
              <a:latin typeface="Helvetica" pitchFamily="34" charset="0"/>
            </a:endParaRPr>
          </a:p>
        </p:txBody>
      </p:sp>
      <p:sp>
        <p:nvSpPr>
          <p:cNvPr id="84" name="Text Box 24"/>
          <p:cNvSpPr txBox="1">
            <a:spLocks noChangeArrowheads="1"/>
          </p:cNvSpPr>
          <p:nvPr/>
        </p:nvSpPr>
        <p:spPr bwMode="auto">
          <a:xfrm>
            <a:off x="6440961" y="5454038"/>
            <a:ext cx="819455" cy="300082"/>
          </a:xfrm>
          <a:prstGeom prst="rect">
            <a:avLst/>
          </a:prstGeom>
          <a:noFill/>
          <a:ln w="9525">
            <a:noFill/>
            <a:miter lim="800000"/>
            <a:headEnd/>
            <a:tailEnd/>
          </a:ln>
        </p:spPr>
        <p:txBody>
          <a:bodyPr wrap="none">
            <a:spAutoFit/>
          </a:bodyPr>
          <a:lstStyle/>
          <a:p>
            <a:pPr defTabSz="342900" fontAlgn="base">
              <a:spcBef>
                <a:spcPct val="0"/>
              </a:spcBef>
              <a:spcAft>
                <a:spcPct val="0"/>
              </a:spcAft>
              <a:defRPr/>
            </a:pPr>
            <a:r>
              <a:rPr lang="en-US" sz="1350" b="1" dirty="0">
                <a:solidFill>
                  <a:prstClr val="black"/>
                </a:solidFill>
                <a:latin typeface="Helvetica" pitchFamily="34" charset="0"/>
              </a:rPr>
              <a:t>sea salt</a:t>
            </a:r>
          </a:p>
        </p:txBody>
      </p:sp>
      <p:sp>
        <p:nvSpPr>
          <p:cNvPr id="2" name="TextBox 1">
            <a:extLst>
              <a:ext uri="{FF2B5EF4-FFF2-40B4-BE49-F238E27FC236}">
                <a16:creationId xmlns:a16="http://schemas.microsoft.com/office/drawing/2014/main" id="{6DA0AFBB-8A49-904F-9D91-CECA9685940D}"/>
              </a:ext>
            </a:extLst>
          </p:cNvPr>
          <p:cNvSpPr txBox="1"/>
          <p:nvPr/>
        </p:nvSpPr>
        <p:spPr>
          <a:xfrm>
            <a:off x="1040712" y="1560460"/>
            <a:ext cx="1367682" cy="300082"/>
          </a:xfrm>
          <a:prstGeom prst="rect">
            <a:avLst/>
          </a:prstGeom>
          <a:noFill/>
        </p:spPr>
        <p:txBody>
          <a:bodyPr wrap="none" rtlCol="0">
            <a:spAutoFit/>
          </a:bodyPr>
          <a:lstStyle/>
          <a:p>
            <a:r>
              <a:rPr lang="en-US" sz="1350" b="1" dirty="0">
                <a:solidFill>
                  <a:srgbClr val="FF0000"/>
                </a:solidFill>
                <a:latin typeface="Helvetica" pitchFamily="2" charset="0"/>
              </a:rPr>
              <a:t>(10</a:t>
            </a:r>
            <a:r>
              <a:rPr lang="en-US" sz="1350" b="1" baseline="30000" dirty="0">
                <a:solidFill>
                  <a:srgbClr val="FF0000"/>
                </a:solidFill>
                <a:latin typeface="Helvetica" pitchFamily="2" charset="0"/>
              </a:rPr>
              <a:t>-3</a:t>
            </a:r>
            <a:r>
              <a:rPr lang="en-US" sz="1350" b="1" dirty="0">
                <a:solidFill>
                  <a:srgbClr val="FF0000"/>
                </a:solidFill>
                <a:latin typeface="Helvetica" pitchFamily="2" charset="0"/>
              </a:rPr>
              <a:t> – 10</a:t>
            </a:r>
            <a:r>
              <a:rPr lang="en-US" sz="1350" b="1" baseline="30000" dirty="0">
                <a:solidFill>
                  <a:srgbClr val="FF0000"/>
                </a:solidFill>
                <a:latin typeface="Helvetica" pitchFamily="2" charset="0"/>
              </a:rPr>
              <a:t>-4 </a:t>
            </a:r>
            <a:r>
              <a:rPr lang="en-US" sz="1350" b="1" dirty="0">
                <a:solidFill>
                  <a:srgbClr val="FF0000"/>
                </a:solidFill>
                <a:latin typeface="Symbol" pitchFamily="18" charset="2"/>
              </a:rPr>
              <a:t>m</a:t>
            </a:r>
            <a:r>
              <a:rPr lang="en-US" sz="1350" b="1" dirty="0">
                <a:solidFill>
                  <a:srgbClr val="FF0000"/>
                </a:solidFill>
                <a:latin typeface="Helvetica" pitchFamily="34" charset="0"/>
              </a:rPr>
              <a:t>m)</a:t>
            </a:r>
            <a:endParaRPr lang="en-US" sz="1350" dirty="0"/>
          </a:p>
        </p:txBody>
      </p:sp>
      <p:sp>
        <p:nvSpPr>
          <p:cNvPr id="85" name="Rectangle 2">
            <a:extLst>
              <a:ext uri="{FF2B5EF4-FFF2-40B4-BE49-F238E27FC236}">
                <a16:creationId xmlns:a16="http://schemas.microsoft.com/office/drawing/2014/main" id="{563B3867-4BC5-9247-A66E-58DCD05BAAFA}"/>
              </a:ext>
            </a:extLst>
          </p:cNvPr>
          <p:cNvSpPr txBox="1">
            <a:spLocks noChangeArrowheads="1"/>
          </p:cNvSpPr>
          <p:nvPr/>
        </p:nvSpPr>
        <p:spPr>
          <a:xfrm>
            <a:off x="1" y="852487"/>
            <a:ext cx="9144000" cy="629840"/>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Life cycle of particulate matter (PM, aerosols); Primary aerosols are emitted directly</a:t>
            </a:r>
          </a:p>
          <a:p>
            <a:r>
              <a:rPr lang="en-US" sz="1800" b="1" dirty="0"/>
              <a:t>Secondary Particles, formed from gases that are oxidized or create acid-base pairs</a:t>
            </a:r>
          </a:p>
          <a:p>
            <a:endParaRPr lang="en-US" sz="1800" b="1" dirty="0"/>
          </a:p>
        </p:txBody>
      </p:sp>
      <p:cxnSp>
        <p:nvCxnSpPr>
          <p:cNvPr id="4" name="Straight Arrow Connector 3">
            <a:extLst>
              <a:ext uri="{FF2B5EF4-FFF2-40B4-BE49-F238E27FC236}">
                <a16:creationId xmlns:a16="http://schemas.microsoft.com/office/drawing/2014/main" id="{BB1CC074-CE05-5940-A5C5-16E60CFF5EE7}"/>
              </a:ext>
            </a:extLst>
          </p:cNvPr>
          <p:cNvCxnSpPr>
            <a:cxnSpLocks/>
          </p:cNvCxnSpPr>
          <p:nvPr/>
        </p:nvCxnSpPr>
        <p:spPr>
          <a:xfrm flipH="1">
            <a:off x="4554393" y="1560460"/>
            <a:ext cx="2047459" cy="3128603"/>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E7D926-33E0-BC4D-84BE-A63B4CC5D7CE}"/>
              </a:ext>
            </a:extLst>
          </p:cNvPr>
          <p:cNvCxnSpPr>
            <a:cxnSpLocks/>
          </p:cNvCxnSpPr>
          <p:nvPr/>
        </p:nvCxnSpPr>
        <p:spPr>
          <a:xfrm>
            <a:off x="6601851" y="1552125"/>
            <a:ext cx="88085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2093C9-36DA-3F4B-8D01-68647F6CD0FE}"/>
              </a:ext>
            </a:extLst>
          </p:cNvPr>
          <p:cNvCxnSpPr>
            <a:cxnSpLocks/>
          </p:cNvCxnSpPr>
          <p:nvPr/>
        </p:nvCxnSpPr>
        <p:spPr>
          <a:xfrm>
            <a:off x="7482707" y="1568083"/>
            <a:ext cx="0" cy="396859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01B558E-F642-D24F-BCD2-0FEDFA4C2004}"/>
              </a:ext>
            </a:extLst>
          </p:cNvPr>
          <p:cNvCxnSpPr>
            <a:cxnSpLocks/>
          </p:cNvCxnSpPr>
          <p:nvPr/>
        </p:nvCxnSpPr>
        <p:spPr>
          <a:xfrm flipH="1" flipV="1">
            <a:off x="595102" y="4657538"/>
            <a:ext cx="3987866" cy="189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0CA638-4D8B-D24D-8CB6-E37EB4277781}"/>
              </a:ext>
            </a:extLst>
          </p:cNvPr>
          <p:cNvSpPr txBox="1"/>
          <p:nvPr/>
        </p:nvSpPr>
        <p:spPr>
          <a:xfrm>
            <a:off x="7578853" y="3353631"/>
            <a:ext cx="1531938" cy="1477328"/>
          </a:xfrm>
          <a:prstGeom prst="rect">
            <a:avLst/>
          </a:prstGeom>
          <a:noFill/>
          <a:ln>
            <a:solidFill>
              <a:srgbClr val="0070C0"/>
            </a:solidFill>
            <a:prstDash val="dash"/>
          </a:ln>
        </p:spPr>
        <p:txBody>
          <a:bodyPr wrap="square" rtlCol="0">
            <a:spAutoFit/>
          </a:bodyPr>
          <a:lstStyle/>
          <a:p>
            <a:r>
              <a:rPr lang="en-US" sz="1500" b="1" dirty="0">
                <a:solidFill>
                  <a:srgbClr val="0070C0"/>
                </a:solidFill>
              </a:rPr>
              <a:t>Primary particles: soot, metals, sea salt, dust, ash, smoke – usually coarse mode</a:t>
            </a:r>
          </a:p>
        </p:txBody>
      </p:sp>
      <p:sp>
        <p:nvSpPr>
          <p:cNvPr id="99" name="Oval 80">
            <a:extLst>
              <a:ext uri="{FF2B5EF4-FFF2-40B4-BE49-F238E27FC236}">
                <a16:creationId xmlns:a16="http://schemas.microsoft.com/office/drawing/2014/main" id="{9394147B-CAA9-F54A-9675-A43A0679A9A4}"/>
              </a:ext>
            </a:extLst>
          </p:cNvPr>
          <p:cNvSpPr>
            <a:spLocks noChangeArrowheads="1"/>
          </p:cNvSpPr>
          <p:nvPr/>
        </p:nvSpPr>
        <p:spPr bwMode="auto">
          <a:xfrm>
            <a:off x="168878" y="1765361"/>
            <a:ext cx="695325" cy="738188"/>
          </a:xfrm>
          <a:prstGeom prst="ellipse">
            <a:avLst/>
          </a:prstGeom>
          <a:solidFill>
            <a:srgbClr val="FF9900"/>
          </a:solidFill>
          <a:ln w="9525">
            <a:solidFill>
              <a:srgbClr val="FF9900"/>
            </a:solidFill>
            <a:round/>
            <a:headEnd/>
            <a:tailEnd/>
          </a:ln>
        </p:spPr>
        <p:txBody>
          <a:bodyPr wrap="none" anchor="ct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100" name="Line 9">
            <a:extLst>
              <a:ext uri="{FF2B5EF4-FFF2-40B4-BE49-F238E27FC236}">
                <a16:creationId xmlns:a16="http://schemas.microsoft.com/office/drawing/2014/main" id="{9B1DB978-88FE-624F-B0FB-26FECC06AECC}"/>
              </a:ext>
            </a:extLst>
          </p:cNvPr>
          <p:cNvSpPr>
            <a:spLocks noChangeShapeType="1"/>
          </p:cNvSpPr>
          <p:nvPr/>
        </p:nvSpPr>
        <p:spPr bwMode="auto">
          <a:xfrm>
            <a:off x="683512" y="2458660"/>
            <a:ext cx="153590" cy="216694"/>
          </a:xfrm>
          <a:prstGeom prst="line">
            <a:avLst/>
          </a:prstGeom>
          <a:noFill/>
          <a:ln w="38100">
            <a:solidFill>
              <a:srgbClr val="FF9900"/>
            </a:solidFill>
            <a:round/>
            <a:headEnd/>
            <a:tailEnd type="triangle" w="med" len="med"/>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101" name="Line 9">
            <a:extLst>
              <a:ext uri="{FF2B5EF4-FFF2-40B4-BE49-F238E27FC236}">
                <a16:creationId xmlns:a16="http://schemas.microsoft.com/office/drawing/2014/main" id="{1F2BE298-98BA-8547-B740-06C1365CADD4}"/>
              </a:ext>
            </a:extLst>
          </p:cNvPr>
          <p:cNvSpPr>
            <a:spLocks noChangeShapeType="1"/>
          </p:cNvSpPr>
          <p:nvPr/>
        </p:nvSpPr>
        <p:spPr bwMode="auto">
          <a:xfrm>
            <a:off x="785983" y="2373921"/>
            <a:ext cx="183540" cy="145666"/>
          </a:xfrm>
          <a:prstGeom prst="line">
            <a:avLst/>
          </a:prstGeom>
          <a:noFill/>
          <a:ln w="38100">
            <a:solidFill>
              <a:srgbClr val="FF9900"/>
            </a:solidFill>
            <a:round/>
            <a:headEnd/>
            <a:tailEnd type="triangle" w="med" len="med"/>
          </a:ln>
        </p:spPr>
        <p:txBody>
          <a:bodyPr/>
          <a:lstStyle/>
          <a:p>
            <a:pPr defTabSz="342900" fontAlgn="base">
              <a:spcBef>
                <a:spcPct val="0"/>
              </a:spcBef>
              <a:spcAft>
                <a:spcPct val="0"/>
              </a:spcAft>
              <a:defRPr/>
            </a:pPr>
            <a:endParaRPr lang="en-US" sz="1350">
              <a:solidFill>
                <a:prstClr val="black"/>
              </a:solidFill>
              <a:latin typeface="Calibri" pitchFamily="34" charset="0"/>
            </a:endParaRPr>
          </a:p>
        </p:txBody>
      </p:sp>
      <p:sp>
        <p:nvSpPr>
          <p:cNvPr id="102" name="TextBox 101">
            <a:extLst>
              <a:ext uri="{FF2B5EF4-FFF2-40B4-BE49-F238E27FC236}">
                <a16:creationId xmlns:a16="http://schemas.microsoft.com/office/drawing/2014/main" id="{7B1D200C-EC2D-D545-9DF3-7D69DD2715F0}"/>
              </a:ext>
            </a:extLst>
          </p:cNvPr>
          <p:cNvSpPr txBox="1"/>
          <p:nvPr/>
        </p:nvSpPr>
        <p:spPr>
          <a:xfrm>
            <a:off x="159596" y="2027125"/>
            <a:ext cx="892991" cy="300082"/>
          </a:xfrm>
          <a:prstGeom prst="rect">
            <a:avLst/>
          </a:prstGeom>
          <a:noFill/>
        </p:spPr>
        <p:txBody>
          <a:bodyPr wrap="square" rtlCol="0">
            <a:spAutoFit/>
          </a:bodyPr>
          <a:lstStyle/>
          <a:p>
            <a:r>
              <a:rPr lang="en-US" sz="1350" dirty="0">
                <a:solidFill>
                  <a:schemeClr val="bg1"/>
                </a:solidFill>
              </a:rPr>
              <a:t>sunlight</a:t>
            </a:r>
          </a:p>
        </p:txBody>
      </p:sp>
    </p:spTree>
    <p:extLst>
      <p:ext uri="{BB962C8B-B14F-4D97-AF65-F5344CB8AC3E}">
        <p14:creationId xmlns:p14="http://schemas.microsoft.com/office/powerpoint/2010/main" val="4091443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B9FC-05EE-6E4C-B055-29A407EEB7F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CD462B2-0779-324D-9CCF-F037C6766A89}"/>
              </a:ext>
            </a:extLst>
          </p:cNvPr>
          <p:cNvSpPr>
            <a:spLocks noGrp="1"/>
          </p:cNvSpPr>
          <p:nvPr>
            <p:ph idx="1"/>
          </p:nvPr>
        </p:nvSpPr>
        <p:spPr/>
        <p:txBody>
          <a:bodyPr/>
          <a:lstStyle/>
          <a:p>
            <a:pPr marL="385763" indent="-385763">
              <a:buFont typeface="+mj-lt"/>
              <a:buAutoNum type="arabicPeriod"/>
            </a:pPr>
            <a:r>
              <a:rPr lang="en-US" dirty="0"/>
              <a:t>Health impacts of air pollution</a:t>
            </a:r>
          </a:p>
          <a:p>
            <a:pPr marL="385763" indent="-385763">
              <a:buFont typeface="+mj-lt"/>
              <a:buAutoNum type="arabicPeriod"/>
            </a:pPr>
            <a:r>
              <a:rPr lang="en-US" dirty="0"/>
              <a:t>Source attribution and lifetimes of aerosols in the atmosphere</a:t>
            </a:r>
          </a:p>
          <a:p>
            <a:pPr marL="385763" indent="-385763">
              <a:buFont typeface="+mj-lt"/>
              <a:buAutoNum type="arabicPeriod"/>
            </a:pPr>
            <a:r>
              <a:rPr lang="en-US" dirty="0">
                <a:solidFill>
                  <a:srgbClr val="0070C0"/>
                </a:solidFill>
              </a:rPr>
              <a:t>Trends in control/exposures </a:t>
            </a:r>
          </a:p>
        </p:txBody>
      </p:sp>
    </p:spTree>
    <p:extLst>
      <p:ext uri="{BB962C8B-B14F-4D97-AF65-F5344CB8AC3E}">
        <p14:creationId xmlns:p14="http://schemas.microsoft.com/office/powerpoint/2010/main" val="2428351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028700"/>
            <a:ext cx="9144000" cy="891779"/>
          </a:xfrm>
        </p:spPr>
        <p:txBody>
          <a:bodyPr>
            <a:normAutofit fontScale="90000"/>
          </a:bodyPr>
          <a:lstStyle/>
          <a:p>
            <a:pPr algn="ctr" eaLnBrk="1" hangingPunct="1"/>
            <a:r>
              <a:rPr lang="en-US" b="1" dirty="0"/>
              <a:t>Before the U.S. Clean Air Act (1970/1990)</a:t>
            </a:r>
          </a:p>
        </p:txBody>
      </p:sp>
      <p:pic>
        <p:nvPicPr>
          <p:cNvPr id="14339" name="Content Placeholder 9" descr="lasmog1940s&amp;1950s.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2121" y="2320977"/>
            <a:ext cx="3623345" cy="2943968"/>
          </a:xfrm>
        </p:spPr>
      </p:pic>
      <p:sp>
        <p:nvSpPr>
          <p:cNvPr id="10" name="Slide Number Placeholder 9"/>
          <p:cNvSpPr>
            <a:spLocks noGrp="1"/>
          </p:cNvSpPr>
          <p:nvPr>
            <p:ph type="sldNum" sz="quarter" idx="12"/>
          </p:nvPr>
        </p:nvSpPr>
        <p:spPr>
          <a:xfrm>
            <a:off x="1143000" y="1810942"/>
            <a:ext cx="400050" cy="183356"/>
          </a:xfrm>
          <a:prstGeom prst="rect">
            <a:avLst/>
          </a:prstGeo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fld id="{325D34C5-8734-4F2D-8471-582E2E246910}" type="slidenum">
              <a:rPr lang="en-US">
                <a:solidFill>
                  <a:srgbClr val="FFFFFF"/>
                </a:solidFill>
              </a:rPr>
              <a:pPr eaLnBrk="1" hangingPunct="1">
                <a:lnSpc>
                  <a:spcPct val="80000"/>
                </a:lnSpc>
              </a:pPr>
              <a:t>25</a:t>
            </a:fld>
            <a:endParaRPr lang="en-US">
              <a:solidFill>
                <a:srgbClr val="FFFFFF"/>
              </a:solidFill>
            </a:endParaRPr>
          </a:p>
        </p:txBody>
      </p:sp>
      <p:pic>
        <p:nvPicPr>
          <p:cNvPr id="14340" name="Picture 5" descr="birminghampic197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9470" y="2473319"/>
            <a:ext cx="2741891" cy="1734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TextBox 6"/>
          <p:cNvSpPr txBox="1">
            <a:spLocks noChangeArrowheads="1"/>
          </p:cNvSpPr>
          <p:nvPr/>
        </p:nvSpPr>
        <p:spPr bwMode="auto">
          <a:xfrm>
            <a:off x="6269470" y="4739446"/>
            <a:ext cx="291465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350"/>
              <a:t>North Birmingham, Alabama, 1972</a:t>
            </a:r>
          </a:p>
        </p:txBody>
      </p:sp>
      <p:sp>
        <p:nvSpPr>
          <p:cNvPr id="14342" name="TextBox 7"/>
          <p:cNvSpPr txBox="1">
            <a:spLocks noChangeArrowheads="1"/>
          </p:cNvSpPr>
          <p:nvPr/>
        </p:nvSpPr>
        <p:spPr bwMode="auto">
          <a:xfrm>
            <a:off x="-85725" y="1752007"/>
            <a:ext cx="285750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350"/>
              <a:t>Typical smog in Los Angeles, California, in 1940s and 1950s </a:t>
            </a:r>
          </a:p>
        </p:txBody>
      </p:sp>
      <p:pic>
        <p:nvPicPr>
          <p:cNvPr id="14343" name="Picture 10" descr="neworleans197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7545" y="1941425"/>
            <a:ext cx="3260565" cy="2468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4" name="TextBox 11"/>
          <p:cNvSpPr txBox="1">
            <a:spLocks noChangeArrowheads="1"/>
          </p:cNvSpPr>
          <p:nvPr/>
        </p:nvSpPr>
        <p:spPr bwMode="auto">
          <a:xfrm>
            <a:off x="3940193" y="4572001"/>
            <a:ext cx="2114550" cy="71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350"/>
              <a:t>Aluminum plant (beside church) in New Orleans, Louisiana, 1973</a:t>
            </a:r>
          </a:p>
        </p:txBody>
      </p:sp>
    </p:spTree>
    <p:extLst>
      <p:ext uri="{BB962C8B-B14F-4D97-AF65-F5344CB8AC3E}">
        <p14:creationId xmlns:p14="http://schemas.microsoft.com/office/powerpoint/2010/main" val="195026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06F6213-3BCB-C442-8960-F2D445384B8F}"/>
              </a:ext>
            </a:extLst>
          </p:cNvPr>
          <p:cNvSpPr>
            <a:spLocks noChangeArrowheads="1"/>
          </p:cNvSpPr>
          <p:nvPr/>
        </p:nvSpPr>
        <p:spPr bwMode="white">
          <a:xfrm>
            <a:off x="1943100" y="2063598"/>
            <a:ext cx="5815529" cy="336565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3555" name="Rectangle 3">
            <a:extLst>
              <a:ext uri="{FF2B5EF4-FFF2-40B4-BE49-F238E27FC236}">
                <a16:creationId xmlns:a16="http://schemas.microsoft.com/office/drawing/2014/main" id="{5D9C7E25-418C-4C43-84E6-432BCE1806D2}"/>
              </a:ext>
            </a:extLst>
          </p:cNvPr>
          <p:cNvSpPr>
            <a:spLocks noGrp="1" noChangeArrowheads="1"/>
          </p:cNvSpPr>
          <p:nvPr>
            <p:ph type="title"/>
          </p:nvPr>
        </p:nvSpPr>
        <p:spPr/>
        <p:txBody>
          <a:bodyPr/>
          <a:lstStyle/>
          <a:p>
            <a:pPr eaLnBrk="1" hangingPunct="1"/>
            <a:r>
              <a:rPr lang="en-US" altLang="en-US" sz="2700" b="1" dirty="0"/>
              <a:t>US SO</a:t>
            </a:r>
            <a:r>
              <a:rPr lang="en-US" altLang="en-US" sz="2700" b="1" baseline="-25000" dirty="0"/>
              <a:t>2</a:t>
            </a:r>
            <a:r>
              <a:rPr lang="en-US" altLang="en-US" sz="2700" b="1" dirty="0"/>
              <a:t> and NO</a:t>
            </a:r>
            <a:r>
              <a:rPr lang="en-US" altLang="en-US" sz="2700" b="1" baseline="-25000" dirty="0"/>
              <a:t>x</a:t>
            </a:r>
            <a:r>
              <a:rPr lang="en-US" altLang="en-US" sz="2700" b="1" dirty="0"/>
              <a:t> Emissions by Source</a:t>
            </a:r>
          </a:p>
        </p:txBody>
      </p:sp>
      <p:pic>
        <p:nvPicPr>
          <p:cNvPr id="23556" name="Picture 4" descr="pie">
            <a:extLst>
              <a:ext uri="{FF2B5EF4-FFF2-40B4-BE49-F238E27FC236}">
                <a16:creationId xmlns:a16="http://schemas.microsoft.com/office/drawing/2014/main" id="{5A45BCC0-C1CD-904F-B0E9-8665226F3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50"/>
          <a:stretch>
            <a:fillRect/>
          </a:stretch>
        </p:blipFill>
        <p:spPr bwMode="auto">
          <a:xfrm>
            <a:off x="1915306" y="2125266"/>
            <a:ext cx="5778361" cy="313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D2CF51E5-9F56-0946-AC12-5B5C8EE21BF4}"/>
              </a:ext>
            </a:extLst>
          </p:cNvPr>
          <p:cNvSpPr txBox="1">
            <a:spLocks noChangeArrowheads="1"/>
          </p:cNvSpPr>
          <p:nvPr/>
        </p:nvSpPr>
        <p:spPr bwMode="white">
          <a:xfrm>
            <a:off x="2228850" y="5497116"/>
            <a:ext cx="49149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t>Electric utilities are major contributors to acid rain precursors. Source: NAPAP Emissions Inventory, Nov. 1989.</a:t>
            </a:r>
          </a:p>
        </p:txBody>
      </p:sp>
    </p:spTree>
    <p:extLst>
      <p:ext uri="{BB962C8B-B14F-4D97-AF65-F5344CB8AC3E}">
        <p14:creationId xmlns:p14="http://schemas.microsoft.com/office/powerpoint/2010/main" val="4609029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ew shape"/>
          <p:cNvSpPr/>
          <p:nvPr/>
        </p:nvSpPr>
        <p:spPr>
          <a:xfrm>
            <a:off x="417640" y="5497963"/>
            <a:ext cx="1428300" cy="4374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230028" y="1235088"/>
            <a:ext cx="7295772" cy="357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normAutofit/>
          </a:bodyPr>
          <a:lstStyle/>
          <a:p>
            <a:pPr algn="l">
              <a:lnSpc>
                <a:spcPct val="100000"/>
              </a:lnSpc>
              <a:spcAft>
                <a:spcPct val="20000"/>
              </a:spcAft>
            </a:pPr>
            <a:r>
              <a:rPr lang="en-US" sz="1500" b="1" dirty="0">
                <a:solidFill>
                  <a:srgbClr val="4F4F4F"/>
                </a:solidFill>
                <a:latin typeface="Arial" pitchFamily="34" charset="0"/>
              </a:rPr>
              <a:t>Mass</a:t>
            </a:r>
            <a:r>
              <a:rPr sz="1500" b="1" dirty="0">
                <a:solidFill>
                  <a:srgbClr val="4F4F4F"/>
                </a:solidFill>
                <a:latin typeface="Arial" pitchFamily="34" charset="0"/>
              </a:rPr>
              <a:t> of sulfur dioxide emissions in the U.S. from 1970 to 2017 (in 1,000 tons)</a:t>
            </a:r>
          </a:p>
        </p:txBody>
      </p:sp>
      <p:sp>
        <p:nvSpPr>
          <p:cNvPr id="3" name="New shape"/>
          <p:cNvSpPr/>
          <p:nvPr/>
        </p:nvSpPr>
        <p:spPr>
          <a:xfrm>
            <a:off x="1440000" y="1046250"/>
            <a:ext cx="6161400" cy="19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normAutofit fontScale="87500" lnSpcReduction="10000"/>
          </a:bodyPr>
          <a:lstStyle/>
          <a:p>
            <a:pPr algn="l">
              <a:lnSpc>
                <a:spcPct val="100000"/>
              </a:lnSpc>
              <a:spcAft>
                <a:spcPct val="20000"/>
              </a:spcAft>
            </a:pPr>
            <a:r>
              <a:rPr sz="900" dirty="0">
                <a:solidFill>
                  <a:srgbClr val="FF0000"/>
                </a:solidFill>
                <a:latin typeface="Arial" pitchFamily="34" charset="0"/>
              </a:rPr>
              <a:t>U.S. sulfur dioxide emissions 1970-2017</a:t>
            </a:r>
          </a:p>
        </p:txBody>
      </p:sp>
      <p:sp>
        <p:nvSpPr>
          <p:cNvPr id="4" name="New shape"/>
          <p:cNvSpPr/>
          <p:nvPr/>
        </p:nvSpPr>
        <p:spPr>
          <a:xfrm>
            <a:off x="1845940" y="5497963"/>
            <a:ext cx="6048000"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b">
            <a:normAutofit/>
          </a:bodyPr>
          <a:lstStyle/>
          <a:p>
            <a:pPr algn="l">
              <a:lnSpc>
                <a:spcPct val="100000"/>
              </a:lnSpc>
              <a:spcAft>
                <a:spcPct val="20000"/>
              </a:spcAft>
            </a:pPr>
            <a:r>
              <a:rPr sz="525" b="1">
                <a:solidFill>
                  <a:srgbClr val="808080"/>
                </a:solidFill>
                <a:latin typeface="Arial" pitchFamily="34" charset="0"/>
              </a:rPr>
              <a:t>Note: </a:t>
            </a:r>
            <a:r>
              <a:rPr sz="525">
                <a:solidFill>
                  <a:srgbClr val="808080"/>
                </a:solidFill>
                <a:latin typeface="Arial"/>
              </a:rPr>
              <a:t> United States; 1970 to 2017</a:t>
            </a:r>
          </a:p>
          <a:p>
            <a:pPr algn="l"/>
            <a:r>
              <a:rPr sz="525">
                <a:solidFill>
                  <a:srgbClr val="808080"/>
                </a:solidFill>
                <a:latin typeface="Arial"/>
              </a:rPr>
              <a:t>Further information regarding this statistic can be found on </a:t>
            </a:r>
            <a:r>
              <a:rPr sz="525">
                <a:solidFill>
                  <a:srgbClr val="808080"/>
                </a:solidFill>
                <a:latin typeface="Arial"/>
                <a:hlinkClick r:id="rId3" action="ppaction://hlinksldjump"/>
              </a:rPr>
              <a:t>page 8</a:t>
            </a:r>
            <a:r>
              <a:rPr sz="525">
                <a:solidFill>
                  <a:srgbClr val="808080"/>
                </a:solidFill>
                <a:latin typeface="Arial"/>
              </a:rPr>
              <a:t>.</a:t>
            </a:r>
          </a:p>
          <a:p>
            <a:pPr algn="l"/>
            <a:r>
              <a:rPr sz="525" b="1">
                <a:solidFill>
                  <a:srgbClr val="808080"/>
                </a:solidFill>
                <a:latin typeface="Arial"/>
              </a:rPr>
              <a:t>Source(s): </a:t>
            </a:r>
            <a:r>
              <a:rPr sz="525">
                <a:solidFill>
                  <a:srgbClr val="808080"/>
                </a:solidFill>
                <a:latin typeface="Arial"/>
              </a:rPr>
              <a:t>Environmental Protection Agency; </a:t>
            </a:r>
            <a:r>
              <a:rPr sz="525">
                <a:solidFill>
                  <a:srgbClr val="808080"/>
                </a:solidFill>
                <a:latin typeface="Arial"/>
                <a:hlinkClick r:id="rId4"/>
              </a:rPr>
              <a:t>ID 501303</a:t>
            </a:r>
          </a:p>
        </p:txBody>
      </p:sp>
      <p:graphicFrame>
        <p:nvGraphicFramePr>
          <p:cNvPr id="5" name="ChartObject"/>
          <p:cNvGraphicFramePr/>
          <p:nvPr>
            <p:extLst>
              <p:ext uri="{D42A27DB-BD31-4B8C-83A1-F6EECF244321}">
                <p14:modId xmlns:p14="http://schemas.microsoft.com/office/powerpoint/2010/main" val="2191952433"/>
              </p:ext>
            </p:extLst>
          </p:nvPr>
        </p:nvGraphicFramePr>
        <p:xfrm>
          <a:off x="94794" y="1519279"/>
          <a:ext cx="4929437" cy="3697355"/>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p:cNvSpPr/>
          <p:nvPr/>
        </p:nvSpPr>
        <p:spPr>
          <a:xfrm>
            <a:off x="7525800" y="857250"/>
            <a:ext cx="332100" cy="15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lstStyle/>
          <a:p>
            <a:pPr algn="r">
              <a:spcAft>
                <a:spcPct val="20000"/>
              </a:spcAft>
            </a:pPr>
            <a:r>
              <a:rPr sz="525">
                <a:solidFill>
                  <a:srgbClr val="808080"/>
                </a:solidFill>
                <a:latin typeface="Arial" pitchFamily="34" charset="0"/>
              </a:rPr>
              <a:t>5</a:t>
            </a:r>
          </a:p>
        </p:txBody>
      </p:sp>
      <p:pic>
        <p:nvPicPr>
          <p:cNvPr id="10" name="Picture 9">
            <a:extLst>
              <a:ext uri="{FF2B5EF4-FFF2-40B4-BE49-F238E27FC236}">
                <a16:creationId xmlns:a16="http://schemas.microsoft.com/office/drawing/2014/main" id="{E3443FC3-9087-C446-98F9-5EE0CA4593A9}"/>
              </a:ext>
            </a:extLst>
          </p:cNvPr>
          <p:cNvPicPr>
            <a:picLocks noChangeAspect="1"/>
          </p:cNvPicPr>
          <p:nvPr/>
        </p:nvPicPr>
        <p:blipFill>
          <a:blip r:embed="rId6"/>
          <a:stretch>
            <a:fillRect/>
          </a:stretch>
        </p:blipFill>
        <p:spPr>
          <a:xfrm>
            <a:off x="4591878" y="1592734"/>
            <a:ext cx="4172986" cy="2792162"/>
          </a:xfrm>
          <a:prstGeom prst="rect">
            <a:avLst/>
          </a:prstGeom>
        </p:spPr>
      </p:pic>
      <p:sp>
        <p:nvSpPr>
          <p:cNvPr id="11" name="TextBox 10">
            <a:extLst>
              <a:ext uri="{FF2B5EF4-FFF2-40B4-BE49-F238E27FC236}">
                <a16:creationId xmlns:a16="http://schemas.microsoft.com/office/drawing/2014/main" id="{855B7DBA-BE85-6646-80D6-94F297897F8A}"/>
              </a:ext>
            </a:extLst>
          </p:cNvPr>
          <p:cNvSpPr txBox="1"/>
          <p:nvPr/>
        </p:nvSpPr>
        <p:spPr>
          <a:xfrm>
            <a:off x="5969316" y="4290353"/>
            <a:ext cx="3045236" cy="553998"/>
          </a:xfrm>
          <a:prstGeom prst="rect">
            <a:avLst/>
          </a:prstGeom>
          <a:solidFill>
            <a:srgbClr val="FFC000"/>
          </a:solidFill>
        </p:spPr>
        <p:txBody>
          <a:bodyPr wrap="square" rtlCol="0">
            <a:spAutoFit/>
          </a:bodyPr>
          <a:lstStyle/>
          <a:p>
            <a:r>
              <a:rPr lang="en-US" sz="1500" b="1" dirty="0"/>
              <a:t>Coal combustion is the major source</a:t>
            </a:r>
          </a:p>
        </p:txBody>
      </p:sp>
      <p:sp>
        <p:nvSpPr>
          <p:cNvPr id="6" name="TextBox 5">
            <a:extLst>
              <a:ext uri="{FF2B5EF4-FFF2-40B4-BE49-F238E27FC236}">
                <a16:creationId xmlns:a16="http://schemas.microsoft.com/office/drawing/2014/main" id="{9000EB8E-A68D-0A43-8F75-5F23F3F5DCC8}"/>
              </a:ext>
            </a:extLst>
          </p:cNvPr>
          <p:cNvSpPr txBox="1"/>
          <p:nvPr/>
        </p:nvSpPr>
        <p:spPr>
          <a:xfrm>
            <a:off x="3915187" y="5541919"/>
            <a:ext cx="4986959" cy="415498"/>
          </a:xfrm>
          <a:prstGeom prst="rect">
            <a:avLst/>
          </a:prstGeom>
          <a:noFill/>
        </p:spPr>
        <p:txBody>
          <a:bodyPr wrap="square" rtlCol="0">
            <a:spAutoFit/>
          </a:bodyPr>
          <a:lstStyle/>
          <a:p>
            <a:r>
              <a:rPr lang="en-US" sz="1050" dirty="0">
                <a:hlinkClick r:id="rId7"/>
              </a:rPr>
              <a:t>https://www.statista.com/statistics/501303/volume-of-sulfur-dioxide-emissions-us/</a:t>
            </a:r>
            <a:endParaRPr lang="en-US" sz="1050" dirty="0"/>
          </a:p>
          <a:p>
            <a:r>
              <a:rPr lang="en-US" sz="1050" dirty="0"/>
              <a:t>(by subscription)</a:t>
            </a:r>
          </a:p>
        </p:txBody>
      </p:sp>
      <p:cxnSp>
        <p:nvCxnSpPr>
          <p:cNvPr id="12" name="Straight Arrow Connector 11">
            <a:extLst>
              <a:ext uri="{FF2B5EF4-FFF2-40B4-BE49-F238E27FC236}">
                <a16:creationId xmlns:a16="http://schemas.microsoft.com/office/drawing/2014/main" id="{4AC48B58-BB48-BA43-8A28-F8AFED776C33}"/>
              </a:ext>
            </a:extLst>
          </p:cNvPr>
          <p:cNvCxnSpPr/>
          <p:nvPr/>
        </p:nvCxnSpPr>
        <p:spPr>
          <a:xfrm>
            <a:off x="1845940" y="2171012"/>
            <a:ext cx="2574578" cy="1602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ED78810-8894-204F-A795-B722558E5AC7}"/>
              </a:ext>
            </a:extLst>
          </p:cNvPr>
          <p:cNvSpPr txBox="1"/>
          <p:nvPr/>
        </p:nvSpPr>
        <p:spPr>
          <a:xfrm rot="2011756">
            <a:off x="2475860" y="2670613"/>
            <a:ext cx="1652531" cy="369332"/>
          </a:xfrm>
          <a:prstGeom prst="rect">
            <a:avLst/>
          </a:prstGeom>
          <a:noFill/>
        </p:spPr>
        <p:txBody>
          <a:bodyPr wrap="square" rtlCol="0">
            <a:spAutoFit/>
          </a:bodyPr>
          <a:lstStyle/>
          <a:p>
            <a:r>
              <a:rPr lang="en-US" sz="1350" dirty="0">
                <a:solidFill>
                  <a:srgbClr val="0070C0"/>
                </a:solidFill>
              </a:rPr>
              <a:t>➗</a:t>
            </a:r>
            <a:r>
              <a:rPr lang="en-US" b="1" dirty="0">
                <a:solidFill>
                  <a:srgbClr val="0070C0"/>
                </a:solidFill>
              </a:rPr>
              <a:t>10</a:t>
            </a:r>
            <a:endParaRPr lang="en-US" sz="1350" b="1" dirty="0">
              <a:solidFill>
                <a:srgbClr val="0070C0"/>
              </a:solidFill>
            </a:endParaRPr>
          </a:p>
        </p:txBody>
      </p:sp>
    </p:spTree>
    <p:extLst>
      <p:ext uri="{BB962C8B-B14F-4D97-AF65-F5344CB8AC3E}">
        <p14:creationId xmlns:p14="http://schemas.microsoft.com/office/powerpoint/2010/main" val="118257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B6612-8F98-574C-A806-9EEDCC5BD514}"/>
              </a:ext>
            </a:extLst>
          </p:cNvPr>
          <p:cNvPicPr>
            <a:picLocks noChangeAspect="1"/>
          </p:cNvPicPr>
          <p:nvPr/>
        </p:nvPicPr>
        <p:blipFill>
          <a:blip r:embed="rId2"/>
          <a:stretch>
            <a:fillRect/>
          </a:stretch>
        </p:blipFill>
        <p:spPr>
          <a:xfrm>
            <a:off x="1251284" y="857250"/>
            <a:ext cx="6641432" cy="5143500"/>
          </a:xfrm>
          <a:prstGeom prst="rect">
            <a:avLst/>
          </a:prstGeom>
        </p:spPr>
      </p:pic>
    </p:spTree>
    <p:extLst>
      <p:ext uri="{BB962C8B-B14F-4D97-AF65-F5344CB8AC3E}">
        <p14:creationId xmlns:p14="http://schemas.microsoft.com/office/powerpoint/2010/main" val="2485079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5C63-9F78-7D42-9DA9-63C8805144B0}"/>
              </a:ext>
            </a:extLst>
          </p:cNvPr>
          <p:cNvPicPr>
            <a:picLocks noChangeAspect="1"/>
          </p:cNvPicPr>
          <p:nvPr/>
        </p:nvPicPr>
        <p:blipFill>
          <a:blip r:embed="rId3"/>
          <a:stretch>
            <a:fillRect/>
          </a:stretch>
        </p:blipFill>
        <p:spPr>
          <a:xfrm>
            <a:off x="1254621" y="857250"/>
            <a:ext cx="6634758" cy="5143500"/>
          </a:xfrm>
          <a:prstGeom prst="rect">
            <a:avLst/>
          </a:prstGeom>
        </p:spPr>
      </p:pic>
    </p:spTree>
    <p:extLst>
      <p:ext uri="{BB962C8B-B14F-4D97-AF65-F5344CB8AC3E}">
        <p14:creationId xmlns:p14="http://schemas.microsoft.com/office/powerpoint/2010/main" val="378641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848E54-5D4E-7D4E-9540-1A8772D6257B}"/>
              </a:ext>
            </a:extLst>
          </p:cNvPr>
          <p:cNvSpPr txBox="1"/>
          <p:nvPr/>
        </p:nvSpPr>
        <p:spPr>
          <a:xfrm>
            <a:off x="506776" y="0"/>
            <a:ext cx="8306718" cy="6063198"/>
          </a:xfrm>
          <a:prstGeom prst="rect">
            <a:avLst/>
          </a:prstGeom>
          <a:noFill/>
        </p:spPr>
        <p:txBody>
          <a:bodyPr wrap="square" rtlCol="0">
            <a:spAutoFit/>
          </a:bodyPr>
          <a:lstStyle/>
          <a:p>
            <a:pPr algn="ctr"/>
            <a:r>
              <a:rPr lang="en-US" sz="3200" b="1" dirty="0"/>
              <a:t>What is "PM2.5" </a:t>
            </a:r>
          </a:p>
          <a:p>
            <a:pPr algn="ctr"/>
            <a:r>
              <a:rPr lang="en-US" sz="2000" i="1" dirty="0"/>
              <a:t>(…PM 10, PM1, ….)</a:t>
            </a:r>
          </a:p>
          <a:p>
            <a:endParaRPr lang="en-US" sz="1400" dirty="0"/>
          </a:p>
          <a:p>
            <a:r>
              <a:rPr lang="en-US" sz="2400" b="1" dirty="0">
                <a:hlinkClick r:id="rId2"/>
              </a:rPr>
              <a:t>PM2.5</a:t>
            </a:r>
            <a:r>
              <a:rPr lang="en-US" sz="2400" dirty="0"/>
              <a:t> means particulate matter with an aerodynamic diameter less than or equal to a nominal 2.5 micrometers (</a:t>
            </a:r>
            <a:r>
              <a:rPr lang="en-US" sz="2400" dirty="0">
                <a:latin typeface="Symbol" pitchFamily="2" charset="2"/>
              </a:rPr>
              <a:t>m</a:t>
            </a:r>
            <a:r>
              <a:rPr lang="en-US" sz="2400" dirty="0"/>
              <a:t>m) </a:t>
            </a:r>
            <a:r>
              <a:rPr lang="en-US" sz="2400" i="1" dirty="0"/>
              <a:t>as measured by an EPA reference or equivalent method</a:t>
            </a:r>
            <a:r>
              <a:rPr lang="en-US" sz="2400" b="1" i="1" dirty="0">
                <a:solidFill>
                  <a:srgbClr val="0070C0"/>
                </a:solidFill>
              </a:rPr>
              <a:t>†</a:t>
            </a:r>
            <a:r>
              <a:rPr lang="en-US" sz="2400" i="1" dirty="0"/>
              <a:t>.</a:t>
            </a:r>
          </a:p>
          <a:p>
            <a:endParaRPr lang="en-US" sz="2400" dirty="0"/>
          </a:p>
          <a:p>
            <a:r>
              <a:rPr lang="en-US" sz="2400" dirty="0"/>
              <a:t>PM2.5 particles are known to produce respiratory and cardiovascular illness, as well as systemic inflammation.  They are small enough to invade even the smallest airways. These particles generally come from activities that burn fossil fuels, such as traffic, smelting, and metal processing.</a:t>
            </a:r>
          </a:p>
          <a:p>
            <a:endParaRPr lang="en-US" sz="2400" dirty="0"/>
          </a:p>
          <a:p>
            <a:r>
              <a:rPr lang="en-US" sz="2400" dirty="0"/>
              <a:t>Particulate air pollution can cause inflammatory responses in the body's respiratory tract and in the blood vessels, and nerve channels. </a:t>
            </a:r>
          </a:p>
        </p:txBody>
      </p:sp>
      <p:sp>
        <p:nvSpPr>
          <p:cNvPr id="4" name="TextBox 3">
            <a:extLst>
              <a:ext uri="{FF2B5EF4-FFF2-40B4-BE49-F238E27FC236}">
                <a16:creationId xmlns:a16="http://schemas.microsoft.com/office/drawing/2014/main" id="{C521D341-A0D2-9D4F-B0B7-08451EF7BD9B}"/>
              </a:ext>
            </a:extLst>
          </p:cNvPr>
          <p:cNvSpPr txBox="1"/>
          <p:nvPr/>
        </p:nvSpPr>
        <p:spPr>
          <a:xfrm>
            <a:off x="418641" y="6211669"/>
            <a:ext cx="8306718" cy="646331"/>
          </a:xfrm>
          <a:prstGeom prst="rect">
            <a:avLst/>
          </a:prstGeom>
          <a:noFill/>
        </p:spPr>
        <p:txBody>
          <a:bodyPr wrap="square" rtlCol="0">
            <a:spAutoFit/>
          </a:bodyPr>
          <a:lstStyle/>
          <a:p>
            <a:r>
              <a:rPr lang="en-US" b="1" i="1" dirty="0">
                <a:solidFill>
                  <a:srgbClr val="0070C0"/>
                </a:solidFill>
              </a:rPr>
              <a:t>† </a:t>
            </a:r>
            <a:r>
              <a:rPr lang="en-US" b="1" dirty="0">
                <a:hlinkClick r:id="rId2"/>
              </a:rPr>
              <a:t>based on</a:t>
            </a:r>
            <a:r>
              <a:rPr lang="en-US" dirty="0"/>
              <a:t> 40 CFR Part 50 Appendix L and designated in accordance with 40 CFR Part 53 or by an equivalent method designated in accordance with 40 CFR Part 53.</a:t>
            </a:r>
          </a:p>
        </p:txBody>
      </p:sp>
    </p:spTree>
    <p:extLst>
      <p:ext uri="{BB962C8B-B14F-4D97-AF65-F5344CB8AC3E}">
        <p14:creationId xmlns:p14="http://schemas.microsoft.com/office/powerpoint/2010/main" val="3102776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ew shape"/>
          <p:cNvSpPr/>
          <p:nvPr/>
        </p:nvSpPr>
        <p:spPr>
          <a:xfrm>
            <a:off x="0" y="5563350"/>
            <a:ext cx="1428300" cy="4374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168945" y="1200150"/>
            <a:ext cx="8902997" cy="320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normAutofit lnSpcReduction="10000"/>
          </a:bodyPr>
          <a:lstStyle/>
          <a:p>
            <a:pPr algn="l">
              <a:lnSpc>
                <a:spcPct val="100000"/>
              </a:lnSpc>
              <a:spcAft>
                <a:spcPct val="20000"/>
              </a:spcAft>
            </a:pPr>
            <a:r>
              <a:rPr lang="en-US" b="1" dirty="0">
                <a:solidFill>
                  <a:srgbClr val="4F4F4F"/>
                </a:solidFill>
                <a:latin typeface="Arial" pitchFamily="34" charset="0"/>
              </a:rPr>
              <a:t>Mass</a:t>
            </a:r>
            <a:r>
              <a:rPr b="1" dirty="0">
                <a:solidFill>
                  <a:srgbClr val="4F4F4F"/>
                </a:solidFill>
                <a:latin typeface="Arial" pitchFamily="34" charset="0"/>
              </a:rPr>
              <a:t> of nitrogen oxides emissions in the U.S. from 1970 to 2017 (in 1,000 tons)</a:t>
            </a:r>
          </a:p>
        </p:txBody>
      </p:sp>
      <p:sp>
        <p:nvSpPr>
          <p:cNvPr id="3" name="New shape"/>
          <p:cNvSpPr/>
          <p:nvPr/>
        </p:nvSpPr>
        <p:spPr>
          <a:xfrm>
            <a:off x="1440000" y="1046250"/>
            <a:ext cx="6161400" cy="19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normAutofit fontScale="87500" lnSpcReduction="10000"/>
          </a:bodyPr>
          <a:lstStyle/>
          <a:p>
            <a:pPr algn="l">
              <a:lnSpc>
                <a:spcPct val="100000"/>
              </a:lnSpc>
              <a:spcAft>
                <a:spcPct val="20000"/>
              </a:spcAft>
            </a:pPr>
            <a:r>
              <a:rPr sz="900" dirty="0">
                <a:solidFill>
                  <a:srgbClr val="FF0000"/>
                </a:solidFill>
                <a:latin typeface="Arial" pitchFamily="34" charset="0"/>
              </a:rPr>
              <a:t>U.S. nitrogen oxides emissions 1970-2017</a:t>
            </a:r>
          </a:p>
        </p:txBody>
      </p:sp>
      <p:sp>
        <p:nvSpPr>
          <p:cNvPr id="4" name="New shape"/>
          <p:cNvSpPr/>
          <p:nvPr/>
        </p:nvSpPr>
        <p:spPr>
          <a:xfrm>
            <a:off x="1440000" y="5531470"/>
            <a:ext cx="6048000"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b">
            <a:normAutofit/>
          </a:bodyPr>
          <a:lstStyle/>
          <a:p>
            <a:pPr algn="l">
              <a:lnSpc>
                <a:spcPct val="100000"/>
              </a:lnSpc>
              <a:spcAft>
                <a:spcPct val="20000"/>
              </a:spcAft>
            </a:pPr>
            <a:r>
              <a:rPr sz="525" b="1" dirty="0">
                <a:solidFill>
                  <a:srgbClr val="808080"/>
                </a:solidFill>
                <a:latin typeface="Arial" pitchFamily="34" charset="0"/>
              </a:rPr>
              <a:t>Note: </a:t>
            </a:r>
            <a:r>
              <a:rPr sz="525" dirty="0">
                <a:solidFill>
                  <a:srgbClr val="808080"/>
                </a:solidFill>
                <a:latin typeface="Arial"/>
              </a:rPr>
              <a:t> United States; 1970 to 2017</a:t>
            </a:r>
          </a:p>
          <a:p>
            <a:pPr algn="l"/>
            <a:r>
              <a:rPr sz="525" dirty="0">
                <a:solidFill>
                  <a:srgbClr val="808080"/>
                </a:solidFill>
                <a:latin typeface="Arial"/>
              </a:rPr>
              <a:t>Further information regarding this statistic can be found on </a:t>
            </a:r>
            <a:r>
              <a:rPr sz="525" dirty="0">
                <a:solidFill>
                  <a:srgbClr val="808080"/>
                </a:solidFill>
                <a:latin typeface="Arial"/>
                <a:hlinkClick r:id="rId3" action="ppaction://hlinksldjump"/>
              </a:rPr>
              <a:t>page 8</a:t>
            </a:r>
            <a:r>
              <a:rPr sz="525" dirty="0">
                <a:solidFill>
                  <a:srgbClr val="808080"/>
                </a:solidFill>
                <a:latin typeface="Arial"/>
              </a:rPr>
              <a:t>.</a:t>
            </a:r>
          </a:p>
          <a:p>
            <a:pPr algn="l"/>
            <a:r>
              <a:rPr sz="525" b="1" dirty="0">
                <a:solidFill>
                  <a:srgbClr val="808080"/>
                </a:solidFill>
                <a:latin typeface="Arial"/>
              </a:rPr>
              <a:t>Source(s): </a:t>
            </a:r>
            <a:r>
              <a:rPr sz="525" dirty="0">
                <a:solidFill>
                  <a:srgbClr val="808080"/>
                </a:solidFill>
                <a:latin typeface="Arial"/>
              </a:rPr>
              <a:t>Environmental Protection Agency; </a:t>
            </a:r>
            <a:r>
              <a:rPr sz="525" dirty="0">
                <a:solidFill>
                  <a:srgbClr val="808080"/>
                </a:solidFill>
                <a:latin typeface="Arial"/>
                <a:hlinkClick r:id="rId4"/>
              </a:rPr>
              <a:t>ID 501284</a:t>
            </a:r>
          </a:p>
        </p:txBody>
      </p:sp>
      <p:graphicFrame>
        <p:nvGraphicFramePr>
          <p:cNvPr id="5" name="ChartObject"/>
          <p:cNvGraphicFramePr/>
          <p:nvPr>
            <p:extLst>
              <p:ext uri="{D42A27DB-BD31-4B8C-83A1-F6EECF244321}">
                <p14:modId xmlns:p14="http://schemas.microsoft.com/office/powerpoint/2010/main" val="1121062081"/>
              </p:ext>
            </p:extLst>
          </p:nvPr>
        </p:nvGraphicFramePr>
        <p:xfrm>
          <a:off x="-1" y="1584364"/>
          <a:ext cx="4874965" cy="3322487"/>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p:cNvSpPr/>
          <p:nvPr/>
        </p:nvSpPr>
        <p:spPr>
          <a:xfrm>
            <a:off x="7525800" y="857250"/>
            <a:ext cx="332100" cy="15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t"/>
          <a:lstStyle/>
          <a:p>
            <a:pPr algn="r">
              <a:spcAft>
                <a:spcPct val="20000"/>
              </a:spcAft>
            </a:pPr>
            <a:r>
              <a:rPr sz="525">
                <a:solidFill>
                  <a:srgbClr val="808080"/>
                </a:solidFill>
                <a:latin typeface="Arial" pitchFamily="34" charset="0"/>
              </a:rPr>
              <a:t>5</a:t>
            </a:r>
          </a:p>
        </p:txBody>
      </p:sp>
      <p:pic>
        <p:nvPicPr>
          <p:cNvPr id="10" name="Picture 9">
            <a:extLst>
              <a:ext uri="{FF2B5EF4-FFF2-40B4-BE49-F238E27FC236}">
                <a16:creationId xmlns:a16="http://schemas.microsoft.com/office/drawing/2014/main" id="{5314B585-3FBC-DB45-844C-43E9865817D6}"/>
              </a:ext>
            </a:extLst>
          </p:cNvPr>
          <p:cNvPicPr>
            <a:picLocks noChangeAspect="1"/>
          </p:cNvPicPr>
          <p:nvPr/>
        </p:nvPicPr>
        <p:blipFill>
          <a:blip r:embed="rId6"/>
          <a:stretch>
            <a:fillRect/>
          </a:stretch>
        </p:blipFill>
        <p:spPr>
          <a:xfrm>
            <a:off x="4874964" y="1476922"/>
            <a:ext cx="4238064" cy="2273127"/>
          </a:xfrm>
          <a:prstGeom prst="rect">
            <a:avLst/>
          </a:prstGeom>
        </p:spPr>
      </p:pic>
      <p:sp>
        <p:nvSpPr>
          <p:cNvPr id="11" name="TextBox 10">
            <a:extLst>
              <a:ext uri="{FF2B5EF4-FFF2-40B4-BE49-F238E27FC236}">
                <a16:creationId xmlns:a16="http://schemas.microsoft.com/office/drawing/2014/main" id="{6AF08BA6-5EE3-824A-86F1-3078BB2551D7}"/>
              </a:ext>
            </a:extLst>
          </p:cNvPr>
          <p:cNvSpPr txBox="1"/>
          <p:nvPr/>
        </p:nvSpPr>
        <p:spPr>
          <a:xfrm>
            <a:off x="4965853" y="4277872"/>
            <a:ext cx="4147175" cy="923330"/>
          </a:xfrm>
          <a:prstGeom prst="rect">
            <a:avLst/>
          </a:prstGeom>
          <a:noFill/>
        </p:spPr>
        <p:txBody>
          <a:bodyPr wrap="square" rtlCol="0">
            <a:spAutoFit/>
          </a:bodyPr>
          <a:lstStyle/>
          <a:p>
            <a:r>
              <a:rPr lang="en-US" dirty="0"/>
              <a:t>NO</a:t>
            </a:r>
            <a:r>
              <a:rPr lang="en-US" baseline="-25000" dirty="0"/>
              <a:t>x</a:t>
            </a:r>
            <a:r>
              <a:rPr lang="en-US" dirty="0"/>
              <a:t> emissions are primarily from transportation (cars, planes, and </a:t>
            </a:r>
            <a:r>
              <a:rPr lang="en-US" b="1" u="sng" dirty="0"/>
              <a:t>trucks</a:t>
            </a:r>
            <a:r>
              <a:rPr lang="en-US" dirty="0"/>
              <a:t>) and coal combustion</a:t>
            </a:r>
          </a:p>
        </p:txBody>
      </p:sp>
      <p:sp>
        <p:nvSpPr>
          <p:cNvPr id="12" name="TextBox 11">
            <a:extLst>
              <a:ext uri="{FF2B5EF4-FFF2-40B4-BE49-F238E27FC236}">
                <a16:creationId xmlns:a16="http://schemas.microsoft.com/office/drawing/2014/main" id="{F69B3AA6-ED36-1D4E-937A-E174BE9ED2F4}"/>
              </a:ext>
            </a:extLst>
          </p:cNvPr>
          <p:cNvSpPr txBox="1"/>
          <p:nvPr/>
        </p:nvSpPr>
        <p:spPr>
          <a:xfrm>
            <a:off x="4338431" y="5318985"/>
            <a:ext cx="4733511" cy="738664"/>
          </a:xfrm>
          <a:prstGeom prst="rect">
            <a:avLst/>
          </a:prstGeom>
          <a:noFill/>
        </p:spPr>
        <p:txBody>
          <a:bodyPr wrap="square" rtlCol="0">
            <a:spAutoFit/>
          </a:bodyPr>
          <a:lstStyle/>
          <a:p>
            <a:r>
              <a:rPr lang="en-US" sz="1050" dirty="0">
                <a:solidFill>
                  <a:schemeClr val="bg1">
                    <a:lumMod val="50000"/>
                  </a:schemeClr>
                </a:solidFill>
              </a:rPr>
              <a:t>U.S. NO</a:t>
            </a:r>
            <a:r>
              <a:rPr lang="en-US" sz="1050" baseline="-25000" dirty="0">
                <a:solidFill>
                  <a:schemeClr val="bg1">
                    <a:lumMod val="50000"/>
                  </a:schemeClr>
                </a:solidFill>
              </a:rPr>
              <a:t>2 </a:t>
            </a:r>
            <a:r>
              <a:rPr lang="en-US" sz="1050" dirty="0">
                <a:solidFill>
                  <a:schemeClr val="bg1">
                    <a:lumMod val="50000"/>
                  </a:schemeClr>
                </a:solidFill>
              </a:rPr>
              <a:t>trends (2005-2013): EPA Air Quality System (AQS) data versus improved observations from the Ozone Monitoring Instrument (OMI), Lok N. Lok N. </a:t>
            </a:r>
            <a:r>
              <a:rPr lang="en-US" sz="1050" dirty="0" err="1">
                <a:solidFill>
                  <a:schemeClr val="bg1">
                    <a:lumMod val="50000"/>
                  </a:schemeClr>
                </a:solidFill>
              </a:rPr>
              <a:t>Lamsal</a:t>
            </a:r>
            <a:r>
              <a:rPr lang="en-US" sz="1050" dirty="0">
                <a:solidFill>
                  <a:schemeClr val="bg1">
                    <a:lumMod val="50000"/>
                  </a:schemeClr>
                </a:solidFill>
              </a:rPr>
              <a:t>, B. N. Duncan, Y. Yoshida, N. </a:t>
            </a:r>
            <a:r>
              <a:rPr lang="en-US" sz="1050" dirty="0" err="1">
                <a:solidFill>
                  <a:schemeClr val="bg1">
                    <a:lumMod val="50000"/>
                  </a:schemeClr>
                </a:solidFill>
              </a:rPr>
              <a:t>Krotkov</a:t>
            </a:r>
            <a:r>
              <a:rPr lang="en-US" sz="1050" dirty="0">
                <a:solidFill>
                  <a:schemeClr val="bg1">
                    <a:lumMod val="50000"/>
                  </a:schemeClr>
                </a:solidFill>
              </a:rPr>
              <a:t>. K. Pickering.. Streets, Z. Lu, http://</a:t>
            </a:r>
            <a:r>
              <a:rPr lang="en-US" sz="1050" dirty="0" err="1">
                <a:solidFill>
                  <a:schemeClr val="bg1">
                    <a:lumMod val="50000"/>
                  </a:schemeClr>
                </a:solidFill>
              </a:rPr>
              <a:t>dx.doi.org</a:t>
            </a:r>
            <a:r>
              <a:rPr lang="en-US" sz="1050" dirty="0">
                <a:solidFill>
                  <a:schemeClr val="bg1">
                    <a:lumMod val="50000"/>
                  </a:schemeClr>
                </a:solidFill>
              </a:rPr>
              <a:t>/10.1016/j.atmosenv.2015.03.055 </a:t>
            </a:r>
          </a:p>
        </p:txBody>
      </p:sp>
      <p:sp>
        <p:nvSpPr>
          <p:cNvPr id="13" name="TextBox 12">
            <a:extLst>
              <a:ext uri="{FF2B5EF4-FFF2-40B4-BE49-F238E27FC236}">
                <a16:creationId xmlns:a16="http://schemas.microsoft.com/office/drawing/2014/main" id="{EAB008FD-66B1-F640-9834-BF0CA43B0E4F}"/>
              </a:ext>
            </a:extLst>
          </p:cNvPr>
          <p:cNvSpPr txBox="1"/>
          <p:nvPr/>
        </p:nvSpPr>
        <p:spPr>
          <a:xfrm>
            <a:off x="0" y="5386146"/>
            <a:ext cx="4169486" cy="369332"/>
          </a:xfrm>
          <a:prstGeom prst="rect">
            <a:avLst/>
          </a:prstGeom>
          <a:noFill/>
        </p:spPr>
        <p:txBody>
          <a:bodyPr wrap="square" rtlCol="0">
            <a:spAutoFit/>
          </a:bodyPr>
          <a:lstStyle/>
          <a:p>
            <a:r>
              <a:rPr lang="en-US" sz="900" dirty="0">
                <a:hlinkClick r:id="rId7"/>
              </a:rPr>
              <a:t>https://www.statista.com/statistics/501284/volume-of-nitrogen-oxides-emissions-us/</a:t>
            </a:r>
            <a:endParaRPr lang="en-US" sz="900" dirty="0"/>
          </a:p>
        </p:txBody>
      </p:sp>
      <p:cxnSp>
        <p:nvCxnSpPr>
          <p:cNvPr id="15" name="Straight Arrow Connector 14">
            <a:extLst>
              <a:ext uri="{FF2B5EF4-FFF2-40B4-BE49-F238E27FC236}">
                <a16:creationId xmlns:a16="http://schemas.microsoft.com/office/drawing/2014/main" id="{7EC4AB0E-D486-B34F-A12D-C33CA1A49BA8}"/>
              </a:ext>
            </a:extLst>
          </p:cNvPr>
          <p:cNvCxnSpPr>
            <a:cxnSpLocks/>
          </p:cNvCxnSpPr>
          <p:nvPr/>
        </p:nvCxnSpPr>
        <p:spPr>
          <a:xfrm>
            <a:off x="1415042" y="1876264"/>
            <a:ext cx="2955473" cy="1456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2F564D-E59F-D64D-A40C-404A22DD85BF}"/>
              </a:ext>
            </a:extLst>
          </p:cNvPr>
          <p:cNvSpPr txBox="1"/>
          <p:nvPr/>
        </p:nvSpPr>
        <p:spPr>
          <a:xfrm rot="1637997">
            <a:off x="3006327" y="2751009"/>
            <a:ext cx="1652531" cy="369332"/>
          </a:xfrm>
          <a:prstGeom prst="rect">
            <a:avLst/>
          </a:prstGeom>
          <a:noFill/>
        </p:spPr>
        <p:txBody>
          <a:bodyPr wrap="square" rtlCol="0">
            <a:spAutoFit/>
          </a:bodyPr>
          <a:lstStyle/>
          <a:p>
            <a:r>
              <a:rPr lang="en-US" sz="1350" dirty="0">
                <a:solidFill>
                  <a:srgbClr val="0070C0"/>
                </a:solidFill>
              </a:rPr>
              <a:t>➗</a:t>
            </a:r>
            <a:r>
              <a:rPr lang="en-US" b="1" dirty="0">
                <a:solidFill>
                  <a:srgbClr val="0070C0"/>
                </a:solidFill>
              </a:rPr>
              <a:t>3</a:t>
            </a:r>
            <a:endParaRPr lang="en-US" sz="1350" b="1" dirty="0">
              <a:solidFill>
                <a:srgbClr val="0070C0"/>
              </a:solidFill>
            </a:endParaRPr>
          </a:p>
        </p:txBody>
      </p:sp>
      <p:pic>
        <p:nvPicPr>
          <p:cNvPr id="6" name="Picture 5">
            <a:extLst>
              <a:ext uri="{FF2B5EF4-FFF2-40B4-BE49-F238E27FC236}">
                <a16:creationId xmlns:a16="http://schemas.microsoft.com/office/drawing/2014/main" id="{D94B74A1-5B6D-3648-976F-AC31D1FE8103}"/>
              </a:ext>
            </a:extLst>
          </p:cNvPr>
          <p:cNvPicPr>
            <a:picLocks noChangeAspect="1"/>
          </p:cNvPicPr>
          <p:nvPr/>
        </p:nvPicPr>
        <p:blipFill>
          <a:blip r:embed="rId8"/>
          <a:stretch>
            <a:fillRect/>
          </a:stretch>
        </p:blipFill>
        <p:spPr>
          <a:xfrm>
            <a:off x="784764" y="4704794"/>
            <a:ext cx="4048625" cy="265968"/>
          </a:xfrm>
          <a:prstGeom prst="rect">
            <a:avLst/>
          </a:prstGeom>
        </p:spPr>
      </p:pic>
    </p:spTree>
    <p:extLst>
      <p:ext uri="{BB962C8B-B14F-4D97-AF65-F5344CB8AC3E}">
        <p14:creationId xmlns:p14="http://schemas.microsoft.com/office/powerpoint/2010/main" val="3608572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545E8-1E72-FB48-AFB9-D03BCD3C4AE1}"/>
              </a:ext>
            </a:extLst>
          </p:cNvPr>
          <p:cNvPicPr>
            <a:picLocks noChangeAspect="1"/>
          </p:cNvPicPr>
          <p:nvPr/>
        </p:nvPicPr>
        <p:blipFill>
          <a:blip r:embed="rId3"/>
          <a:stretch>
            <a:fillRect/>
          </a:stretch>
        </p:blipFill>
        <p:spPr>
          <a:xfrm>
            <a:off x="1165123" y="906219"/>
            <a:ext cx="6725264" cy="5109743"/>
          </a:xfrm>
          <a:prstGeom prst="rect">
            <a:avLst/>
          </a:prstGeom>
        </p:spPr>
      </p:pic>
    </p:spTree>
    <p:extLst>
      <p:ext uri="{BB962C8B-B14F-4D97-AF65-F5344CB8AC3E}">
        <p14:creationId xmlns:p14="http://schemas.microsoft.com/office/powerpoint/2010/main" val="2976146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8AFDA1-CEEA-1B4D-99AB-8C5F545578CB}"/>
              </a:ext>
            </a:extLst>
          </p:cNvPr>
          <p:cNvSpPr txBox="1"/>
          <p:nvPr/>
        </p:nvSpPr>
        <p:spPr>
          <a:xfrm>
            <a:off x="0" y="857250"/>
            <a:ext cx="9144000" cy="415498"/>
          </a:xfrm>
          <a:prstGeom prst="rect">
            <a:avLst/>
          </a:prstGeom>
          <a:solidFill>
            <a:srgbClr val="FFC000"/>
          </a:solidFill>
        </p:spPr>
        <p:txBody>
          <a:bodyPr wrap="square" rtlCol="0">
            <a:spAutoFit/>
          </a:bodyPr>
          <a:lstStyle/>
          <a:p>
            <a:pPr algn="ctr"/>
            <a:r>
              <a:rPr lang="en-US" sz="2100" b="1" dirty="0"/>
              <a:t>Progress has stalled for primary PM2.5 and VOCs (source of secondary aerosols)</a:t>
            </a:r>
          </a:p>
        </p:txBody>
      </p:sp>
      <p:sp>
        <p:nvSpPr>
          <p:cNvPr id="4" name="TextBox 3">
            <a:extLst>
              <a:ext uri="{FF2B5EF4-FFF2-40B4-BE49-F238E27FC236}">
                <a16:creationId xmlns:a16="http://schemas.microsoft.com/office/drawing/2014/main" id="{749DAD41-16FC-D745-9BE2-115D7809D6F8}"/>
              </a:ext>
            </a:extLst>
          </p:cNvPr>
          <p:cNvSpPr txBox="1"/>
          <p:nvPr/>
        </p:nvSpPr>
        <p:spPr>
          <a:xfrm>
            <a:off x="1371600" y="1463058"/>
            <a:ext cx="2527024" cy="300082"/>
          </a:xfrm>
          <a:prstGeom prst="rect">
            <a:avLst/>
          </a:prstGeom>
          <a:noFill/>
        </p:spPr>
        <p:txBody>
          <a:bodyPr wrap="square" rtlCol="0">
            <a:spAutoFit/>
          </a:bodyPr>
          <a:lstStyle/>
          <a:p>
            <a:r>
              <a:rPr lang="en-US" sz="1350" dirty="0"/>
              <a:t>PM2.5 (1000 tons/</a:t>
            </a:r>
            <a:r>
              <a:rPr lang="en-US" sz="1350" dirty="0" err="1"/>
              <a:t>yr</a:t>
            </a:r>
            <a:r>
              <a:rPr lang="en-US" sz="1350" dirty="0"/>
              <a:t>; since 1990)</a:t>
            </a:r>
          </a:p>
        </p:txBody>
      </p:sp>
      <p:graphicFrame>
        <p:nvGraphicFramePr>
          <p:cNvPr id="5" name="ChartObject">
            <a:extLst>
              <a:ext uri="{FF2B5EF4-FFF2-40B4-BE49-F238E27FC236}">
                <a16:creationId xmlns:a16="http://schemas.microsoft.com/office/drawing/2014/main" id="{D1D6402E-41BC-1041-8F25-8B2C341193B1}"/>
              </a:ext>
            </a:extLst>
          </p:cNvPr>
          <p:cNvGraphicFramePr/>
          <p:nvPr>
            <p:extLst>
              <p:ext uri="{D42A27DB-BD31-4B8C-83A1-F6EECF244321}">
                <p14:modId xmlns:p14="http://schemas.microsoft.com/office/powerpoint/2010/main" val="188485128"/>
              </p:ext>
            </p:extLst>
          </p:nvPr>
        </p:nvGraphicFramePr>
        <p:xfrm>
          <a:off x="0" y="1953450"/>
          <a:ext cx="4174435" cy="34584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Object">
            <a:extLst>
              <a:ext uri="{FF2B5EF4-FFF2-40B4-BE49-F238E27FC236}">
                <a16:creationId xmlns:a16="http://schemas.microsoft.com/office/drawing/2014/main" id="{A391972D-284E-F64F-B848-3725138AC31C}"/>
              </a:ext>
            </a:extLst>
          </p:cNvPr>
          <p:cNvGraphicFramePr/>
          <p:nvPr>
            <p:extLst>
              <p:ext uri="{D42A27DB-BD31-4B8C-83A1-F6EECF244321}">
                <p14:modId xmlns:p14="http://schemas.microsoft.com/office/powerpoint/2010/main" val="2505954147"/>
              </p:ext>
            </p:extLst>
          </p:nvPr>
        </p:nvGraphicFramePr>
        <p:xfrm>
          <a:off x="4092437" y="2152473"/>
          <a:ext cx="4919870" cy="325938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FDA0FF2-E1E6-794E-AADE-09FE30A6010C}"/>
              </a:ext>
            </a:extLst>
          </p:cNvPr>
          <p:cNvSpPr txBox="1"/>
          <p:nvPr/>
        </p:nvSpPr>
        <p:spPr>
          <a:xfrm>
            <a:off x="5160893" y="1463058"/>
            <a:ext cx="2527024" cy="300082"/>
          </a:xfrm>
          <a:prstGeom prst="rect">
            <a:avLst/>
          </a:prstGeom>
          <a:noFill/>
        </p:spPr>
        <p:txBody>
          <a:bodyPr wrap="square" rtlCol="0">
            <a:spAutoFit/>
          </a:bodyPr>
          <a:lstStyle/>
          <a:p>
            <a:r>
              <a:rPr lang="en-US" sz="1350" dirty="0"/>
              <a:t>VOCs (1000 tons/</a:t>
            </a:r>
            <a:r>
              <a:rPr lang="en-US" sz="1350" dirty="0" err="1"/>
              <a:t>yr</a:t>
            </a:r>
            <a:r>
              <a:rPr lang="en-US" sz="1350" dirty="0"/>
              <a:t>; since 1970)</a:t>
            </a:r>
          </a:p>
        </p:txBody>
      </p:sp>
      <p:sp>
        <p:nvSpPr>
          <p:cNvPr id="8" name="New shape">
            <a:extLst>
              <a:ext uri="{FF2B5EF4-FFF2-40B4-BE49-F238E27FC236}">
                <a16:creationId xmlns:a16="http://schemas.microsoft.com/office/drawing/2014/main" id="{BDACDFAE-6F89-1D41-8E53-5C12891BCD9D}"/>
              </a:ext>
            </a:extLst>
          </p:cNvPr>
          <p:cNvSpPr/>
          <p:nvPr/>
        </p:nvSpPr>
        <p:spPr>
          <a:xfrm>
            <a:off x="1595700" y="5447674"/>
            <a:ext cx="1428300" cy="4374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New shape">
            <a:extLst>
              <a:ext uri="{FF2B5EF4-FFF2-40B4-BE49-F238E27FC236}">
                <a16:creationId xmlns:a16="http://schemas.microsoft.com/office/drawing/2014/main" id="{5ADD98A7-7B66-E447-91DD-AD581F1F3C3D}"/>
              </a:ext>
            </a:extLst>
          </p:cNvPr>
          <p:cNvSpPr/>
          <p:nvPr/>
        </p:nvSpPr>
        <p:spPr>
          <a:xfrm>
            <a:off x="0" y="5556871"/>
            <a:ext cx="6048000"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628" tIns="35243" rIns="67628" bIns="35243" rtlCol="0" anchor="b">
            <a:normAutofit/>
          </a:bodyPr>
          <a:lstStyle/>
          <a:p>
            <a:pPr algn="l">
              <a:lnSpc>
                <a:spcPct val="100000"/>
              </a:lnSpc>
              <a:spcAft>
                <a:spcPct val="20000"/>
              </a:spcAft>
            </a:pPr>
            <a:r>
              <a:rPr sz="525" b="1" dirty="0">
                <a:solidFill>
                  <a:srgbClr val="808080"/>
                </a:solidFill>
                <a:latin typeface="Arial" pitchFamily="34" charset="0"/>
              </a:rPr>
              <a:t>Note: </a:t>
            </a:r>
            <a:r>
              <a:rPr sz="525" dirty="0">
                <a:solidFill>
                  <a:srgbClr val="808080"/>
                </a:solidFill>
                <a:latin typeface="Arial"/>
              </a:rPr>
              <a:t> United States; 1990 to 2017</a:t>
            </a:r>
          </a:p>
          <a:p>
            <a:pPr algn="l"/>
            <a:r>
              <a:rPr sz="525" dirty="0">
                <a:solidFill>
                  <a:srgbClr val="808080"/>
                </a:solidFill>
                <a:latin typeface="Arial"/>
              </a:rPr>
              <a:t>Further information regarding this statistic can be found on </a:t>
            </a:r>
            <a:r>
              <a:rPr sz="525" dirty="0">
                <a:solidFill>
                  <a:srgbClr val="808080"/>
                </a:solidFill>
                <a:latin typeface="Arial"/>
                <a:hlinkClick r:id="rId5" action="ppaction://hlinksldjump"/>
              </a:rPr>
              <a:t>page 8</a:t>
            </a:r>
            <a:r>
              <a:rPr sz="525" dirty="0">
                <a:solidFill>
                  <a:srgbClr val="808080"/>
                </a:solidFill>
                <a:latin typeface="Arial"/>
              </a:rPr>
              <a:t>.</a:t>
            </a:r>
          </a:p>
          <a:p>
            <a:pPr algn="l"/>
            <a:r>
              <a:rPr sz="525" b="1" dirty="0">
                <a:solidFill>
                  <a:srgbClr val="808080"/>
                </a:solidFill>
                <a:latin typeface="Arial"/>
              </a:rPr>
              <a:t>Source(s): </a:t>
            </a:r>
            <a:r>
              <a:rPr sz="525" dirty="0">
                <a:solidFill>
                  <a:srgbClr val="808080"/>
                </a:solidFill>
                <a:latin typeface="Arial"/>
              </a:rPr>
              <a:t>Environmental Protection Agency; </a:t>
            </a:r>
            <a:r>
              <a:rPr sz="525" dirty="0">
                <a:solidFill>
                  <a:srgbClr val="808080"/>
                </a:solidFill>
                <a:latin typeface="Arial"/>
                <a:hlinkClick r:id="rId6"/>
              </a:rPr>
              <a:t>ID 501298</a:t>
            </a:r>
          </a:p>
        </p:txBody>
      </p:sp>
      <p:sp>
        <p:nvSpPr>
          <p:cNvPr id="10" name="TextBox 9">
            <a:extLst>
              <a:ext uri="{FF2B5EF4-FFF2-40B4-BE49-F238E27FC236}">
                <a16:creationId xmlns:a16="http://schemas.microsoft.com/office/drawing/2014/main" id="{F14C2155-E473-F942-AE6C-19FF0F40F9BF}"/>
              </a:ext>
            </a:extLst>
          </p:cNvPr>
          <p:cNvSpPr txBox="1"/>
          <p:nvPr/>
        </p:nvSpPr>
        <p:spPr>
          <a:xfrm>
            <a:off x="3024000" y="5380223"/>
            <a:ext cx="5988307" cy="507831"/>
          </a:xfrm>
          <a:prstGeom prst="rect">
            <a:avLst/>
          </a:prstGeom>
          <a:noFill/>
        </p:spPr>
        <p:txBody>
          <a:bodyPr wrap="square" rtlCol="0">
            <a:spAutoFit/>
          </a:bodyPr>
          <a:lstStyle/>
          <a:p>
            <a:r>
              <a:rPr lang="en-US" sz="1350" dirty="0"/>
              <a:t>by subscription: </a:t>
            </a:r>
            <a:r>
              <a:rPr lang="en-US" sz="1350" dirty="0">
                <a:hlinkClick r:id="rId7"/>
              </a:rPr>
              <a:t>https://www.statista.com/statistics/501298/volume-of-particulate-matter-2-5-emissions-us/</a:t>
            </a:r>
            <a:endParaRPr lang="en-US" sz="1350" dirty="0"/>
          </a:p>
        </p:txBody>
      </p:sp>
      <p:sp>
        <p:nvSpPr>
          <p:cNvPr id="11" name="TextBox 10">
            <a:extLst>
              <a:ext uri="{FF2B5EF4-FFF2-40B4-BE49-F238E27FC236}">
                <a16:creationId xmlns:a16="http://schemas.microsoft.com/office/drawing/2014/main" id="{C150A5CF-4417-A940-B605-B640461E7A25}"/>
              </a:ext>
            </a:extLst>
          </p:cNvPr>
          <p:cNvSpPr txBox="1"/>
          <p:nvPr/>
        </p:nvSpPr>
        <p:spPr>
          <a:xfrm rot="1961685">
            <a:off x="5676628" y="2862684"/>
            <a:ext cx="661739" cy="369332"/>
          </a:xfrm>
          <a:prstGeom prst="rect">
            <a:avLst/>
          </a:prstGeom>
          <a:noFill/>
        </p:spPr>
        <p:txBody>
          <a:bodyPr wrap="square" rtlCol="0">
            <a:spAutoFit/>
          </a:bodyPr>
          <a:lstStyle/>
          <a:p>
            <a:r>
              <a:rPr lang="en-US" sz="1350" dirty="0">
                <a:solidFill>
                  <a:srgbClr val="0070C0"/>
                </a:solidFill>
              </a:rPr>
              <a:t>➗</a:t>
            </a:r>
            <a:r>
              <a:rPr lang="en-US" b="1" dirty="0">
                <a:solidFill>
                  <a:srgbClr val="0070C0"/>
                </a:solidFill>
              </a:rPr>
              <a:t>2</a:t>
            </a:r>
            <a:endParaRPr lang="en-US" sz="1350" b="1" dirty="0">
              <a:solidFill>
                <a:srgbClr val="0070C0"/>
              </a:solidFill>
            </a:endParaRPr>
          </a:p>
        </p:txBody>
      </p:sp>
      <p:sp>
        <p:nvSpPr>
          <p:cNvPr id="12" name="TextBox 11">
            <a:extLst>
              <a:ext uri="{FF2B5EF4-FFF2-40B4-BE49-F238E27FC236}">
                <a16:creationId xmlns:a16="http://schemas.microsoft.com/office/drawing/2014/main" id="{5B811376-83AD-954E-8481-EC556024C26D}"/>
              </a:ext>
            </a:extLst>
          </p:cNvPr>
          <p:cNvSpPr txBox="1"/>
          <p:nvPr/>
        </p:nvSpPr>
        <p:spPr>
          <a:xfrm rot="1961685">
            <a:off x="1500685" y="2365547"/>
            <a:ext cx="661739" cy="369332"/>
          </a:xfrm>
          <a:prstGeom prst="rect">
            <a:avLst/>
          </a:prstGeom>
          <a:noFill/>
        </p:spPr>
        <p:txBody>
          <a:bodyPr wrap="square" rtlCol="0">
            <a:spAutoFit/>
          </a:bodyPr>
          <a:lstStyle/>
          <a:p>
            <a:r>
              <a:rPr lang="en-US" sz="1350" dirty="0">
                <a:solidFill>
                  <a:srgbClr val="0070C0"/>
                </a:solidFill>
              </a:rPr>
              <a:t>➗</a:t>
            </a:r>
            <a:r>
              <a:rPr lang="en-US" b="1" dirty="0">
                <a:solidFill>
                  <a:srgbClr val="0070C0"/>
                </a:solidFill>
              </a:rPr>
              <a:t>1.2</a:t>
            </a:r>
            <a:endParaRPr lang="en-US" sz="1350" b="1" dirty="0">
              <a:solidFill>
                <a:srgbClr val="0070C0"/>
              </a:solidFill>
            </a:endParaRPr>
          </a:p>
        </p:txBody>
      </p:sp>
    </p:spTree>
    <p:extLst>
      <p:ext uri="{BB962C8B-B14F-4D97-AF65-F5344CB8AC3E}">
        <p14:creationId xmlns:p14="http://schemas.microsoft.com/office/powerpoint/2010/main" val="88945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3" name="Object 2" descr="Parchment"/>
          <p:cNvGraphicFramePr>
            <a:graphicFrameLocks noChangeAspect="1"/>
          </p:cNvGraphicFramePr>
          <p:nvPr>
            <p:extLst>
              <p:ext uri="{D42A27DB-BD31-4B8C-83A1-F6EECF244321}">
                <p14:modId xmlns:p14="http://schemas.microsoft.com/office/powerpoint/2010/main" val="1221841979"/>
              </p:ext>
            </p:extLst>
          </p:nvPr>
        </p:nvGraphicFramePr>
        <p:xfrm>
          <a:off x="91372" y="1183286"/>
          <a:ext cx="5754285" cy="4407108"/>
        </p:xfrm>
        <a:graphic>
          <a:graphicData uri="http://schemas.openxmlformats.org/presentationml/2006/ole">
            <mc:AlternateContent xmlns:mc="http://schemas.openxmlformats.org/markup-compatibility/2006">
              <mc:Choice xmlns:v="urn:schemas-microsoft-com:vml" Requires="v">
                <p:oleObj spid="_x0000_s3130" name="Drawing" r:id="rId4" imgW="2332889" imgH="1785556" progId="FLW3Drawing">
                  <p:embed/>
                </p:oleObj>
              </mc:Choice>
              <mc:Fallback>
                <p:oleObj name="Drawing" r:id="rId4" imgW="2332889" imgH="1785556" progId="FLW3Drawing">
                  <p:embed/>
                  <p:pic>
                    <p:nvPicPr>
                      <p:cNvPr id="146433" name="Object 2"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72" y="1183286"/>
                        <a:ext cx="5754285" cy="4407108"/>
                      </a:xfrm>
                      <a:prstGeom prst="rect">
                        <a:avLst/>
                      </a:prstGeom>
                      <a:blipFill dpi="0" rotWithShape="0">
                        <a:blip r:embed="rId6"/>
                        <a:srcRect/>
                        <a:tile tx="0" ty="0" sx="100000" sy="100000" flip="none" algn="tl"/>
                      </a:blipFill>
                      <a:ln>
                        <a:noFill/>
                      </a:ln>
                      <a:effectLst/>
                    </p:spPr>
                  </p:pic>
                </p:oleObj>
              </mc:Fallback>
            </mc:AlternateContent>
          </a:graphicData>
        </a:graphic>
      </p:graphicFrame>
      <p:pic>
        <p:nvPicPr>
          <p:cNvPr id="2" name="Picture 1"/>
          <p:cNvPicPr>
            <a:picLocks noChangeAspect="1"/>
          </p:cNvPicPr>
          <p:nvPr/>
        </p:nvPicPr>
        <p:blipFill>
          <a:blip r:embed="rId7"/>
          <a:stretch>
            <a:fillRect/>
          </a:stretch>
        </p:blipFill>
        <p:spPr>
          <a:xfrm>
            <a:off x="5463408" y="2065045"/>
            <a:ext cx="3332071" cy="2465732"/>
          </a:xfrm>
          <a:prstGeom prst="rect">
            <a:avLst/>
          </a:prstGeom>
        </p:spPr>
      </p:pic>
    </p:spTree>
    <p:extLst>
      <p:ext uri="{BB962C8B-B14F-4D97-AF65-F5344CB8AC3E}">
        <p14:creationId xmlns:p14="http://schemas.microsoft.com/office/powerpoint/2010/main" val="135494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4DD5F098-F6BE-2145-96F8-9AA708E6A097}"/>
              </a:ext>
            </a:extLst>
          </p:cNvPr>
          <p:cNvSpPr txBox="1">
            <a:spLocks noChangeArrowheads="1"/>
          </p:cNvSpPr>
          <p:nvPr/>
        </p:nvSpPr>
        <p:spPr bwMode="auto">
          <a:xfrm>
            <a:off x="12963" y="857250"/>
            <a:ext cx="9143999" cy="747439"/>
          </a:xfrm>
          <a:prstGeom prst="rect">
            <a:avLst/>
          </a:prstGeom>
          <a:solidFill>
            <a:srgbClr val="FFC000"/>
          </a:solid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100" b="1" dirty="0">
                <a:latin typeface="Arial" panose="020B0604020202020204" pitchFamily="34" charset="0"/>
              </a:rPr>
              <a:t>Observed and anthropogenic </a:t>
            </a:r>
            <a:r>
              <a:rPr lang="en-GB" altLang="en-US" sz="2100" b="1" dirty="0" err="1">
                <a:latin typeface="Arial" panose="020B0604020202020204" pitchFamily="34" charset="0"/>
              </a:rPr>
              <a:t>modeled</a:t>
            </a:r>
            <a:r>
              <a:rPr lang="en-GB" altLang="en-US" sz="2100" b="1" dirty="0">
                <a:latin typeface="Arial" panose="020B0604020202020204" pitchFamily="34" charset="0"/>
              </a:rPr>
              <a:t> trends in </a:t>
            </a:r>
            <a:r>
              <a:rPr lang="en-GB" altLang="en-US" sz="2100" b="1" dirty="0">
                <a:solidFill>
                  <a:srgbClr val="FF0000"/>
                </a:solidFill>
                <a:latin typeface="Arial" panose="020B0604020202020204" pitchFamily="34" charset="0"/>
              </a:rPr>
              <a:t>BC and OA</a:t>
            </a:r>
            <a:r>
              <a:rPr lang="en-GB" altLang="en-US" sz="2100" b="1" dirty="0">
                <a:latin typeface="Arial" panose="020B0604020202020204" pitchFamily="34" charset="0"/>
              </a:rPr>
              <a:t>. </a:t>
            </a:r>
          </a:p>
          <a:p>
            <a:r>
              <a:rPr lang="en-GB" altLang="en-US" sz="1350" b="1" dirty="0">
                <a:latin typeface="Arial" panose="020B0604020202020204" pitchFamily="34" charset="0"/>
              </a:rPr>
              <a:t>                Trends (</a:t>
            </a:r>
            <a:r>
              <a:rPr lang="en-GB" altLang="en-US" sz="1350" b="1" dirty="0" err="1">
                <a:latin typeface="Arial" panose="020B0604020202020204" pitchFamily="34" charset="0"/>
              </a:rPr>
              <a:t>μg</a:t>
            </a:r>
            <a:r>
              <a:rPr lang="en-GB" altLang="en-US" sz="1350" b="1" dirty="0">
                <a:latin typeface="Arial" panose="020B0604020202020204" pitchFamily="34" charset="0"/>
              </a:rPr>
              <a:t>/m</a:t>
            </a:r>
            <a:r>
              <a:rPr lang="en-GB" altLang="en-US" sz="1350" b="1" baseline="30000" dirty="0">
                <a:latin typeface="Arial" panose="020B0604020202020204" pitchFamily="34" charset="0"/>
              </a:rPr>
              <a:t>3</a:t>
            </a:r>
            <a:r>
              <a:rPr lang="en-GB" altLang="en-US" sz="1350" b="1" dirty="0">
                <a:latin typeface="Arial" panose="020B0604020202020204" pitchFamily="34" charset="0"/>
              </a:rPr>
              <a:t> per decade) in median annual surface BC and OA concentration </a:t>
            </a:r>
          </a:p>
          <a:p>
            <a:r>
              <a:rPr lang="en-GB" altLang="en-US" sz="1350" b="1" dirty="0">
                <a:latin typeface="Arial" panose="020B0604020202020204" pitchFamily="34" charset="0"/>
              </a:rPr>
              <a:t>                simulated in GEOS-</a:t>
            </a:r>
            <a:r>
              <a:rPr lang="en-GB" altLang="en-US" sz="1350" b="1" dirty="0" err="1">
                <a:latin typeface="Arial" panose="020B0604020202020204" pitchFamily="34" charset="0"/>
              </a:rPr>
              <a:t>Chem</a:t>
            </a:r>
            <a:r>
              <a:rPr lang="en-GB" altLang="en-US" sz="1350" b="1" dirty="0">
                <a:latin typeface="Arial" panose="020B0604020202020204" pitchFamily="34" charset="0"/>
              </a:rPr>
              <a:t> (contours) and observed at IMPROVE sites</a:t>
            </a:r>
          </a:p>
        </p:txBody>
      </p:sp>
      <p:pic>
        <p:nvPicPr>
          <p:cNvPr id="3074" name="Picture 2">
            <a:extLst>
              <a:ext uri="{FF2B5EF4-FFF2-40B4-BE49-F238E27FC236}">
                <a16:creationId xmlns:a16="http://schemas.microsoft.com/office/drawing/2014/main" id="{4E2539B8-B214-094F-909D-8B5A79D84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370" y="5359163"/>
            <a:ext cx="1493797"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3BD2887-4AB6-6646-A50A-891D306E9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94" y="1911441"/>
            <a:ext cx="7390007" cy="29614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28D73B8-1DC8-CD44-BA5C-1AB5D229F1AA}"/>
              </a:ext>
            </a:extLst>
          </p:cNvPr>
          <p:cNvSpPr txBox="1">
            <a:spLocks noChangeArrowheads="1"/>
          </p:cNvSpPr>
          <p:nvPr/>
        </p:nvSpPr>
        <p:spPr bwMode="auto">
          <a:xfrm>
            <a:off x="1645973" y="5336481"/>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17" b="1">
                <a:latin typeface="Arial" panose="020B0604020202020204" pitchFamily="34" charset="0"/>
              </a:rPr>
              <a:t>D. A. Ridley et al. PNAS 2018;115:2:290-295</a:t>
            </a:r>
          </a:p>
        </p:txBody>
      </p:sp>
      <p:sp>
        <p:nvSpPr>
          <p:cNvPr id="3077" name="Text Box 5">
            <a:extLst>
              <a:ext uri="{FF2B5EF4-FFF2-40B4-BE49-F238E27FC236}">
                <a16:creationId xmlns:a16="http://schemas.microsoft.com/office/drawing/2014/main" id="{C9B6A52E-7B28-E141-AA6B-86954111D4BF}"/>
              </a:ext>
            </a:extLst>
          </p:cNvPr>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680">
                <a:latin typeface="Arial" panose="020B0604020202020204" pitchFamily="34" charset="0"/>
              </a:rPr>
              <a:t>©2018 by National Academy of Sciences</a:t>
            </a:r>
          </a:p>
        </p:txBody>
      </p:sp>
      <p:sp>
        <p:nvSpPr>
          <p:cNvPr id="2" name="TextBox 1">
            <a:extLst>
              <a:ext uri="{FF2B5EF4-FFF2-40B4-BE49-F238E27FC236}">
                <a16:creationId xmlns:a16="http://schemas.microsoft.com/office/drawing/2014/main" id="{AF16AE28-A5C2-4B43-9188-9D225B370F94}"/>
              </a:ext>
            </a:extLst>
          </p:cNvPr>
          <p:cNvSpPr txBox="1"/>
          <p:nvPr/>
        </p:nvSpPr>
        <p:spPr>
          <a:xfrm>
            <a:off x="1811447" y="5458288"/>
            <a:ext cx="2030685" cy="300082"/>
          </a:xfrm>
          <a:prstGeom prst="rect">
            <a:avLst/>
          </a:prstGeom>
          <a:noFill/>
        </p:spPr>
        <p:txBody>
          <a:bodyPr wrap="square" rtlCol="0">
            <a:spAutoFit/>
          </a:bodyPr>
          <a:lstStyle/>
          <a:p>
            <a:r>
              <a:rPr lang="en-US" sz="1350" dirty="0"/>
              <a:t>Data through 1990 - 2012.</a:t>
            </a:r>
          </a:p>
        </p:txBody>
      </p:sp>
    </p:spTree>
    <p:extLst>
      <p:ext uri="{BB962C8B-B14F-4D97-AF65-F5344CB8AC3E}">
        <p14:creationId xmlns:p14="http://schemas.microsoft.com/office/powerpoint/2010/main" val="2810798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D4B44A6-78D4-6C41-8874-F916061C2ABB}"/>
              </a:ext>
            </a:extLst>
          </p:cNvPr>
          <p:cNvSpPr txBox="1">
            <a:spLocks noChangeArrowheads="1"/>
          </p:cNvSpPr>
          <p:nvPr/>
        </p:nvSpPr>
        <p:spPr bwMode="auto">
          <a:xfrm>
            <a:off x="1" y="896135"/>
            <a:ext cx="9143999" cy="767960"/>
          </a:xfrm>
          <a:prstGeom prst="rect">
            <a:avLst/>
          </a:prstGeom>
          <a:solidFill>
            <a:srgbClr val="FFC000"/>
          </a:solid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800" b="1" dirty="0">
                <a:latin typeface="Arial" panose="020B0604020202020204" pitchFamily="34" charset="0"/>
              </a:rPr>
              <a:t>Premature mortality associated with OA. </a:t>
            </a:r>
          </a:p>
          <a:p>
            <a:pPr algn="ctr"/>
            <a:r>
              <a:rPr lang="en-GB" altLang="en-US" sz="1350" b="1" dirty="0">
                <a:latin typeface="Arial" panose="020B0604020202020204" pitchFamily="34" charset="0"/>
              </a:rPr>
              <a:t>The decline in population-weighted OA concentration averaged across the United States (thin black line) </a:t>
            </a:r>
          </a:p>
          <a:p>
            <a:pPr algn="ctr"/>
            <a:r>
              <a:rPr lang="en-GB" altLang="en-US" sz="1350" b="1" dirty="0">
                <a:latin typeface="Arial" panose="020B0604020202020204" pitchFamily="34" charset="0"/>
              </a:rPr>
              <a:t>and the trend (thick black line) based on a combination of model and IMPROVE observations. </a:t>
            </a:r>
            <a:endParaRPr lang="en-GB" altLang="en-US" sz="1089" b="1" dirty="0">
              <a:latin typeface="Arial" panose="020B0604020202020204" pitchFamily="34" charset="0"/>
            </a:endParaRPr>
          </a:p>
        </p:txBody>
      </p:sp>
      <p:pic>
        <p:nvPicPr>
          <p:cNvPr id="3074" name="Picture 2">
            <a:extLst>
              <a:ext uri="{FF2B5EF4-FFF2-40B4-BE49-F238E27FC236}">
                <a16:creationId xmlns:a16="http://schemas.microsoft.com/office/drawing/2014/main" id="{B26822D8-1096-E947-BFF4-BD832239C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782" y="5475132"/>
            <a:ext cx="1493797"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DF39C871-27B4-C341-B7A9-308AF6B31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089" y="1664096"/>
            <a:ext cx="6284099" cy="37855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EF7BCB0-E05E-E244-BFFD-41078452C763}"/>
              </a:ext>
            </a:extLst>
          </p:cNvPr>
          <p:cNvSpPr txBox="1">
            <a:spLocks noChangeArrowheads="1"/>
          </p:cNvSpPr>
          <p:nvPr/>
        </p:nvSpPr>
        <p:spPr bwMode="auto">
          <a:xfrm>
            <a:off x="1139400" y="5625808"/>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17" b="1">
                <a:latin typeface="Arial" panose="020B0604020202020204" pitchFamily="34" charset="0"/>
              </a:rPr>
              <a:t>D. A. Ridley et al. PNAS 2018;115:2:290-295</a:t>
            </a:r>
          </a:p>
        </p:txBody>
      </p:sp>
      <p:sp>
        <p:nvSpPr>
          <p:cNvPr id="3077" name="Text Box 5">
            <a:extLst>
              <a:ext uri="{FF2B5EF4-FFF2-40B4-BE49-F238E27FC236}">
                <a16:creationId xmlns:a16="http://schemas.microsoft.com/office/drawing/2014/main" id="{CF9FDCEC-8D0E-3C4A-AA82-A3A2801B0AEE}"/>
              </a:ext>
            </a:extLst>
          </p:cNvPr>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680">
                <a:latin typeface="Arial" panose="020B0604020202020204" pitchFamily="34" charset="0"/>
              </a:rPr>
              <a:t>©2018 by National Academy of Sciences</a:t>
            </a:r>
          </a:p>
        </p:txBody>
      </p:sp>
    </p:spTree>
    <p:extLst>
      <p:ext uri="{BB962C8B-B14F-4D97-AF65-F5344CB8AC3E}">
        <p14:creationId xmlns:p14="http://schemas.microsoft.com/office/powerpoint/2010/main" val="71940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64" y="1562101"/>
            <a:ext cx="7377519" cy="430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idx="4294967295"/>
          </p:nvPr>
        </p:nvSpPr>
        <p:spPr>
          <a:xfrm>
            <a:off x="0" y="1028700"/>
            <a:ext cx="9144000" cy="533400"/>
          </a:xfrm>
          <a:solidFill>
            <a:srgbClr val="FFC000"/>
          </a:solidFill>
        </p:spPr>
        <p:txBody>
          <a:bodyPr vert="horz" lIns="68577" tIns="34289" rIns="68577" bIns="34289" rtlCol="0" anchor="ctr">
            <a:normAutofit/>
          </a:bodyPr>
          <a:lstStyle/>
          <a:p>
            <a:pPr eaLnBrk="1" hangingPunct="1"/>
            <a:r>
              <a:rPr lang="en-US" altLang="x-none" sz="3000" b="1" dirty="0">
                <a:latin typeface="Garamond" charset="0"/>
              </a:rPr>
              <a:t>Progress in Implementation</a:t>
            </a:r>
          </a:p>
        </p:txBody>
      </p:sp>
      <p:sp>
        <p:nvSpPr>
          <p:cNvPr id="4" name="Slide Number Placeholder 3"/>
          <p:cNvSpPr txBox="1">
            <a:spLocks noGrp="1"/>
          </p:cNvSpPr>
          <p:nvPr/>
        </p:nvSpPr>
        <p:spPr bwMode="auto">
          <a:xfrm>
            <a:off x="6446044" y="5523310"/>
            <a:ext cx="1428750" cy="342900"/>
          </a:xfrm>
          <a:prstGeom prst="rect">
            <a:avLst/>
          </a:prstGeom>
          <a:noFill/>
          <a:ln>
            <a:miter lim="800000"/>
            <a:headEnd/>
            <a:tailEnd/>
          </a:ln>
        </p:spPr>
        <p:txBody>
          <a:bodyPr lIns="68577" tIns="34289" rIns="68577" bIns="3428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F897FE81-7FD4-834A-A126-7BEFCC74E160}" type="slidenum">
              <a:rPr lang="en-US" altLang="x-none" sz="975"/>
              <a:pPr algn="r"/>
              <a:t>36</a:t>
            </a:fld>
            <a:endParaRPr lang="en-US" altLang="x-none" sz="975"/>
          </a:p>
        </p:txBody>
      </p:sp>
      <p:sp>
        <p:nvSpPr>
          <p:cNvPr id="7" name="Rectangular Callout 6"/>
          <p:cNvSpPr>
            <a:spLocks noChangeArrowheads="1"/>
          </p:cNvSpPr>
          <p:nvPr/>
        </p:nvSpPr>
        <p:spPr bwMode="auto">
          <a:xfrm>
            <a:off x="6360149" y="5962650"/>
            <a:ext cx="1257300" cy="438150"/>
          </a:xfrm>
          <a:prstGeom prst="wedgeRectCallout">
            <a:avLst>
              <a:gd name="adj1" fmla="val -20833"/>
              <a:gd name="adj2" fmla="val 67935"/>
            </a:avLst>
          </a:prstGeom>
          <a:solidFill>
            <a:srgbClr val="D9D9D9"/>
          </a:solidFill>
          <a:ln w="25400">
            <a:solidFill>
              <a:srgbClr val="40404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x-none" sz="1350" b="1">
                <a:solidFill>
                  <a:srgbClr val="0D0D0D"/>
                </a:solidFill>
                <a:latin typeface="Garamond" charset="0"/>
              </a:rPr>
              <a:t>Does Not Include CO2</a:t>
            </a:r>
          </a:p>
        </p:txBody>
      </p:sp>
    </p:spTree>
    <p:extLst>
      <p:ext uri="{BB962C8B-B14F-4D97-AF65-F5344CB8AC3E}">
        <p14:creationId xmlns:p14="http://schemas.microsoft.com/office/powerpoint/2010/main" val="212724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485C4-25DE-224C-9498-24CD2F31119B}"/>
              </a:ext>
            </a:extLst>
          </p:cNvPr>
          <p:cNvPicPr>
            <a:picLocks noChangeAspect="1"/>
          </p:cNvPicPr>
          <p:nvPr/>
        </p:nvPicPr>
        <p:blipFill>
          <a:blip r:embed="rId2"/>
          <a:stretch>
            <a:fillRect/>
          </a:stretch>
        </p:blipFill>
        <p:spPr>
          <a:xfrm>
            <a:off x="82397" y="18279"/>
            <a:ext cx="4119213" cy="2434081"/>
          </a:xfrm>
          <a:prstGeom prst="rect">
            <a:avLst/>
          </a:prstGeom>
        </p:spPr>
      </p:pic>
      <p:sp>
        <p:nvSpPr>
          <p:cNvPr id="5" name="TextBox 4">
            <a:extLst>
              <a:ext uri="{FF2B5EF4-FFF2-40B4-BE49-F238E27FC236}">
                <a16:creationId xmlns:a16="http://schemas.microsoft.com/office/drawing/2014/main" id="{6136E524-AC89-BB41-A912-FE770D9D3A25}"/>
              </a:ext>
            </a:extLst>
          </p:cNvPr>
          <p:cNvSpPr txBox="1"/>
          <p:nvPr/>
        </p:nvSpPr>
        <p:spPr>
          <a:xfrm>
            <a:off x="82397" y="2245677"/>
            <a:ext cx="1244600" cy="369332"/>
          </a:xfrm>
          <a:prstGeom prst="rect">
            <a:avLst/>
          </a:prstGeom>
          <a:noFill/>
        </p:spPr>
        <p:txBody>
          <a:bodyPr wrap="square" rtlCol="0">
            <a:spAutoFit/>
          </a:bodyPr>
          <a:lstStyle/>
          <a:p>
            <a:r>
              <a:rPr lang="en-US" b="1" dirty="0"/>
              <a:t>Hours/Day</a:t>
            </a:r>
          </a:p>
        </p:txBody>
      </p:sp>
      <p:sp>
        <p:nvSpPr>
          <p:cNvPr id="6" name="TextBox 5">
            <a:extLst>
              <a:ext uri="{FF2B5EF4-FFF2-40B4-BE49-F238E27FC236}">
                <a16:creationId xmlns:a16="http://schemas.microsoft.com/office/drawing/2014/main" id="{B42D2B6F-AE30-5645-A670-DFFB2D393A1F}"/>
              </a:ext>
            </a:extLst>
          </p:cNvPr>
          <p:cNvSpPr txBox="1"/>
          <p:nvPr/>
        </p:nvSpPr>
        <p:spPr>
          <a:xfrm>
            <a:off x="2899653" y="2349019"/>
            <a:ext cx="1359830" cy="369332"/>
          </a:xfrm>
          <a:prstGeom prst="rect">
            <a:avLst/>
          </a:prstGeom>
          <a:noFill/>
        </p:spPr>
        <p:txBody>
          <a:bodyPr wrap="square" rtlCol="0">
            <a:spAutoFit/>
          </a:bodyPr>
          <a:lstStyle/>
          <a:p>
            <a:r>
              <a:rPr lang="en-US" b="1" dirty="0"/>
              <a:t>Days/weeks</a:t>
            </a:r>
          </a:p>
        </p:txBody>
      </p:sp>
      <p:sp>
        <p:nvSpPr>
          <p:cNvPr id="7" name="TextBox 6">
            <a:extLst>
              <a:ext uri="{FF2B5EF4-FFF2-40B4-BE49-F238E27FC236}">
                <a16:creationId xmlns:a16="http://schemas.microsoft.com/office/drawing/2014/main" id="{CB73F6EC-5F13-5749-A581-46378FDAD38A}"/>
              </a:ext>
            </a:extLst>
          </p:cNvPr>
          <p:cNvSpPr txBox="1"/>
          <p:nvPr/>
        </p:nvSpPr>
        <p:spPr>
          <a:xfrm>
            <a:off x="1212145" y="225927"/>
            <a:ext cx="1782148" cy="369332"/>
          </a:xfrm>
          <a:prstGeom prst="rect">
            <a:avLst/>
          </a:prstGeom>
          <a:noFill/>
        </p:spPr>
        <p:txBody>
          <a:bodyPr wrap="square" rtlCol="0">
            <a:spAutoFit/>
          </a:bodyPr>
          <a:lstStyle/>
          <a:p>
            <a:r>
              <a:rPr lang="en-US" b="1" dirty="0"/>
              <a:t>Weeks/Months</a:t>
            </a:r>
          </a:p>
        </p:txBody>
      </p:sp>
      <p:sp>
        <p:nvSpPr>
          <p:cNvPr id="8" name="TextBox 7">
            <a:extLst>
              <a:ext uri="{FF2B5EF4-FFF2-40B4-BE49-F238E27FC236}">
                <a16:creationId xmlns:a16="http://schemas.microsoft.com/office/drawing/2014/main" id="{F49C6030-3958-2345-A37F-14C729E8B33E}"/>
              </a:ext>
            </a:extLst>
          </p:cNvPr>
          <p:cNvSpPr txBox="1"/>
          <p:nvPr/>
        </p:nvSpPr>
        <p:spPr>
          <a:xfrm>
            <a:off x="4354123" y="0"/>
            <a:ext cx="4773341" cy="646331"/>
          </a:xfrm>
          <a:prstGeom prst="rect">
            <a:avLst/>
          </a:prstGeom>
          <a:solidFill>
            <a:srgbClr val="FFC000"/>
          </a:solidFill>
        </p:spPr>
        <p:txBody>
          <a:bodyPr wrap="square" rtlCol="0">
            <a:spAutoFit/>
          </a:bodyPr>
          <a:lstStyle/>
          <a:p>
            <a:pPr algn="ctr"/>
            <a:r>
              <a:rPr lang="en-US" sz="3600" b="1" dirty="0"/>
              <a:t>Aerosols – Roll up</a:t>
            </a:r>
          </a:p>
        </p:txBody>
      </p:sp>
      <p:sp>
        <p:nvSpPr>
          <p:cNvPr id="9" name="TextBox 8">
            <a:extLst>
              <a:ext uri="{FF2B5EF4-FFF2-40B4-BE49-F238E27FC236}">
                <a16:creationId xmlns:a16="http://schemas.microsoft.com/office/drawing/2014/main" id="{E7A80459-8AA4-974B-9D2C-77FF957A9AA9}"/>
              </a:ext>
            </a:extLst>
          </p:cNvPr>
          <p:cNvSpPr txBox="1"/>
          <p:nvPr/>
        </p:nvSpPr>
        <p:spPr>
          <a:xfrm>
            <a:off x="82397" y="2629164"/>
            <a:ext cx="4271726" cy="646331"/>
          </a:xfrm>
          <a:prstGeom prst="rect">
            <a:avLst/>
          </a:prstGeom>
          <a:solidFill>
            <a:schemeClr val="accent1">
              <a:lumMod val="40000"/>
              <a:lumOff val="60000"/>
            </a:schemeClr>
          </a:solidFill>
        </p:spPr>
        <p:txBody>
          <a:bodyPr wrap="square" rtlCol="0">
            <a:spAutoFit/>
          </a:bodyPr>
          <a:lstStyle/>
          <a:p>
            <a:pPr algn="ctr"/>
            <a:r>
              <a:rPr lang="en-US" b="1" dirty="0"/>
              <a:t>Span of time and space scales for air pollution and atmospheric aerosols</a:t>
            </a:r>
          </a:p>
        </p:txBody>
      </p:sp>
      <p:pic>
        <p:nvPicPr>
          <p:cNvPr id="10" name="Picture 9">
            <a:extLst>
              <a:ext uri="{FF2B5EF4-FFF2-40B4-BE49-F238E27FC236}">
                <a16:creationId xmlns:a16="http://schemas.microsoft.com/office/drawing/2014/main" id="{58C9A1A6-B474-254E-822A-6D499288D5FF}"/>
              </a:ext>
            </a:extLst>
          </p:cNvPr>
          <p:cNvPicPr>
            <a:picLocks noChangeAspect="1"/>
          </p:cNvPicPr>
          <p:nvPr/>
        </p:nvPicPr>
        <p:blipFill>
          <a:blip r:embed="rId3"/>
          <a:stretch>
            <a:fillRect/>
          </a:stretch>
        </p:blipFill>
        <p:spPr>
          <a:xfrm>
            <a:off x="82397" y="3378837"/>
            <a:ext cx="6391126" cy="3479163"/>
          </a:xfrm>
          <a:prstGeom prst="rect">
            <a:avLst/>
          </a:prstGeom>
          <a:ln w="38100">
            <a:solidFill>
              <a:srgbClr val="FF0000"/>
            </a:solidFill>
          </a:ln>
        </p:spPr>
      </p:pic>
      <p:sp>
        <p:nvSpPr>
          <p:cNvPr id="11" name="TextBox 10">
            <a:extLst>
              <a:ext uri="{FF2B5EF4-FFF2-40B4-BE49-F238E27FC236}">
                <a16:creationId xmlns:a16="http://schemas.microsoft.com/office/drawing/2014/main" id="{3318DC8D-F9DA-8E48-B9A8-BD67140AED55}"/>
              </a:ext>
            </a:extLst>
          </p:cNvPr>
          <p:cNvSpPr txBox="1"/>
          <p:nvPr/>
        </p:nvSpPr>
        <p:spPr>
          <a:xfrm>
            <a:off x="4201610" y="5226784"/>
            <a:ext cx="2152891" cy="1631216"/>
          </a:xfrm>
          <a:prstGeom prst="rect">
            <a:avLst/>
          </a:prstGeom>
          <a:noFill/>
        </p:spPr>
        <p:txBody>
          <a:bodyPr wrap="square" rtlCol="0">
            <a:spAutoFit/>
          </a:bodyPr>
          <a:lstStyle/>
          <a:p>
            <a:r>
              <a:rPr lang="en-US" sz="2000" b="1" dirty="0">
                <a:solidFill>
                  <a:schemeClr val="bg1"/>
                </a:solidFill>
              </a:rPr>
              <a:t>Size matters:</a:t>
            </a:r>
          </a:p>
          <a:p>
            <a:r>
              <a:rPr lang="en-US" sz="2000" b="1" dirty="0">
                <a:solidFill>
                  <a:schemeClr val="bg1"/>
                </a:solidFill>
              </a:rPr>
              <a:t>Health effects</a:t>
            </a:r>
          </a:p>
          <a:p>
            <a:r>
              <a:rPr lang="en-US" sz="2000" b="1" dirty="0">
                <a:solidFill>
                  <a:schemeClr val="bg1"/>
                </a:solidFill>
              </a:rPr>
              <a:t>Lifetimes</a:t>
            </a:r>
          </a:p>
          <a:p>
            <a:r>
              <a:rPr lang="en-US" sz="2000" b="1" dirty="0">
                <a:solidFill>
                  <a:schemeClr val="bg1"/>
                </a:solidFill>
              </a:rPr>
              <a:t>Mechanisms and</a:t>
            </a:r>
          </a:p>
          <a:p>
            <a:r>
              <a:rPr lang="en-US" sz="2000" b="1" dirty="0">
                <a:solidFill>
                  <a:schemeClr val="bg1"/>
                </a:solidFill>
              </a:rPr>
              <a:t>    Dynamics</a:t>
            </a:r>
          </a:p>
        </p:txBody>
      </p:sp>
      <p:pic>
        <p:nvPicPr>
          <p:cNvPr id="12" name="Picture 11">
            <a:extLst>
              <a:ext uri="{FF2B5EF4-FFF2-40B4-BE49-F238E27FC236}">
                <a16:creationId xmlns:a16="http://schemas.microsoft.com/office/drawing/2014/main" id="{C42F5122-7E3C-1A48-B6AE-2E91FBB76CAB}"/>
              </a:ext>
            </a:extLst>
          </p:cNvPr>
          <p:cNvPicPr>
            <a:picLocks noChangeAspect="1"/>
          </p:cNvPicPr>
          <p:nvPr/>
        </p:nvPicPr>
        <p:blipFill>
          <a:blip r:embed="rId4"/>
          <a:stretch>
            <a:fillRect/>
          </a:stretch>
        </p:blipFill>
        <p:spPr>
          <a:xfrm>
            <a:off x="6146141" y="992510"/>
            <a:ext cx="2902699" cy="2272195"/>
          </a:xfrm>
          <a:prstGeom prst="rect">
            <a:avLst/>
          </a:prstGeom>
          <a:ln>
            <a:solidFill>
              <a:schemeClr val="tx1"/>
            </a:solidFill>
          </a:ln>
        </p:spPr>
      </p:pic>
      <p:sp>
        <p:nvSpPr>
          <p:cNvPr id="13" name="TextBox 12">
            <a:extLst>
              <a:ext uri="{FF2B5EF4-FFF2-40B4-BE49-F238E27FC236}">
                <a16:creationId xmlns:a16="http://schemas.microsoft.com/office/drawing/2014/main" id="{A0EC9A76-6231-D143-AA7D-B2F217AA3FE6}"/>
              </a:ext>
            </a:extLst>
          </p:cNvPr>
          <p:cNvSpPr txBox="1"/>
          <p:nvPr/>
        </p:nvSpPr>
        <p:spPr>
          <a:xfrm>
            <a:off x="6991109" y="3264705"/>
            <a:ext cx="2073079" cy="1754326"/>
          </a:xfrm>
          <a:prstGeom prst="rect">
            <a:avLst/>
          </a:prstGeom>
          <a:solidFill>
            <a:schemeClr val="accent1">
              <a:lumMod val="40000"/>
              <a:lumOff val="60000"/>
            </a:schemeClr>
          </a:solidFill>
        </p:spPr>
        <p:txBody>
          <a:bodyPr wrap="square" rtlCol="0">
            <a:spAutoFit/>
          </a:bodyPr>
          <a:lstStyle/>
          <a:p>
            <a:r>
              <a:rPr lang="en-US" b="1" dirty="0"/>
              <a:t>Smaller particles are deposited deep in the lungs and travel throughout the body, even inside cells.</a:t>
            </a:r>
          </a:p>
        </p:txBody>
      </p:sp>
      <p:cxnSp>
        <p:nvCxnSpPr>
          <p:cNvPr id="15" name="Straight Connector 14">
            <a:extLst>
              <a:ext uri="{FF2B5EF4-FFF2-40B4-BE49-F238E27FC236}">
                <a16:creationId xmlns:a16="http://schemas.microsoft.com/office/drawing/2014/main" id="{9169B592-802A-0B40-95FF-54839DE89C7E}"/>
              </a:ext>
            </a:extLst>
          </p:cNvPr>
          <p:cNvCxnSpPr/>
          <p:nvPr/>
        </p:nvCxnSpPr>
        <p:spPr>
          <a:xfrm flipH="1">
            <a:off x="6111433" y="5019031"/>
            <a:ext cx="879676" cy="351622"/>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5157CE4-E0BF-554B-B829-A816B9F923C5}"/>
              </a:ext>
            </a:extLst>
          </p:cNvPr>
          <p:cNvSpPr/>
          <p:nvPr/>
        </p:nvSpPr>
        <p:spPr>
          <a:xfrm>
            <a:off x="82397" y="0"/>
            <a:ext cx="4271726" cy="261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358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7EC8A7FA-01D9-3844-996C-56C361F5F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060" y="4194398"/>
            <a:ext cx="3591983" cy="2163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854AB0F2-420D-AF4C-A07D-39C38C025BCD}"/>
              </a:ext>
            </a:extLst>
          </p:cNvPr>
          <p:cNvPicPr>
            <a:picLocks noChangeAspect="1"/>
          </p:cNvPicPr>
          <p:nvPr/>
        </p:nvPicPr>
        <p:blipFill>
          <a:blip r:embed="rId3"/>
          <a:stretch>
            <a:fillRect/>
          </a:stretch>
        </p:blipFill>
        <p:spPr>
          <a:xfrm>
            <a:off x="0" y="3523255"/>
            <a:ext cx="4305173" cy="3334745"/>
          </a:xfrm>
          <a:prstGeom prst="rect">
            <a:avLst/>
          </a:prstGeom>
        </p:spPr>
      </p:pic>
      <p:sp>
        <p:nvSpPr>
          <p:cNvPr id="3" name="Rectangle 2">
            <a:extLst>
              <a:ext uri="{FF2B5EF4-FFF2-40B4-BE49-F238E27FC236}">
                <a16:creationId xmlns:a16="http://schemas.microsoft.com/office/drawing/2014/main" id="{D8393AAE-967E-DB4D-B91D-DE57737195C6}"/>
              </a:ext>
            </a:extLst>
          </p:cNvPr>
          <p:cNvSpPr/>
          <p:nvPr/>
        </p:nvSpPr>
        <p:spPr>
          <a:xfrm>
            <a:off x="4105795" y="3378052"/>
            <a:ext cx="312517" cy="1863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406372-A0F6-3E4B-AB6E-096D983B7347}"/>
              </a:ext>
            </a:extLst>
          </p:cNvPr>
          <p:cNvSpPr txBox="1"/>
          <p:nvPr/>
        </p:nvSpPr>
        <p:spPr>
          <a:xfrm>
            <a:off x="1732987" y="3359670"/>
            <a:ext cx="3649241"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b="1" dirty="0"/>
              <a:t>Sulfur emissions in the US have declined 10-fold due to controls and switching from Coal to  Natural Gas </a:t>
            </a:r>
          </a:p>
          <a:p>
            <a:r>
              <a:rPr lang="en-US" b="1" dirty="0"/>
              <a:t>                   for electricity.</a:t>
            </a:r>
          </a:p>
        </p:txBody>
      </p:sp>
      <p:pic>
        <p:nvPicPr>
          <p:cNvPr id="5" name="Picture 4">
            <a:extLst>
              <a:ext uri="{FF2B5EF4-FFF2-40B4-BE49-F238E27FC236}">
                <a16:creationId xmlns:a16="http://schemas.microsoft.com/office/drawing/2014/main" id="{5E0A32AB-7AF8-3F46-A71E-209ABDC11BF0}"/>
              </a:ext>
            </a:extLst>
          </p:cNvPr>
          <p:cNvPicPr>
            <a:picLocks noChangeAspect="1"/>
          </p:cNvPicPr>
          <p:nvPr/>
        </p:nvPicPr>
        <p:blipFill>
          <a:blip r:embed="rId4"/>
          <a:stretch>
            <a:fillRect/>
          </a:stretch>
        </p:blipFill>
        <p:spPr>
          <a:xfrm>
            <a:off x="124107" y="267457"/>
            <a:ext cx="7549909" cy="2988341"/>
          </a:xfrm>
          <a:prstGeom prst="rect">
            <a:avLst/>
          </a:prstGeom>
          <a:ln>
            <a:solidFill>
              <a:schemeClr val="tx1"/>
            </a:solidFill>
          </a:ln>
        </p:spPr>
      </p:pic>
      <p:sp>
        <p:nvSpPr>
          <p:cNvPr id="6" name="TextBox 5">
            <a:extLst>
              <a:ext uri="{FF2B5EF4-FFF2-40B4-BE49-F238E27FC236}">
                <a16:creationId xmlns:a16="http://schemas.microsoft.com/office/drawing/2014/main" id="{507F4B96-1E4A-A345-8517-04B7D68C0D1C}"/>
              </a:ext>
            </a:extLst>
          </p:cNvPr>
          <p:cNvSpPr txBox="1"/>
          <p:nvPr/>
        </p:nvSpPr>
        <p:spPr>
          <a:xfrm>
            <a:off x="0" y="0"/>
            <a:ext cx="9144000" cy="369332"/>
          </a:xfrm>
          <a:prstGeom prst="rect">
            <a:avLst/>
          </a:prstGeom>
          <a:solidFill>
            <a:srgbClr val="FFC000"/>
          </a:solidFill>
        </p:spPr>
        <p:txBody>
          <a:bodyPr wrap="square" rtlCol="0">
            <a:spAutoFit/>
          </a:bodyPr>
          <a:lstStyle/>
          <a:p>
            <a:pPr algn="ctr"/>
            <a:r>
              <a:rPr lang="en-US" b="1" dirty="0"/>
              <a:t>Particulate (and other) air pollution in the US was severe in the 1950s—1970s. </a:t>
            </a:r>
          </a:p>
        </p:txBody>
      </p:sp>
      <p:sp>
        <p:nvSpPr>
          <p:cNvPr id="8" name="TextBox 7">
            <a:extLst>
              <a:ext uri="{FF2B5EF4-FFF2-40B4-BE49-F238E27FC236}">
                <a16:creationId xmlns:a16="http://schemas.microsoft.com/office/drawing/2014/main" id="{CB3ADF6A-8364-3946-A743-41A6772CC513}"/>
              </a:ext>
            </a:extLst>
          </p:cNvPr>
          <p:cNvSpPr txBox="1"/>
          <p:nvPr/>
        </p:nvSpPr>
        <p:spPr>
          <a:xfrm>
            <a:off x="5471609" y="297482"/>
            <a:ext cx="3637666" cy="646331"/>
          </a:xfrm>
          <a:prstGeom prst="rect">
            <a:avLst/>
          </a:prstGeom>
          <a:solidFill>
            <a:srgbClr val="FFC000"/>
          </a:solidFill>
          <a:ln>
            <a:solidFill>
              <a:schemeClr val="tx1"/>
            </a:solidFill>
          </a:ln>
        </p:spPr>
        <p:txBody>
          <a:bodyPr wrap="square" rtlCol="0">
            <a:spAutoFit/>
          </a:bodyPr>
          <a:lstStyle/>
          <a:p>
            <a:r>
              <a:rPr lang="en-US" b="1" dirty="0"/>
              <a:t>The Clean Air Act (1963,</a:t>
            </a:r>
            <a:r>
              <a:rPr lang="en-US" b="1" u="sng" dirty="0"/>
              <a:t> 1970,</a:t>
            </a:r>
            <a:r>
              <a:rPr lang="en-US" b="1" dirty="0"/>
              <a:t> 1995) led to huge improvements. </a:t>
            </a:r>
          </a:p>
        </p:txBody>
      </p:sp>
      <p:sp>
        <p:nvSpPr>
          <p:cNvPr id="9" name="TextBox 8">
            <a:extLst>
              <a:ext uri="{FF2B5EF4-FFF2-40B4-BE49-F238E27FC236}">
                <a16:creationId xmlns:a16="http://schemas.microsoft.com/office/drawing/2014/main" id="{882894F0-6AE0-A44C-912F-4E8698B84AD6}"/>
              </a:ext>
            </a:extLst>
          </p:cNvPr>
          <p:cNvSpPr txBox="1"/>
          <p:nvPr/>
        </p:nvSpPr>
        <p:spPr>
          <a:xfrm>
            <a:off x="5382228" y="3359670"/>
            <a:ext cx="3727047" cy="923330"/>
          </a:xfrm>
          <a:prstGeom prst="rect">
            <a:avLst/>
          </a:prstGeom>
          <a:solidFill>
            <a:schemeClr val="accent1">
              <a:lumMod val="40000"/>
              <a:lumOff val="60000"/>
            </a:schemeClr>
          </a:solidFill>
          <a:ln>
            <a:solidFill>
              <a:schemeClr val="tx1"/>
            </a:solidFill>
          </a:ln>
        </p:spPr>
        <p:txBody>
          <a:bodyPr wrap="square" rtlCol="0">
            <a:spAutoFit/>
          </a:bodyPr>
          <a:lstStyle/>
          <a:p>
            <a:r>
              <a:rPr lang="en-US" b="1" dirty="0"/>
              <a:t>NOx and aerosol concentrations have gone down by factors of 3 (Organic aerosol) – 10 (Sulfate aerosol).</a:t>
            </a:r>
          </a:p>
        </p:txBody>
      </p:sp>
      <p:sp>
        <p:nvSpPr>
          <p:cNvPr id="11" name="TextBox 10">
            <a:extLst>
              <a:ext uri="{FF2B5EF4-FFF2-40B4-BE49-F238E27FC236}">
                <a16:creationId xmlns:a16="http://schemas.microsoft.com/office/drawing/2014/main" id="{12117553-1392-5448-A1D3-2063C40A9CEC}"/>
              </a:ext>
            </a:extLst>
          </p:cNvPr>
          <p:cNvSpPr txBox="1"/>
          <p:nvPr/>
        </p:nvSpPr>
        <p:spPr>
          <a:xfrm>
            <a:off x="5264553" y="6358203"/>
            <a:ext cx="3879447" cy="369332"/>
          </a:xfrm>
          <a:prstGeom prst="rect">
            <a:avLst/>
          </a:prstGeom>
          <a:solidFill>
            <a:schemeClr val="accent1">
              <a:lumMod val="40000"/>
              <a:lumOff val="60000"/>
            </a:schemeClr>
          </a:solidFill>
          <a:ln>
            <a:solidFill>
              <a:schemeClr val="tx1"/>
            </a:solidFill>
          </a:ln>
        </p:spPr>
        <p:txBody>
          <a:bodyPr wrap="square" rtlCol="0">
            <a:spAutoFit/>
          </a:bodyPr>
          <a:lstStyle/>
          <a:p>
            <a:r>
              <a:rPr lang="en-US" b="1" dirty="0"/>
              <a:t>Lives extended (since 1990) &gt; 200,000</a:t>
            </a:r>
          </a:p>
        </p:txBody>
      </p:sp>
      <p:sp>
        <p:nvSpPr>
          <p:cNvPr id="12" name="TextBox 11">
            <a:extLst>
              <a:ext uri="{FF2B5EF4-FFF2-40B4-BE49-F238E27FC236}">
                <a16:creationId xmlns:a16="http://schemas.microsoft.com/office/drawing/2014/main" id="{30F9EF6A-B073-C449-909C-9D47E87E8C62}"/>
              </a:ext>
            </a:extLst>
          </p:cNvPr>
          <p:cNvSpPr txBox="1"/>
          <p:nvPr/>
        </p:nvSpPr>
        <p:spPr>
          <a:xfrm>
            <a:off x="7962274" y="1584860"/>
            <a:ext cx="1057619" cy="1200329"/>
          </a:xfrm>
          <a:prstGeom prst="rect">
            <a:avLst/>
          </a:prstGeom>
          <a:solidFill>
            <a:srgbClr val="FFC000"/>
          </a:solidFill>
        </p:spPr>
        <p:txBody>
          <a:bodyPr wrap="square" rtlCol="0">
            <a:spAutoFit/>
          </a:bodyPr>
          <a:lstStyle/>
          <a:p>
            <a:pPr algn="ctr"/>
            <a:r>
              <a:rPr lang="en-US" sz="3600" b="1" dirty="0"/>
              <a:t>Roll -up</a:t>
            </a:r>
          </a:p>
        </p:txBody>
      </p:sp>
    </p:spTree>
    <p:extLst>
      <p:ext uri="{BB962C8B-B14F-4D97-AF65-F5344CB8AC3E}">
        <p14:creationId xmlns:p14="http://schemas.microsoft.com/office/powerpoint/2010/main" val="373955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stateoftheair.org/2013/assets/images/particlesize.jpg">
            <a:extLst>
              <a:ext uri="{FF2B5EF4-FFF2-40B4-BE49-F238E27FC236}">
                <a16:creationId xmlns:a16="http://schemas.microsoft.com/office/drawing/2014/main" id="{1BA46291-468C-DD47-AC44-0134946C7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97092" cy="352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3CDFF524-2321-5C4E-9793-FB88521CE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172" y="1950498"/>
            <a:ext cx="4623829" cy="343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Box 5">
            <a:extLst>
              <a:ext uri="{FF2B5EF4-FFF2-40B4-BE49-F238E27FC236}">
                <a16:creationId xmlns:a16="http://schemas.microsoft.com/office/drawing/2014/main" id="{1C95A977-D538-4D40-84A5-17A8667E549B}"/>
              </a:ext>
            </a:extLst>
          </p:cNvPr>
          <p:cNvSpPr txBox="1">
            <a:spLocks noChangeArrowheads="1"/>
          </p:cNvSpPr>
          <p:nvPr/>
        </p:nvSpPr>
        <p:spPr bwMode="auto">
          <a:xfrm>
            <a:off x="495301" y="5581651"/>
            <a:ext cx="156091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750">
                <a:solidFill>
                  <a:prstClr val="black"/>
                </a:solidFill>
              </a:rPr>
              <a:t>Goudie and Middleton, 2006</a:t>
            </a:r>
          </a:p>
        </p:txBody>
      </p:sp>
      <p:sp>
        <p:nvSpPr>
          <p:cNvPr id="7" name="Title 6">
            <a:extLst>
              <a:ext uri="{FF2B5EF4-FFF2-40B4-BE49-F238E27FC236}">
                <a16:creationId xmlns:a16="http://schemas.microsoft.com/office/drawing/2014/main" id="{7BCF76FF-5A83-9B4E-9490-6F8D0247D22B}"/>
              </a:ext>
            </a:extLst>
          </p:cNvPr>
          <p:cNvSpPr>
            <a:spLocks noGrp="1"/>
          </p:cNvSpPr>
          <p:nvPr>
            <p:ph type="title"/>
          </p:nvPr>
        </p:nvSpPr>
        <p:spPr/>
        <p:txBody>
          <a:bodyPr/>
          <a:lstStyle/>
          <a:p>
            <a:r>
              <a:rPr lang="en-US" dirty="0"/>
              <a:t>Health Impacts of Particulate Matter</a:t>
            </a:r>
          </a:p>
        </p:txBody>
      </p:sp>
      <p:sp>
        <p:nvSpPr>
          <p:cNvPr id="2" name="TextBox 1">
            <a:extLst>
              <a:ext uri="{FF2B5EF4-FFF2-40B4-BE49-F238E27FC236}">
                <a16:creationId xmlns:a16="http://schemas.microsoft.com/office/drawing/2014/main" id="{14C91A77-C438-664D-BC54-235ADCB5D391}"/>
              </a:ext>
            </a:extLst>
          </p:cNvPr>
          <p:cNvSpPr txBox="1"/>
          <p:nvPr/>
        </p:nvSpPr>
        <p:spPr>
          <a:xfrm>
            <a:off x="2291508" y="6158429"/>
            <a:ext cx="6544020" cy="400110"/>
          </a:xfrm>
          <a:prstGeom prst="rect">
            <a:avLst/>
          </a:prstGeom>
          <a:noFill/>
        </p:spPr>
        <p:txBody>
          <a:bodyPr wrap="square" rtlCol="0">
            <a:spAutoFit/>
          </a:bodyPr>
          <a:lstStyle/>
          <a:p>
            <a:r>
              <a:rPr lang="en-US" sz="2000" dirty="0"/>
              <a:t>…and moves throughout the body.</a:t>
            </a:r>
          </a:p>
        </p:txBody>
      </p:sp>
    </p:spTree>
    <p:extLst>
      <p:ext uri="{BB962C8B-B14F-4D97-AF65-F5344CB8AC3E}">
        <p14:creationId xmlns:p14="http://schemas.microsoft.com/office/powerpoint/2010/main" val="10056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4137423"/>
            <a:ext cx="2114550" cy="152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3"/>
          <p:cNvSpPr>
            <a:spLocks noChangeShapeType="1"/>
          </p:cNvSpPr>
          <p:nvPr/>
        </p:nvSpPr>
        <p:spPr bwMode="auto">
          <a:xfrm>
            <a:off x="3714750" y="1428750"/>
            <a:ext cx="1714500" cy="0"/>
          </a:xfrm>
          <a:prstGeom prst="line">
            <a:avLst/>
          </a:prstGeom>
          <a:noFill/>
          <a:ln w="76200">
            <a:solidFill>
              <a:srgbClr val="B7B7B7">
                <a:alpha val="63136"/>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0" name="Line 4"/>
          <p:cNvSpPr>
            <a:spLocks noChangeShapeType="1"/>
          </p:cNvSpPr>
          <p:nvPr/>
        </p:nvSpPr>
        <p:spPr bwMode="auto">
          <a:xfrm>
            <a:off x="3600450" y="3600450"/>
            <a:ext cx="1943100" cy="0"/>
          </a:xfrm>
          <a:prstGeom prst="line">
            <a:avLst/>
          </a:prstGeom>
          <a:noFill/>
          <a:ln w="76200">
            <a:solidFill>
              <a:srgbClr val="C0C0C0">
                <a:alpha val="63136"/>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221"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457700"/>
            <a:ext cx="24003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0" y="1966914"/>
            <a:ext cx="2114550"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Line 7"/>
          <p:cNvSpPr>
            <a:spLocks noChangeShapeType="1"/>
          </p:cNvSpPr>
          <p:nvPr/>
        </p:nvSpPr>
        <p:spPr bwMode="auto">
          <a:xfrm flipH="1">
            <a:off x="2971800" y="4229100"/>
            <a:ext cx="628650" cy="2286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4" name="Line 8"/>
          <p:cNvSpPr>
            <a:spLocks noChangeShapeType="1"/>
          </p:cNvSpPr>
          <p:nvPr/>
        </p:nvSpPr>
        <p:spPr bwMode="auto">
          <a:xfrm flipH="1" flipV="1">
            <a:off x="3086100" y="3257550"/>
            <a:ext cx="514350" cy="5143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300" y="1485900"/>
            <a:ext cx="1772841"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107" y="1428750"/>
            <a:ext cx="2083594"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7" name="Text Box 11"/>
          <p:cNvSpPr txBox="1">
            <a:spLocks noChangeArrowheads="1"/>
          </p:cNvSpPr>
          <p:nvPr/>
        </p:nvSpPr>
        <p:spPr bwMode="auto">
          <a:xfrm>
            <a:off x="5968760" y="1775936"/>
            <a:ext cx="18859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b="1" i="0" u="none" strike="noStrike" kern="1200" cap="none" spc="0" normalizeH="0" baseline="0" noProof="0" dirty="0">
                <a:ln>
                  <a:noFill/>
                </a:ln>
                <a:solidFill>
                  <a:prstClr val="black"/>
                </a:solidFill>
                <a:effectLst/>
                <a:uLnTx/>
                <a:uFillTx/>
                <a:latin typeface="Arial" charset="0"/>
                <a:ea typeface="+mn-ea"/>
                <a:cs typeface="+mn-cs"/>
              </a:rPr>
              <a:t>Blood</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Altered rheology</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Increased coagulability</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Translocated particles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Peripheral thrombosis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Reduced oxygen saturation</a:t>
            </a:r>
          </a:p>
        </p:txBody>
      </p:sp>
      <p:sp>
        <p:nvSpPr>
          <p:cNvPr id="237580" name="Rectangle 12"/>
          <p:cNvSpPr>
            <a:spLocks noChangeArrowheads="1"/>
          </p:cNvSpPr>
          <p:nvPr/>
        </p:nvSpPr>
        <p:spPr bwMode="auto">
          <a:xfrm>
            <a:off x="3600450" y="3600450"/>
            <a:ext cx="1943100" cy="1028700"/>
          </a:xfrm>
          <a:prstGeom prst="rect">
            <a:avLst/>
          </a:prstGeom>
          <a:solidFill>
            <a:srgbClr val="BACAE4">
              <a:alpha val="45882"/>
            </a:srgbClr>
          </a:solidFill>
          <a:ln w="12700">
            <a:solidFill>
              <a:schemeClr val="bg2"/>
            </a:solidFill>
            <a:miter lim="800000"/>
            <a:headEnd/>
            <a:tailEnd/>
          </a:ln>
          <a:effectLst/>
          <a:extLst>
            <a:ext uri="{AF507438-7753-43E0-B8FC-AC1667EBCBE1}">
              <a14:hiddenEffects xmlns:a14="http://schemas.microsoft.com/office/drawing/2010/main">
                <a:effectLst>
                  <a:outerShdw blurRad="76200" dist="38094" dir="3120029" algn="ctr" rotWithShape="0">
                    <a:srgbClr val="ACACAC">
                      <a:alpha val="82999"/>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Systemic Inflammation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Oxidative Stress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rPr>
              <a:t>Increased CRP</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rPr>
              <a:t> Proinflammatory mediators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rPr>
              <a:t> Leukocyte &amp; platelet activation</a:t>
            </a:r>
          </a:p>
        </p:txBody>
      </p:sp>
      <p:sp>
        <p:nvSpPr>
          <p:cNvPr id="237581" name="Rectangle 13"/>
          <p:cNvSpPr>
            <a:spLocks noChangeArrowheads="1"/>
          </p:cNvSpPr>
          <p:nvPr/>
        </p:nvSpPr>
        <p:spPr bwMode="auto">
          <a:xfrm>
            <a:off x="3714750" y="1028700"/>
            <a:ext cx="1714500" cy="400050"/>
          </a:xfrm>
          <a:prstGeom prst="rect">
            <a:avLst/>
          </a:prstGeom>
          <a:solidFill>
            <a:srgbClr val="9E8E93">
              <a:alpha val="45882"/>
            </a:srgbClr>
          </a:solidFill>
          <a:ln w="12700">
            <a:solidFill>
              <a:schemeClr val="bg2"/>
            </a:solidFill>
            <a:miter lim="800000"/>
            <a:headEnd/>
            <a:tailEnd/>
          </a:ln>
          <a:effectLst/>
          <a:extLst>
            <a:ext uri="{AF507438-7753-43E0-B8FC-AC1667EBCBE1}">
              <a14:hiddenEffects xmlns:a14="http://schemas.microsoft.com/office/drawing/2010/main">
                <a:effectLst>
                  <a:outerShdw blurRad="76200" dist="38099" dir="3120038" algn="ctr" rotWithShape="0">
                    <a:srgbClr val="B0B0B0">
                      <a:alpha val="82999"/>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PM Inhalation</a:t>
            </a:r>
          </a:p>
        </p:txBody>
      </p:sp>
      <p:sp>
        <p:nvSpPr>
          <p:cNvPr id="9230" name="Line 14"/>
          <p:cNvSpPr>
            <a:spLocks noChangeShapeType="1"/>
          </p:cNvSpPr>
          <p:nvPr/>
        </p:nvSpPr>
        <p:spPr bwMode="auto">
          <a:xfrm>
            <a:off x="2286000" y="3771900"/>
            <a:ext cx="0" cy="51435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1" name="Line 15"/>
          <p:cNvSpPr>
            <a:spLocks noChangeShapeType="1"/>
          </p:cNvSpPr>
          <p:nvPr/>
        </p:nvSpPr>
        <p:spPr bwMode="auto">
          <a:xfrm flipH="1">
            <a:off x="2914650" y="2457450"/>
            <a:ext cx="6286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2" name="Text Box 16"/>
          <p:cNvSpPr txBox="1">
            <a:spLocks noChangeArrowheads="1"/>
          </p:cNvSpPr>
          <p:nvPr/>
        </p:nvSpPr>
        <p:spPr bwMode="auto">
          <a:xfrm>
            <a:off x="5829300" y="4400551"/>
            <a:ext cx="21717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b="1" i="0" u="none" strike="noStrike" kern="1200" cap="none" spc="0" normalizeH="0" baseline="0" noProof="0" dirty="0">
                <a:ln>
                  <a:noFill/>
                </a:ln>
                <a:solidFill>
                  <a:prstClr val="black"/>
                </a:solidFill>
                <a:effectLst/>
                <a:uLnTx/>
                <a:uFillTx/>
                <a:latin typeface="Arial" charset="0"/>
                <a:ea typeface="+mn-ea"/>
                <a:cs typeface="+mn-cs"/>
              </a:rPr>
              <a:t>Brain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x-none" sz="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050" b="1" i="0" u="none" strike="noStrike" kern="1200" cap="none" spc="0" normalizeH="0" baseline="0" noProof="0" dirty="0">
                <a:ln>
                  <a:noFill/>
                </a:ln>
                <a:solidFill>
                  <a:prstClr val="black"/>
                </a:solidFill>
                <a:effectLst/>
                <a:uLnTx/>
                <a:uFillTx/>
                <a:latin typeface="Times New Roman" charset="0"/>
                <a:ea typeface="+mn-ea"/>
                <a:cs typeface="+mn-cs"/>
              </a:rPr>
              <a:t> </a:t>
            </a: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Increased cerebrovascular ischemia</a:t>
            </a:r>
          </a:p>
        </p:txBody>
      </p:sp>
      <p:sp>
        <p:nvSpPr>
          <p:cNvPr id="9233" name="Text Box 17"/>
          <p:cNvSpPr txBox="1">
            <a:spLocks noChangeArrowheads="1"/>
          </p:cNvSpPr>
          <p:nvPr/>
        </p:nvSpPr>
        <p:spPr bwMode="auto">
          <a:xfrm>
            <a:off x="1143000" y="1885951"/>
            <a:ext cx="188595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b="1" i="0" u="none" strike="noStrike" kern="1200" cap="none" spc="0" normalizeH="0" baseline="0" noProof="0" dirty="0">
                <a:ln>
                  <a:noFill/>
                </a:ln>
                <a:solidFill>
                  <a:prstClr val="black"/>
                </a:solidFill>
                <a:effectLst/>
                <a:uLnTx/>
                <a:uFillTx/>
                <a:latin typeface="Arial" charset="0"/>
                <a:ea typeface="+mn-ea"/>
                <a:cs typeface="+mn-cs"/>
              </a:rPr>
              <a:t>Heart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x-none" sz="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050" b="1" i="0" u="none" strike="noStrike" kern="1200" cap="none" spc="0" normalizeH="0" baseline="0" noProof="0" dirty="0">
                <a:ln>
                  <a:noFill/>
                </a:ln>
                <a:solidFill>
                  <a:prstClr val="black"/>
                </a:solidFill>
                <a:effectLst/>
                <a:uLnTx/>
                <a:uFillTx/>
                <a:latin typeface="Times New Roman" charset="0"/>
                <a:ea typeface="+mn-ea"/>
                <a:cs typeface="+mn-cs"/>
              </a:rPr>
              <a:t> </a:t>
            </a: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Altered cardiac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autonomic function</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Increased dysrhythmic susceptibility</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 Altered cardiac repolarization</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Increased myocardial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1" i="0" u="none" strike="noStrike" kern="1200" cap="none" spc="0" normalizeH="0" baseline="0" noProof="0" dirty="0">
                <a:ln>
                  <a:noFill/>
                </a:ln>
                <a:solidFill>
                  <a:prstClr val="black"/>
                </a:solidFill>
                <a:effectLst/>
                <a:uLnTx/>
                <a:uFillTx/>
                <a:latin typeface="Times New Roman" charset="0"/>
                <a:ea typeface="+mn-ea"/>
                <a:cs typeface="+mn-cs"/>
              </a:rPr>
              <a:t>ischemia</a:t>
            </a:r>
          </a:p>
        </p:txBody>
      </p:sp>
      <p:sp>
        <p:nvSpPr>
          <p:cNvPr id="9234" name="Text Box 18"/>
          <p:cNvSpPr txBox="1">
            <a:spLocks noChangeArrowheads="1"/>
          </p:cNvSpPr>
          <p:nvPr/>
        </p:nvSpPr>
        <p:spPr bwMode="auto">
          <a:xfrm>
            <a:off x="1085850" y="4286250"/>
            <a:ext cx="26289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b="1" i="0" u="none" strike="noStrike" kern="1200" cap="none" spc="0" normalizeH="0" baseline="0" noProof="0">
                <a:ln>
                  <a:noFill/>
                </a:ln>
                <a:solidFill>
                  <a:prstClr val="black"/>
                </a:solidFill>
                <a:effectLst/>
                <a:uLnTx/>
                <a:uFillTx/>
                <a:latin typeface="Arial" charset="0"/>
                <a:ea typeface="+mn-ea"/>
                <a:cs typeface="+mn-cs"/>
              </a:rPr>
              <a:t>Vasculature</a:t>
            </a:r>
            <a:endParaRPr kumimoji="0" lang="en-US" altLang="x-none" sz="8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Atherosclerosis,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accelerated progression of and destabilization of plaques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Endothelial dysfunction</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Vasoconstriction and Hypertension</a:t>
            </a:r>
          </a:p>
        </p:txBody>
      </p:sp>
      <p:sp>
        <p:nvSpPr>
          <p:cNvPr id="9235" name="Line 19"/>
          <p:cNvSpPr>
            <a:spLocks noChangeShapeType="1"/>
          </p:cNvSpPr>
          <p:nvPr/>
        </p:nvSpPr>
        <p:spPr bwMode="auto">
          <a:xfrm>
            <a:off x="4572000" y="1428750"/>
            <a:ext cx="0" cy="2857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6" name="Line 20"/>
          <p:cNvSpPr>
            <a:spLocks noChangeShapeType="1"/>
          </p:cNvSpPr>
          <p:nvPr/>
        </p:nvSpPr>
        <p:spPr bwMode="auto">
          <a:xfrm>
            <a:off x="4572000" y="3200400"/>
            <a:ext cx="0" cy="4000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7" name="Line 21"/>
          <p:cNvSpPr>
            <a:spLocks noChangeShapeType="1"/>
          </p:cNvSpPr>
          <p:nvPr/>
        </p:nvSpPr>
        <p:spPr bwMode="auto">
          <a:xfrm flipV="1">
            <a:off x="5543550" y="3086100"/>
            <a:ext cx="685800" cy="6858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8" name="Line 22"/>
          <p:cNvSpPr>
            <a:spLocks noChangeShapeType="1"/>
          </p:cNvSpPr>
          <p:nvPr/>
        </p:nvSpPr>
        <p:spPr bwMode="auto">
          <a:xfrm flipH="1">
            <a:off x="6915150" y="3200400"/>
            <a:ext cx="0" cy="914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9" name="Text Box 23"/>
          <p:cNvSpPr txBox="1">
            <a:spLocks noChangeArrowheads="1"/>
          </p:cNvSpPr>
          <p:nvPr/>
        </p:nvSpPr>
        <p:spPr bwMode="auto">
          <a:xfrm>
            <a:off x="3486150" y="1650207"/>
            <a:ext cx="21717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b="1" i="0" u="none" strike="noStrike" kern="1200" cap="none" spc="0" normalizeH="0" baseline="0" noProof="0">
                <a:ln>
                  <a:noFill/>
                </a:ln>
                <a:solidFill>
                  <a:prstClr val="black"/>
                </a:solidFill>
                <a:effectLst/>
                <a:uLnTx/>
                <a:uFillTx/>
                <a:latin typeface="Arial" charset="0"/>
                <a:ea typeface="+mn-ea"/>
                <a:cs typeface="+mn-cs"/>
              </a:rPr>
              <a:t>Lungs</a:t>
            </a:r>
            <a:endParaRPr kumimoji="0" lang="en-US" altLang="x-none" sz="800" b="1"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Inflammation</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Oxidative stress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Accelerated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and exacerbation of COPD</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Increased respiratory symptoms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Effected pulmonary reflexes</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altLang="x-none" sz="1200" b="1" i="0" u="none" strike="noStrike" kern="1200" cap="none" spc="0" normalizeH="0" baseline="0" noProof="0">
                <a:ln>
                  <a:noFill/>
                </a:ln>
                <a:solidFill>
                  <a:prstClr val="black"/>
                </a:solidFill>
                <a:effectLst/>
                <a:uLnTx/>
                <a:uFillTx/>
                <a:latin typeface="Times New Roman" charset="0"/>
                <a:ea typeface="+mn-ea"/>
                <a:cs typeface="+mn-cs"/>
              </a:rPr>
              <a:t> Reduced lung function</a:t>
            </a:r>
          </a:p>
        </p:txBody>
      </p:sp>
      <p:sp>
        <p:nvSpPr>
          <p:cNvPr id="9240" name="Freeform 24"/>
          <p:cNvSpPr>
            <a:spLocks/>
          </p:cNvSpPr>
          <p:nvPr/>
        </p:nvSpPr>
        <p:spPr bwMode="auto">
          <a:xfrm>
            <a:off x="3429000" y="3200400"/>
            <a:ext cx="3086100" cy="1543050"/>
          </a:xfrm>
          <a:custGeom>
            <a:avLst/>
            <a:gdLst>
              <a:gd name="T0" fmla="*/ 2147483647 w 3024"/>
              <a:gd name="T1" fmla="*/ 0 h 1296"/>
              <a:gd name="T2" fmla="*/ 2147483647 w 3024"/>
              <a:gd name="T3" fmla="*/ 2147483647 h 1296"/>
              <a:gd name="T4" fmla="*/ 0 w 3024"/>
              <a:gd name="T5" fmla="*/ 2147483647 h 1296"/>
              <a:gd name="T6" fmla="*/ 0 60000 65536"/>
              <a:gd name="T7" fmla="*/ 0 60000 65536"/>
              <a:gd name="T8" fmla="*/ 0 60000 65536"/>
            </a:gdLst>
            <a:ahLst/>
            <a:cxnLst>
              <a:cxn ang="T6">
                <a:pos x="T0" y="T1"/>
              </a:cxn>
              <a:cxn ang="T7">
                <a:pos x="T2" y="T3"/>
              </a:cxn>
              <a:cxn ang="T8">
                <a:pos x="T4" y="T5"/>
              </a:cxn>
            </a:cxnLst>
            <a:rect l="0" t="0" r="r" b="b"/>
            <a:pathLst>
              <a:path w="3024" h="1296">
                <a:moveTo>
                  <a:pt x="3024" y="0"/>
                </a:moveTo>
                <a:lnTo>
                  <a:pt x="2304" y="1296"/>
                </a:lnTo>
                <a:lnTo>
                  <a:pt x="0" y="1296"/>
                </a:lnTo>
              </a:path>
            </a:pathLst>
          </a:custGeom>
          <a:noFill/>
          <a:ln w="5080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1" name="Line 25"/>
          <p:cNvSpPr>
            <a:spLocks noChangeShapeType="1"/>
          </p:cNvSpPr>
          <p:nvPr/>
        </p:nvSpPr>
        <p:spPr bwMode="auto">
          <a:xfrm>
            <a:off x="3486150" y="4972050"/>
            <a:ext cx="23431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2" name="Line 26"/>
          <p:cNvSpPr>
            <a:spLocks noChangeShapeType="1"/>
          </p:cNvSpPr>
          <p:nvPr/>
        </p:nvSpPr>
        <p:spPr bwMode="auto">
          <a:xfrm flipH="1">
            <a:off x="5486400" y="2457450"/>
            <a:ext cx="457200"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3" name="Text Box 27"/>
          <p:cNvSpPr txBox="1">
            <a:spLocks noChangeArrowheads="1"/>
          </p:cNvSpPr>
          <p:nvPr/>
        </p:nvSpPr>
        <p:spPr bwMode="auto">
          <a:xfrm>
            <a:off x="1085850" y="5849033"/>
            <a:ext cx="65722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1600" b="1" i="0" u="none" strike="noStrike" kern="1200" cap="none" spc="0" normalizeH="0" baseline="0" noProof="0" dirty="0">
                <a:ln>
                  <a:noFill/>
                </a:ln>
                <a:solidFill>
                  <a:prstClr val="black"/>
                </a:solidFill>
                <a:effectLst/>
                <a:uLnTx/>
                <a:uFillTx/>
                <a:latin typeface="Arial" charset="0"/>
                <a:ea typeface="+mn-ea"/>
                <a:cs typeface="+mn-cs"/>
              </a:rPr>
              <a:t>There are multiple mechanistic pathways that have complex interactions and interdependencies.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x-none" sz="16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1600" b="1" i="0" u="none" strike="noStrike" kern="1200" cap="none" spc="0" normalizeH="0" baseline="0" noProof="0" dirty="0">
                <a:ln>
                  <a:noFill/>
                </a:ln>
                <a:solidFill>
                  <a:prstClr val="black"/>
                </a:solidFill>
                <a:effectLst/>
                <a:uLnTx/>
                <a:uFillTx/>
                <a:latin typeface="Arial" charset="0"/>
                <a:ea typeface="+mn-ea"/>
                <a:cs typeface="+mn-cs"/>
              </a:rPr>
              <a:t>Particles travel in the body!</a:t>
            </a:r>
          </a:p>
        </p:txBody>
      </p:sp>
    </p:spTree>
    <p:extLst>
      <p:ext uri="{BB962C8B-B14F-4D97-AF65-F5344CB8AC3E}">
        <p14:creationId xmlns:p14="http://schemas.microsoft.com/office/powerpoint/2010/main" val="314226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21674C-B2D7-4B44-877C-25DBF0F8C4FE}"/>
              </a:ext>
            </a:extLst>
          </p:cNvPr>
          <p:cNvPicPr>
            <a:picLocks noChangeAspect="1"/>
          </p:cNvPicPr>
          <p:nvPr/>
        </p:nvPicPr>
        <p:blipFill>
          <a:blip r:embed="rId3"/>
          <a:stretch>
            <a:fillRect/>
          </a:stretch>
        </p:blipFill>
        <p:spPr>
          <a:xfrm>
            <a:off x="328467" y="1378785"/>
            <a:ext cx="8487066" cy="4828699"/>
          </a:xfrm>
          <a:prstGeom prst="rect">
            <a:avLst/>
          </a:prstGeom>
        </p:spPr>
      </p:pic>
      <p:sp>
        <p:nvSpPr>
          <p:cNvPr id="8" name="TextBox 7">
            <a:extLst>
              <a:ext uri="{FF2B5EF4-FFF2-40B4-BE49-F238E27FC236}">
                <a16:creationId xmlns:a16="http://schemas.microsoft.com/office/drawing/2014/main" id="{D12B9784-E802-4541-AE17-F083CBFC3432}"/>
              </a:ext>
            </a:extLst>
          </p:cNvPr>
          <p:cNvSpPr txBox="1"/>
          <p:nvPr/>
        </p:nvSpPr>
        <p:spPr>
          <a:xfrm>
            <a:off x="0" y="251323"/>
            <a:ext cx="9144000" cy="707886"/>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Very small particles (ultrafine, nuclei) efficiently enter into cells across the cell membrane by endocytosis mechanisms</a:t>
            </a:r>
          </a:p>
        </p:txBody>
      </p:sp>
    </p:spTree>
    <p:extLst>
      <p:ext uri="{BB962C8B-B14F-4D97-AF65-F5344CB8AC3E}">
        <p14:creationId xmlns:p14="http://schemas.microsoft.com/office/powerpoint/2010/main" val="230537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D5E4-68D1-7646-A0C2-C7B46E54987B}"/>
              </a:ext>
            </a:extLst>
          </p:cNvPr>
          <p:cNvSpPr>
            <a:spLocks noGrp="1"/>
          </p:cNvSpPr>
          <p:nvPr>
            <p:ph type="title"/>
          </p:nvPr>
        </p:nvSpPr>
        <p:spPr>
          <a:xfrm>
            <a:off x="507465" y="130446"/>
            <a:ext cx="7886700" cy="1325563"/>
          </a:xfrm>
        </p:spPr>
        <p:txBody>
          <a:bodyPr/>
          <a:lstStyle/>
          <a:p>
            <a:r>
              <a:rPr lang="en-US" b="1" dirty="0"/>
              <a:t>In the news…</a:t>
            </a:r>
          </a:p>
        </p:txBody>
      </p:sp>
      <p:pic>
        <p:nvPicPr>
          <p:cNvPr id="6" name="Picture 5">
            <a:extLst>
              <a:ext uri="{FF2B5EF4-FFF2-40B4-BE49-F238E27FC236}">
                <a16:creationId xmlns:a16="http://schemas.microsoft.com/office/drawing/2014/main" id="{AA4844F9-97B8-FE46-B8AC-E36BAC7B0DC9}"/>
              </a:ext>
            </a:extLst>
          </p:cNvPr>
          <p:cNvPicPr>
            <a:picLocks noChangeAspect="1"/>
          </p:cNvPicPr>
          <p:nvPr/>
        </p:nvPicPr>
        <p:blipFill rotWithShape="1">
          <a:blip r:embed="rId3"/>
          <a:srcRect r="10687"/>
          <a:stretch/>
        </p:blipFill>
        <p:spPr>
          <a:xfrm>
            <a:off x="3107083" y="1007432"/>
            <a:ext cx="5970242" cy="4494609"/>
          </a:xfrm>
          <a:prstGeom prst="rect">
            <a:avLst/>
          </a:prstGeom>
        </p:spPr>
      </p:pic>
      <p:sp>
        <p:nvSpPr>
          <p:cNvPr id="7" name="TextBox 6">
            <a:extLst>
              <a:ext uri="{FF2B5EF4-FFF2-40B4-BE49-F238E27FC236}">
                <a16:creationId xmlns:a16="http://schemas.microsoft.com/office/drawing/2014/main" id="{B27D9216-8B46-4A47-ADB8-D24D3EDD864B}"/>
              </a:ext>
            </a:extLst>
          </p:cNvPr>
          <p:cNvSpPr txBox="1"/>
          <p:nvPr/>
        </p:nvSpPr>
        <p:spPr>
          <a:xfrm>
            <a:off x="304800" y="1904586"/>
            <a:ext cx="3586370" cy="3323987"/>
          </a:xfrm>
          <a:prstGeom prst="rect">
            <a:avLst/>
          </a:prstGeom>
          <a:noFill/>
        </p:spPr>
        <p:txBody>
          <a:bodyPr wrap="square" rtlCol="0">
            <a:spAutoFit/>
          </a:bodyPr>
          <a:lstStyle/>
          <a:p>
            <a:r>
              <a:rPr lang="en-US" sz="2100" dirty="0"/>
              <a:t>The world’s most polluted megacity:</a:t>
            </a:r>
          </a:p>
          <a:p>
            <a:endParaRPr lang="en-US" sz="2100" dirty="0"/>
          </a:p>
          <a:p>
            <a:r>
              <a:rPr lang="en-US" sz="2100" dirty="0"/>
              <a:t>PM</a:t>
            </a:r>
            <a:r>
              <a:rPr lang="en-US" sz="2100" baseline="-25000" dirty="0"/>
              <a:t>2.5</a:t>
            </a:r>
            <a:r>
              <a:rPr lang="en-US" sz="2100" dirty="0"/>
              <a:t> = &gt;150 </a:t>
            </a:r>
            <a:r>
              <a:rPr lang="en-US" sz="2100" dirty="0">
                <a:sym typeface="Symbol" pitchFamily="2" charset="2"/>
              </a:rPr>
              <a:t>g m</a:t>
            </a:r>
            <a:r>
              <a:rPr lang="en-US" sz="2100" baseline="30000" dirty="0">
                <a:sym typeface="Symbol" pitchFamily="2" charset="2"/>
              </a:rPr>
              <a:t>-3</a:t>
            </a:r>
            <a:endParaRPr lang="en-US" sz="2100" dirty="0"/>
          </a:p>
          <a:p>
            <a:endParaRPr lang="en-US" sz="2100" dirty="0"/>
          </a:p>
          <a:p>
            <a:r>
              <a:rPr lang="en-US" sz="2100" b="1" dirty="0">
                <a:solidFill>
                  <a:srgbClr val="FF0000"/>
                </a:solidFill>
              </a:rPr>
              <a:t>US Standard: 15 </a:t>
            </a:r>
            <a:r>
              <a:rPr lang="en-US" sz="2100" b="1" dirty="0">
                <a:solidFill>
                  <a:srgbClr val="FF0000"/>
                </a:solidFill>
                <a:sym typeface="Symbol" pitchFamily="2" charset="2"/>
              </a:rPr>
              <a:t>g m</a:t>
            </a:r>
            <a:r>
              <a:rPr lang="en-US" sz="2100" b="1" baseline="30000" dirty="0">
                <a:solidFill>
                  <a:srgbClr val="FF0000"/>
                </a:solidFill>
                <a:sym typeface="Symbol" pitchFamily="2" charset="2"/>
              </a:rPr>
              <a:t>-3</a:t>
            </a:r>
            <a:endParaRPr lang="en-US" sz="2100" b="1" dirty="0">
              <a:solidFill>
                <a:srgbClr val="FF0000"/>
              </a:solidFill>
            </a:endParaRPr>
          </a:p>
          <a:p>
            <a:endParaRPr lang="en-US" sz="2100" dirty="0"/>
          </a:p>
          <a:p>
            <a:r>
              <a:rPr lang="en-US" sz="2100" dirty="0"/>
              <a:t>“Unhealthy”: 100 </a:t>
            </a:r>
            <a:r>
              <a:rPr lang="en-US" sz="2100" dirty="0">
                <a:sym typeface="Symbol" pitchFamily="2" charset="2"/>
              </a:rPr>
              <a:t>g m</a:t>
            </a:r>
            <a:r>
              <a:rPr lang="en-US" sz="2100" baseline="30000" dirty="0">
                <a:sym typeface="Symbol" pitchFamily="2" charset="2"/>
              </a:rPr>
              <a:t>-3</a:t>
            </a:r>
            <a:endParaRPr lang="en-US" sz="2100" dirty="0"/>
          </a:p>
          <a:p>
            <a:endParaRPr lang="en-US" sz="2100" dirty="0"/>
          </a:p>
          <a:p>
            <a:r>
              <a:rPr lang="en-US" sz="2100" dirty="0"/>
              <a:t>Health effects observed: 8 </a:t>
            </a:r>
            <a:r>
              <a:rPr lang="en-US" sz="2100" dirty="0">
                <a:latin typeface="Symbol" pitchFamily="2" charset="2"/>
              </a:rPr>
              <a:t>m</a:t>
            </a:r>
            <a:r>
              <a:rPr lang="en-US" sz="2100" dirty="0"/>
              <a:t>g</a:t>
            </a:r>
            <a:r>
              <a:rPr lang="en-US" sz="2100" baseline="30000" dirty="0"/>
              <a:t>-3</a:t>
            </a:r>
          </a:p>
        </p:txBody>
      </p:sp>
      <p:sp>
        <p:nvSpPr>
          <p:cNvPr id="8" name="Rectangle 7">
            <a:extLst>
              <a:ext uri="{FF2B5EF4-FFF2-40B4-BE49-F238E27FC236}">
                <a16:creationId xmlns:a16="http://schemas.microsoft.com/office/drawing/2014/main" id="{2C57FA04-1AB0-034B-A56F-7A52AD50273F}"/>
              </a:ext>
            </a:extLst>
          </p:cNvPr>
          <p:cNvSpPr/>
          <p:nvPr/>
        </p:nvSpPr>
        <p:spPr>
          <a:xfrm>
            <a:off x="304800" y="5373318"/>
            <a:ext cx="8572500" cy="300082"/>
          </a:xfrm>
          <a:prstGeom prst="rect">
            <a:avLst/>
          </a:prstGeom>
        </p:spPr>
        <p:txBody>
          <a:bodyPr wrap="square">
            <a:spAutoFit/>
          </a:bodyPr>
          <a:lstStyle/>
          <a:p>
            <a:r>
              <a:rPr lang="en-US" sz="1350" dirty="0">
                <a:hlinkClick r:id="rId4"/>
              </a:rPr>
              <a:t>https://www.newyorker.com/culture/personal-history/raising-kids-in-delhis-worsening-air</a:t>
            </a:r>
            <a:r>
              <a:rPr lang="en-US" sz="1350" dirty="0"/>
              <a:t> </a:t>
            </a:r>
          </a:p>
        </p:txBody>
      </p:sp>
      <p:sp>
        <p:nvSpPr>
          <p:cNvPr id="3" name="TextBox 2">
            <a:extLst>
              <a:ext uri="{FF2B5EF4-FFF2-40B4-BE49-F238E27FC236}">
                <a16:creationId xmlns:a16="http://schemas.microsoft.com/office/drawing/2014/main" id="{FD57D340-F99F-1644-92F8-5A092FD45AE4}"/>
              </a:ext>
            </a:extLst>
          </p:cNvPr>
          <p:cNvSpPr txBox="1"/>
          <p:nvPr/>
        </p:nvSpPr>
        <p:spPr>
          <a:xfrm>
            <a:off x="304801" y="5720646"/>
            <a:ext cx="8178187" cy="507831"/>
          </a:xfrm>
          <a:prstGeom prst="rect">
            <a:avLst/>
          </a:prstGeom>
          <a:noFill/>
        </p:spPr>
        <p:txBody>
          <a:bodyPr wrap="square" rtlCol="0">
            <a:spAutoFit/>
          </a:bodyPr>
          <a:lstStyle/>
          <a:p>
            <a:r>
              <a:rPr lang="en-US" sz="1350" i="1" dirty="0"/>
              <a:t>How do we know that health effects occur:  people in cities… (or rats or rabbits in a chamber );  </a:t>
            </a:r>
          </a:p>
          <a:p>
            <a:r>
              <a:rPr lang="en-US" sz="1350" i="1" dirty="0"/>
              <a:t>follow people for 3 decades.</a:t>
            </a:r>
          </a:p>
        </p:txBody>
      </p:sp>
    </p:spTree>
    <p:extLst>
      <p:ext uri="{BB962C8B-B14F-4D97-AF65-F5344CB8AC3E}">
        <p14:creationId xmlns:p14="http://schemas.microsoft.com/office/powerpoint/2010/main" val="194242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8910" y="2046262"/>
            <a:ext cx="3594927" cy="2554545"/>
          </a:xfrm>
          <a:prstGeom prst="rect">
            <a:avLst/>
          </a:prstGeom>
        </p:spPr>
        <p:txBody>
          <a:bodyPr wrap="square">
            <a:spAutoFit/>
          </a:bodyPr>
          <a:lstStyle/>
          <a:p>
            <a:r>
              <a:rPr lang="en-US" sz="1600" dirty="0">
                <a:solidFill>
                  <a:srgbClr val="000000"/>
                </a:solidFill>
                <a:latin typeface="Calibri"/>
                <a:cs typeface="Calibri"/>
              </a:rPr>
              <a:t>Many populous counties experience 40-150% increases in smoke concentrations in summer.</a:t>
            </a:r>
          </a:p>
          <a:p>
            <a:endParaRPr lang="en-US" sz="1600" dirty="0">
              <a:solidFill>
                <a:srgbClr val="000000"/>
              </a:solidFill>
              <a:latin typeface="Calibri"/>
              <a:cs typeface="Calibri"/>
            </a:endParaRPr>
          </a:p>
          <a:p>
            <a:r>
              <a:rPr lang="en-US" sz="1600" dirty="0">
                <a:latin typeface="Calibri"/>
                <a:cs typeface="Calibri"/>
              </a:rPr>
              <a:t>Much of California sees a doubling of “smoke waves” – episodes of enhanced smoke at the 98</a:t>
            </a:r>
            <a:r>
              <a:rPr lang="en-US" sz="1600" baseline="30000" dirty="0">
                <a:latin typeface="Calibri"/>
                <a:cs typeface="Calibri"/>
              </a:rPr>
              <a:t>th</a:t>
            </a:r>
            <a:r>
              <a:rPr lang="en-US" sz="1600" dirty="0">
                <a:latin typeface="Calibri"/>
                <a:cs typeface="Calibri"/>
              </a:rPr>
              <a:t>% level.</a:t>
            </a:r>
          </a:p>
          <a:p>
            <a:endParaRPr lang="en-US" sz="1600" dirty="0">
              <a:latin typeface="Calibri"/>
              <a:cs typeface="Calibri"/>
            </a:endParaRPr>
          </a:p>
          <a:p>
            <a:r>
              <a:rPr lang="en-US" sz="1600" dirty="0">
                <a:latin typeface="Calibri"/>
                <a:cs typeface="Calibri"/>
              </a:rPr>
              <a:t>Harvard researchers are investigating the health consequences of greater smoke. </a:t>
            </a:r>
          </a:p>
        </p:txBody>
      </p:sp>
      <p:sp>
        <p:nvSpPr>
          <p:cNvPr id="2" name="TextBox 1"/>
          <p:cNvSpPr txBox="1"/>
          <p:nvPr/>
        </p:nvSpPr>
        <p:spPr>
          <a:xfrm>
            <a:off x="1069545" y="398878"/>
            <a:ext cx="7219950" cy="830997"/>
          </a:xfrm>
          <a:prstGeom prst="rect">
            <a:avLst/>
          </a:prstGeom>
          <a:noFill/>
        </p:spPr>
        <p:txBody>
          <a:bodyPr wrap="square" rtlCol="0">
            <a:spAutoFit/>
          </a:bodyPr>
          <a:lstStyle/>
          <a:p>
            <a:pPr algn="ctr"/>
            <a:r>
              <a:rPr lang="en-US" sz="2400" b="1" dirty="0">
                <a:latin typeface="Calibri"/>
                <a:cs typeface="Calibri"/>
              </a:rPr>
              <a:t>Wildfires may increase in the 2050s atmosphere, leading to large enhancements in smoke particles.</a:t>
            </a:r>
          </a:p>
        </p:txBody>
      </p:sp>
      <p:sp>
        <p:nvSpPr>
          <p:cNvPr id="11" name="TextBox 10"/>
          <p:cNvSpPr txBox="1"/>
          <p:nvPr/>
        </p:nvSpPr>
        <p:spPr>
          <a:xfrm>
            <a:off x="4275489" y="1912549"/>
            <a:ext cx="3483851" cy="553998"/>
          </a:xfrm>
          <a:prstGeom prst="rect">
            <a:avLst/>
          </a:prstGeom>
          <a:noFill/>
        </p:spPr>
        <p:txBody>
          <a:bodyPr wrap="square" rtlCol="0">
            <a:spAutoFit/>
          </a:bodyPr>
          <a:lstStyle/>
          <a:p>
            <a:pPr algn="ctr"/>
            <a:r>
              <a:rPr lang="en-US" sz="1500" dirty="0">
                <a:latin typeface="Calibri"/>
                <a:cs typeface="Calibri"/>
              </a:rPr>
              <a:t>Percent increase in smoke PM</a:t>
            </a:r>
            <a:r>
              <a:rPr lang="en-US" sz="1500" baseline="-25000" dirty="0">
                <a:latin typeface="Calibri"/>
                <a:cs typeface="Calibri"/>
              </a:rPr>
              <a:t>2.5</a:t>
            </a:r>
            <a:r>
              <a:rPr lang="en-US" sz="1500" dirty="0">
                <a:latin typeface="Calibri"/>
                <a:cs typeface="Calibri"/>
              </a:rPr>
              <a:t> by midcentury relative to 2000s, by county.</a:t>
            </a:r>
          </a:p>
        </p:txBody>
      </p:sp>
      <p:pic>
        <p:nvPicPr>
          <p:cNvPr id="8" name="Picture 4" descr="C:\Users\coco\Desktop\perc increase future vs present day.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51" t="2165" r="15559" b="6067"/>
          <a:stretch/>
        </p:blipFill>
        <p:spPr bwMode="auto">
          <a:xfrm>
            <a:off x="4272262" y="2388499"/>
            <a:ext cx="3483851" cy="289393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Oval 11"/>
          <p:cNvSpPr/>
          <p:nvPr/>
        </p:nvSpPr>
        <p:spPr>
          <a:xfrm>
            <a:off x="6106397" y="3682330"/>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Oval 12"/>
          <p:cNvSpPr/>
          <p:nvPr/>
        </p:nvSpPr>
        <p:spPr>
          <a:xfrm>
            <a:off x="5182519" y="4690128"/>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Oval 13"/>
          <p:cNvSpPr/>
          <p:nvPr/>
        </p:nvSpPr>
        <p:spPr>
          <a:xfrm>
            <a:off x="4576370" y="4112938"/>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Oval 14"/>
          <p:cNvSpPr/>
          <p:nvPr/>
        </p:nvSpPr>
        <p:spPr>
          <a:xfrm>
            <a:off x="4707561" y="4216762"/>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Oval 15"/>
          <p:cNvSpPr/>
          <p:nvPr/>
        </p:nvSpPr>
        <p:spPr>
          <a:xfrm>
            <a:off x="4932513" y="4268674"/>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Oval 16"/>
          <p:cNvSpPr/>
          <p:nvPr/>
        </p:nvSpPr>
        <p:spPr>
          <a:xfrm>
            <a:off x="7105547" y="3865190"/>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Oval 17"/>
          <p:cNvSpPr/>
          <p:nvPr/>
        </p:nvSpPr>
        <p:spPr>
          <a:xfrm>
            <a:off x="4620100" y="2924617"/>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Oval 18"/>
          <p:cNvSpPr/>
          <p:nvPr/>
        </p:nvSpPr>
        <p:spPr>
          <a:xfrm>
            <a:off x="5401594" y="4856340"/>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Oval 19"/>
          <p:cNvSpPr/>
          <p:nvPr/>
        </p:nvSpPr>
        <p:spPr>
          <a:xfrm>
            <a:off x="4751291" y="4009114"/>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Oval 20"/>
          <p:cNvSpPr/>
          <p:nvPr/>
        </p:nvSpPr>
        <p:spPr>
          <a:xfrm>
            <a:off x="5051328" y="4506796"/>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Oval 21"/>
          <p:cNvSpPr/>
          <p:nvPr/>
        </p:nvSpPr>
        <p:spPr>
          <a:xfrm>
            <a:off x="4635790" y="2627429"/>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Oval 24"/>
          <p:cNvSpPr/>
          <p:nvPr/>
        </p:nvSpPr>
        <p:spPr>
          <a:xfrm>
            <a:off x="6017500" y="5482132"/>
            <a:ext cx="87461" cy="1038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p:cNvSpPr txBox="1"/>
          <p:nvPr/>
        </p:nvSpPr>
        <p:spPr>
          <a:xfrm>
            <a:off x="6154894" y="5373969"/>
            <a:ext cx="1503206" cy="507831"/>
          </a:xfrm>
          <a:prstGeom prst="rect">
            <a:avLst/>
          </a:prstGeom>
          <a:noFill/>
        </p:spPr>
        <p:txBody>
          <a:bodyPr wrap="square" rtlCol="0">
            <a:spAutoFit/>
          </a:bodyPr>
          <a:lstStyle/>
          <a:p>
            <a:r>
              <a:rPr lang="en-US" sz="1350" dirty="0">
                <a:latin typeface="Calibri"/>
                <a:cs typeface="Calibri"/>
              </a:rPr>
              <a:t>Some large cities affected by fires</a:t>
            </a:r>
          </a:p>
        </p:txBody>
      </p:sp>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6" t="43684" r="19977"/>
          <a:stretch/>
        </p:blipFill>
        <p:spPr bwMode="auto">
          <a:xfrm>
            <a:off x="3787602" y="4881028"/>
            <a:ext cx="1402038" cy="985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193858" y="5973336"/>
            <a:ext cx="1209627" cy="300082"/>
          </a:xfrm>
          <a:prstGeom prst="rect">
            <a:avLst/>
          </a:prstGeom>
          <a:noFill/>
        </p:spPr>
        <p:txBody>
          <a:bodyPr wrap="none" rtlCol="0">
            <a:spAutoFit/>
          </a:bodyPr>
          <a:lstStyle/>
          <a:p>
            <a:r>
              <a:rPr lang="en-US" sz="1350" dirty="0">
                <a:latin typeface="Calibri"/>
                <a:cs typeface="Calibri"/>
              </a:rPr>
              <a:t>Liu et al., 2016</a:t>
            </a:r>
          </a:p>
        </p:txBody>
      </p:sp>
      <p:sp>
        <p:nvSpPr>
          <p:cNvPr id="3" name="TextBox 2">
            <a:extLst>
              <a:ext uri="{FF2B5EF4-FFF2-40B4-BE49-F238E27FC236}">
                <a16:creationId xmlns:a16="http://schemas.microsoft.com/office/drawing/2014/main" id="{5B03C98E-6D7D-D943-BB82-F6706E7F0B4E}"/>
              </a:ext>
            </a:extLst>
          </p:cNvPr>
          <p:cNvSpPr txBox="1"/>
          <p:nvPr/>
        </p:nvSpPr>
        <p:spPr>
          <a:xfrm>
            <a:off x="352238" y="4985682"/>
            <a:ext cx="3217138" cy="1508105"/>
          </a:xfrm>
          <a:prstGeom prst="rect">
            <a:avLst/>
          </a:prstGeom>
          <a:noFill/>
        </p:spPr>
        <p:txBody>
          <a:bodyPr wrap="square" rtlCol="0">
            <a:spAutoFit/>
          </a:bodyPr>
          <a:lstStyle/>
          <a:p>
            <a:r>
              <a:rPr lang="en-US" b="1" dirty="0">
                <a:solidFill>
                  <a:srgbClr val="0070C0"/>
                </a:solidFill>
              </a:rPr>
              <a:t>connect </a:t>
            </a:r>
            <a:r>
              <a:rPr lang="en-US" sz="2000" b="1" dirty="0">
                <a:solidFill>
                  <a:srgbClr val="0070C0"/>
                </a:solidFill>
              </a:rPr>
              <a:t>to</a:t>
            </a:r>
            <a:r>
              <a:rPr lang="en-US" b="1" dirty="0">
                <a:solidFill>
                  <a:srgbClr val="0070C0"/>
                </a:solidFill>
              </a:rPr>
              <a:t> climate issue:  </a:t>
            </a:r>
          </a:p>
          <a:p>
            <a:r>
              <a:rPr lang="en-US" b="1" dirty="0">
                <a:solidFill>
                  <a:srgbClr val="0070C0"/>
                </a:solidFill>
              </a:rPr>
              <a:t>soil moisture,  </a:t>
            </a:r>
          </a:p>
          <a:p>
            <a:r>
              <a:rPr lang="en-US" b="1" dirty="0">
                <a:solidFill>
                  <a:srgbClr val="0070C0"/>
                </a:solidFill>
              </a:rPr>
              <a:t>T extremes, </a:t>
            </a:r>
          </a:p>
          <a:p>
            <a:r>
              <a:rPr lang="en-US" b="1" dirty="0">
                <a:solidFill>
                  <a:srgbClr val="0070C0"/>
                </a:solidFill>
              </a:rPr>
              <a:t>precipitation, </a:t>
            </a:r>
          </a:p>
          <a:p>
            <a:r>
              <a:rPr lang="en-US" b="1" dirty="0">
                <a:solidFill>
                  <a:srgbClr val="0070C0"/>
                </a:solidFill>
              </a:rPr>
              <a:t>snow melt </a:t>
            </a:r>
          </a:p>
        </p:txBody>
      </p:sp>
    </p:spTree>
    <p:extLst>
      <p:ext uri="{BB962C8B-B14F-4D97-AF65-F5344CB8AC3E}">
        <p14:creationId xmlns:p14="http://schemas.microsoft.com/office/powerpoint/2010/main" val="41798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6" grpId="0"/>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4230-1AA2-8449-99D0-6E67652FD70E}"/>
              </a:ext>
            </a:extLst>
          </p:cNvPr>
          <p:cNvSpPr>
            <a:spLocks noGrp="1"/>
          </p:cNvSpPr>
          <p:nvPr>
            <p:ph type="title"/>
          </p:nvPr>
        </p:nvSpPr>
        <p:spPr>
          <a:xfrm>
            <a:off x="14504" y="209320"/>
            <a:ext cx="9129496" cy="1464727"/>
          </a:xfrm>
          <a:solidFill>
            <a:srgbClr val="FFC000"/>
          </a:solidFill>
        </p:spPr>
        <p:txBody>
          <a:bodyPr>
            <a:normAutofit/>
          </a:bodyPr>
          <a:lstStyle/>
          <a:p>
            <a:pPr algn="ctr"/>
            <a:r>
              <a:rPr lang="en-US" b="1" dirty="0"/>
              <a:t>Air Pollution: Spans wide spatial and temporal scales</a:t>
            </a:r>
          </a:p>
        </p:txBody>
      </p:sp>
      <p:sp>
        <p:nvSpPr>
          <p:cNvPr id="9" name="_s1028">
            <a:extLst>
              <a:ext uri="{FF2B5EF4-FFF2-40B4-BE49-F238E27FC236}">
                <a16:creationId xmlns:a16="http://schemas.microsoft.com/office/drawing/2014/main" id="{844D9DC6-06A3-684F-A376-B46668F215B0}"/>
              </a:ext>
            </a:extLst>
          </p:cNvPr>
          <p:cNvSpPr>
            <a:spLocks noChangeArrowheads="1" noTextEdit="1"/>
          </p:cNvSpPr>
          <p:nvPr/>
        </p:nvSpPr>
        <p:spPr bwMode="auto">
          <a:xfrm>
            <a:off x="3428027" y="2522680"/>
            <a:ext cx="1607344" cy="1607344"/>
          </a:xfrm>
          <a:prstGeom prst="ellipse">
            <a:avLst/>
          </a:prstGeom>
          <a:solidFill>
            <a:srgbClr val="ED7D31">
              <a:alpha val="50000"/>
            </a:srgbClr>
          </a:solidFill>
          <a:ln w="4670">
            <a:solidFill>
              <a:srgbClr val="ED7D31"/>
            </a:solidFill>
            <a:round/>
            <a:headEnd/>
            <a:tailEnd/>
          </a:ln>
        </p:spPr>
        <p:txBody>
          <a:bodyPr lIns="0" tIns="0" rIns="0" bIns="0" anchor="ctr"/>
          <a:lstStyle/>
          <a:p>
            <a:pPr defTabSz="685800">
              <a:defRPr/>
            </a:pPr>
            <a:endParaRPr lang="en-US" sz="1350" kern="0">
              <a:solidFill>
                <a:prstClr val="black"/>
              </a:solidFill>
            </a:endParaRPr>
          </a:p>
        </p:txBody>
      </p:sp>
      <p:sp>
        <p:nvSpPr>
          <p:cNvPr id="10" name="_s1029">
            <a:extLst>
              <a:ext uri="{FF2B5EF4-FFF2-40B4-BE49-F238E27FC236}">
                <a16:creationId xmlns:a16="http://schemas.microsoft.com/office/drawing/2014/main" id="{FE3A25D2-52B2-0647-B9DD-3850AB1412EE}"/>
              </a:ext>
            </a:extLst>
          </p:cNvPr>
          <p:cNvSpPr>
            <a:spLocks noChangeArrowheads="1"/>
          </p:cNvSpPr>
          <p:nvPr/>
        </p:nvSpPr>
        <p:spPr bwMode="auto">
          <a:xfrm>
            <a:off x="3448267" y="1960705"/>
            <a:ext cx="1568054"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defRPr/>
            </a:pPr>
            <a:r>
              <a:rPr lang="en-US" altLang="x-none" sz="1950" kern="0" dirty="0">
                <a:solidFill>
                  <a:prstClr val="black"/>
                </a:solidFill>
              </a:rPr>
              <a:t>Global  </a:t>
            </a:r>
          </a:p>
        </p:txBody>
      </p:sp>
      <p:sp>
        <p:nvSpPr>
          <p:cNvPr id="11" name="_s1030">
            <a:extLst>
              <a:ext uri="{FF2B5EF4-FFF2-40B4-BE49-F238E27FC236}">
                <a16:creationId xmlns:a16="http://schemas.microsoft.com/office/drawing/2014/main" id="{1A38ACC8-E35E-2746-9477-F9845B091FA8}"/>
              </a:ext>
            </a:extLst>
          </p:cNvPr>
          <p:cNvSpPr>
            <a:spLocks noChangeArrowheads="1" noTextEdit="1"/>
          </p:cNvSpPr>
          <p:nvPr/>
        </p:nvSpPr>
        <p:spPr bwMode="auto">
          <a:xfrm>
            <a:off x="3957855" y="3440652"/>
            <a:ext cx="1607344" cy="1607344"/>
          </a:xfrm>
          <a:prstGeom prst="ellipse">
            <a:avLst/>
          </a:prstGeom>
          <a:solidFill>
            <a:srgbClr val="0563C1">
              <a:alpha val="50000"/>
            </a:srgbClr>
          </a:solidFill>
          <a:ln w="4670">
            <a:solidFill>
              <a:srgbClr val="0563C1"/>
            </a:solidFill>
            <a:round/>
            <a:headEnd/>
            <a:tailEnd/>
          </a:ln>
        </p:spPr>
        <p:txBody>
          <a:bodyPr lIns="0" tIns="0" rIns="0" bIns="0" anchor="ctr"/>
          <a:lstStyle/>
          <a:p>
            <a:pPr defTabSz="685800">
              <a:defRPr/>
            </a:pPr>
            <a:endParaRPr lang="en-US" sz="1350" kern="0">
              <a:solidFill>
                <a:prstClr val="black"/>
              </a:solidFill>
            </a:endParaRPr>
          </a:p>
        </p:txBody>
      </p:sp>
      <p:sp>
        <p:nvSpPr>
          <p:cNvPr id="12" name="_s1031">
            <a:extLst>
              <a:ext uri="{FF2B5EF4-FFF2-40B4-BE49-F238E27FC236}">
                <a16:creationId xmlns:a16="http://schemas.microsoft.com/office/drawing/2014/main" id="{53F2A522-36CA-3B47-82F3-C8B7BBF00FCE}"/>
              </a:ext>
            </a:extLst>
          </p:cNvPr>
          <p:cNvSpPr>
            <a:spLocks noChangeArrowheads="1"/>
          </p:cNvSpPr>
          <p:nvPr/>
        </p:nvSpPr>
        <p:spPr bwMode="auto">
          <a:xfrm>
            <a:off x="5594963" y="4565793"/>
            <a:ext cx="1568054" cy="71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defRPr/>
            </a:pPr>
            <a:r>
              <a:rPr lang="en-US" altLang="x-none" sz="1950" kern="0" dirty="0">
                <a:solidFill>
                  <a:prstClr val="black"/>
                </a:solidFill>
              </a:rPr>
              <a:t>Regional</a:t>
            </a:r>
          </a:p>
          <a:p>
            <a:pPr algn="ctr" defTabSz="685800">
              <a:defRPr/>
            </a:pPr>
            <a:r>
              <a:rPr lang="en-US" altLang="x-none" sz="1950" kern="0" dirty="0">
                <a:solidFill>
                  <a:prstClr val="black"/>
                </a:solidFill>
              </a:rPr>
              <a:t>100-1000 km</a:t>
            </a:r>
          </a:p>
        </p:txBody>
      </p:sp>
      <p:sp>
        <p:nvSpPr>
          <p:cNvPr id="13" name="_s1032">
            <a:extLst>
              <a:ext uri="{FF2B5EF4-FFF2-40B4-BE49-F238E27FC236}">
                <a16:creationId xmlns:a16="http://schemas.microsoft.com/office/drawing/2014/main" id="{F2321CC6-C44D-844A-B8DB-72B686EC591B}"/>
              </a:ext>
            </a:extLst>
          </p:cNvPr>
          <p:cNvSpPr>
            <a:spLocks noChangeArrowheads="1" noTextEdit="1"/>
          </p:cNvSpPr>
          <p:nvPr/>
        </p:nvSpPr>
        <p:spPr bwMode="auto">
          <a:xfrm>
            <a:off x="2897008" y="3439461"/>
            <a:ext cx="1607344" cy="1607344"/>
          </a:xfrm>
          <a:prstGeom prst="ellipse">
            <a:avLst/>
          </a:prstGeom>
          <a:solidFill>
            <a:srgbClr val="954F72">
              <a:alpha val="50000"/>
            </a:srgbClr>
          </a:solidFill>
          <a:ln w="4670">
            <a:solidFill>
              <a:srgbClr val="954F72"/>
            </a:solidFill>
            <a:round/>
            <a:headEnd/>
            <a:tailEnd/>
          </a:ln>
        </p:spPr>
        <p:txBody>
          <a:bodyPr lIns="0" tIns="0" rIns="0" bIns="0" anchor="ctr"/>
          <a:lstStyle/>
          <a:p>
            <a:pPr defTabSz="685800">
              <a:defRPr/>
            </a:pPr>
            <a:endParaRPr lang="en-US" sz="1350" kern="0">
              <a:solidFill>
                <a:prstClr val="black"/>
              </a:solidFill>
            </a:endParaRPr>
          </a:p>
        </p:txBody>
      </p:sp>
      <p:sp>
        <p:nvSpPr>
          <p:cNvPr id="14" name="Text Box 11">
            <a:extLst>
              <a:ext uri="{FF2B5EF4-FFF2-40B4-BE49-F238E27FC236}">
                <a16:creationId xmlns:a16="http://schemas.microsoft.com/office/drawing/2014/main" id="{2EFCB9B0-4FEA-8C4D-988C-04533AD04721}"/>
              </a:ext>
            </a:extLst>
          </p:cNvPr>
          <p:cNvSpPr txBox="1">
            <a:spLocks noChangeArrowheads="1"/>
          </p:cNvSpPr>
          <p:nvPr/>
        </p:nvSpPr>
        <p:spPr bwMode="auto">
          <a:xfrm>
            <a:off x="4703186" y="4149073"/>
            <a:ext cx="83708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350" dirty="0"/>
              <a:t>Acid Rain</a:t>
            </a:r>
          </a:p>
        </p:txBody>
      </p:sp>
      <p:sp>
        <p:nvSpPr>
          <p:cNvPr id="15" name="Text Box 12">
            <a:extLst>
              <a:ext uri="{FF2B5EF4-FFF2-40B4-BE49-F238E27FC236}">
                <a16:creationId xmlns:a16="http://schemas.microsoft.com/office/drawing/2014/main" id="{5AE8D345-88EF-BE42-9FF4-F857AB964481}"/>
              </a:ext>
            </a:extLst>
          </p:cNvPr>
          <p:cNvSpPr txBox="1">
            <a:spLocks noChangeArrowheads="1"/>
          </p:cNvSpPr>
          <p:nvPr/>
        </p:nvSpPr>
        <p:spPr bwMode="auto">
          <a:xfrm>
            <a:off x="3597095" y="2753662"/>
            <a:ext cx="136210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350" dirty="0"/>
              <a:t>Global Climate</a:t>
            </a:r>
          </a:p>
          <a:p>
            <a:r>
              <a:rPr lang="en-US" altLang="x-none" sz="1350" dirty="0"/>
              <a:t>Ozone Depletion</a:t>
            </a:r>
          </a:p>
        </p:txBody>
      </p:sp>
      <p:sp>
        <p:nvSpPr>
          <p:cNvPr id="16" name="Text Box 10">
            <a:extLst>
              <a:ext uri="{FF2B5EF4-FFF2-40B4-BE49-F238E27FC236}">
                <a16:creationId xmlns:a16="http://schemas.microsoft.com/office/drawing/2014/main" id="{F838D8FF-199B-2C4D-9492-CBFBB52914B0}"/>
              </a:ext>
            </a:extLst>
          </p:cNvPr>
          <p:cNvSpPr txBox="1">
            <a:spLocks noChangeArrowheads="1"/>
          </p:cNvSpPr>
          <p:nvPr/>
        </p:nvSpPr>
        <p:spPr bwMode="auto">
          <a:xfrm>
            <a:off x="3006546" y="4081208"/>
            <a:ext cx="129048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350" dirty="0"/>
              <a:t>Urban Pollution</a:t>
            </a:r>
          </a:p>
          <a:p>
            <a:r>
              <a:rPr lang="en-US" altLang="x-none" sz="1350" dirty="0"/>
              <a:t>Indoor Air</a:t>
            </a:r>
          </a:p>
        </p:txBody>
      </p:sp>
      <p:sp>
        <p:nvSpPr>
          <p:cNvPr id="17" name="_s1033">
            <a:extLst>
              <a:ext uri="{FF2B5EF4-FFF2-40B4-BE49-F238E27FC236}">
                <a16:creationId xmlns:a16="http://schemas.microsoft.com/office/drawing/2014/main" id="{4E430F53-824D-5A42-A41C-9CFE6320A901}"/>
              </a:ext>
            </a:extLst>
          </p:cNvPr>
          <p:cNvSpPr>
            <a:spLocks noChangeArrowheads="1"/>
          </p:cNvSpPr>
          <p:nvPr/>
        </p:nvSpPr>
        <p:spPr bwMode="auto">
          <a:xfrm>
            <a:off x="1299189" y="4565793"/>
            <a:ext cx="1568054" cy="56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en-US" altLang="x-none" sz="1950" dirty="0"/>
              <a:t>Local </a:t>
            </a:r>
          </a:p>
          <a:p>
            <a:pPr algn="ctr"/>
            <a:r>
              <a:rPr lang="en-US" altLang="x-none" sz="1950" dirty="0"/>
              <a:t>&lt;100 km </a:t>
            </a:r>
          </a:p>
        </p:txBody>
      </p:sp>
      <p:sp>
        <p:nvSpPr>
          <p:cNvPr id="3" name="TextBox 2">
            <a:extLst>
              <a:ext uri="{FF2B5EF4-FFF2-40B4-BE49-F238E27FC236}">
                <a16:creationId xmlns:a16="http://schemas.microsoft.com/office/drawing/2014/main" id="{0DE1CDDE-7EEB-4945-8C74-89C26E700B93}"/>
              </a:ext>
            </a:extLst>
          </p:cNvPr>
          <p:cNvSpPr txBox="1"/>
          <p:nvPr/>
        </p:nvSpPr>
        <p:spPr>
          <a:xfrm>
            <a:off x="8155460" y="5657850"/>
            <a:ext cx="842567" cy="300082"/>
          </a:xfrm>
          <a:prstGeom prst="rect">
            <a:avLst/>
          </a:prstGeom>
          <a:solidFill>
            <a:srgbClr val="FFC000"/>
          </a:solidFill>
        </p:spPr>
        <p:txBody>
          <a:bodyPr wrap="square" rtlCol="0">
            <a:spAutoFit/>
          </a:bodyPr>
          <a:lstStyle/>
          <a:p>
            <a:pPr algn="ctr"/>
            <a:r>
              <a:rPr lang="en-US" sz="1350" b="1" i="1" dirty="0"/>
              <a:t>Spatial</a:t>
            </a:r>
          </a:p>
        </p:txBody>
      </p:sp>
    </p:spTree>
    <p:extLst>
      <p:ext uri="{BB962C8B-B14F-4D97-AF65-F5344CB8AC3E}">
        <p14:creationId xmlns:p14="http://schemas.microsoft.com/office/powerpoint/2010/main" val="26161143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11070</TotalTime>
  <Words>2491</Words>
  <Application>Microsoft Macintosh PowerPoint</Application>
  <PresentationFormat>On-screen Show (4:3)</PresentationFormat>
  <Paragraphs>367</Paragraphs>
  <Slides>38</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9" baseType="lpstr">
      <vt:lpstr>Arial</vt:lpstr>
      <vt:lpstr>Calibri</vt:lpstr>
      <vt:lpstr>Calibri Light</vt:lpstr>
      <vt:lpstr>Cambria Math</vt:lpstr>
      <vt:lpstr>Garamond</vt:lpstr>
      <vt:lpstr>Helvetica</vt:lpstr>
      <vt:lpstr>Symbol</vt:lpstr>
      <vt:lpstr>Times New Roman</vt:lpstr>
      <vt:lpstr>Wingdings</vt:lpstr>
      <vt:lpstr>Office Theme</vt:lpstr>
      <vt:lpstr>Drawing</vt:lpstr>
      <vt:lpstr>Atmospheric Aerosols and Health Effects</vt:lpstr>
      <vt:lpstr>Outline</vt:lpstr>
      <vt:lpstr>PowerPoint Presentation</vt:lpstr>
      <vt:lpstr>Health Impacts of Particulate Matter</vt:lpstr>
      <vt:lpstr>PowerPoint Presentation</vt:lpstr>
      <vt:lpstr>PowerPoint Presentation</vt:lpstr>
      <vt:lpstr>In the news…</vt:lpstr>
      <vt:lpstr>PowerPoint Presentation</vt:lpstr>
      <vt:lpstr>Air Pollution: Spans wide spatial and temporal scales</vt:lpstr>
      <vt:lpstr>PowerPoint Presentation</vt:lpstr>
      <vt:lpstr>PowerPoint Presentation</vt:lpstr>
      <vt:lpstr>PowerPoint Presentation</vt:lpstr>
      <vt:lpstr>PowerPoint Presentation</vt:lpstr>
      <vt:lpstr>PowerPoint Presentation</vt:lpstr>
      <vt:lpstr>Key Features of London Fog Event (1952)</vt:lpstr>
      <vt:lpstr>Five minute discussion topic</vt:lpstr>
      <vt:lpstr>PowerPoint Presentation</vt:lpstr>
      <vt:lpstr>6 Cities Study (Dockery et al., 1993)</vt:lpstr>
      <vt:lpstr>Outline</vt:lpstr>
      <vt:lpstr>PowerPoint Presentation</vt:lpstr>
      <vt:lpstr>1. Examples of types of particles </vt:lpstr>
      <vt:lpstr>PowerPoint Presentation</vt:lpstr>
      <vt:lpstr>Life cycle of particulate matter (PM, aerosols)</vt:lpstr>
      <vt:lpstr>Outline</vt:lpstr>
      <vt:lpstr>Before the U.S. Clean Air Act (1970/1990)</vt:lpstr>
      <vt:lpstr>US SO2 and NOx Emissions by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 in Implementation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Elsie Sunderland</dc:creator>
  <cp:lastModifiedBy>Wofsy, Steven C.</cp:lastModifiedBy>
  <cp:revision>133</cp:revision>
  <cp:lastPrinted>2018-02-15T22:31:01Z</cp:lastPrinted>
  <dcterms:created xsi:type="dcterms:W3CDTF">2018-02-14T17:48:34Z</dcterms:created>
  <dcterms:modified xsi:type="dcterms:W3CDTF">2021-02-18T01:54:02Z</dcterms:modified>
</cp:coreProperties>
</file>