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A00"/>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p:restoredTop sz="96081"/>
  </p:normalViewPr>
  <p:slideViewPr>
    <p:cSldViewPr snapToGrid="0" snapToObjects="1">
      <p:cViewPr varScale="1">
        <p:scale>
          <a:sx n="124" d="100"/>
          <a:sy n="124" d="100"/>
        </p:scale>
        <p:origin x="15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67052-9409-884D-A35E-2FE754F4C0B6}" type="datetimeFigureOut">
              <a:rPr lang="en-US" smtClean="0"/>
              <a:t>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8629A-ED75-864F-91F7-37298A4CADB7}" type="slidenum">
              <a:rPr lang="en-US" smtClean="0"/>
              <a:t>‹#›</a:t>
            </a:fld>
            <a:endParaRPr lang="en-US"/>
          </a:p>
        </p:txBody>
      </p:sp>
    </p:spTree>
    <p:extLst>
      <p:ext uri="{BB962C8B-B14F-4D97-AF65-F5344CB8AC3E}">
        <p14:creationId xmlns:p14="http://schemas.microsoft.com/office/powerpoint/2010/main" val="98765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DF6FD3-4F89-9440-B56C-2F3A0A4E9FF2}" type="datetime1">
              <a:rPr lang="en-US" smtClean="0"/>
              <a:t>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10018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50370-628C-1244-B9E1-C57694DEA5C4}" type="datetime1">
              <a:rPr lang="en-US" smtClean="0"/>
              <a:t>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30736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D6DD6-9E0E-E444-AF25-D05D24D0D7E6}" type="datetime1">
              <a:rPr lang="en-US" smtClean="0"/>
              <a:t>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202056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8D3D0-6F70-8B4F-BB79-E41A0D8311AA}" type="datetime1">
              <a:rPr lang="en-US" smtClean="0"/>
              <a:t>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04786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4E9196-B94A-0F46-B020-480B7E7690AF}" type="datetime1">
              <a:rPr lang="en-US" smtClean="0"/>
              <a:t>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4843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74FE2-AC18-5E4A-BCF0-DCFC1856CE17}" type="datetime1">
              <a:rPr lang="en-US" smtClean="0"/>
              <a:t>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36547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8E6243-DAAB-BB44-BD1F-847DA8021426}" type="datetime1">
              <a:rPr lang="en-US" smtClean="0"/>
              <a:t>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74146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2240D7-7459-2341-8F7D-7383F4BD2E9A}" type="datetime1">
              <a:rPr lang="en-US" smtClean="0"/>
              <a:t>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209260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54050-ED1F-F54F-830D-43961766AA55}" type="datetime1">
              <a:rPr lang="en-US" smtClean="0"/>
              <a:t>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081573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829BDA-6BA4-134C-9BC5-A52D26155192}" type="datetime1">
              <a:rPr lang="en-US" smtClean="0"/>
              <a:t>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170321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F279E-EF33-7948-AABE-8D7DE0A7EF69}" type="datetime1">
              <a:rPr lang="en-US" smtClean="0"/>
              <a:t>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A2B4A-3F34-F54A-9B5F-22559B4D568D}" type="slidenum">
              <a:rPr lang="en-US" smtClean="0"/>
              <a:t>‹#›</a:t>
            </a:fld>
            <a:endParaRPr lang="en-US"/>
          </a:p>
        </p:txBody>
      </p:sp>
    </p:spTree>
    <p:extLst>
      <p:ext uri="{BB962C8B-B14F-4D97-AF65-F5344CB8AC3E}">
        <p14:creationId xmlns:p14="http://schemas.microsoft.com/office/powerpoint/2010/main" val="2576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9E72-2784-AB42-BE6D-1A274B56B424}" type="datetime1">
              <a:rPr lang="en-US" smtClean="0"/>
              <a:t>3/1/21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A2B4A-3F34-F54A-9B5F-22559B4D568D}" type="slidenum">
              <a:rPr lang="en-US" smtClean="0"/>
              <a:t>‹#›</a:t>
            </a:fld>
            <a:endParaRPr lang="en-US"/>
          </a:p>
        </p:txBody>
      </p:sp>
    </p:spTree>
    <p:extLst>
      <p:ext uri="{BB962C8B-B14F-4D97-AF65-F5344CB8AC3E}">
        <p14:creationId xmlns:p14="http://schemas.microsoft.com/office/powerpoint/2010/main" val="1303862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738DECF-BE64-7446-A7C9-EB69F33029D8}"/>
              </a:ext>
            </a:extLst>
          </p:cNvPr>
          <p:cNvPicPr>
            <a:picLocks noChangeAspect="1"/>
          </p:cNvPicPr>
          <p:nvPr/>
        </p:nvPicPr>
        <p:blipFill>
          <a:blip r:embed="rId2"/>
          <a:stretch>
            <a:fillRect/>
          </a:stretch>
        </p:blipFill>
        <p:spPr>
          <a:xfrm>
            <a:off x="1649269" y="1176294"/>
            <a:ext cx="7458155" cy="3773658"/>
          </a:xfrm>
          <a:prstGeom prst="rect">
            <a:avLst/>
          </a:prstGeom>
        </p:spPr>
      </p:pic>
      <p:sp>
        <p:nvSpPr>
          <p:cNvPr id="5" name="Oval 4">
            <a:extLst>
              <a:ext uri="{FF2B5EF4-FFF2-40B4-BE49-F238E27FC236}">
                <a16:creationId xmlns:a16="http://schemas.microsoft.com/office/drawing/2014/main" id="{6F4BF825-7DDE-6740-9DD4-CBDAECA35780}"/>
              </a:ext>
            </a:extLst>
          </p:cNvPr>
          <p:cNvSpPr/>
          <p:nvPr/>
        </p:nvSpPr>
        <p:spPr>
          <a:xfrm>
            <a:off x="4828032" y="1712862"/>
            <a:ext cx="1341120" cy="5242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71784F4-7BEE-EA4A-A462-F005590CE114}"/>
              </a:ext>
            </a:extLst>
          </p:cNvPr>
          <p:cNvSpPr txBox="1"/>
          <p:nvPr/>
        </p:nvSpPr>
        <p:spPr>
          <a:xfrm>
            <a:off x="4742688" y="2316480"/>
            <a:ext cx="2267712" cy="369332"/>
          </a:xfrm>
          <a:prstGeom prst="rect">
            <a:avLst/>
          </a:prstGeom>
          <a:noFill/>
        </p:spPr>
        <p:txBody>
          <a:bodyPr wrap="square" rtlCol="0">
            <a:spAutoFit/>
          </a:bodyPr>
          <a:lstStyle/>
          <a:p>
            <a:r>
              <a:rPr lang="en-US" i="1" dirty="0"/>
              <a:t>generates radicals</a:t>
            </a:r>
          </a:p>
        </p:txBody>
      </p:sp>
      <p:pic>
        <p:nvPicPr>
          <p:cNvPr id="7" name="Picture 6">
            <a:extLst>
              <a:ext uri="{FF2B5EF4-FFF2-40B4-BE49-F238E27FC236}">
                <a16:creationId xmlns:a16="http://schemas.microsoft.com/office/drawing/2014/main" id="{C5FDA111-C0B8-3E47-8CB9-237DBB04955D}"/>
              </a:ext>
            </a:extLst>
          </p:cNvPr>
          <p:cNvPicPr>
            <a:picLocks noChangeAspect="1"/>
          </p:cNvPicPr>
          <p:nvPr/>
        </p:nvPicPr>
        <p:blipFill>
          <a:blip r:embed="rId3"/>
          <a:stretch>
            <a:fillRect/>
          </a:stretch>
        </p:blipFill>
        <p:spPr>
          <a:xfrm>
            <a:off x="140208" y="1651902"/>
            <a:ext cx="1335024" cy="3726942"/>
          </a:xfrm>
          <a:prstGeom prst="rect">
            <a:avLst/>
          </a:prstGeom>
        </p:spPr>
      </p:pic>
      <p:sp>
        <p:nvSpPr>
          <p:cNvPr id="8" name="Oval 7">
            <a:extLst>
              <a:ext uri="{FF2B5EF4-FFF2-40B4-BE49-F238E27FC236}">
                <a16:creationId xmlns:a16="http://schemas.microsoft.com/office/drawing/2014/main" id="{B9B41303-A92A-424A-8870-5488FFDBDC05}"/>
              </a:ext>
            </a:extLst>
          </p:cNvPr>
          <p:cNvSpPr/>
          <p:nvPr/>
        </p:nvSpPr>
        <p:spPr>
          <a:xfrm>
            <a:off x="0" y="2316480"/>
            <a:ext cx="1341120" cy="7559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70AD3CB-1995-274D-B09C-988D724C018F}"/>
              </a:ext>
            </a:extLst>
          </p:cNvPr>
          <p:cNvSpPr/>
          <p:nvPr/>
        </p:nvSpPr>
        <p:spPr>
          <a:xfrm>
            <a:off x="0" y="3736962"/>
            <a:ext cx="1341120" cy="7559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950D9DD-92E9-D14A-8B33-CE0C9A211605}"/>
              </a:ext>
            </a:extLst>
          </p:cNvPr>
          <p:cNvSpPr txBox="1"/>
          <p:nvPr/>
        </p:nvSpPr>
        <p:spPr>
          <a:xfrm>
            <a:off x="1475232" y="5378844"/>
            <a:ext cx="1252427" cy="1200329"/>
          </a:xfrm>
          <a:prstGeom prst="rect">
            <a:avLst/>
          </a:prstGeom>
          <a:noFill/>
          <a:ln>
            <a:solidFill>
              <a:schemeClr val="tx1"/>
            </a:solidFill>
            <a:prstDash val="dash"/>
          </a:ln>
        </p:spPr>
        <p:txBody>
          <a:bodyPr wrap="square" rtlCol="0">
            <a:spAutoFit/>
          </a:bodyPr>
          <a:lstStyle/>
          <a:p>
            <a:r>
              <a:rPr lang="en-US" sz="2400" b="1" i="1" dirty="0"/>
              <a:t>OVOCs</a:t>
            </a:r>
          </a:p>
          <a:p>
            <a:r>
              <a:rPr lang="en-US" sz="2400" b="1" i="1" dirty="0"/>
              <a:t>CO, CO</a:t>
            </a:r>
            <a:r>
              <a:rPr lang="en-US" sz="2400" b="1" i="1" baseline="-25000" dirty="0"/>
              <a:t>2</a:t>
            </a:r>
          </a:p>
          <a:p>
            <a:r>
              <a:rPr lang="en-US" sz="2400" b="1" i="1" dirty="0"/>
              <a:t>H</a:t>
            </a:r>
            <a:r>
              <a:rPr lang="en-US" sz="2400" b="1" i="1" baseline="-25000" dirty="0"/>
              <a:t>2</a:t>
            </a:r>
            <a:r>
              <a:rPr lang="en-US" sz="2400" b="1" i="1" dirty="0"/>
              <a:t>O</a:t>
            </a:r>
          </a:p>
        </p:txBody>
      </p:sp>
      <p:sp>
        <p:nvSpPr>
          <p:cNvPr id="11" name="TextBox 10">
            <a:extLst>
              <a:ext uri="{FF2B5EF4-FFF2-40B4-BE49-F238E27FC236}">
                <a16:creationId xmlns:a16="http://schemas.microsoft.com/office/drawing/2014/main" id="{528D47E4-F123-3147-AE62-4B0B00F40838}"/>
              </a:ext>
            </a:extLst>
          </p:cNvPr>
          <p:cNvSpPr txBox="1"/>
          <p:nvPr/>
        </p:nvSpPr>
        <p:spPr>
          <a:xfrm>
            <a:off x="0" y="0"/>
            <a:ext cx="9144000" cy="584775"/>
          </a:xfrm>
          <a:prstGeom prst="rect">
            <a:avLst/>
          </a:prstGeom>
          <a:solidFill>
            <a:srgbClr val="FFC000"/>
          </a:solidFill>
        </p:spPr>
        <p:txBody>
          <a:bodyPr wrap="square" rtlCol="0">
            <a:spAutoFit/>
          </a:bodyPr>
          <a:lstStyle/>
          <a:p>
            <a:pPr algn="ctr"/>
            <a:r>
              <a:rPr lang="en-US" sz="3200" b="1" dirty="0"/>
              <a:t>Rollup:  Photochemistry and Photochemical Smog</a:t>
            </a:r>
          </a:p>
        </p:txBody>
      </p:sp>
      <p:sp>
        <p:nvSpPr>
          <p:cNvPr id="12" name="TextBox 11">
            <a:extLst>
              <a:ext uri="{FF2B5EF4-FFF2-40B4-BE49-F238E27FC236}">
                <a16:creationId xmlns:a16="http://schemas.microsoft.com/office/drawing/2014/main" id="{103793C6-BBAB-1B4F-8F87-BD0D65A0EEA8}"/>
              </a:ext>
            </a:extLst>
          </p:cNvPr>
          <p:cNvSpPr txBox="1"/>
          <p:nvPr/>
        </p:nvSpPr>
        <p:spPr>
          <a:xfrm>
            <a:off x="3035808" y="5240344"/>
            <a:ext cx="6071616" cy="1631216"/>
          </a:xfrm>
          <a:prstGeom prst="rect">
            <a:avLst/>
          </a:prstGeom>
          <a:solidFill>
            <a:srgbClr val="FFFF00"/>
          </a:solidFill>
        </p:spPr>
        <p:txBody>
          <a:bodyPr wrap="square" rtlCol="0">
            <a:spAutoFit/>
          </a:bodyPr>
          <a:lstStyle/>
          <a:p>
            <a:r>
              <a:rPr lang="en-US" sz="2000" b="1" dirty="0"/>
              <a:t>Photochemistry in the atmosphere (reactions involving absorption of sunlight to create free radicals) oxidize VOCs from the biosphere, potentially creating a cascade of free radicals and other highly reactive chemical species, and SOA.</a:t>
            </a:r>
          </a:p>
        </p:txBody>
      </p:sp>
      <p:sp>
        <p:nvSpPr>
          <p:cNvPr id="13" name="Slide Number Placeholder 12">
            <a:extLst>
              <a:ext uri="{FF2B5EF4-FFF2-40B4-BE49-F238E27FC236}">
                <a16:creationId xmlns:a16="http://schemas.microsoft.com/office/drawing/2014/main" id="{CCCD630E-C556-BA45-9012-1A566CA688AE}"/>
              </a:ext>
            </a:extLst>
          </p:cNvPr>
          <p:cNvSpPr>
            <a:spLocks noGrp="1"/>
          </p:cNvSpPr>
          <p:nvPr>
            <p:ph type="sldNum" sz="quarter" idx="12"/>
          </p:nvPr>
        </p:nvSpPr>
        <p:spPr/>
        <p:txBody>
          <a:bodyPr/>
          <a:lstStyle/>
          <a:p>
            <a:fld id="{CD3A2B4A-3F34-F54A-9B5F-22559B4D568D}" type="slidenum">
              <a:rPr lang="en-US" smtClean="0"/>
              <a:t>1</a:t>
            </a:fld>
            <a:endParaRPr lang="en-US"/>
          </a:p>
        </p:txBody>
      </p:sp>
    </p:spTree>
    <p:extLst>
      <p:ext uri="{BB962C8B-B14F-4D97-AF65-F5344CB8AC3E}">
        <p14:creationId xmlns:p14="http://schemas.microsoft.com/office/powerpoint/2010/main" val="179758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5BBD304-4197-F345-9DF2-BCAA63ECC0F6}"/>
              </a:ext>
            </a:extLst>
          </p:cNvPr>
          <p:cNvSpPr/>
          <p:nvPr/>
        </p:nvSpPr>
        <p:spPr>
          <a:xfrm>
            <a:off x="97536" y="4920334"/>
            <a:ext cx="3745121" cy="14051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01A5F73-8D11-8E4C-95CB-EF2E69791343}"/>
              </a:ext>
            </a:extLst>
          </p:cNvPr>
          <p:cNvPicPr>
            <a:picLocks noChangeAspect="1"/>
          </p:cNvPicPr>
          <p:nvPr/>
        </p:nvPicPr>
        <p:blipFill>
          <a:blip r:embed="rId2"/>
          <a:stretch>
            <a:fillRect/>
          </a:stretch>
        </p:blipFill>
        <p:spPr>
          <a:xfrm>
            <a:off x="4058194" y="3151632"/>
            <a:ext cx="5085806" cy="3706368"/>
          </a:xfrm>
          <a:prstGeom prst="rect">
            <a:avLst/>
          </a:prstGeom>
          <a:ln>
            <a:solidFill>
              <a:schemeClr val="tx1"/>
            </a:solidFill>
          </a:ln>
        </p:spPr>
      </p:pic>
      <p:pic>
        <p:nvPicPr>
          <p:cNvPr id="2" name="Picture 1">
            <a:extLst>
              <a:ext uri="{FF2B5EF4-FFF2-40B4-BE49-F238E27FC236}">
                <a16:creationId xmlns:a16="http://schemas.microsoft.com/office/drawing/2014/main" id="{7151F0AB-FE16-674B-96AF-3BD847DDDCD7}"/>
              </a:ext>
            </a:extLst>
          </p:cNvPr>
          <p:cNvPicPr>
            <a:picLocks noChangeAspect="1"/>
          </p:cNvPicPr>
          <p:nvPr/>
        </p:nvPicPr>
        <p:blipFill>
          <a:blip r:embed="rId3"/>
          <a:stretch>
            <a:fillRect/>
          </a:stretch>
        </p:blipFill>
        <p:spPr>
          <a:xfrm>
            <a:off x="0" y="-1"/>
            <a:ext cx="5474208" cy="4156977"/>
          </a:xfrm>
          <a:prstGeom prst="rect">
            <a:avLst/>
          </a:prstGeom>
          <a:ln w="28575">
            <a:solidFill>
              <a:srgbClr val="FF0000"/>
            </a:solidFill>
          </a:ln>
        </p:spPr>
      </p:pic>
      <p:sp>
        <p:nvSpPr>
          <p:cNvPr id="4" name="TextBox 3">
            <a:extLst>
              <a:ext uri="{FF2B5EF4-FFF2-40B4-BE49-F238E27FC236}">
                <a16:creationId xmlns:a16="http://schemas.microsoft.com/office/drawing/2014/main" id="{E511910E-E2B7-F548-988C-A026BF62D062}"/>
              </a:ext>
            </a:extLst>
          </p:cNvPr>
          <p:cNvSpPr txBox="1"/>
          <p:nvPr/>
        </p:nvSpPr>
        <p:spPr>
          <a:xfrm>
            <a:off x="5590032" y="573024"/>
            <a:ext cx="3553968" cy="1754326"/>
          </a:xfrm>
          <a:prstGeom prst="rect">
            <a:avLst/>
          </a:prstGeom>
          <a:solidFill>
            <a:srgbClr val="FFFF00"/>
          </a:solidFill>
        </p:spPr>
        <p:txBody>
          <a:bodyPr wrap="square" rtlCol="0">
            <a:spAutoFit/>
          </a:bodyPr>
          <a:lstStyle/>
          <a:p>
            <a:r>
              <a:rPr lang="en-US" sz="2000" b="1" dirty="0"/>
              <a:t> “Ridge” defined by a </a:t>
            </a:r>
            <a:r>
              <a:rPr lang="en-US" sz="2000" b="1" u="sng" dirty="0"/>
              <a:t>branching </a:t>
            </a:r>
            <a:r>
              <a:rPr lang="en-US" sz="2000" b="1" dirty="0"/>
              <a:t>of HO</a:t>
            </a:r>
            <a:r>
              <a:rPr lang="en-US" sz="2000" b="1" baseline="-25000" dirty="0"/>
              <a:t>2</a:t>
            </a:r>
            <a:r>
              <a:rPr lang="en-US" sz="2000" b="1" dirty="0"/>
              <a:t> (RO</a:t>
            </a:r>
            <a:r>
              <a:rPr lang="en-US" sz="2000" b="1" baseline="-25000" dirty="0"/>
              <a:t>2</a:t>
            </a:r>
            <a:r>
              <a:rPr lang="en-US" sz="2000" b="1" dirty="0"/>
              <a:t>) radical reactions:</a:t>
            </a:r>
          </a:p>
          <a:p>
            <a:endParaRPr lang="en-US" sz="800" b="1" dirty="0"/>
          </a:p>
          <a:p>
            <a:r>
              <a:rPr lang="en-US" sz="2000" b="1" dirty="0">
                <a:sym typeface="Wingdings" pitchFamily="2" charset="2"/>
              </a:rPr>
              <a:t></a:t>
            </a:r>
            <a:r>
              <a:rPr lang="en-US" sz="2000" b="1" dirty="0"/>
              <a:t>NO (produces ozone), or</a:t>
            </a:r>
          </a:p>
          <a:p>
            <a:r>
              <a:rPr lang="en-US" sz="2000" b="1" dirty="0">
                <a:sym typeface="Wingdings" pitchFamily="2" charset="2"/>
              </a:rPr>
              <a:t> a</a:t>
            </a:r>
            <a:r>
              <a:rPr lang="en-US" sz="2000" b="1" dirty="0"/>
              <a:t>nother HO</a:t>
            </a:r>
            <a:r>
              <a:rPr lang="en-US" sz="2000" b="1" baseline="-25000" dirty="0"/>
              <a:t>2</a:t>
            </a:r>
            <a:r>
              <a:rPr lang="en-US" sz="2000" b="1" dirty="0"/>
              <a:t> (or RO</a:t>
            </a:r>
            <a:r>
              <a:rPr lang="en-US" sz="2000" b="1" baseline="-25000" dirty="0"/>
              <a:t>2</a:t>
            </a:r>
            <a:r>
              <a:rPr lang="en-US" sz="2000" b="1" dirty="0"/>
              <a:t>) </a:t>
            </a:r>
          </a:p>
          <a:p>
            <a:r>
              <a:rPr lang="en-US" sz="2000" b="1" dirty="0"/>
              <a:t>         (destroys ozone)</a:t>
            </a:r>
          </a:p>
        </p:txBody>
      </p:sp>
      <p:sp>
        <p:nvSpPr>
          <p:cNvPr id="5" name="TextBox 4">
            <a:extLst>
              <a:ext uri="{FF2B5EF4-FFF2-40B4-BE49-F238E27FC236}">
                <a16:creationId xmlns:a16="http://schemas.microsoft.com/office/drawing/2014/main" id="{C76B32C6-9EE3-FF45-B509-4244B3951361}"/>
              </a:ext>
            </a:extLst>
          </p:cNvPr>
          <p:cNvSpPr txBox="1"/>
          <p:nvPr/>
        </p:nvSpPr>
        <p:spPr>
          <a:xfrm>
            <a:off x="215537" y="5345900"/>
            <a:ext cx="1188720" cy="584775"/>
          </a:xfrm>
          <a:prstGeom prst="rect">
            <a:avLst/>
          </a:prstGeom>
          <a:noFill/>
        </p:spPr>
        <p:txBody>
          <a:bodyPr wrap="square" rtlCol="0">
            <a:spAutoFit/>
          </a:bodyPr>
          <a:lstStyle/>
          <a:p>
            <a:r>
              <a:rPr lang="en-US" sz="3200" b="1" dirty="0"/>
              <a:t>HO</a:t>
            </a:r>
            <a:r>
              <a:rPr lang="en-US" sz="3200" b="1" baseline="-25000" dirty="0"/>
              <a:t>2</a:t>
            </a:r>
          </a:p>
        </p:txBody>
      </p:sp>
      <p:cxnSp>
        <p:nvCxnSpPr>
          <p:cNvPr id="7" name="Elbow Connector 6">
            <a:extLst>
              <a:ext uri="{FF2B5EF4-FFF2-40B4-BE49-F238E27FC236}">
                <a16:creationId xmlns:a16="http://schemas.microsoft.com/office/drawing/2014/main" id="{F72251CA-3E42-F641-A225-EC85DCD76DD9}"/>
              </a:ext>
            </a:extLst>
          </p:cNvPr>
          <p:cNvCxnSpPr/>
          <p:nvPr/>
        </p:nvCxnSpPr>
        <p:spPr>
          <a:xfrm flipV="1">
            <a:off x="1087265" y="5211831"/>
            <a:ext cx="633984" cy="38429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a:extLst>
              <a:ext uri="{FF2B5EF4-FFF2-40B4-BE49-F238E27FC236}">
                <a16:creationId xmlns:a16="http://schemas.microsoft.com/office/drawing/2014/main" id="{2AAF51A2-59B2-354D-944F-3C2DFDA37B0D}"/>
              </a:ext>
            </a:extLst>
          </p:cNvPr>
          <p:cNvCxnSpPr>
            <a:cxnSpLocks/>
          </p:cNvCxnSpPr>
          <p:nvPr/>
        </p:nvCxnSpPr>
        <p:spPr>
          <a:xfrm>
            <a:off x="1087265" y="5680447"/>
            <a:ext cx="633984" cy="38429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5DBE329-9E06-CE45-9150-A25CEC40FC45}"/>
              </a:ext>
            </a:extLst>
          </p:cNvPr>
          <p:cNvSpPr txBox="1"/>
          <p:nvPr/>
        </p:nvSpPr>
        <p:spPr>
          <a:xfrm>
            <a:off x="1721249" y="4920334"/>
            <a:ext cx="1188720" cy="584775"/>
          </a:xfrm>
          <a:prstGeom prst="rect">
            <a:avLst/>
          </a:prstGeom>
          <a:noFill/>
        </p:spPr>
        <p:txBody>
          <a:bodyPr wrap="square" rtlCol="0">
            <a:spAutoFit/>
          </a:bodyPr>
          <a:lstStyle/>
          <a:p>
            <a:r>
              <a:rPr lang="en-US" sz="3200" b="1" dirty="0"/>
              <a:t>+ HO</a:t>
            </a:r>
            <a:r>
              <a:rPr lang="en-US" sz="3200" b="1" baseline="-25000" dirty="0"/>
              <a:t>2</a:t>
            </a:r>
          </a:p>
        </p:txBody>
      </p:sp>
      <p:sp>
        <p:nvSpPr>
          <p:cNvPr id="11" name="TextBox 10">
            <a:extLst>
              <a:ext uri="{FF2B5EF4-FFF2-40B4-BE49-F238E27FC236}">
                <a16:creationId xmlns:a16="http://schemas.microsoft.com/office/drawing/2014/main" id="{6F18F683-84D9-D14B-A444-A059A544878F}"/>
              </a:ext>
            </a:extLst>
          </p:cNvPr>
          <p:cNvSpPr txBox="1"/>
          <p:nvPr/>
        </p:nvSpPr>
        <p:spPr>
          <a:xfrm>
            <a:off x="1635905" y="5740689"/>
            <a:ext cx="2206752" cy="584775"/>
          </a:xfrm>
          <a:prstGeom prst="rect">
            <a:avLst/>
          </a:prstGeom>
          <a:noFill/>
        </p:spPr>
        <p:txBody>
          <a:bodyPr wrap="square" rtlCol="0">
            <a:spAutoFit/>
          </a:bodyPr>
          <a:lstStyle/>
          <a:p>
            <a:r>
              <a:rPr lang="en-US" sz="3200" b="1" dirty="0"/>
              <a:t>+ NO </a:t>
            </a:r>
            <a:r>
              <a:rPr lang="en-US" sz="3200" b="1" dirty="0">
                <a:solidFill>
                  <a:srgbClr val="FF0000"/>
                </a:solidFill>
                <a:sym typeface="Wingdings" pitchFamily="2" charset="2"/>
              </a:rPr>
              <a:t></a:t>
            </a:r>
            <a:r>
              <a:rPr lang="en-US" sz="3200" b="1" dirty="0">
                <a:solidFill>
                  <a:srgbClr val="FF0000"/>
                </a:solidFill>
              </a:rPr>
              <a:t>NO</a:t>
            </a:r>
            <a:r>
              <a:rPr lang="en-US" sz="3200" b="1" baseline="-25000" dirty="0">
                <a:solidFill>
                  <a:srgbClr val="FF0000"/>
                </a:solidFill>
              </a:rPr>
              <a:t>2</a:t>
            </a:r>
          </a:p>
        </p:txBody>
      </p:sp>
      <p:sp>
        <p:nvSpPr>
          <p:cNvPr id="12" name="TextBox 11">
            <a:extLst>
              <a:ext uri="{FF2B5EF4-FFF2-40B4-BE49-F238E27FC236}">
                <a16:creationId xmlns:a16="http://schemas.microsoft.com/office/drawing/2014/main" id="{05CA8AE5-97DF-0849-BF08-5BCA02A4ED5B}"/>
              </a:ext>
            </a:extLst>
          </p:cNvPr>
          <p:cNvSpPr txBox="1"/>
          <p:nvPr/>
        </p:nvSpPr>
        <p:spPr>
          <a:xfrm>
            <a:off x="8272" y="4406528"/>
            <a:ext cx="4088239" cy="400110"/>
          </a:xfrm>
          <a:prstGeom prst="rect">
            <a:avLst/>
          </a:prstGeom>
          <a:noFill/>
        </p:spPr>
        <p:txBody>
          <a:bodyPr wrap="square" rtlCol="0">
            <a:spAutoFit/>
          </a:bodyPr>
          <a:lstStyle/>
          <a:p>
            <a:r>
              <a:rPr lang="en-US" sz="2000" i="1" dirty="0"/>
              <a:t>“</a:t>
            </a:r>
            <a:r>
              <a:rPr lang="en-US" sz="2000" i="1" u="sng" dirty="0"/>
              <a:t>Branching</a:t>
            </a:r>
            <a:r>
              <a:rPr lang="en-US" sz="2000" i="1" dirty="0"/>
              <a:t>” of the reaction pathway</a:t>
            </a:r>
          </a:p>
        </p:txBody>
      </p:sp>
      <p:sp>
        <p:nvSpPr>
          <p:cNvPr id="14" name="Slide Number Placeholder 13">
            <a:extLst>
              <a:ext uri="{FF2B5EF4-FFF2-40B4-BE49-F238E27FC236}">
                <a16:creationId xmlns:a16="http://schemas.microsoft.com/office/drawing/2014/main" id="{F15CFEA7-5A7A-E740-9E03-47D40B7715CD}"/>
              </a:ext>
            </a:extLst>
          </p:cNvPr>
          <p:cNvSpPr>
            <a:spLocks noGrp="1"/>
          </p:cNvSpPr>
          <p:nvPr>
            <p:ph type="sldNum" sz="quarter" idx="12"/>
          </p:nvPr>
        </p:nvSpPr>
        <p:spPr/>
        <p:txBody>
          <a:bodyPr/>
          <a:lstStyle/>
          <a:p>
            <a:fld id="{CD3A2B4A-3F34-F54A-9B5F-22559B4D568D}" type="slidenum">
              <a:rPr lang="en-US" smtClean="0"/>
              <a:t>2</a:t>
            </a:fld>
            <a:endParaRPr lang="en-US"/>
          </a:p>
        </p:txBody>
      </p:sp>
    </p:spTree>
    <p:extLst>
      <p:ext uri="{BB962C8B-B14F-4D97-AF65-F5344CB8AC3E}">
        <p14:creationId xmlns:p14="http://schemas.microsoft.com/office/powerpoint/2010/main" val="65555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65F954-CDAA-834C-910A-4E9B4917D62A}"/>
              </a:ext>
            </a:extLst>
          </p:cNvPr>
          <p:cNvPicPr>
            <a:picLocks noChangeAspect="1"/>
          </p:cNvPicPr>
          <p:nvPr/>
        </p:nvPicPr>
        <p:blipFill rotWithShape="1">
          <a:blip r:embed="rId2"/>
          <a:srcRect b="13289"/>
          <a:stretch/>
        </p:blipFill>
        <p:spPr>
          <a:xfrm>
            <a:off x="4657344" y="0"/>
            <a:ext cx="4486656" cy="5376672"/>
          </a:xfrm>
          <a:prstGeom prst="rect">
            <a:avLst/>
          </a:prstGeom>
        </p:spPr>
      </p:pic>
      <p:pic>
        <p:nvPicPr>
          <p:cNvPr id="3" name="Picture 2">
            <a:extLst>
              <a:ext uri="{FF2B5EF4-FFF2-40B4-BE49-F238E27FC236}">
                <a16:creationId xmlns:a16="http://schemas.microsoft.com/office/drawing/2014/main" id="{74B2D528-4060-B54B-8AFE-B4A60F800663}"/>
              </a:ext>
            </a:extLst>
          </p:cNvPr>
          <p:cNvPicPr>
            <a:picLocks noChangeAspect="1"/>
          </p:cNvPicPr>
          <p:nvPr/>
        </p:nvPicPr>
        <p:blipFill>
          <a:blip r:embed="rId3"/>
          <a:stretch>
            <a:fillRect/>
          </a:stretch>
        </p:blipFill>
        <p:spPr>
          <a:xfrm>
            <a:off x="153669" y="231648"/>
            <a:ext cx="4337123" cy="4011168"/>
          </a:xfrm>
          <a:prstGeom prst="rect">
            <a:avLst/>
          </a:prstGeom>
        </p:spPr>
      </p:pic>
      <p:sp>
        <p:nvSpPr>
          <p:cNvPr id="4" name="TextBox 3">
            <a:extLst>
              <a:ext uri="{FF2B5EF4-FFF2-40B4-BE49-F238E27FC236}">
                <a16:creationId xmlns:a16="http://schemas.microsoft.com/office/drawing/2014/main" id="{63DE5167-416B-5D43-BCBE-17EA33574F59}"/>
              </a:ext>
            </a:extLst>
          </p:cNvPr>
          <p:cNvSpPr txBox="1"/>
          <p:nvPr/>
        </p:nvSpPr>
        <p:spPr>
          <a:xfrm>
            <a:off x="0" y="5288340"/>
            <a:ext cx="9144000" cy="1569660"/>
          </a:xfrm>
          <a:prstGeom prst="rect">
            <a:avLst/>
          </a:prstGeom>
          <a:solidFill>
            <a:srgbClr val="FFFF00"/>
          </a:solidFill>
        </p:spPr>
        <p:txBody>
          <a:bodyPr wrap="square" rtlCol="0">
            <a:spAutoFit/>
          </a:bodyPr>
          <a:lstStyle/>
          <a:p>
            <a:r>
              <a:rPr lang="en-US" sz="2400" b="1" dirty="0"/>
              <a:t>Emissions of most pollutants have declined and the air has gotten cleaner from 1970 (clean air act)  to 2020 (50 years of steady improvement). Climate change and regulatory rollbacks may change those trends.</a:t>
            </a:r>
          </a:p>
        </p:txBody>
      </p:sp>
      <p:sp>
        <p:nvSpPr>
          <p:cNvPr id="5" name="TextBox 4">
            <a:extLst>
              <a:ext uri="{FF2B5EF4-FFF2-40B4-BE49-F238E27FC236}">
                <a16:creationId xmlns:a16="http://schemas.microsoft.com/office/drawing/2014/main" id="{71D5324A-6291-CB43-84A5-4BEE3D0C3BD4}"/>
              </a:ext>
            </a:extLst>
          </p:cNvPr>
          <p:cNvSpPr txBox="1"/>
          <p:nvPr/>
        </p:nvSpPr>
        <p:spPr>
          <a:xfrm>
            <a:off x="4385092" y="170688"/>
            <a:ext cx="548640" cy="400110"/>
          </a:xfrm>
          <a:prstGeom prst="rect">
            <a:avLst/>
          </a:prstGeom>
          <a:solidFill>
            <a:schemeClr val="bg1"/>
          </a:solidFill>
        </p:spPr>
        <p:txBody>
          <a:bodyPr wrap="square" rtlCol="0">
            <a:spAutoFit/>
          </a:bodyPr>
          <a:lstStyle/>
          <a:p>
            <a:r>
              <a:rPr lang="en-US" sz="2000" b="1" dirty="0"/>
              <a:t>US</a:t>
            </a:r>
          </a:p>
        </p:txBody>
      </p:sp>
      <p:sp>
        <p:nvSpPr>
          <p:cNvPr id="6" name="Slide Number Placeholder 5">
            <a:extLst>
              <a:ext uri="{FF2B5EF4-FFF2-40B4-BE49-F238E27FC236}">
                <a16:creationId xmlns:a16="http://schemas.microsoft.com/office/drawing/2014/main" id="{856A58DD-F345-0B42-ABC3-9751C8771FB8}"/>
              </a:ext>
            </a:extLst>
          </p:cNvPr>
          <p:cNvSpPr>
            <a:spLocks noGrp="1"/>
          </p:cNvSpPr>
          <p:nvPr>
            <p:ph type="sldNum" sz="quarter" idx="12"/>
          </p:nvPr>
        </p:nvSpPr>
        <p:spPr/>
        <p:txBody>
          <a:bodyPr/>
          <a:lstStyle/>
          <a:p>
            <a:fld id="{CD3A2B4A-3F34-F54A-9B5F-22559B4D568D}" type="slidenum">
              <a:rPr lang="en-US" smtClean="0"/>
              <a:t>3</a:t>
            </a:fld>
            <a:endParaRPr lang="en-US"/>
          </a:p>
        </p:txBody>
      </p:sp>
    </p:spTree>
    <p:extLst>
      <p:ext uri="{BB962C8B-B14F-4D97-AF65-F5344CB8AC3E}">
        <p14:creationId xmlns:p14="http://schemas.microsoft.com/office/powerpoint/2010/main" val="4024642955"/>
      </p:ext>
    </p:extLst>
  </p:cSld>
  <p:clrMapOvr>
    <a:masterClrMapping/>
  </p:clrMapOvr>
</p:sld>
</file>

<file path=ppt/theme/theme1.xml><?xml version="1.0" encoding="utf-8"?>
<a:theme xmlns:a="http://schemas.openxmlformats.org/drawingml/2006/main" name="Theme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8CDAD3FC-E457-584C-81DB-B2A19A9EBEE8}" vid="{49A015C0-4D28-5E44-A31B-B2297A0126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625</TotalTime>
  <Words>142</Words>
  <Application>Microsoft Macintosh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Theme2</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Wofsy</dc:creator>
  <cp:lastModifiedBy>Wofsy, Steven C.</cp:lastModifiedBy>
  <cp:revision>12</cp:revision>
  <dcterms:created xsi:type="dcterms:W3CDTF">2020-03-30T22:25:37Z</dcterms:created>
  <dcterms:modified xsi:type="dcterms:W3CDTF">2021-03-01T23:42:41Z</dcterms:modified>
</cp:coreProperties>
</file>