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77" r:id="rId2"/>
    <p:sldId id="330" r:id="rId3"/>
    <p:sldId id="628" r:id="rId4"/>
    <p:sldId id="698" r:id="rId5"/>
    <p:sldId id="747" r:id="rId6"/>
    <p:sldId id="745" r:id="rId7"/>
    <p:sldId id="732" r:id="rId8"/>
    <p:sldId id="702" r:id="rId9"/>
    <p:sldId id="733" r:id="rId10"/>
    <p:sldId id="731" r:id="rId11"/>
    <p:sldId id="746" r:id="rId12"/>
    <p:sldId id="743" r:id="rId13"/>
    <p:sldId id="737" r:id="rId14"/>
    <p:sldId id="738" r:id="rId15"/>
    <p:sldId id="736" r:id="rId16"/>
    <p:sldId id="378" r:id="rId17"/>
    <p:sldId id="740" r:id="rId18"/>
    <p:sldId id="376" r:id="rId19"/>
    <p:sldId id="735" r:id="rId20"/>
    <p:sldId id="39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ECECED"/>
    <a:srgbClr val="FC7F7F"/>
    <a:srgbClr val="12FF71"/>
    <a:srgbClr val="3EEB71"/>
    <a:srgbClr val="7C68FC"/>
    <a:srgbClr val="787872"/>
    <a:srgbClr val="4F6E36"/>
    <a:srgbClr val="F4F4F4"/>
    <a:srgbClr val="FEFEFE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5238" autoAdjust="0"/>
  </p:normalViewPr>
  <p:slideViewPr>
    <p:cSldViewPr snapToGrid="0" snapToObjects="1">
      <p:cViewPr varScale="1">
        <p:scale>
          <a:sx n="117" d="100"/>
          <a:sy n="117" d="100"/>
        </p:scale>
        <p:origin x="76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47C3DA-F41D-C141-8015-EAD51F09252F}" type="datetimeFigureOut">
              <a:rPr lang="en-US" smtClean="0"/>
              <a:t>3/1/21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6C512-E82F-294D-B77E-D7EC1B785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3124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67F4E-33FC-D444-9ACE-943A5CE3F4E3}" type="datetimeFigureOut">
              <a:rPr lang="en-US" smtClean="0"/>
              <a:t>3/1/21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B87DBD-3E6B-C143-B6DF-3CCD98A56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704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New friends – so many new faces, just like Freshman week !  NOTE since VOCs (and their building blocks)are created by photosynthesis, oxygen molecules are created at the same time:  CO</a:t>
            </a:r>
            <a:r>
              <a:rPr lang="en-US" b="1" baseline="-25000" dirty="0"/>
              <a:t>2</a:t>
            </a:r>
            <a:r>
              <a:rPr lang="en-US" b="1" dirty="0"/>
              <a:t> + H</a:t>
            </a:r>
            <a:r>
              <a:rPr lang="en-US" b="1" baseline="-25000" dirty="0"/>
              <a:t>2</a:t>
            </a:r>
            <a:r>
              <a:rPr lang="en-US" b="1" dirty="0"/>
              <a:t>O </a:t>
            </a:r>
            <a:r>
              <a:rPr lang="en-US" b="1" dirty="0">
                <a:sym typeface="Wingdings" pitchFamily="2" charset="2"/>
              </a:rPr>
              <a:t> (H</a:t>
            </a:r>
            <a:r>
              <a:rPr lang="en-US" b="1" baseline="-25000" dirty="0">
                <a:sym typeface="Wingdings" pitchFamily="2" charset="2"/>
              </a:rPr>
              <a:t>2</a:t>
            </a:r>
            <a:r>
              <a:rPr lang="en-US" b="1" dirty="0">
                <a:sym typeface="Wingdings" pitchFamily="2" charset="2"/>
              </a:rPr>
              <a:t>CO) + O</a:t>
            </a:r>
            <a:r>
              <a:rPr lang="en-US" b="1" baseline="-25000" dirty="0">
                <a:sym typeface="Wingdings" pitchFamily="2" charset="2"/>
              </a:rPr>
              <a:t>2</a:t>
            </a:r>
            <a:r>
              <a:rPr lang="en-US" b="1" baseline="0" dirty="0">
                <a:sym typeface="Wingdings" pitchFamily="2" charset="2"/>
              </a:rPr>
              <a:t>  The cycle from O2 to Ox is closed by making CO</a:t>
            </a:r>
            <a:r>
              <a:rPr lang="en-US" b="1" baseline="-25000" dirty="0">
                <a:sym typeface="Wingdings" pitchFamily="2" charset="2"/>
              </a:rPr>
              <a:t>2,</a:t>
            </a:r>
            <a:r>
              <a:rPr lang="en-US" b="1" baseline="0" dirty="0">
                <a:sym typeface="Wingdings" pitchFamily="2" charset="2"/>
              </a:rPr>
              <a:t> then by plants making VOCs.</a:t>
            </a:r>
            <a:endParaRPr lang="en-US" b="1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87DBD-3E6B-C143-B6DF-3CCD98A560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02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+ sunlight, H</a:t>
            </a:r>
            <a:r>
              <a:rPr lang="en-US" baseline="-25000" dirty="0"/>
              <a:t>2</a:t>
            </a:r>
            <a:r>
              <a:rPr lang="en-US" dirty="0"/>
              <a:t>O, Temperature….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87DBD-3E6B-C143-B6DF-3CCD98A5607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676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28BE-E394-A845-A353-4C8FA8DD96BC}" type="datetime1">
              <a:rPr lang="en-US" smtClean="0"/>
              <a:t>3/1/21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AA33D-DABD-7B4F-893A-35DB0B63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77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754EF-3DEC-7547-9B71-777BE7D62894}" type="datetime1">
              <a:rPr lang="en-US" smtClean="0"/>
              <a:t>3/1/21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AA33D-DABD-7B4F-893A-35DB0B63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11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B073-AF41-094C-9F80-D3C3D4332208}" type="datetime1">
              <a:rPr lang="en-US" smtClean="0"/>
              <a:t>3/1/21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AA33D-DABD-7B4F-893A-35DB0B63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6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07178-5955-8747-8B3B-18BD327C7D2E}" type="datetime1">
              <a:rPr lang="en-US" smtClean="0"/>
              <a:t>3/1/21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AA33D-DABD-7B4F-893A-35DB0B63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58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7129D-35F6-254A-8BC6-CEFC546A091E}" type="datetime1">
              <a:rPr lang="en-US" smtClean="0"/>
              <a:t>3/1/21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AA33D-DABD-7B4F-893A-35DB0B63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04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1A385-CF9F-4545-B068-8D1B7728D29D}" type="datetime1">
              <a:rPr lang="en-US" smtClean="0"/>
              <a:t>3/1/21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AA33D-DABD-7B4F-893A-35DB0B63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24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645D6-B7E9-8C45-95C9-9FFF5E069F3B}" type="datetime1">
              <a:rPr lang="en-US" smtClean="0"/>
              <a:t>3/1/21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AA33D-DABD-7B4F-893A-35DB0B63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6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DC6C2-A174-6341-A93F-0BA7B41671CA}" type="datetime1">
              <a:rPr lang="en-US" smtClean="0"/>
              <a:t>3/1/21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AA33D-DABD-7B4F-893A-35DB0B63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91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2B8FD-80D2-0B4F-BE3D-F9422BA41401}" type="datetime1">
              <a:rPr lang="en-US" smtClean="0"/>
              <a:t>3/1/21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AA33D-DABD-7B4F-893A-35DB0B63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07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BDEE8-6E72-E74B-AB76-EE98986F9616}" type="datetime1">
              <a:rPr lang="en-US" smtClean="0"/>
              <a:t>3/1/21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AA33D-DABD-7B4F-893A-35DB0B63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64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A768E-BDEF-AA41-AAC7-3330E4224154}" type="datetime1">
              <a:rPr lang="en-US" smtClean="0"/>
              <a:t>3/1/21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AA33D-DABD-7B4F-893A-35DB0B63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5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8A3D4-E1DE-6247-8F4C-18DD56B64DFD}" type="datetime1">
              <a:rPr lang="en-US" smtClean="0"/>
              <a:t>3/1/21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AA33D-DABD-7B4F-893A-35DB0B63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0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.png"/><Relationship Id="rId4" Type="http://schemas.openxmlformats.org/officeDocument/2006/relationships/image" Target="../media/image5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569" y="297755"/>
            <a:ext cx="8780585" cy="5847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Lecture 08: Photochemical air pollution</a:t>
            </a:r>
          </a:p>
        </p:txBody>
      </p:sp>
      <p:pic>
        <p:nvPicPr>
          <p:cNvPr id="4" name="Picture 3" descr="sunrise-in-the-hazy-cache-valley-utah-mediawebcam-01-03-2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25" y="2496983"/>
            <a:ext cx="4759992" cy="32817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5517" y="3604318"/>
            <a:ext cx="2891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What U.S. city is this?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0286" y="6169580"/>
            <a:ext cx="460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U.S. Air Quality Smog Blog, </a:t>
            </a:r>
            <a:r>
              <a:rPr lang="en-US" dirty="0" err="1"/>
              <a:t>alg.umbc.edu</a:t>
            </a:r>
            <a:r>
              <a:rPr lang="en-US" dirty="0"/>
              <a:t>/</a:t>
            </a:r>
            <a:r>
              <a:rPr lang="en-US" dirty="0" err="1"/>
              <a:t>usaq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0267" y="1221619"/>
            <a:ext cx="8164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combination of pollutant concentrations and unfavorable weather can produce a large effect on U.S. air quality.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4569CC-27AE-3345-BF82-FB19F0B8B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69C8A-9DA9-EA44-8633-CB01B680FDBC}" type="datetime1">
              <a:rPr lang="en-US" smtClean="0"/>
              <a:t>3/1/21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ABEB6-9978-454F-917C-6A615814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AA33D-DABD-7B4F-893A-35DB0B632703}" type="slidenum">
              <a:rPr lang="en-US" smtClean="0"/>
              <a:t>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C30599-66F4-804B-B1B2-5DDCA68C4AFB}"/>
              </a:ext>
            </a:extLst>
          </p:cNvPr>
          <p:cNvSpPr txBox="1"/>
          <p:nvPr/>
        </p:nvSpPr>
        <p:spPr>
          <a:xfrm>
            <a:off x="187569" y="457168"/>
            <a:ext cx="3916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2020302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545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922"/>
            <a:ext cx="9144000" cy="923779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>
              <a:defRPr/>
            </a:pPr>
            <a:r>
              <a:rPr lang="en-US" altLang="en-US" sz="3200" b="1" dirty="0">
                <a:effectLst/>
              </a:rPr>
              <a:t>Ozone concentrations: </a:t>
            </a:r>
            <a:br>
              <a:rPr lang="en-US" altLang="en-US" sz="3200" b="1" dirty="0">
                <a:effectLst/>
              </a:rPr>
            </a:br>
            <a:r>
              <a:rPr lang="en-US" altLang="en-US" sz="3200" b="1" dirty="0">
                <a:effectLst/>
              </a:rPr>
              <a:t>dependence on NO</a:t>
            </a:r>
            <a:r>
              <a:rPr lang="en-US" altLang="en-US" sz="3200" b="1" baseline="-25000" dirty="0">
                <a:effectLst/>
              </a:rPr>
              <a:t>x</a:t>
            </a:r>
            <a:r>
              <a:rPr lang="en-US" altLang="en-US" sz="3200" b="1" dirty="0">
                <a:effectLst/>
              </a:rPr>
              <a:t> and VOC emissions</a:t>
            </a:r>
          </a:p>
        </p:txBody>
      </p:sp>
      <p:graphicFrame>
        <p:nvGraphicFramePr>
          <p:cNvPr id="266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1277412"/>
              </p:ext>
            </p:extLst>
          </p:nvPr>
        </p:nvGraphicFramePr>
        <p:xfrm>
          <a:off x="1295400" y="1423641"/>
          <a:ext cx="6477000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9" name="Bitmap Image" r:id="rId3" imgW="4998095" imgH="4747671" progId="PBrush">
                  <p:embed/>
                </p:oleObj>
              </mc:Choice>
              <mc:Fallback>
                <p:oleObj name="Bitmap Image" r:id="rId3" imgW="4998095" imgH="4747671" progId="PBrush">
                  <p:embed/>
                  <p:pic>
                    <p:nvPicPr>
                      <p:cNvPr id="266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248" t="3548" r="2248" b="19586"/>
                      <a:stretch>
                        <a:fillRect/>
                      </a:stretch>
                    </p:blipFill>
                    <p:spPr bwMode="auto">
                      <a:xfrm>
                        <a:off x="1295400" y="1423641"/>
                        <a:ext cx="6477000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7543800" y="3481041"/>
            <a:ext cx="163378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8000"/>
                </a:solidFill>
              </a:rPr>
              <a:t>NO</a:t>
            </a:r>
            <a:r>
              <a:rPr lang="en-US" altLang="en-US" baseline="-25000" dirty="0">
                <a:solidFill>
                  <a:srgbClr val="008000"/>
                </a:solidFill>
              </a:rPr>
              <a:t>x</a:t>
            </a:r>
            <a:r>
              <a:rPr lang="en-US" altLang="en-US" dirty="0">
                <a:solidFill>
                  <a:srgbClr val="008000"/>
                </a:solidFill>
              </a:rPr>
              <a:t>-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8000"/>
                </a:solidFill>
              </a:rPr>
              <a:t>saturated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8000"/>
                </a:solidFill>
              </a:rPr>
              <a:t>regime;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8000"/>
                </a:solidFill>
              </a:rPr>
              <a:t>urban, winter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8000"/>
                </a:solidFill>
              </a:rPr>
              <a:t>conditions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2276475" y="1284577"/>
            <a:ext cx="39757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0000"/>
                </a:solidFill>
              </a:rPr>
              <a:t>NO</a:t>
            </a:r>
            <a:r>
              <a:rPr lang="en-US" altLang="en-US" baseline="-25000" dirty="0">
                <a:solidFill>
                  <a:srgbClr val="FF0000"/>
                </a:solidFill>
              </a:rPr>
              <a:t>x</a:t>
            </a:r>
            <a:r>
              <a:rPr lang="en-US" altLang="en-US" dirty="0">
                <a:solidFill>
                  <a:srgbClr val="FF0000"/>
                </a:solidFill>
              </a:rPr>
              <a:t>-limited regime; most common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7375525" y="1383954"/>
            <a:ext cx="819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tx1"/>
                </a:solidFill>
              </a:rPr>
              <a:t>Ridge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482517" y="5333490"/>
            <a:ext cx="19950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VOC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9586" y="910472"/>
            <a:ext cx="7545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Model calculation for a typical environment: contours show ozone in ppb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E8A6F6-D59D-9E4A-9DE5-A484584B68FE}"/>
              </a:ext>
            </a:extLst>
          </p:cNvPr>
          <p:cNvSpPr txBox="1"/>
          <p:nvPr/>
        </p:nvSpPr>
        <p:spPr>
          <a:xfrm>
            <a:off x="89210" y="6292898"/>
            <a:ext cx="9088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To reduce O</a:t>
            </a:r>
            <a:r>
              <a:rPr lang="en-US" baseline="-25000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reduce VOC emissions…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until the limit where VOCs are dominantly from vegetation. Then only NOx reductions can work. …And be careful what trees you plant!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B817A14-5380-4B4F-B66F-E57B68C22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3FE0C-D32E-E44C-99DE-89D1D818C4E6}" type="datetime1">
              <a:rPr lang="en-US" smtClean="0"/>
              <a:t>3/1/21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3CABB3-D38C-264E-A3B9-4D03DEF08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AA33D-DABD-7B4F-893A-35DB0B6327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73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AB82DE-C36E-1A46-B68D-4A55AC25CB9D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Tropospheric Ozone Production and Loss: </a:t>
            </a:r>
            <a:r>
              <a:rPr lang="en-US" sz="2400" b="1" dirty="0">
                <a:solidFill>
                  <a:srgbClr val="FF0000"/>
                </a:solidFill>
              </a:rPr>
              <a:t>Photochemistry</a:t>
            </a:r>
            <a:r>
              <a:rPr lang="en-US" sz="2400" b="1" dirty="0"/>
              <a:t> Visualized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1D96DD6-1213-0C4A-8C37-70F665AAF18C}"/>
              </a:ext>
            </a:extLst>
          </p:cNvPr>
          <p:cNvGrpSpPr/>
          <p:nvPr/>
        </p:nvGrpSpPr>
        <p:grpSpPr>
          <a:xfrm>
            <a:off x="889233" y="2380947"/>
            <a:ext cx="3573710" cy="3580996"/>
            <a:chOff x="889233" y="2380947"/>
            <a:chExt cx="3573710" cy="358099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D173D8F-E47D-E848-BC24-F894C6DF0AE9}"/>
                </a:ext>
              </a:extLst>
            </p:cNvPr>
            <p:cNvSpPr txBox="1"/>
            <p:nvPr/>
          </p:nvSpPr>
          <p:spPr>
            <a:xfrm>
              <a:off x="3372374" y="3017124"/>
              <a:ext cx="1090569" cy="5847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VOCs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0E23C1A-EB29-F248-8BB9-A6B3A42498C1}"/>
                </a:ext>
              </a:extLst>
            </p:cNvPr>
            <p:cNvSpPr txBox="1"/>
            <p:nvPr/>
          </p:nvSpPr>
          <p:spPr>
            <a:xfrm>
              <a:off x="889233" y="2380947"/>
              <a:ext cx="2105637" cy="92333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vehicles, solvents,</a:t>
              </a:r>
            </a:p>
            <a:p>
              <a:r>
                <a:rPr lang="en-US" b="1" dirty="0"/>
                <a:t>refineries,  personal care products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2252207-3CBF-1B47-B4E2-4BE99FAE33C8}"/>
                </a:ext>
              </a:extLst>
            </p:cNvPr>
            <p:cNvSpPr txBox="1"/>
            <p:nvPr/>
          </p:nvSpPr>
          <p:spPr>
            <a:xfrm>
              <a:off x="1220599" y="3870347"/>
              <a:ext cx="1774271" cy="646331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trees, vegetation  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EC30D71-4983-D040-B6EC-8AE6D2BC2F0E}"/>
                </a:ext>
              </a:extLst>
            </p:cNvPr>
            <p:cNvCxnSpPr>
              <a:stCxn id="4" idx="3"/>
              <a:endCxn id="3" idx="1"/>
            </p:cNvCxnSpPr>
            <p:nvPr/>
          </p:nvCxnSpPr>
          <p:spPr>
            <a:xfrm>
              <a:off x="2994870" y="2842612"/>
              <a:ext cx="377504" cy="4669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97384DE-E3C2-324B-AE35-0485A04D454F}"/>
                </a:ext>
              </a:extLst>
            </p:cNvPr>
            <p:cNvCxnSpPr>
              <a:stCxn id="5" idx="3"/>
              <a:endCxn id="3" idx="1"/>
            </p:cNvCxnSpPr>
            <p:nvPr/>
          </p:nvCxnSpPr>
          <p:spPr>
            <a:xfrm flipV="1">
              <a:off x="2994870" y="3309512"/>
              <a:ext cx="377504" cy="88400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E9F84F-FD83-2047-9802-5297D1C31F95}"/>
                </a:ext>
              </a:extLst>
            </p:cNvPr>
            <p:cNvSpPr txBox="1"/>
            <p:nvPr/>
          </p:nvSpPr>
          <p:spPr>
            <a:xfrm>
              <a:off x="3372374" y="4998324"/>
              <a:ext cx="1090569" cy="5847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NOx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B2F90E0-E35F-544A-873A-1030C44681CD}"/>
                </a:ext>
              </a:extLst>
            </p:cNvPr>
            <p:cNvSpPr txBox="1"/>
            <p:nvPr/>
          </p:nvSpPr>
          <p:spPr>
            <a:xfrm>
              <a:off x="889233" y="4454480"/>
              <a:ext cx="2105637" cy="92333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power plants, vehicles, </a:t>
              </a:r>
            </a:p>
            <a:p>
              <a:r>
                <a:rPr lang="en-US" b="1" dirty="0"/>
                <a:t>fertilizer use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0E9252-B4BE-D047-AB11-0EF39E55F3B5}"/>
                </a:ext>
              </a:extLst>
            </p:cNvPr>
            <p:cNvSpPr txBox="1"/>
            <p:nvPr/>
          </p:nvSpPr>
          <p:spPr>
            <a:xfrm>
              <a:off x="889233" y="5592611"/>
              <a:ext cx="156874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soils, lightning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4661386-D2F5-A941-900F-4399EE8FD8FD}"/>
                </a:ext>
              </a:extLst>
            </p:cNvPr>
            <p:cNvCxnSpPr/>
            <p:nvPr/>
          </p:nvCxnSpPr>
          <p:spPr>
            <a:xfrm>
              <a:off x="2994870" y="4823811"/>
              <a:ext cx="377504" cy="4669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87E7C3B-697A-BC42-B1C5-D5C32028C341}"/>
                </a:ext>
              </a:extLst>
            </p:cNvPr>
            <p:cNvCxnSpPr>
              <a:cxnSpLocks/>
              <a:stCxn id="12" idx="3"/>
              <a:endCxn id="10" idx="1"/>
            </p:cNvCxnSpPr>
            <p:nvPr/>
          </p:nvCxnSpPr>
          <p:spPr>
            <a:xfrm flipV="1">
              <a:off x="2457974" y="5290712"/>
              <a:ext cx="914400" cy="48656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450D20D-57D5-E342-9BA4-672B685372AA}"/>
              </a:ext>
            </a:extLst>
          </p:cNvPr>
          <p:cNvGrpSpPr/>
          <p:nvPr/>
        </p:nvGrpSpPr>
        <p:grpSpPr>
          <a:xfrm>
            <a:off x="3793920" y="980704"/>
            <a:ext cx="3118608" cy="4500072"/>
            <a:chOff x="3793920" y="980704"/>
            <a:chExt cx="3118608" cy="4500072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C52BA39-501A-3D48-80F6-33061E3B86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62943" y="3319002"/>
              <a:ext cx="578840" cy="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80F61F7-5221-6E49-A262-4AE3D792DFF9}"/>
                </a:ext>
              </a:extLst>
            </p:cNvPr>
            <p:cNvSpPr txBox="1"/>
            <p:nvPr/>
          </p:nvSpPr>
          <p:spPr>
            <a:xfrm>
              <a:off x="4521666" y="2949670"/>
              <a:ext cx="494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OH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CF05E9B-E123-044A-B157-77300E74BEE4}"/>
                </a:ext>
              </a:extLst>
            </p:cNvPr>
            <p:cNvSpPr txBox="1"/>
            <p:nvPr/>
          </p:nvSpPr>
          <p:spPr>
            <a:xfrm>
              <a:off x="5033394" y="3011889"/>
              <a:ext cx="1732790" cy="5847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HO</a:t>
              </a:r>
              <a:r>
                <a:rPr lang="en-US" sz="3200" b="1" baseline="-25000" dirty="0"/>
                <a:t>2 </a:t>
              </a:r>
              <a:r>
                <a:rPr lang="en-US" sz="3200" b="1" dirty="0"/>
                <a:t>,RO</a:t>
              </a:r>
              <a:r>
                <a:rPr lang="en-US" sz="3200" b="1" baseline="-25000" dirty="0"/>
                <a:t>2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E3E9492-BB51-E54D-BB0C-29E540FD1DE2}"/>
                </a:ext>
              </a:extLst>
            </p:cNvPr>
            <p:cNvCxnSpPr/>
            <p:nvPr/>
          </p:nvCxnSpPr>
          <p:spPr>
            <a:xfrm flipV="1">
              <a:off x="4462943" y="3601899"/>
              <a:ext cx="578840" cy="139642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0CCAAD2-15A5-F246-BC00-4597D3FB9BD1}"/>
                </a:ext>
              </a:extLst>
            </p:cNvPr>
            <p:cNvCxnSpPr/>
            <p:nvPr/>
          </p:nvCxnSpPr>
          <p:spPr>
            <a:xfrm>
              <a:off x="4769141" y="4239679"/>
              <a:ext cx="147226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D6DF8D6-AC82-FE45-9DD9-848717CD2EC1}"/>
                </a:ext>
              </a:extLst>
            </p:cNvPr>
            <p:cNvSpPr txBox="1"/>
            <p:nvPr/>
          </p:nvSpPr>
          <p:spPr>
            <a:xfrm>
              <a:off x="4945309" y="4249670"/>
              <a:ext cx="136321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HO</a:t>
              </a:r>
              <a:r>
                <a:rPr lang="en-US" b="1" baseline="-25000" dirty="0"/>
                <a:t>2</a:t>
              </a:r>
              <a:r>
                <a:rPr lang="en-US" b="1" dirty="0"/>
                <a:t> + NO</a:t>
              </a:r>
            </a:p>
            <a:p>
              <a:r>
                <a:rPr lang="en-US" b="1" dirty="0"/>
                <a:t>RO</a:t>
              </a:r>
              <a:r>
                <a:rPr lang="en-US" b="1" baseline="-25000" dirty="0"/>
                <a:t>2</a:t>
              </a:r>
              <a:r>
                <a:rPr lang="en-US" b="1" dirty="0"/>
                <a:t> + NO</a:t>
              </a:r>
            </a:p>
            <a:p>
              <a:endParaRPr lang="en-US" sz="1000" b="1" i="1" dirty="0"/>
            </a:p>
            <a:p>
              <a:r>
                <a:rPr lang="en-US" sz="1400" b="1" i="1" dirty="0"/>
                <a:t>breaks O</a:t>
              </a:r>
              <a:r>
                <a:rPr lang="en-US" sz="1400" b="1" i="1" baseline="-25000" dirty="0"/>
                <a:t>2</a:t>
              </a:r>
              <a:r>
                <a:rPr lang="en-US" sz="1400" b="1" i="1" dirty="0"/>
                <a:t> bond!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23E76A4-4D00-7E40-BB0D-5A73795317F6}"/>
                </a:ext>
              </a:extLst>
            </p:cNvPr>
            <p:cNvSpPr txBox="1"/>
            <p:nvPr/>
          </p:nvSpPr>
          <p:spPr>
            <a:xfrm>
              <a:off x="6245603" y="3947291"/>
              <a:ext cx="666925" cy="5847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O</a:t>
              </a:r>
              <a:r>
                <a:rPr lang="en-US" sz="3200" b="1" baseline="-25000" dirty="0"/>
                <a:t>3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35AD3DA-A61C-D442-A66F-AD093DEBF3D5}"/>
                </a:ext>
              </a:extLst>
            </p:cNvPr>
            <p:cNvSpPr txBox="1"/>
            <p:nvPr/>
          </p:nvSpPr>
          <p:spPr>
            <a:xfrm>
              <a:off x="3793920" y="3880672"/>
              <a:ext cx="15645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rgbClr val="FF0000"/>
                  </a:solidFill>
                </a:rPr>
                <a:t>photochemistry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0EB0C58-3D42-EE48-8763-9B3F984BD3D1}"/>
                </a:ext>
              </a:extLst>
            </p:cNvPr>
            <p:cNvSpPr txBox="1"/>
            <p:nvPr/>
          </p:nvSpPr>
          <p:spPr>
            <a:xfrm>
              <a:off x="4435678" y="980704"/>
              <a:ext cx="666925" cy="58477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O</a:t>
              </a:r>
              <a:r>
                <a:rPr lang="en-US" sz="3200" b="1" baseline="-25000" dirty="0"/>
                <a:t>3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C86C24A-6226-3E44-9690-E36D7B551599}"/>
                </a:ext>
              </a:extLst>
            </p:cNvPr>
            <p:cNvCxnSpPr>
              <a:stCxn id="31" idx="2"/>
              <a:endCxn id="19" idx="0"/>
            </p:cNvCxnSpPr>
            <p:nvPr/>
          </p:nvCxnSpPr>
          <p:spPr>
            <a:xfrm>
              <a:off x="4769141" y="1565479"/>
              <a:ext cx="0" cy="138419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8FABF60-2F97-9540-A51E-91F943010D16}"/>
                </a:ext>
              </a:extLst>
            </p:cNvPr>
            <p:cNvSpPr txBox="1"/>
            <p:nvPr/>
          </p:nvSpPr>
          <p:spPr>
            <a:xfrm>
              <a:off x="4798698" y="1867860"/>
              <a:ext cx="559769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solidFill>
                    <a:srgbClr val="FF0000"/>
                  </a:solidFill>
                </a:rPr>
                <a:t>h</a:t>
              </a:r>
              <a:r>
                <a:rPr lang="en-US" sz="2000" b="1" dirty="0" err="1">
                  <a:solidFill>
                    <a:srgbClr val="FF0000"/>
                  </a:solidFill>
                  <a:latin typeface="Symbol" pitchFamily="2" charset="2"/>
                </a:rPr>
                <a:t>n</a:t>
              </a:r>
              <a:endParaRPr lang="en-US" sz="2000" b="1" dirty="0">
                <a:solidFill>
                  <a:srgbClr val="FF0000"/>
                </a:solidFill>
                <a:latin typeface="Symbol" pitchFamily="2" charset="2"/>
              </a:endParaRPr>
            </a:p>
            <a:p>
              <a:r>
                <a:rPr lang="en-US" b="1" dirty="0"/>
                <a:t>H</a:t>
              </a:r>
              <a:r>
                <a:rPr lang="en-US" b="1" baseline="-25000" dirty="0"/>
                <a:t>2</a:t>
              </a:r>
              <a:r>
                <a:rPr lang="en-US" b="1" dirty="0"/>
                <a:t>O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B966729A-9083-574A-B02D-AF28AAC28F31}"/>
              </a:ext>
            </a:extLst>
          </p:cNvPr>
          <p:cNvSpPr txBox="1"/>
          <p:nvPr/>
        </p:nvSpPr>
        <p:spPr>
          <a:xfrm>
            <a:off x="1655653" y="6354246"/>
            <a:ext cx="7373923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>
                    <a:lumMod val="50000"/>
                  </a:schemeClr>
                </a:solidFill>
              </a:rPr>
              <a:t>  Primary Processes       </a:t>
            </a:r>
            <a:r>
              <a:rPr lang="en-US" b="1" i="1" dirty="0">
                <a:solidFill>
                  <a:srgbClr val="FC7F7F"/>
                </a:solidFill>
              </a:rPr>
              <a:t>Photochemical Reactions</a:t>
            </a:r>
            <a:r>
              <a:rPr lang="en-US" b="1" i="1" dirty="0">
                <a:solidFill>
                  <a:schemeClr val="bg1">
                    <a:lumMod val="50000"/>
                  </a:schemeClr>
                </a:solidFill>
              </a:rPr>
              <a:t>                            End points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D0F5DC9-D956-F84C-B0C0-35ABD3E33ECF}"/>
              </a:ext>
            </a:extLst>
          </p:cNvPr>
          <p:cNvGrpSpPr/>
          <p:nvPr/>
        </p:nvGrpSpPr>
        <p:grpSpPr>
          <a:xfrm>
            <a:off x="6774573" y="1315767"/>
            <a:ext cx="2369427" cy="3997898"/>
            <a:chOff x="6774573" y="1315767"/>
            <a:chExt cx="2369427" cy="399789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C20C4A9-C067-6B48-B711-177248FE5EC5}"/>
                </a:ext>
              </a:extLst>
            </p:cNvPr>
            <p:cNvSpPr txBox="1"/>
            <p:nvPr/>
          </p:nvSpPr>
          <p:spPr>
            <a:xfrm>
              <a:off x="7128545" y="3841351"/>
              <a:ext cx="1914788" cy="120032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High NOx</a:t>
              </a:r>
            </a:p>
            <a:p>
              <a:pPr algn="ctr"/>
              <a:r>
                <a:rPr lang="en-US" sz="2400" b="1" dirty="0">
                  <a:solidFill>
                    <a:srgbClr val="FF0000"/>
                  </a:solidFill>
                </a:rPr>
                <a:t>Ozone production</a:t>
              </a:r>
            </a:p>
          </p:txBody>
        </p:sp>
        <p:sp>
          <p:nvSpPr>
            <p:cNvPr id="35" name="Right Brace 34">
              <a:extLst>
                <a:ext uri="{FF2B5EF4-FFF2-40B4-BE49-F238E27FC236}">
                  <a16:creationId xmlns:a16="http://schemas.microsoft.com/office/drawing/2014/main" id="{90A01D30-6179-924D-B7DB-E77A13081D12}"/>
                </a:ext>
              </a:extLst>
            </p:cNvPr>
            <p:cNvSpPr/>
            <p:nvPr/>
          </p:nvSpPr>
          <p:spPr>
            <a:xfrm>
              <a:off x="7138322" y="3489508"/>
              <a:ext cx="341172" cy="1824157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527A7FD-A886-C14A-B991-56D9812A59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4573" y="3295898"/>
              <a:ext cx="1840920" cy="1"/>
            </a:xfrm>
            <a:prstGeom prst="straightConnector1">
              <a:avLst/>
            </a:prstGeom>
            <a:ln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3381FD6-2F8F-C541-995F-10D9C3898A73}"/>
                </a:ext>
              </a:extLst>
            </p:cNvPr>
            <p:cNvSpPr txBox="1"/>
            <p:nvPr/>
          </p:nvSpPr>
          <p:spPr>
            <a:xfrm>
              <a:off x="7408403" y="2581001"/>
              <a:ext cx="16211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HO</a:t>
              </a:r>
              <a:r>
                <a:rPr lang="en-US" b="1" baseline="-25000" dirty="0"/>
                <a:t>2</a:t>
              </a:r>
              <a:r>
                <a:rPr lang="en-US" b="1" dirty="0"/>
                <a:t> + HO</a:t>
              </a:r>
              <a:r>
                <a:rPr lang="en-US" b="1" baseline="-25000" dirty="0"/>
                <a:t>2</a:t>
              </a:r>
              <a:endParaRPr lang="en-US" b="1" dirty="0"/>
            </a:p>
            <a:p>
              <a:r>
                <a:rPr lang="en-US" b="1" dirty="0"/>
                <a:t>RO</a:t>
              </a:r>
              <a:r>
                <a:rPr lang="en-US" b="1" baseline="-25000" dirty="0"/>
                <a:t>2</a:t>
              </a:r>
              <a:r>
                <a:rPr lang="en-US" b="1" dirty="0"/>
                <a:t> + HO</a:t>
              </a:r>
              <a:r>
                <a:rPr lang="en-US" b="1" baseline="-25000" dirty="0"/>
                <a:t>2</a:t>
              </a:r>
              <a:endParaRPr lang="en-US" b="1" dirty="0"/>
            </a:p>
            <a:p>
              <a:endParaRPr lang="en-US" sz="1000" b="1" i="1" dirty="0"/>
            </a:p>
            <a:p>
              <a:r>
                <a:rPr lang="en-US" sz="1400" b="1" i="1" dirty="0"/>
                <a:t>O</a:t>
              </a:r>
              <a:r>
                <a:rPr lang="en-US" sz="1400" b="1" i="1" baseline="-25000" dirty="0"/>
                <a:t>2</a:t>
              </a:r>
              <a:r>
                <a:rPr lang="en-US" sz="1400" b="1" i="1" dirty="0"/>
                <a:t> bond not broken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955227F-97E6-114A-B592-64C76C38EF39}"/>
                </a:ext>
              </a:extLst>
            </p:cNvPr>
            <p:cNvSpPr txBox="1"/>
            <p:nvPr/>
          </p:nvSpPr>
          <p:spPr>
            <a:xfrm>
              <a:off x="7229212" y="1565479"/>
              <a:ext cx="1914788" cy="8309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Low NOx</a:t>
              </a:r>
            </a:p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Ozone Loss</a:t>
              </a:r>
            </a:p>
          </p:txBody>
        </p:sp>
        <p:sp>
          <p:nvSpPr>
            <p:cNvPr id="44" name="Right Brace 43">
              <a:extLst>
                <a:ext uri="{FF2B5EF4-FFF2-40B4-BE49-F238E27FC236}">
                  <a16:creationId xmlns:a16="http://schemas.microsoft.com/office/drawing/2014/main" id="{4C3119D7-F687-C84E-84C5-0B31F29C9309}"/>
                </a:ext>
              </a:extLst>
            </p:cNvPr>
            <p:cNvSpPr/>
            <p:nvPr/>
          </p:nvSpPr>
          <p:spPr>
            <a:xfrm>
              <a:off x="7106492" y="1315767"/>
              <a:ext cx="341172" cy="1229201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BD12DECA-3717-9345-AFDD-9212A0C3322E}"/>
              </a:ext>
            </a:extLst>
          </p:cNvPr>
          <p:cNvSpPr/>
          <p:nvPr/>
        </p:nvSpPr>
        <p:spPr>
          <a:xfrm>
            <a:off x="4360127" y="646771"/>
            <a:ext cx="2029522" cy="5130506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ate Placeholder 48">
            <a:extLst>
              <a:ext uri="{FF2B5EF4-FFF2-40B4-BE49-F238E27FC236}">
                <a16:creationId xmlns:a16="http://schemas.microsoft.com/office/drawing/2014/main" id="{3211A57B-772E-D147-8AB1-31F903644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25519-C1D3-1D45-8732-E8CFC1EFAB49}" type="datetime1">
              <a:rPr lang="en-US" smtClean="0"/>
              <a:t>3/1/21</a:t>
            </a:fld>
            <a:endParaRPr lang="en-US"/>
          </a:p>
        </p:txBody>
      </p:sp>
      <p:sp>
        <p:nvSpPr>
          <p:cNvPr id="50" name="Slide Number Placeholder 49">
            <a:extLst>
              <a:ext uri="{FF2B5EF4-FFF2-40B4-BE49-F238E27FC236}">
                <a16:creationId xmlns:a16="http://schemas.microsoft.com/office/drawing/2014/main" id="{C8F800B9-1B8A-D34E-A81D-0E250E650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62208" y="6430897"/>
            <a:ext cx="2133600" cy="365125"/>
          </a:xfrm>
        </p:spPr>
        <p:txBody>
          <a:bodyPr/>
          <a:lstStyle/>
          <a:p>
            <a:fld id="{968AA33D-DABD-7B4F-893A-35DB0B632703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336072-3068-1D4B-994B-CF5B028B16E6}"/>
              </a:ext>
            </a:extLst>
          </p:cNvPr>
          <p:cNvSpPr txBox="1"/>
          <p:nvPr/>
        </p:nvSpPr>
        <p:spPr>
          <a:xfrm>
            <a:off x="3183622" y="5951789"/>
            <a:ext cx="5859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precursors          oxidants                                                    </a:t>
            </a:r>
            <a:r>
              <a:rPr lang="en-US" i="1" dirty="0">
                <a:sym typeface="Wingdings" pitchFamily="2" charset="2"/>
              </a:rPr>
              <a:t>  end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089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74A379-5FE6-7542-B3A7-850ECE97D8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52" r="13109" b="8200"/>
          <a:stretch/>
        </p:blipFill>
        <p:spPr>
          <a:xfrm>
            <a:off x="100668" y="1097792"/>
            <a:ext cx="4496500" cy="45289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8FF5CD-9CD6-3547-8925-DBF83304B9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2" r="4055"/>
          <a:stretch/>
        </p:blipFill>
        <p:spPr>
          <a:xfrm>
            <a:off x="4756558" y="1424963"/>
            <a:ext cx="4093827" cy="408968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9916C6-3913-6D4A-978F-1919432A0F75}"/>
              </a:ext>
            </a:extLst>
          </p:cNvPr>
          <p:cNvCxnSpPr/>
          <p:nvPr/>
        </p:nvCxnSpPr>
        <p:spPr>
          <a:xfrm>
            <a:off x="2197916" y="2407641"/>
            <a:ext cx="2525086" cy="3523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2F2D8EA-60BB-DD47-BA1F-D028C82306FF}"/>
              </a:ext>
            </a:extLst>
          </p:cNvPr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Photochemical smog has decreased significantly in most of the US, since 1980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BDD2DF-A69D-884F-89DA-9D878F03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96C37-7E7B-8F4C-AE7B-B83901D5FBE0}" type="datetime1">
              <a:rPr lang="en-US" smtClean="0"/>
              <a:t>3/1/21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A560D1A-04A6-204A-A406-8C9EC371C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AA33D-DABD-7B4F-893A-35DB0B63270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92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86EB77-4E78-6E43-A51F-D1CD4518F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16" y="1465386"/>
            <a:ext cx="9075084" cy="48299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8D200F5-C391-6A47-9DCA-219353EF1A99}"/>
              </a:ext>
            </a:extLst>
          </p:cNvPr>
          <p:cNvSpPr/>
          <p:nvPr/>
        </p:nvSpPr>
        <p:spPr>
          <a:xfrm>
            <a:off x="6013938" y="4302369"/>
            <a:ext cx="1875692" cy="5978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60B0CD-F492-CA40-B443-B59CC5F9CD5B}"/>
              </a:ext>
            </a:extLst>
          </p:cNvPr>
          <p:cNvSpPr txBox="1"/>
          <p:nvPr/>
        </p:nvSpPr>
        <p:spPr>
          <a:xfrm>
            <a:off x="0" y="246184"/>
            <a:ext cx="9144000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Changes in climate affect air quality by modifying both meteorology and chemistry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2F9B9C-CD43-7F4D-9C88-D9855CE7DAA0}"/>
              </a:ext>
            </a:extLst>
          </p:cNvPr>
          <p:cNvCxnSpPr/>
          <p:nvPr/>
        </p:nvCxnSpPr>
        <p:spPr>
          <a:xfrm>
            <a:off x="2836985" y="1676400"/>
            <a:ext cx="32707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B0950A5-D02F-7142-9BF6-C895EB9DA522}"/>
              </a:ext>
            </a:extLst>
          </p:cNvPr>
          <p:cNvSpPr txBox="1"/>
          <p:nvPr/>
        </p:nvSpPr>
        <p:spPr>
          <a:xfrm>
            <a:off x="6013938" y="2004647"/>
            <a:ext cx="29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6CE011-43D5-D445-B5A3-AB99744C1899}"/>
              </a:ext>
            </a:extLst>
          </p:cNvPr>
          <p:cNvSpPr txBox="1"/>
          <p:nvPr/>
        </p:nvSpPr>
        <p:spPr>
          <a:xfrm>
            <a:off x="7889630" y="2537991"/>
            <a:ext cx="29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5ACDDB-B7E9-E647-9332-7C5B39508FC0}"/>
              </a:ext>
            </a:extLst>
          </p:cNvPr>
          <p:cNvSpPr txBox="1"/>
          <p:nvPr/>
        </p:nvSpPr>
        <p:spPr>
          <a:xfrm>
            <a:off x="7092466" y="3053804"/>
            <a:ext cx="29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DC9681B-4E8B-CC42-9412-38AEF9C9B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EBD54-BEA7-224D-AFC4-F21C708C1293}" type="datetime1">
              <a:rPr lang="en-US" smtClean="0"/>
              <a:t>3/1/21</a:t>
            </a:fld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ACDCFB8-31C9-F541-9189-6F0383243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AA33D-DABD-7B4F-893A-35DB0B6327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50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078298-06FE-044E-B094-D4E49C42DE74}"/>
              </a:ext>
            </a:extLst>
          </p:cNvPr>
          <p:cNvSpPr txBox="1"/>
          <p:nvPr/>
        </p:nvSpPr>
        <p:spPr>
          <a:xfrm>
            <a:off x="480646" y="1649779"/>
            <a:ext cx="8358554" cy="163121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OH</a:t>
            </a:r>
            <a:r>
              <a:rPr lang="en-US" sz="2000" b="1" dirty="0"/>
              <a:t> + VOC  </a:t>
            </a:r>
            <a:r>
              <a:rPr lang="en-US" sz="2000" b="1" dirty="0">
                <a:sym typeface="Wingdings" pitchFamily="2" charset="2"/>
              </a:rPr>
              <a:t> </a:t>
            </a:r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RO</a:t>
            </a:r>
            <a:r>
              <a:rPr lang="en-US" sz="2000" b="1" baseline="-25000" dirty="0">
                <a:solidFill>
                  <a:srgbClr val="FF0000"/>
                </a:solidFill>
                <a:sym typeface="Wingdings" pitchFamily="2" charset="2"/>
              </a:rPr>
              <a:t>2</a:t>
            </a:r>
            <a:r>
              <a:rPr lang="en-US" sz="2000" b="1" dirty="0">
                <a:sym typeface="Wingdings" pitchFamily="2" charset="2"/>
              </a:rPr>
              <a:t> + </a:t>
            </a:r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HO</a:t>
            </a:r>
            <a:r>
              <a:rPr lang="en-US" sz="2000" b="1" baseline="-25000" dirty="0">
                <a:solidFill>
                  <a:srgbClr val="FF0000"/>
                </a:solidFill>
                <a:sym typeface="Wingdings" pitchFamily="2" charset="2"/>
              </a:rPr>
              <a:t>2</a:t>
            </a:r>
          </a:p>
          <a:p>
            <a:endParaRPr lang="en-US" sz="2000" b="1" dirty="0">
              <a:sym typeface="Wingdings" pitchFamily="2" charset="2"/>
            </a:endParaRPr>
          </a:p>
          <a:p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HO</a:t>
            </a:r>
            <a:r>
              <a:rPr lang="en-US" sz="2000" b="1" baseline="-25000" dirty="0">
                <a:solidFill>
                  <a:srgbClr val="FF0000"/>
                </a:solidFill>
                <a:sym typeface="Wingdings" pitchFamily="2" charset="2"/>
              </a:rPr>
              <a:t>2</a:t>
            </a:r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 + NO</a:t>
            </a:r>
            <a:r>
              <a:rPr lang="en-US" sz="2000" b="1" dirty="0">
                <a:sym typeface="Wingdings" pitchFamily="2" charset="2"/>
              </a:rPr>
              <a:t>  </a:t>
            </a:r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NO</a:t>
            </a:r>
            <a:r>
              <a:rPr lang="en-US" sz="2000" b="1" baseline="-25000" dirty="0">
                <a:solidFill>
                  <a:srgbClr val="FF0000"/>
                </a:solidFill>
                <a:sym typeface="Wingdings" pitchFamily="2" charset="2"/>
              </a:rPr>
              <a:t>2</a:t>
            </a:r>
            <a:r>
              <a:rPr lang="en-US" sz="2000" b="1" dirty="0">
                <a:sym typeface="Wingdings" pitchFamily="2" charset="2"/>
              </a:rPr>
              <a:t> + </a:t>
            </a:r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OH                                                       </a:t>
            </a:r>
            <a:r>
              <a:rPr lang="en-US" sz="2000" b="1" dirty="0">
                <a:solidFill>
                  <a:srgbClr val="00B0F0"/>
                </a:solidFill>
                <a:sym typeface="Wingdings" pitchFamily="2" charset="2"/>
              </a:rPr>
              <a:t> Regenerates OH</a:t>
            </a:r>
          </a:p>
          <a:p>
            <a:endParaRPr lang="en-US" sz="2000" b="1" dirty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{ NO</a:t>
            </a:r>
            <a:r>
              <a:rPr lang="en-US" sz="2000" b="1" baseline="-25000" dirty="0">
                <a:solidFill>
                  <a:srgbClr val="FF0000"/>
                </a:solidFill>
                <a:sym typeface="Wingdings" pitchFamily="2" charset="2"/>
              </a:rPr>
              <a:t>2</a:t>
            </a:r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 + </a:t>
            </a:r>
            <a:r>
              <a:rPr lang="en-US" sz="2000" b="1" dirty="0" err="1">
                <a:solidFill>
                  <a:srgbClr val="FF0000"/>
                </a:solidFill>
                <a:sym typeface="Wingdings" pitchFamily="2" charset="2"/>
              </a:rPr>
              <a:t>h</a:t>
            </a:r>
            <a:r>
              <a:rPr lang="en-US" sz="2000" b="1" dirty="0" err="1">
                <a:solidFill>
                  <a:srgbClr val="FF0000"/>
                </a:solidFill>
                <a:latin typeface="Symbol" pitchFamily="2" charset="2"/>
                <a:sym typeface="Wingdings" pitchFamily="2" charset="2"/>
              </a:rPr>
              <a:t>n</a:t>
            </a:r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  NO + O     ;    O + O</a:t>
            </a:r>
            <a:r>
              <a:rPr lang="en-US" sz="2000" b="1" baseline="-25000" dirty="0">
                <a:solidFill>
                  <a:srgbClr val="FF0000"/>
                </a:solidFill>
                <a:sym typeface="Wingdings" pitchFamily="2" charset="2"/>
              </a:rPr>
              <a:t>2</a:t>
            </a:r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 + Air  O</a:t>
            </a:r>
            <a:r>
              <a:rPr lang="en-US" sz="2000" b="1" baseline="-25000" dirty="0">
                <a:solidFill>
                  <a:srgbClr val="FF0000"/>
                </a:solidFill>
                <a:sym typeface="Wingdings" pitchFamily="2" charset="2"/>
              </a:rPr>
              <a:t>3</a:t>
            </a:r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 + Air   }   </a:t>
            </a:r>
            <a:r>
              <a:rPr lang="en-US" sz="2000" b="1" dirty="0">
                <a:solidFill>
                  <a:srgbClr val="00B0F0"/>
                </a:solidFill>
                <a:sym typeface="Wingdings" pitchFamily="2" charset="2"/>
              </a:rPr>
              <a:t>Regenerates O</a:t>
            </a:r>
            <a:r>
              <a:rPr lang="en-US" sz="2000" b="1" baseline="-25000" dirty="0">
                <a:solidFill>
                  <a:srgbClr val="00B0F0"/>
                </a:solidFill>
                <a:sym typeface="Wingdings" pitchFamily="2" charset="2"/>
              </a:rPr>
              <a:t>3</a:t>
            </a:r>
            <a:r>
              <a:rPr lang="en-US" sz="2000" b="1" dirty="0">
                <a:solidFill>
                  <a:srgbClr val="00B0F0"/>
                </a:solidFill>
                <a:sym typeface="Wingdings" pitchFamily="2" charset="2"/>
              </a:rPr>
              <a:t> and NO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9AF894-DACE-7744-BB61-FD8285209B11}"/>
              </a:ext>
            </a:extLst>
          </p:cNvPr>
          <p:cNvSpPr txBox="1"/>
          <p:nvPr/>
        </p:nvSpPr>
        <p:spPr>
          <a:xfrm>
            <a:off x="480646" y="3798277"/>
            <a:ext cx="8358554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i="1" u="sng" dirty="0"/>
              <a:t>Rates</a:t>
            </a:r>
            <a:r>
              <a:rPr lang="en-US" sz="2000" b="1" i="1" dirty="0"/>
              <a:t> for these reactions become faster at higher temperatures – ozone is produced more rapidly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8E6FA1-E224-4F4C-9DC5-ED3FA8F4D74D}"/>
              </a:ext>
            </a:extLst>
          </p:cNvPr>
          <p:cNvSpPr txBox="1"/>
          <p:nvPr/>
        </p:nvSpPr>
        <p:spPr>
          <a:xfrm>
            <a:off x="457200" y="932442"/>
            <a:ext cx="8358554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i="1" u="sng" dirty="0"/>
              <a:t>Emissions</a:t>
            </a:r>
            <a:r>
              <a:rPr lang="en-US" sz="2000" b="1" i="1" dirty="0"/>
              <a:t> of VOCs tend to rise as temperatures rise: biological metabolism, 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E7F5865B-C9E6-D34D-AF68-A1105AFF4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8122A-5D94-F049-9D96-04C1CD32E9E6}" type="datetime1">
              <a:rPr lang="en-US" smtClean="0"/>
              <a:t>3/1/21</a:t>
            </a:fld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C141086-770F-E145-81FF-B7794FA02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AA33D-DABD-7B4F-893A-35DB0B632703}" type="slidenum">
              <a:rPr lang="en-US" smtClean="0"/>
              <a:t>14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A36E63-B9D4-0A44-8DE0-788AEC2B5BF2}"/>
              </a:ext>
            </a:extLst>
          </p:cNvPr>
          <p:cNvSpPr txBox="1"/>
          <p:nvPr/>
        </p:nvSpPr>
        <p:spPr>
          <a:xfrm>
            <a:off x="381000" y="5131182"/>
            <a:ext cx="80010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"Double-whammy" climate – pollution positive feedback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0243E4E-981C-5549-9233-1B1A39729EAA}"/>
              </a:ext>
            </a:extLst>
          </p:cNvPr>
          <p:cNvCxnSpPr/>
          <p:nvPr/>
        </p:nvCxnSpPr>
        <p:spPr>
          <a:xfrm>
            <a:off x="1382486" y="1391138"/>
            <a:ext cx="0" cy="2586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EBE8E98-2058-EB4F-9C88-7C15F9107413}"/>
              </a:ext>
            </a:extLst>
          </p:cNvPr>
          <p:cNvCxnSpPr/>
          <p:nvPr/>
        </p:nvCxnSpPr>
        <p:spPr>
          <a:xfrm flipV="1">
            <a:off x="1817914" y="3200400"/>
            <a:ext cx="0" cy="5978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370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813A9E-C211-B04F-A025-41C89EA86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" y="820615"/>
            <a:ext cx="9089085" cy="540433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0D42D0-1671-3D48-B759-4BF461510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E7FAB-7D70-B44B-8532-964A7EAE4FB4}" type="datetime1">
              <a:rPr lang="en-US" smtClean="0"/>
              <a:t>3/1/21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6EF1C-CCFA-8D4C-95DA-614DDDB85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AA33D-DABD-7B4F-893A-35DB0B63270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45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2759" y="334106"/>
            <a:ext cx="7376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Atmospheric stability has a direct effect on air pollution:</a:t>
            </a:r>
          </a:p>
          <a:p>
            <a:r>
              <a:rPr lang="en-US" sz="2400" b="1" dirty="0"/>
              <a:t>Emissions can be trapped near the ground (L.A., S.L.C.,…)</a:t>
            </a:r>
          </a:p>
        </p:txBody>
      </p:sp>
      <p:pic>
        <p:nvPicPr>
          <p:cNvPr id="7" name="Picture 6" descr="peak_aqi_saltlakecity_ut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88" y="1490271"/>
            <a:ext cx="3156392" cy="19017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4788" y="1137358"/>
            <a:ext cx="1354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Jan 23, 2013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-175" t="-7504" r="32792" b="7172"/>
          <a:stretch/>
        </p:blipFill>
        <p:spPr>
          <a:xfrm>
            <a:off x="647837" y="3446820"/>
            <a:ext cx="3718668" cy="5988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44787" y="4685863"/>
            <a:ext cx="70879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Persistent temperature inversions in January 2013 over Northern Utah led to unhealthy air 11 out of 31 days.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6686" y="6231467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Airnow</a:t>
            </a:r>
            <a:r>
              <a:rPr lang="en-US" dirty="0"/>
              <a:t>; NASA Earth Observatory</a:t>
            </a:r>
          </a:p>
        </p:txBody>
      </p:sp>
      <p:pic>
        <p:nvPicPr>
          <p:cNvPr id="15" name="Picture 14" descr="Utahcounty_pho_201301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915" y="1506690"/>
            <a:ext cx="3156392" cy="199002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40915" y="2054622"/>
            <a:ext cx="907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cooler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40915" y="1506690"/>
            <a:ext cx="1095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warmer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48406" y="3578964"/>
            <a:ext cx="1421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Salt Lake City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E70042-5226-D94E-B0CA-6B10542AB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984A6-1641-B248-ACAF-E928A9B1216A}" type="datetime1">
              <a:rPr lang="en-US" smtClean="0"/>
              <a:t>3/1/21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339A8-EE46-8044-878F-6F07011AE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AA33D-DABD-7B4F-893A-35DB0B63270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7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250112"/>
            <a:ext cx="9144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45720" rIns="4572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Calibri"/>
              </a:rPr>
              <a:t>Temperature role in ozone air quality from observations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0" y="844696"/>
            <a:ext cx="5001734" cy="3756840"/>
            <a:chOff x="0" y="960"/>
            <a:chExt cx="3264" cy="2016"/>
          </a:xfrm>
        </p:grpSpPr>
        <p:pic>
          <p:nvPicPr>
            <p:cNvPr id="5" name="Picture 5" descr="figure_6"/>
            <p:cNvPicPr>
              <a:picLocks noChangeAspect="1" noChangeArrowheads="1"/>
            </p:cNvPicPr>
            <p:nvPr/>
          </p:nvPicPr>
          <p:blipFill>
            <a:blip r:embed="rId2"/>
            <a:srcRect l="19496" t="65994" r="19496" b="8751"/>
            <a:stretch>
              <a:fillRect/>
            </a:stretch>
          </p:blipFill>
          <p:spPr bwMode="auto">
            <a:xfrm>
              <a:off x="261" y="1397"/>
              <a:ext cx="2928" cy="1579"/>
            </a:xfrm>
            <a:prstGeom prst="rect">
              <a:avLst/>
            </a:prstGeom>
            <a:noFill/>
          </p:spPr>
        </p:pic>
        <p:pic>
          <p:nvPicPr>
            <p:cNvPr id="6" name="Picture 6" descr="figure_6"/>
            <p:cNvPicPr>
              <a:picLocks noChangeAspect="1" noChangeArrowheads="1"/>
            </p:cNvPicPr>
            <p:nvPr/>
          </p:nvPicPr>
          <p:blipFill>
            <a:blip r:embed="rId2"/>
            <a:srcRect l="19609" t="5051" r="19383" b="73904"/>
            <a:stretch>
              <a:fillRect/>
            </a:stretch>
          </p:blipFill>
          <p:spPr bwMode="auto">
            <a:xfrm>
              <a:off x="261" y="1344"/>
              <a:ext cx="2928" cy="1316"/>
            </a:xfrm>
            <a:prstGeom prst="rect">
              <a:avLst/>
            </a:prstGeom>
            <a:noFill/>
          </p:spPr>
        </p:pic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1653" y="1632"/>
              <a:ext cx="1200" cy="548"/>
              <a:chOff x="1536" y="2496"/>
              <a:chExt cx="1200" cy="548"/>
            </a:xfrm>
          </p:grpSpPr>
          <p:sp>
            <p:nvSpPr>
              <p:cNvPr id="10" name="Text Box 8"/>
              <p:cNvSpPr txBox="1">
                <a:spLocks noChangeArrowheads="1"/>
              </p:cNvSpPr>
              <p:nvPr/>
            </p:nvSpPr>
            <p:spPr bwMode="auto">
              <a:xfrm>
                <a:off x="1632" y="2640"/>
                <a:ext cx="1104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45720" rIns="4572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  <a:latin typeface="Calibri"/>
                    <a:ea typeface="Arial" charset="0"/>
                    <a:cs typeface="Arial" charset="0"/>
                  </a:rPr>
                  <a:t>1988, hottest on record</a:t>
                </a:r>
              </a:p>
            </p:txBody>
          </p:sp>
          <p:sp>
            <p:nvSpPr>
              <p:cNvPr id="11" name="Line 9"/>
              <p:cNvSpPr>
                <a:spLocks noChangeShapeType="1"/>
              </p:cNvSpPr>
              <p:nvPr/>
            </p:nvSpPr>
            <p:spPr bwMode="auto">
              <a:xfrm flipH="1" flipV="1">
                <a:off x="1536" y="2496"/>
                <a:ext cx="144" cy="1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 rot="16200000">
              <a:off x="-673" y="2065"/>
              <a:ext cx="1584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prstClr val="black"/>
                  </a:solidFill>
                  <a:latin typeface="Calibri"/>
                  <a:ea typeface="Arial" charset="0"/>
                  <a:cs typeface="Arial" charset="0"/>
                </a:rPr>
                <a:t>Days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48" y="960"/>
              <a:ext cx="3216" cy="40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45720" rIns="4572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latin typeface="Calibri"/>
                  <a:ea typeface="Times New Roman" charset="0"/>
                  <a:cs typeface="Times New Roman" charset="0"/>
                </a:rPr>
                <a:t>Number of summer days with ozone </a:t>
              </a:r>
              <a:r>
                <a:rPr lang="en-US" dirty="0" err="1">
                  <a:solidFill>
                    <a:prstClr val="black"/>
                  </a:solidFill>
                  <a:latin typeface="Calibri"/>
                  <a:ea typeface="Times New Roman" charset="0"/>
                  <a:cs typeface="Times New Roman" charset="0"/>
                </a:rPr>
                <a:t>exceedances</a:t>
              </a:r>
              <a:r>
                <a:rPr lang="en-US" dirty="0">
                  <a:solidFill>
                    <a:prstClr val="black"/>
                  </a:solidFill>
                  <a:latin typeface="Calibri"/>
                  <a:ea typeface="Times New Roman" charset="0"/>
                  <a:cs typeface="Times New Roman" charset="0"/>
                </a:rPr>
                <a:t>, mean over sites in Northeast</a:t>
              </a:r>
            </a:p>
          </p:txBody>
        </p:sp>
      </p:grp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484752" y="6491288"/>
            <a:ext cx="16827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Helvetica" charset="0"/>
              </a:rPr>
              <a:t>Lin et al., 2001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5198" y="4601536"/>
            <a:ext cx="32299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 very hot summer can mean more ozone </a:t>
            </a:r>
            <a:r>
              <a:rPr lang="en-US" sz="2000" dirty="0" err="1"/>
              <a:t>exceedances</a:t>
            </a:r>
            <a:r>
              <a:rPr lang="en-US" sz="2000" dirty="0"/>
              <a:t>, even if emissions of ozone precursors are declining.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2F75F1-3514-A14D-A44E-2D95D4EFC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828" y="1135511"/>
            <a:ext cx="4223859" cy="42937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125C64-25EA-254A-A744-0A6B47D4893C}"/>
              </a:ext>
            </a:extLst>
          </p:cNvPr>
          <p:cNvSpPr txBox="1"/>
          <p:nvPr/>
        </p:nvSpPr>
        <p:spPr>
          <a:xfrm>
            <a:off x="4791989" y="4852924"/>
            <a:ext cx="4337538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Observed probability that the maximum daily 8-h average ozone will exceed</a:t>
            </a:r>
          </a:p>
          <a:p>
            <a:r>
              <a:rPr lang="en-US" dirty="0"/>
              <a:t>80 ppb for a given daily maximum temperature, based on 1980–1998 data. Values are shown for the Northeast U.S., the Los Angeles Basin, and the Southeast U.S.</a:t>
            </a:r>
          </a:p>
          <a:p>
            <a:endParaRPr lang="en-US" dirty="0"/>
          </a:p>
        </p:txBody>
      </p:sp>
      <p:sp>
        <p:nvSpPr>
          <p:cNvPr id="16" name="Text Box 13">
            <a:extLst>
              <a:ext uri="{FF2B5EF4-FFF2-40B4-BE49-F238E27FC236}">
                <a16:creationId xmlns:a16="http://schemas.microsoft.com/office/drawing/2014/main" id="{CD220E2B-02A5-8548-9C6E-08653D9B681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355357" y="2377147"/>
            <a:ext cx="3711234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Helvetica" charset="0"/>
              </a:rPr>
              <a:t>Probability</a:t>
            </a:r>
          </a:p>
          <a:p>
            <a:r>
              <a:rPr lang="en-US" dirty="0">
                <a:solidFill>
                  <a:prstClr val="black"/>
                </a:solidFill>
                <a:latin typeface="Helvetica" charset="0"/>
              </a:rPr>
              <a:t>0     0.1      0.2     0.3     0.4     0.5</a:t>
            </a:r>
          </a:p>
        </p:txBody>
      </p:sp>
      <p:sp>
        <p:nvSpPr>
          <p:cNvPr id="17" name="Text Box 13">
            <a:extLst>
              <a:ext uri="{FF2B5EF4-FFF2-40B4-BE49-F238E27FC236}">
                <a16:creationId xmlns:a16="http://schemas.microsoft.com/office/drawing/2014/main" id="{2D3B9CD3-A395-7945-8C80-E10B51D8C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3713" y="4443937"/>
            <a:ext cx="3745655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Helvetica" charset="0"/>
              </a:rPr>
              <a:t>17        22       27        32        37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9C8419-C074-EF45-9035-88C12BC41868}"/>
              </a:ext>
            </a:extLst>
          </p:cNvPr>
          <p:cNvSpPr txBox="1"/>
          <p:nvPr/>
        </p:nvSpPr>
        <p:spPr>
          <a:xfrm>
            <a:off x="7983415" y="4012667"/>
            <a:ext cx="550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endParaRPr lang="en-US" dirty="0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08F88E9D-72E1-064B-9494-94B288F8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08481-6739-E348-A1BA-6722E5507930}" type="datetime1">
              <a:rPr lang="en-US" smtClean="0"/>
              <a:t>3/1/21</a:t>
            </a:fld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7B821D54-50B2-3947-BA23-BC43EAB3A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AA33D-DABD-7B4F-893A-35DB0B63270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63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1138" y="1633104"/>
            <a:ext cx="39203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2000" dirty="0">
                <a:latin typeface="Calibri"/>
                <a:cs typeface="Calibri"/>
              </a:rPr>
              <a:t>Much of California sees a doubling of “smoke waves” – episodes of enhanced smoke at the 98</a:t>
            </a:r>
            <a:r>
              <a:rPr lang="en-US" sz="2000" baseline="30000" dirty="0">
                <a:latin typeface="Calibri"/>
                <a:cs typeface="Calibri"/>
              </a:rPr>
              <a:t>th</a:t>
            </a:r>
            <a:r>
              <a:rPr lang="en-US" sz="2000" dirty="0">
                <a:latin typeface="Calibri"/>
                <a:cs typeface="Calibri"/>
              </a:rPr>
              <a:t>% level.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891" y="150193"/>
            <a:ext cx="7684786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en-US" sz="2400" b="1" dirty="0">
                <a:solidFill>
                  <a:srgbClr val="000000"/>
                </a:solidFill>
                <a:cs typeface="Calibri"/>
              </a:rPr>
              <a:t>Climate change affects more than temperature.</a:t>
            </a:r>
          </a:p>
          <a:p>
            <a:pPr defTabSz="914400"/>
            <a:r>
              <a:rPr lang="en-US" sz="2400" b="1" dirty="0">
                <a:solidFill>
                  <a:srgbClr val="000000"/>
                </a:solidFill>
                <a:cs typeface="Calibri"/>
              </a:rPr>
              <a:t>Many populous counties in the West experience 40-150% increases in smoke PM</a:t>
            </a:r>
            <a:r>
              <a:rPr lang="en-US" sz="2400" b="1" baseline="-25000" dirty="0">
                <a:solidFill>
                  <a:srgbClr val="000000"/>
                </a:solidFill>
                <a:cs typeface="Calibri"/>
              </a:rPr>
              <a:t>2.5</a:t>
            </a:r>
            <a:r>
              <a:rPr lang="en-US" sz="2400" b="1" dirty="0">
                <a:solidFill>
                  <a:srgbClr val="000000"/>
                </a:solidFill>
                <a:cs typeface="Calibri"/>
              </a:rPr>
              <a:t> by  2050s. It is already happening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76650" y="1407066"/>
            <a:ext cx="4645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/>
                <a:cs typeface="Calibri"/>
              </a:rPr>
              <a:t>Percent increase in smoke PM</a:t>
            </a:r>
            <a:r>
              <a:rPr lang="en-US" sz="2000" baseline="-25000" dirty="0">
                <a:latin typeface="Calibri"/>
                <a:cs typeface="Calibri"/>
              </a:rPr>
              <a:t>2.5</a:t>
            </a:r>
            <a:r>
              <a:rPr lang="en-US" sz="2000" dirty="0">
                <a:latin typeface="Calibri"/>
                <a:cs typeface="Calibri"/>
              </a:rPr>
              <a:t> by midcentury relative to 2000s, by county.</a:t>
            </a:r>
          </a:p>
        </p:txBody>
      </p:sp>
      <p:pic>
        <p:nvPicPr>
          <p:cNvPr id="8" name="Picture 4" descr="C:\Users\coco\Desktop\perc increase future vs present day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1" t="2165" r="15559" b="6067"/>
          <a:stretch/>
        </p:blipFill>
        <p:spPr bwMode="auto">
          <a:xfrm>
            <a:off x="4172348" y="2041663"/>
            <a:ext cx="4645135" cy="38585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/>
          <p:cNvSpPr/>
          <p:nvPr/>
        </p:nvSpPr>
        <p:spPr>
          <a:xfrm>
            <a:off x="6617863" y="3766773"/>
            <a:ext cx="116614" cy="138432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386025" y="5110504"/>
            <a:ext cx="116614" cy="138432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577827" y="4340917"/>
            <a:ext cx="116614" cy="138432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752748" y="4479349"/>
            <a:ext cx="116614" cy="138432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052684" y="4548565"/>
            <a:ext cx="116614" cy="138432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950063" y="4010587"/>
            <a:ext cx="116614" cy="138432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636134" y="2756489"/>
            <a:ext cx="116614" cy="138432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678125" y="5332120"/>
            <a:ext cx="116614" cy="138432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811055" y="4202485"/>
            <a:ext cx="116614" cy="138432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211104" y="4866061"/>
            <a:ext cx="116614" cy="138432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657053" y="2360239"/>
            <a:ext cx="116614" cy="138432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498364" y="5839884"/>
            <a:ext cx="2915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Large cities affected by fires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" t="43684" r="19977"/>
          <a:stretch/>
        </p:blipFill>
        <p:spPr bwMode="auto">
          <a:xfrm>
            <a:off x="2302964" y="4089422"/>
            <a:ext cx="1869384" cy="1314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587" y="5924042"/>
            <a:ext cx="1554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Liu et al., 2016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4869362" y="5334715"/>
            <a:ext cx="424115" cy="505169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98587" y="5554710"/>
            <a:ext cx="2784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Yue</a:t>
            </a:r>
            <a:r>
              <a:rPr lang="en-US" dirty="0"/>
              <a:t> et al., 2013, 2014, 2015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0B15DD-B10C-1241-A684-DA7176ECA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880F9-38C2-3442-B995-6A1C9F8E8B13}" type="datetime1">
              <a:rPr lang="en-US" smtClean="0"/>
              <a:t>3/1/21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7E0D4A-6728-AC4F-BCC1-C16339739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AA33D-DABD-7B4F-893A-35DB0B63270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80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730F447-DB73-E742-A1AB-A4A9E0E14430}"/>
              </a:ext>
            </a:extLst>
          </p:cNvPr>
          <p:cNvSpPr/>
          <p:nvPr/>
        </p:nvSpPr>
        <p:spPr>
          <a:xfrm>
            <a:off x="8229600" y="2290194"/>
            <a:ext cx="595618" cy="3691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96ED7E-7290-8943-892A-1FDBAF5F05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551"/>
          <a:stretch/>
        </p:blipFill>
        <p:spPr>
          <a:xfrm>
            <a:off x="-15367" y="5441795"/>
            <a:ext cx="9159367" cy="1878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9B41F3-410C-E045-B80A-16D176D019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097"/>
          <a:stretch/>
        </p:blipFill>
        <p:spPr>
          <a:xfrm>
            <a:off x="0" y="392580"/>
            <a:ext cx="9159367" cy="3588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06CAB4-0615-4A4E-876C-4F56400B2F65}"/>
              </a:ext>
            </a:extLst>
          </p:cNvPr>
          <p:cNvSpPr txBox="1"/>
          <p:nvPr/>
        </p:nvSpPr>
        <p:spPr>
          <a:xfrm>
            <a:off x="0" y="3980986"/>
            <a:ext cx="8936344" cy="1015663"/>
          </a:xfrm>
          <a:prstGeom prst="rect">
            <a:avLst/>
          </a:prstGeom>
          <a:solidFill>
            <a:srgbClr val="ECECED"/>
          </a:solidFill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Climate time scales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Vegetation (composition, emissions)                  ++                                                  ++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Wildland fires                                                       +                                                   ++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746EF3-4EA7-9345-B1F6-3FB0F2C7AF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537" y="6954936"/>
            <a:ext cx="2133600" cy="365125"/>
          </a:xfrm>
        </p:spPr>
        <p:txBody>
          <a:bodyPr/>
          <a:lstStyle/>
          <a:p>
            <a:fld id="{20B2EB85-E1E7-F048-96F0-22F657436A9C}" type="datetime1">
              <a:rPr lang="en-US" smtClean="0"/>
              <a:t>3/1/21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C7A0C2-C7B3-4D45-99C5-38A9EB8AA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30537" y="6954936"/>
            <a:ext cx="2133600" cy="365125"/>
          </a:xfrm>
        </p:spPr>
        <p:txBody>
          <a:bodyPr/>
          <a:lstStyle/>
          <a:p>
            <a:fld id="{968AA33D-DABD-7B4F-893A-35DB0B63270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04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48" y="1319207"/>
            <a:ext cx="6904777" cy="53917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76683" y="6146688"/>
            <a:ext cx="1867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  <a:latin typeface="Calibri"/>
              </a:rPr>
              <a:t>adapted from EPA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3349" y="423378"/>
            <a:ext cx="5021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Roles of ozone (O</a:t>
            </a:r>
            <a:r>
              <a:rPr lang="en-US" sz="2400" baseline="-25000" dirty="0"/>
              <a:t>3</a:t>
            </a:r>
            <a:r>
              <a:rPr lang="en-US" sz="2400" dirty="0"/>
              <a:t>) in the atmosphere.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2934" t="7431" r="6093" b="51377"/>
          <a:stretch/>
        </p:blipFill>
        <p:spPr>
          <a:xfrm>
            <a:off x="5958731" y="145992"/>
            <a:ext cx="3290777" cy="12555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9884" t="57454" r="33118" b="13329"/>
          <a:stretch/>
        </p:blipFill>
        <p:spPr>
          <a:xfrm>
            <a:off x="7503518" y="1690809"/>
            <a:ext cx="1489025" cy="8905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80166" y="14599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</a:t>
            </a:r>
            <a:r>
              <a:rPr lang="en-US" sz="2400" baseline="-25000" dirty="0"/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7612944" y="1302140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O</a:t>
            </a:r>
            <a:r>
              <a:rPr lang="en-US" sz="2400" baseline="-25000" dirty="0"/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47A963-2A5D-E347-8A39-899530A4CCE7}"/>
              </a:ext>
            </a:extLst>
          </p:cNvPr>
          <p:cNvSpPr txBox="1"/>
          <p:nvPr/>
        </p:nvSpPr>
        <p:spPr>
          <a:xfrm>
            <a:off x="8172609" y="2581364"/>
            <a:ext cx="81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ozone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A43CC6-DDB6-A845-A358-E42553C1F98A}"/>
              </a:ext>
            </a:extLst>
          </p:cNvPr>
          <p:cNvSpPr/>
          <p:nvPr/>
        </p:nvSpPr>
        <p:spPr>
          <a:xfrm>
            <a:off x="5072608" y="1763805"/>
            <a:ext cx="1550931" cy="33462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5050A9-D219-B943-B4F8-B751C522772D}"/>
              </a:ext>
            </a:extLst>
          </p:cNvPr>
          <p:cNvSpPr txBox="1"/>
          <p:nvPr/>
        </p:nvSpPr>
        <p:spPr>
          <a:xfrm>
            <a:off x="5072608" y="1901823"/>
            <a:ext cx="1550931" cy="120032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Atmospheric ozone is mostly in the stratosphere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CACE8C-43C6-6442-A5B2-9E4C57868844}"/>
              </a:ext>
            </a:extLst>
          </p:cNvPr>
          <p:cNvSpPr txBox="1"/>
          <p:nvPr/>
        </p:nvSpPr>
        <p:spPr>
          <a:xfrm>
            <a:off x="5072608" y="3456098"/>
            <a:ext cx="1550931" cy="175432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Tropospheric ozone is made by different processes stratospheric ozone.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EF6644-4A00-BA44-97B5-F6C354399417}"/>
              </a:ext>
            </a:extLst>
          </p:cNvPr>
          <p:cNvSpPr txBox="1"/>
          <p:nvPr/>
        </p:nvSpPr>
        <p:spPr>
          <a:xfrm>
            <a:off x="4173416" y="4478215"/>
            <a:ext cx="984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            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68F04C-147B-594D-9EBD-89199A9EA1F1}"/>
              </a:ext>
            </a:extLst>
          </p:cNvPr>
          <p:cNvSpPr txBox="1"/>
          <p:nvPr/>
        </p:nvSpPr>
        <p:spPr>
          <a:xfrm>
            <a:off x="6770914" y="3693385"/>
            <a:ext cx="24116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“Photochemical smog” is produced when tropospheric ozone production accelerates due to addition of reactive gases.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4185F5-5DC5-3A4D-9BF1-46004F52CB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0144" y="6452208"/>
            <a:ext cx="2133600" cy="365125"/>
          </a:xfrm>
        </p:spPr>
        <p:txBody>
          <a:bodyPr/>
          <a:lstStyle/>
          <a:p>
            <a:fld id="{3C9D6433-2869-504C-BFF1-66415ECDE879}" type="datetime1">
              <a:rPr lang="en-US" smtClean="0"/>
              <a:t>3/1/21</a:t>
            </a:fld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D13C3E1-699E-D845-B67E-04C6643A3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46144" y="6452208"/>
            <a:ext cx="2133600" cy="365125"/>
          </a:xfrm>
        </p:spPr>
        <p:txBody>
          <a:bodyPr/>
          <a:lstStyle/>
          <a:p>
            <a:fld id="{968AA33D-DABD-7B4F-893A-35DB0B6327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78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1BF11-305F-B64F-A9EE-696121459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Top level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57C24-04CC-3A41-8A3E-08143C700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91" y="1300193"/>
            <a:ext cx="8368018" cy="4525963"/>
          </a:xfrm>
        </p:spPr>
        <p:txBody>
          <a:bodyPr>
            <a:normAutofit/>
          </a:bodyPr>
          <a:lstStyle/>
          <a:p>
            <a:r>
              <a:rPr lang="en-US" dirty="0"/>
              <a:t>Atmospheric photochemistry is complex, but can be understood from basic principles.</a:t>
            </a:r>
          </a:p>
          <a:p>
            <a:r>
              <a:rPr lang="en-US" dirty="0"/>
              <a:t>Air quality has improved in the USA since 1980.</a:t>
            </a:r>
          </a:p>
          <a:p>
            <a:r>
              <a:rPr lang="en-US" dirty="0"/>
              <a:t>Not all regions have benefited equally.</a:t>
            </a:r>
          </a:p>
          <a:p>
            <a:r>
              <a:rPr lang="en-US" dirty="0"/>
              <a:t>Climate change is expected to lead to higher levels of photochemical smog and primary PM.</a:t>
            </a:r>
          </a:p>
          <a:p>
            <a:r>
              <a:rPr lang="en-US" dirty="0"/>
              <a:t>Regulatory rollbacks will lead to higher levels of photochemical smog and PM.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99F8D4-0C6C-7A47-BDC1-3B91C08E5414}"/>
              </a:ext>
            </a:extLst>
          </p:cNvPr>
          <p:cNvSpPr txBox="1"/>
          <p:nvPr/>
        </p:nvSpPr>
        <p:spPr>
          <a:xfrm>
            <a:off x="58723" y="5826156"/>
            <a:ext cx="9085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Learning outcomes:  Introduction of basic chemical concepts underlying smog – chemical species, redox reactions; how emissions of reduced species leads to production of oxidants under sunlight </a:t>
            </a:r>
            <a:r>
              <a:rPr lang="en-US" i="1" dirty="0">
                <a:sym typeface="Wingdings" pitchFamily="2" charset="2"/>
              </a:rPr>
              <a:t> free radical processes; chemical basis for worsening smog under warming.</a:t>
            </a:r>
            <a:endParaRPr lang="en-US" i="1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F3977E-27D7-FE4C-A2FB-AC1BEE87E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6409" y="6566923"/>
            <a:ext cx="2133600" cy="365125"/>
          </a:xfrm>
        </p:spPr>
        <p:txBody>
          <a:bodyPr/>
          <a:lstStyle/>
          <a:p>
            <a:fld id="{AE884909-F495-EB4E-A454-B8427FA5B0F3}" type="datetime1">
              <a:rPr lang="en-US" smtClean="0"/>
              <a:t>3/1/21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63DE4-5269-F940-8686-F9A94E112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22409" y="6566923"/>
            <a:ext cx="2133600" cy="365125"/>
          </a:xfrm>
        </p:spPr>
        <p:txBody>
          <a:bodyPr/>
          <a:lstStyle/>
          <a:p>
            <a:fld id="{968AA33D-DABD-7B4F-893A-35DB0B63270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07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 descr="~AUT0001"/>
          <p:cNvPicPr>
            <a:picLocks noChangeAspect="1" noChangeArrowheads="1"/>
          </p:cNvPicPr>
          <p:nvPr/>
        </p:nvPicPr>
        <p:blipFill>
          <a:blip r:embed="rId2" cstate="print"/>
          <a:srcRect l="2942" r="71245" b="10092"/>
          <a:stretch>
            <a:fillRect/>
          </a:stretch>
        </p:blipFill>
        <p:spPr bwMode="auto">
          <a:xfrm>
            <a:off x="0" y="685800"/>
            <a:ext cx="37528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7813" name="Rectangle 5"/>
          <p:cNvSpPr>
            <a:spLocks noGrp="1" noChangeArrowheads="1"/>
          </p:cNvSpPr>
          <p:nvPr>
            <p:ph type="title"/>
          </p:nvPr>
        </p:nvSpPr>
        <p:spPr>
          <a:xfrm>
            <a:off x="675640" y="190500"/>
            <a:ext cx="8153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0" dirty="0">
                <a:effectLst/>
              </a:rPr>
              <a:t>Several reasons to care about tropospheric ozone</a:t>
            </a:r>
          </a:p>
        </p:txBody>
      </p:sp>
      <p:sp>
        <p:nvSpPr>
          <p:cNvPr id="6148" name="Text Box 8"/>
          <p:cNvSpPr txBox="1">
            <a:spLocks noChangeArrowheads="1"/>
          </p:cNvSpPr>
          <p:nvPr/>
        </p:nvSpPr>
        <p:spPr bwMode="auto">
          <a:xfrm>
            <a:off x="2057400" y="3733800"/>
            <a:ext cx="158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charset="0"/>
              </a:rPr>
              <a:t>Troposphere</a:t>
            </a:r>
          </a:p>
        </p:txBody>
      </p:sp>
      <p:sp>
        <p:nvSpPr>
          <p:cNvPr id="6149" name="Text Box 9"/>
          <p:cNvSpPr txBox="1">
            <a:spLocks noChangeArrowheads="1"/>
          </p:cNvSpPr>
          <p:nvPr/>
        </p:nvSpPr>
        <p:spPr bwMode="auto">
          <a:xfrm>
            <a:off x="1295400" y="2667000"/>
            <a:ext cx="1670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Arial" charset="0"/>
              </a:rPr>
              <a:t>Stratosphere:</a:t>
            </a:r>
          </a:p>
          <a:p>
            <a:r>
              <a:rPr lang="en-US">
                <a:solidFill>
                  <a:srgbClr val="FF0000"/>
                </a:solidFill>
                <a:latin typeface="Arial" charset="0"/>
              </a:rPr>
              <a:t>90% of total</a:t>
            </a:r>
          </a:p>
        </p:txBody>
      </p:sp>
      <p:sp>
        <p:nvSpPr>
          <p:cNvPr id="6151" name="Text Box 12"/>
          <p:cNvSpPr txBox="1">
            <a:spLocks noChangeArrowheads="1"/>
          </p:cNvSpPr>
          <p:nvPr/>
        </p:nvSpPr>
        <p:spPr bwMode="auto">
          <a:xfrm>
            <a:off x="3733800" y="2057400"/>
            <a:ext cx="301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8080"/>
                </a:solidFill>
                <a:latin typeface="Arial" charset="0"/>
              </a:rPr>
              <a:t>In stratosphere: UV shield</a:t>
            </a:r>
          </a:p>
        </p:txBody>
      </p:sp>
      <p:sp>
        <p:nvSpPr>
          <p:cNvPr id="6152" name="Text Box 13"/>
          <p:cNvSpPr txBox="1">
            <a:spLocks noChangeArrowheads="1"/>
          </p:cNvSpPr>
          <p:nvPr/>
        </p:nvSpPr>
        <p:spPr bwMode="auto">
          <a:xfrm>
            <a:off x="3733800" y="3429000"/>
            <a:ext cx="5175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8080"/>
                </a:solidFill>
                <a:latin typeface="Arial" charset="0"/>
              </a:rPr>
              <a:t>In middle/upper troposphere: greenhouse gas</a:t>
            </a:r>
          </a:p>
        </p:txBody>
      </p:sp>
      <p:sp>
        <p:nvSpPr>
          <p:cNvPr id="6153" name="Text Box 14"/>
          <p:cNvSpPr txBox="1">
            <a:spLocks noChangeArrowheads="1"/>
          </p:cNvSpPr>
          <p:nvPr/>
        </p:nvSpPr>
        <p:spPr bwMode="auto">
          <a:xfrm>
            <a:off x="3733800" y="4419600"/>
            <a:ext cx="31598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80"/>
                </a:solidFill>
                <a:latin typeface="Arial" charset="0"/>
              </a:rPr>
              <a:t>In troposphere: source of </a:t>
            </a:r>
            <a:r>
              <a:rPr lang="en-US" b="1" dirty="0">
                <a:solidFill>
                  <a:srgbClr val="008080"/>
                </a:solidFill>
                <a:latin typeface="Arial" charset="0"/>
              </a:rPr>
              <a:t>OH</a:t>
            </a:r>
          </a:p>
          <a:p>
            <a:r>
              <a:rPr lang="en-US" dirty="0">
                <a:solidFill>
                  <a:srgbClr val="008080"/>
                </a:solidFill>
                <a:latin typeface="Arial" charset="0"/>
              </a:rPr>
              <a:t> </a:t>
            </a:r>
          </a:p>
        </p:txBody>
      </p:sp>
      <p:sp>
        <p:nvSpPr>
          <p:cNvPr id="6154" name="Text Box 15"/>
          <p:cNvSpPr txBox="1">
            <a:spLocks noChangeArrowheads="1"/>
          </p:cNvSpPr>
          <p:nvPr/>
        </p:nvSpPr>
        <p:spPr bwMode="auto">
          <a:xfrm>
            <a:off x="3733800" y="5715000"/>
            <a:ext cx="5175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8080"/>
                </a:solidFill>
                <a:latin typeface="Arial" charset="0"/>
              </a:rPr>
              <a:t>In surface air: toxic to humans and vegetation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92890" y="6071019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00</a:t>
            </a:r>
          </a:p>
        </p:txBody>
      </p:sp>
      <p:sp>
        <p:nvSpPr>
          <p:cNvPr id="3" name="Freeform 2"/>
          <p:cNvSpPr/>
          <p:nvPr/>
        </p:nvSpPr>
        <p:spPr bwMode="auto">
          <a:xfrm>
            <a:off x="2065106" y="4130211"/>
            <a:ext cx="1571946" cy="1808252"/>
          </a:xfrm>
          <a:custGeom>
            <a:avLst/>
            <a:gdLst>
              <a:gd name="connsiteX0" fmla="*/ 277402 w 1571946"/>
              <a:gd name="connsiteY0" fmla="*/ 0 h 1808252"/>
              <a:gd name="connsiteX1" fmla="*/ 1500027 w 1571946"/>
              <a:gd name="connsiteY1" fmla="*/ 82193 h 1808252"/>
              <a:gd name="connsiteX2" fmla="*/ 1561672 w 1571946"/>
              <a:gd name="connsiteY2" fmla="*/ 523982 h 1808252"/>
              <a:gd name="connsiteX3" fmla="*/ 1571946 w 1571946"/>
              <a:gd name="connsiteY3" fmla="*/ 780836 h 1808252"/>
              <a:gd name="connsiteX4" fmla="*/ 1448656 w 1571946"/>
              <a:gd name="connsiteY4" fmla="*/ 1253447 h 1808252"/>
              <a:gd name="connsiteX5" fmla="*/ 287676 w 1571946"/>
              <a:gd name="connsiteY5" fmla="*/ 1808252 h 1808252"/>
              <a:gd name="connsiteX6" fmla="*/ 0 w 1571946"/>
              <a:gd name="connsiteY6" fmla="*/ 1777429 h 1808252"/>
              <a:gd name="connsiteX7" fmla="*/ 20548 w 1571946"/>
              <a:gd name="connsiteY7" fmla="*/ 339047 h 1808252"/>
              <a:gd name="connsiteX8" fmla="*/ 277402 w 1571946"/>
              <a:gd name="connsiteY8" fmla="*/ 0 h 1808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1946" h="1808252">
                <a:moveTo>
                  <a:pt x="277402" y="0"/>
                </a:moveTo>
                <a:lnTo>
                  <a:pt x="1500027" y="82193"/>
                </a:lnTo>
                <a:lnTo>
                  <a:pt x="1561672" y="523982"/>
                </a:lnTo>
                <a:lnTo>
                  <a:pt x="1571946" y="780836"/>
                </a:lnTo>
                <a:lnTo>
                  <a:pt x="1448656" y="1253447"/>
                </a:lnTo>
                <a:lnTo>
                  <a:pt x="287676" y="1808252"/>
                </a:lnTo>
                <a:lnTo>
                  <a:pt x="0" y="1777429"/>
                </a:lnTo>
                <a:lnTo>
                  <a:pt x="20548" y="339047"/>
                </a:lnTo>
                <a:lnTo>
                  <a:pt x="277402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674687" y="5455578"/>
            <a:ext cx="1109609" cy="62613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29DF2-7597-DF45-9827-89D35D8E8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140AA-1C79-CF41-8E67-79790FA8DADF}" type="datetime1">
              <a:rPr lang="en-US" smtClean="0"/>
              <a:t>3/1/21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63F164-0052-AE46-820B-80F97DA30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AA33D-DABD-7B4F-893A-35DB0B6327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673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708415" y="2920748"/>
            <a:ext cx="6705600" cy="118872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514"/>
            <a:ext cx="9144000" cy="798513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eaLnBrk="1" hangingPunct="1"/>
            <a:r>
              <a:rPr lang="en-US" sz="4000" b="0" dirty="0">
                <a:effectLst/>
              </a:rPr>
              <a:t>The troposphere as an oxidizing medium </a:t>
            </a:r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1708415" y="2920748"/>
            <a:ext cx="6705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20940" y="2500061"/>
            <a:ext cx="1289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Helvetica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Helvetica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9pPr>
          </a:lstStyle>
          <a:p>
            <a:pPr eaLnBrk="1" hangingPunct="1"/>
            <a:r>
              <a:rPr lang="en-US"/>
              <a:t>EARTH</a:t>
            </a:r>
          </a:p>
          <a:p>
            <a:pPr eaLnBrk="1" hangingPunct="1"/>
            <a:r>
              <a:rPr lang="en-US"/>
              <a:t>SURFACE</a:t>
            </a: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 flipV="1">
            <a:off x="2318015" y="1549148"/>
            <a:ext cx="0" cy="2133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2302140" y="2500061"/>
            <a:ext cx="1200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Helvetica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Helvetica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Emission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479815" y="1168148"/>
            <a:ext cx="16160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Helvetica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Helvetica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</a:rPr>
              <a:t>Reduced gas</a:t>
            </a: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>
            <a:off x="3080015" y="1320548"/>
            <a:ext cx="3200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6280415" y="1128778"/>
            <a:ext cx="205697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Helvetica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Helvetica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Oxidized species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3978540" y="899861"/>
            <a:ext cx="1238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Helvetica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Helvetica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Oxidation</a:t>
            </a:r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 flipV="1">
            <a:off x="7423415" y="1544386"/>
            <a:ext cx="0" cy="1981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6026739" y="2512245"/>
            <a:ext cx="1377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Helvetica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Helvetica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Deposition</a:t>
            </a:r>
          </a:p>
        </p:txBody>
      </p:sp>
      <p:sp>
        <p:nvSpPr>
          <p:cNvPr id="5133" name="Line 13"/>
          <p:cNvSpPr>
            <a:spLocks noChangeShapeType="1"/>
          </p:cNvSpPr>
          <p:nvPr/>
        </p:nvSpPr>
        <p:spPr bwMode="auto">
          <a:xfrm flipH="1" flipV="1">
            <a:off x="2470415" y="3987548"/>
            <a:ext cx="4863776" cy="14148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054740" y="3566861"/>
            <a:ext cx="1301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Helvetica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Helvetica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Reduction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0465" y="4208210"/>
            <a:ext cx="86143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Oxidation rids the atmosphere of environmentally harmful gases:</a:t>
            </a:r>
          </a:p>
          <a:p>
            <a:pPr marL="742950" lvl="1" indent="-285750">
              <a:buFontTx/>
              <a:buChar char="-"/>
            </a:pPr>
            <a:r>
              <a:rPr lang="en-US" b="0" dirty="0"/>
              <a:t>Greenhouse gases such as methane, halocarbons</a:t>
            </a:r>
          </a:p>
          <a:p>
            <a:pPr marL="742950" lvl="1" indent="-285750">
              <a:buFontTx/>
              <a:buChar char="-"/>
            </a:pPr>
            <a:r>
              <a:rPr lang="en-US" b="0" dirty="0"/>
              <a:t>Toxic gases such as CO, benzene </a:t>
            </a:r>
          </a:p>
          <a:p>
            <a:pPr marL="742950" lvl="1" indent="-285750">
              <a:buFontTx/>
              <a:buChar char="-"/>
            </a:pPr>
            <a:r>
              <a:rPr lang="en-US" b="0" dirty="0"/>
              <a:t>Ozone-depleting gases such as </a:t>
            </a:r>
            <a:r>
              <a:rPr lang="en-US" b="0" dirty="0" err="1"/>
              <a:t>hydrochlorofluorocarbons</a:t>
            </a:r>
            <a:r>
              <a:rPr lang="en-US" b="0" dirty="0"/>
              <a:t> (HCFCs)</a:t>
            </a:r>
          </a:p>
          <a:p>
            <a:pPr marL="742950" lvl="1" indent="-285750">
              <a:buFontTx/>
              <a:buChar char="-"/>
            </a:pPr>
            <a:endParaRPr lang="en-US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Where the oxidation takes place affects patterns of deposition:</a:t>
            </a:r>
          </a:p>
          <a:p>
            <a:pPr marL="742950" lvl="1" indent="-285750">
              <a:buFontTx/>
              <a:buChar char="-"/>
            </a:pPr>
            <a:r>
              <a:rPr lang="en-US" b="0" dirty="0"/>
              <a:t>Acid rain</a:t>
            </a:r>
          </a:p>
          <a:p>
            <a:pPr marL="742950" lvl="1" indent="-285750">
              <a:buFontTx/>
              <a:buChar char="-"/>
            </a:pPr>
            <a:r>
              <a:rPr lang="en-US" b="0" dirty="0"/>
              <a:t>Nitrogen, mercury deposition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3D6AB7-AD88-C341-B0E1-24D05210D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1AE67-4175-9147-A733-7E1EEF5D3E7D}" type="datetime1">
              <a:rPr lang="en-US" smtClean="0"/>
              <a:t>3/1/21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7D961-0768-F44B-802E-EF901D62F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AA33D-DABD-7B4F-893A-35DB0B6327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5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708415" y="2920748"/>
            <a:ext cx="6705600" cy="118872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514"/>
            <a:ext cx="9144000" cy="798513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eaLnBrk="1" hangingPunct="1"/>
            <a:r>
              <a:rPr lang="en-US" sz="4000" b="0" dirty="0">
                <a:effectLst/>
              </a:rPr>
              <a:t>The troposphere as an oxidizing medium </a:t>
            </a:r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1708415" y="2920748"/>
            <a:ext cx="6705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20940" y="2500061"/>
            <a:ext cx="1289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Helvetica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Helvetica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9pPr>
          </a:lstStyle>
          <a:p>
            <a:pPr eaLnBrk="1" hangingPunct="1"/>
            <a:r>
              <a:rPr lang="en-US"/>
              <a:t>EARTH</a:t>
            </a:r>
          </a:p>
          <a:p>
            <a:pPr eaLnBrk="1" hangingPunct="1"/>
            <a:r>
              <a:rPr lang="en-US"/>
              <a:t>SURFACE</a:t>
            </a: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 flipV="1">
            <a:off x="2318015" y="1549148"/>
            <a:ext cx="0" cy="2133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2302140" y="2500061"/>
            <a:ext cx="1200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Helvetica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Helvetica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Emission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479815" y="1168148"/>
            <a:ext cx="16160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Helvetica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Helvetica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</a:rPr>
              <a:t>Reduced gas</a:t>
            </a: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>
            <a:off x="3080015" y="1320548"/>
            <a:ext cx="3200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6280415" y="1128778"/>
            <a:ext cx="205697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Helvetica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Helvetica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accent2"/>
                </a:solidFill>
              </a:rPr>
              <a:t>Oxidized species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3978540" y="899861"/>
            <a:ext cx="1238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Helvetica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Helvetica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Oxidation</a:t>
            </a:r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 flipV="1">
            <a:off x="7423415" y="1544386"/>
            <a:ext cx="0" cy="1981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6026739" y="2512245"/>
            <a:ext cx="1377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Helvetica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Helvetica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Deposition</a:t>
            </a:r>
          </a:p>
        </p:txBody>
      </p:sp>
      <p:sp>
        <p:nvSpPr>
          <p:cNvPr id="5133" name="Line 13"/>
          <p:cNvSpPr>
            <a:spLocks noChangeShapeType="1"/>
          </p:cNvSpPr>
          <p:nvPr/>
        </p:nvSpPr>
        <p:spPr bwMode="auto">
          <a:xfrm flipH="1" flipV="1">
            <a:off x="2470415" y="3987548"/>
            <a:ext cx="4863776" cy="14148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054740" y="3566861"/>
            <a:ext cx="1301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Helvetica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Helvetica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Helvetica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</a:rPr>
              <a:t>Reduction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17B25F-2DDA-B045-B5E2-C6C779502438}"/>
              </a:ext>
            </a:extLst>
          </p:cNvPr>
          <p:cNvSpPr txBox="1"/>
          <p:nvPr/>
        </p:nvSpPr>
        <p:spPr>
          <a:xfrm>
            <a:off x="320940" y="4821281"/>
            <a:ext cx="8608582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Oxidation of reduced species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is driven by ozone photochemistry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sym typeface="Wingdings" pitchFamily="2" charset="2"/>
              </a:rPr>
              <a:t>↓↑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sym typeface="Wingdings" pitchFamily="2" charset="2"/>
              </a:rPr>
              <a:t>is the driver of ozone production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3D6AB7-AD88-C341-B0E1-24D05210D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1AE67-4175-9147-A733-7E1EEF5D3E7D}" type="datetime1">
              <a:rPr lang="en-US" smtClean="0"/>
              <a:t>3/1/21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7D961-0768-F44B-802E-EF901D62F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AA33D-DABD-7B4F-893A-35DB0B6327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5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47E390-9B73-C74B-BEC7-292A5C90DCAE}"/>
              </a:ext>
            </a:extLst>
          </p:cNvPr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Families of chemical species in atmospheric photochemistry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F09294-6927-2648-83BB-942D7A34E052}"/>
              </a:ext>
            </a:extLst>
          </p:cNvPr>
          <p:cNvSpPr txBox="1"/>
          <p:nvPr/>
        </p:nvSpPr>
        <p:spPr>
          <a:xfrm>
            <a:off x="288296" y="981512"/>
            <a:ext cx="122479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/>
              <a:t>VOCs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138B57-728F-2C42-8DD1-769F159479AC}"/>
              </a:ext>
            </a:extLst>
          </p:cNvPr>
          <p:cNvSpPr txBox="1"/>
          <p:nvPr/>
        </p:nvSpPr>
        <p:spPr>
          <a:xfrm>
            <a:off x="1937857" y="963475"/>
            <a:ext cx="6748943" cy="92333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Volatile organic carbon – from </a:t>
            </a:r>
            <a:r>
              <a:rPr lang="en-US" b="1" dirty="0">
                <a:solidFill>
                  <a:srgbClr val="12FF71"/>
                </a:solidFill>
              </a:rPr>
              <a:t>vegetation</a:t>
            </a:r>
            <a:r>
              <a:rPr lang="en-US" b="1" dirty="0"/>
              <a:t>,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solvents, gasoline, industry</a:t>
            </a:r>
          </a:p>
          <a:p>
            <a:r>
              <a:rPr lang="en-US" b="1" u="dbl" dirty="0">
                <a:solidFill>
                  <a:srgbClr val="3EEB71"/>
                </a:solidFill>
              </a:rPr>
              <a:t>isoprene</a:t>
            </a:r>
            <a:r>
              <a:rPr lang="en-US" b="1" dirty="0">
                <a:solidFill>
                  <a:srgbClr val="3EEB71"/>
                </a:solidFill>
              </a:rPr>
              <a:t>, terpenes, me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thane, propane, benzene</a:t>
            </a:r>
            <a:r>
              <a:rPr lang="en-US" b="1" dirty="0"/>
              <a:t>, ….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6E40C5-B79D-E945-9FA8-D69753F72B76}"/>
              </a:ext>
            </a:extLst>
          </p:cNvPr>
          <p:cNvSpPr txBox="1"/>
          <p:nvPr/>
        </p:nvSpPr>
        <p:spPr>
          <a:xfrm>
            <a:off x="288295" y="1916010"/>
            <a:ext cx="122479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/>
              <a:t>NOx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6CCAAF-08E2-4045-A14F-7D2D755E545A}"/>
              </a:ext>
            </a:extLst>
          </p:cNvPr>
          <p:cNvSpPr txBox="1"/>
          <p:nvPr/>
        </p:nvSpPr>
        <p:spPr>
          <a:xfrm>
            <a:off x="1937857" y="1908707"/>
            <a:ext cx="6748943" cy="64633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Nitrogen oxide free radicals‡ – from </a:t>
            </a:r>
            <a:r>
              <a:rPr lang="en-US" b="1" dirty="0">
                <a:solidFill>
                  <a:srgbClr val="12FF71"/>
                </a:solidFill>
              </a:rPr>
              <a:t>soils, lightning</a:t>
            </a:r>
            <a:r>
              <a:rPr lang="en-US" b="1" dirty="0"/>
              <a:t>, </a:t>
            </a:r>
            <a:r>
              <a:rPr lang="en-US" b="1" dirty="0">
                <a:solidFill>
                  <a:srgbClr val="12FF71"/>
                </a:solidFill>
              </a:rPr>
              <a:t>co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mbustion, fertilizer  </a:t>
            </a:r>
            <a:r>
              <a:rPr lang="en-US" b="1" dirty="0"/>
              <a:t>NO, NO</a:t>
            </a:r>
            <a:r>
              <a:rPr lang="en-US" b="1" baseline="-25000" dirty="0"/>
              <a:t>2</a:t>
            </a:r>
            <a:r>
              <a:rPr lang="en-US" b="1" dirty="0"/>
              <a:t>, NO</a:t>
            </a:r>
            <a:r>
              <a:rPr lang="en-US" b="1" baseline="-25000" dirty="0"/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43FEBB-DCF1-7243-B6D0-DA6B43902CC5}"/>
              </a:ext>
            </a:extLst>
          </p:cNvPr>
          <p:cNvSpPr txBox="1"/>
          <p:nvPr/>
        </p:nvSpPr>
        <p:spPr>
          <a:xfrm>
            <a:off x="288295" y="5615582"/>
            <a:ext cx="8699384" cy="92333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‡ Free radicals – have odd number of electrons – very reactive chemically </a:t>
            </a:r>
          </a:p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   NO, NO</a:t>
            </a:r>
            <a:r>
              <a:rPr lang="en-US" b="1" baseline="-25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, OH, HO</a:t>
            </a:r>
            <a:r>
              <a:rPr lang="en-US" b="1" baseline="-25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, RO</a:t>
            </a:r>
            <a:r>
              <a:rPr lang="en-US" b="1" baseline="-25000" dirty="0">
                <a:solidFill>
                  <a:schemeClr val="bg1">
                    <a:lumMod val="50000"/>
                  </a:schemeClr>
                </a:solidFill>
              </a:rPr>
              <a:t>2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† Highly oxidized organic molecules, low vapor pressure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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PM, scavenged and deposited.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A48619-C903-F84C-B966-798460639343}"/>
              </a:ext>
            </a:extLst>
          </p:cNvPr>
          <p:cNvSpPr txBox="1"/>
          <p:nvPr/>
        </p:nvSpPr>
        <p:spPr>
          <a:xfrm>
            <a:off x="288295" y="2792871"/>
            <a:ext cx="122479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/>
              <a:t>Ox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4126BC-EC00-B941-AC61-4A28F2CBB356}"/>
              </a:ext>
            </a:extLst>
          </p:cNvPr>
          <p:cNvSpPr txBox="1"/>
          <p:nvPr/>
        </p:nvSpPr>
        <p:spPr>
          <a:xfrm>
            <a:off x="1937856" y="2792870"/>
            <a:ext cx="6769699" cy="64633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“Odd oxygen” – derived photochemically from atmospheric O</a:t>
            </a:r>
            <a:r>
              <a:rPr lang="en-US" b="1" baseline="-25000" dirty="0"/>
              <a:t>2</a:t>
            </a:r>
          </a:p>
          <a:p>
            <a:r>
              <a:rPr lang="en-US" b="1" dirty="0"/>
              <a:t> O</a:t>
            </a:r>
            <a:r>
              <a:rPr lang="en-US" b="1" baseline="-25000" dirty="0"/>
              <a:t>3</a:t>
            </a:r>
            <a:r>
              <a:rPr lang="en-US" b="1" dirty="0"/>
              <a:t>, O</a:t>
            </a:r>
            <a:endParaRPr lang="en-US" b="1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5F1A85-8E5D-FC44-997B-F575AA5465DD}"/>
              </a:ext>
            </a:extLst>
          </p:cNvPr>
          <p:cNvSpPr txBox="1"/>
          <p:nvPr/>
        </p:nvSpPr>
        <p:spPr>
          <a:xfrm>
            <a:off x="288295" y="4558966"/>
            <a:ext cx="1493242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End Products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5A78BB-E03D-6549-80AD-95D900328998}"/>
              </a:ext>
            </a:extLst>
          </p:cNvPr>
          <p:cNvSpPr txBox="1"/>
          <p:nvPr/>
        </p:nvSpPr>
        <p:spPr>
          <a:xfrm>
            <a:off x="1937855" y="4558966"/>
            <a:ext cx="6748945" cy="92333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Stable end products of photochemistry – “sink molecules” that terminate the reactive processes 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b="1" dirty="0"/>
              <a:t>CO, CO</a:t>
            </a:r>
            <a:r>
              <a:rPr lang="en-US" b="1" baseline="-25000" dirty="0"/>
              <a:t>2</a:t>
            </a:r>
            <a:r>
              <a:rPr lang="en-US" b="1" dirty="0"/>
              <a:t>, HNO</a:t>
            </a:r>
            <a:r>
              <a:rPr lang="en-US" b="1" baseline="-25000" dirty="0"/>
              <a:t>3</a:t>
            </a:r>
            <a:r>
              <a:rPr lang="en-US" b="1" dirty="0"/>
              <a:t>, (Secondary organic aerosol, “SOA”)†</a:t>
            </a:r>
            <a:endParaRPr lang="en-US" b="1" baseline="-2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8054F5-D491-7140-8702-9AB768AAD5F2}"/>
              </a:ext>
            </a:extLst>
          </p:cNvPr>
          <p:cNvSpPr txBox="1"/>
          <p:nvPr/>
        </p:nvSpPr>
        <p:spPr>
          <a:xfrm>
            <a:off x="288295" y="3655469"/>
            <a:ext cx="122479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HOx</a:t>
            </a:r>
            <a:endParaRPr lang="en-US" sz="36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E36413-C8DF-294F-B126-64049AE30392}"/>
              </a:ext>
            </a:extLst>
          </p:cNvPr>
          <p:cNvSpPr txBox="1"/>
          <p:nvPr/>
        </p:nvSpPr>
        <p:spPr>
          <a:xfrm>
            <a:off x="1937858" y="3648166"/>
            <a:ext cx="6769698" cy="64633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Hydrogen oxide free radicals‡ – from VOC, Ox + NOx photochemistry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b="1" dirty="0"/>
              <a:t>OH, HO</a:t>
            </a:r>
            <a:r>
              <a:rPr lang="en-US" b="1" baseline="-25000" dirty="0"/>
              <a:t>2</a:t>
            </a:r>
            <a:r>
              <a:rPr lang="en-US" b="1" dirty="0"/>
              <a:t>, (RO</a:t>
            </a:r>
            <a:r>
              <a:rPr lang="en-US" b="1" baseline="-25000" dirty="0"/>
              <a:t>2</a:t>
            </a:r>
            <a:r>
              <a:rPr lang="en-US" b="1" dirty="0"/>
              <a:t>)</a:t>
            </a:r>
            <a:endParaRPr lang="en-US" b="1" baseline="-25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D2C54C-D7C1-B64C-A1F1-1175DCF1E406}"/>
              </a:ext>
            </a:extLst>
          </p:cNvPr>
          <p:cNvSpPr txBox="1"/>
          <p:nvPr/>
        </p:nvSpPr>
        <p:spPr>
          <a:xfrm>
            <a:off x="6724185" y="414044"/>
            <a:ext cx="2352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😎 </a:t>
            </a:r>
            <a:r>
              <a:rPr lang="en-US" dirty="0">
                <a:latin typeface="Lucida Handwriting" panose="03010101010101010101" pitchFamily="66" charset="77"/>
              </a:rPr>
              <a:t>New friends !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B8B26D63-7A3D-C44C-87C4-CC751D0C27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69033"/>
            <a:ext cx="2133600" cy="365125"/>
          </a:xfrm>
        </p:spPr>
        <p:txBody>
          <a:bodyPr/>
          <a:lstStyle/>
          <a:p>
            <a:fld id="{9DCFE563-A243-7F42-886C-560657934C66}" type="datetime1">
              <a:rPr lang="en-US" smtClean="0"/>
              <a:t>3/1/21</a:t>
            </a:fld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1F46DD5-7C80-1A48-8133-569F1AB58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69033"/>
            <a:ext cx="2133600" cy="365125"/>
          </a:xfrm>
        </p:spPr>
        <p:txBody>
          <a:bodyPr/>
          <a:lstStyle/>
          <a:p>
            <a:fld id="{968AA33D-DABD-7B4F-893A-35DB0B632703}" type="slidenum">
              <a:rPr lang="en-US" smtClean="0"/>
              <a:t>6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4EB5EE9-A619-2344-8C17-8B1548243091}"/>
              </a:ext>
            </a:extLst>
          </p:cNvPr>
          <p:cNvCxnSpPr>
            <a:cxnSpLocks/>
          </p:cNvCxnSpPr>
          <p:nvPr/>
        </p:nvCxnSpPr>
        <p:spPr>
          <a:xfrm>
            <a:off x="0" y="2677886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9C22AE-1ABB-F745-B62F-E4AD5BACE05B}"/>
              </a:ext>
            </a:extLst>
          </p:cNvPr>
          <p:cNvCxnSpPr>
            <a:cxnSpLocks/>
          </p:cNvCxnSpPr>
          <p:nvPr/>
        </p:nvCxnSpPr>
        <p:spPr>
          <a:xfrm>
            <a:off x="16505" y="4430486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4E789B4-7024-604D-9A8F-8D9327C0EE65}"/>
              </a:ext>
            </a:extLst>
          </p:cNvPr>
          <p:cNvSpPr txBox="1"/>
          <p:nvPr/>
        </p:nvSpPr>
        <p:spPr>
          <a:xfrm rot="16200000">
            <a:off x="8266843" y="1404187"/>
            <a:ext cx="1250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precursors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2AB974-C6BA-6047-B08C-288CF62FD4B1}"/>
              </a:ext>
            </a:extLst>
          </p:cNvPr>
          <p:cNvSpPr txBox="1"/>
          <p:nvPr/>
        </p:nvSpPr>
        <p:spPr>
          <a:xfrm rot="16200000">
            <a:off x="8266843" y="3300120"/>
            <a:ext cx="1250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oxidants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70CCBD-0DB3-EA4A-9CC0-6D5AFC992847}"/>
              </a:ext>
            </a:extLst>
          </p:cNvPr>
          <p:cNvSpPr txBox="1"/>
          <p:nvPr/>
        </p:nvSpPr>
        <p:spPr>
          <a:xfrm rot="16200000">
            <a:off x="8284793" y="4798910"/>
            <a:ext cx="1250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products</a:t>
            </a:r>
          </a:p>
        </p:txBody>
      </p:sp>
    </p:spTree>
    <p:extLst>
      <p:ext uri="{BB962C8B-B14F-4D97-AF65-F5344CB8AC3E}">
        <p14:creationId xmlns:p14="http://schemas.microsoft.com/office/powerpoint/2010/main" val="347813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208BA-5E8B-824C-80BA-556DC8BB8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US" sz="3200" b="1" dirty="0"/>
              <a:t>Ozone is a strong oxidizer</a:t>
            </a:r>
            <a:br>
              <a:rPr lang="en-US" sz="3200" b="1" dirty="0"/>
            </a:br>
            <a:r>
              <a:rPr lang="en-US" sz="3200" b="1" dirty="0"/>
              <a:t>(a) Ozone strongly absorbs sunlight, greatly adding to its impact on oxidation rates in the atmosphere.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3E56A0-BA64-E742-B18E-8FE6CB18C7E2}"/>
              </a:ext>
            </a:extLst>
          </p:cNvPr>
          <p:cNvSpPr txBox="1"/>
          <p:nvPr/>
        </p:nvSpPr>
        <p:spPr>
          <a:xfrm>
            <a:off x="199292" y="1740877"/>
            <a:ext cx="883919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</a:t>
            </a:r>
            <a:r>
              <a:rPr lang="en-US" sz="2400" b="1" baseline="-25000" dirty="0"/>
              <a:t>3</a:t>
            </a:r>
            <a:r>
              <a:rPr lang="en-US" sz="2400" b="1" dirty="0"/>
              <a:t> + </a:t>
            </a:r>
            <a:r>
              <a:rPr lang="en-US" sz="2400" b="1" dirty="0" err="1"/>
              <a:t>h</a:t>
            </a:r>
            <a:r>
              <a:rPr lang="en-US" sz="2400" b="1" dirty="0" err="1">
                <a:latin typeface="Symbol" pitchFamily="2" charset="2"/>
              </a:rPr>
              <a:t>n</a:t>
            </a:r>
            <a:r>
              <a:rPr lang="en-US" sz="2400" b="1" dirty="0"/>
              <a:t> </a:t>
            </a:r>
            <a:r>
              <a:rPr lang="en-US" sz="2400" b="1" dirty="0">
                <a:sym typeface="Wingdings" pitchFamily="2" charset="2"/>
              </a:rPr>
              <a:t> </a:t>
            </a:r>
            <a:r>
              <a:rPr lang="en-US" sz="2400" b="1" dirty="0"/>
              <a:t> O</a:t>
            </a:r>
            <a:r>
              <a:rPr lang="en-US" sz="2400" b="1" baseline="-25000" dirty="0"/>
              <a:t>2</a:t>
            </a:r>
            <a:r>
              <a:rPr lang="en-US" sz="2400" b="1" dirty="0"/>
              <a:t> + O(</a:t>
            </a:r>
            <a:r>
              <a:rPr lang="en-US" sz="2400" b="1" baseline="30000" dirty="0"/>
              <a:t>1</a:t>
            </a:r>
            <a:r>
              <a:rPr lang="en-US" sz="2400" b="1" dirty="0"/>
              <a:t>D)                  </a:t>
            </a:r>
            <a:r>
              <a:rPr lang="en-US" sz="2400" i="1" dirty="0">
                <a:sym typeface="Wingdings" pitchFamily="2" charset="2"/>
              </a:rPr>
              <a:t>photolysis</a:t>
            </a:r>
            <a:endParaRPr lang="en-US" sz="2400" b="1" dirty="0"/>
          </a:p>
          <a:p>
            <a:r>
              <a:rPr lang="en-US" sz="2400" i="1" dirty="0">
                <a:sym typeface="Wingdings" pitchFamily="2" charset="2"/>
              </a:rPr>
              <a:t>(produces O atoms in an excited electronic state, 114s lifetime)</a:t>
            </a:r>
            <a:endParaRPr lang="en-US" sz="2400" i="1" dirty="0"/>
          </a:p>
          <a:p>
            <a:endParaRPr lang="en-US" b="1" dirty="0"/>
          </a:p>
          <a:p>
            <a:r>
              <a:rPr lang="en-US" sz="2400" b="1" dirty="0"/>
              <a:t>O(</a:t>
            </a:r>
            <a:r>
              <a:rPr lang="en-US" sz="2400" b="1" baseline="30000" dirty="0"/>
              <a:t>1</a:t>
            </a:r>
            <a:r>
              <a:rPr lang="en-US" sz="2400" b="1" dirty="0"/>
              <a:t>D) + Air </a:t>
            </a:r>
            <a:r>
              <a:rPr lang="en-US" sz="2400" b="1" dirty="0">
                <a:sym typeface="Wingdings" pitchFamily="2" charset="2"/>
              </a:rPr>
              <a:t> O(</a:t>
            </a:r>
            <a:r>
              <a:rPr lang="en-US" sz="2400" b="1" baseline="30000" dirty="0">
                <a:sym typeface="Wingdings" pitchFamily="2" charset="2"/>
              </a:rPr>
              <a:t>3</a:t>
            </a:r>
            <a:r>
              <a:rPr lang="en-US" sz="2400" b="1" dirty="0">
                <a:sym typeface="Wingdings" pitchFamily="2" charset="2"/>
              </a:rPr>
              <a:t>P) + Air             </a:t>
            </a:r>
            <a:r>
              <a:rPr lang="en-US" sz="2400" i="1" dirty="0">
                <a:sym typeface="Wingdings" pitchFamily="2" charset="2"/>
              </a:rPr>
              <a:t>quenching</a:t>
            </a:r>
            <a:endParaRPr lang="en-US" sz="2400" b="1" dirty="0">
              <a:sym typeface="Wingdings" pitchFamily="2" charset="2"/>
            </a:endParaRPr>
          </a:p>
          <a:p>
            <a:r>
              <a:rPr lang="en-US" sz="2400" i="1" dirty="0">
                <a:sym typeface="Wingdings" pitchFamily="2" charset="2"/>
              </a:rPr>
              <a:t>(produces ground electronic state of O atoms)</a:t>
            </a:r>
          </a:p>
          <a:p>
            <a:endParaRPr lang="en-US" b="1" dirty="0">
              <a:sym typeface="Wingdings" pitchFamily="2" charset="2"/>
            </a:endParaRPr>
          </a:p>
          <a:p>
            <a:r>
              <a:rPr lang="en-US" sz="2400" b="1" dirty="0">
                <a:sym typeface="Wingdings" pitchFamily="2" charset="2"/>
              </a:rPr>
              <a:t>O(</a:t>
            </a:r>
            <a:r>
              <a:rPr lang="en-US" sz="2400" b="1" baseline="30000" dirty="0">
                <a:sym typeface="Wingdings" pitchFamily="2" charset="2"/>
              </a:rPr>
              <a:t>3</a:t>
            </a:r>
            <a:r>
              <a:rPr lang="en-US" sz="2400" b="1" dirty="0">
                <a:sym typeface="Wingdings" pitchFamily="2" charset="2"/>
              </a:rPr>
              <a:t>P) + O</a:t>
            </a:r>
            <a:r>
              <a:rPr lang="en-US" sz="2400" b="1" baseline="-25000" dirty="0">
                <a:sym typeface="Wingdings" pitchFamily="2" charset="2"/>
              </a:rPr>
              <a:t>2</a:t>
            </a:r>
            <a:r>
              <a:rPr lang="en-US" sz="2400" b="1" dirty="0">
                <a:sym typeface="Wingdings" pitchFamily="2" charset="2"/>
              </a:rPr>
              <a:t> (+ Air)  O</a:t>
            </a:r>
            <a:r>
              <a:rPr lang="en-US" sz="2400" b="1" baseline="-25000" dirty="0">
                <a:sym typeface="Wingdings" pitchFamily="2" charset="2"/>
              </a:rPr>
              <a:t>3</a:t>
            </a:r>
            <a:r>
              <a:rPr lang="en-US" sz="2400" b="1" dirty="0">
                <a:sym typeface="Wingdings" pitchFamily="2" charset="2"/>
              </a:rPr>
              <a:t> (+ Air)    </a:t>
            </a:r>
            <a:r>
              <a:rPr lang="en-US" sz="2400" i="1" dirty="0">
                <a:sym typeface="Wingdings" pitchFamily="2" charset="2"/>
              </a:rPr>
              <a:t>recombination</a:t>
            </a:r>
            <a:r>
              <a:rPr lang="en-US" sz="2400" b="1" dirty="0">
                <a:sym typeface="Wingdings" pitchFamily="2" charset="2"/>
              </a:rPr>
              <a:t> </a:t>
            </a:r>
          </a:p>
          <a:p>
            <a:r>
              <a:rPr lang="en-US" sz="2400" i="1" dirty="0">
                <a:sym typeface="Wingdings" pitchFamily="2" charset="2"/>
              </a:rPr>
              <a:t>(regenerates O</a:t>
            </a:r>
            <a:r>
              <a:rPr lang="en-US" sz="2400" i="1" baseline="-25000" dirty="0">
                <a:sym typeface="Wingdings" pitchFamily="2" charset="2"/>
              </a:rPr>
              <a:t>3</a:t>
            </a:r>
            <a:r>
              <a:rPr lang="en-US" sz="2400" i="1" dirty="0">
                <a:sym typeface="Wingdings" pitchFamily="2" charset="2"/>
              </a:rPr>
              <a:t>)</a:t>
            </a:r>
          </a:p>
          <a:p>
            <a:endParaRPr lang="en-US" sz="1600" b="1" dirty="0">
              <a:sym typeface="Wingdings" pitchFamily="2" charset="2"/>
            </a:endParaRPr>
          </a:p>
          <a:p>
            <a:r>
              <a:rPr lang="en-US" sz="2400" b="1" dirty="0">
                <a:sym typeface="Wingdings" pitchFamily="2" charset="2"/>
              </a:rPr>
              <a:t>Net effect:  heats the atmosphere</a:t>
            </a:r>
          </a:p>
          <a:p>
            <a:endParaRPr lang="en-US" sz="2400" b="1" dirty="0">
              <a:sym typeface="Wingdings" pitchFamily="2" charset="2"/>
            </a:endParaRPr>
          </a:p>
          <a:p>
            <a:r>
              <a:rPr lang="en-US" sz="2400" i="1" dirty="0">
                <a:sym typeface="Wingdings" pitchFamily="2" charset="2"/>
              </a:rPr>
              <a:t>But some O(</a:t>
            </a:r>
            <a:r>
              <a:rPr lang="en-US" sz="2400" i="1" baseline="30000" dirty="0">
                <a:sym typeface="Wingdings" pitchFamily="2" charset="2"/>
              </a:rPr>
              <a:t>1</a:t>
            </a:r>
            <a:r>
              <a:rPr lang="en-US" sz="2400" i="1" dirty="0">
                <a:sym typeface="Wingdings" pitchFamily="2" charset="2"/>
              </a:rPr>
              <a:t>D) oxidizes water (!) (up to 3%):</a:t>
            </a:r>
          </a:p>
          <a:p>
            <a:r>
              <a:rPr lang="en-US" sz="2400" b="1" dirty="0"/>
              <a:t>O(</a:t>
            </a:r>
            <a:r>
              <a:rPr lang="en-US" sz="2400" b="1" baseline="30000" dirty="0"/>
              <a:t>1</a:t>
            </a:r>
            <a:r>
              <a:rPr lang="en-US" sz="2400" b="1" dirty="0"/>
              <a:t>D) + H</a:t>
            </a:r>
            <a:r>
              <a:rPr lang="en-US" sz="2400" b="1" baseline="-25000" dirty="0"/>
              <a:t>2</a:t>
            </a:r>
            <a:r>
              <a:rPr lang="en-US" sz="2400" b="1" dirty="0"/>
              <a:t>O  </a:t>
            </a:r>
            <a:r>
              <a:rPr lang="en-US" sz="2400" b="1" dirty="0">
                <a:sym typeface="Wingdings" pitchFamily="2" charset="2"/>
              </a:rPr>
              <a:t> 2 </a:t>
            </a:r>
            <a:r>
              <a:rPr lang="en-US" sz="2400" b="1" dirty="0">
                <a:solidFill>
                  <a:srgbClr val="FF0000"/>
                </a:solidFill>
                <a:sym typeface="Wingdings" pitchFamily="2" charset="2"/>
              </a:rPr>
              <a:t>OH</a:t>
            </a:r>
            <a:r>
              <a:rPr lang="en-US" sz="2400" b="1" dirty="0">
                <a:sym typeface="Wingdings" pitchFamily="2" charset="2"/>
              </a:rPr>
              <a:t>  …..</a:t>
            </a:r>
            <a:endParaRPr lang="en-US" sz="2400" b="1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48D38DB-4130-EE47-9731-17628386A571}"/>
              </a:ext>
            </a:extLst>
          </p:cNvPr>
          <p:cNvCxnSpPr/>
          <p:nvPr/>
        </p:nvCxnSpPr>
        <p:spPr>
          <a:xfrm>
            <a:off x="199291" y="4596875"/>
            <a:ext cx="860473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523E1BEC-A71E-3B4A-87B8-7869F9B78FF8}"/>
              </a:ext>
            </a:extLst>
          </p:cNvPr>
          <p:cNvSpPr/>
          <p:nvPr/>
        </p:nvSpPr>
        <p:spPr>
          <a:xfrm>
            <a:off x="199291" y="5447517"/>
            <a:ext cx="5788913" cy="87923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8626DB-4E72-5948-9100-87E31C495C88}"/>
              </a:ext>
            </a:extLst>
          </p:cNvPr>
          <p:cNvSpPr txBox="1"/>
          <p:nvPr/>
        </p:nvSpPr>
        <p:spPr>
          <a:xfrm>
            <a:off x="199290" y="6407573"/>
            <a:ext cx="8604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Effect: </a:t>
            </a:r>
            <a:r>
              <a:rPr lang="en-US" b="1" dirty="0">
                <a:solidFill>
                  <a:srgbClr val="FF0000"/>
                </a:solidFill>
              </a:rPr>
              <a:t>OH</a:t>
            </a:r>
            <a:r>
              <a:rPr lang="en-US" b="1" dirty="0"/>
              <a:t> is the </a:t>
            </a:r>
            <a:r>
              <a:rPr lang="en-US" b="1" u="sng" dirty="0"/>
              <a:t>principal agent of atmospheric oxidizing capacity, the cleaning agent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6C73C63-D02D-E344-812C-908EDC7B199A}"/>
              </a:ext>
            </a:extLst>
          </p:cNvPr>
          <p:cNvCxnSpPr/>
          <p:nvPr/>
        </p:nvCxnSpPr>
        <p:spPr>
          <a:xfrm>
            <a:off x="199291" y="5239928"/>
            <a:ext cx="860473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BD49A5-6198-0F43-AC87-2C8306637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EF406-184D-7145-B3FD-89B72CE68BBB}" type="datetime1">
              <a:rPr lang="en-US" smtClean="0"/>
              <a:t>3/1/21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D0A3DE-42F5-3645-84BF-F9571E164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AA33D-DABD-7B4F-893A-35DB0B6327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8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130"/>
            <a:ext cx="6847488" cy="1585836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US" sz="3600" b="1" dirty="0">
                <a:effectLst/>
              </a:rPr>
              <a:t>(b) Ozone photolysis generates OH free radical, the most important </a:t>
            </a:r>
            <a:br>
              <a:rPr lang="en-US" sz="3600" b="1" dirty="0">
                <a:effectLst/>
              </a:rPr>
            </a:br>
            <a:r>
              <a:rPr lang="en-US" sz="3600" b="1" dirty="0">
                <a:effectLst/>
              </a:rPr>
              <a:t>tropospheric oxidant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33160" y="3136617"/>
            <a:ext cx="2686224" cy="64633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0" dirty="0"/>
              <a:t>where X is almost any non-radical reduced species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2837" y="1772394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chemeClr val="accent2"/>
                </a:solidFill>
              </a:rPr>
              <a:t>Source: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151698" y="1653368"/>
          <a:ext cx="4081462" cy="1398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9" name="Equation" r:id="rId3" imgW="1409400" imgH="482400" progId="Equation.DSMT4">
                  <p:embed/>
                </p:oleObj>
              </mc:Choice>
              <mc:Fallback>
                <p:oleObj name="Equation" r:id="rId3" imgW="1409400" imgH="4824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51698" y="1653368"/>
                        <a:ext cx="4081462" cy="1398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87" name="Picture 47" descr="Image result for hydroxyl radical chemical struc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951" y="212542"/>
            <a:ext cx="1894433" cy="99066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9917" y="3269066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solidFill>
                  <a:schemeClr val="accent2"/>
                </a:solidFill>
              </a:rPr>
              <a:t>Sink: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151698" y="3174370"/>
          <a:ext cx="3897312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0" name="Equation" r:id="rId6" imgW="1346040" imgH="203040" progId="Equation.DSMT4">
                  <p:embed/>
                </p:oleObj>
              </mc:Choice>
              <mc:Fallback>
                <p:oleObj name="Equation" r:id="rId6" imgW="1346040" imgH="20304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51698" y="3174370"/>
                        <a:ext cx="3897312" cy="588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DDDF50F-AEB0-A143-80C3-7DB1FB485E7B}"/>
              </a:ext>
            </a:extLst>
          </p:cNvPr>
          <p:cNvSpPr txBox="1"/>
          <p:nvPr/>
        </p:nvSpPr>
        <p:spPr>
          <a:xfrm>
            <a:off x="157330" y="3933336"/>
            <a:ext cx="8642721" cy="2862322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The importance of OH in the troposphere was discovered by H. Levy in 1971. It is produced when O</a:t>
            </a:r>
            <a:r>
              <a:rPr lang="en-US" sz="2000" baseline="-25000" dirty="0"/>
              <a:t>3</a:t>
            </a:r>
            <a:r>
              <a:rPr lang="en-US" sz="2000" dirty="0"/>
              <a:t> is </a:t>
            </a:r>
            <a:r>
              <a:rPr lang="en-US" sz="2000" i="1" dirty="0"/>
              <a:t>photolyzed</a:t>
            </a:r>
            <a:r>
              <a:rPr lang="en-US" sz="2000" dirty="0"/>
              <a:t> by UV radiation.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When OH reacts with other molecules, many products are formed, and </a:t>
            </a:r>
            <a:r>
              <a:rPr lang="en-US" sz="2000" i="1" u="sng" dirty="0"/>
              <a:t>OH can be regenerated many times.</a:t>
            </a:r>
            <a:r>
              <a:rPr lang="en-US" sz="2000" dirty="0"/>
              <a:t> This cascade of reactions can either produce more O</a:t>
            </a:r>
            <a:r>
              <a:rPr lang="en-US" sz="2000" baseline="-25000" dirty="0"/>
              <a:t>3</a:t>
            </a:r>
            <a:r>
              <a:rPr lang="en-US" sz="2000" dirty="0"/>
              <a:t> (</a:t>
            </a:r>
            <a:r>
              <a:rPr lang="en-US" sz="2000" dirty="0">
                <a:solidFill>
                  <a:srgbClr val="FF0000"/>
                </a:solidFill>
                <a:sym typeface="Wingdings" pitchFamily="2" charset="2"/>
              </a:rPr>
              <a:t> smog</a:t>
            </a:r>
            <a:r>
              <a:rPr lang="en-US" sz="2000" dirty="0">
                <a:sym typeface="Wingdings" pitchFamily="2" charset="2"/>
              </a:rPr>
              <a:t>) or remove O</a:t>
            </a:r>
            <a:r>
              <a:rPr lang="en-US" sz="2000" baseline="-25000" dirty="0">
                <a:sym typeface="Wingdings" pitchFamily="2" charset="2"/>
              </a:rPr>
              <a:t>3</a:t>
            </a:r>
            <a:r>
              <a:rPr lang="en-US" sz="2000" dirty="0">
                <a:sym typeface="Wingdings" pitchFamily="2" charset="2"/>
              </a:rPr>
              <a:t>.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OH and its progeny of other radicals can only be permanently removed when two radicals combine together, a relatively rare event.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800354-F34A-124F-AAB2-343D7B631DE3}"/>
              </a:ext>
            </a:extLst>
          </p:cNvPr>
          <p:cNvSpPr txBox="1"/>
          <p:nvPr/>
        </p:nvSpPr>
        <p:spPr>
          <a:xfrm>
            <a:off x="6269345" y="2352661"/>
            <a:ext cx="2769147" cy="64633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0" dirty="0"/>
              <a:t>O(</a:t>
            </a:r>
            <a:r>
              <a:rPr lang="en-US" b="0" baseline="30000" dirty="0"/>
              <a:t>1</a:t>
            </a:r>
            <a:r>
              <a:rPr lang="en-US" b="0" dirty="0"/>
              <a:t>D) stores a lot of energy. It can oxidize water!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5A7AF9-090D-6B4C-995F-20D7BBF3F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12606-9554-1447-88E9-E89A6DA7C625}" type="datetime1">
              <a:rPr lang="en-US" smtClean="0"/>
              <a:t>3/1/21</a:t>
            </a:fld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5A6547C-448C-F544-958B-175149676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AA33D-DABD-7B4F-893A-35DB0B6327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28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7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D0D9DF-DF77-A14E-8988-7355207EBC1D}"/>
              </a:ext>
            </a:extLst>
          </p:cNvPr>
          <p:cNvSpPr/>
          <p:nvPr/>
        </p:nvSpPr>
        <p:spPr>
          <a:xfrm>
            <a:off x="0" y="-1"/>
            <a:ext cx="9144000" cy="110196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820ADF-AE22-1B4F-9024-119D158CB569}"/>
              </a:ext>
            </a:extLst>
          </p:cNvPr>
          <p:cNvSpPr txBox="1"/>
          <p:nvPr/>
        </p:nvSpPr>
        <p:spPr>
          <a:xfrm>
            <a:off x="162403" y="108841"/>
            <a:ext cx="885092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849313" algn="l"/>
              </a:tabLst>
            </a:pPr>
            <a:r>
              <a:rPr lang="en-US" sz="2800" b="1" dirty="0"/>
              <a:t>(c) Photolysis of O</a:t>
            </a:r>
            <a:r>
              <a:rPr lang="en-US" sz="2800" b="1" baseline="-25000" dirty="0"/>
              <a:t>3</a:t>
            </a:r>
            <a:r>
              <a:rPr lang="en-US" sz="2800" b="1" dirty="0"/>
              <a:t> can lead to removal of ozone, if O</a:t>
            </a:r>
            <a:r>
              <a:rPr lang="en-US" sz="2800" b="1" baseline="-25000" dirty="0"/>
              <a:t>3</a:t>
            </a:r>
            <a:r>
              <a:rPr lang="en-US" sz="2800" b="1" dirty="0"/>
              <a:t> is not regenerated in subsequent reactions initiated by OH.</a:t>
            </a:r>
          </a:p>
          <a:p>
            <a:endParaRPr lang="en-US" sz="2400" b="1" dirty="0"/>
          </a:p>
          <a:p>
            <a:r>
              <a:rPr lang="en-US" sz="2400" b="1" dirty="0"/>
              <a:t>But each OH produced from O</a:t>
            </a:r>
            <a:r>
              <a:rPr lang="en-US" sz="2400" b="1" baseline="-25000" dirty="0"/>
              <a:t>3</a:t>
            </a:r>
            <a:r>
              <a:rPr lang="en-US" sz="2400" b="1" dirty="0"/>
              <a:t> photolysis can also produce more ozone, maybe several more, potentially creating a runaway reaction. </a:t>
            </a:r>
          </a:p>
          <a:p>
            <a:endParaRPr lang="en-US" sz="1400" b="1" dirty="0"/>
          </a:p>
          <a:p>
            <a:r>
              <a:rPr lang="en-US" sz="2400" b="1" dirty="0"/>
              <a:t>The process of producing more O</a:t>
            </a:r>
            <a:r>
              <a:rPr lang="en-US" sz="2400" b="1" baseline="-25000" dirty="0"/>
              <a:t>3</a:t>
            </a:r>
            <a:r>
              <a:rPr lang="en-US" sz="2400" b="1" dirty="0"/>
              <a:t> is driven by the chemistry of volatile organic carbon (VOCs) and nitrogen oxide radicals (NOx).  The ratio between NOx and VOCs controls whether excess O</a:t>
            </a:r>
            <a:r>
              <a:rPr lang="en-US" sz="2400" b="1" baseline="-25000" dirty="0"/>
              <a:t>3</a:t>
            </a:r>
            <a:r>
              <a:rPr lang="en-US" sz="2400" b="1" dirty="0"/>
              <a:t> is being  produced, or not.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CBC329-2694-1144-B2B8-2209C0FD8939}"/>
              </a:ext>
            </a:extLst>
          </p:cNvPr>
          <p:cNvSpPr txBox="1"/>
          <p:nvPr/>
        </p:nvSpPr>
        <p:spPr>
          <a:xfrm>
            <a:off x="396756" y="3853073"/>
            <a:ext cx="8663353" cy="163121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OH</a:t>
            </a:r>
            <a:r>
              <a:rPr lang="en-US" sz="2000" b="1" dirty="0"/>
              <a:t> + VOC  </a:t>
            </a:r>
            <a:r>
              <a:rPr lang="en-US" sz="2000" b="1" dirty="0">
                <a:sym typeface="Wingdings" pitchFamily="2" charset="2"/>
              </a:rPr>
              <a:t> </a:t>
            </a:r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RO</a:t>
            </a:r>
            <a:r>
              <a:rPr lang="en-US" sz="2000" b="1" baseline="-25000" dirty="0">
                <a:solidFill>
                  <a:srgbClr val="FF0000"/>
                </a:solidFill>
                <a:sym typeface="Wingdings" pitchFamily="2" charset="2"/>
              </a:rPr>
              <a:t>2</a:t>
            </a:r>
            <a:r>
              <a:rPr lang="en-US" sz="2000" b="1" dirty="0">
                <a:sym typeface="Wingdings" pitchFamily="2" charset="2"/>
              </a:rPr>
              <a:t> + </a:t>
            </a:r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HO</a:t>
            </a:r>
            <a:r>
              <a:rPr lang="en-US" sz="2000" b="1" baseline="-25000" dirty="0">
                <a:solidFill>
                  <a:srgbClr val="FF0000"/>
                </a:solidFill>
                <a:sym typeface="Wingdings" pitchFamily="2" charset="2"/>
              </a:rPr>
              <a:t>2</a:t>
            </a:r>
          </a:p>
          <a:p>
            <a:endParaRPr lang="en-US" sz="2000" b="1" dirty="0">
              <a:sym typeface="Wingdings" pitchFamily="2" charset="2"/>
            </a:endParaRPr>
          </a:p>
          <a:p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HO</a:t>
            </a:r>
            <a:r>
              <a:rPr lang="en-US" sz="2000" b="1" baseline="-25000" dirty="0">
                <a:solidFill>
                  <a:srgbClr val="FF0000"/>
                </a:solidFill>
                <a:sym typeface="Wingdings" pitchFamily="2" charset="2"/>
              </a:rPr>
              <a:t>2</a:t>
            </a:r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 + NO</a:t>
            </a:r>
            <a:r>
              <a:rPr lang="en-US" sz="2000" b="1" dirty="0">
                <a:sym typeface="Wingdings" pitchFamily="2" charset="2"/>
              </a:rPr>
              <a:t>  </a:t>
            </a:r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NO</a:t>
            </a:r>
            <a:r>
              <a:rPr lang="en-US" sz="2000" b="1" baseline="-25000" dirty="0">
                <a:solidFill>
                  <a:srgbClr val="FF0000"/>
                </a:solidFill>
                <a:sym typeface="Wingdings" pitchFamily="2" charset="2"/>
              </a:rPr>
              <a:t>2</a:t>
            </a:r>
            <a:r>
              <a:rPr lang="en-US" sz="2000" b="1" dirty="0">
                <a:sym typeface="Wingdings" pitchFamily="2" charset="2"/>
              </a:rPr>
              <a:t> + </a:t>
            </a:r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OH                                              </a:t>
            </a:r>
            <a:r>
              <a:rPr lang="en-US" sz="2000" b="1" dirty="0">
                <a:solidFill>
                  <a:srgbClr val="00B0F0"/>
                </a:solidFill>
                <a:sym typeface="Wingdings" pitchFamily="2" charset="2"/>
              </a:rPr>
              <a:t>Regenerates OH, breaks O</a:t>
            </a:r>
            <a:r>
              <a:rPr lang="en-US" sz="2000" b="1" baseline="-25000" dirty="0">
                <a:solidFill>
                  <a:srgbClr val="00B0F0"/>
                </a:solidFill>
                <a:sym typeface="Wingdings" pitchFamily="2" charset="2"/>
              </a:rPr>
              <a:t>2</a:t>
            </a:r>
            <a:r>
              <a:rPr lang="en-US" sz="2000" b="1" dirty="0">
                <a:solidFill>
                  <a:srgbClr val="00B0F0"/>
                </a:solidFill>
                <a:sym typeface="Wingdings" pitchFamily="2" charset="2"/>
              </a:rPr>
              <a:t> bond</a:t>
            </a:r>
          </a:p>
          <a:p>
            <a:endParaRPr lang="en-US" sz="2000" b="1" dirty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{ NO</a:t>
            </a:r>
            <a:r>
              <a:rPr lang="en-US" sz="2000" b="1" baseline="-25000" dirty="0">
                <a:solidFill>
                  <a:srgbClr val="FF0000"/>
                </a:solidFill>
                <a:sym typeface="Wingdings" pitchFamily="2" charset="2"/>
              </a:rPr>
              <a:t>2</a:t>
            </a:r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 + </a:t>
            </a:r>
            <a:r>
              <a:rPr lang="en-US" sz="2000" b="1" dirty="0" err="1">
                <a:solidFill>
                  <a:srgbClr val="FF0000"/>
                </a:solidFill>
                <a:sym typeface="Wingdings" pitchFamily="2" charset="2"/>
              </a:rPr>
              <a:t>h</a:t>
            </a:r>
            <a:r>
              <a:rPr lang="en-US" sz="2000" b="1" dirty="0" err="1">
                <a:solidFill>
                  <a:srgbClr val="FF0000"/>
                </a:solidFill>
                <a:latin typeface="Symbol" pitchFamily="2" charset="2"/>
                <a:sym typeface="Wingdings" pitchFamily="2" charset="2"/>
              </a:rPr>
              <a:t>n</a:t>
            </a:r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  NO + O     ;    O + O</a:t>
            </a:r>
            <a:r>
              <a:rPr lang="en-US" sz="2000" b="1" baseline="-25000" dirty="0">
                <a:solidFill>
                  <a:srgbClr val="FF0000"/>
                </a:solidFill>
                <a:sym typeface="Wingdings" pitchFamily="2" charset="2"/>
              </a:rPr>
              <a:t>2</a:t>
            </a:r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 + Air  O</a:t>
            </a:r>
            <a:r>
              <a:rPr lang="en-US" sz="2000" b="1" baseline="-25000" dirty="0">
                <a:solidFill>
                  <a:srgbClr val="FF0000"/>
                </a:solidFill>
                <a:sym typeface="Wingdings" pitchFamily="2" charset="2"/>
              </a:rPr>
              <a:t>3</a:t>
            </a:r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 + Air   }   </a:t>
            </a:r>
            <a:r>
              <a:rPr lang="en-US" sz="2000" b="1" dirty="0">
                <a:solidFill>
                  <a:srgbClr val="00B0F0"/>
                </a:solidFill>
                <a:sym typeface="Wingdings" pitchFamily="2" charset="2"/>
              </a:rPr>
              <a:t>Regenerates O</a:t>
            </a:r>
            <a:r>
              <a:rPr lang="en-US" sz="2000" b="1" baseline="-25000" dirty="0">
                <a:solidFill>
                  <a:srgbClr val="00B0F0"/>
                </a:solidFill>
                <a:sym typeface="Wingdings" pitchFamily="2" charset="2"/>
              </a:rPr>
              <a:t>3</a:t>
            </a:r>
            <a:r>
              <a:rPr lang="en-US" sz="2000" b="1" dirty="0">
                <a:solidFill>
                  <a:srgbClr val="00B0F0"/>
                </a:solidFill>
                <a:sym typeface="Wingdings" pitchFamily="2" charset="2"/>
              </a:rPr>
              <a:t> and NO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9D67A2-5CEA-E745-BF41-5F10813E9A89}"/>
              </a:ext>
            </a:extLst>
          </p:cNvPr>
          <p:cNvGrpSpPr/>
          <p:nvPr/>
        </p:nvGrpSpPr>
        <p:grpSpPr>
          <a:xfrm>
            <a:off x="1384829" y="4833396"/>
            <a:ext cx="762000" cy="316523"/>
            <a:chOff x="1488831" y="5087815"/>
            <a:chExt cx="762000" cy="316523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75EF619-0DD9-644B-ADB7-1D1177200DE1}"/>
                </a:ext>
              </a:extLst>
            </p:cNvPr>
            <p:cNvCxnSpPr/>
            <p:nvPr/>
          </p:nvCxnSpPr>
          <p:spPr>
            <a:xfrm>
              <a:off x="1488831" y="5240215"/>
              <a:ext cx="762000" cy="0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7C747D8-ED36-7448-B6D4-4CE2EC2C0FD7}"/>
                </a:ext>
              </a:extLst>
            </p:cNvPr>
            <p:cNvCxnSpPr/>
            <p:nvPr/>
          </p:nvCxnSpPr>
          <p:spPr>
            <a:xfrm flipV="1">
              <a:off x="1488831" y="5087815"/>
              <a:ext cx="0" cy="164123"/>
            </a:xfrm>
            <a:prstGeom prst="line">
              <a:avLst/>
            </a:prstGeom>
            <a:ln>
              <a:prstDash val="sysDot"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0D3B983-1D79-D940-9A43-16BF7E98C974}"/>
                </a:ext>
              </a:extLst>
            </p:cNvPr>
            <p:cNvCxnSpPr>
              <a:cxnSpLocks/>
            </p:cNvCxnSpPr>
            <p:nvPr/>
          </p:nvCxnSpPr>
          <p:spPr>
            <a:xfrm>
              <a:off x="2250827" y="5240215"/>
              <a:ext cx="0" cy="164123"/>
            </a:xfrm>
            <a:prstGeom prst="line">
              <a:avLst/>
            </a:prstGeom>
            <a:ln>
              <a:prstDash val="sysDot"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74D2925-2222-B640-BA2D-4FF6DEFFFB42}"/>
              </a:ext>
            </a:extLst>
          </p:cNvPr>
          <p:cNvGrpSpPr/>
          <p:nvPr/>
        </p:nvGrpSpPr>
        <p:grpSpPr>
          <a:xfrm>
            <a:off x="719947" y="4217934"/>
            <a:ext cx="1934307" cy="316523"/>
            <a:chOff x="1488831" y="5087815"/>
            <a:chExt cx="762000" cy="316523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9310671-60D5-A142-8DFD-616BEFEFF9B8}"/>
                </a:ext>
              </a:extLst>
            </p:cNvPr>
            <p:cNvCxnSpPr/>
            <p:nvPr/>
          </p:nvCxnSpPr>
          <p:spPr>
            <a:xfrm>
              <a:off x="1488831" y="5240215"/>
              <a:ext cx="762000" cy="0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7B337F3-6313-354D-81E4-3C1794DF722B}"/>
                </a:ext>
              </a:extLst>
            </p:cNvPr>
            <p:cNvCxnSpPr/>
            <p:nvPr/>
          </p:nvCxnSpPr>
          <p:spPr>
            <a:xfrm flipV="1">
              <a:off x="1488831" y="5087815"/>
              <a:ext cx="0" cy="164123"/>
            </a:xfrm>
            <a:prstGeom prst="line">
              <a:avLst/>
            </a:prstGeom>
            <a:ln>
              <a:prstDash val="sysDot"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A99884B-15C5-6E42-9FE0-3603DC14E9B7}"/>
                </a:ext>
              </a:extLst>
            </p:cNvPr>
            <p:cNvCxnSpPr>
              <a:cxnSpLocks/>
            </p:cNvCxnSpPr>
            <p:nvPr/>
          </p:nvCxnSpPr>
          <p:spPr>
            <a:xfrm>
              <a:off x="2250827" y="5240215"/>
              <a:ext cx="0" cy="164123"/>
            </a:xfrm>
            <a:prstGeom prst="line">
              <a:avLst/>
            </a:prstGeom>
            <a:ln>
              <a:prstDash val="sysDot"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7B562D4-4CE4-E349-B253-40EC0D6B42DA}"/>
              </a:ext>
            </a:extLst>
          </p:cNvPr>
          <p:cNvSpPr txBox="1"/>
          <p:nvPr/>
        </p:nvSpPr>
        <p:spPr>
          <a:xfrm>
            <a:off x="396755" y="5579601"/>
            <a:ext cx="8485987" cy="64633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HO</a:t>
            </a:r>
            <a:r>
              <a:rPr lang="en-US" b="1" baseline="-25000" dirty="0">
                <a:solidFill>
                  <a:srgbClr val="FF0000"/>
                </a:solidFill>
                <a:sym typeface="Wingdings" pitchFamily="2" charset="2"/>
              </a:rPr>
              <a:t>2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 + RO</a:t>
            </a:r>
            <a:r>
              <a:rPr lang="en-US" b="1" baseline="-25000" dirty="0">
                <a:solidFill>
                  <a:srgbClr val="FF0000"/>
                </a:solidFill>
                <a:sym typeface="Wingdings" pitchFamily="2" charset="2"/>
              </a:rPr>
              <a:t>2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  </a:t>
            </a:r>
            <a:r>
              <a:rPr lang="en-US" b="1" dirty="0">
                <a:sym typeface="Wingdings" pitchFamily="2" charset="2"/>
              </a:rPr>
              <a:t>  ROOH + O</a:t>
            </a:r>
            <a:r>
              <a:rPr lang="en-US" b="1" baseline="-25000" dirty="0">
                <a:sym typeface="Wingdings" pitchFamily="2" charset="2"/>
              </a:rPr>
              <a:t>2</a:t>
            </a:r>
            <a:r>
              <a:rPr lang="en-US" b="1" dirty="0">
                <a:sym typeface="Wingdings" pitchFamily="2" charset="2"/>
              </a:rPr>
              <a:t>             A non-radical is produced, game over. No O</a:t>
            </a:r>
            <a:r>
              <a:rPr lang="en-US" b="1" baseline="-25000" dirty="0">
                <a:sym typeface="Wingdings" pitchFamily="2" charset="2"/>
              </a:rPr>
              <a:t>3</a:t>
            </a:r>
            <a:r>
              <a:rPr lang="en-US" b="1" dirty="0">
                <a:sym typeface="Wingdings" pitchFamily="2" charset="2"/>
              </a:rPr>
              <a:t> produced.</a:t>
            </a:r>
          </a:p>
          <a:p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OH  + NO</a:t>
            </a:r>
            <a:r>
              <a:rPr lang="en-US" b="1" baseline="-25000" dirty="0">
                <a:solidFill>
                  <a:srgbClr val="FF0000"/>
                </a:solidFill>
                <a:sym typeface="Wingdings" pitchFamily="2" charset="2"/>
              </a:rPr>
              <a:t>2</a:t>
            </a:r>
            <a:r>
              <a:rPr lang="en-US" b="1" dirty="0">
                <a:sym typeface="Wingdings" pitchFamily="2" charset="2"/>
              </a:rPr>
              <a:t>   HNO</a:t>
            </a:r>
            <a:r>
              <a:rPr lang="en-US" b="1" baseline="-25000" dirty="0">
                <a:sym typeface="Wingdings" pitchFamily="2" charset="2"/>
              </a:rPr>
              <a:t>3</a:t>
            </a:r>
            <a:endParaRPr lang="en-US" baseline="-25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B4788B-5F3E-5D4A-9A02-83F1235A3FA1}"/>
              </a:ext>
            </a:extLst>
          </p:cNvPr>
          <p:cNvSpPr txBox="1"/>
          <p:nvPr/>
        </p:nvSpPr>
        <p:spPr>
          <a:xfrm>
            <a:off x="0" y="6480287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Rates of O</a:t>
            </a:r>
            <a:r>
              <a:rPr lang="en-US" b="1" i="1" baseline="-25000" dirty="0"/>
              <a:t>3</a:t>
            </a:r>
            <a:r>
              <a:rPr lang="en-US" b="1" i="1" dirty="0"/>
              <a:t> production/loss are regulated by concentrations of VOCs and NOx, </a:t>
            </a:r>
            <a:r>
              <a:rPr lang="en-US" b="1" i="1" u="sng" dirty="0"/>
              <a:t>and their ratio.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896DC16A-E786-8F46-A0A0-985DE2F71061}"/>
              </a:ext>
            </a:extLst>
          </p:cNvPr>
          <p:cNvSpPr/>
          <p:nvPr/>
        </p:nvSpPr>
        <p:spPr>
          <a:xfrm flipH="1">
            <a:off x="0" y="4669404"/>
            <a:ext cx="761996" cy="1394547"/>
          </a:xfrm>
          <a:prstGeom prst="arc">
            <a:avLst>
              <a:gd name="adj1" fmla="val 16200000"/>
              <a:gd name="adj2" fmla="val 5538409"/>
            </a:avLst>
          </a:prstGeom>
          <a:ln>
            <a:prstDash val="sysDot"/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17F36B-58BD-174E-93EF-2D6F992EC7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9956" y="6356350"/>
            <a:ext cx="2070844" cy="501650"/>
          </a:xfrm>
        </p:spPr>
        <p:txBody>
          <a:bodyPr/>
          <a:lstStyle/>
          <a:p>
            <a:fld id="{BAE8741B-8C23-694F-91CB-0C3A9138D482}" type="datetime1">
              <a:rPr lang="en-US" smtClean="0"/>
              <a:t>3/1/21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4F8F6-437D-C642-A946-07BAAFA63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15956" y="6356350"/>
            <a:ext cx="2070844" cy="501650"/>
          </a:xfrm>
        </p:spPr>
        <p:txBody>
          <a:bodyPr/>
          <a:lstStyle/>
          <a:p>
            <a:fld id="{968AA33D-DABD-7B4F-893A-35DB0B6327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8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12691</TotalTime>
  <Words>1594</Words>
  <Application>Microsoft Macintosh PowerPoint</Application>
  <PresentationFormat>On-screen Show (4:3)</PresentationFormat>
  <Paragraphs>249</Paragraphs>
  <Slides>20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Helvetica</vt:lpstr>
      <vt:lpstr>Lucida Handwriting</vt:lpstr>
      <vt:lpstr>Symbol</vt:lpstr>
      <vt:lpstr>Times New Roman</vt:lpstr>
      <vt:lpstr>Office Theme</vt:lpstr>
      <vt:lpstr>Equation</vt:lpstr>
      <vt:lpstr>Bitmap Image</vt:lpstr>
      <vt:lpstr>PowerPoint Presentation</vt:lpstr>
      <vt:lpstr>PowerPoint Presentation</vt:lpstr>
      <vt:lpstr>Several reasons to care about tropospheric ozone</vt:lpstr>
      <vt:lpstr>The troposphere as an oxidizing medium </vt:lpstr>
      <vt:lpstr>The troposphere as an oxidizing medium </vt:lpstr>
      <vt:lpstr>PowerPoint Presentation</vt:lpstr>
      <vt:lpstr>Ozone is a strong oxidizer (a) Ozone strongly absorbs sunlight, greatly adding to its impact on oxidation rates in the atmosphere.</vt:lpstr>
      <vt:lpstr>(b) Ozone photolysis generates OH free radical, the most important  tropospheric oxidant</vt:lpstr>
      <vt:lpstr>PowerPoint Presentation</vt:lpstr>
      <vt:lpstr>Ozone concentrations:  dependence on NOx and VOC emissions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 level takeaways</vt:lpstr>
    </vt:vector>
  </TitlesOfParts>
  <Manager/>
  <Company>Harvard University SEAS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Loretta Mickley</dc:creator>
  <cp:keywords/>
  <dc:description/>
  <cp:lastModifiedBy>Wofsy, Steven C.</cp:lastModifiedBy>
  <cp:revision>262</cp:revision>
  <cp:lastPrinted>2012-03-12T22:15:12Z</cp:lastPrinted>
  <dcterms:created xsi:type="dcterms:W3CDTF">2012-02-13T23:07:18Z</dcterms:created>
  <dcterms:modified xsi:type="dcterms:W3CDTF">2021-03-01T23:41:04Z</dcterms:modified>
  <cp:category/>
</cp:coreProperties>
</file>