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sldIdLst>
    <p:sldId id="817" r:id="rId2"/>
    <p:sldId id="260" r:id="rId3"/>
    <p:sldId id="288" r:id="rId4"/>
    <p:sldId id="463" r:id="rId5"/>
    <p:sldId id="472" r:id="rId6"/>
    <p:sldId id="470" r:id="rId7"/>
    <p:sldId id="257" r:id="rId8"/>
    <p:sldId id="792" r:id="rId9"/>
    <p:sldId id="541" r:id="rId10"/>
    <p:sldId id="542" r:id="rId11"/>
    <p:sldId id="531" r:id="rId12"/>
    <p:sldId id="809" r:id="rId13"/>
    <p:sldId id="331" r:id="rId14"/>
    <p:sldId id="543" r:id="rId15"/>
    <p:sldId id="358" r:id="rId16"/>
    <p:sldId id="790" r:id="rId17"/>
    <p:sldId id="815" r:id="rId18"/>
    <p:sldId id="637" r:id="rId19"/>
    <p:sldId id="639" r:id="rId20"/>
    <p:sldId id="653" r:id="rId21"/>
    <p:sldId id="657" r:id="rId22"/>
    <p:sldId id="797" r:id="rId23"/>
    <p:sldId id="272" r:id="rId24"/>
    <p:sldId id="793" r:id="rId25"/>
    <p:sldId id="814" r:id="rId26"/>
    <p:sldId id="416" r:id="rId27"/>
    <p:sldId id="268" r:id="rId28"/>
    <p:sldId id="533" r:id="rId29"/>
    <p:sldId id="451" r:id="rId30"/>
    <p:sldId id="389" r:id="rId31"/>
    <p:sldId id="297" r:id="rId32"/>
    <p:sldId id="376" r:id="rId33"/>
    <p:sldId id="378" r:id="rId34"/>
    <p:sldId id="501" r:id="rId35"/>
    <p:sldId id="329" r:id="rId36"/>
    <p:sldId id="379" r:id="rId37"/>
    <p:sldId id="502" r:id="rId38"/>
    <p:sldId id="452" r:id="rId39"/>
    <p:sldId id="818" r:id="rId40"/>
    <p:sldId id="355" r:id="rId41"/>
    <p:sldId id="805" r:id="rId42"/>
    <p:sldId id="399" r:id="rId43"/>
    <p:sldId id="409" r:id="rId44"/>
    <p:sldId id="804" r:id="rId45"/>
    <p:sldId id="547" r:id="rId46"/>
    <p:sldId id="387" r:id="rId47"/>
    <p:sldId id="812" r:id="rId48"/>
    <p:sldId id="310" r:id="rId49"/>
    <p:sldId id="280" r:id="rId50"/>
    <p:sldId id="283" r:id="rId51"/>
    <p:sldId id="791" r:id="rId52"/>
    <p:sldId id="259" r:id="rId53"/>
    <p:sldId id="806" r:id="rId54"/>
    <p:sldId id="538" r:id="rId55"/>
    <p:sldId id="256" r:id="rId56"/>
    <p:sldId id="266" r:id="rId57"/>
    <p:sldId id="296" r:id="rId58"/>
    <p:sldId id="820" r:id="rId59"/>
    <p:sldId id="277" r:id="rId60"/>
    <p:sldId id="556" r:id="rId61"/>
    <p:sldId id="803" r:id="rId62"/>
    <p:sldId id="303" r:id="rId63"/>
    <p:sldId id="554" r:id="rId64"/>
    <p:sldId id="553" r:id="rId65"/>
    <p:sldId id="271" r:id="rId66"/>
    <p:sldId id="450" r:id="rId67"/>
    <p:sldId id="821" r:id="rId68"/>
    <p:sldId id="258" r:id="rId69"/>
    <p:sldId id="822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B5D35"/>
    <a:srgbClr val="00CE00"/>
    <a:srgbClr val="E8BA5F"/>
    <a:srgbClr val="FF0080"/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83" autoAdjust="0"/>
    <p:restoredTop sz="90683" autoAdjust="0"/>
  </p:normalViewPr>
  <p:slideViewPr>
    <p:cSldViewPr snapToGrid="0" snapToObjects="1">
      <p:cViewPr>
        <p:scale>
          <a:sx n="85" d="100"/>
          <a:sy n="85" d="100"/>
        </p:scale>
        <p:origin x="201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huetteman_justine_epa_gov/Documents/MATS/NADP%202019/CAMD_2010_2018_nad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Coal Capacity with Mercury</a:t>
            </a:r>
            <a:r>
              <a:rPr lang="en-US" sz="2400" baseline="0"/>
              <a:t> Controls or Co-Controls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'Controls summary'!$B$22</c:f>
              <c:strCache>
                <c:ptCount val="1"/>
                <c:pt idx="0">
                  <c:v>ACI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'Controls summary'!$A$23:$A$31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'Controls summary'!$B$23:$B$31</c:f>
              <c:numCache>
                <c:formatCode>0</c:formatCode>
                <c:ptCount val="9"/>
                <c:pt idx="0">
                  <c:v>16.317233009670002</c:v>
                </c:pt>
                <c:pt idx="1">
                  <c:v>18.642233009670001</c:v>
                </c:pt>
                <c:pt idx="2">
                  <c:v>21.628233009669998</c:v>
                </c:pt>
                <c:pt idx="3">
                  <c:v>22.239233009669999</c:v>
                </c:pt>
                <c:pt idx="4">
                  <c:v>33.786534465938971</c:v>
                </c:pt>
                <c:pt idx="5">
                  <c:v>85.440301290928971</c:v>
                </c:pt>
                <c:pt idx="6">
                  <c:v>116.18430129092897</c:v>
                </c:pt>
                <c:pt idx="7">
                  <c:v>113.88532116477627</c:v>
                </c:pt>
                <c:pt idx="8">
                  <c:v>108.55932116477626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9B-4D97-90ED-32499CF60D92}"/>
            </c:ext>
          </c:extLst>
        </c:ser>
        <c:ser>
          <c:idx val="1"/>
          <c:order val="1"/>
          <c:tx>
            <c:strRef>
              <c:f>'Controls summary'!$E$22</c:f>
              <c:strCache>
                <c:ptCount val="1"/>
                <c:pt idx="0">
                  <c:v>SO2 Co-Control only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'Controls summary'!$A$23:$A$31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'Controls summary'!$E$23:$E$31</c:f>
              <c:numCache>
                <c:formatCode>0</c:formatCode>
                <c:ptCount val="9"/>
                <c:pt idx="0">
                  <c:v>166.19610150381737</c:v>
                </c:pt>
                <c:pt idx="1">
                  <c:v>172.26210150381738</c:v>
                </c:pt>
                <c:pt idx="2">
                  <c:v>176.12710150381736</c:v>
                </c:pt>
                <c:pt idx="3">
                  <c:v>179.14710150381737</c:v>
                </c:pt>
                <c:pt idx="4">
                  <c:v>174.10110150381738</c:v>
                </c:pt>
                <c:pt idx="5">
                  <c:v>148.1391398048537</c:v>
                </c:pt>
                <c:pt idx="6">
                  <c:v>136.45113980485371</c:v>
                </c:pt>
                <c:pt idx="7">
                  <c:v>131.93513980485372</c:v>
                </c:pt>
                <c:pt idx="8">
                  <c:v>127.41513980485372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9B-4D97-90ED-32499CF60D92}"/>
            </c:ext>
          </c:extLst>
        </c:ser>
        <c:ser>
          <c:idx val="2"/>
          <c:order val="2"/>
          <c:tx>
            <c:strRef>
              <c:f>'Controls summary'!$G$22</c:f>
              <c:strCache>
                <c:ptCount val="1"/>
                <c:pt idx="0">
                  <c:v>Neither</c:v>
                </c:pt>
              </c:strCache>
            </c:strRef>
          </c:tx>
          <c:spPr>
            <a:pattFill prst="dkUpDiag">
              <a:fgClr>
                <a:schemeClr val="bg2">
                  <a:lumMod val="2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'Controls summary'!$A$23:$A$31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'Controls summary'!$G$23:$G$31</c:f>
              <c:numCache>
                <c:formatCode>0</c:formatCode>
                <c:ptCount val="9"/>
                <c:pt idx="0">
                  <c:v>170.72798448060288</c:v>
                </c:pt>
                <c:pt idx="1">
                  <c:v>162.54332472349981</c:v>
                </c:pt>
                <c:pt idx="2">
                  <c:v>153.01058631573443</c:v>
                </c:pt>
                <c:pt idx="3">
                  <c:v>140.81037374331029</c:v>
                </c:pt>
                <c:pt idx="4">
                  <c:v>125.26950816113106</c:v>
                </c:pt>
                <c:pt idx="5">
                  <c:v>83.55640602538557</c:v>
                </c:pt>
                <c:pt idx="6">
                  <c:v>47.463232967625146</c:v>
                </c:pt>
                <c:pt idx="7">
                  <c:v>40.130667035921192</c:v>
                </c:pt>
                <c:pt idx="8">
                  <c:v>35.312918395324516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9B-4D97-90ED-32499CF60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29812992"/>
        <c:axId val="1115521992"/>
      </c:barChart>
      <c:catAx>
        <c:axId val="32981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521992"/>
        <c:crosses val="autoZero"/>
        <c:auto val="1"/>
        <c:lblAlgn val="ctr"/>
        <c:lblOffset val="100"/>
        <c:noMultiLvlLbl val="0"/>
      </c:catAx>
      <c:valAx>
        <c:axId val="111552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Capacity (GW)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81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F0553-2A49-684E-9729-7FC21827F682}" type="datetimeFigureOut">
              <a:rPr lang="en-US" smtClean="0"/>
              <a:pPr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D96D0-6231-254E-9F70-D488A1CD0A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3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54D7BB96-12B6-E642-B3C6-B28B7F2AA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DA23FB-22D3-1F4F-B6D5-D95063EE3FF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80899" name="Slide Image Placeholder 1">
            <a:extLst>
              <a:ext uri="{FF2B5EF4-FFF2-40B4-BE49-F238E27FC236}">
                <a16:creationId xmlns:a16="http://schemas.microsoft.com/office/drawing/2014/main" id="{2374E385-1572-CC4F-A19C-6B6003168D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0" name="Notes Placeholder 2">
            <a:extLst>
              <a:ext uri="{FF2B5EF4-FFF2-40B4-BE49-F238E27FC236}">
                <a16:creationId xmlns:a16="http://schemas.microsoft.com/office/drawing/2014/main" id="{2F0216C1-8096-B142-B52D-79D53BD23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5" tIns="45718" rIns="91435" bIns="4571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addition to reducing emissions of air pollutants, we have also seen progress in reducing pollution in the ambient air that we breathe.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For each of the six principle pollutants, we have seen steady improvements, and in much of the U.S., current air quality is at or well below the standards.</a:t>
            </a:r>
          </a:p>
        </p:txBody>
      </p:sp>
      <p:sp>
        <p:nvSpPr>
          <p:cNvPr id="80901" name="Slide Number Placeholder 3">
            <a:extLst>
              <a:ext uri="{FF2B5EF4-FFF2-40B4-BE49-F238E27FC236}">
                <a16:creationId xmlns:a16="http://schemas.microsoft.com/office/drawing/2014/main" id="{F86C4A37-6662-FD41-85E0-BCF23AEFA9B6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FCD3742-8468-094B-B4D7-188E1CDB041B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3853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91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3561E383-9C45-814C-A5D9-B0D4C307A721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57991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4358-41D5-6240-831C-100FA8F25E8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8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40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5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2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217F5-4B1D-3E49-89FD-26EEE5B1E90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725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217F5-4B1D-3E49-89FD-26EEE5B1E90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239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3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42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75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0CF57F-04CE-1744-A8A3-019AADD69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3B5D5-AA5C-CD47-AC90-0165288A658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406530" name="Rectangle 2">
            <a:extLst>
              <a:ext uri="{FF2B5EF4-FFF2-40B4-BE49-F238E27FC236}">
                <a16:creationId xmlns:a16="http://schemas.microsoft.com/office/drawing/2014/main" id="{515B80DF-29E6-FB49-9B82-112CE7BAD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06531" name="Rectangle 3">
            <a:extLst>
              <a:ext uri="{FF2B5EF4-FFF2-40B4-BE49-F238E27FC236}">
                <a16:creationId xmlns:a16="http://schemas.microsoft.com/office/drawing/2014/main" id="{D4A356C8-1349-B848-9EC3-F37897CF6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168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2CEA-0645-AD44-A682-E29BDF1C42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76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8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D938F-C9D5-414A-AD40-1AF6714AA1E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5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D938F-C9D5-414A-AD40-1AF6714AA1E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13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  <a:p>
            <a:endParaRPr lang="en-US" alt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11DFB8-9ECA-4E48-9708-187B971084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975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6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22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D9A79-D15B-45A8-B684-F331688908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4950" indent="-234950" eaLnBrk="1" hangingPunct="1">
              <a:spcBef>
                <a:spcPct val="40000"/>
              </a:spcBef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24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91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98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49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5E695-37CC-694E-B7D0-4C88252678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82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seawater temperatures increased between 0.5 to 0.7°C between 1900 and 2000, followed by a period of rapid warming of 0.03°C per year beginning in 2004</a:t>
            </a:r>
            <a:r>
              <a:rPr lang="en-US" dirty="0">
                <a:effectLst/>
              </a:rPr>
              <a:t>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5E695-37CC-694E-B7D0-4C88252678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82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60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D938F-C9D5-414A-AD40-1AF6714AA1E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4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i="1" dirty="0"/>
              <a:t>Utilities/Trade Journals started discussing impending regulations for Hg </a:t>
            </a:r>
            <a:br>
              <a:rPr lang="en-US" i="1" dirty="0"/>
            </a:br>
            <a:r>
              <a:rPr lang="en-US" i="1" dirty="0"/>
              <a:t>ca. 1990 after the amendments to the Clean Air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4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5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DRAFT -- DELIBERATIVE DOCUMENT</a:t>
            </a:r>
          </a:p>
        </p:txBody>
      </p:sp>
      <p:sp>
        <p:nvSpPr>
          <p:cNvPr id="583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DO NOT CITE OR QUOTE</a:t>
            </a:r>
          </a:p>
        </p:txBody>
      </p:sp>
      <p:sp>
        <p:nvSpPr>
          <p:cNvPr id="583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8C665-60CE-4FEA-AE6F-87A368EE6C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3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2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D96D0-6231-254E-9F70-D488A1CD0AE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8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6D6A-C416-3F41-AB01-BD9D696D95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3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FF9B-0D23-824B-9248-F6A0E8B747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78BC-8504-CE4D-807F-65FDFE53F941}" type="datetime1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B810-467F-B64A-AFD0-D91407FF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fld id="{670839CF-B5FA-1948-AAEE-B346F7D682C7}" type="datetimeFigureOut">
              <a:rPr lang="en-US" altLang="en-US"/>
              <a:pPr/>
              <a:t>3/17/21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2033A-B67B-9344-A535-7E24679E3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42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fld id="{8313220C-B45D-2E46-89B9-9AC4DE148838}" type="datetimeFigureOut">
              <a:rPr lang="en-US" altLang="en-US"/>
              <a:pPr/>
              <a:t>3/17/21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CC229-702D-C640-8C26-73F0AEA16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33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658620-18BE-4511-B71D-DABA06265F9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2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EFF9B-0D23-824B-9248-F6A0E8B747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72298-D483-F046-97EA-8AAA3673E0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7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ajjmbJrfEM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iff"/><Relationship Id="rId5" Type="http://schemas.openxmlformats.org/officeDocument/2006/relationships/hyperlink" Target="http://www.stonybrook.edu/research/news/RN/resnew100512.shtml" TargetMode="Externa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a.gov/environmental-economics/mortality-risk-valuation#whatvalue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ater.epa.gov/scitech/swguidance/fishshellfish/fishadvisories/upload/nlfa_slides_2011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tif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mpd.epa.gov/ampd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pa.gov/airmarkets/field-audit-checklist-tool-fact-api" TargetMode="External"/><Relationship Id="rId5" Type="http://schemas.openxmlformats.org/officeDocument/2006/relationships/hyperlink" Target="https://www.epa.gov/airmarkets/field-audit-checklist-tool-fact" TargetMode="External"/><Relationship Id="rId4" Type="http://schemas.openxmlformats.org/officeDocument/2006/relationships/hyperlink" Target="ftp://newftp.epa.gov/DMDnLoad/emissions/mats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8.gif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0B47-DA1F-064D-8F60-8A2B428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to Pollution…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4924-35D4-1840-9B57-10C53A790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Dilution only works in water</a:t>
            </a:r>
          </a:p>
          <a:p>
            <a:r>
              <a:rPr lang="en-US" dirty="0"/>
              <a:t>Revisit London Fog Pollution event</a:t>
            </a:r>
          </a:p>
          <a:p>
            <a:r>
              <a:rPr lang="en-US" dirty="0"/>
              <a:t>Watch the video link on the next slide</a:t>
            </a:r>
          </a:p>
          <a:p>
            <a:r>
              <a:rPr lang="en-US" dirty="0"/>
              <a:t>Come back with your thoughts on these four items: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How was the problem identified?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What was the solution?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What factors had to be considered when developing a solution?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Was the solution sufficient?</a:t>
            </a:r>
          </a:p>
        </p:txBody>
      </p:sp>
    </p:spTree>
    <p:extLst>
      <p:ext uri="{BB962C8B-B14F-4D97-AF65-F5344CB8AC3E}">
        <p14:creationId xmlns:p14="http://schemas.microsoft.com/office/powerpoint/2010/main" val="1784646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B379B-A049-F64F-A469-D20A9C14E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799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52CFD-E16E-7044-B58F-529F1E404050}"/>
              </a:ext>
            </a:extLst>
          </p:cNvPr>
          <p:cNvSpPr txBox="1"/>
          <p:nvPr/>
        </p:nvSpPr>
        <p:spPr>
          <a:xfrm>
            <a:off x="5279965" y="1952021"/>
            <a:ext cx="35970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1998, EPA concluded that there was a “</a:t>
            </a:r>
            <a:r>
              <a:rPr lang="en-US" sz="3600" i="1" dirty="0">
                <a:solidFill>
                  <a:srgbClr val="FF0000"/>
                </a:solidFill>
              </a:rPr>
              <a:t>plausible risk to human health</a:t>
            </a:r>
            <a:r>
              <a:rPr lang="en-US" dirty="0"/>
              <a:t>” associated with Hg releases from electricity generating units (EGUs) aka: coal-fired power plants.</a:t>
            </a:r>
          </a:p>
          <a:p>
            <a:endParaRPr lang="en-US" dirty="0"/>
          </a:p>
          <a:p>
            <a:r>
              <a:rPr lang="en-US" dirty="0"/>
              <a:t>This triggered what lawyers call the: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Appropriate and Necessary </a:t>
            </a:r>
            <a:r>
              <a:rPr lang="en-US" dirty="0"/>
              <a:t>Finding</a:t>
            </a:r>
          </a:p>
          <a:p>
            <a:endParaRPr lang="en-US" dirty="0"/>
          </a:p>
          <a:p>
            <a:r>
              <a:rPr lang="en-US" i="1" dirty="0"/>
              <a:t>i.e., </a:t>
            </a:r>
            <a:r>
              <a:rPr lang="en-US" dirty="0"/>
              <a:t>it is appropriate and necessary to regulate emissions (as opposed to arbitrary and capricious)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D64D5-D23F-3249-88B0-A22D9D4E27D7}"/>
              </a:ext>
            </a:extLst>
          </p:cNvPr>
          <p:cNvSpPr txBox="1"/>
          <p:nvPr/>
        </p:nvSpPr>
        <p:spPr>
          <a:xfrm>
            <a:off x="5279965" y="123808"/>
            <a:ext cx="3425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Statutory Authority: </a:t>
            </a:r>
          </a:p>
          <a:p>
            <a:r>
              <a:rPr lang="en-US" i="1" dirty="0"/>
              <a:t>Clean Air Act </a:t>
            </a:r>
          </a:p>
          <a:p>
            <a:endParaRPr lang="en-US" i="1" dirty="0"/>
          </a:p>
          <a:p>
            <a:r>
              <a:rPr lang="en-US" dirty="0"/>
              <a:t>Regulatory Agency: US EPA</a:t>
            </a:r>
          </a:p>
          <a:p>
            <a:r>
              <a:rPr lang="en-US" dirty="0"/>
              <a:t>Mission: “To protect human health and the environment”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7EC9F-FD05-9C4C-A29C-404AF34057FC}"/>
              </a:ext>
            </a:extLst>
          </p:cNvPr>
          <p:cNvSpPr txBox="1"/>
          <p:nvPr/>
        </p:nvSpPr>
        <p:spPr>
          <a:xfrm>
            <a:off x="3792511" y="1878134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218334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CD1C77-2B40-4C4C-A076-C7847216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8" y="0"/>
            <a:ext cx="8109679" cy="6446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605" y="5164984"/>
            <a:ext cx="5722395" cy="16930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852BF0-9C5E-EA48-94FC-39A67BA05339}"/>
              </a:ext>
            </a:extLst>
          </p:cNvPr>
          <p:cNvSpPr/>
          <p:nvPr/>
        </p:nvSpPr>
        <p:spPr>
          <a:xfrm>
            <a:off x="4437089" y="2083633"/>
            <a:ext cx="3867462" cy="8244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B3FCE-EF4C-ED4E-92C4-74A6C0F49D83}"/>
              </a:ext>
            </a:extLst>
          </p:cNvPr>
          <p:cNvSpPr txBox="1"/>
          <p:nvPr/>
        </p:nvSpPr>
        <p:spPr>
          <a:xfrm>
            <a:off x="4084133" y="3289159"/>
            <a:ext cx="4864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Biden administration put a hold on final decision</a:t>
            </a:r>
          </a:p>
          <a:p>
            <a:r>
              <a:rPr lang="en-US" i="1" dirty="0"/>
              <a:t>to overturn </a:t>
            </a:r>
            <a:r>
              <a:rPr lang="en-US" i="1" u="sng" dirty="0"/>
              <a:t>appropriate and necessary </a:t>
            </a:r>
            <a:r>
              <a:rPr lang="en-US" i="1" dirty="0"/>
              <a:t>finding; eliminating the need to regulate Hg </a:t>
            </a:r>
          </a:p>
          <a:p>
            <a:endParaRPr lang="en-US" i="1" dirty="0"/>
          </a:p>
          <a:p>
            <a:r>
              <a:rPr lang="en-US" dirty="0"/>
              <a:t>The rule has been in place since 2011 and plants are already in compliance.</a:t>
            </a:r>
          </a:p>
        </p:txBody>
      </p:sp>
    </p:spTree>
    <p:extLst>
      <p:ext uri="{BB962C8B-B14F-4D97-AF65-F5344CB8AC3E}">
        <p14:creationId xmlns:p14="http://schemas.microsoft.com/office/powerpoint/2010/main" val="310256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9EF2-CB67-0D49-AEB5-B48246DB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389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Mitigating health risks associated with mercury releases from coal-fired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2A3D-3509-3840-92D1-852E5E67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4518"/>
            <a:ext cx="8229600" cy="46902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Regulatory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U.S. electricity sector and pollution control technology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Modeled benefits of reducing Hg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Actual changes in energy sector, Hg emissions, concentrations and exposures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Climate change and future trajectories in Hg exposure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7B6DD-D736-F546-A419-64B50089ED6D}"/>
              </a:ext>
            </a:extLst>
          </p:cNvPr>
          <p:cNvSpPr txBox="1"/>
          <p:nvPr/>
        </p:nvSpPr>
        <p:spPr>
          <a:xfrm>
            <a:off x="1128557" y="1405287"/>
            <a:ext cx="688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EPA’s estimated benefits = $4-6M/year and costs = $9B reasonable?</a:t>
            </a:r>
          </a:p>
        </p:txBody>
      </p:sp>
    </p:spTree>
    <p:extLst>
      <p:ext uri="{BB962C8B-B14F-4D97-AF65-F5344CB8AC3E}">
        <p14:creationId xmlns:p14="http://schemas.microsoft.com/office/powerpoint/2010/main" val="280686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8200"/>
          </a:xfrm>
        </p:spPr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Key Power Plant Rules Overdue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610600" cy="45720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500"/>
              </a:spcBef>
              <a:buNone/>
            </a:pPr>
            <a:r>
              <a:rPr sz="1400" dirty="0"/>
              <a:t>1990: Clean Air Act Amendments (CAA) required EPA to issue standards to reduce emissions of air toxics, also called hazardous air pollutants</a:t>
            </a:r>
            <a:r>
              <a:rPr lang="en-US" sz="1400" dirty="0"/>
              <a:t> (HAPs)</a:t>
            </a:r>
            <a:r>
              <a:rPr sz="1400" dirty="0"/>
              <a:t>, from many sources, and to study whether to do so for power plants</a:t>
            </a:r>
          </a:p>
          <a:p>
            <a:pPr marL="690563" lvl="1" indent="-233363">
              <a:spcBef>
                <a:spcPts val="500"/>
              </a:spcBef>
            </a:pPr>
            <a:r>
              <a:rPr lang="en-US" sz="1400" dirty="0"/>
              <a:t>Since then, EPA has issued air toxics standards for most major source categories – but not for power plants</a:t>
            </a:r>
            <a:endParaRPr sz="1400" dirty="0"/>
          </a:p>
          <a:p>
            <a:pPr>
              <a:spcBef>
                <a:spcPts val="500"/>
              </a:spcBef>
              <a:buNone/>
            </a:pPr>
            <a:r>
              <a:rPr sz="1400" dirty="0"/>
              <a:t>1998: EPA released the Utility Toxics Study Report to Congress</a:t>
            </a:r>
          </a:p>
          <a:p>
            <a:pPr>
              <a:spcBef>
                <a:spcPts val="500"/>
              </a:spcBef>
              <a:buNone/>
            </a:pPr>
            <a:r>
              <a:rPr sz="1400" dirty="0"/>
              <a:t>2000: EPA listed power plants for regulation under the CAA air toxics provisions </a:t>
            </a:r>
          </a:p>
          <a:p>
            <a:pPr marL="690563" lvl="1" indent="-233363">
              <a:spcBef>
                <a:spcPts val="500"/>
              </a:spcBef>
              <a:buFont typeface="Arial" charset="0"/>
              <a:buChar char="•"/>
            </a:pPr>
            <a:r>
              <a:rPr sz="1400" dirty="0"/>
              <a:t>EPA determined it was “appropriate and necessary” to regulate emissions of air toxics from power plants, triggering CAA requirements to regulate power plants </a:t>
            </a:r>
          </a:p>
          <a:p>
            <a:pPr marL="690563" lvl="1" indent="-233363">
              <a:spcBef>
                <a:spcPts val="500"/>
              </a:spcBef>
              <a:buFont typeface="Arial" charset="0"/>
              <a:buChar char="•"/>
            </a:pPr>
            <a:r>
              <a:rPr sz="1400" dirty="0"/>
              <a:t>Mercury cited as pollutant of greatest concern but other toxics </a:t>
            </a:r>
            <a:r>
              <a:rPr lang="en-US" sz="1400" dirty="0"/>
              <a:t>of potential concern</a:t>
            </a:r>
            <a:r>
              <a:rPr sz="1400" dirty="0"/>
              <a:t> include arsenic, chromium, cadmium, nickel, hydrochloric acid, dioxin/furan</a:t>
            </a:r>
          </a:p>
          <a:p>
            <a:pPr>
              <a:spcBef>
                <a:spcPts val="500"/>
              </a:spcBef>
              <a:buNone/>
            </a:pPr>
            <a:r>
              <a:rPr sz="1400" dirty="0">
                <a:solidFill>
                  <a:srgbClr val="0070C0"/>
                </a:solidFill>
              </a:rPr>
              <a:t>2005: EPA reversed power plant air toxics determination</a:t>
            </a:r>
          </a:p>
          <a:p>
            <a:pPr marL="690563" lvl="1" indent="-233363">
              <a:spcBef>
                <a:spcPts val="500"/>
              </a:spcBef>
              <a:buFont typeface="Arial" charset="0"/>
              <a:buChar char="•"/>
            </a:pPr>
            <a:r>
              <a:rPr sz="1400" dirty="0">
                <a:solidFill>
                  <a:srgbClr val="0070C0"/>
                </a:solidFill>
              </a:rPr>
              <a:t>EPA determined it was neither “appropriate nor necessary” to regulate emissions of air toxics from power plants and removed those units from the CAA section 112(c) source category list</a:t>
            </a:r>
          </a:p>
          <a:p>
            <a:pPr marL="690563" lvl="1" indent="-233363">
              <a:spcBef>
                <a:spcPts val="500"/>
              </a:spcBef>
              <a:buFont typeface="Arial" charset="0"/>
              <a:buChar char="•"/>
            </a:pPr>
            <a:r>
              <a:rPr sz="1400" dirty="0">
                <a:solidFill>
                  <a:srgbClr val="0070C0"/>
                </a:solidFill>
              </a:rPr>
              <a:t>EPA issued the Clean Air Mercury Rule (CAMR), which regulated mercury from power plants through a cap and trade program under CAA section 111</a:t>
            </a:r>
          </a:p>
          <a:p>
            <a:pPr marL="457200" indent="-457200">
              <a:spcBef>
                <a:spcPts val="500"/>
              </a:spcBef>
              <a:buNone/>
            </a:pPr>
            <a:r>
              <a:rPr sz="1400" dirty="0">
                <a:solidFill>
                  <a:srgbClr val="0070C0"/>
                </a:solidFill>
              </a:rPr>
              <a:t>2008: DC Circuit Court vacated both </a:t>
            </a:r>
            <a:r>
              <a:rPr lang="en-US" sz="1400" dirty="0">
                <a:solidFill>
                  <a:srgbClr val="0070C0"/>
                </a:solidFill>
              </a:rPr>
              <a:t>EPA's action removing power plants from the section 112(c) source category list and CAMR</a:t>
            </a:r>
            <a:endParaRPr sz="14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500"/>
              </a:spcBef>
              <a:buNone/>
            </a:pPr>
            <a:r>
              <a:rPr sz="1400" dirty="0">
                <a:solidFill>
                  <a:srgbClr val="0070C0"/>
                </a:solidFill>
              </a:rPr>
              <a:t>2011: EPA issue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sz="1400" dirty="0">
                <a:solidFill>
                  <a:srgbClr val="0070C0"/>
                </a:solidFill>
              </a:rPr>
              <a:t> final standards </a:t>
            </a:r>
            <a:r>
              <a:rPr lang="en-US" sz="1400" dirty="0">
                <a:solidFill>
                  <a:srgbClr val="0070C0"/>
                </a:solidFill>
              </a:rPr>
              <a:t>for MACT rule known as MATS:</a:t>
            </a:r>
            <a:r>
              <a:rPr lang="en-US" sz="1400" i="1" dirty="0">
                <a:solidFill>
                  <a:srgbClr val="0070C0"/>
                </a:solidFill>
              </a:rPr>
              <a:t> Mercury and Air Toxics Standards</a:t>
            </a:r>
          </a:p>
          <a:p>
            <a:pPr marL="457200" indent="-457200">
              <a:spcBef>
                <a:spcPts val="500"/>
              </a:spcBef>
              <a:buNone/>
            </a:pPr>
            <a:r>
              <a:rPr lang="en-US" sz="1400" dirty="0">
                <a:solidFill>
                  <a:srgbClr val="0070C0"/>
                </a:solidFill>
              </a:rPr>
              <a:t>2016: Supreme Court orders EPA to provide additional justification for the </a:t>
            </a:r>
            <a:r>
              <a:rPr lang="en-US" sz="1400" i="1" dirty="0">
                <a:solidFill>
                  <a:srgbClr val="0070C0"/>
                </a:solidFill>
              </a:rPr>
              <a:t>Appropriate and Necessary </a:t>
            </a:r>
            <a:r>
              <a:rPr lang="en-US" sz="1400" dirty="0">
                <a:solidFill>
                  <a:srgbClr val="0070C0"/>
                </a:solidFill>
              </a:rPr>
              <a:t>finding ca. 1998 given the discrepancy between costs ($9Billion) and benefits ($4-6M) listed in EPA RIA</a:t>
            </a:r>
            <a:endParaRPr sz="1400" dirty="0">
              <a:solidFill>
                <a:srgbClr val="0070C0"/>
              </a:solidFill>
            </a:endParaRPr>
          </a:p>
          <a:p>
            <a:pPr>
              <a:spcBef>
                <a:spcPts val="500"/>
              </a:spcBef>
              <a:buFont typeface="GillSans"/>
              <a:buNone/>
            </a:pPr>
            <a:r>
              <a:rPr lang="en-US" sz="1400" dirty="0">
                <a:solidFill>
                  <a:srgbClr val="0070C0"/>
                </a:solidFill>
              </a:rPr>
              <a:t>2020: EPA reverses the Appropriate and Necessary finding, repealing MATS.  All utilities are already in compliance.</a:t>
            </a:r>
          </a:p>
          <a:p>
            <a:pPr>
              <a:spcBef>
                <a:spcPts val="500"/>
              </a:spcBef>
              <a:buFont typeface="GillSans"/>
              <a:buNone/>
            </a:pPr>
            <a:r>
              <a:rPr lang="en-US" sz="1400" dirty="0">
                <a:solidFill>
                  <a:srgbClr val="0070C0"/>
                </a:solidFill>
              </a:rPr>
              <a:t>2021: EPA stays the decision – basically asking for more time to decide what to do</a:t>
            </a:r>
            <a:endParaRPr sz="1400" dirty="0">
              <a:solidFill>
                <a:srgbClr val="0070C0"/>
              </a:solidFill>
            </a:endParaRPr>
          </a:p>
        </p:txBody>
      </p:sp>
      <p:sp>
        <p:nvSpPr>
          <p:cNvPr id="57347" name="Rectangle 10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4E2DEF46-4D10-43FA-88F3-BC81B50E425A}" type="slidenum">
              <a:rPr lang="en-US" smtClean="0">
                <a:latin typeface="Arial" charset="0"/>
              </a:rPr>
              <a:pPr/>
              <a:t>13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9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9B0803-06C9-9C4F-A61E-239DC2FB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Executive order 12866: </a:t>
            </a:r>
            <a:br>
              <a:rPr lang="en-US" sz="3500">
                <a:solidFill>
                  <a:srgbClr val="FFFFFF"/>
                </a:solidFill>
              </a:rPr>
            </a:br>
            <a:r>
              <a:rPr lang="en-US" sz="3500">
                <a:solidFill>
                  <a:srgbClr val="FFFFFF"/>
                </a:solidFill>
              </a:rPr>
              <a:t>Cost-benefit analysis for regulations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91F74-8FC1-AC44-B21E-26C88169D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" r="6263"/>
          <a:stretch/>
        </p:blipFill>
        <p:spPr>
          <a:xfrm>
            <a:off x="1747228" y="2509308"/>
            <a:ext cx="1158057" cy="17141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EBCEB-1614-DE44-A1EF-95F4E682422A}"/>
              </a:ext>
            </a:extLst>
          </p:cNvPr>
          <p:cNvSpPr txBox="1">
            <a:spLocks/>
          </p:cNvSpPr>
          <p:nvPr/>
        </p:nvSpPr>
        <p:spPr>
          <a:xfrm>
            <a:off x="4029666" y="2319617"/>
            <a:ext cx="4807052" cy="3563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 deciding whether and how to regulate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Assess all costs and benefits of all alternatives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Include options of not regulating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Both quantifiable and non-quantifiable measures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Maximize net benefits including: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Economic, Environmental, Public health and safety, Distributive impacts, Equity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Propose regulation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“Upon a reasoned determination that the benefits of the intended regulation justify its costs”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One piece of information to inform the decision-making process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This becomes part of the “</a:t>
            </a:r>
            <a:r>
              <a:rPr lang="en-US" sz="1600" b="1" dirty="0"/>
              <a:t>Regulatory Impact Assessment</a:t>
            </a:r>
            <a:r>
              <a:rPr lang="en-US" sz="1600" dirty="0"/>
              <a:t>” (RIA) that supports each proposed regulation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A439C-AC7B-9C4A-83F9-8B00EE5B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7" y="4314825"/>
            <a:ext cx="2101849" cy="2101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32053E-3F88-7D46-ABCC-316D1302F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256" y="4393219"/>
            <a:ext cx="1829066" cy="18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6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from regulating U.S. </a:t>
            </a:r>
            <a:br>
              <a:rPr lang="en-US" dirty="0"/>
            </a:br>
            <a:r>
              <a:rPr lang="en-US" dirty="0"/>
              <a:t>Coal-fired Utilities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B810-467F-B64A-AFD0-D91407FF5630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24777"/>
              </p:ext>
            </p:extLst>
          </p:nvPr>
        </p:nvGraphicFramePr>
        <p:xfrm>
          <a:off x="457200" y="1880236"/>
          <a:ext cx="8229600" cy="4536439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7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US EPA (2011)**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Maximum Available Control Technology (MACT) Standards (MATS)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Benefits: $4-6 million per year.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755078"/>
                  </a:ext>
                </a:extLst>
              </a:tr>
              <a:tr h="106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US EPA (2005)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Hg cap under CAIR and CAMR for power plant emissions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Benefits: Less than $168 million per year.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Trasande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et al. (2005)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Costs of current Hg emissions from all sources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$9.5 billion per birth cohort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$1.4 billion due to power plants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Rice &amp;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Hammitt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(2005)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Cap of 26 tons and 15 tons on power plant emissions (U.S.)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Benefit: $3.8 - $5.7 billion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17E6A3-08D8-E443-9E26-7B2298CC68EC}"/>
              </a:ext>
            </a:extLst>
          </p:cNvPr>
          <p:cNvCxnSpPr/>
          <p:nvPr/>
        </p:nvCxnSpPr>
        <p:spPr>
          <a:xfrm>
            <a:off x="186267" y="1710267"/>
            <a:ext cx="85005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F5934BB-F528-244C-AC9C-CB08C8C78D77}"/>
              </a:ext>
            </a:extLst>
          </p:cNvPr>
          <p:cNvSpPr/>
          <p:nvPr/>
        </p:nvSpPr>
        <p:spPr>
          <a:xfrm>
            <a:off x="1310114" y="6398696"/>
            <a:ext cx="6523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**Long list of unquantified benefits = $$ zero for policy-makers</a:t>
            </a:r>
          </a:p>
        </p:txBody>
      </p:sp>
    </p:spTree>
    <p:extLst>
      <p:ext uri="{BB962C8B-B14F-4D97-AF65-F5344CB8AC3E}">
        <p14:creationId xmlns:p14="http://schemas.microsoft.com/office/powerpoint/2010/main" val="4051270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9AA474-0512-5C40-993E-D89EBDC9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1227668"/>
            <a:ext cx="8229600" cy="3953933"/>
          </a:xfrm>
        </p:spPr>
        <p:txBody>
          <a:bodyPr>
            <a:normAutofit/>
          </a:bodyPr>
          <a:lstStyle/>
          <a:p>
            <a:r>
              <a:rPr lang="en-US" dirty="0"/>
              <a:t>What information is needed to assess the costs and benefits of utility regulations?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66761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9EF2-CB67-0D49-AEB5-B48246DB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Mitigating health risks associated with mercury releases from coal-fired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2A3D-3509-3840-92D1-852E5E67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4518"/>
            <a:ext cx="8229600" cy="46902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Regulatory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U.S. electricity sector and pollution control technology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Modeled benefits of reducing Hg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Actual changes in energy sector, Hg emissions, concentrations and exposures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Climate change and future trajectories in Hg exposure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7B6DD-D736-F546-A419-64B50089ED6D}"/>
              </a:ext>
            </a:extLst>
          </p:cNvPr>
          <p:cNvSpPr txBox="1"/>
          <p:nvPr/>
        </p:nvSpPr>
        <p:spPr>
          <a:xfrm>
            <a:off x="1128557" y="1257301"/>
            <a:ext cx="688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EPA’s estimated benefits = $4-6M/year and costs = $9B reasonable?</a:t>
            </a:r>
          </a:p>
        </p:txBody>
      </p:sp>
    </p:spTree>
    <p:extLst>
      <p:ext uri="{BB962C8B-B14F-4D97-AF65-F5344CB8AC3E}">
        <p14:creationId xmlns:p14="http://schemas.microsoft.com/office/powerpoint/2010/main" val="269903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16FDD4-ADBC-D94C-BD57-4DD9D180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52B5-5550-1840-AE3B-E5DF076FFA86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AF91EAD3-F6E3-764E-943E-92B5B71A9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9036"/>
            <a:ext cx="9144000" cy="838200"/>
          </a:xfrm>
          <a:solidFill>
            <a:schemeClr val="tx2"/>
          </a:solidFill>
          <a:ln/>
        </p:spPr>
        <p:txBody>
          <a:bodyPr>
            <a:normAutofit fontScale="90000"/>
          </a:bodyPr>
          <a:lstStyle/>
          <a:p>
            <a:r>
              <a:rPr lang="en-US" altLang="en-US" sz="2800" b="1" dirty="0">
                <a:solidFill>
                  <a:schemeClr val="bg1"/>
                </a:solidFill>
              </a:rPr>
              <a:t>Electric Power Industry Revenues in Hundreds of Billions/year</a:t>
            </a:r>
          </a:p>
        </p:txBody>
      </p:sp>
      <p:sp>
        <p:nvSpPr>
          <p:cNvPr id="709635" name="Rectangle 3">
            <a:extLst>
              <a:ext uri="{FF2B5EF4-FFF2-40B4-BE49-F238E27FC236}">
                <a16:creationId xmlns:a16="http://schemas.microsoft.com/office/drawing/2014/main" id="{4842CC39-C33A-154F-A8D8-FF08E9A7B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solidFill>
                  <a:srgbClr val="C00000"/>
                </a:solidFill>
              </a:rPr>
              <a:t>$219 billion </a:t>
            </a:r>
            <a:r>
              <a:rPr lang="en-US" altLang="en-US" sz="2000" b="1" dirty="0"/>
              <a:t>in annual electricity sales in 2002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Utilities (65% of generation</a:t>
            </a:r>
            <a:r>
              <a:rPr lang="en-US" altLang="en-US" sz="2000" b="1" baseline="30000" dirty="0"/>
              <a:t>1</a:t>
            </a:r>
            <a:r>
              <a:rPr lang="en-US" altLang="en-US" sz="2000" b="1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Investor-owned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Municipal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Rural co-ops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State-owned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Federal (Tennessee Valley Authority, Bonneville Power Authority, Power Marketing Administrations)</a:t>
            </a:r>
          </a:p>
          <a:p>
            <a:pPr lvl="1"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Non-utilities (35% of generation)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Independent power producers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Combined heat and power facilities (commercial and industrial)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Share has grown dramatically - $90 Billion of merchant plant investment in past 5 years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</p:txBody>
      </p:sp>
      <p:sp>
        <p:nvSpPr>
          <p:cNvPr id="709636" name="Text Box 4">
            <a:extLst>
              <a:ext uri="{FF2B5EF4-FFF2-40B4-BE49-F238E27FC236}">
                <a16:creationId xmlns:a16="http://schemas.microsoft.com/office/drawing/2014/main" id="{911E4A61-D3AD-C041-8171-BA16476B2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537325"/>
            <a:ext cx="830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000"/>
              <a:t>[1]  Data from EIA for July 2004</a:t>
            </a:r>
          </a:p>
        </p:txBody>
      </p:sp>
    </p:spTree>
    <p:extLst>
      <p:ext uri="{BB962C8B-B14F-4D97-AF65-F5344CB8AC3E}">
        <p14:creationId xmlns:p14="http://schemas.microsoft.com/office/powerpoint/2010/main" val="14226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172933-F47E-C641-AD33-A5294F82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75537-27F1-3246-A5C4-F19D1966DE64}" type="slidenum">
              <a:rPr lang="en-US" altLang="en-US"/>
              <a:pPr/>
              <a:t>19</a:t>
            </a:fld>
            <a:endParaRPr lang="en-US" altLang="en-US"/>
          </a:p>
        </p:txBody>
      </p:sp>
      <p:graphicFrame>
        <p:nvGraphicFramePr>
          <p:cNvPr id="711682" name="Object 2">
            <a:extLst>
              <a:ext uri="{FF2B5EF4-FFF2-40B4-BE49-F238E27FC236}">
                <a16:creationId xmlns:a16="http://schemas.microsoft.com/office/drawing/2014/main" id="{B17C43CD-7298-AC43-BB5A-41B121BFCA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05987"/>
              </p:ext>
            </p:extLst>
          </p:nvPr>
        </p:nvGraphicFramePr>
        <p:xfrm>
          <a:off x="76200" y="1665518"/>
          <a:ext cx="41148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2" name="Chart" r:id="rId3" imgW="4495800" imgH="4635500" progId="Excel.Chart.8">
                  <p:embed/>
                </p:oleObj>
              </mc:Choice>
              <mc:Fallback>
                <p:oleObj name="Chart" r:id="rId3" imgW="4495800" imgH="4635500" progId="Excel.Chart.8">
                  <p:embed/>
                  <p:pic>
                    <p:nvPicPr>
                      <p:cNvPr id="711682" name="Object 2">
                        <a:extLst>
                          <a:ext uri="{FF2B5EF4-FFF2-40B4-BE49-F238E27FC236}">
                            <a16:creationId xmlns:a16="http://schemas.microsoft.com/office/drawing/2014/main" id="{B17C43CD-7298-AC43-BB5A-41B121BFCA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19" t="14598" r="8434" b="16788"/>
                      <a:stretch>
                        <a:fillRect/>
                      </a:stretch>
                    </p:blipFill>
                    <p:spPr bwMode="auto">
                      <a:xfrm>
                        <a:off x="76200" y="1665518"/>
                        <a:ext cx="41148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1683" name="Rectangle 3">
            <a:extLst>
              <a:ext uri="{FF2B5EF4-FFF2-40B4-BE49-F238E27FC236}">
                <a16:creationId xmlns:a16="http://schemas.microsoft.com/office/drawing/2014/main" id="{5AD51FF8-973C-7C40-9EF2-AAE26C79A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76468"/>
            <a:ext cx="9144000" cy="838200"/>
          </a:xfrm>
          <a:solidFill>
            <a:schemeClr val="tx2"/>
          </a:solidFill>
          <a:ln/>
        </p:spPr>
        <p:txBody>
          <a:bodyPr/>
          <a:lstStyle/>
          <a:p>
            <a:r>
              <a:rPr lang="en-US" altLang="en-US" sz="2800" b="1" dirty="0">
                <a:solidFill>
                  <a:schemeClr val="bg1"/>
                </a:solidFill>
              </a:rPr>
              <a:t>Most U.S. Electricity Generation From Coal ca. 2002</a:t>
            </a:r>
          </a:p>
        </p:txBody>
      </p:sp>
      <p:sp>
        <p:nvSpPr>
          <p:cNvPr id="711684" name="Text Box 4">
            <a:extLst>
              <a:ext uri="{FF2B5EF4-FFF2-40B4-BE49-F238E27FC236}">
                <a16:creationId xmlns:a16="http://schemas.microsoft.com/office/drawing/2014/main" id="{964407DF-EE05-B143-8D8E-E21135A58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67" y="1747919"/>
            <a:ext cx="2459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 i="1" dirty="0">
                <a:solidFill>
                  <a:schemeClr val="tx2"/>
                </a:solidFill>
              </a:rPr>
              <a:t>Electric Generation in 2002</a:t>
            </a:r>
          </a:p>
        </p:txBody>
      </p:sp>
      <p:pic>
        <p:nvPicPr>
          <p:cNvPr id="711685" name="Picture 5">
            <a:extLst>
              <a:ext uri="{FF2B5EF4-FFF2-40B4-BE49-F238E27FC236}">
                <a16:creationId xmlns:a16="http://schemas.microsoft.com/office/drawing/2014/main" id="{9B8DBF5D-75C2-FE4E-B666-C0EE25C8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48006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1686" name="Text Box 6">
            <a:extLst>
              <a:ext uri="{FF2B5EF4-FFF2-40B4-BE49-F238E27FC236}">
                <a16:creationId xmlns:a16="http://schemas.microsoft.com/office/drawing/2014/main" id="{3181DC25-06E6-6149-9E09-E067811FB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781175"/>
            <a:ext cx="370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b="1" i="1">
                <a:solidFill>
                  <a:schemeClr val="tx2"/>
                </a:solidFill>
              </a:rPr>
              <a:t>Historical &amp; Projected Electric Generation</a:t>
            </a:r>
          </a:p>
        </p:txBody>
      </p:sp>
      <p:sp>
        <p:nvSpPr>
          <p:cNvPr id="711687" name="Text Box 7">
            <a:extLst>
              <a:ext uri="{FF2B5EF4-FFF2-40B4-BE49-F238E27FC236}">
                <a16:creationId xmlns:a16="http://schemas.microsoft.com/office/drawing/2014/main" id="{096B98DC-F763-6C44-AD06-6C9FBD8BB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33" y="6195782"/>
            <a:ext cx="784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800"/>
              <a:t>Source: 2002 and historical generation is from EIA’s Annual Energy Review.  Projected generation is from EPA’s Integrated Planning Model.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413A22-C91B-2B46-9156-099B1AFD80F5}"/>
              </a:ext>
            </a:extLst>
          </p:cNvPr>
          <p:cNvCxnSpPr/>
          <p:nvPr/>
        </p:nvCxnSpPr>
        <p:spPr>
          <a:xfrm flipV="1">
            <a:off x="7459132" y="2463800"/>
            <a:ext cx="0" cy="2387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BF7807-56EB-9A4F-8AE7-BBFB9812BF27}"/>
              </a:ext>
            </a:extLst>
          </p:cNvPr>
          <p:cNvSpPr txBox="1"/>
          <p:nvPr/>
        </p:nvSpPr>
        <p:spPr>
          <a:xfrm>
            <a:off x="7459132" y="2108200"/>
            <a:ext cx="9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308872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EE72A-30EB-8048-86EE-08D2F715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85" y="2440790"/>
            <a:ext cx="3830716" cy="3139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C2F4FD-9D28-3441-92A6-1071376F7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5571"/>
            <a:ext cx="7886700" cy="994172"/>
          </a:xfrm>
        </p:spPr>
        <p:txBody>
          <a:bodyPr/>
          <a:lstStyle/>
          <a:p>
            <a:r>
              <a:rPr lang="en-US" dirty="0"/>
              <a:t>1950s London Fog: Watch This!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A8C3C2-0E07-8E49-B5F9-18FA9FB053E3}"/>
              </a:ext>
            </a:extLst>
          </p:cNvPr>
          <p:cNvSpPr/>
          <p:nvPr/>
        </p:nvSpPr>
        <p:spPr>
          <a:xfrm>
            <a:off x="1774864" y="1929058"/>
            <a:ext cx="563192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hlinkClick r:id="rId3"/>
              </a:rPr>
              <a:t>https://www.youtube.com/watch?v=xajjmbJrfEM</a:t>
            </a:r>
            <a:r>
              <a:rPr lang="en-US" sz="21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DC37C-ED9A-AF4F-9E2A-61DA3F20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40" y="2440789"/>
            <a:ext cx="4372823" cy="3450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E8385-FA21-D94E-81ED-4EB4491DC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74735"/>
            <a:ext cx="2381601" cy="31825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5D247E-BAF9-744B-8D27-BEC1B82FFBB3}"/>
              </a:ext>
            </a:extLst>
          </p:cNvPr>
          <p:cNvSpPr/>
          <p:nvPr/>
        </p:nvSpPr>
        <p:spPr>
          <a:xfrm>
            <a:off x="1774864" y="1642795"/>
            <a:ext cx="6096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Macbeth “Fair is foul, and foul is fair: Hover through the fog and filthy air”</a:t>
            </a:r>
          </a:p>
        </p:txBody>
      </p:sp>
    </p:spTree>
    <p:extLst>
      <p:ext uri="{BB962C8B-B14F-4D97-AF65-F5344CB8AC3E}">
        <p14:creationId xmlns:p14="http://schemas.microsoft.com/office/powerpoint/2010/main" val="3739940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076A1F6-B42C-9040-A630-FFF26F59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BE77DE-19DD-DD47-AD16-6A8EE53B02C9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26018" name="Picture 2" descr="Figure 3. Coal Supply Regions">
            <a:extLst>
              <a:ext uri="{FF2B5EF4-FFF2-40B4-BE49-F238E27FC236}">
                <a16:creationId xmlns:a16="http://schemas.microsoft.com/office/drawing/2014/main" id="{57C4593F-9578-0B44-8E2F-31F9EC24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6286500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019" name="Rectangle 3">
            <a:extLst>
              <a:ext uri="{FF2B5EF4-FFF2-40B4-BE49-F238E27FC236}">
                <a16:creationId xmlns:a16="http://schemas.microsoft.com/office/drawing/2014/main" id="{1BF222E9-052F-3F4A-B065-BF79475C6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" y="0"/>
            <a:ext cx="9121776" cy="838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</a:rPr>
              <a:t>Coal Supply Regions</a:t>
            </a:r>
          </a:p>
        </p:txBody>
      </p:sp>
      <p:sp>
        <p:nvSpPr>
          <p:cNvPr id="726021" name="Rectangle 5">
            <a:extLst>
              <a:ext uri="{FF2B5EF4-FFF2-40B4-BE49-F238E27FC236}">
                <a16:creationId xmlns:a16="http://schemas.microsoft.com/office/drawing/2014/main" id="{742B60C7-B3FE-3D47-ABCE-91648D805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6858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6022" name="Text Box 6">
            <a:extLst>
              <a:ext uri="{FF2B5EF4-FFF2-40B4-BE49-F238E27FC236}">
                <a16:creationId xmlns:a16="http://schemas.microsoft.com/office/drawing/2014/main" id="{20D8D57D-DC11-4F4C-8C6C-77A274291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267200"/>
            <a:ext cx="30480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87338" indent="-169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0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i="1"/>
              <a:t>Appalachia (Bituminous)</a:t>
            </a:r>
          </a:p>
          <a:p>
            <a:pPr lvl="1">
              <a:buFontTx/>
              <a:buChar char="•"/>
            </a:pPr>
            <a:r>
              <a:rPr lang="en-US" altLang="en-US" sz="1000"/>
              <a:t>Northern</a:t>
            </a:r>
          </a:p>
          <a:p>
            <a:pPr lvl="1">
              <a:buFontTx/>
              <a:buChar char="•"/>
            </a:pPr>
            <a:r>
              <a:rPr lang="en-US" altLang="en-US" sz="1000"/>
              <a:t>Central</a:t>
            </a:r>
          </a:p>
          <a:p>
            <a:pPr lvl="1">
              <a:buFontTx/>
              <a:buChar char="•"/>
            </a:pPr>
            <a:r>
              <a:rPr lang="en-US" altLang="en-US" sz="1000"/>
              <a:t>Southern</a:t>
            </a:r>
          </a:p>
          <a:p>
            <a:r>
              <a:rPr lang="en-US" altLang="en-US" sz="1200" b="1" i="1"/>
              <a:t>Interior (Lignite and Bituminous)</a:t>
            </a:r>
          </a:p>
          <a:p>
            <a:pPr lvl="1">
              <a:buFontTx/>
              <a:buChar char="•"/>
            </a:pPr>
            <a:r>
              <a:rPr lang="en-US" altLang="en-US" sz="1000"/>
              <a:t>North Dakota Lignite</a:t>
            </a:r>
          </a:p>
          <a:p>
            <a:pPr lvl="1">
              <a:buFontTx/>
              <a:buChar char="•"/>
            </a:pPr>
            <a:r>
              <a:rPr lang="en-US" altLang="en-US" sz="1000"/>
              <a:t>Gulf Coast Lignite</a:t>
            </a:r>
          </a:p>
          <a:p>
            <a:pPr lvl="1">
              <a:buFontTx/>
              <a:buChar char="•"/>
            </a:pPr>
            <a:r>
              <a:rPr lang="en-US" altLang="en-US" sz="1000"/>
              <a:t>Illinois Basin</a:t>
            </a:r>
          </a:p>
          <a:p>
            <a:pPr lvl="1">
              <a:buFontTx/>
              <a:buChar char="•"/>
            </a:pPr>
            <a:r>
              <a:rPr lang="en-US" altLang="en-US" sz="1000"/>
              <a:t>Other Western Interior</a:t>
            </a:r>
          </a:p>
          <a:p>
            <a:r>
              <a:rPr lang="en-US" altLang="en-US" sz="1200" b="1" i="1"/>
              <a:t>West (Bituminous and Subbituminous)</a:t>
            </a:r>
          </a:p>
          <a:p>
            <a:pPr lvl="1">
              <a:buFontTx/>
              <a:buChar char="•"/>
            </a:pPr>
            <a:r>
              <a:rPr lang="en-US" altLang="en-US" sz="1000"/>
              <a:t>Powder River Basin (PRB)</a:t>
            </a:r>
          </a:p>
          <a:p>
            <a:pPr lvl="1">
              <a:buFontTx/>
              <a:buChar char="•"/>
            </a:pPr>
            <a:r>
              <a:rPr lang="en-US" altLang="en-US" sz="1000"/>
              <a:t>Rockies</a:t>
            </a:r>
          </a:p>
          <a:p>
            <a:pPr lvl="1">
              <a:buFontTx/>
              <a:buChar char="•"/>
            </a:pPr>
            <a:r>
              <a:rPr lang="en-US" altLang="en-US" sz="1000"/>
              <a:t>Southwest</a:t>
            </a:r>
          </a:p>
          <a:p>
            <a:pPr lvl="1">
              <a:buFontTx/>
              <a:buChar char="•"/>
            </a:pPr>
            <a:r>
              <a:rPr lang="en-US" altLang="en-US" sz="1000"/>
              <a:t>Northwest</a:t>
            </a:r>
            <a:r>
              <a:rPr lang="en-US" altLang="en-US" sz="120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36DCD-6EFD-1747-B263-C5837637B7C8}"/>
              </a:ext>
            </a:extLst>
          </p:cNvPr>
          <p:cNvSpPr txBox="1"/>
          <p:nvPr/>
        </p:nvSpPr>
        <p:spPr>
          <a:xfrm>
            <a:off x="421446" y="980837"/>
            <a:ext cx="841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Regulations try to avoid adversely affecting the economic interests of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4103888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D44020-A376-7940-BA2F-CF54DEED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EFF0-39A7-9044-918F-888B00E8D68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45155" name="Rectangle 3">
            <a:extLst>
              <a:ext uri="{FF2B5EF4-FFF2-40B4-BE49-F238E27FC236}">
                <a16:creationId xmlns:a16="http://schemas.microsoft.com/office/drawing/2014/main" id="{B03C6534-1C7B-5048-AF17-8C3AB405C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48200" y="1524000"/>
            <a:ext cx="4038600" cy="4602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 dirty="0"/>
              <a:t>About 1,300 coal-fired generation units (~ 500 coal-fired power plants), representing about 305 GW of generation capacity</a:t>
            </a:r>
          </a:p>
          <a:p>
            <a:pPr>
              <a:lnSpc>
                <a:spcPct val="90000"/>
              </a:lnSpc>
            </a:pPr>
            <a:endParaRPr lang="en-US" altLang="en-US" sz="1800" b="1" dirty="0"/>
          </a:p>
          <a:p>
            <a:pPr>
              <a:lnSpc>
                <a:spcPct val="90000"/>
              </a:lnSpc>
            </a:pPr>
            <a:r>
              <a:rPr lang="en-US" altLang="en-US" sz="1800" b="1" dirty="0"/>
              <a:t>Existing Controls: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Almost all units have particulate matter (PM) control devices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About one-third of capacity has SO</a:t>
            </a:r>
            <a:r>
              <a:rPr lang="en-US" altLang="en-US" sz="1600" baseline="-6000" dirty="0"/>
              <a:t>2</a:t>
            </a:r>
            <a:r>
              <a:rPr lang="en-US" altLang="en-US" sz="1600" dirty="0"/>
              <a:t> scrubbers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Most have initial NOx controls (low-NOx burners)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About one-third of the capacity (primarily in the east) will have advanced NOx control (SCR) when NOx SIP call is fully implemented</a:t>
            </a:r>
          </a:p>
        </p:txBody>
      </p:sp>
      <p:sp>
        <p:nvSpPr>
          <p:cNvPr id="945156" name="Rectangle 4">
            <a:extLst>
              <a:ext uri="{FF2B5EF4-FFF2-40B4-BE49-F238E27FC236}">
                <a16:creationId xmlns:a16="http://schemas.microsoft.com/office/drawing/2014/main" id="{99F46338-5330-A045-A5F0-B23FEC237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/>
          </a:solidFill>
          <a:ln/>
        </p:spPr>
        <p:txBody>
          <a:bodyPr/>
          <a:lstStyle/>
          <a:p>
            <a:r>
              <a:rPr lang="en-US" altLang="en-US" sz="2800" b="1" dirty="0">
                <a:solidFill>
                  <a:schemeClr val="bg1"/>
                </a:solidFill>
              </a:rPr>
              <a:t>Coal Fired Power Plants in the U.S. ca. 2002</a:t>
            </a:r>
          </a:p>
        </p:txBody>
      </p:sp>
      <p:pic>
        <p:nvPicPr>
          <p:cNvPr id="945158" name="Picture 6">
            <a:extLst>
              <a:ext uri="{FF2B5EF4-FFF2-40B4-BE49-F238E27FC236}">
                <a16:creationId xmlns:a16="http://schemas.microsoft.com/office/drawing/2014/main" id="{CE7AA396-5846-C449-AD4F-032DB0A92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44688"/>
            <a:ext cx="4495800" cy="347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91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D44020-A376-7940-BA2F-CF54DEED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EFF0-39A7-9044-918F-888B00E8D68E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945156" name="Rectangle 4">
            <a:extLst>
              <a:ext uri="{FF2B5EF4-FFF2-40B4-BE49-F238E27FC236}">
                <a16:creationId xmlns:a16="http://schemas.microsoft.com/office/drawing/2014/main" id="{99F46338-5330-A045-A5F0-B23FEC237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3100" y="134424"/>
            <a:ext cx="9144000" cy="1143000"/>
          </a:xfrm>
          <a:solidFill>
            <a:schemeClr val="tx2"/>
          </a:solidFill>
          <a:ln/>
        </p:spPr>
        <p:txBody>
          <a:bodyPr>
            <a:normAutofit fontScale="90000"/>
          </a:bodyPr>
          <a:lstStyle/>
          <a:p>
            <a:r>
              <a:rPr lang="en-US" altLang="en-US" sz="2800" b="1" dirty="0">
                <a:solidFill>
                  <a:schemeClr val="bg1"/>
                </a:solidFill>
              </a:rPr>
              <a:t>We have the </a:t>
            </a:r>
            <a:r>
              <a:rPr lang="en-US" altLang="en-US" sz="2800" b="1" i="1" dirty="0">
                <a:solidFill>
                  <a:srgbClr val="FFFF00"/>
                </a:solidFill>
              </a:rPr>
              <a:t>technology</a:t>
            </a:r>
            <a:r>
              <a:rPr lang="en-US" altLang="en-US" sz="2800" b="1" dirty="0">
                <a:solidFill>
                  <a:schemeClr val="bg1"/>
                </a:solidFill>
              </a:rPr>
              <a:t> to virtually eliminate emissions </a:t>
            </a:r>
            <a:br>
              <a:rPr lang="en-US" altLang="en-US" sz="2800" b="1" dirty="0">
                <a:solidFill>
                  <a:schemeClr val="bg1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</a:rPr>
              <a:t>of ALL pollutants from coal-fired utilities– </a:t>
            </a:r>
            <a:br>
              <a:rPr lang="en-US" altLang="en-US" sz="2800" b="1" dirty="0">
                <a:solidFill>
                  <a:schemeClr val="bg1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</a:rPr>
              <a:t>implementation is a matter of </a:t>
            </a:r>
            <a:r>
              <a:rPr lang="en-US" altLang="en-US" sz="2800" b="1" dirty="0">
                <a:solidFill>
                  <a:srgbClr val="00FF00"/>
                </a:solidFill>
              </a:rPr>
              <a:t>cost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F0F7C-705F-B24C-829E-BE0D8AEED95D}"/>
              </a:ext>
            </a:extLst>
          </p:cNvPr>
          <p:cNvSpPr txBox="1"/>
          <p:nvPr/>
        </p:nvSpPr>
        <p:spPr>
          <a:xfrm>
            <a:off x="4337442" y="1277424"/>
            <a:ext cx="2429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PM</a:t>
            </a:r>
            <a:r>
              <a:rPr lang="en-US" sz="2400" dirty="0"/>
              <a:t>: ESP=Electrostatic Precipitator, FF=Fabric Filter, Cyclone, Scrubber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8F07FD-884E-9143-8FB6-CA8399E6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0" r="15381"/>
          <a:stretch/>
        </p:blipFill>
        <p:spPr>
          <a:xfrm>
            <a:off x="6597072" y="1347198"/>
            <a:ext cx="2087219" cy="2008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0312D-8C93-6245-BAE0-5195DF72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41" y="3569088"/>
            <a:ext cx="3942278" cy="2417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F7153E-B042-E84C-B778-C0789AF64F91}"/>
              </a:ext>
            </a:extLst>
          </p:cNvPr>
          <p:cNvSpPr/>
          <p:nvPr/>
        </p:nvSpPr>
        <p:spPr>
          <a:xfrm>
            <a:off x="2258932" y="4250896"/>
            <a:ext cx="2279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SO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/>
              <a:t>: Flue Gas Desulfurization (FGD)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94A2B-9DAF-2D4F-94AA-4E164D63B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78" y="3909811"/>
            <a:ext cx="2449809" cy="2776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5B7991-7D92-F247-8E73-BBFD1D7D22C7}"/>
              </a:ext>
            </a:extLst>
          </p:cNvPr>
          <p:cNvSpPr/>
          <p:nvPr/>
        </p:nvSpPr>
        <p:spPr>
          <a:xfrm>
            <a:off x="4230945" y="6003427"/>
            <a:ext cx="4722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Hg</a:t>
            </a:r>
            <a:r>
              <a:rPr lang="en-US" sz="2400" dirty="0"/>
              <a:t>: Activated Carbon Injection (ACI)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EEB05B-946F-1D47-AABB-590F7AF47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1642"/>
          <a:stretch/>
        </p:blipFill>
        <p:spPr>
          <a:xfrm>
            <a:off x="2057474" y="1260337"/>
            <a:ext cx="2087219" cy="2167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3E47E0-2B8D-9640-A33D-49F60D91E328}"/>
              </a:ext>
            </a:extLst>
          </p:cNvPr>
          <p:cNvSpPr/>
          <p:nvPr/>
        </p:nvSpPr>
        <p:spPr>
          <a:xfrm>
            <a:off x="215652" y="1267482"/>
            <a:ext cx="2279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/>
              <a:t>: Selective Catalytic Reduction (SCR), Selective Non Catalytic Reduction (SNCR)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DAD1DA-29DC-4743-B8FA-65BB93D6B214}"/>
              </a:ext>
            </a:extLst>
          </p:cNvPr>
          <p:cNvSpPr/>
          <p:nvPr/>
        </p:nvSpPr>
        <p:spPr>
          <a:xfrm>
            <a:off x="1608767" y="3540479"/>
            <a:ext cx="2793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Covert NOx into N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50281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6E7988-230A-1440-9170-FA8AFE2FF07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390072"/>
            <a:ext cx="9144000" cy="8068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>
                <a:solidFill>
                  <a:schemeClr val="bg1"/>
                </a:solidFill>
                <a:latin typeface="Arial"/>
              </a:rPr>
              <a:t>Control Technology Needed to Achieve MATS Standards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429500" y="2209999"/>
            <a:ext cx="1714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-685800" algn="l"/>
                <a:tab pos="-342900" algn="l"/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  <a:tab pos="7200900" algn="l"/>
                <a:tab pos="7543800" algn="l"/>
                <a:tab pos="7886700" algn="l"/>
                <a:tab pos="8229600" algn="l"/>
                <a:tab pos="8572500" algn="l"/>
                <a:tab pos="8915400" algn="l"/>
              </a:tabLst>
              <a:defRPr/>
            </a:pPr>
            <a:r>
              <a:rPr lang="en-US" sz="1350" kern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Retrofit pollution control installations on coal-fired capacity (by technology) with the base case and with the final MATS, 2015 (measured in GW capacity).</a:t>
            </a:r>
            <a:r>
              <a:rPr lang="en-US" sz="1350" b="1" kern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en-US" sz="135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6509" y="4807018"/>
            <a:ext cx="2171700" cy="71558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303610" indent="-303610">
              <a:defRPr/>
            </a:pPr>
            <a:r>
              <a:rPr lang="en-US" sz="1350" kern="0" dirty="0">
                <a:solidFill>
                  <a:sysClr val="windowText" lastClr="000000"/>
                </a:solidFill>
              </a:rPr>
              <a:t>FGD: flu gas desulfurization (scrubber)</a:t>
            </a:r>
          </a:p>
          <a:p>
            <a:pPr marL="303610" indent="-303610">
              <a:defRPr/>
            </a:pPr>
            <a:r>
              <a:rPr lang="en-US" sz="1350" kern="0" dirty="0">
                <a:solidFill>
                  <a:sysClr val="windowText" lastClr="000000"/>
                </a:solidFill>
              </a:rPr>
              <a:t>DSI: dry sorbent injection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85" y="1819248"/>
            <a:ext cx="7005680" cy="275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415459" y="4625124"/>
            <a:ext cx="1885950" cy="113107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303610" indent="-303610">
              <a:defRPr/>
            </a:pPr>
            <a:r>
              <a:rPr lang="en-US" sz="1350" kern="0" dirty="0">
                <a:solidFill>
                  <a:sysClr val="windowText" lastClr="000000"/>
                </a:solidFill>
              </a:rPr>
              <a:t>SCR: selective catalytic reduction</a:t>
            </a:r>
          </a:p>
          <a:p>
            <a:pPr marL="303610" indent="-303610">
              <a:defRPr/>
            </a:pPr>
            <a:r>
              <a:rPr lang="en-US" sz="1350" kern="0" dirty="0">
                <a:solidFill>
                  <a:sysClr val="windowText" lastClr="000000"/>
                </a:solidFill>
              </a:rPr>
              <a:t>ACI: activated carbon injection</a:t>
            </a:r>
          </a:p>
          <a:p>
            <a:pPr marL="303610" indent="-303610">
              <a:defRPr/>
            </a:pPr>
            <a:r>
              <a:rPr lang="en-US" sz="1350" kern="0" dirty="0">
                <a:solidFill>
                  <a:sysClr val="windowText" lastClr="000000"/>
                </a:solidFill>
              </a:rPr>
              <a:t>FF: fabric filter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538F7-757E-774E-9244-D19C3F6FCE46}"/>
              </a:ext>
            </a:extLst>
          </p:cNvPr>
          <p:cNvSpPr/>
          <p:nvPr/>
        </p:nvSpPr>
        <p:spPr>
          <a:xfrm>
            <a:off x="3149600" y="5990436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ysClr val="windowText" lastClr="000000"/>
                </a:solidFill>
              </a:rPr>
              <a:t>Source: Integrated Planning Model run by EPA, 2011</a:t>
            </a:r>
            <a:r>
              <a:rPr lang="en-US" kern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01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9D5D5-C08F-4D96-AB78-9B8DE01E0D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40772"/>
            <a:ext cx="9144000" cy="1219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02088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Modeled effects of MATS on future electricity costs small and within normal historical fluctuations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200" y="1557866"/>
            <a:ext cx="3200400" cy="4267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kern="0" dirty="0"/>
              <a:t>Total costs of regulations estimated at $9B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a small fraction of industry revenue (hundreds of billions)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Costs are passed on to consumers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Effects of MATS are small and </a:t>
            </a:r>
            <a:r>
              <a:rPr lang="en-US" kern="0" dirty="0"/>
              <a:t>projected costs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were within the normal historical fluctuation of electricity prices.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US" kern="0" dirty="0"/>
              <a:t>Actual costs have been less than $1B/year and were overestimated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US" kern="0" dirty="0"/>
              <a:t>This is common in environmental regulations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60198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>
                <a:solidFill>
                  <a:schemeClr val="tx1"/>
                </a:solidFill>
                <a:latin typeface="+mn-lt"/>
              </a:rPr>
              <a:t>Sources: EIA Historical (Annual Energy Review – October 2011); EIA Projected (Annual Energy Outlook 2011 ); EPA modeling of projected price increases using the Integrated Planning Model.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555443"/>
            <a:ext cx="5800724" cy="437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C01AD-F650-644D-88BB-7F42EF544F54}"/>
              </a:ext>
            </a:extLst>
          </p:cNvPr>
          <p:cNvSpPr txBox="1"/>
          <p:nvPr/>
        </p:nvSpPr>
        <p:spPr>
          <a:xfrm>
            <a:off x="4207934" y="4191000"/>
            <a:ext cx="3412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Average monthly electric bill would increase by a maximum of $2.71 (</a:t>
            </a:r>
            <a:r>
              <a:rPr lang="en-US" i="1" dirty="0">
                <a:solidFill>
                  <a:srgbClr val="FF0000"/>
                </a:solidFill>
              </a:rPr>
              <a:t>0.3 cents per kW hour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0969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9EF2-CB67-0D49-AEB5-B48246DB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543489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Mitigating health risks associated with mercury releases from coal-fired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2A3D-3509-3840-92D1-852E5E67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4518"/>
            <a:ext cx="8229600" cy="46902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Regulatory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U.S. electricity sector and pollution control technology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Modeled benefits of reducing Hg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Actual changes in energy sector, Hg emissions, concentrations and exposures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Climate change and future trajectories in Hg exposure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7B6DD-D736-F546-A419-64B50089ED6D}"/>
              </a:ext>
            </a:extLst>
          </p:cNvPr>
          <p:cNvSpPr txBox="1"/>
          <p:nvPr/>
        </p:nvSpPr>
        <p:spPr>
          <a:xfrm>
            <a:off x="1128555" y="6314511"/>
            <a:ext cx="688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EPA’s estimated benefits = $4-6M/year and costs = $9B reasonable?</a:t>
            </a:r>
          </a:p>
        </p:txBody>
      </p:sp>
    </p:spTree>
    <p:extLst>
      <p:ext uri="{BB962C8B-B14F-4D97-AF65-F5344CB8AC3E}">
        <p14:creationId xmlns:p14="http://schemas.microsoft.com/office/powerpoint/2010/main" val="301107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5"/>
          <p:cNvGrpSpPr>
            <a:grpSpLocks/>
          </p:cNvGrpSpPr>
          <p:nvPr/>
        </p:nvGrpSpPr>
        <p:grpSpPr bwMode="auto">
          <a:xfrm>
            <a:off x="323850" y="1903413"/>
            <a:ext cx="8789988" cy="4259262"/>
            <a:chOff x="517321" y="1498884"/>
            <a:chExt cx="8790601" cy="4258745"/>
          </a:xfrm>
        </p:grpSpPr>
        <p:grpSp>
          <p:nvGrpSpPr>
            <p:cNvPr id="16387" name="Group 6"/>
            <p:cNvGrpSpPr>
              <a:grpSpLocks/>
            </p:cNvGrpSpPr>
            <p:nvPr/>
          </p:nvGrpSpPr>
          <p:grpSpPr bwMode="auto">
            <a:xfrm>
              <a:off x="761107" y="1943138"/>
              <a:ext cx="3145655" cy="2759883"/>
              <a:chOff x="554566" y="879988"/>
              <a:chExt cx="3145655" cy="2759883"/>
            </a:xfrm>
          </p:grpSpPr>
          <p:grpSp>
            <p:nvGrpSpPr>
              <p:cNvPr id="16409" name="Group 30"/>
              <p:cNvGrpSpPr>
                <a:grpSpLocks/>
              </p:cNvGrpSpPr>
              <p:nvPr/>
            </p:nvGrpSpPr>
            <p:grpSpPr bwMode="auto">
              <a:xfrm>
                <a:off x="554566" y="1176863"/>
                <a:ext cx="2133600" cy="2463008"/>
                <a:chOff x="554566" y="1227665"/>
                <a:chExt cx="2133600" cy="2463008"/>
              </a:xfrm>
            </p:grpSpPr>
            <p:sp>
              <p:nvSpPr>
                <p:cNvPr id="35" name="Trapezoid 34"/>
                <p:cNvSpPr/>
                <p:nvPr/>
              </p:nvSpPr>
              <p:spPr>
                <a:xfrm>
                  <a:off x="699745" y="2107176"/>
                  <a:ext cx="381027" cy="1253973"/>
                </a:xfrm>
                <a:prstGeom prst="trapezoid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55272" y="2742099"/>
                  <a:ext cx="2135337" cy="947623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088904" y="3267498"/>
                  <a:ext cx="322286" cy="4222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" name="Straight Connector 37"/>
                <p:cNvCxnSpPr>
                  <a:stCxn id="37" idx="0"/>
                  <a:endCxn id="37" idx="2"/>
                </p:cNvCxnSpPr>
                <p:nvPr/>
              </p:nvCxnSpPr>
              <p:spPr>
                <a:xfrm rot="16200000" flipH="1">
                  <a:off x="2038142" y="3478610"/>
                  <a:ext cx="423811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766425" y="2902418"/>
                  <a:ext cx="111133" cy="2285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172853" y="2902418"/>
                  <a:ext cx="111133" cy="2285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588807" y="2902418"/>
                  <a:ext cx="109545" cy="2285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987297" y="2902418"/>
                  <a:ext cx="111133" cy="2285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398489" y="2902418"/>
                  <a:ext cx="109545" cy="2285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821991" y="1786540"/>
                  <a:ext cx="258781" cy="10158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err="1"/>
                    <a:t>c</a:t>
                  </a:r>
                  <a:endParaRPr lang="en-US" dirty="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852156" y="1591302"/>
                  <a:ext cx="736651" cy="253969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1004566" y="1227808"/>
                  <a:ext cx="736651" cy="576193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309388" y="1718286"/>
                  <a:ext cx="431830" cy="16984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401469" y="1423047"/>
                  <a:ext cx="738239" cy="42222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1538004" y="1286539"/>
                  <a:ext cx="433417" cy="42381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1672950" y="1286539"/>
                  <a:ext cx="738240" cy="42381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Oval 31"/>
              <p:cNvSpPr/>
              <p:nvPr/>
            </p:nvSpPr>
            <p:spPr>
              <a:xfrm>
                <a:off x="1747568" y="1413515"/>
                <a:ext cx="1003370" cy="42381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576106" y="994466"/>
                <a:ext cx="735063" cy="63492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041276" y="880180"/>
                <a:ext cx="1659054" cy="7873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6388" name="Group 7"/>
            <p:cNvGrpSpPr>
              <a:grpSpLocks/>
            </p:cNvGrpSpPr>
            <p:nvPr/>
          </p:nvGrpSpPr>
          <p:grpSpPr bwMode="auto">
            <a:xfrm>
              <a:off x="517321" y="1609792"/>
              <a:ext cx="8790601" cy="4147837"/>
              <a:chOff x="553606" y="2314135"/>
              <a:chExt cx="8790601" cy="4147837"/>
            </a:xfrm>
          </p:grpSpPr>
          <p:grpSp>
            <p:nvGrpSpPr>
              <p:cNvPr id="16401" name="Group 22"/>
              <p:cNvGrpSpPr>
                <a:grpSpLocks/>
              </p:cNvGrpSpPr>
              <p:nvPr/>
            </p:nvGrpSpPr>
            <p:grpSpPr bwMode="auto">
              <a:xfrm>
                <a:off x="553606" y="2314135"/>
                <a:ext cx="8790601" cy="4147837"/>
                <a:chOff x="701038" y="1198619"/>
                <a:chExt cx="7129078" cy="301763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701038" y="3464477"/>
                  <a:ext cx="6915347" cy="75177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06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2736514" y="2820932"/>
                  <a:ext cx="1722800" cy="6045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en-US" b="1"/>
                    <a:t>Near-field </a:t>
                  </a:r>
                </a:p>
                <a:p>
                  <a:pPr eaLnBrk="1" hangingPunct="1"/>
                  <a:r>
                    <a:rPr lang="en-US" altLang="en-US" b="1"/>
                    <a:t>deposition </a:t>
                  </a:r>
                </a:p>
              </p:txBody>
            </p:sp>
            <p:sp>
              <p:nvSpPr>
                <p:cNvPr id="16407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532911" y="1198619"/>
                  <a:ext cx="2297205" cy="6045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/>
                    <a:t>Long range </a:t>
                  </a:r>
                </a:p>
                <a:p>
                  <a:pPr algn="ctr" eaLnBrk="1" hangingPunct="1"/>
                  <a:r>
                    <a:rPr lang="en-US" altLang="en-US" b="1"/>
                    <a:t>transport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231502" y="3553396"/>
                  <a:ext cx="3054031" cy="33489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>
                      <a:solidFill>
                        <a:srgbClr val="953735"/>
                      </a:solidFill>
                    </a:rPr>
                    <a:t>  Hg “HOT SPOT”</a:t>
                  </a: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7885192" y="3220691"/>
                <a:ext cx="3175" cy="219207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03" name="TextBox 24"/>
              <p:cNvSpPr txBox="1">
                <a:spLocks noChangeArrowheads="1"/>
              </p:cNvSpPr>
              <p:nvPr/>
            </p:nvSpPr>
            <p:spPr bwMode="auto">
              <a:xfrm>
                <a:off x="5763917" y="3920013"/>
                <a:ext cx="2124321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r" eaLnBrk="1" hangingPunct="1"/>
                <a:r>
                  <a:rPr lang="en-US" altLang="en-US" b="1"/>
                  <a:t>far-field </a:t>
                </a:r>
              </a:p>
              <a:p>
                <a:pPr algn="r" eaLnBrk="1" hangingPunct="1"/>
                <a:r>
                  <a:rPr lang="en-US" altLang="en-US" b="1"/>
                  <a:t>deposition 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83255" y="5508001"/>
                <a:ext cx="2959306" cy="83174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chemeClr val="tx2">
                        <a:lumMod val="75000"/>
                      </a:schemeClr>
                    </a:solidFill>
                    <a:ea typeface="ＭＳ Ｐゴシック" charset="0"/>
                    <a:cs typeface="ＭＳ Ｐゴシック" charset="0"/>
                  </a:rPr>
                  <a:t>foreign countries</a:t>
                </a:r>
              </a:p>
              <a:p>
                <a:pPr algn="ctr">
                  <a:defRPr/>
                </a:pPr>
                <a:r>
                  <a:rPr lang="en-US" sz="2400" b="1" dirty="0">
                    <a:solidFill>
                      <a:schemeClr val="tx2">
                        <a:lumMod val="75000"/>
                      </a:schemeClr>
                    </a:solidFill>
                    <a:ea typeface="ＭＳ Ｐゴシック" charset="0"/>
                    <a:cs typeface="ＭＳ Ｐゴシック" charset="0"/>
                  </a:rPr>
                  <a:t>remote environments</a:t>
                </a: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2185900" y="1581424"/>
              <a:ext cx="2409993" cy="78889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3278177" y="2108410"/>
              <a:ext cx="1659053" cy="78889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 rot="20473605">
              <a:off x="3278177" y="1714758"/>
              <a:ext cx="1659053" cy="7873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361930" y="2392538"/>
              <a:ext cx="736651" cy="57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4529214" y="1940155"/>
              <a:ext cx="736651" cy="57619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94" name="TextBox 13"/>
            <p:cNvSpPr txBox="1">
              <a:spLocks noChangeArrowheads="1"/>
            </p:cNvSpPr>
            <p:nvPr/>
          </p:nvSpPr>
          <p:spPr bwMode="auto">
            <a:xfrm>
              <a:off x="3362246" y="2228102"/>
              <a:ext cx="8713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b="1"/>
                <a:t>Hg</a:t>
              </a:r>
              <a:r>
                <a:rPr lang="en-US" altLang="en-US" b="1" baseline="30000"/>
                <a:t>II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760810" y="2732221"/>
              <a:ext cx="0" cy="11079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602244" y="1498884"/>
              <a:ext cx="1347881" cy="88889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770531" y="2163965"/>
              <a:ext cx="998607" cy="6349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269040" y="1881425"/>
              <a:ext cx="736651" cy="6349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99" name="TextBox 18"/>
            <p:cNvSpPr txBox="1">
              <a:spLocks noChangeArrowheads="1"/>
            </p:cNvSpPr>
            <p:nvPr/>
          </p:nvSpPr>
          <p:spPr bwMode="auto">
            <a:xfrm>
              <a:off x="4904783" y="1851566"/>
              <a:ext cx="8638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b="1"/>
                <a:t>Hg</a:t>
              </a:r>
              <a:r>
                <a:rPr lang="en-US" altLang="en-US" b="1" baseline="30000"/>
                <a:t>0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756436" y="2129045"/>
              <a:ext cx="1303429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-123488" y="68275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0" y="1984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Mercury is a local and global pollutant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-48559" y="-46055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A727827-1E18-274A-A248-655D7428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66" y="3259084"/>
            <a:ext cx="1881761" cy="15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5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5EB810-467F-B64A-AFD0-D91407FF563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610054"/>
            <a:ext cx="8229600" cy="72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Power Plants were the Largest Remaining Source of  Mercury Emissions in the U.S.</a:t>
            </a:r>
          </a:p>
        </p:txBody>
      </p:sp>
      <p:graphicFrame>
        <p:nvGraphicFramePr>
          <p:cNvPr id="10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848087"/>
              </p:ext>
            </p:extLst>
          </p:nvPr>
        </p:nvGraphicFramePr>
        <p:xfrm>
          <a:off x="2201334" y="2699135"/>
          <a:ext cx="4572000" cy="3584036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7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Industrial  Category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1990 Emissions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tons per year (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tpy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2005 Emissions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tpy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Power Plants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Municipal Waste Combustors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Medical Waste Incinerators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&gt;98%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57199" y="6314545"/>
            <a:ext cx="50376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Source: EPA’s 2005 NATA Inventory Modified for the Toxics Rule 2005 Base Year (2010)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21BA5-86EE-C745-A4FE-7EDAFF24203B}"/>
              </a:ext>
            </a:extLst>
          </p:cNvPr>
          <p:cNvSpPr txBox="1"/>
          <p:nvPr/>
        </p:nvSpPr>
        <p:spPr>
          <a:xfrm>
            <a:off x="2201334" y="1842862"/>
            <a:ext cx="4379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48% of total Hg emissions in 2015</a:t>
            </a:r>
          </a:p>
        </p:txBody>
      </p:sp>
    </p:spTree>
    <p:extLst>
      <p:ext uri="{BB962C8B-B14F-4D97-AF65-F5344CB8AC3E}">
        <p14:creationId xmlns:p14="http://schemas.microsoft.com/office/powerpoint/2010/main" val="2972007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87516"/>
            <a:ext cx="8001000" cy="3822700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0" y="805236"/>
            <a:ext cx="9144000" cy="987834"/>
          </a:xfrm>
          <a:prstGeom prst="rect">
            <a:avLst/>
          </a:prstGeom>
          <a:solidFill>
            <a:schemeClr val="tx2"/>
          </a:solidFill>
          <a:ln>
            <a:solidFill>
              <a:srgbClr val="71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Components of Regulatory Impact Assessment (RIA) for Hg Releases from Coal-Fired Utilities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527" y="1890410"/>
            <a:ext cx="1686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Hg</a:t>
            </a:r>
            <a:r>
              <a:rPr lang="en-US" sz="3200" b="1" baseline="30000" dirty="0">
                <a:solidFill>
                  <a:srgbClr val="0000FF"/>
                </a:solidFill>
              </a:rPr>
              <a:t>0</a:t>
            </a:r>
            <a:r>
              <a:rPr lang="en-US" sz="3200" b="1" dirty="0">
                <a:solidFill>
                  <a:srgbClr val="0000FF"/>
                </a:solidFill>
              </a:rPr>
              <a:t> (gas)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7587" y="1911076"/>
            <a:ext cx="7839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3200" b="1" dirty="0" err="1">
                <a:solidFill>
                  <a:srgbClr val="0000FF"/>
                </a:solidFill>
              </a:rPr>
              <a:t>Hg</a:t>
            </a:r>
            <a:r>
              <a:rPr lang="en-US" sz="3200" b="1" baseline="30000" dirty="0" err="1">
                <a:solidFill>
                  <a:srgbClr val="0000FF"/>
                </a:solidFill>
              </a:rPr>
              <a:t>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149" y="1945176"/>
            <a:ext cx="2620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CH</a:t>
            </a:r>
            <a:r>
              <a:rPr lang="en-US" sz="3200" b="1" baseline="-25000" dirty="0">
                <a:solidFill>
                  <a:srgbClr val="0000FF"/>
                </a:solidFill>
              </a:rPr>
              <a:t>3</a:t>
            </a:r>
            <a:r>
              <a:rPr lang="en-US" sz="3200" b="1" dirty="0">
                <a:solidFill>
                  <a:srgbClr val="0000FF"/>
                </a:solidFill>
              </a:rPr>
              <a:t>Hg (</a:t>
            </a:r>
            <a:r>
              <a:rPr lang="en-US" sz="3200" b="1" dirty="0" err="1">
                <a:solidFill>
                  <a:srgbClr val="0000FF"/>
                </a:solidFill>
              </a:rPr>
              <a:t>MeHg</a:t>
            </a:r>
            <a:r>
              <a:rPr lang="en-US" sz="3200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35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 flipH="1">
            <a:off x="2897481" y="2140807"/>
            <a:ext cx="5870222" cy="3988741"/>
          </a:xfrm>
          <a:prstGeom prst="rtTriangle">
            <a:avLst/>
          </a:prstGeom>
          <a:gradFill flip="none" rotWithShape="1">
            <a:gsLst>
              <a:gs pos="28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4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 rot="19650308">
            <a:off x="1730045" y="2737311"/>
            <a:ext cx="7565183" cy="2784592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97" y="5390414"/>
            <a:ext cx="328789" cy="43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5392" y="497894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3" y="4865458"/>
            <a:ext cx="1152407" cy="6432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8399" y="5460032"/>
            <a:ext cx="101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plankton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36713" b="30500"/>
          <a:stretch/>
        </p:blipFill>
        <p:spPr>
          <a:xfrm>
            <a:off x="4247435" y="4342125"/>
            <a:ext cx="1730962" cy="376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1519" y="4684266"/>
            <a:ext cx="106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small fish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434" y="3040865"/>
            <a:ext cx="2346678" cy="1060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50982" y="3917122"/>
            <a:ext cx="8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big fish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211" r="23302" b="22322"/>
          <a:stretch/>
        </p:blipFill>
        <p:spPr>
          <a:xfrm>
            <a:off x="6778037" y="1378340"/>
            <a:ext cx="1420162" cy="13645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57020" y="272450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predators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6094" t="8209" r="10361" b="20218"/>
          <a:stretch/>
        </p:blipFill>
        <p:spPr>
          <a:xfrm>
            <a:off x="8086131" y="1298703"/>
            <a:ext cx="858421" cy="625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9390" t="17522" r="12362" b="9952"/>
          <a:stretch/>
        </p:blipFill>
        <p:spPr>
          <a:xfrm>
            <a:off x="5719121" y="1772486"/>
            <a:ext cx="1144942" cy="6613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83303" y="5596101"/>
            <a:ext cx="297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methylmercury </a:t>
            </a:r>
            <a:r>
              <a:rPr lang="en-US" dirty="0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579558" y="3852949"/>
            <a:ext cx="18814" cy="212956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92198" y="1273364"/>
            <a:ext cx="447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504D">
                    <a:lumMod val="50000"/>
                  </a:srgbClr>
                </a:solidFill>
              </a:rPr>
              <a:t>Concentrations are x10</a:t>
            </a:r>
            <a:r>
              <a:rPr lang="en-US" sz="2400" baseline="30000" dirty="0">
                <a:solidFill>
                  <a:srgbClr val="C0504D">
                    <a:lumMod val="50000"/>
                  </a:srgbClr>
                </a:solidFill>
              </a:rPr>
              <a:t>6</a:t>
            </a:r>
            <a:r>
              <a:rPr lang="en-US" sz="2400" dirty="0">
                <a:solidFill>
                  <a:srgbClr val="C0504D">
                    <a:lumMod val="50000"/>
                  </a:srgbClr>
                </a:solidFill>
              </a:rPr>
              <a:t>-10</a:t>
            </a:r>
            <a:r>
              <a:rPr lang="en-US" sz="2400" baseline="30000" dirty="0">
                <a:solidFill>
                  <a:srgbClr val="C0504D">
                    <a:lumMod val="50000"/>
                  </a:srgbClr>
                </a:solidFill>
              </a:rPr>
              <a:t>7</a:t>
            </a:r>
            <a:r>
              <a:rPr lang="en-US" sz="2400" dirty="0">
                <a:solidFill>
                  <a:srgbClr val="C0504D">
                    <a:lumMod val="50000"/>
                  </a:srgbClr>
                </a:solidFill>
              </a:rPr>
              <a:t> water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42448" y="2140807"/>
            <a:ext cx="1716364" cy="24405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25586" y="2471652"/>
            <a:ext cx="3120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Neurotoxicant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Impaired cardiovascular health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Endocrine disruptor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Immunotoxin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4646" y="447486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504D">
                    <a:lumMod val="50000"/>
                  </a:srgbClr>
                </a:solidFill>
              </a:rPr>
              <a:t>10</a:t>
            </a:r>
            <a:r>
              <a:rPr lang="en-US" sz="2400" baseline="30000" dirty="0">
                <a:solidFill>
                  <a:srgbClr val="C0504D">
                    <a:lumMod val="50000"/>
                  </a:srgbClr>
                </a:solidFill>
              </a:rPr>
              <a:t>4</a:t>
            </a:r>
            <a:r>
              <a:rPr lang="en-US" sz="2400" dirty="0">
                <a:solidFill>
                  <a:srgbClr val="C0504D">
                    <a:lumMod val="50000"/>
                  </a:srgbClr>
                </a:solidFill>
              </a:rPr>
              <a:t> - 10</a:t>
            </a:r>
            <a:r>
              <a:rPr lang="en-US" sz="2400" baseline="30000" dirty="0">
                <a:solidFill>
                  <a:srgbClr val="C0504D">
                    <a:lumMod val="50000"/>
                  </a:srgbClr>
                </a:solidFill>
              </a:rPr>
              <a:t>5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450366"/>
            <a:ext cx="9144000" cy="854839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3000" dirty="0">
                <a:solidFill>
                  <a:sysClr val="window" lastClr="FFFFFF"/>
                </a:solidFill>
              </a:rPr>
              <a:t>Methylmercury is a </a:t>
            </a:r>
            <a:r>
              <a:rPr lang="en-US" sz="3000" dirty="0" err="1">
                <a:solidFill>
                  <a:sysClr val="window" lastClr="FFFFFF"/>
                </a:solidFill>
              </a:rPr>
              <a:t>bioaccumulative</a:t>
            </a:r>
            <a:r>
              <a:rPr lang="en-US" sz="3000" dirty="0">
                <a:solidFill>
                  <a:sysClr val="window" lastClr="FFFFFF"/>
                </a:solidFill>
              </a:rPr>
              <a:t> neurotoxicant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0848" y="5404325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Hg(I)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BAECBE-A46C-B94A-96D5-8E5498675F35}" type="slidenum">
              <a:rPr lang="en-US" smtClean="0"/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2022" y="6082262"/>
            <a:ext cx="9156022" cy="7694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white"/>
                </a:solidFill>
              </a:rPr>
              <a:t>Societal Costs of </a:t>
            </a:r>
            <a:r>
              <a:rPr lang="en-US" sz="2600" dirty="0" err="1">
                <a:solidFill>
                  <a:prstClr val="white"/>
                </a:solidFill>
              </a:rPr>
              <a:t>methymercury</a:t>
            </a:r>
            <a:r>
              <a:rPr lang="en-US" sz="2600" dirty="0">
                <a:solidFill>
                  <a:prstClr val="white"/>
                </a:solidFill>
              </a:rPr>
              <a:t> exposure in US &amp; Europe &gt; $15 B </a:t>
            </a:r>
            <a:endParaRPr lang="en-US" sz="2600" i="1" dirty="0">
              <a:solidFill>
                <a:prstClr val="white"/>
              </a:solidFill>
            </a:endParaRPr>
          </a:p>
          <a:p>
            <a:pPr algn="ctr"/>
            <a:r>
              <a:rPr lang="en-US" i="1" dirty="0">
                <a:solidFill>
                  <a:prstClr val="white"/>
                </a:solidFill>
              </a:rPr>
              <a:t>(</a:t>
            </a:r>
            <a:r>
              <a:rPr lang="en-US" i="1" dirty="0" err="1">
                <a:solidFill>
                  <a:prstClr val="white"/>
                </a:solidFill>
              </a:rPr>
              <a:t>Bellanger</a:t>
            </a:r>
            <a:r>
              <a:rPr lang="en-US" i="1" dirty="0">
                <a:solidFill>
                  <a:prstClr val="white"/>
                </a:solidFill>
              </a:rPr>
              <a:t> et al., 2013; </a:t>
            </a:r>
            <a:r>
              <a:rPr lang="en-US" i="1" dirty="0" err="1">
                <a:solidFill>
                  <a:prstClr val="white"/>
                </a:solidFill>
              </a:rPr>
              <a:t>Grandjean</a:t>
            </a:r>
            <a:r>
              <a:rPr lang="en-US" i="1" dirty="0">
                <a:solidFill>
                  <a:prstClr val="white"/>
                </a:solidFill>
              </a:rPr>
              <a:t> et al., 2012)</a:t>
            </a:r>
          </a:p>
        </p:txBody>
      </p:sp>
    </p:spTree>
    <p:extLst>
      <p:ext uri="{BB962C8B-B14F-4D97-AF65-F5344CB8AC3E}">
        <p14:creationId xmlns:p14="http://schemas.microsoft.com/office/powerpoint/2010/main" val="113302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8FB2-9FBF-DD4B-8EB3-6BB6B412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Cities Study (</a:t>
            </a:r>
            <a:r>
              <a:rPr lang="en-US" dirty="0" err="1"/>
              <a:t>Lepeule</a:t>
            </a:r>
            <a:r>
              <a:rPr lang="en-US" dirty="0"/>
              <a:t> et al., 2012)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5402B-2DA3-9745-95F6-A213E333B1E4}"/>
              </a:ext>
            </a:extLst>
          </p:cNvPr>
          <p:cNvSpPr txBox="1"/>
          <p:nvPr/>
        </p:nvSpPr>
        <p:spPr>
          <a:xfrm>
            <a:off x="1596452" y="1929059"/>
            <a:ext cx="468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2001 to 2009: Average PM</a:t>
            </a:r>
            <a:r>
              <a:rPr lang="en-US" baseline="-25000" dirty="0"/>
              <a:t>2.5</a:t>
            </a:r>
            <a:r>
              <a:rPr lang="en-US" dirty="0"/>
              <a:t> = &lt;18 </a:t>
            </a:r>
            <a:r>
              <a:rPr lang="en-US" dirty="0">
                <a:sym typeface="Symbol" pitchFamily="2" charset="2"/>
              </a:rPr>
              <a:t>g m</a:t>
            </a:r>
            <a:r>
              <a:rPr lang="en-US" baseline="30000" dirty="0">
                <a:sym typeface="Symbol" pitchFamily="2" charset="2"/>
              </a:rPr>
              <a:t>-3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C97F8-615B-4F47-ACD7-980E39EC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2275308"/>
            <a:ext cx="4936448" cy="3398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EF5BD-D1CE-044F-A672-3A04B1EB5026}"/>
              </a:ext>
            </a:extLst>
          </p:cNvPr>
          <p:cNvSpPr txBox="1"/>
          <p:nvPr/>
        </p:nvSpPr>
        <p:spPr>
          <a:xfrm>
            <a:off x="5381191" y="2779739"/>
            <a:ext cx="3807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Linear dose-response to </a:t>
            </a:r>
            <a:r>
              <a:rPr lang="en-US" sz="1500" dirty="0">
                <a:solidFill>
                  <a:srgbClr val="FF0000"/>
                </a:solidFill>
              </a:rPr>
              <a:t>8 </a:t>
            </a:r>
            <a:r>
              <a:rPr lang="en-US" sz="1500" dirty="0">
                <a:solidFill>
                  <a:srgbClr val="FF0000"/>
                </a:solidFill>
                <a:sym typeface="Symbol" pitchFamily="2" charset="2"/>
              </a:rPr>
              <a:t>g m</a:t>
            </a:r>
            <a:r>
              <a:rPr lang="en-US" sz="1500" baseline="30000" dirty="0">
                <a:solidFill>
                  <a:srgbClr val="FF0000"/>
                </a:solidFill>
                <a:sym typeface="Symbol" pitchFamily="2" charset="2"/>
              </a:rPr>
              <a:t>-3</a:t>
            </a:r>
          </a:p>
          <a:p>
            <a:endParaRPr lang="en-US" sz="1500" baseline="30000" dirty="0">
              <a:sym typeface="Symbol" pitchFamily="2" charset="2"/>
            </a:endParaRPr>
          </a:p>
          <a:p>
            <a:r>
              <a:rPr lang="en-US" sz="1500" b="1" dirty="0">
                <a:solidFill>
                  <a:srgbClr val="0070C0"/>
                </a:solidFill>
                <a:sym typeface="Symbol" pitchFamily="2" charset="2"/>
              </a:rPr>
              <a:t>Each 10 g m</a:t>
            </a:r>
            <a:r>
              <a:rPr lang="en-US" sz="1500" b="1" baseline="30000" dirty="0">
                <a:solidFill>
                  <a:srgbClr val="0070C0"/>
                </a:solidFill>
                <a:sym typeface="Symbol" pitchFamily="2" charset="2"/>
              </a:rPr>
              <a:t>-3</a:t>
            </a:r>
            <a:r>
              <a:rPr lang="en-US" sz="1500" b="1" dirty="0">
                <a:solidFill>
                  <a:srgbClr val="0070C0"/>
                </a:solidFill>
                <a:sym typeface="Symbol" pitchFamily="2" charset="2"/>
              </a:rPr>
              <a:t> of PM</a:t>
            </a:r>
            <a:r>
              <a:rPr lang="en-US" sz="1500" b="1" baseline="-25000" dirty="0">
                <a:solidFill>
                  <a:srgbClr val="0070C0"/>
                </a:solidFill>
                <a:sym typeface="Symbol" pitchFamily="2" charset="2"/>
              </a:rPr>
              <a:t>2.5</a:t>
            </a:r>
          </a:p>
          <a:p>
            <a:endParaRPr lang="en-US" sz="1500" baseline="30000" dirty="0">
              <a:sym typeface="Symbol" pitchFamily="2" charset="2"/>
            </a:endParaRPr>
          </a:p>
          <a:p>
            <a:r>
              <a:rPr lang="en-US" sz="1500" dirty="0">
                <a:sym typeface="Symbol" pitchFamily="2" charset="2"/>
              </a:rPr>
              <a:t> = 14% increase in risk of all-cause mortality</a:t>
            </a:r>
          </a:p>
          <a:p>
            <a:endParaRPr lang="en-US" sz="1500" dirty="0">
              <a:sym typeface="Symbol" pitchFamily="2" charset="2"/>
            </a:endParaRPr>
          </a:p>
          <a:p>
            <a:r>
              <a:rPr lang="en-US" sz="1500" dirty="0">
                <a:sym typeface="Symbol" pitchFamily="2" charset="2"/>
              </a:rPr>
              <a:t>= 26% increase in cardiovascular mortality</a:t>
            </a:r>
          </a:p>
          <a:p>
            <a:endParaRPr lang="en-US" sz="1500" dirty="0">
              <a:sym typeface="Symbol" pitchFamily="2" charset="2"/>
            </a:endParaRPr>
          </a:p>
          <a:p>
            <a:r>
              <a:rPr lang="en-US" sz="1500" dirty="0">
                <a:sym typeface="Symbol" pitchFamily="2" charset="2"/>
              </a:rPr>
              <a:t>= 37% increase in risk of lung cancer mortality</a:t>
            </a:r>
            <a:r>
              <a:rPr lang="en-US" sz="15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27783-46F0-4B47-BD0D-A591BFE8055B}"/>
              </a:ext>
            </a:extLst>
          </p:cNvPr>
          <p:cNvSpPr txBox="1"/>
          <p:nvPr/>
        </p:nvSpPr>
        <p:spPr>
          <a:xfrm rot="16200000">
            <a:off x="-369252" y="3527433"/>
            <a:ext cx="227280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Survival function (probability)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1FC2C-5D73-524E-8AFF-28BBDC109328}"/>
              </a:ext>
            </a:extLst>
          </p:cNvPr>
          <p:cNvSpPr txBox="1"/>
          <p:nvPr/>
        </p:nvSpPr>
        <p:spPr>
          <a:xfrm>
            <a:off x="2521441" y="5069844"/>
            <a:ext cx="142968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Years of follow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E3958-973D-B048-8030-2C2C62C3F6E9}"/>
              </a:ext>
            </a:extLst>
          </p:cNvPr>
          <p:cNvSpPr txBox="1"/>
          <p:nvPr/>
        </p:nvSpPr>
        <p:spPr>
          <a:xfrm>
            <a:off x="3426116" y="1425357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London Fog: mg/m</a:t>
            </a:r>
            <a:r>
              <a:rPr lang="en-US" baseline="30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60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00014" y="6401411"/>
            <a:ext cx="217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Mahaffey et al., 2009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24" y="1242495"/>
            <a:ext cx="7232650" cy="4702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123488" y="450635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48559" y="336305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8077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Exposure to methyl-Hg is from seafood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924" y="5944670"/>
            <a:ext cx="763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Rice exposures in contaminated mining regions in China are a localized problem</a:t>
            </a:r>
          </a:p>
        </p:txBody>
      </p:sp>
    </p:spTree>
    <p:extLst>
      <p:ext uri="{BB962C8B-B14F-4D97-AF65-F5344CB8AC3E}">
        <p14:creationId xmlns:p14="http://schemas.microsoft.com/office/powerpoint/2010/main" val="604764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322270"/>
            <a:ext cx="4038600" cy="5467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Inorganic Hg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Quicksilver</a:t>
            </a:r>
          </a:p>
          <a:p>
            <a:pPr marL="400050" lvl="1" indent="0"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0.01% absorption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Hg</a:t>
            </a:r>
            <a:r>
              <a:rPr kumimoji="0" lang="en-US" b="0" i="1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b="0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(inhalation)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i="1" noProof="0" dirty="0">
                <a:solidFill>
                  <a:sysClr val="windowText" lastClr="000000"/>
                </a:solidFill>
                <a:latin typeface="Calibri"/>
              </a:rPr>
              <a:t>	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~70% absorption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Hg</a:t>
            </a:r>
            <a:r>
              <a:rPr kumimoji="0" lang="en-US" b="0" i="1" u="none" strike="noStrike" kern="1200" cap="none" spc="0" normalizeH="0" baseline="3000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</a:t>
            </a:r>
            <a:r>
              <a:rPr kumimoji="0" lang="en-US" b="0" i="1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00050" lvl="1" indent="0">
              <a:buNone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Avg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7% absorption (range 1-17%)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72000" y="1322271"/>
            <a:ext cx="4366368" cy="5467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Methyl-Hg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Hg or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MeHg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&gt;90% absorption efficiency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Primarily a central nervous system toxin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Half-life of 50-70 days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Chelation not effective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021605"/>
            <a:ext cx="2297484" cy="1723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4456" b="15273"/>
          <a:stretch/>
        </p:blipFill>
        <p:spPr>
          <a:xfrm>
            <a:off x="715189" y="2808370"/>
            <a:ext cx="2737417" cy="1557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789" y="4365390"/>
            <a:ext cx="1524000" cy="1358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5804" y="462675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60875" y="348345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2316" y="5928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The form of Hg determines its health impact</a:t>
            </a:r>
          </a:p>
        </p:txBody>
      </p:sp>
    </p:spTree>
    <p:extLst>
      <p:ext uri="{BB962C8B-B14F-4D97-AF65-F5344CB8AC3E}">
        <p14:creationId xmlns:p14="http://schemas.microsoft.com/office/powerpoint/2010/main" val="3476526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7888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3" descr="MercuryExposureEffect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59" t="12561" b="13219"/>
          <a:stretch>
            <a:fillRect/>
          </a:stretch>
        </p:blipFill>
        <p:spPr bwMode="auto">
          <a:xfrm>
            <a:off x="1017270" y="743047"/>
            <a:ext cx="6766560" cy="613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45549" y="2298819"/>
            <a:ext cx="3257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SzPct val="50000"/>
              <a:buFont typeface="Wingdings" charset="0"/>
              <a:buChar char="q"/>
            </a:pPr>
            <a:r>
              <a:rPr lang="en-US" sz="2000" b="1" dirty="0">
                <a:solidFill>
                  <a:srgbClr val="000000"/>
                </a:solidFill>
                <a:latin typeface="Tahoma" charset="0"/>
              </a:rPr>
              <a:t>  Frothing at the mouth</a:t>
            </a:r>
          </a:p>
          <a:p>
            <a:pPr algn="l" eaLnBrk="1" hangingPunct="1">
              <a:buSzPct val="50000"/>
              <a:buFont typeface="Wingdings" charset="0"/>
              <a:buChar char="q"/>
            </a:pPr>
            <a:endParaRPr lang="en-US" sz="2000" b="1" dirty="0">
              <a:solidFill>
                <a:srgbClr val="000000"/>
              </a:solidFill>
              <a:latin typeface="Tahoma" charset="0"/>
            </a:endParaRPr>
          </a:p>
          <a:p>
            <a:pPr algn="l" eaLnBrk="1" hangingPunct="1">
              <a:buSzPct val="50000"/>
              <a:buFont typeface="Wingdings" charset="0"/>
              <a:buChar char="q"/>
            </a:pPr>
            <a:r>
              <a:rPr lang="en-US" sz="2000" b="1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ja-JP" altLang="en-US" sz="2000" b="1" dirty="0">
                <a:solidFill>
                  <a:srgbClr val="000000"/>
                </a:solidFill>
                <a:latin typeface="Tahoma" charset="0"/>
              </a:rPr>
              <a:t>“</a:t>
            </a:r>
            <a:r>
              <a:rPr lang="en-US" sz="2000" b="1" dirty="0">
                <a:solidFill>
                  <a:srgbClr val="000000"/>
                </a:solidFill>
                <a:latin typeface="Tahoma" charset="0"/>
              </a:rPr>
              <a:t>Excessive</a:t>
            </a:r>
            <a:r>
              <a:rPr lang="ja-JP" altLang="en-US" sz="2000" b="1" dirty="0">
                <a:solidFill>
                  <a:srgbClr val="000000"/>
                </a:solidFill>
                <a:latin typeface="Tahoma" charset="0"/>
              </a:rPr>
              <a:t>”</a:t>
            </a:r>
            <a:r>
              <a:rPr lang="en-US" sz="2000" b="1" dirty="0">
                <a:solidFill>
                  <a:srgbClr val="000000"/>
                </a:solidFill>
                <a:latin typeface="Tahoma" charset="0"/>
              </a:rPr>
              <a:t> shyness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47990" y="6156960"/>
            <a:ext cx="234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1"/>
              <a:t>Source: </a:t>
            </a:r>
            <a:r>
              <a:rPr lang="en-US" sz="1400" b="1" i="1"/>
              <a:t>USGS Fact Sheet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2606040" y="1434412"/>
            <a:ext cx="15240" cy="85158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23488" y="68275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48559" y="-46055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984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Health Effects Associated with </a:t>
            </a:r>
            <a:r>
              <a:rPr lang="en-US" sz="3200" dirty="0" err="1">
                <a:solidFill>
                  <a:srgbClr val="FFFFFF"/>
                </a:solidFill>
              </a:rPr>
              <a:t>MeHg</a:t>
            </a:r>
            <a:r>
              <a:rPr lang="en-US" sz="3200" dirty="0">
                <a:solidFill>
                  <a:srgbClr val="FFFFFF"/>
                </a:solidFill>
              </a:rPr>
              <a:t> Exposures</a:t>
            </a:r>
          </a:p>
        </p:txBody>
      </p:sp>
    </p:spTree>
    <p:extLst>
      <p:ext uri="{BB962C8B-B14F-4D97-AF65-F5344CB8AC3E}">
        <p14:creationId xmlns:p14="http://schemas.microsoft.com/office/powerpoint/2010/main" val="8255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93825"/>
            <a:ext cx="3240087" cy="2765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4213" y="4313238"/>
            <a:ext cx="4572000" cy="1800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“After a personal experience with mercury poisoning, Richard 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Gelfond</a:t>
            </a:r>
            <a:r>
              <a:rPr lang="en-US" sz="180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 ’82 (IMAX CEO) established a new fund in the amount of $1 million to improve understanding of environmental cycling and public health effects of mercury.”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3500" y="1393825"/>
            <a:ext cx="1953425" cy="399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89059" y="1304719"/>
            <a:ext cx="3878995" cy="9694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tIns="9144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Mainly among sushi lovers and/or w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hen canned tuna is consumed in extremely large quantities</a:t>
            </a:r>
            <a:endParaRPr lang="en-US" sz="1800" dirty="0">
              <a:solidFill>
                <a:srgbClr val="000000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184" y="2390642"/>
            <a:ext cx="2625908" cy="1745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6113731"/>
            <a:ext cx="4572000" cy="69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  <a:hlinkClick r:id="rId5"/>
              </a:rPr>
              <a:t>http://www.stonybrook.edu/research/news/RN/resnew100512.shtml</a:t>
            </a:r>
            <a:r>
              <a:rPr lang="en-US" sz="180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35804" y="454909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60875" y="58989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Cases of acute toxicity in adults (mercury poisoning)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0875" y="340579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077" y="4313238"/>
            <a:ext cx="1763346" cy="22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0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43200" y="4876800"/>
            <a:ext cx="2905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Decreasing Credibility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3486150"/>
            <a:ext cx="1295400" cy="923330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Fetal exposures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&gt;&gt;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76400" y="3486150"/>
            <a:ext cx="1524000" cy="646331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Any fetal exposures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76600" y="3486150"/>
            <a:ext cx="1905000" cy="1193800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Male consumers of non-fatty freshwater fish with high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MeHg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34000" y="3486150"/>
            <a:ext cx="1752600" cy="64452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Male fish consumers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162800" y="3486150"/>
            <a:ext cx="1524000" cy="64452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All fish consumers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914400" y="5410200"/>
            <a:ext cx="7620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11"/>
          <p:cNvSpPr>
            <a:spLocks/>
          </p:cNvSpPr>
          <p:nvPr/>
        </p:nvSpPr>
        <p:spPr bwMode="auto">
          <a:xfrm rot="5400000">
            <a:off x="1554956" y="1470819"/>
            <a:ext cx="303213" cy="2930525"/>
          </a:xfrm>
          <a:prstGeom prst="leftBrace">
            <a:avLst>
              <a:gd name="adj1" fmla="val 80541"/>
              <a:gd name="adj2" fmla="val 5000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utoShape 12"/>
          <p:cNvSpPr>
            <a:spLocks/>
          </p:cNvSpPr>
          <p:nvPr/>
        </p:nvSpPr>
        <p:spPr bwMode="auto">
          <a:xfrm rot="5400000">
            <a:off x="5811044" y="146844"/>
            <a:ext cx="274637" cy="5476875"/>
          </a:xfrm>
          <a:prstGeom prst="leftBrace">
            <a:avLst>
              <a:gd name="adj1" fmla="val 166185"/>
              <a:gd name="adj2" fmla="val 5000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11150" y="2287588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Children IQ Deficits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886200" y="2295525"/>
            <a:ext cx="401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Adult Cardiovascular Effects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41714" y="1456591"/>
            <a:ext cx="8433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EPA’s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RfD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 (2000)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5.8 μg/L blood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 ~ 1 ppm hair (100,000 – 600,000 US children</a:t>
            </a:r>
            <a:r>
              <a:rPr lang="en-US" sz="2400" kern="0" dirty="0">
                <a:solidFill>
                  <a:srgbClr val="4F81BD"/>
                </a:solidFill>
              </a:rPr>
              <a:t>/year)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31272"/>
            <a:ext cx="9144000" cy="956781"/>
          </a:xfrm>
          <a:prstGeom prst="rect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EPA chose to only include impacts of methylmercury exposure on IQ in children in their RIA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556318" y="5598517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Rice and </a:t>
            </a:r>
            <a:r>
              <a:rPr kumimoji="0" lang="en-US" b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Hammitt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2005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23728" r="72204" b="5333"/>
          <a:stretch/>
        </p:blipFill>
        <p:spPr bwMode="auto">
          <a:xfrm>
            <a:off x="241300" y="4501065"/>
            <a:ext cx="144933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676400" y="6141243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books.nap.edu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execsumm_pdf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/9899.pdf</a:t>
            </a:r>
          </a:p>
        </p:txBody>
      </p:sp>
    </p:spTree>
    <p:extLst>
      <p:ext uri="{BB962C8B-B14F-4D97-AF65-F5344CB8AC3E}">
        <p14:creationId xmlns:p14="http://schemas.microsoft.com/office/powerpoint/2010/main" val="2523303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Sunderland RDS-500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ABB085-EE69-1E40-BD01-28571FF20AE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0631" t="23894" b="175"/>
          <a:stretch>
            <a:fillRect/>
          </a:stretch>
        </p:blipFill>
        <p:spPr bwMode="auto">
          <a:xfrm>
            <a:off x="1070167" y="2255337"/>
            <a:ext cx="7183474" cy="457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20588" y="5997160"/>
            <a:ext cx="11976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ea typeface="Osaka" charset="-128"/>
                <a:cs typeface="Osaka" charset="-128"/>
              </a:rPr>
              <a:t>5.8 </a:t>
            </a:r>
            <a:r>
              <a:rPr lang="en-US" sz="2000" b="0" dirty="0" err="1">
                <a:solidFill>
                  <a:srgbClr val="FF0000"/>
                </a:solidFill>
                <a:ea typeface="Osaka" charset="-128"/>
                <a:cs typeface="Osaka" charset="-128"/>
                <a:sym typeface="Symbol" charset="2"/>
              </a:rPr>
              <a:t></a:t>
            </a:r>
            <a:r>
              <a:rPr lang="en-US" sz="2000" b="0" dirty="0" err="1">
                <a:solidFill>
                  <a:srgbClr val="FF0000"/>
                </a:solidFill>
                <a:ea typeface="Osaka" charset="-128"/>
                <a:cs typeface="Osaka" charset="-128"/>
                <a:sym typeface="WP Greek Helve" pitchFamily="2" charset="2"/>
              </a:rPr>
              <a:t>g</a:t>
            </a:r>
            <a:r>
              <a:rPr lang="en-US" sz="2000" b="0" dirty="0">
                <a:solidFill>
                  <a:srgbClr val="FF0000"/>
                </a:solidFill>
                <a:ea typeface="Osaka" charset="-128"/>
                <a:cs typeface="Osaka" charset="-128"/>
                <a:sym typeface="WP Greek Helve" pitchFamily="2" charset="2"/>
              </a:rPr>
              <a:t>/L</a:t>
            </a:r>
            <a:r>
              <a:rPr lang="en-US" sz="2000" dirty="0">
                <a:solidFill>
                  <a:srgbClr val="FF0000"/>
                </a:solidFill>
                <a:ea typeface="Osaka" charset="-128"/>
                <a:cs typeface="Osaka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586" y="123483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EPA’s </a:t>
            </a:r>
            <a:r>
              <a:rPr lang="en-US" sz="1600" b="0" dirty="0" err="1"/>
              <a:t>RfD</a:t>
            </a:r>
            <a:r>
              <a:rPr lang="en-US" sz="1600" b="0" dirty="0"/>
              <a:t> = 0.1 </a:t>
            </a:r>
            <a:r>
              <a:rPr lang="en-US" sz="1600" b="0" dirty="0" err="1"/>
              <a:t>ug/kg/d</a:t>
            </a:r>
            <a:r>
              <a:rPr lang="en-US" sz="1600" b="0" dirty="0"/>
              <a:t> (Other countries </a:t>
            </a:r>
            <a:r>
              <a:rPr lang="en-US" sz="1600" b="0" dirty="0" err="1"/>
              <a:t>RfD</a:t>
            </a:r>
            <a:r>
              <a:rPr lang="en-US" sz="1600" b="0" dirty="0"/>
              <a:t>:  0.1 - 0.47 µ</a:t>
            </a:r>
            <a:r>
              <a:rPr lang="en-US" sz="1600" b="0" dirty="0" err="1"/>
              <a:t>g/kg/d</a:t>
            </a:r>
            <a:r>
              <a:rPr lang="en-US" sz="1600" b="0" dirty="0"/>
              <a:t> )</a:t>
            </a:r>
          </a:p>
          <a:p>
            <a:pPr algn="ctr"/>
            <a:r>
              <a:rPr lang="en-US" sz="1600" b="0" dirty="0"/>
              <a:t>Based on an uncertainty factor of 10 to protect sensitive groups.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0" dirty="0"/>
              <a:t>EPA’s </a:t>
            </a:r>
            <a:r>
              <a:rPr lang="en-US" sz="1600" b="0" dirty="0" err="1"/>
              <a:t>RfD</a:t>
            </a:r>
            <a:r>
              <a:rPr lang="en-US" sz="1600" b="0" dirty="0"/>
              <a:t> (reference dose) is widely believed to be too high – is currently being </a:t>
            </a:r>
            <a:r>
              <a:rPr lang="en-US" sz="1600" b="0" dirty="0" err="1"/>
              <a:t>revisted</a:t>
            </a:r>
            <a:endParaRPr lang="en-US" sz="1600" b="0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-5586" y="265783"/>
            <a:ext cx="9144000" cy="954722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There is no evidence of a threshold effect associated with methylmercury exposure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30400" y="2370870"/>
            <a:ext cx="38811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0" dirty="0">
                <a:solidFill>
                  <a:srgbClr val="0000FF"/>
                </a:solidFill>
                <a:ea typeface="Osaka" charset="0"/>
                <a:cs typeface="Osaka" charset="0"/>
              </a:rPr>
              <a:t>At maternal blood concentrations of 58 </a:t>
            </a:r>
            <a:r>
              <a:rPr lang="en-US" sz="1400" b="0" dirty="0">
                <a:solidFill>
                  <a:srgbClr val="0000FF"/>
                </a:solidFill>
                <a:ea typeface="Osaka" charset="0"/>
                <a:cs typeface="Osaka" charset="0"/>
                <a:sym typeface="Symbol" charset="0"/>
              </a:rPr>
              <a:t></a:t>
            </a:r>
            <a:r>
              <a:rPr lang="en-US" sz="1400" b="0" dirty="0">
                <a:solidFill>
                  <a:srgbClr val="0000FF"/>
                </a:solidFill>
                <a:ea typeface="Osaka" charset="0"/>
                <a:cs typeface="Osaka" charset="0"/>
                <a:sym typeface="WP Greek Helve" charset="0"/>
              </a:rPr>
              <a:t>g/L blood mercury one would expect a doubling of the number of poor performers on neurodevelopmental tests (from 5% to 10% of the population).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393440" y="3540420"/>
            <a:ext cx="0" cy="144813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580385" y="5963711"/>
            <a:ext cx="246227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0" dirty="0">
                <a:solidFill>
                  <a:srgbClr val="0000FF"/>
                </a:solidFill>
                <a:ea typeface="Osaka" charset="0"/>
                <a:cs typeface="Osaka" charset="0"/>
                <a:sym typeface="WP Greek Helve" charset="0"/>
              </a:rPr>
              <a:t>Uncertainty factor of 10 to 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0" dirty="0">
                <a:solidFill>
                  <a:srgbClr val="0000FF"/>
                </a:solidFill>
                <a:ea typeface="Osaka" charset="0"/>
                <a:cs typeface="Osaka" charset="0"/>
                <a:sym typeface="WP Greek Helve" charset="0"/>
              </a:rPr>
              <a:t>protect sensitive groups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3361185" y="6268511"/>
            <a:ext cx="1143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8170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04079" y="2417109"/>
            <a:ext cx="1897467" cy="15234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tIns="9144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b="0" i="1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Environmental Health Perspectives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b="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Vol. 119, No. 5, May 2011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7343" y="5414145"/>
            <a:ext cx="1150938" cy="1150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95" y="1866229"/>
            <a:ext cx="6197186" cy="23767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5804" y="688558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3336" y="9132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Robust evidence for cardiovascular impacts of </a:t>
            </a:r>
            <a:r>
              <a:rPr lang="en-US" sz="2400" dirty="0" err="1">
                <a:solidFill>
                  <a:srgbClr val="FFFFFF"/>
                </a:solidFill>
              </a:rPr>
              <a:t>MeHg</a:t>
            </a:r>
            <a:r>
              <a:rPr lang="en-US" sz="2400" dirty="0">
                <a:solidFill>
                  <a:srgbClr val="FFFFFF"/>
                </a:solidFill>
              </a:rPr>
              <a:t> Exposure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-60875" y="574228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5" y="4452791"/>
            <a:ext cx="5201265" cy="2405209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04079" y="3940603"/>
            <a:ext cx="1897467" cy="15234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tIns="9144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b="0" i="1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New England J of Medicine, </a:t>
            </a:r>
            <a:r>
              <a:rPr lang="en-US" b="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2011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dirty="0">
              <a:solidFill>
                <a:srgbClr val="000000"/>
              </a:solidFill>
              <a:latin typeface="Calibri" charset="0"/>
              <a:ea typeface="SimSun" charset="-122"/>
              <a:cs typeface="SimSun" charset="-122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b="0" dirty="0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rPr>
              <a:t>Low to moderate fish consumers</a:t>
            </a:r>
          </a:p>
        </p:txBody>
      </p:sp>
    </p:spTree>
    <p:extLst>
      <p:ext uri="{BB962C8B-B14F-4D97-AF65-F5344CB8AC3E}">
        <p14:creationId xmlns:p14="http://schemas.microsoft.com/office/powerpoint/2010/main" val="102445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527" y="174954"/>
            <a:ext cx="9144000" cy="950172"/>
          </a:xfrm>
          <a:prstGeom prst="rect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Monetary benefits attributable to cardiovascular health are much large than IQ benefits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343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CVD Leading Cause of Death for US Adults (&gt;900,000/year)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27" y="4849308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US: 	4.2 million births					</a:t>
            </a:r>
            <a:r>
              <a:rPr lang="en-US" sz="2800" dirty="0">
                <a:solidFill>
                  <a:srgbClr val="FF0000"/>
                </a:solidFill>
              </a:rPr>
              <a:t>240 million adults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											Cost: VSL = $7.6M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645" y="5803415"/>
            <a:ext cx="7815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AHA, 2004; </a:t>
            </a:r>
            <a:r>
              <a:rPr lang="en-US" baseline="30000" dirty="0"/>
              <a:t>2</a:t>
            </a:r>
            <a:r>
              <a:rPr lang="en-US" dirty="0"/>
              <a:t>Rice et al., 2010; </a:t>
            </a:r>
            <a:r>
              <a:rPr lang="en-US" baseline="30000" dirty="0"/>
              <a:t>3</a:t>
            </a:r>
            <a:r>
              <a:rPr lang="en-US" dirty="0"/>
              <a:t>Bellanger et al., 2013; </a:t>
            </a:r>
            <a:r>
              <a:rPr lang="en-US" baseline="30000" dirty="0"/>
              <a:t>4</a:t>
            </a:r>
            <a:r>
              <a:rPr lang="en-US" dirty="0"/>
              <a:t>Grandjean et al., 2012</a:t>
            </a:r>
          </a:p>
          <a:p>
            <a:r>
              <a:rPr lang="en-US" dirty="0"/>
              <a:t>VSL = Value of Statistical Life established by the Office of Management and Budget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80" y="2349701"/>
            <a:ext cx="2674529" cy="2003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348" y="3091472"/>
            <a:ext cx="2390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IQ Benefits</a:t>
            </a:r>
          </a:p>
          <a:p>
            <a:r>
              <a:rPr lang="en-US" sz="2400" i="1" dirty="0">
                <a:solidFill>
                  <a:srgbClr val="3366FF"/>
                </a:solidFill>
              </a:rPr>
              <a:t>$18,000/IQ point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2788" y="2787650"/>
            <a:ext cx="3058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Cardiovascular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Benefits (~80%)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Declines in mortality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527" y="5258543"/>
            <a:ext cx="4403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Cost: 15.8 Billion USD/year</a:t>
            </a:r>
            <a:r>
              <a:rPr lang="en-US" sz="2800" baseline="30000" dirty="0">
                <a:solidFill>
                  <a:srgbClr val="3366FF"/>
                </a:solidFill>
              </a:rPr>
              <a:t>3,4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B73A03-93C4-804B-A7E7-06ED5393A2D9}"/>
              </a:ext>
            </a:extLst>
          </p:cNvPr>
          <p:cNvSpPr/>
          <p:nvPr/>
        </p:nvSpPr>
        <p:spPr>
          <a:xfrm>
            <a:off x="565475" y="6388190"/>
            <a:ext cx="8238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https://www.epa.gov/environmental-economics/mortality-risk-valuation#whatvalue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49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1999_point_source_emit_full_domain">
            <a:extLst>
              <a:ext uri="{FF2B5EF4-FFF2-40B4-BE49-F238E27FC236}">
                <a16:creationId xmlns:a16="http://schemas.microsoft.com/office/drawing/2014/main" id="{BF928D8F-F1AE-7C40-B4D4-4E056452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0" y="0"/>
            <a:ext cx="9144000" cy="69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3" name="Rectangle 3">
            <a:extLst>
              <a:ext uri="{FF2B5EF4-FFF2-40B4-BE49-F238E27FC236}">
                <a16:creationId xmlns:a16="http://schemas.microsoft.com/office/drawing/2014/main" id="{F2037EC6-162A-CD46-BEBD-7EF12CE6B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6934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1pPr>
            <a:lvl2pPr algn="ctr"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2pPr>
            <a:lvl3pPr algn="ctr"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3pPr>
            <a:lvl4pPr algn="ctr"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4pPr>
            <a:lvl5pPr algn="ctr"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0">
                <a:solidFill>
                  <a:srgbClr val="000066"/>
                </a:solidFill>
              </a:rPr>
              <a:t>Geographic Distribution of Largest Anthropogenic Mercury Emissions Sources in the U.S. (1999) and Canada (2000)</a:t>
            </a:r>
          </a:p>
        </p:txBody>
      </p:sp>
      <p:sp>
        <p:nvSpPr>
          <p:cNvPr id="286724" name="Text Box 4">
            <a:extLst>
              <a:ext uri="{FF2B5EF4-FFF2-40B4-BE49-F238E27FC236}">
                <a16:creationId xmlns:a16="http://schemas.microsoft.com/office/drawing/2014/main" id="{67B5218C-FFEB-0043-ABD5-176CE97A8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5" y="6132513"/>
            <a:ext cx="4381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800">
                <a:solidFill>
                  <a:srgbClr val="00001C"/>
                </a:solidFill>
                <a:latin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23828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0329" y="4620885"/>
            <a:ext cx="8805643" cy="8214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ECE1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 b="22000"/>
          <a:stretch>
            <a:fillRect/>
          </a:stretch>
        </p:blipFill>
        <p:spPr>
          <a:xfrm>
            <a:off x="111640" y="3444984"/>
            <a:ext cx="1519876" cy="1175901"/>
          </a:xfrm>
          <a:prstGeom prst="rect">
            <a:avLst/>
          </a:prstGeom>
        </p:spPr>
      </p:pic>
      <p:cxnSp>
        <p:nvCxnSpPr>
          <p:cNvPr id="18" name="Elbow Connector 17"/>
          <p:cNvCxnSpPr/>
          <p:nvPr/>
        </p:nvCxnSpPr>
        <p:spPr>
          <a:xfrm flipV="1">
            <a:off x="849528" y="2553247"/>
            <a:ext cx="2587601" cy="1286036"/>
          </a:xfrm>
          <a:prstGeom prst="bentConnector3">
            <a:avLst>
              <a:gd name="adj1" fmla="val -1013"/>
            </a:avLst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89776" y="2338202"/>
            <a:ext cx="81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Hg(0)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49528" y="3157063"/>
            <a:ext cx="100170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84393" y="2946630"/>
            <a:ext cx="804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660066"/>
                </a:solidFill>
                <a:latin typeface="Calibri"/>
              </a:rPr>
              <a:t>Hg(II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1451822" y="3991101"/>
            <a:ext cx="1257663" cy="19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79699" y="3602733"/>
            <a:ext cx="124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Near-field deposition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85085" y="1608472"/>
            <a:ext cx="124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Long-range transport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85085" y="2497744"/>
            <a:ext cx="257833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23248" y="2143604"/>
            <a:ext cx="109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oxidation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37866" y="4679082"/>
            <a:ext cx="22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foreign countries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remote environments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78798" y="3602733"/>
            <a:ext cx="124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far-field deposition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13293" y="2353192"/>
            <a:ext cx="101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Hg(II)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6977455" y="2753302"/>
            <a:ext cx="1" cy="18580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085085" y="2700849"/>
            <a:ext cx="257833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405327" y="2729598"/>
            <a:ext cx="111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reduction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68545" y="4611337"/>
            <a:ext cx="17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Local “hot spot”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762705" y="4224260"/>
            <a:ext cx="136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atmosphere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49517" y="4796003"/>
            <a:ext cx="92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surface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3692" y="143044"/>
            <a:ext cx="8890001" cy="77568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0000"/>
                </a:solidFill>
              </a:rPr>
              <a:t>Atmospheric redox chemistry plays key role </a:t>
            </a:r>
          </a:p>
          <a:p>
            <a:pPr algn="ctr"/>
            <a:r>
              <a:rPr lang="en-US" sz="2700" dirty="0">
                <a:solidFill>
                  <a:srgbClr val="000000"/>
                </a:solidFill>
              </a:rPr>
              <a:t>in Hg deposition to the surface</a:t>
            </a:r>
          </a:p>
        </p:txBody>
      </p:sp>
      <p:sp>
        <p:nvSpPr>
          <p:cNvPr id="29" name="Slide Number Placeholder 14"/>
          <p:cNvSpPr txBox="1">
            <a:spLocks/>
          </p:cNvSpPr>
          <p:nvPr/>
        </p:nvSpPr>
        <p:spPr>
          <a:xfrm>
            <a:off x="8601939" y="6553677"/>
            <a:ext cx="460989" cy="24402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8A350E0-215B-4C2E-84ED-B4AB9918CC42}" type="slidenum">
              <a:rPr lang="en-US" smtClean="0">
                <a:solidFill>
                  <a:srgbClr val="000000"/>
                </a:solidFill>
                <a:latin typeface="Calibri"/>
              </a:rPr>
              <a:pPr algn="ctr">
                <a:defRPr/>
              </a:pPr>
              <a:t>39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cxnSpLocks/>
            <a:endCxn id="19" idx="2"/>
          </p:cNvCxnSpPr>
          <p:nvPr/>
        </p:nvCxnSpPr>
        <p:spPr>
          <a:xfrm flipH="1" flipV="1">
            <a:off x="3799110" y="2738312"/>
            <a:ext cx="48840" cy="1867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0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4" grpId="0"/>
      <p:bldP spid="28" grpId="0"/>
      <p:bldP spid="41" grpId="0"/>
      <p:bldP spid="42" grpId="0"/>
      <p:bldP spid="43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4449D-FF1D-3745-BE3E-56900F58A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7" b="8140"/>
          <a:stretch/>
        </p:blipFill>
        <p:spPr>
          <a:xfrm>
            <a:off x="1" y="1528762"/>
            <a:ext cx="6083300" cy="4419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C8E74-44ED-3D4B-AC92-026C71D9AA18}"/>
              </a:ext>
            </a:extLst>
          </p:cNvPr>
          <p:cNvSpPr txBox="1"/>
          <p:nvPr/>
        </p:nvSpPr>
        <p:spPr>
          <a:xfrm>
            <a:off x="0" y="229056"/>
            <a:ext cx="91440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does the atmospheric lifetime of a pollutant affect how it is regulated?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08D06-5C38-E74F-922F-6D1746A97460}"/>
              </a:ext>
            </a:extLst>
          </p:cNvPr>
          <p:cNvSpPr txBox="1"/>
          <p:nvPr/>
        </p:nvSpPr>
        <p:spPr>
          <a:xfrm>
            <a:off x="5983288" y="1805181"/>
            <a:ext cx="29606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Long-lived (persistent) chemicals can be transported long distances</a:t>
            </a:r>
          </a:p>
          <a:p>
            <a:endParaRPr lang="en-US" dirty="0"/>
          </a:p>
          <a:p>
            <a:r>
              <a:rPr lang="en-US" dirty="0"/>
              <a:t>For many chemical screening regulations, persistence in air is defined as a half-life of &gt; 2 days.</a:t>
            </a:r>
          </a:p>
          <a:p>
            <a:endParaRPr lang="en-US" dirty="0"/>
          </a:p>
          <a:p>
            <a:r>
              <a:rPr lang="en-US" dirty="0"/>
              <a:t>UN Convention to Manage Long Range Transport of Air Pollutants</a:t>
            </a:r>
            <a:r>
              <a:rPr lang="en-US" dirty="0">
                <a:sym typeface="Wingdings" pitchFamily="2" charset="2"/>
              </a:rPr>
              <a:t> (LRTAP Convention), est. 1979, 34 Member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42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6-09-20 at 5.01.5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3" r="20339"/>
          <a:stretch/>
        </p:blipFill>
        <p:spPr>
          <a:xfrm>
            <a:off x="127000" y="923672"/>
            <a:ext cx="3975571" cy="2289690"/>
          </a:xfrm>
          <a:prstGeom prst="rect">
            <a:avLst/>
          </a:prstGeom>
        </p:spPr>
      </p:pic>
      <p:pic>
        <p:nvPicPr>
          <p:cNvPr id="22" name="Picture 21" descr="Screen Shot 2016-09-20 at 5.01.5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9" b="49525"/>
          <a:stretch/>
        </p:blipFill>
        <p:spPr>
          <a:xfrm>
            <a:off x="5041430" y="822438"/>
            <a:ext cx="3975571" cy="2308846"/>
          </a:xfrm>
          <a:prstGeom prst="rect">
            <a:avLst/>
          </a:prstGeom>
        </p:spPr>
      </p:pic>
      <p:pic>
        <p:nvPicPr>
          <p:cNvPr id="16" name="Picture 15" descr="Figure 8 dec 2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7"/>
          <a:stretch/>
        </p:blipFill>
        <p:spPr>
          <a:xfrm>
            <a:off x="2655330" y="3123028"/>
            <a:ext cx="3975571" cy="278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4812"/>
          </a:xfrm>
        </p:spPr>
        <p:txBody>
          <a:bodyPr>
            <a:noAutofit/>
          </a:bodyPr>
          <a:lstStyle/>
          <a:p>
            <a:r>
              <a:rPr lang="en-US" sz="2600" dirty="0"/>
              <a:t>Oxidation and reduction reactions shift global deposition patterns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55330" y="3846079"/>
            <a:ext cx="3975571" cy="448027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03431"/>
            <a:ext cx="2540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Low concentrations of marine organics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and HO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and higher Br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816" y="5815489"/>
            <a:ext cx="857960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Higher deposition to tropical oceans supported by observed high oceanic Hg</a:t>
            </a:r>
            <a:r>
              <a:rPr lang="en-US" baseline="30000" dirty="0"/>
              <a:t>0</a:t>
            </a:r>
            <a:r>
              <a:rPr lang="en-US" dirty="0"/>
              <a:t> concentrations in the ITCZ, but no observations of wet deposition to constrain directly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72969" y="3835662"/>
            <a:ext cx="58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49% 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9" idx="3"/>
          </p:cNvCxnSpPr>
          <p:nvPr/>
        </p:nvCxnSpPr>
        <p:spPr>
          <a:xfrm flipH="1">
            <a:off x="6630901" y="4070093"/>
            <a:ext cx="205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4"/>
          <p:cNvSpPr txBox="1">
            <a:spLocks/>
          </p:cNvSpPr>
          <p:nvPr/>
        </p:nvSpPr>
        <p:spPr>
          <a:xfrm>
            <a:off x="8601939" y="6553677"/>
            <a:ext cx="460989" cy="24402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8A350E0-215B-4C2E-84ED-B4AB9918CC42}" type="slidenum">
              <a:rPr lang="en-US" smtClean="0">
                <a:solidFill>
                  <a:srgbClr val="000000"/>
                </a:solidFill>
                <a:latin typeface="Calibri"/>
              </a:rPr>
              <a:pPr algn="ctr">
                <a:defRPr/>
              </a:pPr>
              <a:t>40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303" y="3183682"/>
            <a:ext cx="269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/>
              </a:rPr>
              <a:t>Selin et al. (2007)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6CC3B7-D254-3246-801C-3E7D6324989D}"/>
              </a:ext>
            </a:extLst>
          </p:cNvPr>
          <p:cNvSpPr txBox="1"/>
          <p:nvPr/>
        </p:nvSpPr>
        <p:spPr>
          <a:xfrm>
            <a:off x="6371850" y="5372117"/>
            <a:ext cx="269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/>
              </a:rPr>
              <a:t>Horowitz et al. (2017)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85B9B3-2819-C049-8B72-2956EF1301D7}"/>
              </a:ext>
            </a:extLst>
          </p:cNvPr>
          <p:cNvSpPr txBox="1"/>
          <p:nvPr/>
        </p:nvSpPr>
        <p:spPr>
          <a:xfrm>
            <a:off x="6829767" y="3244882"/>
            <a:ext cx="215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prstClr val="black"/>
                </a:solidFill>
                <a:latin typeface="Calibri"/>
              </a:rPr>
              <a:t>Holmes et al. (2010)</a:t>
            </a:r>
          </a:p>
        </p:txBody>
      </p:sp>
    </p:spTree>
    <p:extLst>
      <p:ext uri="{BB962C8B-B14F-4D97-AF65-F5344CB8AC3E}">
        <p14:creationId xmlns:p14="http://schemas.microsoft.com/office/powerpoint/2010/main" val="303069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1137"/>
            <a:ext cx="9144000" cy="1398106"/>
          </a:xfrm>
          <a:prstGeom prst="rect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EPA models suggested the majority of Hg emissions from utilities would be transported globally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ED6235-387B-6E45-9207-585631B1D35C}"/>
              </a:ext>
            </a:extLst>
          </p:cNvPr>
          <p:cNvSpPr txBox="1"/>
          <p:nvPr/>
        </p:nvSpPr>
        <p:spPr>
          <a:xfrm>
            <a:off x="5661787" y="6557918"/>
            <a:ext cx="340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U.S. EPA Simulations using CMAQ Model 2005</a:t>
            </a:r>
          </a:p>
        </p:txBody>
      </p:sp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id="{38F49571-EADB-0545-83D9-146916342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876876"/>
              </p:ext>
            </p:extLst>
          </p:nvPr>
        </p:nvGraphicFramePr>
        <p:xfrm>
          <a:off x="495300" y="2059395"/>
          <a:ext cx="81534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7" name="Bitmap Image" r:id="rId4" imgW="7988300" imgH="4368800" progId="Paint.Picture">
                  <p:embed/>
                </p:oleObj>
              </mc:Choice>
              <mc:Fallback>
                <p:oleObj name="Bitmap Image" r:id="rId4" imgW="7988300" imgH="4368800" progId="Paint.Picture">
                  <p:embed/>
                  <p:pic>
                    <p:nvPicPr>
                      <p:cNvPr id="299011" name="Object 3">
                        <a:extLst>
                          <a:ext uri="{FF2B5EF4-FFF2-40B4-BE49-F238E27FC236}">
                            <a16:creationId xmlns:a16="http://schemas.microsoft.com/office/drawing/2014/main" id="{EFD536C4-5701-4A4A-BF22-7F72AC1FB4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2059395"/>
                        <a:ext cx="8153400" cy="445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ADB666E-AF89-1241-86DE-7F7F1D146AD0}"/>
              </a:ext>
            </a:extLst>
          </p:cNvPr>
          <p:cNvSpPr txBox="1"/>
          <p:nvPr/>
        </p:nvSpPr>
        <p:spPr>
          <a:xfrm>
            <a:off x="3278814" y="2267913"/>
            <a:ext cx="506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Mercury Deposition Attributable to Utility Emissions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72AE90E8-A490-C04A-8C5B-C9F995A8F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633733"/>
            <a:ext cx="18288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>
                <a:latin typeface="Arial" panose="020B0604020202020204" pitchFamily="34" charset="0"/>
              </a:rPr>
              <a:t>Percent Change in Deposition (associated with a 100% decrease in utility emissions)</a:t>
            </a:r>
          </a:p>
        </p:txBody>
      </p:sp>
    </p:spTree>
    <p:extLst>
      <p:ext uri="{BB962C8B-B14F-4D97-AF65-F5344CB8AC3E}">
        <p14:creationId xmlns:p14="http://schemas.microsoft.com/office/powerpoint/2010/main" val="3306724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4654550" y="4859059"/>
            <a:ext cx="14065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rot="10800000" flipH="1">
            <a:off x="4690103" y="5128934"/>
            <a:ext cx="14065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122691" y="4710546"/>
            <a:ext cx="9813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</a:rPr>
              <a:t>CH</a:t>
            </a:r>
            <a:r>
              <a:rPr lang="en-US" sz="2400" b="0" baseline="-25000" dirty="0">
                <a:solidFill>
                  <a:srgbClr val="0000FF"/>
                </a:solidFill>
              </a:rPr>
              <a:t>3</a:t>
            </a:r>
            <a:r>
              <a:rPr lang="en-US" sz="2400" b="0" dirty="0">
                <a:solidFill>
                  <a:srgbClr val="0000FF"/>
                </a:solidFill>
              </a:rPr>
              <a:t>Hg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296015" y="2977274"/>
            <a:ext cx="7696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8340" y="5421667"/>
            <a:ext cx="23439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b="0" dirty="0">
                <a:solidFill>
                  <a:srgbClr val="0000FF"/>
                </a:solidFill>
              </a:rPr>
              <a:t>SEDIMENT/</a:t>
            </a:r>
          </a:p>
          <a:p>
            <a:pPr eaLnBrk="1" hangingPunct="1"/>
            <a:r>
              <a:rPr lang="en-US" sz="3600" b="0" dirty="0">
                <a:solidFill>
                  <a:srgbClr val="0000FF"/>
                </a:solidFill>
              </a:rPr>
              <a:t>WATER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6400800" y="4017684"/>
            <a:ext cx="0" cy="612775"/>
          </a:xfrm>
          <a:prstGeom prst="line">
            <a:avLst/>
          </a:prstGeom>
          <a:noFill/>
          <a:ln w="63500">
            <a:solidFill>
              <a:srgbClr val="4F81BD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2667000" y="3179484"/>
            <a:ext cx="0" cy="1420813"/>
          </a:xfrm>
          <a:prstGeom prst="line">
            <a:avLst/>
          </a:prstGeom>
          <a:noFill/>
          <a:ln w="63500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6483350" y="4627284"/>
            <a:ext cx="374650" cy="79375"/>
          </a:xfrm>
          <a:prstGeom prst="line">
            <a:avLst/>
          </a:prstGeom>
          <a:noFill/>
          <a:ln w="63500">
            <a:solidFill>
              <a:srgbClr val="4F81BD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962400" y="5299844"/>
            <a:ext cx="2886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0" dirty="0">
                <a:solidFill>
                  <a:schemeClr val="bg1">
                    <a:lumMod val="50000"/>
                  </a:schemeClr>
                </a:solidFill>
              </a:rPr>
              <a:t>microbes</a:t>
            </a:r>
          </a:p>
          <a:p>
            <a:pPr algn="ctr" eaLnBrk="1" hangingPunct="1"/>
            <a:r>
              <a:rPr lang="en-US" sz="2400" b="0" dirty="0">
                <a:solidFill>
                  <a:schemeClr val="bg1">
                    <a:lumMod val="50000"/>
                  </a:schemeClr>
                </a:solidFill>
              </a:rPr>
              <a:t>Sulfate/Iron Reducing Bacteria</a:t>
            </a:r>
          </a:p>
          <a:p>
            <a:pPr algn="ctr" eaLnBrk="1" hangingPunct="1"/>
            <a:endParaRPr lang="en-US" sz="2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62000" y="1960284"/>
            <a:ext cx="818779" cy="64633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b="0" dirty="0"/>
              <a:t>AIR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2667000" y="1963459"/>
            <a:ext cx="0" cy="1358850"/>
          </a:xfrm>
          <a:prstGeom prst="line">
            <a:avLst/>
          </a:prstGeom>
          <a:noFill/>
          <a:ln w="6350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5562600" y="3179484"/>
            <a:ext cx="1752600" cy="808038"/>
            <a:chOff x="2256" y="1699"/>
            <a:chExt cx="850" cy="413"/>
          </a:xfrm>
        </p:grpSpPr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2256" y="1699"/>
              <a:ext cx="850" cy="413"/>
            </a:xfrm>
            <a:custGeom>
              <a:avLst/>
              <a:gdLst/>
              <a:ahLst/>
              <a:cxnLst>
                <a:cxn ang="0">
                  <a:pos x="1" y="474"/>
                </a:cxn>
                <a:cxn ang="0">
                  <a:pos x="30" y="430"/>
                </a:cxn>
                <a:cxn ang="0">
                  <a:pos x="91" y="399"/>
                </a:cxn>
                <a:cxn ang="0">
                  <a:pos x="171" y="352"/>
                </a:cxn>
                <a:cxn ang="0">
                  <a:pos x="245" y="301"/>
                </a:cxn>
                <a:cxn ang="0">
                  <a:pos x="314" y="252"/>
                </a:cxn>
                <a:cxn ang="0">
                  <a:pos x="399" y="208"/>
                </a:cxn>
                <a:cxn ang="0">
                  <a:pos x="495" y="179"/>
                </a:cxn>
                <a:cxn ang="0">
                  <a:pos x="524" y="117"/>
                </a:cxn>
                <a:cxn ang="0">
                  <a:pos x="546" y="130"/>
                </a:cxn>
                <a:cxn ang="0">
                  <a:pos x="565" y="108"/>
                </a:cxn>
                <a:cxn ang="0">
                  <a:pos x="603" y="9"/>
                </a:cxn>
                <a:cxn ang="0">
                  <a:pos x="632" y="17"/>
                </a:cxn>
                <a:cxn ang="0">
                  <a:pos x="660" y="21"/>
                </a:cxn>
                <a:cxn ang="0">
                  <a:pos x="677" y="54"/>
                </a:cxn>
                <a:cxn ang="0">
                  <a:pos x="708" y="88"/>
                </a:cxn>
                <a:cxn ang="0">
                  <a:pos x="757" y="113"/>
                </a:cxn>
                <a:cxn ang="0">
                  <a:pos x="771" y="183"/>
                </a:cxn>
                <a:cxn ang="0">
                  <a:pos x="823" y="187"/>
                </a:cxn>
                <a:cxn ang="0">
                  <a:pos x="879" y="165"/>
                </a:cxn>
                <a:cxn ang="0">
                  <a:pos x="950" y="122"/>
                </a:cxn>
                <a:cxn ang="0">
                  <a:pos x="1027" y="87"/>
                </a:cxn>
                <a:cxn ang="0">
                  <a:pos x="1066" y="98"/>
                </a:cxn>
                <a:cxn ang="0">
                  <a:pos x="1083" y="137"/>
                </a:cxn>
                <a:cxn ang="0">
                  <a:pos x="1121" y="185"/>
                </a:cxn>
                <a:cxn ang="0">
                  <a:pos x="1149" y="245"/>
                </a:cxn>
                <a:cxn ang="0">
                  <a:pos x="1185" y="270"/>
                </a:cxn>
                <a:cxn ang="0">
                  <a:pos x="1158" y="281"/>
                </a:cxn>
                <a:cxn ang="0">
                  <a:pos x="1209" y="312"/>
                </a:cxn>
                <a:cxn ang="0">
                  <a:pos x="1315" y="325"/>
                </a:cxn>
                <a:cxn ang="0">
                  <a:pos x="1420" y="269"/>
                </a:cxn>
                <a:cxn ang="0">
                  <a:pos x="1542" y="203"/>
                </a:cxn>
                <a:cxn ang="0">
                  <a:pos x="1623" y="154"/>
                </a:cxn>
                <a:cxn ang="0">
                  <a:pos x="1607" y="302"/>
                </a:cxn>
                <a:cxn ang="0">
                  <a:pos x="1623" y="480"/>
                </a:cxn>
                <a:cxn ang="0">
                  <a:pos x="1698" y="585"/>
                </a:cxn>
                <a:cxn ang="0">
                  <a:pos x="1576" y="596"/>
                </a:cxn>
                <a:cxn ang="0">
                  <a:pos x="1435" y="551"/>
                </a:cxn>
                <a:cxn ang="0">
                  <a:pos x="1336" y="500"/>
                </a:cxn>
                <a:cxn ang="0">
                  <a:pos x="1277" y="502"/>
                </a:cxn>
                <a:cxn ang="0">
                  <a:pos x="1210" y="532"/>
                </a:cxn>
                <a:cxn ang="0">
                  <a:pos x="1200" y="573"/>
                </a:cxn>
                <a:cxn ang="0">
                  <a:pos x="1196" y="641"/>
                </a:cxn>
                <a:cxn ang="0">
                  <a:pos x="1196" y="743"/>
                </a:cxn>
                <a:cxn ang="0">
                  <a:pos x="1148" y="736"/>
                </a:cxn>
                <a:cxn ang="0">
                  <a:pos x="1065" y="685"/>
                </a:cxn>
                <a:cxn ang="0">
                  <a:pos x="993" y="636"/>
                </a:cxn>
                <a:cxn ang="0">
                  <a:pos x="915" y="631"/>
                </a:cxn>
                <a:cxn ang="0">
                  <a:pos x="802" y="642"/>
                </a:cxn>
                <a:cxn ang="0">
                  <a:pos x="694" y="648"/>
                </a:cxn>
                <a:cxn ang="0">
                  <a:pos x="649" y="655"/>
                </a:cxn>
                <a:cxn ang="0">
                  <a:pos x="675" y="671"/>
                </a:cxn>
                <a:cxn ang="0">
                  <a:pos x="670" y="777"/>
                </a:cxn>
                <a:cxn ang="0">
                  <a:pos x="647" y="820"/>
                </a:cxn>
                <a:cxn ang="0">
                  <a:pos x="588" y="780"/>
                </a:cxn>
                <a:cxn ang="0">
                  <a:pos x="521" y="718"/>
                </a:cxn>
                <a:cxn ang="0">
                  <a:pos x="464" y="636"/>
                </a:cxn>
                <a:cxn ang="0">
                  <a:pos x="368" y="622"/>
                </a:cxn>
                <a:cxn ang="0">
                  <a:pos x="278" y="595"/>
                </a:cxn>
                <a:cxn ang="0">
                  <a:pos x="200" y="580"/>
                </a:cxn>
                <a:cxn ang="0">
                  <a:pos x="117" y="571"/>
                </a:cxn>
                <a:cxn ang="0">
                  <a:pos x="45" y="566"/>
                </a:cxn>
                <a:cxn ang="0">
                  <a:pos x="8" y="526"/>
                </a:cxn>
              </a:cxnLst>
              <a:rect l="0" t="0" r="r" b="b"/>
              <a:pathLst>
                <a:path w="1699" h="826">
                  <a:moveTo>
                    <a:pt x="49" y="505"/>
                  </a:moveTo>
                  <a:lnTo>
                    <a:pt x="31" y="502"/>
                  </a:lnTo>
                  <a:lnTo>
                    <a:pt x="16" y="495"/>
                  </a:lnTo>
                  <a:lnTo>
                    <a:pt x="7" y="486"/>
                  </a:lnTo>
                  <a:lnTo>
                    <a:pt x="1" y="474"/>
                  </a:lnTo>
                  <a:lnTo>
                    <a:pt x="0" y="462"/>
                  </a:lnTo>
                  <a:lnTo>
                    <a:pt x="3" y="450"/>
                  </a:lnTo>
                  <a:lnTo>
                    <a:pt x="10" y="440"/>
                  </a:lnTo>
                  <a:lnTo>
                    <a:pt x="22" y="433"/>
                  </a:lnTo>
                  <a:lnTo>
                    <a:pt x="30" y="430"/>
                  </a:lnTo>
                  <a:lnTo>
                    <a:pt x="39" y="425"/>
                  </a:lnTo>
                  <a:lnTo>
                    <a:pt x="50" y="419"/>
                  </a:lnTo>
                  <a:lnTo>
                    <a:pt x="63" y="414"/>
                  </a:lnTo>
                  <a:lnTo>
                    <a:pt x="76" y="406"/>
                  </a:lnTo>
                  <a:lnTo>
                    <a:pt x="91" y="399"/>
                  </a:lnTo>
                  <a:lnTo>
                    <a:pt x="107" y="389"/>
                  </a:lnTo>
                  <a:lnTo>
                    <a:pt x="123" y="380"/>
                  </a:lnTo>
                  <a:lnTo>
                    <a:pt x="139" y="371"/>
                  </a:lnTo>
                  <a:lnTo>
                    <a:pt x="155" y="361"/>
                  </a:lnTo>
                  <a:lnTo>
                    <a:pt x="171" y="352"/>
                  </a:lnTo>
                  <a:lnTo>
                    <a:pt x="187" y="341"/>
                  </a:lnTo>
                  <a:lnTo>
                    <a:pt x="204" y="331"/>
                  </a:lnTo>
                  <a:lnTo>
                    <a:pt x="218" y="321"/>
                  </a:lnTo>
                  <a:lnTo>
                    <a:pt x="232" y="310"/>
                  </a:lnTo>
                  <a:lnTo>
                    <a:pt x="245" y="301"/>
                  </a:lnTo>
                  <a:lnTo>
                    <a:pt x="258" y="292"/>
                  </a:lnTo>
                  <a:lnTo>
                    <a:pt x="270" y="281"/>
                  </a:lnTo>
                  <a:lnTo>
                    <a:pt x="284" y="272"/>
                  </a:lnTo>
                  <a:lnTo>
                    <a:pt x="299" y="262"/>
                  </a:lnTo>
                  <a:lnTo>
                    <a:pt x="314" y="252"/>
                  </a:lnTo>
                  <a:lnTo>
                    <a:pt x="330" y="242"/>
                  </a:lnTo>
                  <a:lnTo>
                    <a:pt x="346" y="233"/>
                  </a:lnTo>
                  <a:lnTo>
                    <a:pt x="364" y="224"/>
                  </a:lnTo>
                  <a:lnTo>
                    <a:pt x="381" y="216"/>
                  </a:lnTo>
                  <a:lnTo>
                    <a:pt x="399" y="208"/>
                  </a:lnTo>
                  <a:lnTo>
                    <a:pt x="418" y="201"/>
                  </a:lnTo>
                  <a:lnTo>
                    <a:pt x="436" y="194"/>
                  </a:lnTo>
                  <a:lnTo>
                    <a:pt x="456" y="188"/>
                  </a:lnTo>
                  <a:lnTo>
                    <a:pt x="475" y="184"/>
                  </a:lnTo>
                  <a:lnTo>
                    <a:pt x="495" y="179"/>
                  </a:lnTo>
                  <a:lnTo>
                    <a:pt x="514" y="177"/>
                  </a:lnTo>
                  <a:lnTo>
                    <a:pt x="514" y="169"/>
                  </a:lnTo>
                  <a:lnTo>
                    <a:pt x="514" y="152"/>
                  </a:lnTo>
                  <a:lnTo>
                    <a:pt x="518" y="132"/>
                  </a:lnTo>
                  <a:lnTo>
                    <a:pt x="524" y="117"/>
                  </a:lnTo>
                  <a:lnTo>
                    <a:pt x="528" y="118"/>
                  </a:lnTo>
                  <a:lnTo>
                    <a:pt x="532" y="119"/>
                  </a:lnTo>
                  <a:lnTo>
                    <a:pt x="536" y="123"/>
                  </a:lnTo>
                  <a:lnTo>
                    <a:pt x="541" y="126"/>
                  </a:lnTo>
                  <a:lnTo>
                    <a:pt x="546" y="130"/>
                  </a:lnTo>
                  <a:lnTo>
                    <a:pt x="550" y="134"/>
                  </a:lnTo>
                  <a:lnTo>
                    <a:pt x="554" y="139"/>
                  </a:lnTo>
                  <a:lnTo>
                    <a:pt x="558" y="144"/>
                  </a:lnTo>
                  <a:lnTo>
                    <a:pt x="561" y="128"/>
                  </a:lnTo>
                  <a:lnTo>
                    <a:pt x="565" y="108"/>
                  </a:lnTo>
                  <a:lnTo>
                    <a:pt x="571" y="86"/>
                  </a:lnTo>
                  <a:lnTo>
                    <a:pt x="579" y="63"/>
                  </a:lnTo>
                  <a:lnTo>
                    <a:pt x="587" y="41"/>
                  </a:lnTo>
                  <a:lnTo>
                    <a:pt x="595" y="23"/>
                  </a:lnTo>
                  <a:lnTo>
                    <a:pt x="603" y="9"/>
                  </a:lnTo>
                  <a:lnTo>
                    <a:pt x="609" y="0"/>
                  </a:lnTo>
                  <a:lnTo>
                    <a:pt x="615" y="5"/>
                  </a:lnTo>
                  <a:lnTo>
                    <a:pt x="620" y="10"/>
                  </a:lnTo>
                  <a:lnTo>
                    <a:pt x="626" y="14"/>
                  </a:lnTo>
                  <a:lnTo>
                    <a:pt x="632" y="17"/>
                  </a:lnTo>
                  <a:lnTo>
                    <a:pt x="639" y="18"/>
                  </a:lnTo>
                  <a:lnTo>
                    <a:pt x="646" y="18"/>
                  </a:lnTo>
                  <a:lnTo>
                    <a:pt x="653" y="16"/>
                  </a:lnTo>
                  <a:lnTo>
                    <a:pt x="660" y="10"/>
                  </a:lnTo>
                  <a:lnTo>
                    <a:pt x="660" y="21"/>
                  </a:lnTo>
                  <a:lnTo>
                    <a:pt x="660" y="31"/>
                  </a:lnTo>
                  <a:lnTo>
                    <a:pt x="661" y="40"/>
                  </a:lnTo>
                  <a:lnTo>
                    <a:pt x="664" y="47"/>
                  </a:lnTo>
                  <a:lnTo>
                    <a:pt x="669" y="52"/>
                  </a:lnTo>
                  <a:lnTo>
                    <a:pt x="677" y="54"/>
                  </a:lnTo>
                  <a:lnTo>
                    <a:pt x="689" y="54"/>
                  </a:lnTo>
                  <a:lnTo>
                    <a:pt x="704" y="49"/>
                  </a:lnTo>
                  <a:lnTo>
                    <a:pt x="704" y="64"/>
                  </a:lnTo>
                  <a:lnTo>
                    <a:pt x="704" y="77"/>
                  </a:lnTo>
                  <a:lnTo>
                    <a:pt x="708" y="88"/>
                  </a:lnTo>
                  <a:lnTo>
                    <a:pt x="713" y="98"/>
                  </a:lnTo>
                  <a:lnTo>
                    <a:pt x="721" y="105"/>
                  </a:lnTo>
                  <a:lnTo>
                    <a:pt x="730" y="109"/>
                  </a:lnTo>
                  <a:lnTo>
                    <a:pt x="742" y="113"/>
                  </a:lnTo>
                  <a:lnTo>
                    <a:pt x="757" y="113"/>
                  </a:lnTo>
                  <a:lnTo>
                    <a:pt x="748" y="128"/>
                  </a:lnTo>
                  <a:lnTo>
                    <a:pt x="747" y="146"/>
                  </a:lnTo>
                  <a:lnTo>
                    <a:pt x="752" y="165"/>
                  </a:lnTo>
                  <a:lnTo>
                    <a:pt x="764" y="183"/>
                  </a:lnTo>
                  <a:lnTo>
                    <a:pt x="771" y="183"/>
                  </a:lnTo>
                  <a:lnTo>
                    <a:pt x="780" y="184"/>
                  </a:lnTo>
                  <a:lnTo>
                    <a:pt x="790" y="184"/>
                  </a:lnTo>
                  <a:lnTo>
                    <a:pt x="801" y="185"/>
                  </a:lnTo>
                  <a:lnTo>
                    <a:pt x="812" y="186"/>
                  </a:lnTo>
                  <a:lnTo>
                    <a:pt x="823" y="187"/>
                  </a:lnTo>
                  <a:lnTo>
                    <a:pt x="835" y="187"/>
                  </a:lnTo>
                  <a:lnTo>
                    <a:pt x="845" y="188"/>
                  </a:lnTo>
                  <a:lnTo>
                    <a:pt x="855" y="182"/>
                  </a:lnTo>
                  <a:lnTo>
                    <a:pt x="867" y="173"/>
                  </a:lnTo>
                  <a:lnTo>
                    <a:pt x="879" y="165"/>
                  </a:lnTo>
                  <a:lnTo>
                    <a:pt x="893" y="156"/>
                  </a:lnTo>
                  <a:lnTo>
                    <a:pt x="906" y="148"/>
                  </a:lnTo>
                  <a:lnTo>
                    <a:pt x="921" y="139"/>
                  </a:lnTo>
                  <a:lnTo>
                    <a:pt x="935" y="131"/>
                  </a:lnTo>
                  <a:lnTo>
                    <a:pt x="950" y="122"/>
                  </a:lnTo>
                  <a:lnTo>
                    <a:pt x="966" y="115"/>
                  </a:lnTo>
                  <a:lnTo>
                    <a:pt x="981" y="107"/>
                  </a:lnTo>
                  <a:lnTo>
                    <a:pt x="996" y="100"/>
                  </a:lnTo>
                  <a:lnTo>
                    <a:pt x="1012" y="93"/>
                  </a:lnTo>
                  <a:lnTo>
                    <a:pt x="1027" y="87"/>
                  </a:lnTo>
                  <a:lnTo>
                    <a:pt x="1042" y="83"/>
                  </a:lnTo>
                  <a:lnTo>
                    <a:pt x="1057" y="79"/>
                  </a:lnTo>
                  <a:lnTo>
                    <a:pt x="1072" y="77"/>
                  </a:lnTo>
                  <a:lnTo>
                    <a:pt x="1068" y="87"/>
                  </a:lnTo>
                  <a:lnTo>
                    <a:pt x="1066" y="98"/>
                  </a:lnTo>
                  <a:lnTo>
                    <a:pt x="1065" y="108"/>
                  </a:lnTo>
                  <a:lnTo>
                    <a:pt x="1065" y="118"/>
                  </a:lnTo>
                  <a:lnTo>
                    <a:pt x="1068" y="126"/>
                  </a:lnTo>
                  <a:lnTo>
                    <a:pt x="1074" y="133"/>
                  </a:lnTo>
                  <a:lnTo>
                    <a:pt x="1083" y="137"/>
                  </a:lnTo>
                  <a:lnTo>
                    <a:pt x="1096" y="139"/>
                  </a:lnTo>
                  <a:lnTo>
                    <a:pt x="1095" y="156"/>
                  </a:lnTo>
                  <a:lnTo>
                    <a:pt x="1095" y="172"/>
                  </a:lnTo>
                  <a:lnTo>
                    <a:pt x="1103" y="183"/>
                  </a:lnTo>
                  <a:lnTo>
                    <a:pt x="1121" y="185"/>
                  </a:lnTo>
                  <a:lnTo>
                    <a:pt x="1122" y="199"/>
                  </a:lnTo>
                  <a:lnTo>
                    <a:pt x="1126" y="213"/>
                  </a:lnTo>
                  <a:lnTo>
                    <a:pt x="1132" y="224"/>
                  </a:lnTo>
                  <a:lnTo>
                    <a:pt x="1140" y="236"/>
                  </a:lnTo>
                  <a:lnTo>
                    <a:pt x="1149" y="245"/>
                  </a:lnTo>
                  <a:lnTo>
                    <a:pt x="1160" y="253"/>
                  </a:lnTo>
                  <a:lnTo>
                    <a:pt x="1175" y="260"/>
                  </a:lnTo>
                  <a:lnTo>
                    <a:pt x="1193" y="264"/>
                  </a:lnTo>
                  <a:lnTo>
                    <a:pt x="1189" y="267"/>
                  </a:lnTo>
                  <a:lnTo>
                    <a:pt x="1185" y="270"/>
                  </a:lnTo>
                  <a:lnTo>
                    <a:pt x="1180" y="272"/>
                  </a:lnTo>
                  <a:lnTo>
                    <a:pt x="1174" y="276"/>
                  </a:lnTo>
                  <a:lnTo>
                    <a:pt x="1169" y="278"/>
                  </a:lnTo>
                  <a:lnTo>
                    <a:pt x="1164" y="279"/>
                  </a:lnTo>
                  <a:lnTo>
                    <a:pt x="1158" y="281"/>
                  </a:lnTo>
                  <a:lnTo>
                    <a:pt x="1155" y="281"/>
                  </a:lnTo>
                  <a:lnTo>
                    <a:pt x="1164" y="288"/>
                  </a:lnTo>
                  <a:lnTo>
                    <a:pt x="1177" y="296"/>
                  </a:lnTo>
                  <a:lnTo>
                    <a:pt x="1192" y="304"/>
                  </a:lnTo>
                  <a:lnTo>
                    <a:pt x="1209" y="312"/>
                  </a:lnTo>
                  <a:lnTo>
                    <a:pt x="1228" y="321"/>
                  </a:lnTo>
                  <a:lnTo>
                    <a:pt x="1251" y="326"/>
                  </a:lnTo>
                  <a:lnTo>
                    <a:pt x="1274" y="331"/>
                  </a:lnTo>
                  <a:lnTo>
                    <a:pt x="1301" y="333"/>
                  </a:lnTo>
                  <a:lnTo>
                    <a:pt x="1315" y="325"/>
                  </a:lnTo>
                  <a:lnTo>
                    <a:pt x="1332" y="316"/>
                  </a:lnTo>
                  <a:lnTo>
                    <a:pt x="1352" y="306"/>
                  </a:lnTo>
                  <a:lnTo>
                    <a:pt x="1372" y="294"/>
                  </a:lnTo>
                  <a:lnTo>
                    <a:pt x="1395" y="281"/>
                  </a:lnTo>
                  <a:lnTo>
                    <a:pt x="1420" y="269"/>
                  </a:lnTo>
                  <a:lnTo>
                    <a:pt x="1445" y="255"/>
                  </a:lnTo>
                  <a:lnTo>
                    <a:pt x="1469" y="242"/>
                  </a:lnTo>
                  <a:lnTo>
                    <a:pt x="1494" y="229"/>
                  </a:lnTo>
                  <a:lnTo>
                    <a:pt x="1519" y="216"/>
                  </a:lnTo>
                  <a:lnTo>
                    <a:pt x="1542" y="203"/>
                  </a:lnTo>
                  <a:lnTo>
                    <a:pt x="1562" y="192"/>
                  </a:lnTo>
                  <a:lnTo>
                    <a:pt x="1582" y="180"/>
                  </a:lnTo>
                  <a:lnTo>
                    <a:pt x="1599" y="170"/>
                  </a:lnTo>
                  <a:lnTo>
                    <a:pt x="1613" y="161"/>
                  </a:lnTo>
                  <a:lnTo>
                    <a:pt x="1623" y="154"/>
                  </a:lnTo>
                  <a:lnTo>
                    <a:pt x="1630" y="185"/>
                  </a:lnTo>
                  <a:lnTo>
                    <a:pt x="1630" y="215"/>
                  </a:lnTo>
                  <a:lnTo>
                    <a:pt x="1626" y="245"/>
                  </a:lnTo>
                  <a:lnTo>
                    <a:pt x="1618" y="273"/>
                  </a:lnTo>
                  <a:lnTo>
                    <a:pt x="1607" y="302"/>
                  </a:lnTo>
                  <a:lnTo>
                    <a:pt x="1597" y="331"/>
                  </a:lnTo>
                  <a:lnTo>
                    <a:pt x="1588" y="361"/>
                  </a:lnTo>
                  <a:lnTo>
                    <a:pt x="1582" y="391"/>
                  </a:lnTo>
                  <a:lnTo>
                    <a:pt x="1603" y="441"/>
                  </a:lnTo>
                  <a:lnTo>
                    <a:pt x="1623" y="480"/>
                  </a:lnTo>
                  <a:lnTo>
                    <a:pt x="1644" y="510"/>
                  </a:lnTo>
                  <a:lnTo>
                    <a:pt x="1663" y="533"/>
                  </a:lnTo>
                  <a:lnTo>
                    <a:pt x="1679" y="551"/>
                  </a:lnTo>
                  <a:lnTo>
                    <a:pt x="1690" y="569"/>
                  </a:lnTo>
                  <a:lnTo>
                    <a:pt x="1698" y="585"/>
                  </a:lnTo>
                  <a:lnTo>
                    <a:pt x="1699" y="603"/>
                  </a:lnTo>
                  <a:lnTo>
                    <a:pt x="1668" y="604"/>
                  </a:lnTo>
                  <a:lnTo>
                    <a:pt x="1637" y="604"/>
                  </a:lnTo>
                  <a:lnTo>
                    <a:pt x="1606" y="601"/>
                  </a:lnTo>
                  <a:lnTo>
                    <a:pt x="1576" y="596"/>
                  </a:lnTo>
                  <a:lnTo>
                    <a:pt x="1546" y="589"/>
                  </a:lnTo>
                  <a:lnTo>
                    <a:pt x="1516" y="581"/>
                  </a:lnTo>
                  <a:lnTo>
                    <a:pt x="1488" y="572"/>
                  </a:lnTo>
                  <a:lnTo>
                    <a:pt x="1461" y="562"/>
                  </a:lnTo>
                  <a:lnTo>
                    <a:pt x="1435" y="551"/>
                  </a:lnTo>
                  <a:lnTo>
                    <a:pt x="1410" y="541"/>
                  </a:lnTo>
                  <a:lnTo>
                    <a:pt x="1388" y="530"/>
                  </a:lnTo>
                  <a:lnTo>
                    <a:pt x="1369" y="519"/>
                  </a:lnTo>
                  <a:lnTo>
                    <a:pt x="1350" y="509"/>
                  </a:lnTo>
                  <a:lnTo>
                    <a:pt x="1336" y="500"/>
                  </a:lnTo>
                  <a:lnTo>
                    <a:pt x="1323" y="491"/>
                  </a:lnTo>
                  <a:lnTo>
                    <a:pt x="1314" y="484"/>
                  </a:lnTo>
                  <a:lnTo>
                    <a:pt x="1303" y="489"/>
                  </a:lnTo>
                  <a:lnTo>
                    <a:pt x="1291" y="495"/>
                  </a:lnTo>
                  <a:lnTo>
                    <a:pt x="1277" y="502"/>
                  </a:lnTo>
                  <a:lnTo>
                    <a:pt x="1262" y="509"/>
                  </a:lnTo>
                  <a:lnTo>
                    <a:pt x="1247" y="516"/>
                  </a:lnTo>
                  <a:lnTo>
                    <a:pt x="1233" y="522"/>
                  </a:lnTo>
                  <a:lnTo>
                    <a:pt x="1220" y="527"/>
                  </a:lnTo>
                  <a:lnTo>
                    <a:pt x="1210" y="532"/>
                  </a:lnTo>
                  <a:lnTo>
                    <a:pt x="1210" y="541"/>
                  </a:lnTo>
                  <a:lnTo>
                    <a:pt x="1209" y="551"/>
                  </a:lnTo>
                  <a:lnTo>
                    <a:pt x="1208" y="562"/>
                  </a:lnTo>
                  <a:lnTo>
                    <a:pt x="1207" y="565"/>
                  </a:lnTo>
                  <a:lnTo>
                    <a:pt x="1200" y="573"/>
                  </a:lnTo>
                  <a:lnTo>
                    <a:pt x="1197" y="585"/>
                  </a:lnTo>
                  <a:lnTo>
                    <a:pt x="1200" y="596"/>
                  </a:lnTo>
                  <a:lnTo>
                    <a:pt x="1204" y="608"/>
                  </a:lnTo>
                  <a:lnTo>
                    <a:pt x="1195" y="623"/>
                  </a:lnTo>
                  <a:lnTo>
                    <a:pt x="1196" y="641"/>
                  </a:lnTo>
                  <a:lnTo>
                    <a:pt x="1203" y="659"/>
                  </a:lnTo>
                  <a:lnTo>
                    <a:pt x="1217" y="679"/>
                  </a:lnTo>
                  <a:lnTo>
                    <a:pt x="1208" y="697"/>
                  </a:lnTo>
                  <a:lnTo>
                    <a:pt x="1201" y="720"/>
                  </a:lnTo>
                  <a:lnTo>
                    <a:pt x="1196" y="743"/>
                  </a:lnTo>
                  <a:lnTo>
                    <a:pt x="1196" y="765"/>
                  </a:lnTo>
                  <a:lnTo>
                    <a:pt x="1187" y="761"/>
                  </a:lnTo>
                  <a:lnTo>
                    <a:pt x="1175" y="754"/>
                  </a:lnTo>
                  <a:lnTo>
                    <a:pt x="1162" y="746"/>
                  </a:lnTo>
                  <a:lnTo>
                    <a:pt x="1148" y="736"/>
                  </a:lnTo>
                  <a:lnTo>
                    <a:pt x="1132" y="727"/>
                  </a:lnTo>
                  <a:lnTo>
                    <a:pt x="1116" y="717"/>
                  </a:lnTo>
                  <a:lnTo>
                    <a:pt x="1099" y="707"/>
                  </a:lnTo>
                  <a:lnTo>
                    <a:pt x="1082" y="695"/>
                  </a:lnTo>
                  <a:lnTo>
                    <a:pt x="1065" y="685"/>
                  </a:lnTo>
                  <a:lnTo>
                    <a:pt x="1049" y="673"/>
                  </a:lnTo>
                  <a:lnTo>
                    <a:pt x="1033" y="663"/>
                  </a:lnTo>
                  <a:lnTo>
                    <a:pt x="1019" y="654"/>
                  </a:lnTo>
                  <a:lnTo>
                    <a:pt x="1005" y="644"/>
                  </a:lnTo>
                  <a:lnTo>
                    <a:pt x="993" y="636"/>
                  </a:lnTo>
                  <a:lnTo>
                    <a:pt x="983" y="630"/>
                  </a:lnTo>
                  <a:lnTo>
                    <a:pt x="975" y="624"/>
                  </a:lnTo>
                  <a:lnTo>
                    <a:pt x="957" y="626"/>
                  </a:lnTo>
                  <a:lnTo>
                    <a:pt x="936" y="628"/>
                  </a:lnTo>
                  <a:lnTo>
                    <a:pt x="915" y="631"/>
                  </a:lnTo>
                  <a:lnTo>
                    <a:pt x="893" y="633"/>
                  </a:lnTo>
                  <a:lnTo>
                    <a:pt x="871" y="635"/>
                  </a:lnTo>
                  <a:lnTo>
                    <a:pt x="848" y="638"/>
                  </a:lnTo>
                  <a:lnTo>
                    <a:pt x="825" y="640"/>
                  </a:lnTo>
                  <a:lnTo>
                    <a:pt x="802" y="642"/>
                  </a:lnTo>
                  <a:lnTo>
                    <a:pt x="779" y="643"/>
                  </a:lnTo>
                  <a:lnTo>
                    <a:pt x="757" y="646"/>
                  </a:lnTo>
                  <a:lnTo>
                    <a:pt x="736" y="647"/>
                  </a:lnTo>
                  <a:lnTo>
                    <a:pt x="715" y="647"/>
                  </a:lnTo>
                  <a:lnTo>
                    <a:pt x="694" y="648"/>
                  </a:lnTo>
                  <a:lnTo>
                    <a:pt x="676" y="648"/>
                  </a:lnTo>
                  <a:lnTo>
                    <a:pt x="657" y="648"/>
                  </a:lnTo>
                  <a:lnTo>
                    <a:pt x="641" y="647"/>
                  </a:lnTo>
                  <a:lnTo>
                    <a:pt x="645" y="650"/>
                  </a:lnTo>
                  <a:lnTo>
                    <a:pt x="649" y="655"/>
                  </a:lnTo>
                  <a:lnTo>
                    <a:pt x="654" y="658"/>
                  </a:lnTo>
                  <a:lnTo>
                    <a:pt x="658" y="662"/>
                  </a:lnTo>
                  <a:lnTo>
                    <a:pt x="663" y="665"/>
                  </a:lnTo>
                  <a:lnTo>
                    <a:pt x="669" y="669"/>
                  </a:lnTo>
                  <a:lnTo>
                    <a:pt x="675" y="671"/>
                  </a:lnTo>
                  <a:lnTo>
                    <a:pt x="680" y="674"/>
                  </a:lnTo>
                  <a:lnTo>
                    <a:pt x="670" y="695"/>
                  </a:lnTo>
                  <a:lnTo>
                    <a:pt x="664" y="720"/>
                  </a:lnTo>
                  <a:lnTo>
                    <a:pt x="664" y="749"/>
                  </a:lnTo>
                  <a:lnTo>
                    <a:pt x="670" y="777"/>
                  </a:lnTo>
                  <a:lnTo>
                    <a:pt x="664" y="783"/>
                  </a:lnTo>
                  <a:lnTo>
                    <a:pt x="658" y="796"/>
                  </a:lnTo>
                  <a:lnTo>
                    <a:pt x="655" y="811"/>
                  </a:lnTo>
                  <a:lnTo>
                    <a:pt x="656" y="826"/>
                  </a:lnTo>
                  <a:lnTo>
                    <a:pt x="647" y="820"/>
                  </a:lnTo>
                  <a:lnTo>
                    <a:pt x="637" y="815"/>
                  </a:lnTo>
                  <a:lnTo>
                    <a:pt x="625" y="808"/>
                  </a:lnTo>
                  <a:lnTo>
                    <a:pt x="613" y="800"/>
                  </a:lnTo>
                  <a:lnTo>
                    <a:pt x="601" y="790"/>
                  </a:lnTo>
                  <a:lnTo>
                    <a:pt x="588" y="780"/>
                  </a:lnTo>
                  <a:lnTo>
                    <a:pt x="575" y="770"/>
                  </a:lnTo>
                  <a:lnTo>
                    <a:pt x="562" y="757"/>
                  </a:lnTo>
                  <a:lnTo>
                    <a:pt x="548" y="744"/>
                  </a:lnTo>
                  <a:lnTo>
                    <a:pt x="535" y="732"/>
                  </a:lnTo>
                  <a:lnTo>
                    <a:pt x="521" y="718"/>
                  </a:lnTo>
                  <a:lnTo>
                    <a:pt x="509" y="703"/>
                  </a:lnTo>
                  <a:lnTo>
                    <a:pt x="497" y="687"/>
                  </a:lnTo>
                  <a:lnTo>
                    <a:pt x="485" y="671"/>
                  </a:lnTo>
                  <a:lnTo>
                    <a:pt x="474" y="654"/>
                  </a:lnTo>
                  <a:lnTo>
                    <a:pt x="464" y="636"/>
                  </a:lnTo>
                  <a:lnTo>
                    <a:pt x="449" y="635"/>
                  </a:lnTo>
                  <a:lnTo>
                    <a:pt x="432" y="634"/>
                  </a:lnTo>
                  <a:lnTo>
                    <a:pt x="412" y="631"/>
                  </a:lnTo>
                  <a:lnTo>
                    <a:pt x="390" y="626"/>
                  </a:lnTo>
                  <a:lnTo>
                    <a:pt x="368" y="622"/>
                  </a:lnTo>
                  <a:lnTo>
                    <a:pt x="346" y="616"/>
                  </a:lnTo>
                  <a:lnTo>
                    <a:pt x="324" y="609"/>
                  </a:lnTo>
                  <a:lnTo>
                    <a:pt x="303" y="602"/>
                  </a:lnTo>
                  <a:lnTo>
                    <a:pt x="291" y="599"/>
                  </a:lnTo>
                  <a:lnTo>
                    <a:pt x="278" y="595"/>
                  </a:lnTo>
                  <a:lnTo>
                    <a:pt x="265" y="592"/>
                  </a:lnTo>
                  <a:lnTo>
                    <a:pt x="250" y="588"/>
                  </a:lnTo>
                  <a:lnTo>
                    <a:pt x="233" y="585"/>
                  </a:lnTo>
                  <a:lnTo>
                    <a:pt x="217" y="582"/>
                  </a:lnTo>
                  <a:lnTo>
                    <a:pt x="200" y="580"/>
                  </a:lnTo>
                  <a:lnTo>
                    <a:pt x="183" y="578"/>
                  </a:lnTo>
                  <a:lnTo>
                    <a:pt x="166" y="576"/>
                  </a:lnTo>
                  <a:lnTo>
                    <a:pt x="149" y="574"/>
                  </a:lnTo>
                  <a:lnTo>
                    <a:pt x="132" y="573"/>
                  </a:lnTo>
                  <a:lnTo>
                    <a:pt x="117" y="571"/>
                  </a:lnTo>
                  <a:lnTo>
                    <a:pt x="102" y="571"/>
                  </a:lnTo>
                  <a:lnTo>
                    <a:pt x="88" y="570"/>
                  </a:lnTo>
                  <a:lnTo>
                    <a:pt x="76" y="569"/>
                  </a:lnTo>
                  <a:lnTo>
                    <a:pt x="64" y="569"/>
                  </a:lnTo>
                  <a:lnTo>
                    <a:pt x="45" y="566"/>
                  </a:lnTo>
                  <a:lnTo>
                    <a:pt x="26" y="562"/>
                  </a:lnTo>
                  <a:lnTo>
                    <a:pt x="12" y="555"/>
                  </a:lnTo>
                  <a:lnTo>
                    <a:pt x="4" y="546"/>
                  </a:lnTo>
                  <a:lnTo>
                    <a:pt x="2" y="536"/>
                  </a:lnTo>
                  <a:lnTo>
                    <a:pt x="8" y="526"/>
                  </a:lnTo>
                  <a:lnTo>
                    <a:pt x="23" y="516"/>
                  </a:lnTo>
                  <a:lnTo>
                    <a:pt x="49" y="5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2525" y="1775"/>
              <a:ext cx="1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11"/>
                </a:cxn>
                <a:cxn ang="0">
                  <a:pos x="2" y="18"/>
                </a:cxn>
                <a:cxn ang="0">
                  <a:pos x="2" y="24"/>
                </a:cxn>
                <a:cxn ang="0">
                  <a:pos x="6" y="24"/>
                </a:cxn>
                <a:cxn ang="0">
                  <a:pos x="12" y="24"/>
                </a:cxn>
                <a:cxn ang="0">
                  <a:pos x="18" y="24"/>
                </a:cxn>
                <a:cxn ang="0">
                  <a:pos x="22" y="24"/>
                </a:cxn>
                <a:cxn ang="0">
                  <a:pos x="18" y="18"/>
                </a:cxn>
                <a:cxn ang="0">
                  <a:pos x="12" y="10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22" h="24">
                  <a:moveTo>
                    <a:pt x="0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2" y="24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2" y="24"/>
                  </a:lnTo>
                  <a:lnTo>
                    <a:pt x="18" y="18"/>
                  </a:lnTo>
                  <a:lnTo>
                    <a:pt x="12" y="10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2545" y="1718"/>
              <a:ext cx="29" cy="69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" y="123"/>
                </a:cxn>
                <a:cxn ang="0">
                  <a:pos x="5" y="106"/>
                </a:cxn>
                <a:cxn ang="0">
                  <a:pos x="8" y="85"/>
                </a:cxn>
                <a:cxn ang="0">
                  <a:pos x="13" y="64"/>
                </a:cxn>
                <a:cxn ang="0">
                  <a:pos x="17" y="45"/>
                </a:cxn>
                <a:cxn ang="0">
                  <a:pos x="23" y="26"/>
                </a:cxn>
                <a:cxn ang="0">
                  <a:pos x="29" y="10"/>
                </a:cxn>
                <a:cxn ang="0">
                  <a:pos x="36" y="0"/>
                </a:cxn>
                <a:cxn ang="0">
                  <a:pos x="38" y="3"/>
                </a:cxn>
                <a:cxn ang="0">
                  <a:pos x="44" y="7"/>
                </a:cxn>
                <a:cxn ang="0">
                  <a:pos x="51" y="8"/>
                </a:cxn>
                <a:cxn ang="0">
                  <a:pos x="58" y="6"/>
                </a:cxn>
                <a:cxn ang="0">
                  <a:pos x="47" y="30"/>
                </a:cxn>
                <a:cxn ang="0">
                  <a:pos x="38" y="62"/>
                </a:cxn>
                <a:cxn ang="0">
                  <a:pos x="30" y="99"/>
                </a:cxn>
                <a:cxn ang="0">
                  <a:pos x="24" y="138"/>
                </a:cxn>
                <a:cxn ang="0">
                  <a:pos x="18" y="138"/>
                </a:cxn>
                <a:cxn ang="0">
                  <a:pos x="13" y="138"/>
                </a:cxn>
                <a:cxn ang="0">
                  <a:pos x="6" y="138"/>
                </a:cxn>
                <a:cxn ang="0">
                  <a:pos x="0" y="138"/>
                </a:cxn>
              </a:cxnLst>
              <a:rect l="0" t="0" r="r" b="b"/>
              <a:pathLst>
                <a:path w="58" h="138">
                  <a:moveTo>
                    <a:pt x="0" y="138"/>
                  </a:moveTo>
                  <a:lnTo>
                    <a:pt x="1" y="123"/>
                  </a:lnTo>
                  <a:lnTo>
                    <a:pt x="5" y="106"/>
                  </a:lnTo>
                  <a:lnTo>
                    <a:pt x="8" y="85"/>
                  </a:lnTo>
                  <a:lnTo>
                    <a:pt x="13" y="64"/>
                  </a:lnTo>
                  <a:lnTo>
                    <a:pt x="17" y="45"/>
                  </a:lnTo>
                  <a:lnTo>
                    <a:pt x="23" y="26"/>
                  </a:lnTo>
                  <a:lnTo>
                    <a:pt x="29" y="10"/>
                  </a:lnTo>
                  <a:lnTo>
                    <a:pt x="36" y="0"/>
                  </a:lnTo>
                  <a:lnTo>
                    <a:pt x="38" y="3"/>
                  </a:lnTo>
                  <a:lnTo>
                    <a:pt x="44" y="7"/>
                  </a:lnTo>
                  <a:lnTo>
                    <a:pt x="51" y="8"/>
                  </a:lnTo>
                  <a:lnTo>
                    <a:pt x="58" y="6"/>
                  </a:lnTo>
                  <a:lnTo>
                    <a:pt x="47" y="30"/>
                  </a:lnTo>
                  <a:lnTo>
                    <a:pt x="38" y="62"/>
                  </a:lnTo>
                  <a:lnTo>
                    <a:pt x="30" y="99"/>
                  </a:lnTo>
                  <a:lnTo>
                    <a:pt x="24" y="138"/>
                  </a:lnTo>
                  <a:lnTo>
                    <a:pt x="18" y="138"/>
                  </a:lnTo>
                  <a:lnTo>
                    <a:pt x="13" y="138"/>
                  </a:lnTo>
                  <a:lnTo>
                    <a:pt x="6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2568" y="1731"/>
              <a:ext cx="25" cy="5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8" y="20"/>
                </a:cxn>
                <a:cxn ang="0">
                  <a:pos x="10" y="46"/>
                </a:cxn>
                <a:cxn ang="0">
                  <a:pos x="3" y="79"/>
                </a:cxn>
                <a:cxn ang="0">
                  <a:pos x="0" y="114"/>
                </a:cxn>
                <a:cxn ang="0">
                  <a:pos x="6" y="114"/>
                </a:cxn>
                <a:cxn ang="0">
                  <a:pos x="14" y="114"/>
                </a:cxn>
                <a:cxn ang="0">
                  <a:pos x="22" y="114"/>
                </a:cxn>
                <a:cxn ang="0">
                  <a:pos x="30" y="114"/>
                </a:cxn>
                <a:cxn ang="0">
                  <a:pos x="30" y="93"/>
                </a:cxn>
                <a:cxn ang="0">
                  <a:pos x="33" y="68"/>
                </a:cxn>
                <a:cxn ang="0">
                  <a:pos x="39" y="42"/>
                </a:cxn>
                <a:cxn ang="0">
                  <a:pos x="48" y="22"/>
                </a:cxn>
                <a:cxn ang="0">
                  <a:pos x="40" y="21"/>
                </a:cxn>
                <a:cxn ang="0">
                  <a:pos x="32" y="17"/>
                </a:cxn>
                <a:cxn ang="0">
                  <a:pos x="28" y="11"/>
                </a:cxn>
                <a:cxn ang="0">
                  <a:pos x="25" y="0"/>
                </a:cxn>
              </a:cxnLst>
              <a:rect l="0" t="0" r="r" b="b"/>
              <a:pathLst>
                <a:path w="48" h="114">
                  <a:moveTo>
                    <a:pt x="25" y="0"/>
                  </a:moveTo>
                  <a:lnTo>
                    <a:pt x="18" y="20"/>
                  </a:lnTo>
                  <a:lnTo>
                    <a:pt x="10" y="46"/>
                  </a:lnTo>
                  <a:lnTo>
                    <a:pt x="3" y="79"/>
                  </a:lnTo>
                  <a:lnTo>
                    <a:pt x="0" y="114"/>
                  </a:lnTo>
                  <a:lnTo>
                    <a:pt x="6" y="114"/>
                  </a:lnTo>
                  <a:lnTo>
                    <a:pt x="14" y="114"/>
                  </a:lnTo>
                  <a:lnTo>
                    <a:pt x="22" y="114"/>
                  </a:lnTo>
                  <a:lnTo>
                    <a:pt x="30" y="114"/>
                  </a:lnTo>
                  <a:lnTo>
                    <a:pt x="30" y="93"/>
                  </a:lnTo>
                  <a:lnTo>
                    <a:pt x="33" y="68"/>
                  </a:lnTo>
                  <a:lnTo>
                    <a:pt x="39" y="42"/>
                  </a:lnTo>
                  <a:lnTo>
                    <a:pt x="48" y="22"/>
                  </a:lnTo>
                  <a:lnTo>
                    <a:pt x="40" y="21"/>
                  </a:lnTo>
                  <a:lnTo>
                    <a:pt x="32" y="17"/>
                  </a:lnTo>
                  <a:lnTo>
                    <a:pt x="28" y="1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2594" y="1752"/>
              <a:ext cx="27" cy="3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" y="15"/>
                </a:cxn>
                <a:cxn ang="0">
                  <a:pos x="2" y="34"/>
                </a:cxn>
                <a:cxn ang="0">
                  <a:pos x="1" y="55"/>
                </a:cxn>
                <a:cxn ang="0">
                  <a:pos x="0" y="71"/>
                </a:cxn>
                <a:cxn ang="0">
                  <a:pos x="6" y="71"/>
                </a:cxn>
                <a:cxn ang="0">
                  <a:pos x="11" y="71"/>
                </a:cxn>
                <a:cxn ang="0">
                  <a:pos x="17" y="71"/>
                </a:cxn>
                <a:cxn ang="0">
                  <a:pos x="25" y="72"/>
                </a:cxn>
                <a:cxn ang="0">
                  <a:pos x="32" y="72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53" y="73"/>
                </a:cxn>
                <a:cxn ang="0">
                  <a:pos x="48" y="63"/>
                </a:cxn>
                <a:cxn ang="0">
                  <a:pos x="44" y="50"/>
                </a:cxn>
                <a:cxn ang="0">
                  <a:pos x="42" y="37"/>
                </a:cxn>
                <a:cxn ang="0">
                  <a:pos x="45" y="25"/>
                </a:cxn>
                <a:cxn ang="0">
                  <a:pos x="40" y="25"/>
                </a:cxn>
                <a:cxn ang="0">
                  <a:pos x="34" y="23"/>
                </a:cxn>
                <a:cxn ang="0">
                  <a:pos x="29" y="21"/>
                </a:cxn>
                <a:cxn ang="0">
                  <a:pos x="24" y="18"/>
                </a:cxn>
                <a:cxn ang="0">
                  <a:pos x="18" y="15"/>
                </a:cxn>
                <a:cxn ang="0">
                  <a:pos x="15" y="10"/>
                </a:cxn>
                <a:cxn ang="0">
                  <a:pos x="11" y="6"/>
                </a:cxn>
                <a:cxn ang="0">
                  <a:pos x="10" y="0"/>
                </a:cxn>
              </a:cxnLst>
              <a:rect l="0" t="0" r="r" b="b"/>
              <a:pathLst>
                <a:path w="53" h="73">
                  <a:moveTo>
                    <a:pt x="10" y="0"/>
                  </a:moveTo>
                  <a:lnTo>
                    <a:pt x="6" y="15"/>
                  </a:lnTo>
                  <a:lnTo>
                    <a:pt x="2" y="34"/>
                  </a:lnTo>
                  <a:lnTo>
                    <a:pt x="1" y="5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11" y="71"/>
                  </a:lnTo>
                  <a:lnTo>
                    <a:pt x="17" y="71"/>
                  </a:lnTo>
                  <a:lnTo>
                    <a:pt x="25" y="72"/>
                  </a:lnTo>
                  <a:lnTo>
                    <a:pt x="32" y="72"/>
                  </a:lnTo>
                  <a:lnTo>
                    <a:pt x="39" y="72"/>
                  </a:lnTo>
                  <a:lnTo>
                    <a:pt x="46" y="73"/>
                  </a:lnTo>
                  <a:lnTo>
                    <a:pt x="53" y="73"/>
                  </a:lnTo>
                  <a:lnTo>
                    <a:pt x="48" y="63"/>
                  </a:lnTo>
                  <a:lnTo>
                    <a:pt x="44" y="50"/>
                  </a:lnTo>
                  <a:lnTo>
                    <a:pt x="42" y="37"/>
                  </a:lnTo>
                  <a:lnTo>
                    <a:pt x="45" y="25"/>
                  </a:lnTo>
                  <a:lnTo>
                    <a:pt x="40" y="25"/>
                  </a:lnTo>
                  <a:lnTo>
                    <a:pt x="34" y="23"/>
                  </a:lnTo>
                  <a:lnTo>
                    <a:pt x="29" y="21"/>
                  </a:lnTo>
                  <a:lnTo>
                    <a:pt x="24" y="18"/>
                  </a:lnTo>
                  <a:lnTo>
                    <a:pt x="18" y="15"/>
                  </a:lnTo>
                  <a:lnTo>
                    <a:pt x="15" y="10"/>
                  </a:lnTo>
                  <a:lnTo>
                    <a:pt x="11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2696" y="1753"/>
              <a:ext cx="86" cy="45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15" y="75"/>
                </a:cxn>
                <a:cxn ang="0">
                  <a:pos x="33" y="63"/>
                </a:cxn>
                <a:cxn ang="0">
                  <a:pos x="54" y="52"/>
                </a:cxn>
                <a:cxn ang="0">
                  <a:pos x="77" y="39"/>
                </a:cxn>
                <a:cxn ang="0">
                  <a:pos x="101" y="28"/>
                </a:cxn>
                <a:cxn ang="0">
                  <a:pos x="123" y="16"/>
                </a:cxn>
                <a:cxn ang="0">
                  <a:pos x="145" y="7"/>
                </a:cxn>
                <a:cxn ang="0">
                  <a:pos x="163" y="0"/>
                </a:cxn>
                <a:cxn ang="0">
                  <a:pos x="162" y="7"/>
                </a:cxn>
                <a:cxn ang="0">
                  <a:pos x="163" y="15"/>
                </a:cxn>
                <a:cxn ang="0">
                  <a:pos x="165" y="22"/>
                </a:cxn>
                <a:cxn ang="0">
                  <a:pos x="170" y="26"/>
                </a:cxn>
                <a:cxn ang="0">
                  <a:pos x="157" y="31"/>
                </a:cxn>
                <a:cxn ang="0">
                  <a:pos x="142" y="38"/>
                </a:cxn>
                <a:cxn ang="0">
                  <a:pos x="125" y="46"/>
                </a:cxn>
                <a:cxn ang="0">
                  <a:pos x="107" y="55"/>
                </a:cxn>
                <a:cxn ang="0">
                  <a:pos x="88" y="64"/>
                </a:cxn>
                <a:cxn ang="0">
                  <a:pos x="72" y="75"/>
                </a:cxn>
                <a:cxn ang="0">
                  <a:pos x="56" y="83"/>
                </a:cxn>
                <a:cxn ang="0">
                  <a:pos x="43" y="91"/>
                </a:cxn>
                <a:cxn ang="0">
                  <a:pos x="39" y="90"/>
                </a:cxn>
                <a:cxn ang="0">
                  <a:pos x="33" y="88"/>
                </a:cxn>
                <a:cxn ang="0">
                  <a:pos x="27" y="88"/>
                </a:cxn>
                <a:cxn ang="0">
                  <a:pos x="22" y="87"/>
                </a:cxn>
                <a:cxn ang="0">
                  <a:pos x="15" y="86"/>
                </a:cxn>
                <a:cxn ang="0">
                  <a:pos x="9" y="85"/>
                </a:cxn>
                <a:cxn ang="0">
                  <a:pos x="4" y="85"/>
                </a:cxn>
                <a:cxn ang="0">
                  <a:pos x="0" y="84"/>
                </a:cxn>
              </a:cxnLst>
              <a:rect l="0" t="0" r="r" b="b"/>
              <a:pathLst>
                <a:path w="170" h="91">
                  <a:moveTo>
                    <a:pt x="0" y="84"/>
                  </a:moveTo>
                  <a:lnTo>
                    <a:pt x="15" y="75"/>
                  </a:lnTo>
                  <a:lnTo>
                    <a:pt x="33" y="63"/>
                  </a:lnTo>
                  <a:lnTo>
                    <a:pt x="54" y="52"/>
                  </a:lnTo>
                  <a:lnTo>
                    <a:pt x="77" y="39"/>
                  </a:lnTo>
                  <a:lnTo>
                    <a:pt x="101" y="28"/>
                  </a:lnTo>
                  <a:lnTo>
                    <a:pt x="123" y="16"/>
                  </a:lnTo>
                  <a:lnTo>
                    <a:pt x="145" y="7"/>
                  </a:lnTo>
                  <a:lnTo>
                    <a:pt x="163" y="0"/>
                  </a:lnTo>
                  <a:lnTo>
                    <a:pt x="162" y="7"/>
                  </a:lnTo>
                  <a:lnTo>
                    <a:pt x="163" y="15"/>
                  </a:lnTo>
                  <a:lnTo>
                    <a:pt x="165" y="22"/>
                  </a:lnTo>
                  <a:lnTo>
                    <a:pt x="170" y="26"/>
                  </a:lnTo>
                  <a:lnTo>
                    <a:pt x="157" y="31"/>
                  </a:lnTo>
                  <a:lnTo>
                    <a:pt x="142" y="38"/>
                  </a:lnTo>
                  <a:lnTo>
                    <a:pt x="125" y="46"/>
                  </a:lnTo>
                  <a:lnTo>
                    <a:pt x="107" y="55"/>
                  </a:lnTo>
                  <a:lnTo>
                    <a:pt x="88" y="64"/>
                  </a:lnTo>
                  <a:lnTo>
                    <a:pt x="72" y="75"/>
                  </a:lnTo>
                  <a:lnTo>
                    <a:pt x="56" y="83"/>
                  </a:lnTo>
                  <a:lnTo>
                    <a:pt x="43" y="91"/>
                  </a:lnTo>
                  <a:lnTo>
                    <a:pt x="39" y="90"/>
                  </a:lnTo>
                  <a:lnTo>
                    <a:pt x="33" y="88"/>
                  </a:lnTo>
                  <a:lnTo>
                    <a:pt x="27" y="88"/>
                  </a:lnTo>
                  <a:lnTo>
                    <a:pt x="22" y="87"/>
                  </a:lnTo>
                  <a:lnTo>
                    <a:pt x="15" y="86"/>
                  </a:lnTo>
                  <a:lnTo>
                    <a:pt x="9" y="85"/>
                  </a:lnTo>
                  <a:lnTo>
                    <a:pt x="4" y="85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66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2727" y="1772"/>
              <a:ext cx="67" cy="34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9" y="52"/>
                </a:cxn>
                <a:cxn ang="0">
                  <a:pos x="23" y="45"/>
                </a:cxn>
                <a:cxn ang="0">
                  <a:pos x="39" y="37"/>
                </a:cxn>
                <a:cxn ang="0">
                  <a:pos x="57" y="26"/>
                </a:cxn>
                <a:cxn ang="0">
                  <a:pos x="75" y="18"/>
                </a:cxn>
                <a:cxn ang="0">
                  <a:pos x="91" y="10"/>
                </a:cxn>
                <a:cxn ang="0">
                  <a:pos x="103" y="3"/>
                </a:cxn>
                <a:cxn ang="0">
                  <a:pos x="112" y="0"/>
                </a:cxn>
                <a:cxn ang="0">
                  <a:pos x="114" y="7"/>
                </a:cxn>
                <a:cxn ang="0">
                  <a:pos x="120" y="13"/>
                </a:cxn>
                <a:cxn ang="0">
                  <a:pos x="126" y="16"/>
                </a:cxn>
                <a:cxn ang="0">
                  <a:pos x="133" y="17"/>
                </a:cxn>
                <a:cxn ang="0">
                  <a:pos x="124" y="22"/>
                </a:cxn>
                <a:cxn ang="0">
                  <a:pos x="114" y="29"/>
                </a:cxn>
                <a:cxn ang="0">
                  <a:pos x="101" y="36"/>
                </a:cxn>
                <a:cxn ang="0">
                  <a:pos x="87" y="44"/>
                </a:cxn>
                <a:cxn ang="0">
                  <a:pos x="75" y="52"/>
                </a:cxn>
                <a:cxn ang="0">
                  <a:pos x="63" y="58"/>
                </a:cxn>
                <a:cxn ang="0">
                  <a:pos x="53" y="64"/>
                </a:cxn>
                <a:cxn ang="0">
                  <a:pos x="46" y="69"/>
                </a:cxn>
                <a:cxn ang="0">
                  <a:pos x="41" y="68"/>
                </a:cxn>
                <a:cxn ang="0">
                  <a:pos x="36" y="65"/>
                </a:cxn>
                <a:cxn ang="0">
                  <a:pos x="29" y="64"/>
                </a:cxn>
                <a:cxn ang="0">
                  <a:pos x="23" y="63"/>
                </a:cxn>
                <a:cxn ang="0">
                  <a:pos x="16" y="61"/>
                </a:cxn>
                <a:cxn ang="0">
                  <a:pos x="10" y="60"/>
                </a:cxn>
                <a:cxn ang="0">
                  <a:pos x="4" y="58"/>
                </a:cxn>
                <a:cxn ang="0">
                  <a:pos x="0" y="57"/>
                </a:cxn>
              </a:cxnLst>
              <a:rect l="0" t="0" r="r" b="b"/>
              <a:pathLst>
                <a:path w="133" h="69">
                  <a:moveTo>
                    <a:pt x="0" y="57"/>
                  </a:moveTo>
                  <a:lnTo>
                    <a:pt x="9" y="52"/>
                  </a:lnTo>
                  <a:lnTo>
                    <a:pt x="23" y="45"/>
                  </a:lnTo>
                  <a:lnTo>
                    <a:pt x="39" y="37"/>
                  </a:lnTo>
                  <a:lnTo>
                    <a:pt x="57" y="26"/>
                  </a:lnTo>
                  <a:lnTo>
                    <a:pt x="75" y="18"/>
                  </a:lnTo>
                  <a:lnTo>
                    <a:pt x="91" y="10"/>
                  </a:lnTo>
                  <a:lnTo>
                    <a:pt x="103" y="3"/>
                  </a:lnTo>
                  <a:lnTo>
                    <a:pt x="112" y="0"/>
                  </a:lnTo>
                  <a:lnTo>
                    <a:pt x="114" y="7"/>
                  </a:lnTo>
                  <a:lnTo>
                    <a:pt x="120" y="13"/>
                  </a:lnTo>
                  <a:lnTo>
                    <a:pt x="126" y="16"/>
                  </a:lnTo>
                  <a:lnTo>
                    <a:pt x="133" y="17"/>
                  </a:lnTo>
                  <a:lnTo>
                    <a:pt x="124" y="22"/>
                  </a:lnTo>
                  <a:lnTo>
                    <a:pt x="114" y="29"/>
                  </a:lnTo>
                  <a:lnTo>
                    <a:pt x="101" y="36"/>
                  </a:lnTo>
                  <a:lnTo>
                    <a:pt x="87" y="44"/>
                  </a:lnTo>
                  <a:lnTo>
                    <a:pt x="75" y="52"/>
                  </a:lnTo>
                  <a:lnTo>
                    <a:pt x="63" y="58"/>
                  </a:lnTo>
                  <a:lnTo>
                    <a:pt x="53" y="64"/>
                  </a:lnTo>
                  <a:lnTo>
                    <a:pt x="46" y="69"/>
                  </a:lnTo>
                  <a:lnTo>
                    <a:pt x="41" y="68"/>
                  </a:lnTo>
                  <a:lnTo>
                    <a:pt x="36" y="65"/>
                  </a:lnTo>
                  <a:lnTo>
                    <a:pt x="29" y="64"/>
                  </a:lnTo>
                  <a:lnTo>
                    <a:pt x="23" y="63"/>
                  </a:lnTo>
                  <a:lnTo>
                    <a:pt x="16" y="61"/>
                  </a:lnTo>
                  <a:lnTo>
                    <a:pt x="10" y="60"/>
                  </a:lnTo>
                  <a:lnTo>
                    <a:pt x="4" y="58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66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2760" y="1791"/>
              <a:ext cx="47" cy="26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6" y="32"/>
                </a:cxn>
                <a:cxn ang="0">
                  <a:pos x="14" y="28"/>
                </a:cxn>
                <a:cxn ang="0">
                  <a:pos x="23" y="22"/>
                </a:cxn>
                <a:cxn ang="0">
                  <a:pos x="33" y="16"/>
                </a:cxn>
                <a:cxn ang="0">
                  <a:pos x="42" y="10"/>
                </a:cxn>
                <a:cxn ang="0">
                  <a:pos x="51" y="6"/>
                </a:cxn>
                <a:cxn ang="0">
                  <a:pos x="58" y="2"/>
                </a:cxn>
                <a:cxn ang="0">
                  <a:pos x="64" y="0"/>
                </a:cxn>
                <a:cxn ang="0">
                  <a:pos x="66" y="8"/>
                </a:cxn>
                <a:cxn ang="0">
                  <a:pos x="72" y="15"/>
                </a:cxn>
                <a:cxn ang="0">
                  <a:pos x="82" y="19"/>
                </a:cxn>
                <a:cxn ang="0">
                  <a:pos x="95" y="21"/>
                </a:cxn>
                <a:cxn ang="0">
                  <a:pos x="88" y="24"/>
                </a:cxn>
                <a:cxn ang="0">
                  <a:pos x="82" y="28"/>
                </a:cxn>
                <a:cxn ang="0">
                  <a:pos x="75" y="32"/>
                </a:cxn>
                <a:cxn ang="0">
                  <a:pos x="70" y="36"/>
                </a:cxn>
                <a:cxn ang="0">
                  <a:pos x="65" y="40"/>
                </a:cxn>
                <a:cxn ang="0">
                  <a:pos x="59" y="44"/>
                </a:cxn>
                <a:cxn ang="0">
                  <a:pos x="55" y="47"/>
                </a:cxn>
                <a:cxn ang="0">
                  <a:pos x="51" y="51"/>
                </a:cxn>
                <a:cxn ang="0">
                  <a:pos x="45" y="48"/>
                </a:cxn>
                <a:cxn ang="0">
                  <a:pos x="38" y="47"/>
                </a:cxn>
                <a:cxn ang="0">
                  <a:pos x="32" y="45"/>
                </a:cxn>
                <a:cxn ang="0">
                  <a:pos x="25" y="42"/>
                </a:cxn>
                <a:cxn ang="0">
                  <a:pos x="17" y="40"/>
                </a:cxn>
                <a:cxn ang="0">
                  <a:pos x="11" y="38"/>
                </a:cxn>
                <a:cxn ang="0">
                  <a:pos x="5" y="37"/>
                </a:cxn>
                <a:cxn ang="0">
                  <a:pos x="0" y="36"/>
                </a:cxn>
              </a:cxnLst>
              <a:rect l="0" t="0" r="r" b="b"/>
              <a:pathLst>
                <a:path w="95" h="51">
                  <a:moveTo>
                    <a:pt x="0" y="36"/>
                  </a:moveTo>
                  <a:lnTo>
                    <a:pt x="6" y="32"/>
                  </a:lnTo>
                  <a:lnTo>
                    <a:pt x="14" y="28"/>
                  </a:lnTo>
                  <a:lnTo>
                    <a:pt x="23" y="22"/>
                  </a:lnTo>
                  <a:lnTo>
                    <a:pt x="33" y="16"/>
                  </a:lnTo>
                  <a:lnTo>
                    <a:pt x="42" y="10"/>
                  </a:lnTo>
                  <a:lnTo>
                    <a:pt x="51" y="6"/>
                  </a:lnTo>
                  <a:lnTo>
                    <a:pt x="58" y="2"/>
                  </a:lnTo>
                  <a:lnTo>
                    <a:pt x="64" y="0"/>
                  </a:lnTo>
                  <a:lnTo>
                    <a:pt x="66" y="8"/>
                  </a:lnTo>
                  <a:lnTo>
                    <a:pt x="72" y="15"/>
                  </a:lnTo>
                  <a:lnTo>
                    <a:pt x="82" y="19"/>
                  </a:lnTo>
                  <a:lnTo>
                    <a:pt x="95" y="21"/>
                  </a:lnTo>
                  <a:lnTo>
                    <a:pt x="88" y="24"/>
                  </a:lnTo>
                  <a:lnTo>
                    <a:pt x="82" y="28"/>
                  </a:lnTo>
                  <a:lnTo>
                    <a:pt x="75" y="32"/>
                  </a:lnTo>
                  <a:lnTo>
                    <a:pt x="70" y="36"/>
                  </a:lnTo>
                  <a:lnTo>
                    <a:pt x="65" y="40"/>
                  </a:lnTo>
                  <a:lnTo>
                    <a:pt x="59" y="44"/>
                  </a:lnTo>
                  <a:lnTo>
                    <a:pt x="55" y="47"/>
                  </a:lnTo>
                  <a:lnTo>
                    <a:pt x="51" y="51"/>
                  </a:lnTo>
                  <a:lnTo>
                    <a:pt x="45" y="48"/>
                  </a:lnTo>
                  <a:lnTo>
                    <a:pt x="38" y="47"/>
                  </a:lnTo>
                  <a:lnTo>
                    <a:pt x="32" y="45"/>
                  </a:lnTo>
                  <a:lnTo>
                    <a:pt x="25" y="42"/>
                  </a:lnTo>
                  <a:lnTo>
                    <a:pt x="17" y="40"/>
                  </a:lnTo>
                  <a:lnTo>
                    <a:pt x="11" y="38"/>
                  </a:lnTo>
                  <a:lnTo>
                    <a:pt x="5" y="3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794" y="1808"/>
              <a:ext cx="33" cy="24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7" y="18"/>
                </a:cxn>
                <a:cxn ang="0">
                  <a:pos x="15" y="12"/>
                </a:cxn>
                <a:cxn ang="0">
                  <a:pos x="24" y="6"/>
                </a:cxn>
                <a:cxn ang="0">
                  <a:pos x="32" y="0"/>
                </a:cxn>
                <a:cxn ang="0">
                  <a:pos x="35" y="6"/>
                </a:cxn>
                <a:cxn ang="0">
                  <a:pos x="38" y="12"/>
                </a:cxn>
                <a:cxn ang="0">
                  <a:pos x="42" y="18"/>
                </a:cxn>
                <a:cxn ang="0">
                  <a:pos x="46" y="24"/>
                </a:cxn>
                <a:cxn ang="0">
                  <a:pos x="51" y="30"/>
                </a:cxn>
                <a:cxn ang="0">
                  <a:pos x="57" y="35"/>
                </a:cxn>
                <a:cxn ang="0">
                  <a:pos x="61" y="39"/>
                </a:cxn>
                <a:cxn ang="0">
                  <a:pos x="67" y="42"/>
                </a:cxn>
                <a:cxn ang="0">
                  <a:pos x="56" y="47"/>
                </a:cxn>
                <a:cxn ang="0">
                  <a:pos x="50" y="45"/>
                </a:cxn>
                <a:cxn ang="0">
                  <a:pos x="43" y="42"/>
                </a:cxn>
                <a:cxn ang="0">
                  <a:pos x="35" y="38"/>
                </a:cxn>
                <a:cxn ang="0">
                  <a:pos x="27" y="35"/>
                </a:cxn>
                <a:cxn ang="0">
                  <a:pos x="20" y="31"/>
                </a:cxn>
                <a:cxn ang="0">
                  <a:pos x="12" y="28"/>
                </a:cxn>
                <a:cxn ang="0">
                  <a:pos x="6" y="26"/>
                </a:cxn>
                <a:cxn ang="0">
                  <a:pos x="0" y="23"/>
                </a:cxn>
              </a:cxnLst>
              <a:rect l="0" t="0" r="r" b="b"/>
              <a:pathLst>
                <a:path w="67" h="47">
                  <a:moveTo>
                    <a:pt x="0" y="23"/>
                  </a:moveTo>
                  <a:lnTo>
                    <a:pt x="7" y="18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2" y="0"/>
                  </a:lnTo>
                  <a:lnTo>
                    <a:pt x="35" y="6"/>
                  </a:lnTo>
                  <a:lnTo>
                    <a:pt x="38" y="12"/>
                  </a:lnTo>
                  <a:lnTo>
                    <a:pt x="42" y="18"/>
                  </a:lnTo>
                  <a:lnTo>
                    <a:pt x="46" y="24"/>
                  </a:lnTo>
                  <a:lnTo>
                    <a:pt x="51" y="30"/>
                  </a:lnTo>
                  <a:lnTo>
                    <a:pt x="57" y="35"/>
                  </a:lnTo>
                  <a:lnTo>
                    <a:pt x="61" y="39"/>
                  </a:lnTo>
                  <a:lnTo>
                    <a:pt x="67" y="42"/>
                  </a:lnTo>
                  <a:lnTo>
                    <a:pt x="56" y="47"/>
                  </a:lnTo>
                  <a:lnTo>
                    <a:pt x="50" y="45"/>
                  </a:lnTo>
                  <a:lnTo>
                    <a:pt x="43" y="42"/>
                  </a:lnTo>
                  <a:lnTo>
                    <a:pt x="35" y="38"/>
                  </a:lnTo>
                  <a:lnTo>
                    <a:pt x="27" y="35"/>
                  </a:lnTo>
                  <a:lnTo>
                    <a:pt x="20" y="31"/>
                  </a:lnTo>
                  <a:lnTo>
                    <a:pt x="12" y="28"/>
                  </a:lnTo>
                  <a:lnTo>
                    <a:pt x="6" y="2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2297" y="1874"/>
              <a:ext cx="119" cy="85"/>
            </a:xfrm>
            <a:custGeom>
              <a:avLst/>
              <a:gdLst/>
              <a:ahLst/>
              <a:cxnLst>
                <a:cxn ang="0">
                  <a:pos x="25" y="97"/>
                </a:cxn>
                <a:cxn ang="0">
                  <a:pos x="61" y="101"/>
                </a:cxn>
                <a:cxn ang="0">
                  <a:pos x="87" y="93"/>
                </a:cxn>
                <a:cxn ang="0">
                  <a:pos x="106" y="88"/>
                </a:cxn>
                <a:cxn ang="0">
                  <a:pos x="113" y="84"/>
                </a:cxn>
                <a:cxn ang="0">
                  <a:pos x="109" y="70"/>
                </a:cxn>
                <a:cxn ang="0">
                  <a:pos x="109" y="53"/>
                </a:cxn>
                <a:cxn ang="0">
                  <a:pos x="116" y="37"/>
                </a:cxn>
                <a:cxn ang="0">
                  <a:pos x="128" y="26"/>
                </a:cxn>
                <a:cxn ang="0">
                  <a:pos x="144" y="19"/>
                </a:cxn>
                <a:cxn ang="0">
                  <a:pos x="163" y="19"/>
                </a:cxn>
                <a:cxn ang="0">
                  <a:pos x="179" y="26"/>
                </a:cxn>
                <a:cxn ang="0">
                  <a:pos x="190" y="37"/>
                </a:cxn>
                <a:cxn ang="0">
                  <a:pos x="197" y="53"/>
                </a:cxn>
                <a:cxn ang="0">
                  <a:pos x="197" y="71"/>
                </a:cxn>
                <a:cxn ang="0">
                  <a:pos x="190" y="88"/>
                </a:cxn>
                <a:cxn ang="0">
                  <a:pos x="179" y="99"/>
                </a:cxn>
                <a:cxn ang="0">
                  <a:pos x="163" y="106"/>
                </a:cxn>
                <a:cxn ang="0">
                  <a:pos x="149" y="107"/>
                </a:cxn>
                <a:cxn ang="0">
                  <a:pos x="141" y="106"/>
                </a:cxn>
                <a:cxn ang="0">
                  <a:pos x="139" y="124"/>
                </a:cxn>
                <a:cxn ang="0">
                  <a:pos x="159" y="142"/>
                </a:cxn>
                <a:cxn ang="0">
                  <a:pos x="161" y="169"/>
                </a:cxn>
                <a:cxn ang="0">
                  <a:pos x="169" y="169"/>
                </a:cxn>
                <a:cxn ang="0">
                  <a:pos x="177" y="169"/>
                </a:cxn>
                <a:cxn ang="0">
                  <a:pos x="186" y="170"/>
                </a:cxn>
                <a:cxn ang="0">
                  <a:pos x="197" y="170"/>
                </a:cxn>
                <a:cxn ang="0">
                  <a:pos x="226" y="150"/>
                </a:cxn>
                <a:cxn ang="0">
                  <a:pos x="240" y="105"/>
                </a:cxn>
                <a:cxn ang="0">
                  <a:pos x="237" y="53"/>
                </a:cxn>
                <a:cxn ang="0">
                  <a:pos x="217" y="14"/>
                </a:cxn>
                <a:cxn ang="0">
                  <a:pos x="203" y="15"/>
                </a:cxn>
                <a:cxn ang="0">
                  <a:pos x="193" y="16"/>
                </a:cxn>
                <a:cxn ang="0">
                  <a:pos x="180" y="11"/>
                </a:cxn>
                <a:cxn ang="0">
                  <a:pos x="181" y="3"/>
                </a:cxn>
                <a:cxn ang="0">
                  <a:pos x="169" y="1"/>
                </a:cxn>
                <a:cxn ang="0">
                  <a:pos x="154" y="0"/>
                </a:cxn>
                <a:cxn ang="0">
                  <a:pos x="114" y="24"/>
                </a:cxn>
                <a:cxn ang="0">
                  <a:pos x="75" y="47"/>
                </a:cxn>
                <a:cxn ang="0">
                  <a:pos x="37" y="68"/>
                </a:cxn>
                <a:cxn ang="0">
                  <a:pos x="0" y="86"/>
                </a:cxn>
              </a:cxnLst>
              <a:rect l="0" t="0" r="r" b="b"/>
              <a:pathLst>
                <a:path w="240" h="170">
                  <a:moveTo>
                    <a:pt x="0" y="86"/>
                  </a:moveTo>
                  <a:lnTo>
                    <a:pt x="25" y="97"/>
                  </a:lnTo>
                  <a:lnTo>
                    <a:pt x="45" y="101"/>
                  </a:lnTo>
                  <a:lnTo>
                    <a:pt x="61" y="101"/>
                  </a:lnTo>
                  <a:lnTo>
                    <a:pt x="75" y="98"/>
                  </a:lnTo>
                  <a:lnTo>
                    <a:pt x="87" y="93"/>
                  </a:lnTo>
                  <a:lnTo>
                    <a:pt x="97" y="89"/>
                  </a:lnTo>
                  <a:lnTo>
                    <a:pt x="106" y="88"/>
                  </a:lnTo>
                  <a:lnTo>
                    <a:pt x="117" y="90"/>
                  </a:lnTo>
                  <a:lnTo>
                    <a:pt x="113" y="84"/>
                  </a:lnTo>
                  <a:lnTo>
                    <a:pt x="110" y="77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9" y="53"/>
                  </a:lnTo>
                  <a:lnTo>
                    <a:pt x="111" y="45"/>
                  </a:lnTo>
                  <a:lnTo>
                    <a:pt x="116" y="37"/>
                  </a:lnTo>
                  <a:lnTo>
                    <a:pt x="121" y="30"/>
                  </a:lnTo>
                  <a:lnTo>
                    <a:pt x="128" y="26"/>
                  </a:lnTo>
                  <a:lnTo>
                    <a:pt x="135" y="21"/>
                  </a:lnTo>
                  <a:lnTo>
                    <a:pt x="144" y="19"/>
                  </a:lnTo>
                  <a:lnTo>
                    <a:pt x="154" y="17"/>
                  </a:lnTo>
                  <a:lnTo>
                    <a:pt x="163" y="19"/>
                  </a:lnTo>
                  <a:lnTo>
                    <a:pt x="171" y="21"/>
                  </a:lnTo>
                  <a:lnTo>
                    <a:pt x="179" y="26"/>
                  </a:lnTo>
                  <a:lnTo>
                    <a:pt x="185" y="30"/>
                  </a:lnTo>
                  <a:lnTo>
                    <a:pt x="190" y="37"/>
                  </a:lnTo>
                  <a:lnTo>
                    <a:pt x="195" y="45"/>
                  </a:lnTo>
                  <a:lnTo>
                    <a:pt x="197" y="53"/>
                  </a:lnTo>
                  <a:lnTo>
                    <a:pt x="199" y="62"/>
                  </a:lnTo>
                  <a:lnTo>
                    <a:pt x="197" y="71"/>
                  </a:lnTo>
                  <a:lnTo>
                    <a:pt x="195" y="80"/>
                  </a:lnTo>
                  <a:lnTo>
                    <a:pt x="190" y="88"/>
                  </a:lnTo>
                  <a:lnTo>
                    <a:pt x="185" y="94"/>
                  </a:lnTo>
                  <a:lnTo>
                    <a:pt x="179" y="99"/>
                  </a:lnTo>
                  <a:lnTo>
                    <a:pt x="171" y="104"/>
                  </a:lnTo>
                  <a:lnTo>
                    <a:pt x="163" y="106"/>
                  </a:lnTo>
                  <a:lnTo>
                    <a:pt x="154" y="107"/>
                  </a:lnTo>
                  <a:lnTo>
                    <a:pt x="149" y="107"/>
                  </a:lnTo>
                  <a:lnTo>
                    <a:pt x="146" y="107"/>
                  </a:lnTo>
                  <a:lnTo>
                    <a:pt x="141" y="106"/>
                  </a:lnTo>
                  <a:lnTo>
                    <a:pt x="137" y="105"/>
                  </a:lnTo>
                  <a:lnTo>
                    <a:pt x="139" y="124"/>
                  </a:lnTo>
                  <a:lnTo>
                    <a:pt x="151" y="132"/>
                  </a:lnTo>
                  <a:lnTo>
                    <a:pt x="159" y="142"/>
                  </a:lnTo>
                  <a:lnTo>
                    <a:pt x="162" y="154"/>
                  </a:lnTo>
                  <a:lnTo>
                    <a:pt x="161" y="169"/>
                  </a:lnTo>
                  <a:lnTo>
                    <a:pt x="164" y="169"/>
                  </a:lnTo>
                  <a:lnTo>
                    <a:pt x="169" y="169"/>
                  </a:lnTo>
                  <a:lnTo>
                    <a:pt x="172" y="169"/>
                  </a:lnTo>
                  <a:lnTo>
                    <a:pt x="177" y="169"/>
                  </a:lnTo>
                  <a:lnTo>
                    <a:pt x="181" y="170"/>
                  </a:lnTo>
                  <a:lnTo>
                    <a:pt x="186" y="170"/>
                  </a:lnTo>
                  <a:lnTo>
                    <a:pt x="192" y="170"/>
                  </a:lnTo>
                  <a:lnTo>
                    <a:pt x="197" y="170"/>
                  </a:lnTo>
                  <a:lnTo>
                    <a:pt x="213" y="165"/>
                  </a:lnTo>
                  <a:lnTo>
                    <a:pt x="226" y="150"/>
                  </a:lnTo>
                  <a:lnTo>
                    <a:pt x="235" y="129"/>
                  </a:lnTo>
                  <a:lnTo>
                    <a:pt x="240" y="105"/>
                  </a:lnTo>
                  <a:lnTo>
                    <a:pt x="240" y="78"/>
                  </a:lnTo>
                  <a:lnTo>
                    <a:pt x="237" y="53"/>
                  </a:lnTo>
                  <a:lnTo>
                    <a:pt x="228" y="31"/>
                  </a:lnTo>
                  <a:lnTo>
                    <a:pt x="217" y="14"/>
                  </a:lnTo>
                  <a:lnTo>
                    <a:pt x="210" y="15"/>
                  </a:lnTo>
                  <a:lnTo>
                    <a:pt x="203" y="15"/>
                  </a:lnTo>
                  <a:lnTo>
                    <a:pt x="197" y="16"/>
                  </a:lnTo>
                  <a:lnTo>
                    <a:pt x="193" y="16"/>
                  </a:lnTo>
                  <a:lnTo>
                    <a:pt x="185" y="15"/>
                  </a:lnTo>
                  <a:lnTo>
                    <a:pt x="180" y="11"/>
                  </a:lnTo>
                  <a:lnTo>
                    <a:pt x="180" y="7"/>
                  </a:lnTo>
                  <a:lnTo>
                    <a:pt x="181" y="3"/>
                  </a:lnTo>
                  <a:lnTo>
                    <a:pt x="175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4" y="13"/>
                  </a:lnTo>
                  <a:lnTo>
                    <a:pt x="114" y="24"/>
                  </a:lnTo>
                  <a:lnTo>
                    <a:pt x="95" y="36"/>
                  </a:lnTo>
                  <a:lnTo>
                    <a:pt x="75" y="47"/>
                  </a:lnTo>
                  <a:lnTo>
                    <a:pt x="56" y="58"/>
                  </a:lnTo>
                  <a:lnTo>
                    <a:pt x="37" y="68"/>
                  </a:lnTo>
                  <a:lnTo>
                    <a:pt x="19" y="7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2360" y="1932"/>
              <a:ext cx="128" cy="58"/>
            </a:xfrm>
            <a:custGeom>
              <a:avLst/>
              <a:gdLst/>
              <a:ahLst/>
              <a:cxnLst>
                <a:cxn ang="0">
                  <a:pos x="141" y="59"/>
                </a:cxn>
                <a:cxn ang="0">
                  <a:pos x="160" y="55"/>
                </a:cxn>
                <a:cxn ang="0">
                  <a:pos x="176" y="52"/>
                </a:cxn>
                <a:cxn ang="0">
                  <a:pos x="192" y="47"/>
                </a:cxn>
                <a:cxn ang="0">
                  <a:pos x="206" y="42"/>
                </a:cxn>
                <a:cxn ang="0">
                  <a:pos x="219" y="34"/>
                </a:cxn>
                <a:cxn ang="0">
                  <a:pos x="232" y="26"/>
                </a:cxn>
                <a:cxn ang="0">
                  <a:pos x="244" y="14"/>
                </a:cxn>
                <a:cxn ang="0">
                  <a:pos x="257" y="0"/>
                </a:cxn>
                <a:cxn ang="0">
                  <a:pos x="252" y="7"/>
                </a:cxn>
                <a:cxn ang="0">
                  <a:pos x="248" y="15"/>
                </a:cxn>
                <a:cxn ang="0">
                  <a:pos x="243" y="22"/>
                </a:cxn>
                <a:cxn ang="0">
                  <a:pos x="239" y="29"/>
                </a:cxn>
                <a:cxn ang="0">
                  <a:pos x="233" y="36"/>
                </a:cxn>
                <a:cxn ang="0">
                  <a:pos x="227" y="43"/>
                </a:cxn>
                <a:cxn ang="0">
                  <a:pos x="220" y="49"/>
                </a:cxn>
                <a:cxn ang="0">
                  <a:pos x="213" y="54"/>
                </a:cxn>
                <a:cxn ang="0">
                  <a:pos x="203" y="63"/>
                </a:cxn>
                <a:cxn ang="0">
                  <a:pos x="195" y="73"/>
                </a:cxn>
                <a:cxn ang="0">
                  <a:pos x="188" y="82"/>
                </a:cxn>
                <a:cxn ang="0">
                  <a:pos x="181" y="90"/>
                </a:cxn>
                <a:cxn ang="0">
                  <a:pos x="175" y="98"/>
                </a:cxn>
                <a:cxn ang="0">
                  <a:pos x="169" y="106"/>
                </a:cxn>
                <a:cxn ang="0">
                  <a:pos x="162" y="112"/>
                </a:cxn>
                <a:cxn ang="0">
                  <a:pos x="156" y="116"/>
                </a:cxn>
                <a:cxn ang="0">
                  <a:pos x="141" y="114"/>
                </a:cxn>
                <a:cxn ang="0">
                  <a:pos x="121" y="111"/>
                </a:cxn>
                <a:cxn ang="0">
                  <a:pos x="100" y="106"/>
                </a:cxn>
                <a:cxn ang="0">
                  <a:pos x="77" y="100"/>
                </a:cxn>
                <a:cxn ang="0">
                  <a:pos x="55" y="94"/>
                </a:cxn>
                <a:cxn ang="0">
                  <a:pos x="34" y="90"/>
                </a:cxn>
                <a:cxn ang="0">
                  <a:pos x="15" y="86"/>
                </a:cxn>
                <a:cxn ang="0">
                  <a:pos x="0" y="84"/>
                </a:cxn>
                <a:cxn ang="0">
                  <a:pos x="9" y="81"/>
                </a:cxn>
                <a:cxn ang="0">
                  <a:pos x="17" y="76"/>
                </a:cxn>
                <a:cxn ang="0">
                  <a:pos x="23" y="70"/>
                </a:cxn>
                <a:cxn ang="0">
                  <a:pos x="27" y="66"/>
                </a:cxn>
                <a:cxn ang="0">
                  <a:pos x="42" y="67"/>
                </a:cxn>
                <a:cxn ang="0">
                  <a:pos x="57" y="67"/>
                </a:cxn>
                <a:cxn ang="0">
                  <a:pos x="73" y="67"/>
                </a:cxn>
                <a:cxn ang="0">
                  <a:pos x="89" y="66"/>
                </a:cxn>
                <a:cxn ang="0">
                  <a:pos x="105" y="65"/>
                </a:cxn>
                <a:cxn ang="0">
                  <a:pos x="119" y="63"/>
                </a:cxn>
                <a:cxn ang="0">
                  <a:pos x="131" y="61"/>
                </a:cxn>
                <a:cxn ang="0">
                  <a:pos x="141" y="59"/>
                </a:cxn>
              </a:cxnLst>
              <a:rect l="0" t="0" r="r" b="b"/>
              <a:pathLst>
                <a:path w="257" h="116">
                  <a:moveTo>
                    <a:pt x="141" y="59"/>
                  </a:moveTo>
                  <a:lnTo>
                    <a:pt x="160" y="55"/>
                  </a:lnTo>
                  <a:lnTo>
                    <a:pt x="176" y="52"/>
                  </a:lnTo>
                  <a:lnTo>
                    <a:pt x="192" y="47"/>
                  </a:lnTo>
                  <a:lnTo>
                    <a:pt x="206" y="42"/>
                  </a:lnTo>
                  <a:lnTo>
                    <a:pt x="219" y="34"/>
                  </a:lnTo>
                  <a:lnTo>
                    <a:pt x="232" y="26"/>
                  </a:lnTo>
                  <a:lnTo>
                    <a:pt x="244" y="14"/>
                  </a:lnTo>
                  <a:lnTo>
                    <a:pt x="257" y="0"/>
                  </a:lnTo>
                  <a:lnTo>
                    <a:pt x="252" y="7"/>
                  </a:lnTo>
                  <a:lnTo>
                    <a:pt x="248" y="15"/>
                  </a:lnTo>
                  <a:lnTo>
                    <a:pt x="243" y="22"/>
                  </a:lnTo>
                  <a:lnTo>
                    <a:pt x="239" y="29"/>
                  </a:lnTo>
                  <a:lnTo>
                    <a:pt x="233" y="36"/>
                  </a:lnTo>
                  <a:lnTo>
                    <a:pt x="227" y="43"/>
                  </a:lnTo>
                  <a:lnTo>
                    <a:pt x="220" y="49"/>
                  </a:lnTo>
                  <a:lnTo>
                    <a:pt x="213" y="54"/>
                  </a:lnTo>
                  <a:lnTo>
                    <a:pt x="203" y="63"/>
                  </a:lnTo>
                  <a:lnTo>
                    <a:pt x="195" y="73"/>
                  </a:lnTo>
                  <a:lnTo>
                    <a:pt x="188" y="82"/>
                  </a:lnTo>
                  <a:lnTo>
                    <a:pt x="181" y="90"/>
                  </a:lnTo>
                  <a:lnTo>
                    <a:pt x="175" y="98"/>
                  </a:lnTo>
                  <a:lnTo>
                    <a:pt x="169" y="106"/>
                  </a:lnTo>
                  <a:lnTo>
                    <a:pt x="162" y="112"/>
                  </a:lnTo>
                  <a:lnTo>
                    <a:pt x="156" y="116"/>
                  </a:lnTo>
                  <a:lnTo>
                    <a:pt x="141" y="114"/>
                  </a:lnTo>
                  <a:lnTo>
                    <a:pt x="121" y="111"/>
                  </a:lnTo>
                  <a:lnTo>
                    <a:pt x="100" y="106"/>
                  </a:lnTo>
                  <a:lnTo>
                    <a:pt x="77" y="100"/>
                  </a:lnTo>
                  <a:lnTo>
                    <a:pt x="55" y="94"/>
                  </a:lnTo>
                  <a:lnTo>
                    <a:pt x="34" y="90"/>
                  </a:lnTo>
                  <a:lnTo>
                    <a:pt x="15" y="86"/>
                  </a:lnTo>
                  <a:lnTo>
                    <a:pt x="0" y="84"/>
                  </a:lnTo>
                  <a:lnTo>
                    <a:pt x="9" y="81"/>
                  </a:lnTo>
                  <a:lnTo>
                    <a:pt x="17" y="76"/>
                  </a:lnTo>
                  <a:lnTo>
                    <a:pt x="23" y="70"/>
                  </a:lnTo>
                  <a:lnTo>
                    <a:pt x="27" y="66"/>
                  </a:lnTo>
                  <a:lnTo>
                    <a:pt x="42" y="67"/>
                  </a:lnTo>
                  <a:lnTo>
                    <a:pt x="57" y="67"/>
                  </a:lnTo>
                  <a:lnTo>
                    <a:pt x="73" y="67"/>
                  </a:lnTo>
                  <a:lnTo>
                    <a:pt x="89" y="66"/>
                  </a:lnTo>
                  <a:lnTo>
                    <a:pt x="105" y="65"/>
                  </a:lnTo>
                  <a:lnTo>
                    <a:pt x="119" y="63"/>
                  </a:lnTo>
                  <a:lnTo>
                    <a:pt x="131" y="61"/>
                  </a:lnTo>
                  <a:lnTo>
                    <a:pt x="141" y="59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2454" y="1837"/>
              <a:ext cx="509" cy="170"/>
            </a:xfrm>
            <a:custGeom>
              <a:avLst/>
              <a:gdLst/>
              <a:ahLst/>
              <a:cxnLst>
                <a:cxn ang="0">
                  <a:pos x="1007" y="196"/>
                </a:cxn>
                <a:cxn ang="0">
                  <a:pos x="1019" y="135"/>
                </a:cxn>
                <a:cxn ang="0">
                  <a:pos x="974" y="119"/>
                </a:cxn>
                <a:cxn ang="0">
                  <a:pos x="891" y="130"/>
                </a:cxn>
                <a:cxn ang="0">
                  <a:pos x="814" y="139"/>
                </a:cxn>
                <a:cxn ang="0">
                  <a:pos x="740" y="142"/>
                </a:cxn>
                <a:cxn ang="0">
                  <a:pos x="668" y="141"/>
                </a:cxn>
                <a:cxn ang="0">
                  <a:pos x="595" y="133"/>
                </a:cxn>
                <a:cxn ang="0">
                  <a:pos x="520" y="116"/>
                </a:cxn>
                <a:cxn ang="0">
                  <a:pos x="442" y="88"/>
                </a:cxn>
                <a:cxn ang="0">
                  <a:pos x="384" y="62"/>
                </a:cxn>
                <a:cxn ang="0">
                  <a:pos x="350" y="46"/>
                </a:cxn>
                <a:cxn ang="0">
                  <a:pos x="312" y="30"/>
                </a:cxn>
                <a:cxn ang="0">
                  <a:pos x="272" y="16"/>
                </a:cxn>
                <a:cxn ang="0">
                  <a:pos x="228" y="5"/>
                </a:cxn>
                <a:cxn ang="0">
                  <a:pos x="181" y="0"/>
                </a:cxn>
                <a:cxn ang="0">
                  <a:pos x="129" y="2"/>
                </a:cxn>
                <a:cxn ang="0">
                  <a:pos x="75" y="11"/>
                </a:cxn>
                <a:cxn ang="0">
                  <a:pos x="60" y="24"/>
                </a:cxn>
                <a:cxn ang="0">
                  <a:pos x="99" y="41"/>
                </a:cxn>
                <a:cxn ang="0">
                  <a:pos x="139" y="70"/>
                </a:cxn>
                <a:cxn ang="0">
                  <a:pos x="173" y="108"/>
                </a:cxn>
                <a:cxn ang="0">
                  <a:pos x="168" y="131"/>
                </a:cxn>
                <a:cxn ang="0">
                  <a:pos x="143" y="141"/>
                </a:cxn>
                <a:cxn ang="0">
                  <a:pos x="121" y="157"/>
                </a:cxn>
                <a:cxn ang="0">
                  <a:pos x="103" y="177"/>
                </a:cxn>
                <a:cxn ang="0">
                  <a:pos x="95" y="195"/>
                </a:cxn>
                <a:cxn ang="0">
                  <a:pos x="89" y="210"/>
                </a:cxn>
                <a:cxn ang="0">
                  <a:pos x="77" y="224"/>
                </a:cxn>
                <a:cxn ang="0">
                  <a:pos x="62" y="240"/>
                </a:cxn>
                <a:cxn ang="0">
                  <a:pos x="48" y="254"/>
                </a:cxn>
                <a:cxn ang="0">
                  <a:pos x="39" y="263"/>
                </a:cxn>
                <a:cxn ang="0">
                  <a:pos x="30" y="274"/>
                </a:cxn>
                <a:cxn ang="0">
                  <a:pos x="22" y="285"/>
                </a:cxn>
                <a:cxn ang="0">
                  <a:pos x="13" y="296"/>
                </a:cxn>
                <a:cxn ang="0">
                  <a:pos x="4" y="309"/>
                </a:cxn>
                <a:cxn ang="0">
                  <a:pos x="16" y="319"/>
                </a:cxn>
                <a:cxn ang="0">
                  <a:pos x="53" y="326"/>
                </a:cxn>
                <a:cxn ang="0">
                  <a:pos x="95" y="331"/>
                </a:cxn>
                <a:cxn ang="0">
                  <a:pos x="144" y="335"/>
                </a:cxn>
                <a:cxn ang="0">
                  <a:pos x="196" y="337"/>
                </a:cxn>
                <a:cxn ang="0">
                  <a:pos x="251" y="340"/>
                </a:cxn>
                <a:cxn ang="0">
                  <a:pos x="308" y="340"/>
                </a:cxn>
                <a:cxn ang="0">
                  <a:pos x="367" y="337"/>
                </a:cxn>
                <a:cxn ang="0">
                  <a:pos x="425" y="334"/>
                </a:cxn>
                <a:cxn ang="0">
                  <a:pos x="482" y="328"/>
                </a:cxn>
                <a:cxn ang="0">
                  <a:pos x="538" y="321"/>
                </a:cxn>
                <a:cxn ang="0">
                  <a:pos x="591" y="311"/>
                </a:cxn>
                <a:cxn ang="0">
                  <a:pos x="638" y="300"/>
                </a:cxn>
                <a:cxn ang="0">
                  <a:pos x="682" y="285"/>
                </a:cxn>
                <a:cxn ang="0">
                  <a:pos x="717" y="269"/>
                </a:cxn>
                <a:cxn ang="0">
                  <a:pos x="747" y="248"/>
                </a:cxn>
                <a:cxn ang="0">
                  <a:pos x="778" y="234"/>
                </a:cxn>
                <a:cxn ang="0">
                  <a:pos x="823" y="221"/>
                </a:cxn>
                <a:cxn ang="0">
                  <a:pos x="869" y="203"/>
                </a:cxn>
                <a:cxn ang="0">
                  <a:pos x="908" y="187"/>
                </a:cxn>
                <a:cxn ang="0">
                  <a:pos x="929" y="186"/>
                </a:cxn>
                <a:cxn ang="0">
                  <a:pos x="945" y="196"/>
                </a:cxn>
                <a:cxn ang="0">
                  <a:pos x="964" y="207"/>
                </a:cxn>
                <a:cxn ang="0">
                  <a:pos x="983" y="218"/>
                </a:cxn>
              </a:cxnLst>
              <a:rect l="0" t="0" r="r" b="b"/>
              <a:pathLst>
                <a:path w="1019" h="340">
                  <a:moveTo>
                    <a:pt x="994" y="224"/>
                  </a:moveTo>
                  <a:lnTo>
                    <a:pt x="1007" y="196"/>
                  </a:lnTo>
                  <a:lnTo>
                    <a:pt x="1016" y="165"/>
                  </a:lnTo>
                  <a:lnTo>
                    <a:pt x="1019" y="135"/>
                  </a:lnTo>
                  <a:lnTo>
                    <a:pt x="1018" y="113"/>
                  </a:lnTo>
                  <a:lnTo>
                    <a:pt x="974" y="119"/>
                  </a:lnTo>
                  <a:lnTo>
                    <a:pt x="931" y="125"/>
                  </a:lnTo>
                  <a:lnTo>
                    <a:pt x="891" y="130"/>
                  </a:lnTo>
                  <a:lnTo>
                    <a:pt x="852" y="134"/>
                  </a:lnTo>
                  <a:lnTo>
                    <a:pt x="814" y="139"/>
                  </a:lnTo>
                  <a:lnTo>
                    <a:pt x="777" y="141"/>
                  </a:lnTo>
                  <a:lnTo>
                    <a:pt x="740" y="142"/>
                  </a:lnTo>
                  <a:lnTo>
                    <a:pt x="705" y="143"/>
                  </a:lnTo>
                  <a:lnTo>
                    <a:pt x="668" y="141"/>
                  </a:lnTo>
                  <a:lnTo>
                    <a:pt x="632" y="139"/>
                  </a:lnTo>
                  <a:lnTo>
                    <a:pt x="595" y="133"/>
                  </a:lnTo>
                  <a:lnTo>
                    <a:pt x="558" y="126"/>
                  </a:lnTo>
                  <a:lnTo>
                    <a:pt x="520" y="116"/>
                  </a:lnTo>
                  <a:lnTo>
                    <a:pt x="482" y="103"/>
                  </a:lnTo>
                  <a:lnTo>
                    <a:pt x="442" y="88"/>
                  </a:lnTo>
                  <a:lnTo>
                    <a:pt x="401" y="70"/>
                  </a:lnTo>
                  <a:lnTo>
                    <a:pt x="384" y="62"/>
                  </a:lnTo>
                  <a:lnTo>
                    <a:pt x="367" y="54"/>
                  </a:lnTo>
                  <a:lnTo>
                    <a:pt x="350" y="46"/>
                  </a:lnTo>
                  <a:lnTo>
                    <a:pt x="331" y="38"/>
                  </a:lnTo>
                  <a:lnTo>
                    <a:pt x="312" y="30"/>
                  </a:lnTo>
                  <a:lnTo>
                    <a:pt x="292" y="23"/>
                  </a:lnTo>
                  <a:lnTo>
                    <a:pt x="272" y="16"/>
                  </a:lnTo>
                  <a:lnTo>
                    <a:pt x="250" y="10"/>
                  </a:lnTo>
                  <a:lnTo>
                    <a:pt x="228" y="5"/>
                  </a:lnTo>
                  <a:lnTo>
                    <a:pt x="205" y="2"/>
                  </a:lnTo>
                  <a:lnTo>
                    <a:pt x="181" y="0"/>
                  </a:lnTo>
                  <a:lnTo>
                    <a:pt x="155" y="0"/>
                  </a:lnTo>
                  <a:lnTo>
                    <a:pt x="129" y="2"/>
                  </a:lnTo>
                  <a:lnTo>
                    <a:pt x="102" y="5"/>
                  </a:lnTo>
                  <a:lnTo>
                    <a:pt x="75" y="11"/>
                  </a:lnTo>
                  <a:lnTo>
                    <a:pt x="46" y="20"/>
                  </a:lnTo>
                  <a:lnTo>
                    <a:pt x="60" y="24"/>
                  </a:lnTo>
                  <a:lnTo>
                    <a:pt x="78" y="31"/>
                  </a:lnTo>
                  <a:lnTo>
                    <a:pt x="99" y="41"/>
                  </a:lnTo>
                  <a:lnTo>
                    <a:pt x="120" y="54"/>
                  </a:lnTo>
                  <a:lnTo>
                    <a:pt x="139" y="70"/>
                  </a:lnTo>
                  <a:lnTo>
                    <a:pt x="158" y="87"/>
                  </a:lnTo>
                  <a:lnTo>
                    <a:pt x="173" y="108"/>
                  </a:lnTo>
                  <a:lnTo>
                    <a:pt x="182" y="130"/>
                  </a:lnTo>
                  <a:lnTo>
                    <a:pt x="168" y="131"/>
                  </a:lnTo>
                  <a:lnTo>
                    <a:pt x="155" y="135"/>
                  </a:lnTo>
                  <a:lnTo>
                    <a:pt x="143" y="141"/>
                  </a:lnTo>
                  <a:lnTo>
                    <a:pt x="131" y="148"/>
                  </a:lnTo>
                  <a:lnTo>
                    <a:pt x="121" y="157"/>
                  </a:lnTo>
                  <a:lnTo>
                    <a:pt x="112" y="166"/>
                  </a:lnTo>
                  <a:lnTo>
                    <a:pt x="103" y="177"/>
                  </a:lnTo>
                  <a:lnTo>
                    <a:pt x="99" y="188"/>
                  </a:lnTo>
                  <a:lnTo>
                    <a:pt x="95" y="195"/>
                  </a:lnTo>
                  <a:lnTo>
                    <a:pt x="92" y="202"/>
                  </a:lnTo>
                  <a:lnTo>
                    <a:pt x="89" y="210"/>
                  </a:lnTo>
                  <a:lnTo>
                    <a:pt x="83" y="217"/>
                  </a:lnTo>
                  <a:lnTo>
                    <a:pt x="77" y="224"/>
                  </a:lnTo>
                  <a:lnTo>
                    <a:pt x="70" y="232"/>
                  </a:lnTo>
                  <a:lnTo>
                    <a:pt x="62" y="240"/>
                  </a:lnTo>
                  <a:lnTo>
                    <a:pt x="53" y="249"/>
                  </a:lnTo>
                  <a:lnTo>
                    <a:pt x="48" y="254"/>
                  </a:lnTo>
                  <a:lnTo>
                    <a:pt x="44" y="258"/>
                  </a:lnTo>
                  <a:lnTo>
                    <a:pt x="39" y="263"/>
                  </a:lnTo>
                  <a:lnTo>
                    <a:pt x="34" y="269"/>
                  </a:lnTo>
                  <a:lnTo>
                    <a:pt x="30" y="274"/>
                  </a:lnTo>
                  <a:lnTo>
                    <a:pt x="26" y="279"/>
                  </a:lnTo>
                  <a:lnTo>
                    <a:pt x="22" y="285"/>
                  </a:lnTo>
                  <a:lnTo>
                    <a:pt x="17" y="290"/>
                  </a:lnTo>
                  <a:lnTo>
                    <a:pt x="13" y="296"/>
                  </a:lnTo>
                  <a:lnTo>
                    <a:pt x="9" y="303"/>
                  </a:lnTo>
                  <a:lnTo>
                    <a:pt x="4" y="309"/>
                  </a:lnTo>
                  <a:lnTo>
                    <a:pt x="0" y="316"/>
                  </a:lnTo>
                  <a:lnTo>
                    <a:pt x="16" y="319"/>
                  </a:lnTo>
                  <a:lnTo>
                    <a:pt x="33" y="323"/>
                  </a:lnTo>
                  <a:lnTo>
                    <a:pt x="53" y="326"/>
                  </a:lnTo>
                  <a:lnTo>
                    <a:pt x="74" y="328"/>
                  </a:lnTo>
                  <a:lnTo>
                    <a:pt x="95" y="331"/>
                  </a:lnTo>
                  <a:lnTo>
                    <a:pt x="118" y="333"/>
                  </a:lnTo>
                  <a:lnTo>
                    <a:pt x="144" y="335"/>
                  </a:lnTo>
                  <a:lnTo>
                    <a:pt x="169" y="336"/>
                  </a:lnTo>
                  <a:lnTo>
                    <a:pt x="196" y="337"/>
                  </a:lnTo>
                  <a:lnTo>
                    <a:pt x="223" y="339"/>
                  </a:lnTo>
                  <a:lnTo>
                    <a:pt x="251" y="340"/>
                  </a:lnTo>
                  <a:lnTo>
                    <a:pt x="280" y="340"/>
                  </a:lnTo>
                  <a:lnTo>
                    <a:pt x="308" y="340"/>
                  </a:lnTo>
                  <a:lnTo>
                    <a:pt x="337" y="339"/>
                  </a:lnTo>
                  <a:lnTo>
                    <a:pt x="367" y="337"/>
                  </a:lnTo>
                  <a:lnTo>
                    <a:pt x="396" y="336"/>
                  </a:lnTo>
                  <a:lnTo>
                    <a:pt x="425" y="334"/>
                  </a:lnTo>
                  <a:lnTo>
                    <a:pt x="455" y="332"/>
                  </a:lnTo>
                  <a:lnTo>
                    <a:pt x="482" y="328"/>
                  </a:lnTo>
                  <a:lnTo>
                    <a:pt x="511" y="325"/>
                  </a:lnTo>
                  <a:lnTo>
                    <a:pt x="538" y="321"/>
                  </a:lnTo>
                  <a:lnTo>
                    <a:pt x="564" y="317"/>
                  </a:lnTo>
                  <a:lnTo>
                    <a:pt x="591" y="311"/>
                  </a:lnTo>
                  <a:lnTo>
                    <a:pt x="615" y="305"/>
                  </a:lnTo>
                  <a:lnTo>
                    <a:pt x="638" y="300"/>
                  </a:lnTo>
                  <a:lnTo>
                    <a:pt x="661" y="293"/>
                  </a:lnTo>
                  <a:lnTo>
                    <a:pt x="682" y="285"/>
                  </a:lnTo>
                  <a:lnTo>
                    <a:pt x="700" y="277"/>
                  </a:lnTo>
                  <a:lnTo>
                    <a:pt x="717" y="269"/>
                  </a:lnTo>
                  <a:lnTo>
                    <a:pt x="733" y="258"/>
                  </a:lnTo>
                  <a:lnTo>
                    <a:pt x="747" y="248"/>
                  </a:lnTo>
                  <a:lnTo>
                    <a:pt x="759" y="238"/>
                  </a:lnTo>
                  <a:lnTo>
                    <a:pt x="778" y="234"/>
                  </a:lnTo>
                  <a:lnTo>
                    <a:pt x="800" y="228"/>
                  </a:lnTo>
                  <a:lnTo>
                    <a:pt x="823" y="221"/>
                  </a:lnTo>
                  <a:lnTo>
                    <a:pt x="846" y="212"/>
                  </a:lnTo>
                  <a:lnTo>
                    <a:pt x="869" y="203"/>
                  </a:lnTo>
                  <a:lnTo>
                    <a:pt x="890" y="195"/>
                  </a:lnTo>
                  <a:lnTo>
                    <a:pt x="908" y="187"/>
                  </a:lnTo>
                  <a:lnTo>
                    <a:pt x="922" y="180"/>
                  </a:lnTo>
                  <a:lnTo>
                    <a:pt x="929" y="186"/>
                  </a:lnTo>
                  <a:lnTo>
                    <a:pt x="937" y="190"/>
                  </a:lnTo>
                  <a:lnTo>
                    <a:pt x="945" y="196"/>
                  </a:lnTo>
                  <a:lnTo>
                    <a:pt x="954" y="202"/>
                  </a:lnTo>
                  <a:lnTo>
                    <a:pt x="964" y="207"/>
                  </a:lnTo>
                  <a:lnTo>
                    <a:pt x="973" y="212"/>
                  </a:lnTo>
                  <a:lnTo>
                    <a:pt x="983" y="218"/>
                  </a:lnTo>
                  <a:lnTo>
                    <a:pt x="994" y="224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2973" y="1908"/>
              <a:ext cx="72" cy="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6"/>
                </a:cxn>
                <a:cxn ang="0">
                  <a:pos x="2" y="10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144" y="48"/>
                </a:cxn>
                <a:cxn ang="0">
                  <a:pos x="140" y="39"/>
                </a:cxn>
                <a:cxn ang="0">
                  <a:pos x="135" y="30"/>
                </a:cxn>
                <a:cxn ang="0">
                  <a:pos x="131" y="21"/>
                </a:cxn>
                <a:cxn ang="0">
                  <a:pos x="127" y="12"/>
                </a:cxn>
                <a:cxn ang="0">
                  <a:pos x="3" y="0"/>
                </a:cxn>
              </a:cxnLst>
              <a:rect l="0" t="0" r="r" b="b"/>
              <a:pathLst>
                <a:path w="144" h="48">
                  <a:moveTo>
                    <a:pt x="3" y="0"/>
                  </a:moveTo>
                  <a:lnTo>
                    <a:pt x="3" y="6"/>
                  </a:lnTo>
                  <a:lnTo>
                    <a:pt x="2" y="10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144" y="48"/>
                  </a:lnTo>
                  <a:lnTo>
                    <a:pt x="140" y="39"/>
                  </a:lnTo>
                  <a:lnTo>
                    <a:pt x="135" y="30"/>
                  </a:lnTo>
                  <a:lnTo>
                    <a:pt x="131" y="21"/>
                  </a:lnTo>
                  <a:lnTo>
                    <a:pt x="127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973" y="1886"/>
              <a:ext cx="61" cy="2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" y="18"/>
                </a:cxn>
                <a:cxn ang="0">
                  <a:pos x="1" y="22"/>
                </a:cxn>
                <a:cxn ang="0">
                  <a:pos x="1" y="28"/>
                </a:cxn>
                <a:cxn ang="0">
                  <a:pos x="1" y="33"/>
                </a:cxn>
                <a:cxn ang="0">
                  <a:pos x="120" y="42"/>
                </a:cxn>
                <a:cxn ang="0">
                  <a:pos x="119" y="34"/>
                </a:cxn>
                <a:cxn ang="0">
                  <a:pos x="119" y="26"/>
                </a:cxn>
                <a:cxn ang="0">
                  <a:pos x="119" y="19"/>
                </a:cxn>
                <a:cxn ang="0">
                  <a:pos x="120" y="12"/>
                </a:cxn>
                <a:cxn ang="0">
                  <a:pos x="120" y="10"/>
                </a:cxn>
                <a:cxn ang="0">
                  <a:pos x="122" y="6"/>
                </a:cxn>
                <a:cxn ang="0">
                  <a:pos x="122" y="3"/>
                </a:cxn>
                <a:cxn ang="0">
                  <a:pos x="122" y="0"/>
                </a:cxn>
                <a:cxn ang="0">
                  <a:pos x="0" y="13"/>
                </a:cxn>
              </a:cxnLst>
              <a:rect l="0" t="0" r="r" b="b"/>
              <a:pathLst>
                <a:path w="122" h="42">
                  <a:moveTo>
                    <a:pt x="0" y="13"/>
                  </a:moveTo>
                  <a:lnTo>
                    <a:pt x="1" y="18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1" y="33"/>
                  </a:lnTo>
                  <a:lnTo>
                    <a:pt x="120" y="42"/>
                  </a:lnTo>
                  <a:lnTo>
                    <a:pt x="119" y="34"/>
                  </a:lnTo>
                  <a:lnTo>
                    <a:pt x="119" y="26"/>
                  </a:lnTo>
                  <a:lnTo>
                    <a:pt x="119" y="19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2" y="6"/>
                  </a:lnTo>
                  <a:lnTo>
                    <a:pt x="122" y="3"/>
                  </a:lnTo>
                  <a:lnTo>
                    <a:pt x="12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971" y="1859"/>
              <a:ext cx="71" cy="2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9"/>
                </a:cxn>
                <a:cxn ang="0">
                  <a:pos x="1" y="51"/>
                </a:cxn>
                <a:cxn ang="0">
                  <a:pos x="2" y="54"/>
                </a:cxn>
                <a:cxn ang="0">
                  <a:pos x="2" y="57"/>
                </a:cxn>
                <a:cxn ang="0">
                  <a:pos x="129" y="43"/>
                </a:cxn>
                <a:cxn ang="0">
                  <a:pos x="131" y="33"/>
                </a:cxn>
                <a:cxn ang="0">
                  <a:pos x="135" y="22"/>
                </a:cxn>
                <a:cxn ang="0">
                  <a:pos x="138" y="12"/>
                </a:cxn>
                <a:cxn ang="0">
                  <a:pos x="143" y="0"/>
                </a:cxn>
                <a:cxn ang="0">
                  <a:pos x="0" y="45"/>
                </a:cxn>
              </a:cxnLst>
              <a:rect l="0" t="0" r="r" b="b"/>
              <a:pathLst>
                <a:path w="143" h="57">
                  <a:moveTo>
                    <a:pt x="0" y="45"/>
                  </a:moveTo>
                  <a:lnTo>
                    <a:pt x="1" y="49"/>
                  </a:lnTo>
                  <a:lnTo>
                    <a:pt x="1" y="51"/>
                  </a:lnTo>
                  <a:lnTo>
                    <a:pt x="2" y="54"/>
                  </a:lnTo>
                  <a:lnTo>
                    <a:pt x="2" y="57"/>
                  </a:lnTo>
                  <a:lnTo>
                    <a:pt x="129" y="43"/>
                  </a:lnTo>
                  <a:lnTo>
                    <a:pt x="131" y="33"/>
                  </a:lnTo>
                  <a:lnTo>
                    <a:pt x="135" y="22"/>
                  </a:lnTo>
                  <a:lnTo>
                    <a:pt x="138" y="12"/>
                  </a:lnTo>
                  <a:lnTo>
                    <a:pt x="143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2965" y="1832"/>
              <a:ext cx="87" cy="44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3" y="77"/>
                </a:cxn>
                <a:cxn ang="0">
                  <a:pos x="5" y="81"/>
                </a:cxn>
                <a:cxn ang="0">
                  <a:pos x="6" y="84"/>
                </a:cxn>
                <a:cxn ang="0">
                  <a:pos x="8" y="89"/>
                </a:cxn>
                <a:cxn ang="0">
                  <a:pos x="160" y="38"/>
                </a:cxn>
                <a:cxn ang="0">
                  <a:pos x="163" y="29"/>
                </a:cxn>
                <a:cxn ang="0">
                  <a:pos x="166" y="19"/>
                </a:cxn>
                <a:cxn ang="0">
                  <a:pos x="170" y="10"/>
                </a:cxn>
                <a:cxn ang="0">
                  <a:pos x="173" y="0"/>
                </a:cxn>
                <a:cxn ang="0">
                  <a:pos x="0" y="73"/>
                </a:cxn>
              </a:cxnLst>
              <a:rect l="0" t="0" r="r" b="b"/>
              <a:pathLst>
                <a:path w="173" h="89">
                  <a:moveTo>
                    <a:pt x="0" y="73"/>
                  </a:moveTo>
                  <a:lnTo>
                    <a:pt x="3" y="77"/>
                  </a:lnTo>
                  <a:lnTo>
                    <a:pt x="5" y="81"/>
                  </a:lnTo>
                  <a:lnTo>
                    <a:pt x="6" y="84"/>
                  </a:lnTo>
                  <a:lnTo>
                    <a:pt x="8" y="89"/>
                  </a:lnTo>
                  <a:lnTo>
                    <a:pt x="160" y="38"/>
                  </a:lnTo>
                  <a:lnTo>
                    <a:pt x="163" y="29"/>
                  </a:lnTo>
                  <a:lnTo>
                    <a:pt x="166" y="19"/>
                  </a:lnTo>
                  <a:lnTo>
                    <a:pt x="170" y="10"/>
                  </a:lnTo>
                  <a:lnTo>
                    <a:pt x="173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2955" y="1796"/>
              <a:ext cx="103" cy="67"/>
            </a:xfrm>
            <a:custGeom>
              <a:avLst/>
              <a:gdLst/>
              <a:ahLst/>
              <a:cxnLst>
                <a:cxn ang="0">
                  <a:pos x="198" y="58"/>
                </a:cxn>
                <a:cxn ang="0">
                  <a:pos x="202" y="43"/>
                </a:cxn>
                <a:cxn ang="0">
                  <a:pos x="205" y="27"/>
                </a:cxn>
                <a:cxn ang="0">
                  <a:pos x="207" y="13"/>
                </a:cxn>
                <a:cxn ang="0">
                  <a:pos x="207" y="0"/>
                </a:cxn>
                <a:cxn ang="0">
                  <a:pos x="202" y="2"/>
                </a:cxn>
                <a:cxn ang="0">
                  <a:pos x="195" y="7"/>
                </a:cxn>
                <a:cxn ang="0">
                  <a:pos x="187" y="12"/>
                </a:cxn>
                <a:cxn ang="0">
                  <a:pos x="178" y="16"/>
                </a:cxn>
                <a:cxn ang="0">
                  <a:pos x="167" y="23"/>
                </a:cxn>
                <a:cxn ang="0">
                  <a:pos x="155" y="30"/>
                </a:cxn>
                <a:cxn ang="0">
                  <a:pos x="141" y="37"/>
                </a:cxn>
                <a:cxn ang="0">
                  <a:pos x="128" y="45"/>
                </a:cxn>
                <a:cxn ang="0">
                  <a:pos x="113" y="53"/>
                </a:cxn>
                <a:cxn ang="0">
                  <a:pos x="96" y="62"/>
                </a:cxn>
                <a:cxn ang="0">
                  <a:pos x="80" y="70"/>
                </a:cxn>
                <a:cxn ang="0">
                  <a:pos x="64" y="79"/>
                </a:cxn>
                <a:cxn ang="0">
                  <a:pos x="48" y="89"/>
                </a:cxn>
                <a:cxn ang="0">
                  <a:pos x="32" y="98"/>
                </a:cxn>
                <a:cxn ang="0">
                  <a:pos x="16" y="107"/>
                </a:cxn>
                <a:cxn ang="0">
                  <a:pos x="0" y="116"/>
                </a:cxn>
                <a:cxn ang="0">
                  <a:pos x="4" y="121"/>
                </a:cxn>
                <a:cxn ang="0">
                  <a:pos x="8" y="125"/>
                </a:cxn>
                <a:cxn ang="0">
                  <a:pos x="11" y="130"/>
                </a:cxn>
                <a:cxn ang="0">
                  <a:pos x="15" y="135"/>
                </a:cxn>
                <a:cxn ang="0">
                  <a:pos x="198" y="58"/>
                </a:cxn>
              </a:cxnLst>
              <a:rect l="0" t="0" r="r" b="b"/>
              <a:pathLst>
                <a:path w="207" h="135">
                  <a:moveTo>
                    <a:pt x="198" y="58"/>
                  </a:moveTo>
                  <a:lnTo>
                    <a:pt x="202" y="43"/>
                  </a:lnTo>
                  <a:lnTo>
                    <a:pt x="205" y="27"/>
                  </a:lnTo>
                  <a:lnTo>
                    <a:pt x="207" y="13"/>
                  </a:lnTo>
                  <a:lnTo>
                    <a:pt x="207" y="0"/>
                  </a:lnTo>
                  <a:lnTo>
                    <a:pt x="202" y="2"/>
                  </a:lnTo>
                  <a:lnTo>
                    <a:pt x="195" y="7"/>
                  </a:lnTo>
                  <a:lnTo>
                    <a:pt x="187" y="12"/>
                  </a:lnTo>
                  <a:lnTo>
                    <a:pt x="178" y="16"/>
                  </a:lnTo>
                  <a:lnTo>
                    <a:pt x="167" y="23"/>
                  </a:lnTo>
                  <a:lnTo>
                    <a:pt x="155" y="30"/>
                  </a:lnTo>
                  <a:lnTo>
                    <a:pt x="141" y="37"/>
                  </a:lnTo>
                  <a:lnTo>
                    <a:pt x="128" y="45"/>
                  </a:lnTo>
                  <a:lnTo>
                    <a:pt x="113" y="53"/>
                  </a:lnTo>
                  <a:lnTo>
                    <a:pt x="96" y="62"/>
                  </a:lnTo>
                  <a:lnTo>
                    <a:pt x="80" y="70"/>
                  </a:lnTo>
                  <a:lnTo>
                    <a:pt x="64" y="79"/>
                  </a:lnTo>
                  <a:lnTo>
                    <a:pt x="48" y="89"/>
                  </a:lnTo>
                  <a:lnTo>
                    <a:pt x="32" y="98"/>
                  </a:lnTo>
                  <a:lnTo>
                    <a:pt x="16" y="107"/>
                  </a:lnTo>
                  <a:lnTo>
                    <a:pt x="0" y="116"/>
                  </a:lnTo>
                  <a:lnTo>
                    <a:pt x="4" y="121"/>
                  </a:lnTo>
                  <a:lnTo>
                    <a:pt x="8" y="125"/>
                  </a:lnTo>
                  <a:lnTo>
                    <a:pt x="11" y="130"/>
                  </a:lnTo>
                  <a:lnTo>
                    <a:pt x="15" y="135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968" y="1925"/>
              <a:ext cx="100" cy="42"/>
            </a:xfrm>
            <a:custGeom>
              <a:avLst/>
              <a:gdLst/>
              <a:ahLst/>
              <a:cxnLst>
                <a:cxn ang="0">
                  <a:pos x="163" y="32"/>
                </a:cxn>
                <a:cxn ang="0">
                  <a:pos x="167" y="38"/>
                </a:cxn>
                <a:cxn ang="0">
                  <a:pos x="172" y="45"/>
                </a:cxn>
                <a:cxn ang="0">
                  <a:pos x="176" y="52"/>
                </a:cxn>
                <a:cxn ang="0">
                  <a:pos x="181" y="59"/>
                </a:cxn>
                <a:cxn ang="0">
                  <a:pos x="186" y="66"/>
                </a:cxn>
                <a:cxn ang="0">
                  <a:pos x="190" y="72"/>
                </a:cxn>
                <a:cxn ang="0">
                  <a:pos x="195" y="79"/>
                </a:cxn>
                <a:cxn ang="0">
                  <a:pos x="199" y="84"/>
                </a:cxn>
                <a:cxn ang="0">
                  <a:pos x="195" y="83"/>
                </a:cxn>
                <a:cxn ang="0">
                  <a:pos x="188" y="80"/>
                </a:cxn>
                <a:cxn ang="0">
                  <a:pos x="179" y="77"/>
                </a:cxn>
                <a:cxn ang="0">
                  <a:pos x="166" y="73"/>
                </a:cxn>
                <a:cxn ang="0">
                  <a:pos x="152" y="68"/>
                </a:cxn>
                <a:cxn ang="0">
                  <a:pos x="137" y="64"/>
                </a:cxn>
                <a:cxn ang="0">
                  <a:pos x="121" y="58"/>
                </a:cxn>
                <a:cxn ang="0">
                  <a:pos x="105" y="53"/>
                </a:cxn>
                <a:cxn ang="0">
                  <a:pos x="88" y="48"/>
                </a:cxn>
                <a:cxn ang="0">
                  <a:pos x="72" y="42"/>
                </a:cxn>
                <a:cxn ang="0">
                  <a:pos x="55" y="37"/>
                </a:cxn>
                <a:cxn ang="0">
                  <a:pos x="40" y="33"/>
                </a:cxn>
                <a:cxn ang="0">
                  <a:pos x="27" y="28"/>
                </a:cxn>
                <a:cxn ang="0">
                  <a:pos x="15" y="25"/>
                </a:cxn>
                <a:cxn ang="0">
                  <a:pos x="6" y="22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4" y="10"/>
                </a:cxn>
                <a:cxn ang="0">
                  <a:pos x="6" y="5"/>
                </a:cxn>
                <a:cxn ang="0">
                  <a:pos x="7" y="0"/>
                </a:cxn>
                <a:cxn ang="0">
                  <a:pos x="22" y="3"/>
                </a:cxn>
                <a:cxn ang="0">
                  <a:pos x="42" y="6"/>
                </a:cxn>
                <a:cxn ang="0">
                  <a:pos x="65" y="11"/>
                </a:cxn>
                <a:cxn ang="0">
                  <a:pos x="90" y="15"/>
                </a:cxn>
                <a:cxn ang="0">
                  <a:pos x="113" y="21"/>
                </a:cxn>
                <a:cxn ang="0">
                  <a:pos x="135" y="26"/>
                </a:cxn>
                <a:cxn ang="0">
                  <a:pos x="152" y="29"/>
                </a:cxn>
                <a:cxn ang="0">
                  <a:pos x="163" y="32"/>
                </a:cxn>
              </a:cxnLst>
              <a:rect l="0" t="0" r="r" b="b"/>
              <a:pathLst>
                <a:path w="199" h="84">
                  <a:moveTo>
                    <a:pt x="163" y="32"/>
                  </a:moveTo>
                  <a:lnTo>
                    <a:pt x="167" y="38"/>
                  </a:lnTo>
                  <a:lnTo>
                    <a:pt x="172" y="45"/>
                  </a:lnTo>
                  <a:lnTo>
                    <a:pt x="176" y="52"/>
                  </a:lnTo>
                  <a:lnTo>
                    <a:pt x="181" y="59"/>
                  </a:lnTo>
                  <a:lnTo>
                    <a:pt x="186" y="66"/>
                  </a:lnTo>
                  <a:lnTo>
                    <a:pt x="190" y="72"/>
                  </a:lnTo>
                  <a:lnTo>
                    <a:pt x="195" y="79"/>
                  </a:lnTo>
                  <a:lnTo>
                    <a:pt x="199" y="84"/>
                  </a:lnTo>
                  <a:lnTo>
                    <a:pt x="195" y="83"/>
                  </a:lnTo>
                  <a:lnTo>
                    <a:pt x="188" y="80"/>
                  </a:lnTo>
                  <a:lnTo>
                    <a:pt x="179" y="77"/>
                  </a:lnTo>
                  <a:lnTo>
                    <a:pt x="166" y="73"/>
                  </a:lnTo>
                  <a:lnTo>
                    <a:pt x="152" y="68"/>
                  </a:lnTo>
                  <a:lnTo>
                    <a:pt x="137" y="64"/>
                  </a:lnTo>
                  <a:lnTo>
                    <a:pt x="121" y="58"/>
                  </a:lnTo>
                  <a:lnTo>
                    <a:pt x="105" y="53"/>
                  </a:lnTo>
                  <a:lnTo>
                    <a:pt x="88" y="48"/>
                  </a:lnTo>
                  <a:lnTo>
                    <a:pt x="72" y="42"/>
                  </a:lnTo>
                  <a:lnTo>
                    <a:pt x="55" y="37"/>
                  </a:lnTo>
                  <a:lnTo>
                    <a:pt x="40" y="33"/>
                  </a:lnTo>
                  <a:lnTo>
                    <a:pt x="27" y="28"/>
                  </a:lnTo>
                  <a:lnTo>
                    <a:pt x="15" y="25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6" y="5"/>
                  </a:lnTo>
                  <a:lnTo>
                    <a:pt x="7" y="0"/>
                  </a:lnTo>
                  <a:lnTo>
                    <a:pt x="22" y="3"/>
                  </a:lnTo>
                  <a:lnTo>
                    <a:pt x="42" y="6"/>
                  </a:lnTo>
                  <a:lnTo>
                    <a:pt x="65" y="11"/>
                  </a:lnTo>
                  <a:lnTo>
                    <a:pt x="90" y="15"/>
                  </a:lnTo>
                  <a:lnTo>
                    <a:pt x="113" y="21"/>
                  </a:lnTo>
                  <a:lnTo>
                    <a:pt x="135" y="26"/>
                  </a:lnTo>
                  <a:lnTo>
                    <a:pt x="152" y="29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2961" y="1941"/>
              <a:ext cx="122" cy="48"/>
            </a:xfrm>
            <a:custGeom>
              <a:avLst/>
              <a:gdLst/>
              <a:ahLst/>
              <a:cxnLst>
                <a:cxn ang="0">
                  <a:pos x="231" y="73"/>
                </a:cxn>
                <a:cxn ang="0">
                  <a:pos x="236" y="81"/>
                </a:cxn>
                <a:cxn ang="0">
                  <a:pos x="241" y="88"/>
                </a:cxn>
                <a:cxn ang="0">
                  <a:pos x="244" y="93"/>
                </a:cxn>
                <a:cxn ang="0">
                  <a:pos x="245" y="96"/>
                </a:cxn>
                <a:cxn ang="0">
                  <a:pos x="231" y="95"/>
                </a:cxn>
                <a:cxn ang="0">
                  <a:pos x="217" y="94"/>
                </a:cxn>
                <a:cxn ang="0">
                  <a:pos x="201" y="93"/>
                </a:cxn>
                <a:cxn ang="0">
                  <a:pos x="186" y="89"/>
                </a:cxn>
                <a:cxn ang="0">
                  <a:pos x="169" y="87"/>
                </a:cxn>
                <a:cxn ang="0">
                  <a:pos x="155" y="82"/>
                </a:cxn>
                <a:cxn ang="0">
                  <a:pos x="138" y="79"/>
                </a:cxn>
                <a:cxn ang="0">
                  <a:pos x="122" y="74"/>
                </a:cxn>
                <a:cxn ang="0">
                  <a:pos x="106" y="69"/>
                </a:cxn>
                <a:cxn ang="0">
                  <a:pos x="91" y="63"/>
                </a:cxn>
                <a:cxn ang="0">
                  <a:pos x="75" y="57"/>
                </a:cxn>
                <a:cxn ang="0">
                  <a:pos x="59" y="51"/>
                </a:cxn>
                <a:cxn ang="0">
                  <a:pos x="44" y="46"/>
                </a:cxn>
                <a:cxn ang="0">
                  <a:pos x="29" y="39"/>
                </a:cxn>
                <a:cxn ang="0">
                  <a:pos x="14" y="32"/>
                </a:cxn>
                <a:cxn ang="0">
                  <a:pos x="0" y="25"/>
                </a:cxn>
                <a:cxn ang="0">
                  <a:pos x="4" y="18"/>
                </a:cxn>
                <a:cxn ang="0">
                  <a:pos x="7" y="12"/>
                </a:cxn>
                <a:cxn ang="0">
                  <a:pos x="9" y="7"/>
                </a:cxn>
                <a:cxn ang="0">
                  <a:pos x="13" y="0"/>
                </a:cxn>
                <a:cxn ang="0">
                  <a:pos x="26" y="3"/>
                </a:cxn>
                <a:cxn ang="0">
                  <a:pos x="38" y="8"/>
                </a:cxn>
                <a:cxn ang="0">
                  <a:pos x="53" y="12"/>
                </a:cxn>
                <a:cxn ang="0">
                  <a:pos x="69" y="17"/>
                </a:cxn>
                <a:cxn ang="0">
                  <a:pos x="85" y="23"/>
                </a:cxn>
                <a:cxn ang="0">
                  <a:pos x="102" y="28"/>
                </a:cxn>
                <a:cxn ang="0">
                  <a:pos x="119" y="34"/>
                </a:cxn>
                <a:cxn ang="0">
                  <a:pos x="135" y="40"/>
                </a:cxn>
                <a:cxn ang="0">
                  <a:pos x="151" y="44"/>
                </a:cxn>
                <a:cxn ang="0">
                  <a:pos x="167" y="50"/>
                </a:cxn>
                <a:cxn ang="0">
                  <a:pos x="181" y="55"/>
                </a:cxn>
                <a:cxn ang="0">
                  <a:pos x="195" y="59"/>
                </a:cxn>
                <a:cxn ang="0">
                  <a:pos x="206" y="64"/>
                </a:cxn>
                <a:cxn ang="0">
                  <a:pos x="217" y="67"/>
                </a:cxn>
                <a:cxn ang="0">
                  <a:pos x="225" y="71"/>
                </a:cxn>
                <a:cxn ang="0">
                  <a:pos x="231" y="73"/>
                </a:cxn>
              </a:cxnLst>
              <a:rect l="0" t="0" r="r" b="b"/>
              <a:pathLst>
                <a:path w="245" h="96">
                  <a:moveTo>
                    <a:pt x="231" y="73"/>
                  </a:moveTo>
                  <a:lnTo>
                    <a:pt x="236" y="81"/>
                  </a:lnTo>
                  <a:lnTo>
                    <a:pt x="241" y="88"/>
                  </a:lnTo>
                  <a:lnTo>
                    <a:pt x="244" y="93"/>
                  </a:lnTo>
                  <a:lnTo>
                    <a:pt x="245" y="96"/>
                  </a:lnTo>
                  <a:lnTo>
                    <a:pt x="231" y="95"/>
                  </a:lnTo>
                  <a:lnTo>
                    <a:pt x="217" y="94"/>
                  </a:lnTo>
                  <a:lnTo>
                    <a:pt x="201" y="93"/>
                  </a:lnTo>
                  <a:lnTo>
                    <a:pt x="186" y="89"/>
                  </a:lnTo>
                  <a:lnTo>
                    <a:pt x="169" y="87"/>
                  </a:lnTo>
                  <a:lnTo>
                    <a:pt x="155" y="82"/>
                  </a:lnTo>
                  <a:lnTo>
                    <a:pt x="138" y="79"/>
                  </a:lnTo>
                  <a:lnTo>
                    <a:pt x="122" y="74"/>
                  </a:lnTo>
                  <a:lnTo>
                    <a:pt x="106" y="69"/>
                  </a:lnTo>
                  <a:lnTo>
                    <a:pt x="91" y="63"/>
                  </a:lnTo>
                  <a:lnTo>
                    <a:pt x="75" y="57"/>
                  </a:lnTo>
                  <a:lnTo>
                    <a:pt x="59" y="51"/>
                  </a:lnTo>
                  <a:lnTo>
                    <a:pt x="44" y="46"/>
                  </a:lnTo>
                  <a:lnTo>
                    <a:pt x="29" y="39"/>
                  </a:lnTo>
                  <a:lnTo>
                    <a:pt x="14" y="32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7" y="12"/>
                  </a:lnTo>
                  <a:lnTo>
                    <a:pt x="9" y="7"/>
                  </a:lnTo>
                  <a:lnTo>
                    <a:pt x="13" y="0"/>
                  </a:lnTo>
                  <a:lnTo>
                    <a:pt x="26" y="3"/>
                  </a:lnTo>
                  <a:lnTo>
                    <a:pt x="38" y="8"/>
                  </a:lnTo>
                  <a:lnTo>
                    <a:pt x="53" y="12"/>
                  </a:lnTo>
                  <a:lnTo>
                    <a:pt x="69" y="17"/>
                  </a:lnTo>
                  <a:lnTo>
                    <a:pt x="85" y="23"/>
                  </a:lnTo>
                  <a:lnTo>
                    <a:pt x="102" y="28"/>
                  </a:lnTo>
                  <a:lnTo>
                    <a:pt x="119" y="34"/>
                  </a:lnTo>
                  <a:lnTo>
                    <a:pt x="135" y="40"/>
                  </a:lnTo>
                  <a:lnTo>
                    <a:pt x="151" y="44"/>
                  </a:lnTo>
                  <a:lnTo>
                    <a:pt x="167" y="50"/>
                  </a:lnTo>
                  <a:lnTo>
                    <a:pt x="181" y="55"/>
                  </a:lnTo>
                  <a:lnTo>
                    <a:pt x="195" y="59"/>
                  </a:lnTo>
                  <a:lnTo>
                    <a:pt x="206" y="64"/>
                  </a:lnTo>
                  <a:lnTo>
                    <a:pt x="217" y="67"/>
                  </a:lnTo>
                  <a:lnTo>
                    <a:pt x="225" y="71"/>
                  </a:lnTo>
                  <a:lnTo>
                    <a:pt x="231" y="7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2498" y="2010"/>
              <a:ext cx="81" cy="8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1" y="23"/>
                </a:cxn>
                <a:cxn ang="0">
                  <a:pos x="26" y="47"/>
                </a:cxn>
                <a:cxn ang="0">
                  <a:pos x="46" y="71"/>
                </a:cxn>
                <a:cxn ang="0">
                  <a:pos x="67" y="95"/>
                </a:cxn>
                <a:cxn ang="0">
                  <a:pos x="89" y="119"/>
                </a:cxn>
                <a:cxn ang="0">
                  <a:pos x="112" y="140"/>
                </a:cxn>
                <a:cxn ang="0">
                  <a:pos x="134" y="158"/>
                </a:cxn>
                <a:cxn ang="0">
                  <a:pos x="154" y="172"/>
                </a:cxn>
                <a:cxn ang="0">
                  <a:pos x="155" y="167"/>
                </a:cxn>
                <a:cxn ang="0">
                  <a:pos x="156" y="163"/>
                </a:cxn>
                <a:cxn ang="0">
                  <a:pos x="158" y="159"/>
                </a:cxn>
                <a:cxn ang="0">
                  <a:pos x="161" y="156"/>
                </a:cxn>
                <a:cxn ang="0">
                  <a:pos x="138" y="138"/>
                </a:cxn>
                <a:cxn ang="0">
                  <a:pos x="116" y="118"/>
                </a:cxn>
                <a:cxn ang="0">
                  <a:pos x="96" y="98"/>
                </a:cxn>
                <a:cxn ang="0">
                  <a:pos x="77" y="78"/>
                </a:cxn>
                <a:cxn ang="0">
                  <a:pos x="59" y="58"/>
                </a:cxn>
                <a:cxn ang="0">
                  <a:pos x="44" y="38"/>
                </a:cxn>
                <a:cxn ang="0">
                  <a:pos x="31" y="18"/>
                </a:cxn>
                <a:cxn ang="0">
                  <a:pos x="19" y="0"/>
                </a:cxn>
                <a:cxn ang="0">
                  <a:pos x="0" y="1"/>
                </a:cxn>
              </a:cxnLst>
              <a:rect l="0" t="0" r="r" b="b"/>
              <a:pathLst>
                <a:path w="161" h="172">
                  <a:moveTo>
                    <a:pt x="0" y="1"/>
                  </a:moveTo>
                  <a:lnTo>
                    <a:pt x="11" y="23"/>
                  </a:lnTo>
                  <a:lnTo>
                    <a:pt x="26" y="47"/>
                  </a:lnTo>
                  <a:lnTo>
                    <a:pt x="46" y="71"/>
                  </a:lnTo>
                  <a:lnTo>
                    <a:pt x="67" y="95"/>
                  </a:lnTo>
                  <a:lnTo>
                    <a:pt x="89" y="119"/>
                  </a:lnTo>
                  <a:lnTo>
                    <a:pt x="112" y="140"/>
                  </a:lnTo>
                  <a:lnTo>
                    <a:pt x="134" y="158"/>
                  </a:lnTo>
                  <a:lnTo>
                    <a:pt x="154" y="172"/>
                  </a:lnTo>
                  <a:lnTo>
                    <a:pt x="155" y="167"/>
                  </a:lnTo>
                  <a:lnTo>
                    <a:pt x="156" y="163"/>
                  </a:lnTo>
                  <a:lnTo>
                    <a:pt x="158" y="159"/>
                  </a:lnTo>
                  <a:lnTo>
                    <a:pt x="161" y="156"/>
                  </a:lnTo>
                  <a:lnTo>
                    <a:pt x="138" y="138"/>
                  </a:lnTo>
                  <a:lnTo>
                    <a:pt x="116" y="118"/>
                  </a:lnTo>
                  <a:lnTo>
                    <a:pt x="96" y="98"/>
                  </a:lnTo>
                  <a:lnTo>
                    <a:pt x="77" y="78"/>
                  </a:lnTo>
                  <a:lnTo>
                    <a:pt x="59" y="58"/>
                  </a:lnTo>
                  <a:lnTo>
                    <a:pt x="44" y="38"/>
                  </a:lnTo>
                  <a:lnTo>
                    <a:pt x="31" y="18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2518" y="2015"/>
              <a:ext cx="62" cy="6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9"/>
                </a:cxn>
                <a:cxn ang="0">
                  <a:pos x="16" y="22"/>
                </a:cxn>
                <a:cxn ang="0">
                  <a:pos x="28" y="39"/>
                </a:cxn>
                <a:cxn ang="0">
                  <a:pos x="45" y="57"/>
                </a:cxn>
                <a:cxn ang="0">
                  <a:pos x="63" y="78"/>
                </a:cxn>
                <a:cxn ang="0">
                  <a:pos x="83" y="97"/>
                </a:cxn>
                <a:cxn ang="0">
                  <a:pos x="103" y="116"/>
                </a:cxn>
                <a:cxn ang="0">
                  <a:pos x="124" y="131"/>
                </a:cxn>
                <a:cxn ang="0">
                  <a:pos x="122" y="120"/>
                </a:cxn>
                <a:cxn ang="0">
                  <a:pos x="121" y="111"/>
                </a:cxn>
                <a:cxn ang="0">
                  <a:pos x="119" y="102"/>
                </a:cxn>
                <a:cxn ang="0">
                  <a:pos x="119" y="94"/>
                </a:cxn>
                <a:cxn ang="0">
                  <a:pos x="109" y="88"/>
                </a:cxn>
                <a:cxn ang="0">
                  <a:pos x="95" y="80"/>
                </a:cxn>
                <a:cxn ang="0">
                  <a:pos x="80" y="69"/>
                </a:cxn>
                <a:cxn ang="0">
                  <a:pos x="64" y="55"/>
                </a:cxn>
                <a:cxn ang="0">
                  <a:pos x="49" y="40"/>
                </a:cxn>
                <a:cxn ang="0">
                  <a:pos x="35" y="25"/>
                </a:cxn>
                <a:cxn ang="0">
                  <a:pos x="24" y="11"/>
                </a:cxn>
                <a:cxn ang="0">
                  <a:pos x="16" y="0"/>
                </a:cxn>
                <a:cxn ang="0">
                  <a:pos x="0" y="1"/>
                </a:cxn>
              </a:cxnLst>
              <a:rect l="0" t="0" r="r" b="b"/>
              <a:pathLst>
                <a:path w="124" h="131">
                  <a:moveTo>
                    <a:pt x="0" y="1"/>
                  </a:moveTo>
                  <a:lnTo>
                    <a:pt x="5" y="9"/>
                  </a:lnTo>
                  <a:lnTo>
                    <a:pt x="16" y="22"/>
                  </a:lnTo>
                  <a:lnTo>
                    <a:pt x="28" y="39"/>
                  </a:lnTo>
                  <a:lnTo>
                    <a:pt x="45" y="57"/>
                  </a:lnTo>
                  <a:lnTo>
                    <a:pt x="63" y="78"/>
                  </a:lnTo>
                  <a:lnTo>
                    <a:pt x="83" y="97"/>
                  </a:lnTo>
                  <a:lnTo>
                    <a:pt x="103" y="116"/>
                  </a:lnTo>
                  <a:lnTo>
                    <a:pt x="124" y="131"/>
                  </a:lnTo>
                  <a:lnTo>
                    <a:pt x="122" y="120"/>
                  </a:lnTo>
                  <a:lnTo>
                    <a:pt x="121" y="111"/>
                  </a:lnTo>
                  <a:lnTo>
                    <a:pt x="119" y="102"/>
                  </a:lnTo>
                  <a:lnTo>
                    <a:pt x="119" y="94"/>
                  </a:lnTo>
                  <a:lnTo>
                    <a:pt x="109" y="88"/>
                  </a:lnTo>
                  <a:lnTo>
                    <a:pt x="95" y="80"/>
                  </a:lnTo>
                  <a:lnTo>
                    <a:pt x="80" y="69"/>
                  </a:lnTo>
                  <a:lnTo>
                    <a:pt x="64" y="55"/>
                  </a:lnTo>
                  <a:lnTo>
                    <a:pt x="49" y="40"/>
                  </a:lnTo>
                  <a:lnTo>
                    <a:pt x="35" y="25"/>
                  </a:lnTo>
                  <a:lnTo>
                    <a:pt x="24" y="1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2535" y="2018"/>
              <a:ext cx="4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5"/>
                </a:cxn>
                <a:cxn ang="0">
                  <a:pos x="14" y="15"/>
                </a:cxn>
                <a:cxn ang="0">
                  <a:pos x="24" y="24"/>
                </a:cxn>
                <a:cxn ang="0">
                  <a:pos x="36" y="35"/>
                </a:cxn>
                <a:cxn ang="0">
                  <a:pos x="47" y="46"/>
                </a:cxn>
                <a:cxn ang="0">
                  <a:pos x="60" y="56"/>
                </a:cxn>
                <a:cxn ang="0">
                  <a:pos x="73" y="64"/>
                </a:cxn>
                <a:cxn ang="0">
                  <a:pos x="85" y="71"/>
                </a:cxn>
                <a:cxn ang="0">
                  <a:pos x="85" y="63"/>
                </a:cxn>
                <a:cxn ang="0">
                  <a:pos x="88" y="56"/>
                </a:cxn>
                <a:cxn ang="0">
                  <a:pos x="89" y="50"/>
                </a:cxn>
                <a:cxn ang="0">
                  <a:pos x="92" y="46"/>
                </a:cxn>
                <a:cxn ang="0">
                  <a:pos x="84" y="42"/>
                </a:cxn>
                <a:cxn ang="0">
                  <a:pos x="76" y="39"/>
                </a:cxn>
                <a:cxn ang="0">
                  <a:pos x="68" y="34"/>
                </a:cxn>
                <a:cxn ang="0">
                  <a:pos x="60" y="30"/>
                </a:cxn>
                <a:cxn ang="0">
                  <a:pos x="52" y="24"/>
                </a:cxn>
                <a:cxn ang="0">
                  <a:pos x="45" y="17"/>
                </a:cxn>
                <a:cxn ang="0">
                  <a:pos x="38" y="9"/>
                </a:cxn>
                <a:cxn ang="0">
                  <a:pos x="32" y="1"/>
                </a:cxn>
                <a:cxn ang="0">
                  <a:pos x="0" y="0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6" y="5"/>
                  </a:lnTo>
                  <a:lnTo>
                    <a:pt x="14" y="15"/>
                  </a:lnTo>
                  <a:lnTo>
                    <a:pt x="24" y="24"/>
                  </a:lnTo>
                  <a:lnTo>
                    <a:pt x="36" y="35"/>
                  </a:lnTo>
                  <a:lnTo>
                    <a:pt x="47" y="46"/>
                  </a:lnTo>
                  <a:lnTo>
                    <a:pt x="60" y="56"/>
                  </a:lnTo>
                  <a:lnTo>
                    <a:pt x="73" y="64"/>
                  </a:lnTo>
                  <a:lnTo>
                    <a:pt x="85" y="71"/>
                  </a:lnTo>
                  <a:lnTo>
                    <a:pt x="85" y="63"/>
                  </a:lnTo>
                  <a:lnTo>
                    <a:pt x="88" y="56"/>
                  </a:lnTo>
                  <a:lnTo>
                    <a:pt x="89" y="50"/>
                  </a:lnTo>
                  <a:lnTo>
                    <a:pt x="92" y="46"/>
                  </a:lnTo>
                  <a:lnTo>
                    <a:pt x="84" y="42"/>
                  </a:lnTo>
                  <a:lnTo>
                    <a:pt x="76" y="39"/>
                  </a:lnTo>
                  <a:lnTo>
                    <a:pt x="68" y="34"/>
                  </a:lnTo>
                  <a:lnTo>
                    <a:pt x="60" y="30"/>
                  </a:lnTo>
                  <a:lnTo>
                    <a:pt x="52" y="24"/>
                  </a:lnTo>
                  <a:lnTo>
                    <a:pt x="45" y="17"/>
                  </a:lnTo>
                  <a:lnTo>
                    <a:pt x="38" y="9"/>
                  </a:lnTo>
                  <a:lnTo>
                    <a:pt x="3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2763" y="2002"/>
              <a:ext cx="85" cy="5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3" y="18"/>
                </a:cxn>
                <a:cxn ang="0">
                  <a:pos x="31" y="30"/>
                </a:cxn>
                <a:cxn ang="0">
                  <a:pos x="53" y="45"/>
                </a:cxn>
                <a:cxn ang="0">
                  <a:pos x="77" y="61"/>
                </a:cxn>
                <a:cxn ang="0">
                  <a:pos x="102" y="77"/>
                </a:cxn>
                <a:cxn ang="0">
                  <a:pos x="125" y="93"/>
                </a:cxn>
                <a:cxn ang="0">
                  <a:pos x="145" y="106"/>
                </a:cxn>
                <a:cxn ang="0">
                  <a:pos x="163" y="116"/>
                </a:cxn>
                <a:cxn ang="0">
                  <a:pos x="164" y="111"/>
                </a:cxn>
                <a:cxn ang="0">
                  <a:pos x="165" y="104"/>
                </a:cxn>
                <a:cxn ang="0">
                  <a:pos x="167" y="97"/>
                </a:cxn>
                <a:cxn ang="0">
                  <a:pos x="169" y="91"/>
                </a:cxn>
                <a:cxn ang="0">
                  <a:pos x="155" y="83"/>
                </a:cxn>
                <a:cxn ang="0">
                  <a:pos x="137" y="74"/>
                </a:cxn>
                <a:cxn ang="0">
                  <a:pos x="119" y="62"/>
                </a:cxn>
                <a:cxn ang="0">
                  <a:pos x="100" y="51"/>
                </a:cxn>
                <a:cxn ang="0">
                  <a:pos x="82" y="39"/>
                </a:cxn>
                <a:cxn ang="0">
                  <a:pos x="65" y="27"/>
                </a:cxn>
                <a:cxn ang="0">
                  <a:pos x="50" y="13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8" y="3"/>
                </a:cxn>
                <a:cxn ang="0">
                  <a:pos x="23" y="4"/>
                </a:cxn>
                <a:cxn ang="0">
                  <a:pos x="19" y="5"/>
                </a:cxn>
                <a:cxn ang="0">
                  <a:pos x="13" y="6"/>
                </a:cxn>
                <a:cxn ang="0">
                  <a:pos x="8" y="7"/>
                </a:cxn>
                <a:cxn ang="0">
                  <a:pos x="4" y="8"/>
                </a:cxn>
                <a:cxn ang="0">
                  <a:pos x="0" y="8"/>
                </a:cxn>
              </a:cxnLst>
              <a:rect l="0" t="0" r="r" b="b"/>
              <a:pathLst>
                <a:path w="169" h="116">
                  <a:moveTo>
                    <a:pt x="0" y="8"/>
                  </a:moveTo>
                  <a:lnTo>
                    <a:pt x="13" y="18"/>
                  </a:lnTo>
                  <a:lnTo>
                    <a:pt x="31" y="30"/>
                  </a:lnTo>
                  <a:lnTo>
                    <a:pt x="53" y="45"/>
                  </a:lnTo>
                  <a:lnTo>
                    <a:pt x="77" y="61"/>
                  </a:lnTo>
                  <a:lnTo>
                    <a:pt x="102" y="77"/>
                  </a:lnTo>
                  <a:lnTo>
                    <a:pt x="125" y="93"/>
                  </a:lnTo>
                  <a:lnTo>
                    <a:pt x="145" y="106"/>
                  </a:lnTo>
                  <a:lnTo>
                    <a:pt x="163" y="116"/>
                  </a:lnTo>
                  <a:lnTo>
                    <a:pt x="164" y="111"/>
                  </a:lnTo>
                  <a:lnTo>
                    <a:pt x="165" y="104"/>
                  </a:lnTo>
                  <a:lnTo>
                    <a:pt x="167" y="97"/>
                  </a:lnTo>
                  <a:lnTo>
                    <a:pt x="169" y="91"/>
                  </a:lnTo>
                  <a:lnTo>
                    <a:pt x="155" y="83"/>
                  </a:lnTo>
                  <a:lnTo>
                    <a:pt x="137" y="74"/>
                  </a:lnTo>
                  <a:lnTo>
                    <a:pt x="119" y="62"/>
                  </a:lnTo>
                  <a:lnTo>
                    <a:pt x="100" y="51"/>
                  </a:lnTo>
                  <a:lnTo>
                    <a:pt x="82" y="39"/>
                  </a:lnTo>
                  <a:lnTo>
                    <a:pt x="65" y="27"/>
                  </a:lnTo>
                  <a:lnTo>
                    <a:pt x="50" y="13"/>
                  </a:lnTo>
                  <a:lnTo>
                    <a:pt x="36" y="0"/>
                  </a:lnTo>
                  <a:lnTo>
                    <a:pt x="32" y="2"/>
                  </a:lnTo>
                  <a:lnTo>
                    <a:pt x="28" y="3"/>
                  </a:lnTo>
                  <a:lnTo>
                    <a:pt x="23" y="4"/>
                  </a:lnTo>
                  <a:lnTo>
                    <a:pt x="19" y="5"/>
                  </a:lnTo>
                  <a:lnTo>
                    <a:pt x="13" y="6"/>
                  </a:lnTo>
                  <a:lnTo>
                    <a:pt x="8" y="7"/>
                  </a:lnTo>
                  <a:lnTo>
                    <a:pt x="4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2791" y="1995"/>
              <a:ext cx="57" cy="4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15"/>
                </a:cxn>
                <a:cxn ang="0">
                  <a:pos x="21" y="23"/>
                </a:cxn>
                <a:cxn ang="0">
                  <a:pos x="35" y="33"/>
                </a:cxn>
                <a:cxn ang="0">
                  <a:pos x="50" y="43"/>
                </a:cxn>
                <a:cxn ang="0">
                  <a:pos x="66" y="55"/>
                </a:cxn>
                <a:cxn ang="0">
                  <a:pos x="83" y="64"/>
                </a:cxn>
                <a:cxn ang="0">
                  <a:pos x="100" y="73"/>
                </a:cxn>
                <a:cxn ang="0">
                  <a:pos x="114" y="81"/>
                </a:cxn>
                <a:cxn ang="0">
                  <a:pos x="113" y="78"/>
                </a:cxn>
                <a:cxn ang="0">
                  <a:pos x="111" y="72"/>
                </a:cxn>
                <a:cxn ang="0">
                  <a:pos x="110" y="66"/>
                </a:cxn>
                <a:cxn ang="0">
                  <a:pos x="109" y="62"/>
                </a:cxn>
                <a:cxn ang="0">
                  <a:pos x="100" y="56"/>
                </a:cxn>
                <a:cxn ang="0">
                  <a:pos x="89" y="49"/>
                </a:cxn>
                <a:cxn ang="0">
                  <a:pos x="76" y="41"/>
                </a:cxn>
                <a:cxn ang="0">
                  <a:pos x="64" y="32"/>
                </a:cxn>
                <a:cxn ang="0">
                  <a:pos x="51" y="23"/>
                </a:cxn>
                <a:cxn ang="0">
                  <a:pos x="38" y="14"/>
                </a:cxn>
                <a:cxn ang="0">
                  <a:pos x="29" y="7"/>
                </a:cxn>
                <a:cxn ang="0">
                  <a:pos x="22" y="0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6" y="6"/>
                </a:cxn>
                <a:cxn ang="0">
                  <a:pos x="0" y="8"/>
                </a:cxn>
              </a:cxnLst>
              <a:rect l="0" t="0" r="r" b="b"/>
              <a:pathLst>
                <a:path w="114" h="81">
                  <a:moveTo>
                    <a:pt x="0" y="8"/>
                  </a:moveTo>
                  <a:lnTo>
                    <a:pt x="10" y="15"/>
                  </a:lnTo>
                  <a:lnTo>
                    <a:pt x="21" y="23"/>
                  </a:lnTo>
                  <a:lnTo>
                    <a:pt x="35" y="33"/>
                  </a:lnTo>
                  <a:lnTo>
                    <a:pt x="50" y="43"/>
                  </a:lnTo>
                  <a:lnTo>
                    <a:pt x="66" y="55"/>
                  </a:lnTo>
                  <a:lnTo>
                    <a:pt x="83" y="64"/>
                  </a:lnTo>
                  <a:lnTo>
                    <a:pt x="100" y="73"/>
                  </a:lnTo>
                  <a:lnTo>
                    <a:pt x="114" y="81"/>
                  </a:lnTo>
                  <a:lnTo>
                    <a:pt x="113" y="78"/>
                  </a:lnTo>
                  <a:lnTo>
                    <a:pt x="111" y="72"/>
                  </a:lnTo>
                  <a:lnTo>
                    <a:pt x="110" y="66"/>
                  </a:lnTo>
                  <a:lnTo>
                    <a:pt x="109" y="62"/>
                  </a:lnTo>
                  <a:lnTo>
                    <a:pt x="100" y="56"/>
                  </a:lnTo>
                  <a:lnTo>
                    <a:pt x="89" y="49"/>
                  </a:lnTo>
                  <a:lnTo>
                    <a:pt x="76" y="41"/>
                  </a:lnTo>
                  <a:lnTo>
                    <a:pt x="64" y="32"/>
                  </a:lnTo>
                  <a:lnTo>
                    <a:pt x="51" y="23"/>
                  </a:lnTo>
                  <a:lnTo>
                    <a:pt x="38" y="14"/>
                  </a:lnTo>
                  <a:lnTo>
                    <a:pt x="29" y="7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6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809" y="1986"/>
              <a:ext cx="35" cy="2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5"/>
                </a:cxn>
                <a:cxn ang="0">
                  <a:pos x="13" y="21"/>
                </a:cxn>
                <a:cxn ang="0">
                  <a:pos x="22" y="27"/>
                </a:cxn>
                <a:cxn ang="0">
                  <a:pos x="33" y="34"/>
                </a:cxn>
                <a:cxn ang="0">
                  <a:pos x="42" y="41"/>
                </a:cxn>
                <a:cxn ang="0">
                  <a:pos x="51" y="46"/>
                </a:cxn>
                <a:cxn ang="0">
                  <a:pos x="60" y="52"/>
                </a:cxn>
                <a:cxn ang="0">
                  <a:pos x="66" y="56"/>
                </a:cxn>
                <a:cxn ang="0">
                  <a:pos x="65" y="51"/>
                </a:cxn>
                <a:cxn ang="0">
                  <a:pos x="66" y="44"/>
                </a:cxn>
                <a:cxn ang="0">
                  <a:pos x="67" y="38"/>
                </a:cxn>
                <a:cxn ang="0">
                  <a:pos x="71" y="34"/>
                </a:cxn>
                <a:cxn ang="0">
                  <a:pos x="65" y="30"/>
                </a:cxn>
                <a:cxn ang="0">
                  <a:pos x="58" y="26"/>
                </a:cxn>
                <a:cxn ang="0">
                  <a:pos x="50" y="20"/>
                </a:cxn>
                <a:cxn ang="0">
                  <a:pos x="43" y="15"/>
                </a:cxn>
                <a:cxn ang="0">
                  <a:pos x="35" y="11"/>
                </a:cxn>
                <a:cxn ang="0">
                  <a:pos x="28" y="6"/>
                </a:cxn>
                <a:cxn ang="0">
                  <a:pos x="22" y="3"/>
                </a:cxn>
                <a:cxn ang="0">
                  <a:pos x="18" y="0"/>
                </a:cxn>
                <a:cxn ang="0">
                  <a:pos x="14" y="3"/>
                </a:cxn>
                <a:cxn ang="0">
                  <a:pos x="11" y="6"/>
                </a:cxn>
                <a:cxn ang="0">
                  <a:pos x="6" y="8"/>
                </a:cxn>
                <a:cxn ang="0">
                  <a:pos x="0" y="12"/>
                </a:cxn>
              </a:cxnLst>
              <a:rect l="0" t="0" r="r" b="b"/>
              <a:pathLst>
                <a:path w="71" h="56">
                  <a:moveTo>
                    <a:pt x="0" y="12"/>
                  </a:moveTo>
                  <a:lnTo>
                    <a:pt x="6" y="15"/>
                  </a:lnTo>
                  <a:lnTo>
                    <a:pt x="13" y="21"/>
                  </a:lnTo>
                  <a:lnTo>
                    <a:pt x="22" y="27"/>
                  </a:lnTo>
                  <a:lnTo>
                    <a:pt x="33" y="34"/>
                  </a:lnTo>
                  <a:lnTo>
                    <a:pt x="42" y="41"/>
                  </a:lnTo>
                  <a:lnTo>
                    <a:pt x="51" y="46"/>
                  </a:lnTo>
                  <a:lnTo>
                    <a:pt x="60" y="52"/>
                  </a:lnTo>
                  <a:lnTo>
                    <a:pt x="66" y="56"/>
                  </a:lnTo>
                  <a:lnTo>
                    <a:pt x="65" y="51"/>
                  </a:lnTo>
                  <a:lnTo>
                    <a:pt x="66" y="44"/>
                  </a:lnTo>
                  <a:lnTo>
                    <a:pt x="67" y="38"/>
                  </a:lnTo>
                  <a:lnTo>
                    <a:pt x="71" y="34"/>
                  </a:lnTo>
                  <a:lnTo>
                    <a:pt x="65" y="30"/>
                  </a:lnTo>
                  <a:lnTo>
                    <a:pt x="58" y="26"/>
                  </a:lnTo>
                  <a:lnTo>
                    <a:pt x="50" y="20"/>
                  </a:lnTo>
                  <a:lnTo>
                    <a:pt x="43" y="15"/>
                  </a:lnTo>
                  <a:lnTo>
                    <a:pt x="35" y="11"/>
                  </a:lnTo>
                  <a:lnTo>
                    <a:pt x="28" y="6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4" y="3"/>
                  </a:lnTo>
                  <a:lnTo>
                    <a:pt x="11" y="6"/>
                  </a:lnTo>
                  <a:lnTo>
                    <a:pt x="6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2825" y="1968"/>
              <a:ext cx="23" cy="21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" y="20"/>
                </a:cxn>
                <a:cxn ang="0">
                  <a:pos x="12" y="12"/>
                </a:cxn>
                <a:cxn ang="0">
                  <a:pos x="18" y="5"/>
                </a:cxn>
                <a:cxn ang="0">
                  <a:pos x="23" y="0"/>
                </a:cxn>
                <a:cxn ang="0">
                  <a:pos x="28" y="1"/>
                </a:cxn>
                <a:cxn ang="0">
                  <a:pos x="35" y="3"/>
                </a:cxn>
                <a:cxn ang="0">
                  <a:pos x="41" y="5"/>
                </a:cxn>
                <a:cxn ang="0">
                  <a:pos x="46" y="7"/>
                </a:cxn>
                <a:cxn ang="0">
                  <a:pos x="44" y="10"/>
                </a:cxn>
                <a:cxn ang="0">
                  <a:pos x="43" y="15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1" y="30"/>
                </a:cxn>
                <a:cxn ang="0">
                  <a:pos x="39" y="34"/>
                </a:cxn>
                <a:cxn ang="0">
                  <a:pos x="36" y="39"/>
                </a:cxn>
                <a:cxn ang="0">
                  <a:pos x="35" y="42"/>
                </a:cxn>
                <a:cxn ang="0">
                  <a:pos x="32" y="41"/>
                </a:cxn>
                <a:cxn ang="0">
                  <a:pos x="27" y="40"/>
                </a:cxn>
                <a:cxn ang="0">
                  <a:pos x="23" y="38"/>
                </a:cxn>
                <a:cxn ang="0">
                  <a:pos x="17" y="35"/>
                </a:cxn>
                <a:cxn ang="0">
                  <a:pos x="11" y="33"/>
                </a:cxn>
                <a:cxn ang="0">
                  <a:pos x="6" y="31"/>
                </a:cxn>
                <a:cxn ang="0">
                  <a:pos x="2" y="28"/>
                </a:cxn>
                <a:cxn ang="0">
                  <a:pos x="0" y="26"/>
                </a:cxn>
              </a:cxnLst>
              <a:rect l="0" t="0" r="r" b="b"/>
              <a:pathLst>
                <a:path w="46" h="42">
                  <a:moveTo>
                    <a:pt x="0" y="26"/>
                  </a:moveTo>
                  <a:lnTo>
                    <a:pt x="5" y="20"/>
                  </a:lnTo>
                  <a:lnTo>
                    <a:pt x="12" y="12"/>
                  </a:lnTo>
                  <a:lnTo>
                    <a:pt x="18" y="5"/>
                  </a:lnTo>
                  <a:lnTo>
                    <a:pt x="23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1" y="5"/>
                  </a:lnTo>
                  <a:lnTo>
                    <a:pt x="46" y="7"/>
                  </a:lnTo>
                  <a:lnTo>
                    <a:pt x="44" y="10"/>
                  </a:lnTo>
                  <a:lnTo>
                    <a:pt x="43" y="15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9"/>
                  </a:lnTo>
                  <a:lnTo>
                    <a:pt x="35" y="42"/>
                  </a:lnTo>
                  <a:lnTo>
                    <a:pt x="32" y="41"/>
                  </a:lnTo>
                  <a:lnTo>
                    <a:pt x="27" y="40"/>
                  </a:lnTo>
                  <a:lnTo>
                    <a:pt x="23" y="38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1"/>
                  </a:lnTo>
                  <a:lnTo>
                    <a:pt x="2" y="2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2277" y="1957"/>
              <a:ext cx="49" cy="1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6" y="17"/>
                </a:cxn>
                <a:cxn ang="0">
                  <a:pos x="12" y="15"/>
                </a:cxn>
                <a:cxn ang="0">
                  <a:pos x="19" y="12"/>
                </a:cxn>
                <a:cxn ang="0">
                  <a:pos x="25" y="9"/>
                </a:cxn>
                <a:cxn ang="0">
                  <a:pos x="34" y="7"/>
                </a:cxn>
                <a:cxn ang="0">
                  <a:pos x="39" y="3"/>
                </a:cxn>
                <a:cxn ang="0">
                  <a:pos x="46" y="1"/>
                </a:cxn>
                <a:cxn ang="0">
                  <a:pos x="51" y="0"/>
                </a:cxn>
                <a:cxn ang="0">
                  <a:pos x="55" y="1"/>
                </a:cxn>
                <a:cxn ang="0">
                  <a:pos x="61" y="3"/>
                </a:cxn>
                <a:cxn ang="0">
                  <a:pos x="68" y="7"/>
                </a:cxn>
                <a:cxn ang="0">
                  <a:pos x="75" y="10"/>
                </a:cxn>
                <a:cxn ang="0">
                  <a:pos x="82" y="15"/>
                </a:cxn>
                <a:cxn ang="0">
                  <a:pos x="88" y="18"/>
                </a:cxn>
                <a:cxn ang="0">
                  <a:pos x="95" y="22"/>
                </a:cxn>
                <a:cxn ang="0">
                  <a:pos x="99" y="25"/>
                </a:cxn>
                <a:cxn ang="0">
                  <a:pos x="90" y="24"/>
                </a:cxn>
                <a:cxn ang="0">
                  <a:pos x="76" y="23"/>
                </a:cxn>
                <a:cxn ang="0">
                  <a:pos x="61" y="23"/>
                </a:cxn>
                <a:cxn ang="0">
                  <a:pos x="45" y="22"/>
                </a:cxn>
                <a:cxn ang="0">
                  <a:pos x="29" y="20"/>
                </a:cxn>
                <a:cxn ang="0">
                  <a:pos x="15" y="19"/>
                </a:cxn>
                <a:cxn ang="0">
                  <a:pos x="5" y="19"/>
                </a:cxn>
                <a:cxn ang="0">
                  <a:pos x="0" y="19"/>
                </a:cxn>
              </a:cxnLst>
              <a:rect l="0" t="0" r="r" b="b"/>
              <a:pathLst>
                <a:path w="99" h="25">
                  <a:moveTo>
                    <a:pt x="0" y="19"/>
                  </a:moveTo>
                  <a:lnTo>
                    <a:pt x="6" y="17"/>
                  </a:lnTo>
                  <a:lnTo>
                    <a:pt x="12" y="15"/>
                  </a:lnTo>
                  <a:lnTo>
                    <a:pt x="19" y="12"/>
                  </a:lnTo>
                  <a:lnTo>
                    <a:pt x="25" y="9"/>
                  </a:lnTo>
                  <a:lnTo>
                    <a:pt x="34" y="7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5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0"/>
                  </a:lnTo>
                  <a:lnTo>
                    <a:pt x="82" y="15"/>
                  </a:lnTo>
                  <a:lnTo>
                    <a:pt x="88" y="18"/>
                  </a:lnTo>
                  <a:lnTo>
                    <a:pt x="95" y="22"/>
                  </a:lnTo>
                  <a:lnTo>
                    <a:pt x="99" y="25"/>
                  </a:lnTo>
                  <a:lnTo>
                    <a:pt x="90" y="24"/>
                  </a:lnTo>
                  <a:lnTo>
                    <a:pt x="76" y="23"/>
                  </a:lnTo>
                  <a:lnTo>
                    <a:pt x="61" y="23"/>
                  </a:lnTo>
                  <a:lnTo>
                    <a:pt x="45" y="22"/>
                  </a:lnTo>
                  <a:lnTo>
                    <a:pt x="29" y="20"/>
                  </a:lnTo>
                  <a:lnTo>
                    <a:pt x="15" y="19"/>
                  </a:lnTo>
                  <a:lnTo>
                    <a:pt x="5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2294" y="1943"/>
              <a:ext cx="74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"/>
                </a:cxn>
                <a:cxn ang="0">
                  <a:pos x="26" y="6"/>
                </a:cxn>
                <a:cxn ang="0">
                  <a:pos x="42" y="8"/>
                </a:cxn>
                <a:cxn ang="0">
                  <a:pos x="60" y="10"/>
                </a:cxn>
                <a:cxn ang="0">
                  <a:pos x="78" y="12"/>
                </a:cxn>
                <a:cxn ang="0">
                  <a:pos x="98" y="12"/>
                </a:cxn>
                <a:cxn ang="0">
                  <a:pos x="117" y="9"/>
                </a:cxn>
                <a:cxn ang="0">
                  <a:pos x="137" y="5"/>
                </a:cxn>
                <a:cxn ang="0">
                  <a:pos x="141" y="8"/>
                </a:cxn>
                <a:cxn ang="0">
                  <a:pos x="145" y="14"/>
                </a:cxn>
                <a:cxn ang="0">
                  <a:pos x="147" y="21"/>
                </a:cxn>
                <a:cxn ang="0">
                  <a:pos x="146" y="28"/>
                </a:cxn>
                <a:cxn ang="0">
                  <a:pos x="144" y="36"/>
                </a:cxn>
                <a:cxn ang="0">
                  <a:pos x="138" y="43"/>
                </a:cxn>
                <a:cxn ang="0">
                  <a:pos x="130" y="48"/>
                </a:cxn>
                <a:cxn ang="0">
                  <a:pos x="117" y="53"/>
                </a:cxn>
                <a:cxn ang="0">
                  <a:pos x="108" y="53"/>
                </a:cxn>
                <a:cxn ang="0">
                  <a:pos x="97" y="48"/>
                </a:cxn>
                <a:cxn ang="0">
                  <a:pos x="83" y="41"/>
                </a:cxn>
                <a:cxn ang="0">
                  <a:pos x="69" y="33"/>
                </a:cxn>
                <a:cxn ang="0">
                  <a:pos x="53" y="24"/>
                </a:cxn>
                <a:cxn ang="0">
                  <a:pos x="36" y="15"/>
                </a:cxn>
                <a:cxn ang="0">
                  <a:pos x="18" y="7"/>
                </a:cxn>
                <a:cxn ang="0">
                  <a:pos x="0" y="0"/>
                </a:cxn>
              </a:cxnLst>
              <a:rect l="0" t="0" r="r" b="b"/>
              <a:pathLst>
                <a:path w="147" h="53">
                  <a:moveTo>
                    <a:pt x="0" y="0"/>
                  </a:moveTo>
                  <a:lnTo>
                    <a:pt x="11" y="2"/>
                  </a:lnTo>
                  <a:lnTo>
                    <a:pt x="26" y="6"/>
                  </a:lnTo>
                  <a:lnTo>
                    <a:pt x="42" y="8"/>
                  </a:lnTo>
                  <a:lnTo>
                    <a:pt x="60" y="10"/>
                  </a:lnTo>
                  <a:lnTo>
                    <a:pt x="78" y="12"/>
                  </a:lnTo>
                  <a:lnTo>
                    <a:pt x="98" y="12"/>
                  </a:lnTo>
                  <a:lnTo>
                    <a:pt x="117" y="9"/>
                  </a:lnTo>
                  <a:lnTo>
                    <a:pt x="137" y="5"/>
                  </a:lnTo>
                  <a:lnTo>
                    <a:pt x="141" y="8"/>
                  </a:lnTo>
                  <a:lnTo>
                    <a:pt x="145" y="14"/>
                  </a:lnTo>
                  <a:lnTo>
                    <a:pt x="147" y="21"/>
                  </a:lnTo>
                  <a:lnTo>
                    <a:pt x="146" y="28"/>
                  </a:lnTo>
                  <a:lnTo>
                    <a:pt x="144" y="36"/>
                  </a:lnTo>
                  <a:lnTo>
                    <a:pt x="138" y="43"/>
                  </a:lnTo>
                  <a:lnTo>
                    <a:pt x="130" y="48"/>
                  </a:lnTo>
                  <a:lnTo>
                    <a:pt x="117" y="53"/>
                  </a:lnTo>
                  <a:lnTo>
                    <a:pt x="108" y="53"/>
                  </a:lnTo>
                  <a:lnTo>
                    <a:pt x="97" y="48"/>
                  </a:lnTo>
                  <a:lnTo>
                    <a:pt x="83" y="41"/>
                  </a:lnTo>
                  <a:lnTo>
                    <a:pt x="69" y="33"/>
                  </a:lnTo>
                  <a:lnTo>
                    <a:pt x="53" y="24"/>
                  </a:lnTo>
                  <a:lnTo>
                    <a:pt x="36" y="15"/>
                  </a:lnTo>
                  <a:lnTo>
                    <a:pt x="1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2270" y="1921"/>
              <a:ext cx="67" cy="1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5" y="8"/>
                </a:cxn>
                <a:cxn ang="0">
                  <a:pos x="71" y="14"/>
                </a:cxn>
                <a:cxn ang="0">
                  <a:pos x="85" y="18"/>
                </a:cxn>
                <a:cxn ang="0">
                  <a:pos x="96" y="20"/>
                </a:cxn>
                <a:cxn ang="0">
                  <a:pos x="108" y="21"/>
                </a:cxn>
                <a:cxn ang="0">
                  <a:pos x="117" y="20"/>
                </a:cxn>
                <a:cxn ang="0">
                  <a:pos x="126" y="20"/>
                </a:cxn>
                <a:cxn ang="0">
                  <a:pos x="134" y="19"/>
                </a:cxn>
                <a:cxn ang="0">
                  <a:pos x="113" y="25"/>
                </a:cxn>
                <a:cxn ang="0">
                  <a:pos x="95" y="27"/>
                </a:cxn>
                <a:cxn ang="0">
                  <a:pos x="78" y="26"/>
                </a:cxn>
                <a:cxn ang="0">
                  <a:pos x="62" y="23"/>
                </a:cxn>
                <a:cxn ang="0">
                  <a:pos x="47" y="20"/>
                </a:cxn>
                <a:cxn ang="0">
                  <a:pos x="32" y="18"/>
                </a:cxn>
                <a:cxn ang="0">
                  <a:pos x="17" y="17"/>
                </a:cxn>
                <a:cxn ang="0">
                  <a:pos x="0" y="19"/>
                </a:cxn>
                <a:cxn ang="0">
                  <a:pos x="5" y="17"/>
                </a:cxn>
                <a:cxn ang="0">
                  <a:pos x="10" y="14"/>
                </a:cxn>
                <a:cxn ang="0">
                  <a:pos x="14" y="12"/>
                </a:cxn>
                <a:cxn ang="0">
                  <a:pos x="19" y="10"/>
                </a:cxn>
                <a:cxn ang="0">
                  <a:pos x="24" y="7"/>
                </a:cxn>
                <a:cxn ang="0">
                  <a:pos x="28" y="5"/>
                </a:cxn>
                <a:cxn ang="0">
                  <a:pos x="33" y="3"/>
                </a:cxn>
                <a:cxn ang="0">
                  <a:pos x="37" y="0"/>
                </a:cxn>
              </a:cxnLst>
              <a:rect l="0" t="0" r="r" b="b"/>
              <a:pathLst>
                <a:path w="134" h="27">
                  <a:moveTo>
                    <a:pt x="37" y="0"/>
                  </a:moveTo>
                  <a:lnTo>
                    <a:pt x="55" y="8"/>
                  </a:lnTo>
                  <a:lnTo>
                    <a:pt x="71" y="14"/>
                  </a:lnTo>
                  <a:lnTo>
                    <a:pt x="85" y="18"/>
                  </a:lnTo>
                  <a:lnTo>
                    <a:pt x="96" y="20"/>
                  </a:lnTo>
                  <a:lnTo>
                    <a:pt x="108" y="21"/>
                  </a:lnTo>
                  <a:lnTo>
                    <a:pt x="117" y="20"/>
                  </a:lnTo>
                  <a:lnTo>
                    <a:pt x="126" y="20"/>
                  </a:lnTo>
                  <a:lnTo>
                    <a:pt x="134" y="19"/>
                  </a:lnTo>
                  <a:lnTo>
                    <a:pt x="113" y="25"/>
                  </a:lnTo>
                  <a:lnTo>
                    <a:pt x="95" y="27"/>
                  </a:lnTo>
                  <a:lnTo>
                    <a:pt x="78" y="26"/>
                  </a:lnTo>
                  <a:lnTo>
                    <a:pt x="62" y="23"/>
                  </a:lnTo>
                  <a:lnTo>
                    <a:pt x="47" y="20"/>
                  </a:lnTo>
                  <a:lnTo>
                    <a:pt x="32" y="18"/>
                  </a:lnTo>
                  <a:lnTo>
                    <a:pt x="17" y="17"/>
                  </a:lnTo>
                  <a:lnTo>
                    <a:pt x="0" y="19"/>
                  </a:lnTo>
                  <a:lnTo>
                    <a:pt x="5" y="17"/>
                  </a:lnTo>
                  <a:lnTo>
                    <a:pt x="10" y="14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24" y="7"/>
                  </a:lnTo>
                  <a:lnTo>
                    <a:pt x="28" y="5"/>
                  </a:lnTo>
                  <a:lnTo>
                    <a:pt x="33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2395" y="1879"/>
              <a:ext cx="45" cy="80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4" y="158"/>
                </a:cxn>
                <a:cxn ang="0">
                  <a:pos x="7" y="157"/>
                </a:cxn>
                <a:cxn ang="0">
                  <a:pos x="12" y="157"/>
                </a:cxn>
                <a:cxn ang="0">
                  <a:pos x="16" y="157"/>
                </a:cxn>
                <a:cxn ang="0">
                  <a:pos x="21" y="157"/>
                </a:cxn>
                <a:cxn ang="0">
                  <a:pos x="26" y="156"/>
                </a:cxn>
                <a:cxn ang="0">
                  <a:pos x="30" y="156"/>
                </a:cxn>
                <a:cxn ang="0">
                  <a:pos x="36" y="155"/>
                </a:cxn>
                <a:cxn ang="0">
                  <a:pos x="51" y="153"/>
                </a:cxn>
                <a:cxn ang="0">
                  <a:pos x="64" y="149"/>
                </a:cxn>
                <a:cxn ang="0">
                  <a:pos x="73" y="146"/>
                </a:cxn>
                <a:cxn ang="0">
                  <a:pos x="79" y="142"/>
                </a:cxn>
                <a:cxn ang="0">
                  <a:pos x="83" y="138"/>
                </a:cxn>
                <a:cxn ang="0">
                  <a:pos x="87" y="132"/>
                </a:cxn>
                <a:cxn ang="0">
                  <a:pos x="89" y="127"/>
                </a:cxn>
                <a:cxn ang="0">
                  <a:pos x="90" y="123"/>
                </a:cxn>
                <a:cxn ang="0">
                  <a:pos x="90" y="115"/>
                </a:cxn>
                <a:cxn ang="0">
                  <a:pos x="87" y="103"/>
                </a:cxn>
                <a:cxn ang="0">
                  <a:pos x="80" y="88"/>
                </a:cxn>
                <a:cxn ang="0">
                  <a:pos x="72" y="71"/>
                </a:cxn>
                <a:cxn ang="0">
                  <a:pos x="64" y="53"/>
                </a:cxn>
                <a:cxn ang="0">
                  <a:pos x="54" y="34"/>
                </a:cxn>
                <a:cxn ang="0">
                  <a:pos x="46" y="16"/>
                </a:cxn>
                <a:cxn ang="0">
                  <a:pos x="40" y="0"/>
                </a:cxn>
                <a:cxn ang="0">
                  <a:pos x="36" y="0"/>
                </a:cxn>
                <a:cxn ang="0">
                  <a:pos x="31" y="1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31" y="19"/>
                </a:cxn>
                <a:cxn ang="0">
                  <a:pos x="40" y="41"/>
                </a:cxn>
                <a:cxn ang="0">
                  <a:pos x="43" y="66"/>
                </a:cxn>
                <a:cxn ang="0">
                  <a:pos x="43" y="92"/>
                </a:cxn>
                <a:cxn ang="0">
                  <a:pos x="38" y="117"/>
                </a:cxn>
                <a:cxn ang="0">
                  <a:pos x="29" y="138"/>
                </a:cxn>
                <a:cxn ang="0">
                  <a:pos x="16" y="153"/>
                </a:cxn>
                <a:cxn ang="0">
                  <a:pos x="0" y="158"/>
                </a:cxn>
              </a:cxnLst>
              <a:rect l="0" t="0" r="r" b="b"/>
              <a:pathLst>
                <a:path w="90" h="158">
                  <a:moveTo>
                    <a:pt x="0" y="158"/>
                  </a:moveTo>
                  <a:lnTo>
                    <a:pt x="4" y="158"/>
                  </a:lnTo>
                  <a:lnTo>
                    <a:pt x="7" y="157"/>
                  </a:lnTo>
                  <a:lnTo>
                    <a:pt x="12" y="157"/>
                  </a:lnTo>
                  <a:lnTo>
                    <a:pt x="16" y="157"/>
                  </a:lnTo>
                  <a:lnTo>
                    <a:pt x="21" y="157"/>
                  </a:lnTo>
                  <a:lnTo>
                    <a:pt x="26" y="156"/>
                  </a:lnTo>
                  <a:lnTo>
                    <a:pt x="30" y="156"/>
                  </a:lnTo>
                  <a:lnTo>
                    <a:pt x="36" y="155"/>
                  </a:lnTo>
                  <a:lnTo>
                    <a:pt x="51" y="153"/>
                  </a:lnTo>
                  <a:lnTo>
                    <a:pt x="64" y="149"/>
                  </a:lnTo>
                  <a:lnTo>
                    <a:pt x="73" y="146"/>
                  </a:lnTo>
                  <a:lnTo>
                    <a:pt x="79" y="142"/>
                  </a:lnTo>
                  <a:lnTo>
                    <a:pt x="83" y="138"/>
                  </a:lnTo>
                  <a:lnTo>
                    <a:pt x="87" y="132"/>
                  </a:lnTo>
                  <a:lnTo>
                    <a:pt x="89" y="127"/>
                  </a:lnTo>
                  <a:lnTo>
                    <a:pt x="90" y="123"/>
                  </a:lnTo>
                  <a:lnTo>
                    <a:pt x="90" y="115"/>
                  </a:lnTo>
                  <a:lnTo>
                    <a:pt x="87" y="103"/>
                  </a:lnTo>
                  <a:lnTo>
                    <a:pt x="80" y="88"/>
                  </a:lnTo>
                  <a:lnTo>
                    <a:pt x="72" y="71"/>
                  </a:lnTo>
                  <a:lnTo>
                    <a:pt x="64" y="53"/>
                  </a:lnTo>
                  <a:lnTo>
                    <a:pt x="54" y="34"/>
                  </a:lnTo>
                  <a:lnTo>
                    <a:pt x="46" y="16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1" y="1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31" y="19"/>
                  </a:lnTo>
                  <a:lnTo>
                    <a:pt x="40" y="41"/>
                  </a:lnTo>
                  <a:lnTo>
                    <a:pt x="43" y="66"/>
                  </a:lnTo>
                  <a:lnTo>
                    <a:pt x="43" y="92"/>
                  </a:lnTo>
                  <a:lnTo>
                    <a:pt x="38" y="117"/>
                  </a:lnTo>
                  <a:lnTo>
                    <a:pt x="29" y="138"/>
                  </a:lnTo>
                  <a:lnTo>
                    <a:pt x="16" y="153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2373" y="1844"/>
              <a:ext cx="156" cy="117"/>
            </a:xfrm>
            <a:custGeom>
              <a:avLst/>
              <a:gdLst/>
              <a:ahLst/>
              <a:cxnLst>
                <a:cxn ang="0">
                  <a:pos x="235" y="165"/>
                </a:cxn>
                <a:cxn ang="0">
                  <a:pos x="245" y="148"/>
                </a:cxn>
                <a:cxn ang="0">
                  <a:pos x="256" y="132"/>
                </a:cxn>
                <a:cxn ang="0">
                  <a:pos x="271" y="119"/>
                </a:cxn>
                <a:cxn ang="0">
                  <a:pos x="288" y="110"/>
                </a:cxn>
                <a:cxn ang="0">
                  <a:pos x="304" y="103"/>
                </a:cxn>
                <a:cxn ang="0">
                  <a:pos x="301" y="88"/>
                </a:cxn>
                <a:cxn ang="0">
                  <a:pos x="278" y="66"/>
                </a:cxn>
                <a:cxn ang="0">
                  <a:pos x="251" y="49"/>
                </a:cxn>
                <a:cxn ang="0">
                  <a:pos x="222" y="34"/>
                </a:cxn>
                <a:cxn ang="0">
                  <a:pos x="190" y="23"/>
                </a:cxn>
                <a:cxn ang="0">
                  <a:pos x="157" y="13"/>
                </a:cxn>
                <a:cxn ang="0">
                  <a:pos x="124" y="7"/>
                </a:cxn>
                <a:cxn ang="0">
                  <a:pos x="93" y="1"/>
                </a:cxn>
                <a:cxn ang="0">
                  <a:pos x="68" y="8"/>
                </a:cxn>
                <a:cxn ang="0">
                  <a:pos x="48" y="24"/>
                </a:cxn>
                <a:cxn ang="0">
                  <a:pos x="30" y="38"/>
                </a:cxn>
                <a:cxn ang="0">
                  <a:pos x="10" y="51"/>
                </a:cxn>
                <a:cxn ang="0">
                  <a:pos x="7" y="58"/>
                </a:cxn>
                <a:cxn ang="0">
                  <a:pos x="21" y="61"/>
                </a:cxn>
                <a:cxn ang="0">
                  <a:pos x="36" y="58"/>
                </a:cxn>
                <a:cxn ang="0">
                  <a:pos x="54" y="55"/>
                </a:cxn>
                <a:cxn ang="0">
                  <a:pos x="71" y="54"/>
                </a:cxn>
                <a:cxn ang="0">
                  <a:pos x="88" y="54"/>
                </a:cxn>
                <a:cxn ang="0">
                  <a:pos x="102" y="70"/>
                </a:cxn>
                <a:cxn ang="0">
                  <a:pos x="118" y="103"/>
                </a:cxn>
                <a:cxn ang="0">
                  <a:pos x="134" y="139"/>
                </a:cxn>
                <a:cxn ang="0">
                  <a:pos x="147" y="172"/>
                </a:cxn>
                <a:cxn ang="0">
                  <a:pos x="149" y="195"/>
                </a:cxn>
                <a:cxn ang="0">
                  <a:pos x="145" y="209"/>
                </a:cxn>
                <a:cxn ang="0">
                  <a:pos x="134" y="220"/>
                </a:cxn>
                <a:cxn ang="0">
                  <a:pos x="122" y="229"/>
                </a:cxn>
                <a:cxn ang="0">
                  <a:pos x="133" y="229"/>
                </a:cxn>
                <a:cxn ang="0">
                  <a:pos x="165" y="221"/>
                </a:cxn>
                <a:cxn ang="0">
                  <a:pos x="192" y="208"/>
                </a:cxn>
                <a:cxn ang="0">
                  <a:pos x="217" y="188"/>
                </a:cxn>
              </a:cxnLst>
              <a:rect l="0" t="0" r="r" b="b"/>
              <a:pathLst>
                <a:path w="312" h="233">
                  <a:moveTo>
                    <a:pt x="230" y="174"/>
                  </a:moveTo>
                  <a:lnTo>
                    <a:pt x="235" y="165"/>
                  </a:lnTo>
                  <a:lnTo>
                    <a:pt x="240" y="157"/>
                  </a:lnTo>
                  <a:lnTo>
                    <a:pt x="245" y="148"/>
                  </a:lnTo>
                  <a:lnTo>
                    <a:pt x="250" y="141"/>
                  </a:lnTo>
                  <a:lnTo>
                    <a:pt x="256" y="132"/>
                  </a:lnTo>
                  <a:lnTo>
                    <a:pt x="263" y="125"/>
                  </a:lnTo>
                  <a:lnTo>
                    <a:pt x="271" y="119"/>
                  </a:lnTo>
                  <a:lnTo>
                    <a:pt x="279" y="113"/>
                  </a:lnTo>
                  <a:lnTo>
                    <a:pt x="288" y="110"/>
                  </a:lnTo>
                  <a:lnTo>
                    <a:pt x="296" y="106"/>
                  </a:lnTo>
                  <a:lnTo>
                    <a:pt x="304" y="103"/>
                  </a:lnTo>
                  <a:lnTo>
                    <a:pt x="312" y="100"/>
                  </a:lnTo>
                  <a:lnTo>
                    <a:pt x="301" y="88"/>
                  </a:lnTo>
                  <a:lnTo>
                    <a:pt x="291" y="77"/>
                  </a:lnTo>
                  <a:lnTo>
                    <a:pt x="278" y="66"/>
                  </a:lnTo>
                  <a:lnTo>
                    <a:pt x="266" y="57"/>
                  </a:lnTo>
                  <a:lnTo>
                    <a:pt x="251" y="49"/>
                  </a:lnTo>
                  <a:lnTo>
                    <a:pt x="237" y="41"/>
                  </a:lnTo>
                  <a:lnTo>
                    <a:pt x="222" y="34"/>
                  </a:lnTo>
                  <a:lnTo>
                    <a:pt x="206" y="27"/>
                  </a:lnTo>
                  <a:lnTo>
                    <a:pt x="190" y="23"/>
                  </a:lnTo>
                  <a:lnTo>
                    <a:pt x="174" y="17"/>
                  </a:lnTo>
                  <a:lnTo>
                    <a:pt x="157" y="13"/>
                  </a:lnTo>
                  <a:lnTo>
                    <a:pt x="141" y="9"/>
                  </a:lnTo>
                  <a:lnTo>
                    <a:pt x="124" y="7"/>
                  </a:lnTo>
                  <a:lnTo>
                    <a:pt x="108" y="3"/>
                  </a:lnTo>
                  <a:lnTo>
                    <a:pt x="93" y="1"/>
                  </a:lnTo>
                  <a:lnTo>
                    <a:pt x="77" y="0"/>
                  </a:lnTo>
                  <a:lnTo>
                    <a:pt x="68" y="8"/>
                  </a:lnTo>
                  <a:lnTo>
                    <a:pt x="57" y="16"/>
                  </a:lnTo>
                  <a:lnTo>
                    <a:pt x="48" y="24"/>
                  </a:lnTo>
                  <a:lnTo>
                    <a:pt x="39" y="31"/>
                  </a:lnTo>
                  <a:lnTo>
                    <a:pt x="30" y="38"/>
                  </a:lnTo>
                  <a:lnTo>
                    <a:pt x="19" y="44"/>
                  </a:lnTo>
                  <a:lnTo>
                    <a:pt x="10" y="51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15" y="59"/>
                  </a:lnTo>
                  <a:lnTo>
                    <a:pt x="21" y="61"/>
                  </a:lnTo>
                  <a:lnTo>
                    <a:pt x="27" y="61"/>
                  </a:lnTo>
                  <a:lnTo>
                    <a:pt x="36" y="58"/>
                  </a:lnTo>
                  <a:lnTo>
                    <a:pt x="46" y="56"/>
                  </a:lnTo>
                  <a:lnTo>
                    <a:pt x="54" y="55"/>
                  </a:lnTo>
                  <a:lnTo>
                    <a:pt x="63" y="54"/>
                  </a:lnTo>
                  <a:lnTo>
                    <a:pt x="71" y="54"/>
                  </a:lnTo>
                  <a:lnTo>
                    <a:pt x="80" y="54"/>
                  </a:lnTo>
                  <a:lnTo>
                    <a:pt x="88" y="54"/>
                  </a:lnTo>
                  <a:lnTo>
                    <a:pt x="96" y="55"/>
                  </a:lnTo>
                  <a:lnTo>
                    <a:pt x="102" y="70"/>
                  </a:lnTo>
                  <a:lnTo>
                    <a:pt x="109" y="86"/>
                  </a:lnTo>
                  <a:lnTo>
                    <a:pt x="118" y="103"/>
                  </a:lnTo>
                  <a:lnTo>
                    <a:pt x="126" y="121"/>
                  </a:lnTo>
                  <a:lnTo>
                    <a:pt x="134" y="139"/>
                  </a:lnTo>
                  <a:lnTo>
                    <a:pt x="141" y="156"/>
                  </a:lnTo>
                  <a:lnTo>
                    <a:pt x="147" y="172"/>
                  </a:lnTo>
                  <a:lnTo>
                    <a:pt x="149" y="187"/>
                  </a:lnTo>
                  <a:lnTo>
                    <a:pt x="149" y="195"/>
                  </a:lnTo>
                  <a:lnTo>
                    <a:pt x="147" y="202"/>
                  </a:lnTo>
                  <a:lnTo>
                    <a:pt x="145" y="209"/>
                  </a:lnTo>
                  <a:lnTo>
                    <a:pt x="140" y="214"/>
                  </a:lnTo>
                  <a:lnTo>
                    <a:pt x="134" y="220"/>
                  </a:lnTo>
                  <a:lnTo>
                    <a:pt x="129" y="225"/>
                  </a:lnTo>
                  <a:lnTo>
                    <a:pt x="122" y="229"/>
                  </a:lnTo>
                  <a:lnTo>
                    <a:pt x="114" y="233"/>
                  </a:lnTo>
                  <a:lnTo>
                    <a:pt x="133" y="229"/>
                  </a:lnTo>
                  <a:lnTo>
                    <a:pt x="149" y="226"/>
                  </a:lnTo>
                  <a:lnTo>
                    <a:pt x="165" y="221"/>
                  </a:lnTo>
                  <a:lnTo>
                    <a:pt x="179" y="216"/>
                  </a:lnTo>
                  <a:lnTo>
                    <a:pt x="192" y="208"/>
                  </a:lnTo>
                  <a:lnTo>
                    <a:pt x="205" y="200"/>
                  </a:lnTo>
                  <a:lnTo>
                    <a:pt x="217" y="188"/>
                  </a:lnTo>
                  <a:lnTo>
                    <a:pt x="230" y="174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2426" y="1798"/>
              <a:ext cx="534" cy="100"/>
            </a:xfrm>
            <a:custGeom>
              <a:avLst/>
              <a:gdLst/>
              <a:ahLst/>
              <a:cxnLst>
                <a:cxn ang="0">
                  <a:pos x="1041" y="173"/>
                </a:cxn>
                <a:cxn ang="0">
                  <a:pos x="981" y="182"/>
                </a:cxn>
                <a:cxn ang="0">
                  <a:pos x="914" y="190"/>
                </a:cxn>
                <a:cxn ang="0">
                  <a:pos x="842" y="197"/>
                </a:cxn>
                <a:cxn ang="0">
                  <a:pos x="768" y="200"/>
                </a:cxn>
                <a:cxn ang="0">
                  <a:pos x="692" y="195"/>
                </a:cxn>
                <a:cxn ang="0">
                  <a:pos x="616" y="182"/>
                </a:cxn>
                <a:cxn ang="0">
                  <a:pos x="542" y="161"/>
                </a:cxn>
                <a:cxn ang="0">
                  <a:pos x="481" y="133"/>
                </a:cxn>
                <a:cxn ang="0">
                  <a:pos x="430" y="110"/>
                </a:cxn>
                <a:cxn ang="0">
                  <a:pos x="380" y="89"/>
                </a:cxn>
                <a:cxn ang="0">
                  <a:pos x="328" y="72"/>
                </a:cxn>
                <a:cxn ang="0">
                  <a:pos x="276" y="61"/>
                </a:cxn>
                <a:cxn ang="0">
                  <a:pos x="222" y="57"/>
                </a:cxn>
                <a:cxn ang="0">
                  <a:pos x="167" y="62"/>
                </a:cxn>
                <a:cxn ang="0">
                  <a:pos x="109" y="77"/>
                </a:cxn>
                <a:cxn ang="0">
                  <a:pos x="70" y="86"/>
                </a:cxn>
                <a:cxn ang="0">
                  <a:pos x="51" y="81"/>
                </a:cxn>
                <a:cxn ang="0">
                  <a:pos x="31" y="78"/>
                </a:cxn>
                <a:cxn ang="0">
                  <a:pos x="10" y="74"/>
                </a:cxn>
                <a:cxn ang="0">
                  <a:pos x="23" y="55"/>
                </a:cxn>
                <a:cxn ang="0">
                  <a:pos x="84" y="26"/>
                </a:cxn>
                <a:cxn ang="0">
                  <a:pos x="157" y="9"/>
                </a:cxn>
                <a:cxn ang="0">
                  <a:pos x="240" y="1"/>
                </a:cxn>
                <a:cxn ang="0">
                  <a:pos x="328" y="0"/>
                </a:cxn>
                <a:cxn ang="0">
                  <a:pos x="415" y="4"/>
                </a:cxn>
                <a:cxn ang="0">
                  <a:pos x="499" y="14"/>
                </a:cxn>
                <a:cxn ang="0">
                  <a:pos x="575" y="25"/>
                </a:cxn>
                <a:cxn ang="0">
                  <a:pos x="641" y="38"/>
                </a:cxn>
                <a:cxn ang="0">
                  <a:pos x="696" y="55"/>
                </a:cxn>
                <a:cxn ang="0">
                  <a:pos x="741" y="76"/>
                </a:cxn>
                <a:cxn ang="0">
                  <a:pos x="780" y="96"/>
                </a:cxn>
                <a:cxn ang="0">
                  <a:pos x="816" y="117"/>
                </a:cxn>
                <a:cxn ang="0">
                  <a:pos x="852" y="135"/>
                </a:cxn>
                <a:cxn ang="0">
                  <a:pos x="891" y="150"/>
                </a:cxn>
                <a:cxn ang="0">
                  <a:pos x="937" y="161"/>
                </a:cxn>
                <a:cxn ang="0">
                  <a:pos x="970" y="159"/>
                </a:cxn>
                <a:cxn ang="0">
                  <a:pos x="986" y="150"/>
                </a:cxn>
                <a:cxn ang="0">
                  <a:pos x="1006" y="140"/>
                </a:cxn>
                <a:cxn ang="0">
                  <a:pos x="1028" y="127"/>
                </a:cxn>
                <a:cxn ang="0">
                  <a:pos x="1049" y="131"/>
                </a:cxn>
                <a:cxn ang="0">
                  <a:pos x="1062" y="156"/>
                </a:cxn>
              </a:cxnLst>
              <a:rect l="0" t="0" r="r" b="b"/>
              <a:pathLst>
                <a:path w="1067" h="200">
                  <a:moveTo>
                    <a:pt x="1067" y="169"/>
                  </a:moveTo>
                  <a:lnTo>
                    <a:pt x="1041" y="173"/>
                  </a:lnTo>
                  <a:lnTo>
                    <a:pt x="1012" y="178"/>
                  </a:lnTo>
                  <a:lnTo>
                    <a:pt x="981" y="182"/>
                  </a:lnTo>
                  <a:lnTo>
                    <a:pt x="948" y="187"/>
                  </a:lnTo>
                  <a:lnTo>
                    <a:pt x="914" y="190"/>
                  </a:lnTo>
                  <a:lnTo>
                    <a:pt x="879" y="195"/>
                  </a:lnTo>
                  <a:lnTo>
                    <a:pt x="842" y="197"/>
                  </a:lnTo>
                  <a:lnTo>
                    <a:pt x="806" y="198"/>
                  </a:lnTo>
                  <a:lnTo>
                    <a:pt x="768" y="200"/>
                  </a:lnTo>
                  <a:lnTo>
                    <a:pt x="730" y="198"/>
                  </a:lnTo>
                  <a:lnTo>
                    <a:pt x="692" y="195"/>
                  </a:lnTo>
                  <a:lnTo>
                    <a:pt x="652" y="190"/>
                  </a:lnTo>
                  <a:lnTo>
                    <a:pt x="616" y="182"/>
                  </a:lnTo>
                  <a:lnTo>
                    <a:pt x="578" y="173"/>
                  </a:lnTo>
                  <a:lnTo>
                    <a:pt x="542" y="161"/>
                  </a:lnTo>
                  <a:lnTo>
                    <a:pt x="506" y="146"/>
                  </a:lnTo>
                  <a:lnTo>
                    <a:pt x="481" y="133"/>
                  </a:lnTo>
                  <a:lnTo>
                    <a:pt x="456" y="122"/>
                  </a:lnTo>
                  <a:lnTo>
                    <a:pt x="430" y="110"/>
                  </a:lnTo>
                  <a:lnTo>
                    <a:pt x="405" y="99"/>
                  </a:lnTo>
                  <a:lnTo>
                    <a:pt x="380" y="89"/>
                  </a:lnTo>
                  <a:lnTo>
                    <a:pt x="353" y="80"/>
                  </a:lnTo>
                  <a:lnTo>
                    <a:pt x="328" y="72"/>
                  </a:lnTo>
                  <a:lnTo>
                    <a:pt x="301" y="65"/>
                  </a:lnTo>
                  <a:lnTo>
                    <a:pt x="276" y="61"/>
                  </a:lnTo>
                  <a:lnTo>
                    <a:pt x="248" y="58"/>
                  </a:lnTo>
                  <a:lnTo>
                    <a:pt x="222" y="57"/>
                  </a:lnTo>
                  <a:lnTo>
                    <a:pt x="194" y="58"/>
                  </a:lnTo>
                  <a:lnTo>
                    <a:pt x="167" y="62"/>
                  </a:lnTo>
                  <a:lnTo>
                    <a:pt x="138" y="68"/>
                  </a:lnTo>
                  <a:lnTo>
                    <a:pt x="109" y="77"/>
                  </a:lnTo>
                  <a:lnTo>
                    <a:pt x="79" y="88"/>
                  </a:lnTo>
                  <a:lnTo>
                    <a:pt x="70" y="86"/>
                  </a:lnTo>
                  <a:lnTo>
                    <a:pt x="61" y="84"/>
                  </a:lnTo>
                  <a:lnTo>
                    <a:pt x="51" y="81"/>
                  </a:lnTo>
                  <a:lnTo>
                    <a:pt x="41" y="80"/>
                  </a:lnTo>
                  <a:lnTo>
                    <a:pt x="31" y="78"/>
                  </a:lnTo>
                  <a:lnTo>
                    <a:pt x="20" y="77"/>
                  </a:lnTo>
                  <a:lnTo>
                    <a:pt x="10" y="74"/>
                  </a:lnTo>
                  <a:lnTo>
                    <a:pt x="0" y="73"/>
                  </a:lnTo>
                  <a:lnTo>
                    <a:pt x="23" y="55"/>
                  </a:lnTo>
                  <a:lnTo>
                    <a:pt x="51" y="39"/>
                  </a:lnTo>
                  <a:lnTo>
                    <a:pt x="84" y="26"/>
                  </a:lnTo>
                  <a:lnTo>
                    <a:pt x="118" y="16"/>
                  </a:lnTo>
                  <a:lnTo>
                    <a:pt x="157" y="9"/>
                  </a:lnTo>
                  <a:lnTo>
                    <a:pt x="198" y="3"/>
                  </a:lnTo>
                  <a:lnTo>
                    <a:pt x="240" y="1"/>
                  </a:lnTo>
                  <a:lnTo>
                    <a:pt x="284" y="0"/>
                  </a:lnTo>
                  <a:lnTo>
                    <a:pt x="328" y="0"/>
                  </a:lnTo>
                  <a:lnTo>
                    <a:pt x="372" y="2"/>
                  </a:lnTo>
                  <a:lnTo>
                    <a:pt x="415" y="4"/>
                  </a:lnTo>
                  <a:lnTo>
                    <a:pt x="459" y="9"/>
                  </a:lnTo>
                  <a:lnTo>
                    <a:pt x="499" y="14"/>
                  </a:lnTo>
                  <a:lnTo>
                    <a:pt x="538" y="19"/>
                  </a:lnTo>
                  <a:lnTo>
                    <a:pt x="575" y="25"/>
                  </a:lnTo>
                  <a:lnTo>
                    <a:pt x="609" y="31"/>
                  </a:lnTo>
                  <a:lnTo>
                    <a:pt x="641" y="38"/>
                  </a:lnTo>
                  <a:lnTo>
                    <a:pt x="670" y="46"/>
                  </a:lnTo>
                  <a:lnTo>
                    <a:pt x="696" y="55"/>
                  </a:lnTo>
                  <a:lnTo>
                    <a:pt x="720" y="65"/>
                  </a:lnTo>
                  <a:lnTo>
                    <a:pt x="741" y="76"/>
                  </a:lnTo>
                  <a:lnTo>
                    <a:pt x="762" y="86"/>
                  </a:lnTo>
                  <a:lnTo>
                    <a:pt x="780" y="96"/>
                  </a:lnTo>
                  <a:lnTo>
                    <a:pt x="799" y="107"/>
                  </a:lnTo>
                  <a:lnTo>
                    <a:pt x="816" y="117"/>
                  </a:lnTo>
                  <a:lnTo>
                    <a:pt x="834" y="126"/>
                  </a:lnTo>
                  <a:lnTo>
                    <a:pt x="852" y="135"/>
                  </a:lnTo>
                  <a:lnTo>
                    <a:pt x="871" y="143"/>
                  </a:lnTo>
                  <a:lnTo>
                    <a:pt x="891" y="150"/>
                  </a:lnTo>
                  <a:lnTo>
                    <a:pt x="913" y="156"/>
                  </a:lnTo>
                  <a:lnTo>
                    <a:pt x="937" y="161"/>
                  </a:lnTo>
                  <a:lnTo>
                    <a:pt x="963" y="163"/>
                  </a:lnTo>
                  <a:lnTo>
                    <a:pt x="970" y="159"/>
                  </a:lnTo>
                  <a:lnTo>
                    <a:pt x="977" y="155"/>
                  </a:lnTo>
                  <a:lnTo>
                    <a:pt x="986" y="150"/>
                  </a:lnTo>
                  <a:lnTo>
                    <a:pt x="996" y="144"/>
                  </a:lnTo>
                  <a:lnTo>
                    <a:pt x="1006" y="140"/>
                  </a:lnTo>
                  <a:lnTo>
                    <a:pt x="1016" y="133"/>
                  </a:lnTo>
                  <a:lnTo>
                    <a:pt x="1028" y="127"/>
                  </a:lnTo>
                  <a:lnTo>
                    <a:pt x="1041" y="120"/>
                  </a:lnTo>
                  <a:lnTo>
                    <a:pt x="1049" y="131"/>
                  </a:lnTo>
                  <a:lnTo>
                    <a:pt x="1056" y="142"/>
                  </a:lnTo>
                  <a:lnTo>
                    <a:pt x="1062" y="156"/>
                  </a:lnTo>
                  <a:lnTo>
                    <a:pt x="1067" y="169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2515" y="1956"/>
              <a:ext cx="71" cy="2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" y="14"/>
                </a:cxn>
                <a:cxn ang="0">
                  <a:pos x="17" y="21"/>
                </a:cxn>
                <a:cxn ang="0">
                  <a:pos x="28" y="27"/>
                </a:cxn>
                <a:cxn ang="0">
                  <a:pos x="38" y="34"/>
                </a:cxn>
                <a:cxn ang="0">
                  <a:pos x="47" y="40"/>
                </a:cxn>
                <a:cxn ang="0">
                  <a:pos x="57" y="44"/>
                </a:cxn>
                <a:cxn ang="0">
                  <a:pos x="66" y="49"/>
                </a:cxn>
                <a:cxn ang="0">
                  <a:pos x="72" y="51"/>
                </a:cxn>
                <a:cxn ang="0">
                  <a:pos x="79" y="52"/>
                </a:cxn>
                <a:cxn ang="0">
                  <a:pos x="86" y="54"/>
                </a:cxn>
                <a:cxn ang="0">
                  <a:pos x="95" y="55"/>
                </a:cxn>
                <a:cxn ang="0">
                  <a:pos x="104" y="54"/>
                </a:cxn>
                <a:cxn ang="0">
                  <a:pos x="113" y="51"/>
                </a:cxn>
                <a:cxn ang="0">
                  <a:pos x="123" y="48"/>
                </a:cxn>
                <a:cxn ang="0">
                  <a:pos x="132" y="41"/>
                </a:cxn>
                <a:cxn ang="0">
                  <a:pos x="142" y="31"/>
                </a:cxn>
                <a:cxn ang="0">
                  <a:pos x="125" y="26"/>
                </a:cxn>
                <a:cxn ang="0">
                  <a:pos x="108" y="20"/>
                </a:cxn>
                <a:cxn ang="0">
                  <a:pos x="89" y="16"/>
                </a:cxn>
                <a:cxn ang="0">
                  <a:pos x="69" y="10"/>
                </a:cxn>
                <a:cxn ang="0">
                  <a:pos x="49" y="5"/>
                </a:cxn>
                <a:cxn ang="0">
                  <a:pos x="31" y="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42" h="55">
                  <a:moveTo>
                    <a:pt x="0" y="9"/>
                  </a:moveTo>
                  <a:lnTo>
                    <a:pt x="8" y="14"/>
                  </a:lnTo>
                  <a:lnTo>
                    <a:pt x="17" y="21"/>
                  </a:lnTo>
                  <a:lnTo>
                    <a:pt x="28" y="27"/>
                  </a:lnTo>
                  <a:lnTo>
                    <a:pt x="38" y="34"/>
                  </a:lnTo>
                  <a:lnTo>
                    <a:pt x="47" y="40"/>
                  </a:lnTo>
                  <a:lnTo>
                    <a:pt x="57" y="44"/>
                  </a:lnTo>
                  <a:lnTo>
                    <a:pt x="66" y="49"/>
                  </a:lnTo>
                  <a:lnTo>
                    <a:pt x="72" y="51"/>
                  </a:lnTo>
                  <a:lnTo>
                    <a:pt x="79" y="52"/>
                  </a:lnTo>
                  <a:lnTo>
                    <a:pt x="86" y="54"/>
                  </a:lnTo>
                  <a:lnTo>
                    <a:pt x="95" y="55"/>
                  </a:lnTo>
                  <a:lnTo>
                    <a:pt x="104" y="54"/>
                  </a:lnTo>
                  <a:lnTo>
                    <a:pt x="113" y="51"/>
                  </a:lnTo>
                  <a:lnTo>
                    <a:pt x="123" y="48"/>
                  </a:lnTo>
                  <a:lnTo>
                    <a:pt x="132" y="41"/>
                  </a:lnTo>
                  <a:lnTo>
                    <a:pt x="142" y="31"/>
                  </a:lnTo>
                  <a:lnTo>
                    <a:pt x="125" y="26"/>
                  </a:lnTo>
                  <a:lnTo>
                    <a:pt x="108" y="20"/>
                  </a:lnTo>
                  <a:lnTo>
                    <a:pt x="89" y="16"/>
                  </a:lnTo>
                  <a:lnTo>
                    <a:pt x="69" y="10"/>
                  </a:lnTo>
                  <a:lnTo>
                    <a:pt x="49" y="5"/>
                  </a:lnTo>
                  <a:lnTo>
                    <a:pt x="31" y="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2516" y="1942"/>
              <a:ext cx="92" cy="25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3" y="19"/>
                </a:cxn>
                <a:cxn ang="0">
                  <a:pos x="29" y="21"/>
                </a:cxn>
                <a:cxn ang="0">
                  <a:pos x="50" y="24"/>
                </a:cxn>
                <a:cxn ang="0">
                  <a:pos x="70" y="28"/>
                </a:cxn>
                <a:cxn ang="0">
                  <a:pos x="92" y="32"/>
                </a:cxn>
                <a:cxn ang="0">
                  <a:pos x="114" y="38"/>
                </a:cxn>
                <a:cxn ang="0">
                  <a:pos x="132" y="44"/>
                </a:cxn>
                <a:cxn ang="0">
                  <a:pos x="147" y="49"/>
                </a:cxn>
                <a:cxn ang="0">
                  <a:pos x="152" y="46"/>
                </a:cxn>
                <a:cxn ang="0">
                  <a:pos x="157" y="40"/>
                </a:cxn>
                <a:cxn ang="0">
                  <a:pos x="162" y="36"/>
                </a:cxn>
                <a:cxn ang="0">
                  <a:pos x="167" y="30"/>
                </a:cxn>
                <a:cxn ang="0">
                  <a:pos x="173" y="25"/>
                </a:cxn>
                <a:cxn ang="0">
                  <a:pos x="177" y="19"/>
                </a:cxn>
                <a:cxn ang="0">
                  <a:pos x="182" y="16"/>
                </a:cxn>
                <a:cxn ang="0">
                  <a:pos x="185" y="13"/>
                </a:cxn>
                <a:cxn ang="0">
                  <a:pos x="164" y="8"/>
                </a:cxn>
                <a:cxn ang="0">
                  <a:pos x="139" y="5"/>
                </a:cxn>
                <a:cxn ang="0">
                  <a:pos x="114" y="2"/>
                </a:cxn>
                <a:cxn ang="0">
                  <a:pos x="89" y="0"/>
                </a:cxn>
                <a:cxn ang="0">
                  <a:pos x="63" y="0"/>
                </a:cxn>
                <a:cxn ang="0">
                  <a:pos x="40" y="1"/>
                </a:cxn>
                <a:cxn ang="0">
                  <a:pos x="20" y="5"/>
                </a:cxn>
                <a:cxn ang="0">
                  <a:pos x="2" y="8"/>
                </a:cxn>
                <a:cxn ang="0">
                  <a:pos x="0" y="18"/>
                </a:cxn>
              </a:cxnLst>
              <a:rect l="0" t="0" r="r" b="b"/>
              <a:pathLst>
                <a:path w="185" h="49">
                  <a:moveTo>
                    <a:pt x="0" y="18"/>
                  </a:moveTo>
                  <a:lnTo>
                    <a:pt x="13" y="19"/>
                  </a:lnTo>
                  <a:lnTo>
                    <a:pt x="29" y="21"/>
                  </a:lnTo>
                  <a:lnTo>
                    <a:pt x="50" y="24"/>
                  </a:lnTo>
                  <a:lnTo>
                    <a:pt x="70" y="28"/>
                  </a:lnTo>
                  <a:lnTo>
                    <a:pt x="92" y="32"/>
                  </a:lnTo>
                  <a:lnTo>
                    <a:pt x="114" y="38"/>
                  </a:lnTo>
                  <a:lnTo>
                    <a:pt x="132" y="44"/>
                  </a:lnTo>
                  <a:lnTo>
                    <a:pt x="147" y="49"/>
                  </a:lnTo>
                  <a:lnTo>
                    <a:pt x="152" y="46"/>
                  </a:lnTo>
                  <a:lnTo>
                    <a:pt x="157" y="40"/>
                  </a:lnTo>
                  <a:lnTo>
                    <a:pt x="162" y="36"/>
                  </a:lnTo>
                  <a:lnTo>
                    <a:pt x="167" y="30"/>
                  </a:lnTo>
                  <a:lnTo>
                    <a:pt x="173" y="25"/>
                  </a:lnTo>
                  <a:lnTo>
                    <a:pt x="177" y="19"/>
                  </a:lnTo>
                  <a:lnTo>
                    <a:pt x="182" y="16"/>
                  </a:lnTo>
                  <a:lnTo>
                    <a:pt x="185" y="13"/>
                  </a:lnTo>
                  <a:lnTo>
                    <a:pt x="164" y="8"/>
                  </a:lnTo>
                  <a:lnTo>
                    <a:pt x="139" y="5"/>
                  </a:lnTo>
                  <a:lnTo>
                    <a:pt x="114" y="2"/>
                  </a:lnTo>
                  <a:lnTo>
                    <a:pt x="89" y="0"/>
                  </a:lnTo>
                  <a:lnTo>
                    <a:pt x="63" y="0"/>
                  </a:lnTo>
                  <a:lnTo>
                    <a:pt x="40" y="1"/>
                  </a:lnTo>
                  <a:lnTo>
                    <a:pt x="20" y="5"/>
                  </a:lnTo>
                  <a:lnTo>
                    <a:pt x="2" y="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2518" y="1928"/>
              <a:ext cx="115" cy="16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8" y="27"/>
                </a:cxn>
                <a:cxn ang="0">
                  <a:pos x="17" y="25"/>
                </a:cxn>
                <a:cxn ang="0">
                  <a:pos x="27" y="23"/>
                </a:cxn>
                <a:cxn ang="0">
                  <a:pos x="38" y="22"/>
                </a:cxn>
                <a:cxn ang="0">
                  <a:pos x="50" y="21"/>
                </a:cxn>
                <a:cxn ang="0">
                  <a:pos x="63" y="21"/>
                </a:cxn>
                <a:cxn ang="0">
                  <a:pos x="76" y="20"/>
                </a:cxn>
                <a:cxn ang="0">
                  <a:pos x="89" y="20"/>
                </a:cxn>
                <a:cxn ang="0">
                  <a:pos x="102" y="20"/>
                </a:cxn>
                <a:cxn ang="0">
                  <a:pos x="116" y="20"/>
                </a:cxn>
                <a:cxn ang="0">
                  <a:pos x="130" y="21"/>
                </a:cxn>
                <a:cxn ang="0">
                  <a:pos x="142" y="22"/>
                </a:cxn>
                <a:cxn ang="0">
                  <a:pos x="155" y="25"/>
                </a:cxn>
                <a:cxn ang="0">
                  <a:pos x="167" y="27"/>
                </a:cxn>
                <a:cxn ang="0">
                  <a:pos x="178" y="29"/>
                </a:cxn>
                <a:cxn ang="0">
                  <a:pos x="189" y="33"/>
                </a:cxn>
                <a:cxn ang="0">
                  <a:pos x="193" y="30"/>
                </a:cxn>
                <a:cxn ang="0">
                  <a:pos x="199" y="27"/>
                </a:cxn>
                <a:cxn ang="0">
                  <a:pos x="205" y="23"/>
                </a:cxn>
                <a:cxn ang="0">
                  <a:pos x="210" y="20"/>
                </a:cxn>
                <a:cxn ang="0">
                  <a:pos x="216" y="16"/>
                </a:cxn>
                <a:cxn ang="0">
                  <a:pos x="222" y="13"/>
                </a:cxn>
                <a:cxn ang="0">
                  <a:pos x="227" y="8"/>
                </a:cxn>
                <a:cxn ang="0">
                  <a:pos x="230" y="5"/>
                </a:cxn>
                <a:cxn ang="0">
                  <a:pos x="220" y="3"/>
                </a:cxn>
                <a:cxn ang="0">
                  <a:pos x="208" y="2"/>
                </a:cxn>
                <a:cxn ang="0">
                  <a:pos x="194" y="0"/>
                </a:cxn>
                <a:cxn ang="0">
                  <a:pos x="180" y="0"/>
                </a:cxn>
                <a:cxn ang="0">
                  <a:pos x="165" y="0"/>
                </a:cxn>
                <a:cxn ang="0">
                  <a:pos x="151" y="0"/>
                </a:cxn>
                <a:cxn ang="0">
                  <a:pos x="134" y="0"/>
                </a:cxn>
                <a:cxn ang="0">
                  <a:pos x="118" y="2"/>
                </a:cxn>
                <a:cxn ang="0">
                  <a:pos x="102" y="3"/>
                </a:cxn>
                <a:cxn ang="0">
                  <a:pos x="86" y="4"/>
                </a:cxn>
                <a:cxn ang="0">
                  <a:pos x="70" y="5"/>
                </a:cxn>
                <a:cxn ang="0">
                  <a:pos x="55" y="7"/>
                </a:cxn>
                <a:cxn ang="0">
                  <a:pos x="40" y="10"/>
                </a:cxn>
                <a:cxn ang="0">
                  <a:pos x="26" y="13"/>
                </a:cxn>
                <a:cxn ang="0">
                  <a:pos x="13" y="15"/>
                </a:cxn>
                <a:cxn ang="0">
                  <a:pos x="2" y="19"/>
                </a:cxn>
                <a:cxn ang="0">
                  <a:pos x="0" y="28"/>
                </a:cxn>
              </a:cxnLst>
              <a:rect l="0" t="0" r="r" b="b"/>
              <a:pathLst>
                <a:path w="230" h="33">
                  <a:moveTo>
                    <a:pt x="0" y="28"/>
                  </a:moveTo>
                  <a:lnTo>
                    <a:pt x="8" y="27"/>
                  </a:lnTo>
                  <a:lnTo>
                    <a:pt x="17" y="25"/>
                  </a:lnTo>
                  <a:lnTo>
                    <a:pt x="27" y="23"/>
                  </a:lnTo>
                  <a:lnTo>
                    <a:pt x="38" y="22"/>
                  </a:lnTo>
                  <a:lnTo>
                    <a:pt x="50" y="21"/>
                  </a:lnTo>
                  <a:lnTo>
                    <a:pt x="63" y="21"/>
                  </a:lnTo>
                  <a:lnTo>
                    <a:pt x="76" y="20"/>
                  </a:lnTo>
                  <a:lnTo>
                    <a:pt x="89" y="20"/>
                  </a:lnTo>
                  <a:lnTo>
                    <a:pt x="102" y="20"/>
                  </a:lnTo>
                  <a:lnTo>
                    <a:pt x="116" y="20"/>
                  </a:lnTo>
                  <a:lnTo>
                    <a:pt x="130" y="21"/>
                  </a:lnTo>
                  <a:lnTo>
                    <a:pt x="142" y="22"/>
                  </a:lnTo>
                  <a:lnTo>
                    <a:pt x="155" y="25"/>
                  </a:lnTo>
                  <a:lnTo>
                    <a:pt x="167" y="27"/>
                  </a:lnTo>
                  <a:lnTo>
                    <a:pt x="178" y="29"/>
                  </a:lnTo>
                  <a:lnTo>
                    <a:pt x="189" y="33"/>
                  </a:lnTo>
                  <a:lnTo>
                    <a:pt x="193" y="30"/>
                  </a:lnTo>
                  <a:lnTo>
                    <a:pt x="199" y="27"/>
                  </a:lnTo>
                  <a:lnTo>
                    <a:pt x="205" y="23"/>
                  </a:lnTo>
                  <a:lnTo>
                    <a:pt x="210" y="20"/>
                  </a:lnTo>
                  <a:lnTo>
                    <a:pt x="216" y="16"/>
                  </a:lnTo>
                  <a:lnTo>
                    <a:pt x="222" y="13"/>
                  </a:lnTo>
                  <a:lnTo>
                    <a:pt x="227" y="8"/>
                  </a:lnTo>
                  <a:lnTo>
                    <a:pt x="230" y="5"/>
                  </a:lnTo>
                  <a:lnTo>
                    <a:pt x="220" y="3"/>
                  </a:lnTo>
                  <a:lnTo>
                    <a:pt x="208" y="2"/>
                  </a:lnTo>
                  <a:lnTo>
                    <a:pt x="194" y="0"/>
                  </a:lnTo>
                  <a:lnTo>
                    <a:pt x="180" y="0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34" y="0"/>
                  </a:lnTo>
                  <a:lnTo>
                    <a:pt x="118" y="2"/>
                  </a:lnTo>
                  <a:lnTo>
                    <a:pt x="102" y="3"/>
                  </a:lnTo>
                  <a:lnTo>
                    <a:pt x="86" y="4"/>
                  </a:lnTo>
                  <a:lnTo>
                    <a:pt x="70" y="5"/>
                  </a:lnTo>
                  <a:lnTo>
                    <a:pt x="55" y="7"/>
                  </a:lnTo>
                  <a:lnTo>
                    <a:pt x="40" y="10"/>
                  </a:lnTo>
                  <a:lnTo>
                    <a:pt x="26" y="13"/>
                  </a:lnTo>
                  <a:lnTo>
                    <a:pt x="13" y="15"/>
                  </a:lnTo>
                  <a:lnTo>
                    <a:pt x="2" y="19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2520" y="1907"/>
              <a:ext cx="120" cy="25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1" y="33"/>
                </a:cxn>
                <a:cxn ang="0">
                  <a:pos x="20" y="30"/>
                </a:cxn>
                <a:cxn ang="0">
                  <a:pos x="31" y="26"/>
                </a:cxn>
                <a:cxn ang="0">
                  <a:pos x="45" y="23"/>
                </a:cxn>
                <a:cxn ang="0">
                  <a:pos x="60" y="19"/>
                </a:cxn>
                <a:cxn ang="0">
                  <a:pos x="77" y="16"/>
                </a:cxn>
                <a:cxn ang="0">
                  <a:pos x="94" y="13"/>
                </a:cxn>
                <a:cxn ang="0">
                  <a:pos x="112" y="9"/>
                </a:cxn>
                <a:cxn ang="0">
                  <a:pos x="129" y="7"/>
                </a:cxn>
                <a:cxn ang="0">
                  <a:pos x="148" y="4"/>
                </a:cxn>
                <a:cxn ang="0">
                  <a:pos x="165" y="2"/>
                </a:cxn>
                <a:cxn ang="0">
                  <a:pos x="181" y="1"/>
                </a:cxn>
                <a:cxn ang="0">
                  <a:pos x="197" y="0"/>
                </a:cxn>
                <a:cxn ang="0">
                  <a:pos x="211" y="0"/>
                </a:cxn>
                <a:cxn ang="0">
                  <a:pos x="224" y="1"/>
                </a:cxn>
                <a:cxn ang="0">
                  <a:pos x="235" y="2"/>
                </a:cxn>
                <a:cxn ang="0">
                  <a:pos x="239" y="9"/>
                </a:cxn>
                <a:cxn ang="0">
                  <a:pos x="240" y="18"/>
                </a:cxn>
                <a:cxn ang="0">
                  <a:pos x="239" y="27"/>
                </a:cxn>
                <a:cxn ang="0">
                  <a:pos x="236" y="35"/>
                </a:cxn>
                <a:cxn ang="0">
                  <a:pos x="219" y="33"/>
                </a:cxn>
                <a:cxn ang="0">
                  <a:pos x="202" y="32"/>
                </a:cxn>
                <a:cxn ang="0">
                  <a:pos x="185" y="31"/>
                </a:cxn>
                <a:cxn ang="0">
                  <a:pos x="167" y="31"/>
                </a:cxn>
                <a:cxn ang="0">
                  <a:pos x="151" y="31"/>
                </a:cxn>
                <a:cxn ang="0">
                  <a:pos x="134" y="31"/>
                </a:cxn>
                <a:cxn ang="0">
                  <a:pos x="119" y="32"/>
                </a:cxn>
                <a:cxn ang="0">
                  <a:pos x="103" y="32"/>
                </a:cxn>
                <a:cxn ang="0">
                  <a:pos x="88" y="34"/>
                </a:cxn>
                <a:cxn ang="0">
                  <a:pos x="74" y="35"/>
                </a:cxn>
                <a:cxn ang="0">
                  <a:pos x="60" y="38"/>
                </a:cxn>
                <a:cxn ang="0">
                  <a:pos x="46" y="40"/>
                </a:cxn>
                <a:cxn ang="0">
                  <a:pos x="34" y="42"/>
                </a:cxn>
                <a:cxn ang="0">
                  <a:pos x="22" y="45"/>
                </a:cxn>
                <a:cxn ang="0">
                  <a:pos x="11" y="47"/>
                </a:cxn>
                <a:cxn ang="0">
                  <a:pos x="0" y="50"/>
                </a:cxn>
                <a:cxn ang="0">
                  <a:pos x="3" y="35"/>
                </a:cxn>
              </a:cxnLst>
              <a:rect l="0" t="0" r="r" b="b"/>
              <a:pathLst>
                <a:path w="240" h="50">
                  <a:moveTo>
                    <a:pt x="3" y="35"/>
                  </a:moveTo>
                  <a:lnTo>
                    <a:pt x="11" y="33"/>
                  </a:lnTo>
                  <a:lnTo>
                    <a:pt x="20" y="30"/>
                  </a:lnTo>
                  <a:lnTo>
                    <a:pt x="31" y="26"/>
                  </a:lnTo>
                  <a:lnTo>
                    <a:pt x="45" y="23"/>
                  </a:lnTo>
                  <a:lnTo>
                    <a:pt x="60" y="19"/>
                  </a:lnTo>
                  <a:lnTo>
                    <a:pt x="77" y="16"/>
                  </a:lnTo>
                  <a:lnTo>
                    <a:pt x="94" y="13"/>
                  </a:lnTo>
                  <a:lnTo>
                    <a:pt x="112" y="9"/>
                  </a:lnTo>
                  <a:lnTo>
                    <a:pt x="129" y="7"/>
                  </a:lnTo>
                  <a:lnTo>
                    <a:pt x="148" y="4"/>
                  </a:lnTo>
                  <a:lnTo>
                    <a:pt x="165" y="2"/>
                  </a:lnTo>
                  <a:lnTo>
                    <a:pt x="181" y="1"/>
                  </a:lnTo>
                  <a:lnTo>
                    <a:pt x="197" y="0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5" y="2"/>
                  </a:lnTo>
                  <a:lnTo>
                    <a:pt x="239" y="9"/>
                  </a:lnTo>
                  <a:lnTo>
                    <a:pt x="240" y="18"/>
                  </a:lnTo>
                  <a:lnTo>
                    <a:pt x="239" y="27"/>
                  </a:lnTo>
                  <a:lnTo>
                    <a:pt x="236" y="35"/>
                  </a:lnTo>
                  <a:lnTo>
                    <a:pt x="219" y="33"/>
                  </a:lnTo>
                  <a:lnTo>
                    <a:pt x="202" y="32"/>
                  </a:lnTo>
                  <a:lnTo>
                    <a:pt x="185" y="31"/>
                  </a:lnTo>
                  <a:lnTo>
                    <a:pt x="167" y="31"/>
                  </a:lnTo>
                  <a:lnTo>
                    <a:pt x="151" y="31"/>
                  </a:lnTo>
                  <a:lnTo>
                    <a:pt x="134" y="31"/>
                  </a:lnTo>
                  <a:lnTo>
                    <a:pt x="119" y="32"/>
                  </a:lnTo>
                  <a:lnTo>
                    <a:pt x="103" y="32"/>
                  </a:lnTo>
                  <a:lnTo>
                    <a:pt x="88" y="34"/>
                  </a:lnTo>
                  <a:lnTo>
                    <a:pt x="74" y="35"/>
                  </a:lnTo>
                  <a:lnTo>
                    <a:pt x="60" y="38"/>
                  </a:lnTo>
                  <a:lnTo>
                    <a:pt x="46" y="40"/>
                  </a:lnTo>
                  <a:lnTo>
                    <a:pt x="34" y="42"/>
                  </a:lnTo>
                  <a:lnTo>
                    <a:pt x="22" y="45"/>
                  </a:lnTo>
                  <a:lnTo>
                    <a:pt x="11" y="47"/>
                  </a:lnTo>
                  <a:lnTo>
                    <a:pt x="0" y="50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2362" y="1896"/>
              <a:ext cx="7" cy="7"/>
            </a:xfrm>
            <a:custGeom>
              <a:avLst/>
              <a:gdLst/>
              <a:ahLst/>
              <a:cxnLst>
                <a:cxn ang="0">
                  <a:pos x="6" y="15"/>
                </a:cxn>
                <a:cxn ang="0">
                  <a:pos x="10" y="14"/>
                </a:cxn>
                <a:cxn ang="0">
                  <a:pos x="12" y="13"/>
                </a:cxn>
                <a:cxn ang="0">
                  <a:pos x="13" y="10"/>
                </a:cxn>
                <a:cxn ang="0">
                  <a:pos x="15" y="7"/>
                </a:cxn>
                <a:cxn ang="0">
                  <a:pos x="13" y="5"/>
                </a:cxn>
                <a:cxn ang="0">
                  <a:pos x="12" y="2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6" y="15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lnTo>
                    <a:pt x="10" y="14"/>
                  </a:lnTo>
                  <a:lnTo>
                    <a:pt x="12" y="13"/>
                  </a:lnTo>
                  <a:lnTo>
                    <a:pt x="13" y="10"/>
                  </a:lnTo>
                  <a:lnTo>
                    <a:pt x="15" y="7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2362" y="1895"/>
              <a:ext cx="27" cy="26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" y="36"/>
                </a:cxn>
                <a:cxn ang="0">
                  <a:pos x="6" y="38"/>
                </a:cxn>
                <a:cxn ang="0">
                  <a:pos x="10" y="40"/>
                </a:cxn>
                <a:cxn ang="0">
                  <a:pos x="16" y="40"/>
                </a:cxn>
                <a:cxn ang="0">
                  <a:pos x="20" y="41"/>
                </a:cxn>
                <a:cxn ang="0">
                  <a:pos x="25" y="40"/>
                </a:cxn>
                <a:cxn ang="0">
                  <a:pos x="30" y="39"/>
                </a:cxn>
                <a:cxn ang="0">
                  <a:pos x="34" y="37"/>
                </a:cxn>
                <a:cxn ang="0">
                  <a:pos x="42" y="29"/>
                </a:cxn>
                <a:cxn ang="0">
                  <a:pos x="46" y="18"/>
                </a:cxn>
                <a:cxn ang="0">
                  <a:pos x="46" y="8"/>
                </a:cxn>
                <a:cxn ang="0">
                  <a:pos x="43" y="0"/>
                </a:cxn>
                <a:cxn ang="0">
                  <a:pos x="50" y="8"/>
                </a:cxn>
                <a:cxn ang="0">
                  <a:pos x="54" y="19"/>
                </a:cxn>
                <a:cxn ang="0">
                  <a:pos x="50" y="33"/>
                </a:cxn>
                <a:cxn ang="0">
                  <a:pos x="42" y="44"/>
                </a:cxn>
                <a:cxn ang="0">
                  <a:pos x="36" y="47"/>
                </a:cxn>
                <a:cxn ang="0">
                  <a:pos x="30" y="49"/>
                </a:cxn>
                <a:cxn ang="0">
                  <a:pos x="23" y="50"/>
                </a:cxn>
                <a:cxn ang="0">
                  <a:pos x="16" y="50"/>
                </a:cxn>
                <a:cxn ang="0">
                  <a:pos x="9" y="48"/>
                </a:cxn>
                <a:cxn ang="0">
                  <a:pos x="4" y="45"/>
                </a:cxn>
                <a:cxn ang="0">
                  <a:pos x="1" y="40"/>
                </a:cxn>
                <a:cxn ang="0">
                  <a:pos x="0" y="33"/>
                </a:cxn>
              </a:cxnLst>
              <a:rect l="0" t="0" r="r" b="b"/>
              <a:pathLst>
                <a:path w="54" h="50">
                  <a:moveTo>
                    <a:pt x="0" y="33"/>
                  </a:moveTo>
                  <a:lnTo>
                    <a:pt x="3" y="36"/>
                  </a:lnTo>
                  <a:lnTo>
                    <a:pt x="6" y="38"/>
                  </a:lnTo>
                  <a:lnTo>
                    <a:pt x="10" y="40"/>
                  </a:lnTo>
                  <a:lnTo>
                    <a:pt x="16" y="40"/>
                  </a:lnTo>
                  <a:lnTo>
                    <a:pt x="20" y="41"/>
                  </a:lnTo>
                  <a:lnTo>
                    <a:pt x="25" y="40"/>
                  </a:lnTo>
                  <a:lnTo>
                    <a:pt x="30" y="39"/>
                  </a:lnTo>
                  <a:lnTo>
                    <a:pt x="34" y="37"/>
                  </a:lnTo>
                  <a:lnTo>
                    <a:pt x="42" y="29"/>
                  </a:lnTo>
                  <a:lnTo>
                    <a:pt x="46" y="18"/>
                  </a:lnTo>
                  <a:lnTo>
                    <a:pt x="46" y="8"/>
                  </a:lnTo>
                  <a:lnTo>
                    <a:pt x="43" y="0"/>
                  </a:lnTo>
                  <a:lnTo>
                    <a:pt x="50" y="8"/>
                  </a:lnTo>
                  <a:lnTo>
                    <a:pt x="54" y="19"/>
                  </a:lnTo>
                  <a:lnTo>
                    <a:pt x="50" y="33"/>
                  </a:lnTo>
                  <a:lnTo>
                    <a:pt x="42" y="44"/>
                  </a:lnTo>
                  <a:lnTo>
                    <a:pt x="36" y="47"/>
                  </a:lnTo>
                  <a:lnTo>
                    <a:pt x="30" y="49"/>
                  </a:lnTo>
                  <a:lnTo>
                    <a:pt x="23" y="50"/>
                  </a:lnTo>
                  <a:lnTo>
                    <a:pt x="16" y="50"/>
                  </a:lnTo>
                  <a:lnTo>
                    <a:pt x="9" y="48"/>
                  </a:lnTo>
                  <a:lnTo>
                    <a:pt x="4" y="45"/>
                  </a:lnTo>
                  <a:lnTo>
                    <a:pt x="1" y="4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2541" y="1789"/>
              <a:ext cx="214" cy="110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38" y="47"/>
                </a:cxn>
                <a:cxn ang="0">
                  <a:pos x="54" y="53"/>
                </a:cxn>
                <a:cxn ang="0">
                  <a:pos x="86" y="62"/>
                </a:cxn>
                <a:cxn ang="0">
                  <a:pos x="119" y="77"/>
                </a:cxn>
                <a:cxn ang="0">
                  <a:pos x="155" y="92"/>
                </a:cxn>
                <a:cxn ang="0">
                  <a:pos x="176" y="97"/>
                </a:cxn>
                <a:cxn ang="0">
                  <a:pos x="212" y="110"/>
                </a:cxn>
                <a:cxn ang="0">
                  <a:pos x="204" y="32"/>
                </a:cxn>
                <a:cxn ang="0">
                  <a:pos x="201" y="22"/>
                </a:cxn>
                <a:cxn ang="0">
                  <a:pos x="150" y="13"/>
                </a:cxn>
                <a:cxn ang="0">
                  <a:pos x="21" y="4"/>
                </a:cxn>
              </a:cxnLst>
              <a:rect l="0" t="0" r="r" b="b"/>
              <a:pathLst>
                <a:path w="214" h="110">
                  <a:moveTo>
                    <a:pt x="21" y="4"/>
                  </a:moveTo>
                  <a:cubicBezTo>
                    <a:pt x="31" y="25"/>
                    <a:pt x="0" y="44"/>
                    <a:pt x="38" y="47"/>
                  </a:cubicBezTo>
                  <a:cubicBezTo>
                    <a:pt x="44" y="49"/>
                    <a:pt x="48" y="52"/>
                    <a:pt x="54" y="53"/>
                  </a:cubicBezTo>
                  <a:cubicBezTo>
                    <a:pt x="64" y="57"/>
                    <a:pt x="75" y="60"/>
                    <a:pt x="86" y="62"/>
                  </a:cubicBezTo>
                  <a:cubicBezTo>
                    <a:pt x="96" y="67"/>
                    <a:pt x="108" y="75"/>
                    <a:pt x="119" y="77"/>
                  </a:cubicBezTo>
                  <a:cubicBezTo>
                    <a:pt x="130" y="86"/>
                    <a:pt x="141" y="90"/>
                    <a:pt x="155" y="92"/>
                  </a:cubicBezTo>
                  <a:cubicBezTo>
                    <a:pt x="162" y="95"/>
                    <a:pt x="169" y="95"/>
                    <a:pt x="176" y="97"/>
                  </a:cubicBezTo>
                  <a:cubicBezTo>
                    <a:pt x="188" y="106"/>
                    <a:pt x="197" y="107"/>
                    <a:pt x="212" y="110"/>
                  </a:cubicBezTo>
                  <a:cubicBezTo>
                    <a:pt x="200" y="86"/>
                    <a:pt x="214" y="57"/>
                    <a:pt x="204" y="32"/>
                  </a:cubicBezTo>
                  <a:cubicBezTo>
                    <a:pt x="204" y="31"/>
                    <a:pt x="203" y="23"/>
                    <a:pt x="201" y="22"/>
                  </a:cubicBezTo>
                  <a:cubicBezTo>
                    <a:pt x="188" y="15"/>
                    <a:pt x="164" y="15"/>
                    <a:pt x="150" y="13"/>
                  </a:cubicBezTo>
                  <a:cubicBezTo>
                    <a:pt x="112" y="0"/>
                    <a:pt x="60" y="4"/>
                    <a:pt x="21" y="4"/>
                  </a:cubicBezTo>
                  <a:close/>
                </a:path>
              </a:pathLst>
            </a:custGeom>
            <a:solidFill>
              <a:srgbClr val="006699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2488" y="1812"/>
              <a:ext cx="242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9" y="16"/>
                </a:cxn>
                <a:cxn ang="0">
                  <a:pos x="61" y="8"/>
                </a:cxn>
                <a:cxn ang="0">
                  <a:pos x="94" y="4"/>
                </a:cxn>
                <a:cxn ang="0">
                  <a:pos x="129" y="1"/>
                </a:cxn>
                <a:cxn ang="0">
                  <a:pos x="164" y="0"/>
                </a:cxn>
                <a:cxn ang="0">
                  <a:pos x="200" y="0"/>
                </a:cxn>
                <a:cxn ang="0">
                  <a:pos x="236" y="1"/>
                </a:cxn>
                <a:cxn ang="0">
                  <a:pos x="272" y="5"/>
                </a:cxn>
                <a:cxn ang="0">
                  <a:pos x="306" y="9"/>
                </a:cxn>
                <a:cxn ang="0">
                  <a:pos x="339" y="14"/>
                </a:cxn>
                <a:cxn ang="0">
                  <a:pos x="371" y="20"/>
                </a:cxn>
                <a:cxn ang="0">
                  <a:pos x="399" y="25"/>
                </a:cxn>
                <a:cxn ang="0">
                  <a:pos x="426" y="32"/>
                </a:cxn>
                <a:cxn ang="0">
                  <a:pos x="449" y="38"/>
                </a:cxn>
                <a:cxn ang="0">
                  <a:pos x="468" y="45"/>
                </a:cxn>
                <a:cxn ang="0">
                  <a:pos x="483" y="51"/>
                </a:cxn>
                <a:cxn ang="0">
                  <a:pos x="457" y="51"/>
                </a:cxn>
                <a:cxn ang="0">
                  <a:pos x="429" y="48"/>
                </a:cxn>
                <a:cxn ang="0">
                  <a:pos x="402" y="47"/>
                </a:cxn>
                <a:cxn ang="0">
                  <a:pos x="373" y="44"/>
                </a:cxn>
                <a:cxn ang="0">
                  <a:pos x="344" y="42"/>
                </a:cxn>
                <a:cxn ang="0">
                  <a:pos x="314" y="38"/>
                </a:cxn>
                <a:cxn ang="0">
                  <a:pos x="283" y="35"/>
                </a:cxn>
                <a:cxn ang="0">
                  <a:pos x="252" y="31"/>
                </a:cxn>
                <a:cxn ang="0">
                  <a:pos x="221" y="29"/>
                </a:cxn>
                <a:cxn ang="0">
                  <a:pos x="190" y="25"/>
                </a:cxn>
                <a:cxn ang="0">
                  <a:pos x="158" y="23"/>
                </a:cxn>
                <a:cxn ang="0">
                  <a:pos x="126" y="22"/>
                </a:cxn>
                <a:cxn ang="0">
                  <a:pos x="94" y="21"/>
                </a:cxn>
                <a:cxn ang="0">
                  <a:pos x="63" y="22"/>
                </a:cxn>
                <a:cxn ang="0">
                  <a:pos x="31" y="23"/>
                </a:cxn>
                <a:cxn ang="0">
                  <a:pos x="0" y="25"/>
                </a:cxn>
              </a:cxnLst>
              <a:rect l="0" t="0" r="r" b="b"/>
              <a:pathLst>
                <a:path w="483" h="51">
                  <a:moveTo>
                    <a:pt x="0" y="25"/>
                  </a:moveTo>
                  <a:lnTo>
                    <a:pt x="29" y="16"/>
                  </a:lnTo>
                  <a:lnTo>
                    <a:pt x="61" y="8"/>
                  </a:lnTo>
                  <a:lnTo>
                    <a:pt x="94" y="4"/>
                  </a:lnTo>
                  <a:lnTo>
                    <a:pt x="129" y="1"/>
                  </a:lnTo>
                  <a:lnTo>
                    <a:pt x="164" y="0"/>
                  </a:lnTo>
                  <a:lnTo>
                    <a:pt x="200" y="0"/>
                  </a:lnTo>
                  <a:lnTo>
                    <a:pt x="236" y="1"/>
                  </a:lnTo>
                  <a:lnTo>
                    <a:pt x="272" y="5"/>
                  </a:lnTo>
                  <a:lnTo>
                    <a:pt x="306" y="9"/>
                  </a:lnTo>
                  <a:lnTo>
                    <a:pt x="339" y="14"/>
                  </a:lnTo>
                  <a:lnTo>
                    <a:pt x="371" y="20"/>
                  </a:lnTo>
                  <a:lnTo>
                    <a:pt x="399" y="25"/>
                  </a:lnTo>
                  <a:lnTo>
                    <a:pt x="426" y="32"/>
                  </a:lnTo>
                  <a:lnTo>
                    <a:pt x="449" y="38"/>
                  </a:lnTo>
                  <a:lnTo>
                    <a:pt x="468" y="45"/>
                  </a:lnTo>
                  <a:lnTo>
                    <a:pt x="483" y="51"/>
                  </a:lnTo>
                  <a:lnTo>
                    <a:pt x="457" y="51"/>
                  </a:lnTo>
                  <a:lnTo>
                    <a:pt x="429" y="48"/>
                  </a:lnTo>
                  <a:lnTo>
                    <a:pt x="402" y="47"/>
                  </a:lnTo>
                  <a:lnTo>
                    <a:pt x="373" y="44"/>
                  </a:lnTo>
                  <a:lnTo>
                    <a:pt x="344" y="42"/>
                  </a:lnTo>
                  <a:lnTo>
                    <a:pt x="314" y="38"/>
                  </a:lnTo>
                  <a:lnTo>
                    <a:pt x="283" y="35"/>
                  </a:lnTo>
                  <a:lnTo>
                    <a:pt x="252" y="31"/>
                  </a:lnTo>
                  <a:lnTo>
                    <a:pt x="221" y="29"/>
                  </a:lnTo>
                  <a:lnTo>
                    <a:pt x="190" y="25"/>
                  </a:lnTo>
                  <a:lnTo>
                    <a:pt x="158" y="23"/>
                  </a:lnTo>
                  <a:lnTo>
                    <a:pt x="126" y="22"/>
                  </a:lnTo>
                  <a:lnTo>
                    <a:pt x="94" y="21"/>
                  </a:lnTo>
                  <a:lnTo>
                    <a:pt x="63" y="22"/>
                  </a:lnTo>
                  <a:lnTo>
                    <a:pt x="31" y="2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2559" y="1828"/>
              <a:ext cx="197" cy="196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0" y="31"/>
                </a:cxn>
                <a:cxn ang="0">
                  <a:pos x="2" y="127"/>
                </a:cxn>
                <a:cxn ang="0">
                  <a:pos x="5" y="187"/>
                </a:cxn>
                <a:cxn ang="0">
                  <a:pos x="45" y="188"/>
                </a:cxn>
                <a:cxn ang="0">
                  <a:pos x="107" y="184"/>
                </a:cxn>
                <a:cxn ang="0">
                  <a:pos x="173" y="179"/>
                </a:cxn>
                <a:cxn ang="0">
                  <a:pos x="191" y="175"/>
                </a:cxn>
                <a:cxn ang="0">
                  <a:pos x="192" y="163"/>
                </a:cxn>
                <a:cxn ang="0">
                  <a:pos x="191" y="110"/>
                </a:cxn>
                <a:cxn ang="0">
                  <a:pos x="188" y="76"/>
                </a:cxn>
                <a:cxn ang="0">
                  <a:pos x="171" y="73"/>
                </a:cxn>
                <a:cxn ang="0">
                  <a:pos x="161" y="59"/>
                </a:cxn>
                <a:cxn ang="0">
                  <a:pos x="144" y="58"/>
                </a:cxn>
                <a:cxn ang="0">
                  <a:pos x="107" y="46"/>
                </a:cxn>
                <a:cxn ang="0">
                  <a:pos x="83" y="37"/>
                </a:cxn>
                <a:cxn ang="0">
                  <a:pos x="18" y="5"/>
                </a:cxn>
                <a:cxn ang="0">
                  <a:pos x="2" y="7"/>
                </a:cxn>
              </a:cxnLst>
              <a:rect l="0" t="0" r="r" b="b"/>
              <a:pathLst>
                <a:path w="197" h="196">
                  <a:moveTo>
                    <a:pt x="2" y="7"/>
                  </a:moveTo>
                  <a:cubicBezTo>
                    <a:pt x="3" y="15"/>
                    <a:pt x="0" y="31"/>
                    <a:pt x="0" y="31"/>
                  </a:cubicBezTo>
                  <a:cubicBezTo>
                    <a:pt x="4" y="63"/>
                    <a:pt x="3" y="95"/>
                    <a:pt x="2" y="127"/>
                  </a:cubicBezTo>
                  <a:cubicBezTo>
                    <a:pt x="2" y="134"/>
                    <a:pt x="4" y="186"/>
                    <a:pt x="5" y="187"/>
                  </a:cubicBezTo>
                  <a:cubicBezTo>
                    <a:pt x="15" y="196"/>
                    <a:pt x="32" y="188"/>
                    <a:pt x="45" y="188"/>
                  </a:cubicBezTo>
                  <a:cubicBezTo>
                    <a:pt x="101" y="185"/>
                    <a:pt x="80" y="187"/>
                    <a:pt x="107" y="184"/>
                  </a:cubicBezTo>
                  <a:cubicBezTo>
                    <a:pt x="119" y="178"/>
                    <a:pt x="163" y="180"/>
                    <a:pt x="173" y="179"/>
                  </a:cubicBezTo>
                  <a:cubicBezTo>
                    <a:pt x="180" y="178"/>
                    <a:pt x="184" y="176"/>
                    <a:pt x="191" y="175"/>
                  </a:cubicBezTo>
                  <a:cubicBezTo>
                    <a:pt x="197" y="172"/>
                    <a:pt x="195" y="169"/>
                    <a:pt x="192" y="163"/>
                  </a:cubicBezTo>
                  <a:cubicBezTo>
                    <a:pt x="192" y="145"/>
                    <a:pt x="192" y="128"/>
                    <a:pt x="191" y="110"/>
                  </a:cubicBezTo>
                  <a:cubicBezTo>
                    <a:pt x="191" y="99"/>
                    <a:pt x="195" y="85"/>
                    <a:pt x="188" y="76"/>
                  </a:cubicBezTo>
                  <a:cubicBezTo>
                    <a:pt x="187" y="75"/>
                    <a:pt x="173" y="73"/>
                    <a:pt x="171" y="73"/>
                  </a:cubicBezTo>
                  <a:cubicBezTo>
                    <a:pt x="170" y="65"/>
                    <a:pt x="166" y="65"/>
                    <a:pt x="161" y="59"/>
                  </a:cubicBezTo>
                  <a:cubicBezTo>
                    <a:pt x="154" y="61"/>
                    <a:pt x="151" y="59"/>
                    <a:pt x="144" y="58"/>
                  </a:cubicBezTo>
                  <a:cubicBezTo>
                    <a:pt x="133" y="52"/>
                    <a:pt x="119" y="48"/>
                    <a:pt x="107" y="46"/>
                  </a:cubicBezTo>
                  <a:cubicBezTo>
                    <a:pt x="99" y="43"/>
                    <a:pt x="92" y="38"/>
                    <a:pt x="83" y="37"/>
                  </a:cubicBezTo>
                  <a:cubicBezTo>
                    <a:pt x="64" y="25"/>
                    <a:pt x="39" y="12"/>
                    <a:pt x="18" y="5"/>
                  </a:cubicBezTo>
                  <a:cubicBezTo>
                    <a:pt x="11" y="0"/>
                    <a:pt x="13" y="11"/>
                    <a:pt x="2" y="7"/>
                  </a:cubicBezTo>
                  <a:close/>
                </a:path>
              </a:pathLst>
            </a:custGeom>
            <a:solidFill>
              <a:srgbClr val="00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2515" y="1899"/>
              <a:ext cx="136" cy="96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72" y="19"/>
                </a:cxn>
                <a:cxn ang="0">
                  <a:pos x="121" y="10"/>
                </a:cxn>
                <a:cxn ang="0">
                  <a:pos x="171" y="3"/>
                </a:cxn>
                <a:cxn ang="0">
                  <a:pos x="221" y="0"/>
                </a:cxn>
                <a:cxn ang="0">
                  <a:pos x="264" y="15"/>
                </a:cxn>
                <a:cxn ang="0">
                  <a:pos x="273" y="60"/>
                </a:cxn>
                <a:cxn ang="0">
                  <a:pos x="260" y="84"/>
                </a:cxn>
                <a:cxn ang="0">
                  <a:pos x="237" y="105"/>
                </a:cxn>
                <a:cxn ang="0">
                  <a:pos x="203" y="125"/>
                </a:cxn>
                <a:cxn ang="0">
                  <a:pos x="186" y="138"/>
                </a:cxn>
                <a:cxn ang="0">
                  <a:pos x="171" y="154"/>
                </a:cxn>
                <a:cxn ang="0">
                  <a:pos x="154" y="171"/>
                </a:cxn>
                <a:cxn ang="0">
                  <a:pos x="135" y="186"/>
                </a:cxn>
                <a:cxn ang="0">
                  <a:pos x="110" y="193"/>
                </a:cxn>
                <a:cxn ang="0">
                  <a:pos x="75" y="188"/>
                </a:cxn>
                <a:cxn ang="0">
                  <a:pos x="40" y="173"/>
                </a:cxn>
                <a:cxn ang="0">
                  <a:pos x="15" y="153"/>
                </a:cxn>
                <a:cxn ang="0">
                  <a:pos x="0" y="135"/>
                </a:cxn>
                <a:cxn ang="0">
                  <a:pos x="17" y="135"/>
                </a:cxn>
                <a:cxn ang="0">
                  <a:pos x="47" y="154"/>
                </a:cxn>
                <a:cxn ang="0">
                  <a:pos x="72" y="165"/>
                </a:cxn>
                <a:cxn ang="0">
                  <a:pos x="95" y="169"/>
                </a:cxn>
                <a:cxn ang="0">
                  <a:pos x="123" y="162"/>
                </a:cxn>
                <a:cxn ang="0">
                  <a:pos x="125" y="140"/>
                </a:cxn>
                <a:cxn ang="0">
                  <a:pos x="69" y="124"/>
                </a:cxn>
                <a:cxn ang="0">
                  <a:pos x="14" y="114"/>
                </a:cxn>
                <a:cxn ang="0">
                  <a:pos x="14" y="105"/>
                </a:cxn>
                <a:cxn ang="0">
                  <a:pos x="71" y="114"/>
                </a:cxn>
                <a:cxn ang="0">
                  <a:pos x="133" y="130"/>
                </a:cxn>
                <a:cxn ang="0">
                  <a:pos x="158" y="126"/>
                </a:cxn>
                <a:cxn ang="0">
                  <a:pos x="174" y="111"/>
                </a:cxn>
                <a:cxn ang="0">
                  <a:pos x="186" y="99"/>
                </a:cxn>
                <a:cxn ang="0">
                  <a:pos x="115" y="88"/>
                </a:cxn>
                <a:cxn ang="0">
                  <a:pos x="41" y="87"/>
                </a:cxn>
                <a:cxn ang="0">
                  <a:pos x="6" y="86"/>
                </a:cxn>
                <a:cxn ang="0">
                  <a:pos x="33" y="81"/>
                </a:cxn>
                <a:cxn ang="0">
                  <a:pos x="69" y="79"/>
                </a:cxn>
                <a:cxn ang="0">
                  <a:pos x="108" y="78"/>
                </a:cxn>
                <a:cxn ang="0">
                  <a:pos x="148" y="80"/>
                </a:cxn>
                <a:cxn ang="0">
                  <a:pos x="184" y="87"/>
                </a:cxn>
                <a:cxn ang="0">
                  <a:pos x="205" y="85"/>
                </a:cxn>
                <a:cxn ang="0">
                  <a:pos x="222" y="74"/>
                </a:cxn>
                <a:cxn ang="0">
                  <a:pos x="236" y="63"/>
                </a:cxn>
                <a:cxn ang="0">
                  <a:pos x="200" y="58"/>
                </a:cxn>
                <a:cxn ang="0">
                  <a:pos x="157" y="58"/>
                </a:cxn>
                <a:cxn ang="0">
                  <a:pos x="108" y="61"/>
                </a:cxn>
                <a:cxn ang="0">
                  <a:pos x="61" y="65"/>
                </a:cxn>
                <a:cxn ang="0">
                  <a:pos x="19" y="73"/>
                </a:cxn>
                <a:cxn ang="0">
                  <a:pos x="21" y="63"/>
                </a:cxn>
                <a:cxn ang="0">
                  <a:pos x="56" y="56"/>
                </a:cxn>
                <a:cxn ang="0">
                  <a:pos x="98" y="50"/>
                </a:cxn>
                <a:cxn ang="0">
                  <a:pos x="144" y="47"/>
                </a:cxn>
                <a:cxn ang="0">
                  <a:pos x="195" y="47"/>
                </a:cxn>
                <a:cxn ang="0">
                  <a:pos x="246" y="51"/>
                </a:cxn>
                <a:cxn ang="0">
                  <a:pos x="249" y="25"/>
                </a:cxn>
                <a:cxn ang="0">
                  <a:pos x="221" y="16"/>
                </a:cxn>
                <a:cxn ang="0">
                  <a:pos x="175" y="18"/>
                </a:cxn>
                <a:cxn ang="0">
                  <a:pos x="122" y="25"/>
                </a:cxn>
                <a:cxn ang="0">
                  <a:pos x="70" y="35"/>
                </a:cxn>
                <a:cxn ang="0">
                  <a:pos x="30" y="46"/>
                </a:cxn>
                <a:cxn ang="0">
                  <a:pos x="13" y="40"/>
                </a:cxn>
              </a:cxnLst>
              <a:rect l="0" t="0" r="r" b="b"/>
              <a:pathLst>
                <a:path w="273" h="193">
                  <a:moveTo>
                    <a:pt x="13" y="40"/>
                  </a:moveTo>
                  <a:lnTo>
                    <a:pt x="22" y="35"/>
                  </a:lnTo>
                  <a:lnTo>
                    <a:pt x="32" y="32"/>
                  </a:lnTo>
                  <a:lnTo>
                    <a:pt x="45" y="27"/>
                  </a:lnTo>
                  <a:lnTo>
                    <a:pt x="59" y="24"/>
                  </a:lnTo>
                  <a:lnTo>
                    <a:pt x="72" y="19"/>
                  </a:lnTo>
                  <a:lnTo>
                    <a:pt x="89" y="16"/>
                  </a:lnTo>
                  <a:lnTo>
                    <a:pt x="105" y="12"/>
                  </a:lnTo>
                  <a:lnTo>
                    <a:pt x="121" y="10"/>
                  </a:lnTo>
                  <a:lnTo>
                    <a:pt x="138" y="7"/>
                  </a:lnTo>
                  <a:lnTo>
                    <a:pt x="155" y="4"/>
                  </a:lnTo>
                  <a:lnTo>
                    <a:pt x="171" y="3"/>
                  </a:lnTo>
                  <a:lnTo>
                    <a:pt x="189" y="1"/>
                  </a:lnTo>
                  <a:lnTo>
                    <a:pt x="205" y="1"/>
                  </a:lnTo>
                  <a:lnTo>
                    <a:pt x="221" y="0"/>
                  </a:lnTo>
                  <a:lnTo>
                    <a:pt x="237" y="0"/>
                  </a:lnTo>
                  <a:lnTo>
                    <a:pt x="251" y="1"/>
                  </a:lnTo>
                  <a:lnTo>
                    <a:pt x="264" y="15"/>
                  </a:lnTo>
                  <a:lnTo>
                    <a:pt x="271" y="32"/>
                  </a:lnTo>
                  <a:lnTo>
                    <a:pt x="273" y="48"/>
                  </a:lnTo>
                  <a:lnTo>
                    <a:pt x="273" y="60"/>
                  </a:lnTo>
                  <a:lnTo>
                    <a:pt x="269" y="68"/>
                  </a:lnTo>
                  <a:lnTo>
                    <a:pt x="265" y="76"/>
                  </a:lnTo>
                  <a:lnTo>
                    <a:pt x="260" y="84"/>
                  </a:lnTo>
                  <a:lnTo>
                    <a:pt x="254" y="91"/>
                  </a:lnTo>
                  <a:lnTo>
                    <a:pt x="247" y="97"/>
                  </a:lnTo>
                  <a:lnTo>
                    <a:pt x="237" y="105"/>
                  </a:lnTo>
                  <a:lnTo>
                    <a:pt x="224" y="114"/>
                  </a:lnTo>
                  <a:lnTo>
                    <a:pt x="208" y="122"/>
                  </a:lnTo>
                  <a:lnTo>
                    <a:pt x="203" y="125"/>
                  </a:lnTo>
                  <a:lnTo>
                    <a:pt x="197" y="130"/>
                  </a:lnTo>
                  <a:lnTo>
                    <a:pt x="191" y="133"/>
                  </a:lnTo>
                  <a:lnTo>
                    <a:pt x="186" y="138"/>
                  </a:lnTo>
                  <a:lnTo>
                    <a:pt x="182" y="143"/>
                  </a:lnTo>
                  <a:lnTo>
                    <a:pt x="176" y="148"/>
                  </a:lnTo>
                  <a:lnTo>
                    <a:pt x="171" y="154"/>
                  </a:lnTo>
                  <a:lnTo>
                    <a:pt x="167" y="158"/>
                  </a:lnTo>
                  <a:lnTo>
                    <a:pt x="161" y="165"/>
                  </a:lnTo>
                  <a:lnTo>
                    <a:pt x="154" y="171"/>
                  </a:lnTo>
                  <a:lnTo>
                    <a:pt x="148" y="177"/>
                  </a:lnTo>
                  <a:lnTo>
                    <a:pt x="142" y="181"/>
                  </a:lnTo>
                  <a:lnTo>
                    <a:pt x="135" y="186"/>
                  </a:lnTo>
                  <a:lnTo>
                    <a:pt x="127" y="189"/>
                  </a:lnTo>
                  <a:lnTo>
                    <a:pt x="119" y="192"/>
                  </a:lnTo>
                  <a:lnTo>
                    <a:pt x="110" y="193"/>
                  </a:lnTo>
                  <a:lnTo>
                    <a:pt x="98" y="193"/>
                  </a:lnTo>
                  <a:lnTo>
                    <a:pt x="86" y="192"/>
                  </a:lnTo>
                  <a:lnTo>
                    <a:pt x="75" y="188"/>
                  </a:lnTo>
                  <a:lnTo>
                    <a:pt x="62" y="185"/>
                  </a:lnTo>
                  <a:lnTo>
                    <a:pt x="52" y="180"/>
                  </a:lnTo>
                  <a:lnTo>
                    <a:pt x="40" y="173"/>
                  </a:lnTo>
                  <a:lnTo>
                    <a:pt x="30" y="166"/>
                  </a:lnTo>
                  <a:lnTo>
                    <a:pt x="21" y="158"/>
                  </a:lnTo>
                  <a:lnTo>
                    <a:pt x="15" y="153"/>
                  </a:lnTo>
                  <a:lnTo>
                    <a:pt x="9" y="147"/>
                  </a:lnTo>
                  <a:lnTo>
                    <a:pt x="5" y="141"/>
                  </a:lnTo>
                  <a:lnTo>
                    <a:pt x="0" y="135"/>
                  </a:lnTo>
                  <a:lnTo>
                    <a:pt x="0" y="123"/>
                  </a:lnTo>
                  <a:lnTo>
                    <a:pt x="8" y="128"/>
                  </a:lnTo>
                  <a:lnTo>
                    <a:pt x="17" y="135"/>
                  </a:lnTo>
                  <a:lnTo>
                    <a:pt x="28" y="141"/>
                  </a:lnTo>
                  <a:lnTo>
                    <a:pt x="38" y="148"/>
                  </a:lnTo>
                  <a:lnTo>
                    <a:pt x="47" y="154"/>
                  </a:lnTo>
                  <a:lnTo>
                    <a:pt x="57" y="158"/>
                  </a:lnTo>
                  <a:lnTo>
                    <a:pt x="66" y="163"/>
                  </a:lnTo>
                  <a:lnTo>
                    <a:pt x="72" y="165"/>
                  </a:lnTo>
                  <a:lnTo>
                    <a:pt x="79" y="166"/>
                  </a:lnTo>
                  <a:lnTo>
                    <a:pt x="86" y="168"/>
                  </a:lnTo>
                  <a:lnTo>
                    <a:pt x="95" y="169"/>
                  </a:lnTo>
                  <a:lnTo>
                    <a:pt x="104" y="168"/>
                  </a:lnTo>
                  <a:lnTo>
                    <a:pt x="113" y="165"/>
                  </a:lnTo>
                  <a:lnTo>
                    <a:pt x="123" y="162"/>
                  </a:lnTo>
                  <a:lnTo>
                    <a:pt x="132" y="155"/>
                  </a:lnTo>
                  <a:lnTo>
                    <a:pt x="142" y="145"/>
                  </a:lnTo>
                  <a:lnTo>
                    <a:pt x="125" y="140"/>
                  </a:lnTo>
                  <a:lnTo>
                    <a:pt x="108" y="134"/>
                  </a:lnTo>
                  <a:lnTo>
                    <a:pt x="89" y="130"/>
                  </a:lnTo>
                  <a:lnTo>
                    <a:pt x="69" y="124"/>
                  </a:lnTo>
                  <a:lnTo>
                    <a:pt x="49" y="119"/>
                  </a:lnTo>
                  <a:lnTo>
                    <a:pt x="31" y="116"/>
                  </a:lnTo>
                  <a:lnTo>
                    <a:pt x="14" y="114"/>
                  </a:lnTo>
                  <a:lnTo>
                    <a:pt x="0" y="114"/>
                  </a:lnTo>
                  <a:lnTo>
                    <a:pt x="1" y="104"/>
                  </a:lnTo>
                  <a:lnTo>
                    <a:pt x="14" y="105"/>
                  </a:lnTo>
                  <a:lnTo>
                    <a:pt x="30" y="107"/>
                  </a:lnTo>
                  <a:lnTo>
                    <a:pt x="51" y="110"/>
                  </a:lnTo>
                  <a:lnTo>
                    <a:pt x="71" y="114"/>
                  </a:lnTo>
                  <a:lnTo>
                    <a:pt x="93" y="118"/>
                  </a:lnTo>
                  <a:lnTo>
                    <a:pt x="115" y="124"/>
                  </a:lnTo>
                  <a:lnTo>
                    <a:pt x="133" y="130"/>
                  </a:lnTo>
                  <a:lnTo>
                    <a:pt x="148" y="135"/>
                  </a:lnTo>
                  <a:lnTo>
                    <a:pt x="153" y="132"/>
                  </a:lnTo>
                  <a:lnTo>
                    <a:pt x="158" y="126"/>
                  </a:lnTo>
                  <a:lnTo>
                    <a:pt x="163" y="122"/>
                  </a:lnTo>
                  <a:lnTo>
                    <a:pt x="168" y="116"/>
                  </a:lnTo>
                  <a:lnTo>
                    <a:pt x="174" y="111"/>
                  </a:lnTo>
                  <a:lnTo>
                    <a:pt x="178" y="105"/>
                  </a:lnTo>
                  <a:lnTo>
                    <a:pt x="183" y="102"/>
                  </a:lnTo>
                  <a:lnTo>
                    <a:pt x="186" y="99"/>
                  </a:lnTo>
                  <a:lnTo>
                    <a:pt x="165" y="94"/>
                  </a:lnTo>
                  <a:lnTo>
                    <a:pt x="140" y="91"/>
                  </a:lnTo>
                  <a:lnTo>
                    <a:pt x="115" y="88"/>
                  </a:lnTo>
                  <a:lnTo>
                    <a:pt x="90" y="86"/>
                  </a:lnTo>
                  <a:lnTo>
                    <a:pt x="64" y="86"/>
                  </a:lnTo>
                  <a:lnTo>
                    <a:pt x="41" y="87"/>
                  </a:lnTo>
                  <a:lnTo>
                    <a:pt x="21" y="91"/>
                  </a:lnTo>
                  <a:lnTo>
                    <a:pt x="3" y="94"/>
                  </a:lnTo>
                  <a:lnTo>
                    <a:pt x="6" y="86"/>
                  </a:lnTo>
                  <a:lnTo>
                    <a:pt x="14" y="85"/>
                  </a:lnTo>
                  <a:lnTo>
                    <a:pt x="23" y="83"/>
                  </a:lnTo>
                  <a:lnTo>
                    <a:pt x="33" y="81"/>
                  </a:lnTo>
                  <a:lnTo>
                    <a:pt x="44" y="80"/>
                  </a:lnTo>
                  <a:lnTo>
                    <a:pt x="56" y="79"/>
                  </a:lnTo>
                  <a:lnTo>
                    <a:pt x="69" y="79"/>
                  </a:lnTo>
                  <a:lnTo>
                    <a:pt x="82" y="78"/>
                  </a:lnTo>
                  <a:lnTo>
                    <a:pt x="95" y="78"/>
                  </a:lnTo>
                  <a:lnTo>
                    <a:pt x="108" y="78"/>
                  </a:lnTo>
                  <a:lnTo>
                    <a:pt x="122" y="78"/>
                  </a:lnTo>
                  <a:lnTo>
                    <a:pt x="136" y="79"/>
                  </a:lnTo>
                  <a:lnTo>
                    <a:pt x="148" y="80"/>
                  </a:lnTo>
                  <a:lnTo>
                    <a:pt x="161" y="83"/>
                  </a:lnTo>
                  <a:lnTo>
                    <a:pt x="173" y="85"/>
                  </a:lnTo>
                  <a:lnTo>
                    <a:pt x="184" y="87"/>
                  </a:lnTo>
                  <a:lnTo>
                    <a:pt x="195" y="91"/>
                  </a:lnTo>
                  <a:lnTo>
                    <a:pt x="199" y="88"/>
                  </a:lnTo>
                  <a:lnTo>
                    <a:pt x="205" y="85"/>
                  </a:lnTo>
                  <a:lnTo>
                    <a:pt x="211" y="81"/>
                  </a:lnTo>
                  <a:lnTo>
                    <a:pt x="216" y="78"/>
                  </a:lnTo>
                  <a:lnTo>
                    <a:pt x="222" y="74"/>
                  </a:lnTo>
                  <a:lnTo>
                    <a:pt x="228" y="71"/>
                  </a:lnTo>
                  <a:lnTo>
                    <a:pt x="233" y="66"/>
                  </a:lnTo>
                  <a:lnTo>
                    <a:pt x="236" y="63"/>
                  </a:lnTo>
                  <a:lnTo>
                    <a:pt x="226" y="61"/>
                  </a:lnTo>
                  <a:lnTo>
                    <a:pt x="214" y="60"/>
                  </a:lnTo>
                  <a:lnTo>
                    <a:pt x="200" y="58"/>
                  </a:lnTo>
                  <a:lnTo>
                    <a:pt x="186" y="58"/>
                  </a:lnTo>
                  <a:lnTo>
                    <a:pt x="171" y="58"/>
                  </a:lnTo>
                  <a:lnTo>
                    <a:pt x="157" y="58"/>
                  </a:lnTo>
                  <a:lnTo>
                    <a:pt x="140" y="58"/>
                  </a:lnTo>
                  <a:lnTo>
                    <a:pt x="124" y="60"/>
                  </a:lnTo>
                  <a:lnTo>
                    <a:pt x="108" y="61"/>
                  </a:lnTo>
                  <a:lnTo>
                    <a:pt x="92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8"/>
                  </a:lnTo>
                  <a:lnTo>
                    <a:pt x="32" y="71"/>
                  </a:lnTo>
                  <a:lnTo>
                    <a:pt x="19" y="73"/>
                  </a:lnTo>
                  <a:lnTo>
                    <a:pt x="8" y="77"/>
                  </a:lnTo>
                  <a:lnTo>
                    <a:pt x="10" y="66"/>
                  </a:lnTo>
                  <a:lnTo>
                    <a:pt x="21" y="63"/>
                  </a:lnTo>
                  <a:lnTo>
                    <a:pt x="32" y="61"/>
                  </a:lnTo>
                  <a:lnTo>
                    <a:pt x="44" y="58"/>
                  </a:lnTo>
                  <a:lnTo>
                    <a:pt x="56" y="56"/>
                  </a:lnTo>
                  <a:lnTo>
                    <a:pt x="70" y="54"/>
                  </a:lnTo>
                  <a:lnTo>
                    <a:pt x="84" y="51"/>
                  </a:lnTo>
                  <a:lnTo>
                    <a:pt x="98" y="50"/>
                  </a:lnTo>
                  <a:lnTo>
                    <a:pt x="113" y="48"/>
                  </a:lnTo>
                  <a:lnTo>
                    <a:pt x="129" y="48"/>
                  </a:lnTo>
                  <a:lnTo>
                    <a:pt x="144" y="47"/>
                  </a:lnTo>
                  <a:lnTo>
                    <a:pt x="161" y="47"/>
                  </a:lnTo>
                  <a:lnTo>
                    <a:pt x="177" y="47"/>
                  </a:lnTo>
                  <a:lnTo>
                    <a:pt x="195" y="47"/>
                  </a:lnTo>
                  <a:lnTo>
                    <a:pt x="212" y="48"/>
                  </a:lnTo>
                  <a:lnTo>
                    <a:pt x="229" y="49"/>
                  </a:lnTo>
                  <a:lnTo>
                    <a:pt x="246" y="51"/>
                  </a:lnTo>
                  <a:lnTo>
                    <a:pt x="249" y="43"/>
                  </a:lnTo>
                  <a:lnTo>
                    <a:pt x="250" y="34"/>
                  </a:lnTo>
                  <a:lnTo>
                    <a:pt x="249" y="25"/>
                  </a:lnTo>
                  <a:lnTo>
                    <a:pt x="245" y="18"/>
                  </a:lnTo>
                  <a:lnTo>
                    <a:pt x="234" y="17"/>
                  </a:lnTo>
                  <a:lnTo>
                    <a:pt x="221" y="16"/>
                  </a:lnTo>
                  <a:lnTo>
                    <a:pt x="207" y="16"/>
                  </a:lnTo>
                  <a:lnTo>
                    <a:pt x="191" y="17"/>
                  </a:lnTo>
                  <a:lnTo>
                    <a:pt x="175" y="18"/>
                  </a:lnTo>
                  <a:lnTo>
                    <a:pt x="158" y="20"/>
                  </a:lnTo>
                  <a:lnTo>
                    <a:pt x="139" y="23"/>
                  </a:lnTo>
                  <a:lnTo>
                    <a:pt x="122" y="25"/>
                  </a:lnTo>
                  <a:lnTo>
                    <a:pt x="104" y="29"/>
                  </a:lnTo>
                  <a:lnTo>
                    <a:pt x="87" y="32"/>
                  </a:lnTo>
                  <a:lnTo>
                    <a:pt x="70" y="35"/>
                  </a:lnTo>
                  <a:lnTo>
                    <a:pt x="55" y="39"/>
                  </a:lnTo>
                  <a:lnTo>
                    <a:pt x="41" y="42"/>
                  </a:lnTo>
                  <a:lnTo>
                    <a:pt x="30" y="46"/>
                  </a:lnTo>
                  <a:lnTo>
                    <a:pt x="21" y="49"/>
                  </a:lnTo>
                  <a:lnTo>
                    <a:pt x="13" y="51"/>
                  </a:lnTo>
                  <a:lnTo>
                    <a:pt x="13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2743" y="1811"/>
              <a:ext cx="228" cy="9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7" y="15"/>
                </a:cxn>
                <a:cxn ang="0">
                  <a:pos x="97" y="43"/>
                </a:cxn>
                <a:cxn ang="0">
                  <a:pos x="148" y="60"/>
                </a:cxn>
                <a:cxn ang="0">
                  <a:pos x="178" y="57"/>
                </a:cxn>
                <a:cxn ang="0">
                  <a:pos x="196" y="54"/>
                </a:cxn>
                <a:cxn ang="0">
                  <a:pos x="205" y="42"/>
                </a:cxn>
                <a:cxn ang="0">
                  <a:pos x="220" y="63"/>
                </a:cxn>
                <a:cxn ang="0">
                  <a:pos x="226" y="75"/>
                </a:cxn>
                <a:cxn ang="0">
                  <a:pos x="178" y="81"/>
                </a:cxn>
                <a:cxn ang="0">
                  <a:pos x="161" y="85"/>
                </a:cxn>
                <a:cxn ang="0">
                  <a:pos x="79" y="93"/>
                </a:cxn>
                <a:cxn ang="0">
                  <a:pos x="11" y="88"/>
                </a:cxn>
                <a:cxn ang="0">
                  <a:pos x="2" y="72"/>
                </a:cxn>
                <a:cxn ang="0">
                  <a:pos x="5" y="0"/>
                </a:cxn>
              </a:cxnLst>
              <a:rect l="0" t="0" r="r" b="b"/>
              <a:pathLst>
                <a:path w="228" h="93">
                  <a:moveTo>
                    <a:pt x="5" y="0"/>
                  </a:moveTo>
                  <a:cubicBezTo>
                    <a:pt x="20" y="3"/>
                    <a:pt x="32" y="11"/>
                    <a:pt x="47" y="15"/>
                  </a:cubicBezTo>
                  <a:cubicBezTo>
                    <a:pt x="62" y="24"/>
                    <a:pt x="79" y="39"/>
                    <a:pt x="97" y="43"/>
                  </a:cubicBezTo>
                  <a:cubicBezTo>
                    <a:pt x="115" y="52"/>
                    <a:pt x="129" y="56"/>
                    <a:pt x="148" y="60"/>
                  </a:cubicBezTo>
                  <a:cubicBezTo>
                    <a:pt x="158" y="59"/>
                    <a:pt x="168" y="58"/>
                    <a:pt x="178" y="57"/>
                  </a:cubicBezTo>
                  <a:cubicBezTo>
                    <a:pt x="184" y="56"/>
                    <a:pt x="196" y="54"/>
                    <a:pt x="196" y="54"/>
                  </a:cubicBezTo>
                  <a:cubicBezTo>
                    <a:pt x="199" y="49"/>
                    <a:pt x="203" y="47"/>
                    <a:pt x="205" y="42"/>
                  </a:cubicBezTo>
                  <a:cubicBezTo>
                    <a:pt x="211" y="47"/>
                    <a:pt x="216" y="56"/>
                    <a:pt x="220" y="63"/>
                  </a:cubicBezTo>
                  <a:cubicBezTo>
                    <a:pt x="222" y="67"/>
                    <a:pt x="226" y="75"/>
                    <a:pt x="226" y="75"/>
                  </a:cubicBezTo>
                  <a:cubicBezTo>
                    <a:pt x="228" y="86"/>
                    <a:pt x="182" y="81"/>
                    <a:pt x="178" y="81"/>
                  </a:cubicBezTo>
                  <a:cubicBezTo>
                    <a:pt x="172" y="82"/>
                    <a:pt x="167" y="84"/>
                    <a:pt x="161" y="85"/>
                  </a:cubicBezTo>
                  <a:cubicBezTo>
                    <a:pt x="148" y="92"/>
                    <a:pt x="89" y="93"/>
                    <a:pt x="79" y="93"/>
                  </a:cubicBezTo>
                  <a:cubicBezTo>
                    <a:pt x="59" y="85"/>
                    <a:pt x="28" y="89"/>
                    <a:pt x="11" y="88"/>
                  </a:cubicBezTo>
                  <a:cubicBezTo>
                    <a:pt x="2" y="84"/>
                    <a:pt x="6" y="80"/>
                    <a:pt x="2" y="72"/>
                  </a:cubicBezTo>
                  <a:cubicBezTo>
                    <a:pt x="0" y="48"/>
                    <a:pt x="4" y="24"/>
                    <a:pt x="5" y="0"/>
                  </a:cubicBezTo>
                  <a:close/>
                </a:path>
              </a:pathLst>
            </a:custGeom>
            <a:solidFill>
              <a:schemeClr val="folHlink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2743" y="1890"/>
              <a:ext cx="229" cy="110"/>
            </a:xfrm>
            <a:custGeom>
              <a:avLst/>
              <a:gdLst/>
              <a:ahLst/>
              <a:cxnLst>
                <a:cxn ang="0">
                  <a:pos x="10" y="110"/>
                </a:cxn>
                <a:cxn ang="0">
                  <a:pos x="4" y="14"/>
                </a:cxn>
                <a:cxn ang="0">
                  <a:pos x="22" y="8"/>
                </a:cxn>
                <a:cxn ang="0">
                  <a:pos x="43" y="12"/>
                </a:cxn>
                <a:cxn ang="0">
                  <a:pos x="103" y="14"/>
                </a:cxn>
                <a:cxn ang="0">
                  <a:pos x="185" y="5"/>
                </a:cxn>
                <a:cxn ang="0">
                  <a:pos x="223" y="6"/>
                </a:cxn>
                <a:cxn ang="0">
                  <a:pos x="224" y="36"/>
                </a:cxn>
                <a:cxn ang="0">
                  <a:pos x="212" y="63"/>
                </a:cxn>
                <a:cxn ang="0">
                  <a:pos x="199" y="63"/>
                </a:cxn>
                <a:cxn ang="0">
                  <a:pos x="166" y="47"/>
                </a:cxn>
                <a:cxn ang="0">
                  <a:pos x="134" y="60"/>
                </a:cxn>
                <a:cxn ang="0">
                  <a:pos x="107" y="66"/>
                </a:cxn>
                <a:cxn ang="0">
                  <a:pos x="83" y="74"/>
                </a:cxn>
                <a:cxn ang="0">
                  <a:pos x="65" y="90"/>
                </a:cxn>
                <a:cxn ang="0">
                  <a:pos x="46" y="99"/>
                </a:cxn>
                <a:cxn ang="0">
                  <a:pos x="17" y="105"/>
                </a:cxn>
                <a:cxn ang="0">
                  <a:pos x="10" y="110"/>
                </a:cxn>
              </a:cxnLst>
              <a:rect l="0" t="0" r="r" b="b"/>
              <a:pathLst>
                <a:path w="229" h="110">
                  <a:moveTo>
                    <a:pt x="10" y="110"/>
                  </a:moveTo>
                  <a:cubicBezTo>
                    <a:pt x="0" y="85"/>
                    <a:pt x="7" y="43"/>
                    <a:pt x="4" y="14"/>
                  </a:cubicBezTo>
                  <a:cubicBezTo>
                    <a:pt x="10" y="11"/>
                    <a:pt x="16" y="9"/>
                    <a:pt x="22" y="8"/>
                  </a:cubicBezTo>
                  <a:cubicBezTo>
                    <a:pt x="29" y="9"/>
                    <a:pt x="36" y="11"/>
                    <a:pt x="43" y="12"/>
                  </a:cubicBezTo>
                  <a:cubicBezTo>
                    <a:pt x="63" y="11"/>
                    <a:pt x="83" y="12"/>
                    <a:pt x="103" y="14"/>
                  </a:cubicBezTo>
                  <a:cubicBezTo>
                    <a:pt x="131" y="12"/>
                    <a:pt x="158" y="9"/>
                    <a:pt x="185" y="5"/>
                  </a:cubicBezTo>
                  <a:cubicBezTo>
                    <a:pt x="198" y="0"/>
                    <a:pt x="210" y="4"/>
                    <a:pt x="223" y="6"/>
                  </a:cubicBezTo>
                  <a:cubicBezTo>
                    <a:pt x="228" y="15"/>
                    <a:pt x="229" y="26"/>
                    <a:pt x="224" y="36"/>
                  </a:cubicBezTo>
                  <a:cubicBezTo>
                    <a:pt x="222" y="46"/>
                    <a:pt x="221" y="56"/>
                    <a:pt x="212" y="63"/>
                  </a:cubicBezTo>
                  <a:cubicBezTo>
                    <a:pt x="208" y="70"/>
                    <a:pt x="205" y="68"/>
                    <a:pt x="199" y="63"/>
                  </a:cubicBezTo>
                  <a:cubicBezTo>
                    <a:pt x="193" y="51"/>
                    <a:pt x="178" y="49"/>
                    <a:pt x="166" y="47"/>
                  </a:cubicBezTo>
                  <a:cubicBezTo>
                    <a:pt x="154" y="49"/>
                    <a:pt x="145" y="58"/>
                    <a:pt x="134" y="60"/>
                  </a:cubicBezTo>
                  <a:cubicBezTo>
                    <a:pt x="125" y="67"/>
                    <a:pt x="120" y="65"/>
                    <a:pt x="107" y="66"/>
                  </a:cubicBezTo>
                  <a:cubicBezTo>
                    <a:pt x="94" y="69"/>
                    <a:pt x="93" y="68"/>
                    <a:pt x="83" y="74"/>
                  </a:cubicBezTo>
                  <a:cubicBezTo>
                    <a:pt x="81" y="84"/>
                    <a:pt x="74" y="88"/>
                    <a:pt x="65" y="90"/>
                  </a:cubicBezTo>
                  <a:cubicBezTo>
                    <a:pt x="58" y="93"/>
                    <a:pt x="53" y="98"/>
                    <a:pt x="46" y="99"/>
                  </a:cubicBezTo>
                  <a:cubicBezTo>
                    <a:pt x="37" y="103"/>
                    <a:pt x="27" y="104"/>
                    <a:pt x="17" y="105"/>
                  </a:cubicBezTo>
                  <a:cubicBezTo>
                    <a:pt x="12" y="108"/>
                    <a:pt x="14" y="106"/>
                    <a:pt x="10" y="110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2463" y="1913"/>
              <a:ext cx="499" cy="84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13" y="123"/>
                </a:cxn>
                <a:cxn ang="0">
                  <a:pos x="28" y="120"/>
                </a:cxn>
                <a:cxn ang="0">
                  <a:pos x="55" y="124"/>
                </a:cxn>
                <a:cxn ang="0">
                  <a:pos x="88" y="128"/>
                </a:cxn>
                <a:cxn ang="0">
                  <a:pos x="116" y="131"/>
                </a:cxn>
                <a:cxn ang="0">
                  <a:pos x="135" y="139"/>
                </a:cxn>
                <a:cxn ang="0">
                  <a:pos x="157" y="153"/>
                </a:cxn>
                <a:cxn ang="0">
                  <a:pos x="180" y="161"/>
                </a:cxn>
                <a:cxn ang="0">
                  <a:pos x="203" y="166"/>
                </a:cxn>
                <a:cxn ang="0">
                  <a:pos x="224" y="165"/>
                </a:cxn>
                <a:cxn ang="0">
                  <a:pos x="240" y="159"/>
                </a:cxn>
                <a:cxn ang="0">
                  <a:pos x="253" y="150"/>
                </a:cxn>
                <a:cxn ang="0">
                  <a:pos x="266" y="138"/>
                </a:cxn>
                <a:cxn ang="0">
                  <a:pos x="340" y="134"/>
                </a:cxn>
                <a:cxn ang="0">
                  <a:pos x="455" y="128"/>
                </a:cxn>
                <a:cxn ang="0">
                  <a:pos x="549" y="111"/>
                </a:cxn>
                <a:cxn ang="0">
                  <a:pos x="628" y="85"/>
                </a:cxn>
                <a:cxn ang="0">
                  <a:pos x="700" y="58"/>
                </a:cxn>
                <a:cxn ang="0">
                  <a:pos x="773" y="31"/>
                </a:cxn>
                <a:cxn ang="0">
                  <a:pos x="851" y="11"/>
                </a:cxn>
                <a:cxn ang="0">
                  <a:pos x="946" y="0"/>
                </a:cxn>
                <a:cxn ang="0">
                  <a:pos x="994" y="22"/>
                </a:cxn>
                <a:cxn ang="0">
                  <a:pos x="950" y="19"/>
                </a:cxn>
                <a:cxn ang="0">
                  <a:pos x="909" y="22"/>
                </a:cxn>
                <a:cxn ang="0">
                  <a:pos x="867" y="30"/>
                </a:cxn>
                <a:cxn ang="0">
                  <a:pos x="827" y="43"/>
                </a:cxn>
                <a:cxn ang="0">
                  <a:pos x="784" y="58"/>
                </a:cxn>
                <a:cxn ang="0">
                  <a:pos x="741" y="75"/>
                </a:cxn>
                <a:cxn ang="0">
                  <a:pos x="694" y="93"/>
                </a:cxn>
                <a:cxn ang="0">
                  <a:pos x="644" y="112"/>
                </a:cxn>
                <a:cxn ang="0">
                  <a:pos x="590" y="129"/>
                </a:cxn>
                <a:cxn ang="0">
                  <a:pos x="529" y="144"/>
                </a:cxn>
                <a:cxn ang="0">
                  <a:pos x="463" y="157"/>
                </a:cxn>
                <a:cxn ang="0">
                  <a:pos x="388" y="166"/>
                </a:cxn>
                <a:cxn ang="0">
                  <a:pos x="306" y="169"/>
                </a:cxn>
                <a:cxn ang="0">
                  <a:pos x="214" y="166"/>
                </a:cxn>
                <a:cxn ang="0">
                  <a:pos x="113" y="157"/>
                </a:cxn>
                <a:cxn ang="0">
                  <a:pos x="0" y="139"/>
                </a:cxn>
              </a:cxnLst>
              <a:rect l="0" t="0" r="r" b="b"/>
              <a:pathLst>
                <a:path w="1000" h="169">
                  <a:moveTo>
                    <a:pt x="0" y="139"/>
                  </a:moveTo>
                  <a:lnTo>
                    <a:pt x="5" y="134"/>
                  </a:lnTo>
                  <a:lnTo>
                    <a:pt x="9" y="128"/>
                  </a:lnTo>
                  <a:lnTo>
                    <a:pt x="13" y="123"/>
                  </a:lnTo>
                  <a:lnTo>
                    <a:pt x="17" y="118"/>
                  </a:lnTo>
                  <a:lnTo>
                    <a:pt x="28" y="120"/>
                  </a:lnTo>
                  <a:lnTo>
                    <a:pt x="40" y="122"/>
                  </a:lnTo>
                  <a:lnTo>
                    <a:pt x="55" y="124"/>
                  </a:lnTo>
                  <a:lnTo>
                    <a:pt x="72" y="126"/>
                  </a:lnTo>
                  <a:lnTo>
                    <a:pt x="88" y="128"/>
                  </a:lnTo>
                  <a:lnTo>
                    <a:pt x="103" y="130"/>
                  </a:lnTo>
                  <a:lnTo>
                    <a:pt x="116" y="131"/>
                  </a:lnTo>
                  <a:lnTo>
                    <a:pt x="126" y="131"/>
                  </a:lnTo>
                  <a:lnTo>
                    <a:pt x="135" y="139"/>
                  </a:lnTo>
                  <a:lnTo>
                    <a:pt x="145" y="146"/>
                  </a:lnTo>
                  <a:lnTo>
                    <a:pt x="157" y="153"/>
                  </a:lnTo>
                  <a:lnTo>
                    <a:pt x="167" y="158"/>
                  </a:lnTo>
                  <a:lnTo>
                    <a:pt x="180" y="161"/>
                  </a:lnTo>
                  <a:lnTo>
                    <a:pt x="191" y="165"/>
                  </a:lnTo>
                  <a:lnTo>
                    <a:pt x="203" y="166"/>
                  </a:lnTo>
                  <a:lnTo>
                    <a:pt x="215" y="166"/>
                  </a:lnTo>
                  <a:lnTo>
                    <a:pt x="224" y="165"/>
                  </a:lnTo>
                  <a:lnTo>
                    <a:pt x="232" y="162"/>
                  </a:lnTo>
                  <a:lnTo>
                    <a:pt x="240" y="159"/>
                  </a:lnTo>
                  <a:lnTo>
                    <a:pt x="247" y="154"/>
                  </a:lnTo>
                  <a:lnTo>
                    <a:pt x="253" y="150"/>
                  </a:lnTo>
                  <a:lnTo>
                    <a:pt x="259" y="144"/>
                  </a:lnTo>
                  <a:lnTo>
                    <a:pt x="266" y="138"/>
                  </a:lnTo>
                  <a:lnTo>
                    <a:pt x="272" y="131"/>
                  </a:lnTo>
                  <a:lnTo>
                    <a:pt x="340" y="134"/>
                  </a:lnTo>
                  <a:lnTo>
                    <a:pt x="401" y="132"/>
                  </a:lnTo>
                  <a:lnTo>
                    <a:pt x="455" y="128"/>
                  </a:lnTo>
                  <a:lnTo>
                    <a:pt x="504" y="120"/>
                  </a:lnTo>
                  <a:lnTo>
                    <a:pt x="549" y="111"/>
                  </a:lnTo>
                  <a:lnTo>
                    <a:pt x="590" y="98"/>
                  </a:lnTo>
                  <a:lnTo>
                    <a:pt x="628" y="85"/>
                  </a:lnTo>
                  <a:lnTo>
                    <a:pt x="665" y="72"/>
                  </a:lnTo>
                  <a:lnTo>
                    <a:pt x="700" y="58"/>
                  </a:lnTo>
                  <a:lnTo>
                    <a:pt x="736" y="44"/>
                  </a:lnTo>
                  <a:lnTo>
                    <a:pt x="773" y="31"/>
                  </a:lnTo>
                  <a:lnTo>
                    <a:pt x="811" y="20"/>
                  </a:lnTo>
                  <a:lnTo>
                    <a:pt x="851" y="11"/>
                  </a:lnTo>
                  <a:lnTo>
                    <a:pt x="896" y="4"/>
                  </a:lnTo>
                  <a:lnTo>
                    <a:pt x="946" y="0"/>
                  </a:lnTo>
                  <a:lnTo>
                    <a:pt x="1000" y="0"/>
                  </a:lnTo>
                  <a:lnTo>
                    <a:pt x="994" y="22"/>
                  </a:lnTo>
                  <a:lnTo>
                    <a:pt x="972" y="20"/>
                  </a:lnTo>
                  <a:lnTo>
                    <a:pt x="950" y="19"/>
                  </a:lnTo>
                  <a:lnTo>
                    <a:pt x="929" y="20"/>
                  </a:lnTo>
                  <a:lnTo>
                    <a:pt x="909" y="22"/>
                  </a:lnTo>
                  <a:lnTo>
                    <a:pt x="888" y="26"/>
                  </a:lnTo>
                  <a:lnTo>
                    <a:pt x="867" y="30"/>
                  </a:lnTo>
                  <a:lnTo>
                    <a:pt x="846" y="36"/>
                  </a:lnTo>
                  <a:lnTo>
                    <a:pt x="827" y="43"/>
                  </a:lnTo>
                  <a:lnTo>
                    <a:pt x="806" y="50"/>
                  </a:lnTo>
                  <a:lnTo>
                    <a:pt x="784" y="58"/>
                  </a:lnTo>
                  <a:lnTo>
                    <a:pt x="764" y="66"/>
                  </a:lnTo>
                  <a:lnTo>
                    <a:pt x="741" y="75"/>
                  </a:lnTo>
                  <a:lnTo>
                    <a:pt x="718" y="84"/>
                  </a:lnTo>
                  <a:lnTo>
                    <a:pt x="694" y="93"/>
                  </a:lnTo>
                  <a:lnTo>
                    <a:pt x="670" y="103"/>
                  </a:lnTo>
                  <a:lnTo>
                    <a:pt x="644" y="112"/>
                  </a:lnTo>
                  <a:lnTo>
                    <a:pt x="617" y="121"/>
                  </a:lnTo>
                  <a:lnTo>
                    <a:pt x="590" y="129"/>
                  </a:lnTo>
                  <a:lnTo>
                    <a:pt x="560" y="137"/>
                  </a:lnTo>
                  <a:lnTo>
                    <a:pt x="529" y="144"/>
                  </a:lnTo>
                  <a:lnTo>
                    <a:pt x="496" y="151"/>
                  </a:lnTo>
                  <a:lnTo>
                    <a:pt x="463" y="157"/>
                  </a:lnTo>
                  <a:lnTo>
                    <a:pt x="426" y="161"/>
                  </a:lnTo>
                  <a:lnTo>
                    <a:pt x="388" y="166"/>
                  </a:lnTo>
                  <a:lnTo>
                    <a:pt x="348" y="168"/>
                  </a:lnTo>
                  <a:lnTo>
                    <a:pt x="306" y="169"/>
                  </a:lnTo>
                  <a:lnTo>
                    <a:pt x="262" y="168"/>
                  </a:lnTo>
                  <a:lnTo>
                    <a:pt x="214" y="166"/>
                  </a:lnTo>
                  <a:lnTo>
                    <a:pt x="165" y="162"/>
                  </a:lnTo>
                  <a:lnTo>
                    <a:pt x="113" y="157"/>
                  </a:lnTo>
                  <a:lnTo>
                    <a:pt x="58" y="150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286000" y="4395509"/>
            <a:ext cx="22197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7200" b="0" dirty="0">
                <a:solidFill>
                  <a:srgbClr val="0000FF"/>
                </a:solidFill>
              </a:rPr>
              <a:t>Hg(II)</a:t>
            </a:r>
          </a:p>
        </p:txBody>
      </p:sp>
      <p:sp>
        <p:nvSpPr>
          <p:cNvPr id="64" name="AutoShape 64"/>
          <p:cNvSpPr>
            <a:spLocks noChangeArrowheads="1"/>
          </p:cNvSpPr>
          <p:nvPr/>
        </p:nvSpPr>
        <p:spPr bwMode="auto">
          <a:xfrm>
            <a:off x="7848600" y="1655484"/>
            <a:ext cx="609600" cy="6096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26667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5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511434"/>
              </p:ext>
            </p:extLst>
          </p:nvPr>
        </p:nvGraphicFramePr>
        <p:xfrm>
          <a:off x="6858000" y="4474884"/>
          <a:ext cx="3048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0" name="Clip" r:id="rId3" imgW="886054" imgH="618134" progId="">
                  <p:embed/>
                </p:oleObj>
              </mc:Choice>
              <mc:Fallback>
                <p:oleObj name="Clip" r:id="rId3" imgW="886054" imgH="61813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474884"/>
                        <a:ext cx="304800" cy="212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63"/>
          <p:cNvSpPr txBox="1">
            <a:spLocks noChangeArrowheads="1"/>
          </p:cNvSpPr>
          <p:nvPr/>
        </p:nvSpPr>
        <p:spPr bwMode="auto">
          <a:xfrm>
            <a:off x="5146212" y="1535955"/>
            <a:ext cx="22224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7200" b="0" dirty="0">
                <a:solidFill>
                  <a:srgbClr val="000000"/>
                </a:solidFill>
              </a:rPr>
              <a:t>Hg(0)</a:t>
            </a: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2195357" y="1494140"/>
            <a:ext cx="863037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00"/>
                </a:solidFill>
              </a:rPr>
              <a:t>Hg(II)</a:t>
            </a:r>
            <a:endParaRPr lang="en-US" sz="2400" b="0" baseline="30000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-135804" y="145638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-23169" y="31934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Conversion of Hg(II) to CH</a:t>
            </a:r>
            <a:r>
              <a:rPr lang="en-US" sz="3200" baseline="-25000" dirty="0">
                <a:solidFill>
                  <a:srgbClr val="FFFFFF"/>
                </a:solidFill>
              </a:rPr>
              <a:t>3</a:t>
            </a:r>
            <a:r>
              <a:rPr lang="en-US" sz="3200" dirty="0">
                <a:solidFill>
                  <a:srgbClr val="FFFFFF"/>
                </a:solidFill>
              </a:rPr>
              <a:t>Hg drives bioaccumulation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-95079" y="-63531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15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5EB810-467F-B64A-AFD0-D91407FF563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1905000" y="2521846"/>
            <a:ext cx="4572000" cy="2819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D2D2D2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8200" y="1090979"/>
            <a:ext cx="7467600" cy="4991460"/>
            <a:chOff x="838200" y="1524000"/>
            <a:chExt cx="7467600" cy="499146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301" t="10724" r="21240" b="6552"/>
            <a:stretch>
              <a:fillRect/>
            </a:stretch>
          </p:blipFill>
          <p:spPr bwMode="auto">
            <a:xfrm>
              <a:off x="838200" y="1524000"/>
              <a:ext cx="6400800" cy="499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 bwMode="auto">
            <a:xfrm>
              <a:off x="5583866" y="3723167"/>
              <a:ext cx="1752600" cy="152400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2514600" y="5410200"/>
              <a:ext cx="5791200" cy="106680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30951" y="4259578"/>
            <a:ext cx="2808249" cy="1310268"/>
            <a:chOff x="6019800" y="3795132"/>
            <a:chExt cx="2808249" cy="1310268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59259" t="49873" r="36736" b="31184"/>
            <a:stretch>
              <a:fillRect/>
            </a:stretch>
          </p:blipFill>
          <p:spPr bwMode="auto">
            <a:xfrm>
              <a:off x="6019800" y="3810000"/>
              <a:ext cx="344316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6397083" y="3795132"/>
              <a:ext cx="2057400" cy="215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Advisories for specific water bodies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93366" y="4003287"/>
              <a:ext cx="2057400" cy="215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Statewide freshwater advisory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9649" y="4178137"/>
              <a:ext cx="2438400" cy="33855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Statewide freshwater advisory and additional advisories on specific </a:t>
              </a: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waterbodies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00800" y="4523824"/>
              <a:ext cx="2057400" cy="215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No mercury advisories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00800" y="4709677"/>
              <a:ext cx="2057400" cy="215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Statewide Coastal Advisories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000" y="4889956"/>
              <a:ext cx="2057400" cy="215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* Statewide advisory for lakes only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667000" y="5834939"/>
            <a:ext cx="5105400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NOTE: This map depicts the presence and type of fish advisories issued by the states for mercury as of December 2010. Because only selected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waterbodies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are monitored, this map does not reflect the full extent of chemical contamination of fish tissues in each state.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Source: 2010 National Listing of Fish Advisories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http://water.epa.gov/scitech/swguidance/fishshellfish/fishadvisories/upload/nlfa_slides_2011.pdf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72052" y="4045846"/>
            <a:ext cx="2057400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Advisories in 2010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8858" y="349786"/>
            <a:ext cx="8730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Arial"/>
              </a:rPr>
              <a:t>Fish Consumption Advisories for Mercury are Everywhere!</a:t>
            </a:r>
          </a:p>
        </p:txBody>
      </p:sp>
    </p:spTree>
    <p:extLst>
      <p:ext uri="{BB962C8B-B14F-4D97-AF65-F5344CB8AC3E}">
        <p14:creationId xmlns:p14="http://schemas.microsoft.com/office/powerpoint/2010/main" val="1421847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4719" y="696218"/>
            <a:ext cx="9144000" cy="880534"/>
          </a:xfrm>
          <a:prstGeom prst="rect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EPA chose to only consider methylmercury exposures for the children of freshwater recreational fishers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4E2AA-AF58-4247-A57F-4629C570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722967"/>
            <a:ext cx="8051800" cy="42926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8A50F5A-E1C8-3D40-8392-354B263878FC}"/>
              </a:ext>
            </a:extLst>
          </p:cNvPr>
          <p:cNvSpPr/>
          <p:nvPr/>
        </p:nvSpPr>
        <p:spPr>
          <a:xfrm>
            <a:off x="745067" y="4902200"/>
            <a:ext cx="1735666" cy="11133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C6909-EA96-7C44-AF66-C2B2473CDFAC}"/>
              </a:ext>
            </a:extLst>
          </p:cNvPr>
          <p:cNvSpPr txBox="1"/>
          <p:nvPr/>
        </p:nvSpPr>
        <p:spPr>
          <a:xfrm>
            <a:off x="6362480" y="5892799"/>
            <a:ext cx="22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EPA RIA, 2005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713D3-4B72-D14A-87E0-D47F6AE4E8FB}"/>
              </a:ext>
            </a:extLst>
          </p:cNvPr>
          <p:cNvSpPr txBox="1"/>
          <p:nvPr/>
        </p:nvSpPr>
        <p:spPr>
          <a:xfrm>
            <a:off x="546100" y="1573768"/>
            <a:ext cx="857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seafood consumed in the US is from the commercial market and marine ecosystems</a:t>
            </a:r>
          </a:p>
        </p:txBody>
      </p:sp>
    </p:spTree>
    <p:extLst>
      <p:ext uri="{BB962C8B-B14F-4D97-AF65-F5344CB8AC3E}">
        <p14:creationId xmlns:p14="http://schemas.microsoft.com/office/powerpoint/2010/main" val="554972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:a16="http://schemas.microsoft.com/office/drawing/2014/main" id="{266F9614-B683-274B-BA69-A6587F0FB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403899"/>
            <a:ext cx="9143999" cy="1012296"/>
          </a:xfrm>
          <a:solidFill>
            <a:schemeClr val="tx2"/>
          </a:solidFill>
          <a:ln/>
        </p:spPr>
        <p:txBody>
          <a:bodyPr>
            <a:normAutofit/>
          </a:bodyPr>
          <a:lstStyle/>
          <a:p>
            <a:r>
              <a:rPr lang="en-US" altLang="ja-JP" sz="2400" b="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Number of Freshwater Recreational Freshwater Anglers very Small Compared to Total Seafood Consumers (&gt;300 million)</a:t>
            </a:r>
            <a:endParaRPr lang="en-US" altLang="en-US" sz="2400" b="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405507" name="Group 3">
            <a:extLst>
              <a:ext uri="{FF2B5EF4-FFF2-40B4-BE49-F238E27FC236}">
                <a16:creationId xmlns:a16="http://schemas.microsoft.com/office/drawing/2014/main" id="{35E7B477-F5FC-2047-85D9-1A67C1096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10487"/>
              </p:ext>
            </p:extLst>
          </p:nvPr>
        </p:nvGraphicFramePr>
        <p:xfrm>
          <a:off x="1223433" y="1994173"/>
          <a:ext cx="6934200" cy="3596640"/>
        </p:xfrm>
        <a:graphic>
          <a:graphicData uri="http://schemas.openxmlformats.org/drawingml/2006/table">
            <a:tbl>
              <a:tblPr/>
              <a:tblGrid>
                <a:gridCol w="1606550">
                  <a:extLst>
                    <a:ext uri="{9D8B030D-6E8A-4147-A177-3AD203B41FA5}">
                      <a16:colId xmlns:a16="http://schemas.microsoft.com/office/drawing/2014/main" val="300368477"/>
                    </a:ext>
                  </a:extLst>
                </a:gridCol>
                <a:gridCol w="1860550">
                  <a:extLst>
                    <a:ext uri="{9D8B030D-6E8A-4147-A177-3AD203B41FA5}">
                      <a16:colId xmlns:a16="http://schemas.microsoft.com/office/drawing/2014/main" val="371108484"/>
                    </a:ext>
                  </a:extLst>
                </a:gridCol>
                <a:gridCol w="1325563">
                  <a:extLst>
                    <a:ext uri="{9D8B030D-6E8A-4147-A177-3AD203B41FA5}">
                      <a16:colId xmlns:a16="http://schemas.microsoft.com/office/drawing/2014/main" val="759691011"/>
                    </a:ext>
                  </a:extLst>
                </a:gridCol>
                <a:gridCol w="2141537">
                  <a:extLst>
                    <a:ext uri="{9D8B030D-6E8A-4147-A177-3AD203B41FA5}">
                      <a16:colId xmlns:a16="http://schemas.microsoft.com/office/drawing/2014/main" val="3529113754"/>
                    </a:ext>
                  </a:extLst>
                </a:gridCol>
              </a:tblGrid>
              <a:tr h="161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ja-JP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Region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Days Fishing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(million days)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Percent of Total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Estimated Number of Consumers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(millions of people)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375170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Northeast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593725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593725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2.0-4.9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694751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Mid-Atlantic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593725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593725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0.2-0.4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435066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Southeast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593725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593725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5.9-15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676865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Midwest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151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593725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593725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8.1-20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974640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West</a:t>
                      </a: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593725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593725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93725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593725" algn="dec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itchFamily="2" charset="2"/>
                        <a:tabLst>
                          <a:tab pos="1096963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1096963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096963" algn="dec"/>
                        </a:tabLst>
                        <a:defRPr i="1">
                          <a:solidFill>
                            <a:srgbClr val="FFFFC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1096963" algn="dec"/>
                        </a:tabLst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6.6-17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570699"/>
                  </a:ext>
                </a:extLst>
              </a:tr>
            </a:tbl>
          </a:graphicData>
        </a:graphic>
      </p:graphicFrame>
      <p:sp>
        <p:nvSpPr>
          <p:cNvPr id="405544" name="Rectangle 40">
            <a:extLst>
              <a:ext uri="{FF2B5EF4-FFF2-40B4-BE49-F238E27FC236}">
                <a16:creationId xmlns:a16="http://schemas.microsoft.com/office/drawing/2014/main" id="{84138583-777A-3F4F-BB1A-3DD4ACE5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5486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5545" name="Text Box 41">
            <a:extLst>
              <a:ext uri="{FF2B5EF4-FFF2-40B4-BE49-F238E27FC236}">
                <a16:creationId xmlns:a16="http://schemas.microsoft.com/office/drawing/2014/main" id="{76A796CD-E18F-024D-92F4-240F68B1D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067" y="5734473"/>
            <a:ext cx="327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</a:rPr>
              <a:t>Source: Fish and Wildlife Service, 2002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A10F0-8569-EF4C-99D7-DC860F028D63}"/>
              </a:ext>
            </a:extLst>
          </p:cNvPr>
          <p:cNvSpPr txBox="1"/>
          <p:nvPr/>
        </p:nvSpPr>
        <p:spPr>
          <a:xfrm>
            <a:off x="0" y="1532508"/>
            <a:ext cx="91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&gt;90% of the U.S. population reports consuming seafood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D6BCE-64B6-CB42-935F-E2214B99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8866"/>
            <a:ext cx="1978702" cy="13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CB3B49-EF0B-7241-91CA-8D778183A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2726" r="2894" b="1270"/>
          <a:stretch/>
        </p:blipFill>
        <p:spPr>
          <a:xfrm>
            <a:off x="-5600" y="1001132"/>
            <a:ext cx="9144000" cy="4983910"/>
          </a:xfrm>
          <a:prstGeom prst="rect">
            <a:avLst/>
          </a:prstGeom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61266" y="1532945"/>
            <a:ext cx="7315201" cy="5199065"/>
            <a:chOff x="326" y="960"/>
            <a:chExt cx="4608" cy="3275"/>
          </a:xfrm>
        </p:grpSpPr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326" y="3792"/>
              <a:ext cx="4608" cy="44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3622" tIns="43622" rIns="43622" bIns="43622">
              <a:prstTxWarp prst="textNoShape">
                <a:avLst/>
              </a:prstTxWarp>
              <a:spAutoFit/>
            </a:bodyPr>
            <a:lstStyle/>
            <a:p>
              <a:pPr marL="231775" indent="-231775" defTabSz="852488" eaLnBrk="1" hangingPunct="1">
                <a:buFontTx/>
                <a:buChar char="•"/>
              </a:pPr>
              <a:r>
                <a:rPr lang="en-US" sz="2000" b="0" dirty="0">
                  <a:solidFill>
                    <a:srgbClr val="000000"/>
                  </a:solidFill>
                </a:rPr>
                <a:t>Commercial marine fish consumption is the predominant source of </a:t>
              </a:r>
              <a:r>
                <a:rPr lang="en-US" sz="2000" b="0" dirty="0" err="1">
                  <a:solidFill>
                    <a:srgbClr val="000000"/>
                  </a:solidFill>
                </a:rPr>
                <a:t>MeHg</a:t>
              </a:r>
              <a:r>
                <a:rPr lang="en-US" sz="2000" b="0" dirty="0">
                  <a:solidFill>
                    <a:srgbClr val="000000"/>
                  </a:solidFill>
                </a:rPr>
                <a:t> exposure the United States</a:t>
              </a:r>
              <a:endParaRPr lang="en-US" dirty="0">
                <a:solidFill>
                  <a:srgbClr val="FF0000"/>
                </a:solidFill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720" y="960"/>
              <a:ext cx="76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23488" y="68275"/>
            <a:ext cx="9415608" cy="13432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7320" y="23677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82% of Population-Wide </a:t>
            </a:r>
            <a:r>
              <a:rPr lang="en-US" sz="3200" dirty="0" err="1">
                <a:solidFill>
                  <a:srgbClr val="FFFFFF"/>
                </a:solidFill>
              </a:rPr>
              <a:t>MeHg</a:t>
            </a:r>
            <a:r>
              <a:rPr lang="en-US" sz="3200" dirty="0">
                <a:solidFill>
                  <a:srgbClr val="FFFFFF"/>
                </a:solidFill>
              </a:rPr>
              <a:t> Exposure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from Marine Ecosystems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48559" y="-46055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58671" y="6351408"/>
            <a:ext cx="235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Sunderland et al., 2018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145" y="2507995"/>
            <a:ext cx="1338526" cy="890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671" y="2719529"/>
            <a:ext cx="1068874" cy="8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24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9EF2-CB67-0D49-AEB5-B48246DB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852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Mitigating health risks associated with mercury releases from coal-fired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2A3D-3509-3840-92D1-852E5E67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4518"/>
            <a:ext cx="8229600" cy="46902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Regulatory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U.S. electricity sector and pollution control technology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Modeled benefits of reducing Hg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Actual changes in energy sector, Hg emissions, concentrations and exposures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Climate change and future trajectories in Hg exposure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7B6DD-D736-F546-A419-64B50089ED6D}"/>
              </a:ext>
            </a:extLst>
          </p:cNvPr>
          <p:cNvSpPr txBox="1"/>
          <p:nvPr/>
        </p:nvSpPr>
        <p:spPr>
          <a:xfrm>
            <a:off x="1128557" y="6370121"/>
            <a:ext cx="688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EPA’s estimated benefits = $4-6M/year and costs = $9B reasonable?</a:t>
            </a:r>
          </a:p>
        </p:txBody>
      </p:sp>
    </p:spTree>
    <p:extLst>
      <p:ext uri="{BB962C8B-B14F-4D97-AF65-F5344CB8AC3E}">
        <p14:creationId xmlns:p14="http://schemas.microsoft.com/office/powerpoint/2010/main" val="1539773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8CB0A0-0E48-F04B-B077-94FCB864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2"/>
          <a:stretch/>
        </p:blipFill>
        <p:spPr>
          <a:xfrm>
            <a:off x="3429000" y="1618722"/>
            <a:ext cx="5715000" cy="4370917"/>
          </a:xfrm>
          <a:prstGeom prst="rect">
            <a:avLst/>
          </a:prstGeom>
        </p:spPr>
      </p:pic>
      <p:pic>
        <p:nvPicPr>
          <p:cNvPr id="3" name="Picture 2" descr="sources_US_elec_generation-large.jpg">
            <a:extLst>
              <a:ext uri="{FF2B5EF4-FFF2-40B4-BE49-F238E27FC236}">
                <a16:creationId xmlns:a16="http://schemas.microsoft.com/office/drawing/2014/main" id="{818847AC-B8DE-9E46-B4CB-2939CE0FAC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1145"/>
          <a:stretch>
            <a:fillRect/>
          </a:stretch>
        </p:blipFill>
        <p:spPr>
          <a:xfrm>
            <a:off x="0" y="2352518"/>
            <a:ext cx="3915552" cy="3209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538C18-58A3-6E4C-AF39-ECF1128E1A0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4206"/>
            <a:ext cx="9144000" cy="838200"/>
          </a:xfrm>
          <a:prstGeom prst="rect">
            <a:avLst/>
          </a:prstGeom>
          <a:solidFill>
            <a:schemeClr val="tx2"/>
          </a:solidFill>
          <a:ln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chemeClr val="bg1"/>
                </a:solidFill>
              </a:rPr>
              <a:t>Sources of U.S. Electricity Generation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A57FC-73E2-0043-8C32-E17193533ACA}"/>
              </a:ext>
            </a:extLst>
          </p:cNvPr>
          <p:cNvSpPr txBox="1"/>
          <p:nvPr/>
        </p:nvSpPr>
        <p:spPr>
          <a:xfrm>
            <a:off x="703746" y="1295557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1F02-EA98-E243-8BCD-F7343DA50B84}"/>
              </a:ext>
            </a:extLst>
          </p:cNvPr>
          <p:cNvSpPr txBox="1"/>
          <p:nvPr/>
        </p:nvSpPr>
        <p:spPr>
          <a:xfrm>
            <a:off x="6003880" y="1076327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114006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08C2F-D4F3-42AF-AE26-8490484D6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6" y="1394085"/>
            <a:ext cx="7562511" cy="54639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760D08-EA5B-6643-BD45-5DDB57515DA7}"/>
              </a:ext>
            </a:extLst>
          </p:cNvPr>
          <p:cNvSpPr txBox="1">
            <a:spLocks/>
          </p:cNvSpPr>
          <p:nvPr/>
        </p:nvSpPr>
        <p:spPr>
          <a:xfrm>
            <a:off x="1" y="15064"/>
            <a:ext cx="9143999" cy="1026293"/>
          </a:xfrm>
          <a:prstGeom prst="rect">
            <a:avLst/>
          </a:prstGeom>
          <a:solidFill>
            <a:schemeClr val="tx2"/>
          </a:solidFill>
        </p:spPr>
        <p:txBody>
          <a:bodyPr anchor="ctr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41148" algn="ctr">
              <a:spcBef>
                <a:spcPct val="0"/>
              </a:spcBef>
              <a:defRPr/>
            </a:pPr>
            <a:r>
              <a:rPr lang="en-US" sz="2700" b="1" dirty="0">
                <a:solidFill>
                  <a:schemeClr val="bg1"/>
                </a:solidFill>
                <a:latin typeface="+mj-lt"/>
              </a:rPr>
              <a:t>Hg emissions declines reflect retirements, fuel switching and emissions controls for coal-fired utilities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54F4D-76DA-9745-81C3-4AD861F66C19}"/>
              </a:ext>
            </a:extLst>
          </p:cNvPr>
          <p:cNvSpPr txBox="1"/>
          <p:nvPr/>
        </p:nvSpPr>
        <p:spPr>
          <a:xfrm>
            <a:off x="6867459" y="6135940"/>
            <a:ext cx="217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US EPA, 2019</a:t>
            </a:r>
          </a:p>
        </p:txBody>
      </p:sp>
    </p:spTree>
    <p:extLst>
      <p:ext uri="{BB962C8B-B14F-4D97-AF65-F5344CB8AC3E}">
        <p14:creationId xmlns:p14="http://schemas.microsoft.com/office/powerpoint/2010/main" val="250217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FE37061-4F45-6F41-9F6E-8DB56ED25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Primary vs secondary pollutants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F26F29A-1780-2541-B448-1F91459DA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700" dirty="0">
                <a:latin typeface="+mj-lt"/>
              </a:rPr>
              <a:t>Definition</a:t>
            </a:r>
          </a:p>
          <a:p>
            <a:pPr lvl="1" eaLnBrk="1" hangingPunct="1"/>
            <a:r>
              <a:rPr lang="en-US" altLang="en-US" sz="2400" dirty="0">
                <a:latin typeface="+mj-lt"/>
              </a:rPr>
              <a:t>Primary pollutants are emitted directly to the atmosphere by the sources (SO</a:t>
            </a:r>
            <a:r>
              <a:rPr lang="en-US" altLang="en-US" sz="2400" baseline="-25000" dirty="0">
                <a:latin typeface="+mj-lt"/>
              </a:rPr>
              <a:t>2</a:t>
            </a:r>
            <a:r>
              <a:rPr lang="en-US" altLang="en-US" sz="2400" dirty="0">
                <a:latin typeface="+mj-lt"/>
              </a:rPr>
              <a:t>)</a:t>
            </a:r>
          </a:p>
          <a:p>
            <a:pPr lvl="1" eaLnBrk="1" hangingPunct="1"/>
            <a:r>
              <a:rPr lang="en-US" altLang="en-US" sz="2400" dirty="0">
                <a:latin typeface="+mj-lt"/>
              </a:rPr>
              <a:t>Secondary pollutants are formed in the atmosphere through chemical processes (O</a:t>
            </a:r>
            <a:r>
              <a:rPr lang="en-US" altLang="en-US" sz="2400" baseline="-25000" dirty="0">
                <a:latin typeface="+mj-lt"/>
              </a:rPr>
              <a:t>3</a:t>
            </a:r>
            <a:r>
              <a:rPr lang="en-US" altLang="en-US" sz="2400" dirty="0">
                <a:latin typeface="+mj-lt"/>
              </a:rPr>
              <a:t>) </a:t>
            </a:r>
          </a:p>
          <a:p>
            <a:pPr eaLnBrk="1" hangingPunct="1"/>
            <a:r>
              <a:rPr lang="en-US" altLang="en-US" sz="2700" dirty="0">
                <a:latin typeface="+mj-lt"/>
              </a:rPr>
              <a:t>Atmosphere is an oxidizing medium (chemical reactions)</a:t>
            </a:r>
          </a:p>
          <a:p>
            <a:pPr lvl="1" eaLnBrk="1" hangingPunct="1"/>
            <a:r>
              <a:rPr lang="en-US" altLang="en-US" sz="2400" dirty="0">
                <a:latin typeface="+mj-lt"/>
              </a:rPr>
              <a:t>Fate of pollutants</a:t>
            </a:r>
          </a:p>
        </p:txBody>
      </p:sp>
    </p:spTree>
    <p:extLst>
      <p:ext uri="{BB962C8B-B14F-4D97-AF65-F5344CB8AC3E}">
        <p14:creationId xmlns:p14="http://schemas.microsoft.com/office/powerpoint/2010/main" val="3949878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14A265F-2026-46BA-9E2E-E51A3334914B}"/>
              </a:ext>
            </a:extLst>
          </p:cNvPr>
          <p:cNvGraphicFramePr>
            <a:graphicFrameLocks/>
          </p:cNvGraphicFramePr>
          <p:nvPr/>
        </p:nvGraphicFramePr>
        <p:xfrm>
          <a:off x="482600" y="1339850"/>
          <a:ext cx="8178800" cy="41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A62150-4D43-F44A-81D6-DCCC3426F806}"/>
              </a:ext>
            </a:extLst>
          </p:cNvPr>
          <p:cNvSpPr txBox="1"/>
          <p:nvPr/>
        </p:nvSpPr>
        <p:spPr>
          <a:xfrm>
            <a:off x="6867459" y="6135940"/>
            <a:ext cx="217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US EPA, 2019</a:t>
            </a:r>
          </a:p>
        </p:txBody>
      </p:sp>
    </p:spTree>
    <p:extLst>
      <p:ext uri="{BB962C8B-B14F-4D97-AF65-F5344CB8AC3E}">
        <p14:creationId xmlns:p14="http://schemas.microsoft.com/office/powerpoint/2010/main" val="2897941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-19621"/>
            <a:ext cx="9143999" cy="1026293"/>
          </a:xfrm>
          <a:prstGeom prst="rect">
            <a:avLst/>
          </a:prstGeom>
          <a:solidFill>
            <a:schemeClr val="tx2"/>
          </a:solidFill>
        </p:spPr>
        <p:txBody>
          <a:bodyPr anchor="ctr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41148" algn="ctr">
              <a:spcBef>
                <a:spcPct val="0"/>
              </a:spcBef>
              <a:defRPr/>
            </a:pPr>
            <a:r>
              <a:rPr lang="en-US" sz="2700" b="1" dirty="0">
                <a:solidFill>
                  <a:schemeClr val="bg1"/>
                </a:solidFill>
                <a:latin typeface="+mj-lt"/>
              </a:rPr>
              <a:t>U.S. mercury emissions, major sources 1990, 2005, 2008, 2011</a:t>
            </a:r>
          </a:p>
        </p:txBody>
      </p:sp>
      <p:sp>
        <p:nvSpPr>
          <p:cNvPr id="89091" name="Rectangle 1"/>
          <p:cNvSpPr>
            <a:spLocks noChangeArrowheads="1"/>
          </p:cNvSpPr>
          <p:nvPr/>
        </p:nvSpPr>
        <p:spPr bwMode="auto">
          <a:xfrm>
            <a:off x="6559723" y="6627168"/>
            <a:ext cx="23796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NEI 2011 version 1 2014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0" y="1118074"/>
            <a:ext cx="8671485" cy="53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Box 15"/>
          <p:cNvSpPr txBox="1">
            <a:spLocks noChangeArrowheads="1"/>
          </p:cNvSpPr>
          <p:nvPr/>
        </p:nvSpPr>
        <p:spPr bwMode="auto">
          <a:xfrm>
            <a:off x="1274406" y="2060858"/>
            <a:ext cx="789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66"/>
                </a:solidFill>
                <a:latin typeface="Calibri" panose="020F0502020204030204" pitchFamily="34" charset="0"/>
              </a:rPr>
              <a:t>246</a:t>
            </a:r>
          </a:p>
        </p:txBody>
      </p:sp>
      <p:sp>
        <p:nvSpPr>
          <p:cNvPr id="89094" name="TextBox 16"/>
          <p:cNvSpPr txBox="1">
            <a:spLocks noChangeArrowheads="1"/>
          </p:cNvSpPr>
          <p:nvPr/>
        </p:nvSpPr>
        <p:spPr bwMode="auto">
          <a:xfrm>
            <a:off x="2375074" y="3898523"/>
            <a:ext cx="946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66"/>
                </a:solidFill>
                <a:latin typeface="+mj-lt"/>
              </a:rPr>
              <a:t>105</a:t>
            </a:r>
          </a:p>
        </p:txBody>
      </p:sp>
      <p:sp>
        <p:nvSpPr>
          <p:cNvPr id="89095" name="TextBox 17"/>
          <p:cNvSpPr txBox="1">
            <a:spLocks noChangeArrowheads="1"/>
          </p:cNvSpPr>
          <p:nvPr/>
        </p:nvSpPr>
        <p:spPr bwMode="auto">
          <a:xfrm>
            <a:off x="3850390" y="4432325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66"/>
                </a:solidFill>
                <a:latin typeface="Calibri" panose="020F0502020204030204" pitchFamily="34" charset="0"/>
              </a:rPr>
              <a:t>61</a:t>
            </a:r>
          </a:p>
        </p:txBody>
      </p:sp>
      <p:sp>
        <p:nvSpPr>
          <p:cNvPr id="89096" name="TextBox 18"/>
          <p:cNvSpPr txBox="1">
            <a:spLocks noChangeArrowheads="1"/>
          </p:cNvSpPr>
          <p:nvPr/>
        </p:nvSpPr>
        <p:spPr bwMode="auto">
          <a:xfrm>
            <a:off x="5069590" y="4663157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66"/>
                </a:solidFill>
                <a:latin typeface="Calibri" panose="020F0502020204030204" pitchFamily="34" charset="0"/>
              </a:rPr>
              <a:t>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E98E6-581D-204A-8456-7BCAFE0A8AD4}"/>
              </a:ext>
            </a:extLst>
          </p:cNvPr>
          <p:cNvSpPr txBox="1"/>
          <p:nvPr/>
        </p:nvSpPr>
        <p:spPr>
          <a:xfrm>
            <a:off x="1274406" y="1331405"/>
            <a:ext cx="451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79% Decrease between 1990-2011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9C67D-63B3-104D-967D-924053A8B8ED}"/>
              </a:ext>
            </a:extLst>
          </p:cNvPr>
          <p:cNvSpPr/>
          <p:nvPr/>
        </p:nvSpPr>
        <p:spPr>
          <a:xfrm>
            <a:off x="2135890" y="3140790"/>
            <a:ext cx="4355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Mercury emissions from coal-fired EGUs declined 86% between 2010 and 2018</a:t>
            </a:r>
          </a:p>
        </p:txBody>
      </p:sp>
    </p:spTree>
    <p:extLst>
      <p:ext uri="{BB962C8B-B14F-4D97-AF65-F5344CB8AC3E}">
        <p14:creationId xmlns:p14="http://schemas.microsoft.com/office/powerpoint/2010/main" val="207324851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-20532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Marked decreases in Hg</a:t>
            </a:r>
            <a:r>
              <a:rPr lang="en-US" sz="3200" baseline="30000" dirty="0">
                <a:solidFill>
                  <a:schemeClr val="bg1"/>
                </a:solidFill>
              </a:rPr>
              <a:t>0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dirty="0" err="1">
                <a:solidFill>
                  <a:schemeClr val="bg1"/>
                </a:solidFill>
              </a:rPr>
              <a:t>Hg</a:t>
            </a:r>
            <a:r>
              <a:rPr lang="en-US" sz="3200" baseline="30000" dirty="0" err="1">
                <a:solidFill>
                  <a:schemeClr val="bg1"/>
                </a:solidFill>
              </a:rPr>
              <a:t>II</a:t>
            </a:r>
            <a:r>
              <a:rPr lang="en-US" sz="3200" dirty="0">
                <a:solidFill>
                  <a:schemeClr val="bg1"/>
                </a:solidFill>
              </a:rPr>
              <a:t> emissions due to </a:t>
            </a:r>
            <a:r>
              <a:rPr lang="en-US" sz="3200" dirty="0" err="1">
                <a:solidFill>
                  <a:schemeClr val="bg1"/>
                </a:solidFill>
              </a:rPr>
              <a:t>SOx</a:t>
            </a:r>
            <a:r>
              <a:rPr lang="en-US" sz="3200" dirty="0">
                <a:solidFill>
                  <a:schemeClr val="bg1"/>
                </a:solidFill>
              </a:rPr>
              <a:t> and NOx controls</a:t>
            </a:r>
          </a:p>
        </p:txBody>
      </p:sp>
      <p:pic>
        <p:nvPicPr>
          <p:cNvPr id="911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"/>
          <a:stretch>
            <a:fillRect/>
          </a:stretch>
        </p:blipFill>
        <p:spPr bwMode="auto">
          <a:xfrm>
            <a:off x="299740" y="3043165"/>
            <a:ext cx="8544519" cy="317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5"/>
          <p:cNvSpPr txBox="1">
            <a:spLocks noChangeArrowheads="1"/>
          </p:cNvSpPr>
          <p:nvPr/>
        </p:nvSpPr>
        <p:spPr bwMode="auto">
          <a:xfrm>
            <a:off x="6665939" y="6056741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Zhang et al.,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476" y="1537569"/>
            <a:ext cx="7966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U.S. mercury emissions from the power sector have decreased</a:t>
            </a:r>
          </a:p>
          <a:p>
            <a:r>
              <a:rPr lang="en-US" sz="2400" dirty="0">
                <a:latin typeface="+mj-lt"/>
              </a:rPr>
              <a:t>65% from 2015-2017 and 81.7% from 2011-2017. TRI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B1BE1-E669-2841-8A55-CE9E758AC30A}"/>
              </a:ext>
            </a:extLst>
          </p:cNvPr>
          <p:cNvSpPr txBox="1"/>
          <p:nvPr/>
        </p:nvSpPr>
        <p:spPr>
          <a:xfrm>
            <a:off x="6175948" y="3136612"/>
            <a:ext cx="266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Decline in this component was underestimated by EPA</a:t>
            </a:r>
          </a:p>
        </p:txBody>
      </p:sp>
    </p:spTree>
    <p:extLst>
      <p:ext uri="{BB962C8B-B14F-4D97-AF65-F5344CB8AC3E}">
        <p14:creationId xmlns:p14="http://schemas.microsoft.com/office/powerpoint/2010/main" val="20577442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116074-C1B4-324E-A25B-14FC39DAF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8423"/>
            <a:ext cx="9144000" cy="1398106"/>
          </a:xfrm>
          <a:prstGeom prst="rect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saw a &gt;30% decline in atmospheric Hg concentrations between 1990 and 2010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8" descr="PNAS-2016-Zhang-526-31.pdf">
            <a:extLst>
              <a:ext uri="{FF2B5EF4-FFF2-40B4-BE49-F238E27FC236}">
                <a16:creationId xmlns:a16="http://schemas.microsoft.com/office/drawing/2014/main" id="{127DCCBF-DAAC-0E40-88DA-B5A10C21D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71655" r="64658" b="18405"/>
          <a:stretch/>
        </p:blipFill>
        <p:spPr>
          <a:xfrm>
            <a:off x="4730670" y="2639097"/>
            <a:ext cx="4218195" cy="2070059"/>
          </a:xfrm>
          <a:prstGeom prst="rect">
            <a:avLst/>
          </a:prstGeom>
        </p:spPr>
      </p:pic>
      <p:pic>
        <p:nvPicPr>
          <p:cNvPr id="14" name="Picture 13" descr="PNAS-2016-Zhang-526-31.pdf">
            <a:extLst>
              <a:ext uri="{FF2B5EF4-FFF2-40B4-BE49-F238E27FC236}">
                <a16:creationId xmlns:a16="http://schemas.microsoft.com/office/drawing/2014/main" id="{122D0261-9B2B-CD4B-99ED-17EFA2BF4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t="61458" r="36182" b="28602"/>
          <a:stretch/>
        </p:blipFill>
        <p:spPr>
          <a:xfrm>
            <a:off x="481466" y="2624093"/>
            <a:ext cx="4475340" cy="2083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67596A-9077-5348-B1D6-B0B2C2D89908}"/>
              </a:ext>
            </a:extLst>
          </p:cNvPr>
          <p:cNvSpPr txBox="1"/>
          <p:nvPr/>
        </p:nvSpPr>
        <p:spPr>
          <a:xfrm>
            <a:off x="2058441" y="2179076"/>
            <a:ext cx="468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Observed Trends Atmospheric Hg</a:t>
            </a:r>
            <a:r>
              <a:rPr lang="en-US" b="1" baseline="30000" dirty="0"/>
              <a:t>0 </a:t>
            </a:r>
            <a:r>
              <a:rPr lang="en-US" b="1" dirty="0"/>
              <a:t>(1990-2010)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55A13-715C-2D4C-8F00-CB460C8667BB}"/>
              </a:ext>
            </a:extLst>
          </p:cNvPr>
          <p:cNvSpPr txBox="1"/>
          <p:nvPr/>
        </p:nvSpPr>
        <p:spPr>
          <a:xfrm rot="16200000">
            <a:off x="-275371" y="3496489"/>
            <a:ext cx="11751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Hg</a:t>
            </a:r>
            <a:r>
              <a:rPr lang="en-US" sz="1600" baseline="30000" dirty="0"/>
              <a:t>0</a:t>
            </a:r>
            <a:r>
              <a:rPr lang="en-US" sz="1600" dirty="0"/>
              <a:t> (</a:t>
            </a:r>
            <a:r>
              <a:rPr lang="en-US" sz="1600" dirty="0" err="1"/>
              <a:t>ng</a:t>
            </a:r>
            <a:r>
              <a:rPr lang="en-US" sz="1600" dirty="0"/>
              <a:t> m</a:t>
            </a:r>
            <a:r>
              <a:rPr lang="en-US" sz="16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5A71ABD-089E-7C49-9E5A-524F785F4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39" y="6056741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8F8F8"/>
                </a:solidFill>
                <a:latin typeface="StarbabeHmkBold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8F8F8"/>
                </a:solidFill>
                <a:latin typeface="StarbabeHmkBold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8F8F8"/>
                </a:solidFill>
                <a:latin typeface="StarbabeHmkBold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8F8F8"/>
                </a:solidFill>
                <a:latin typeface="StarbabeHmkBold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8F8F8"/>
                </a:solidFill>
                <a:latin typeface="StarbabeHmkBold" pitchFamily="2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FF00"/>
                </a:solidFill>
                <a:latin typeface="+mj-lt"/>
              </a:rPr>
              <a:t>Zhang et al.,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266FB6-C358-CC42-8913-7C8654F3E953}"/>
              </a:ext>
            </a:extLst>
          </p:cNvPr>
          <p:cNvSpPr txBox="1"/>
          <p:nvPr/>
        </p:nvSpPr>
        <p:spPr>
          <a:xfrm>
            <a:off x="1837724" y="2705363"/>
            <a:ext cx="441434" cy="441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0EBC5-CCCD-6A44-82FD-7FE277B41F14}"/>
              </a:ext>
            </a:extLst>
          </p:cNvPr>
          <p:cNvSpPr txBox="1"/>
          <p:nvPr/>
        </p:nvSpPr>
        <p:spPr>
          <a:xfrm>
            <a:off x="5871629" y="2717027"/>
            <a:ext cx="441434" cy="441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71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B1956-56C2-A84C-8931-BF41E64D0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5505" y="619325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Cross et al.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871" y="514709"/>
            <a:ext cx="61919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Decreasing Hg in mid-Atlantic blue fish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12" y="1350746"/>
            <a:ext cx="7249099" cy="45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8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83" y="1059617"/>
            <a:ext cx="8780488" cy="85725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Decreases in mercury in Atlantic </a:t>
            </a:r>
            <a:r>
              <a:rPr lang="en-US" sz="3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bluefin</a:t>
            </a:r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 tuna</a:t>
            </a:r>
            <a:b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3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536" y="3776786"/>
            <a:ext cx="33552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+mj-lt"/>
              </a:rPr>
              <a:t>Decreases </a:t>
            </a:r>
          </a:p>
          <a:p>
            <a:r>
              <a:rPr lang="en-US" sz="2700" dirty="0">
                <a:latin typeface="+mj-lt"/>
              </a:rPr>
              <a:t>in mercury 2004-2012 </a:t>
            </a:r>
          </a:p>
          <a:p>
            <a:r>
              <a:rPr lang="en-US" sz="2700" dirty="0">
                <a:latin typeface="+mj-lt"/>
              </a:rPr>
              <a:t>Across age classes in</a:t>
            </a:r>
          </a:p>
          <a:p>
            <a:r>
              <a:rPr lang="en-US" sz="2700" dirty="0">
                <a:latin typeface="+mj-lt"/>
              </a:rPr>
              <a:t>Atlantic </a:t>
            </a:r>
            <a:r>
              <a:rPr lang="en-US" sz="2700" dirty="0" err="1">
                <a:latin typeface="+mj-lt"/>
              </a:rPr>
              <a:t>bluefin</a:t>
            </a:r>
            <a:r>
              <a:rPr lang="en-US" sz="2700" dirty="0">
                <a:latin typeface="+mj-lt"/>
              </a:rPr>
              <a:t> tuna</a:t>
            </a:r>
          </a:p>
          <a:p>
            <a:endParaRPr lang="en-US" sz="2700" dirty="0">
              <a:latin typeface="+mj-lt"/>
            </a:endParaRPr>
          </a:p>
          <a:p>
            <a:endParaRPr lang="en-US" sz="1350" dirty="0">
              <a:latin typeface="+mj-lt"/>
            </a:endParaRPr>
          </a:p>
          <a:p>
            <a:r>
              <a:rPr lang="en-US" sz="1350" dirty="0">
                <a:latin typeface="+mj-lt"/>
              </a:rPr>
              <a:t> Lee et al,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03D60-E3D5-F44F-8DF6-0F88A338F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3" y="1527687"/>
            <a:ext cx="4622024" cy="52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61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5811" y="5425821"/>
            <a:ext cx="19321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132" y="1824836"/>
            <a:ext cx="2986780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+mj-lt"/>
              </a:rPr>
              <a:t>Blood methylmercury in</a:t>
            </a:r>
          </a:p>
          <a:p>
            <a:r>
              <a:rPr lang="en-US" sz="2100" dirty="0">
                <a:latin typeface="+mj-lt"/>
              </a:rPr>
              <a:t>U.S. women (16-49) have </a:t>
            </a:r>
          </a:p>
          <a:p>
            <a:r>
              <a:rPr lang="en-US" sz="2100" dirty="0">
                <a:latin typeface="+mj-lt"/>
              </a:rPr>
              <a:t>declined likely due to </a:t>
            </a:r>
          </a:p>
          <a:p>
            <a:r>
              <a:rPr lang="en-US" sz="2100" dirty="0">
                <a:latin typeface="+mj-lt"/>
              </a:rPr>
              <a:t>decreases in fish </a:t>
            </a:r>
          </a:p>
          <a:p>
            <a:r>
              <a:rPr lang="en-US" sz="2100" dirty="0">
                <a:latin typeface="+mj-lt"/>
              </a:rPr>
              <a:t>mercury coupled with </a:t>
            </a:r>
          </a:p>
          <a:p>
            <a:r>
              <a:rPr lang="en-US" sz="2100" dirty="0">
                <a:latin typeface="+mj-lt"/>
              </a:rPr>
              <a:t>improved consumption</a:t>
            </a:r>
          </a:p>
          <a:p>
            <a:r>
              <a:rPr lang="en-US" sz="2100" dirty="0">
                <a:latin typeface="+mj-lt"/>
              </a:rPr>
              <a:t>advisories.  </a:t>
            </a:r>
            <a:r>
              <a:rPr lang="en-US" sz="1050" dirty="0">
                <a:latin typeface="+mj-lt"/>
              </a:rPr>
              <a:t>NHANES 2013</a:t>
            </a:r>
          </a:p>
          <a:p>
            <a:endParaRPr lang="en-US" sz="1050" dirty="0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274638"/>
            <a:ext cx="9090748" cy="1143000"/>
          </a:xfrm>
          <a:solidFill>
            <a:schemeClr val="tx2"/>
          </a:solidFill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Declines in human exposure in National Health and Nutrition Examination Survey (NHANES)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2" y="1824836"/>
            <a:ext cx="5353037" cy="2986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741" y="4921844"/>
            <a:ext cx="8633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j-lt"/>
              </a:rPr>
              <a:t>U.S. children born with prenatal exposure exceeding the EPA reference dose have decreases from 200,000-400,000 to 100,000-200,000.  EPA 2013</a:t>
            </a:r>
          </a:p>
        </p:txBody>
      </p:sp>
    </p:spTree>
    <p:extLst>
      <p:ext uri="{BB962C8B-B14F-4D97-AF65-F5344CB8AC3E}">
        <p14:creationId xmlns:p14="http://schemas.microsoft.com/office/powerpoint/2010/main" val="1502075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10593" r="1709" b="13793"/>
          <a:stretch/>
        </p:blipFill>
        <p:spPr bwMode="auto">
          <a:xfrm>
            <a:off x="489179" y="1883389"/>
            <a:ext cx="6465728" cy="426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0522" y="6427705"/>
            <a:ext cx="3342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Source: Mahaffey et al., 2009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888978" y="3636100"/>
            <a:ext cx="414728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Percent of women exceeding U.S. EPA </a:t>
            </a:r>
            <a:r>
              <a:rPr lang="en-US" dirty="0" err="1"/>
              <a:t>RfD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09577" y="6110883"/>
            <a:ext cx="21339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NHANES Survey Year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07" y="2143749"/>
            <a:ext cx="1953822" cy="400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2356" y="1432076"/>
            <a:ext cx="432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Women Age 16-49 between 1999-2004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23488" y="382078"/>
            <a:ext cx="9415608" cy="986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122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Blood Hg levels in women of childbearing 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8559" y="267748"/>
            <a:ext cx="9239079" cy="311489"/>
          </a:xfrm>
          <a:prstGeom prst="rect">
            <a:avLst/>
          </a:prstGeom>
          <a:solidFill>
            <a:srgbClr val="8AC07F"/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42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9EF2-CB67-0D49-AEB5-B48246DB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852"/>
            <a:ext cx="9144000" cy="1143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Mitigating health risks associated with mercury releases from coal-fired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2A3D-3509-3840-92D1-852E5E67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4518"/>
            <a:ext cx="8229600" cy="46902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Regulatory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U.S. electricity sector and pollution control technology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Modeled benefits of reducing Hg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Actual changes in energy sector, Hg emissions, concentrations and exposures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Climate change and future trajectories in Hg exposure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7B6DD-D736-F546-A419-64B50089ED6D}"/>
              </a:ext>
            </a:extLst>
          </p:cNvPr>
          <p:cNvSpPr txBox="1"/>
          <p:nvPr/>
        </p:nvSpPr>
        <p:spPr>
          <a:xfrm>
            <a:off x="1128557" y="6370121"/>
            <a:ext cx="688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EPA’s estimated benefits = $4-6M/year and costs = $9B reasonable?</a:t>
            </a:r>
          </a:p>
        </p:txBody>
      </p:sp>
    </p:spTree>
    <p:extLst>
      <p:ext uri="{BB962C8B-B14F-4D97-AF65-F5344CB8AC3E}">
        <p14:creationId xmlns:p14="http://schemas.microsoft.com/office/powerpoint/2010/main" val="3818621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59BB77-7F8D-4C43-AF39-81CF8F55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future hold?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B8BE1D-94FC-5540-95CD-6473F373E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Appropriate and Necessary finding for MATS reversed (“some pollutants are not worth regulating!”)</a:t>
            </a:r>
          </a:p>
          <a:p>
            <a:r>
              <a:rPr lang="en-US" i="1" dirty="0"/>
              <a:t>Once in, always in rule</a:t>
            </a:r>
            <a:r>
              <a:rPr lang="en-US" dirty="0"/>
              <a:t> also being repealed:</a:t>
            </a:r>
          </a:p>
          <a:p>
            <a:r>
              <a:rPr lang="en-US" dirty="0"/>
              <a:t>Established in 1995, the “</a:t>
            </a:r>
            <a:r>
              <a:rPr lang="en-US" b="1" dirty="0"/>
              <a:t>once in, always</a:t>
            </a:r>
            <a:r>
              <a:rPr lang="en-US" dirty="0"/>
              <a:t> in” policy determined that any facility subject to major source standards would </a:t>
            </a:r>
            <a:r>
              <a:rPr lang="en-US" b="1" dirty="0"/>
              <a:t>always</a:t>
            </a:r>
            <a:r>
              <a:rPr lang="en-US" dirty="0"/>
              <a:t> remain subject to those standards—even if production processes changed or controls were implemented that eliminated or permanently reduced that facility's potential to emit hazardous air pollutants…</a:t>
            </a:r>
          </a:p>
          <a:p>
            <a:r>
              <a:rPr lang="en-US" dirty="0">
                <a:solidFill>
                  <a:srgbClr val="C00000"/>
                </a:solidFill>
              </a:rPr>
              <a:t>Climate change is altering chemical cycling independently of emissions (see tuna example)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02116-F2A2-8B46-BE0F-786F6E30ED05}"/>
              </a:ext>
            </a:extLst>
          </p:cNvPr>
          <p:cNvSpPr txBox="1">
            <a:spLocks noGrp="1"/>
          </p:cNvSpPr>
          <p:nvPr/>
        </p:nvSpPr>
        <p:spPr bwMode="auto">
          <a:xfrm>
            <a:off x="6446044" y="552331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4023C4C-1CAF-0346-ADBC-F00031FE5228}" type="slidenum">
              <a:rPr lang="en-US" altLang="en-US" sz="975"/>
              <a:pPr algn="r"/>
              <a:t>6</a:t>
            </a:fld>
            <a:endParaRPr lang="en-US" altLang="en-US" sz="975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25E5A3D-C18B-B04D-ADAA-62E6A571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687116"/>
            <a:ext cx="5314950" cy="417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61BD5-025E-F04F-A2DD-C159124C0B16}"/>
              </a:ext>
            </a:extLst>
          </p:cNvPr>
          <p:cNvSpPr txBox="1"/>
          <p:nvPr/>
        </p:nvSpPr>
        <p:spPr>
          <a:xfrm>
            <a:off x="5809983" y="1999050"/>
            <a:ext cx="32213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NAAQS = National Ambient </a:t>
            </a:r>
          </a:p>
          <a:p>
            <a:r>
              <a:rPr lang="en-US" b="1" dirty="0"/>
              <a:t>Air Quality Standards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Ozone: 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  <a:p>
            <a:r>
              <a:rPr lang="en-US" b="1" dirty="0">
                <a:solidFill>
                  <a:srgbClr val="7030A0"/>
                </a:solidFill>
              </a:rPr>
              <a:t>Fine particulate matter: PM</a:t>
            </a:r>
            <a:r>
              <a:rPr lang="en-US" b="1" baseline="-25000" dirty="0">
                <a:solidFill>
                  <a:srgbClr val="7030A0"/>
                </a:solidFill>
              </a:rPr>
              <a:t>2.5</a:t>
            </a:r>
          </a:p>
          <a:p>
            <a:r>
              <a:rPr lang="en-US" b="1" dirty="0"/>
              <a:t>Coarse particulate matter: PM</a:t>
            </a:r>
            <a:r>
              <a:rPr lang="en-US" b="1" baseline="-25000" dirty="0"/>
              <a:t>10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Carbon monoxide (CO)</a:t>
            </a:r>
          </a:p>
          <a:p>
            <a:r>
              <a:rPr lang="en-US" b="1" dirty="0">
                <a:solidFill>
                  <a:schemeClr val="accent1"/>
                </a:solidFill>
              </a:rPr>
              <a:t>Nitrous dioxide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 (NO</a:t>
            </a:r>
            <a:r>
              <a:rPr lang="en-US" b="1" baseline="-25000" dirty="0">
                <a:solidFill>
                  <a:schemeClr val="accent1"/>
                </a:solidFill>
                <a:sym typeface="Wingdings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)</a:t>
            </a:r>
          </a:p>
          <a:p>
            <a:r>
              <a:rPr lang="en-US" b="1" dirty="0">
                <a:solidFill>
                  <a:srgbClr val="00B050"/>
                </a:solidFill>
              </a:rPr>
              <a:t>Sulfur dioxide (SO</a:t>
            </a:r>
            <a:r>
              <a:rPr lang="en-US" b="1" baseline="-25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)</a:t>
            </a:r>
          </a:p>
          <a:p>
            <a:r>
              <a:rPr lang="en-US" b="1" dirty="0">
                <a:solidFill>
                  <a:srgbClr val="7030A0"/>
                </a:solidFill>
              </a:rPr>
              <a:t>Lead (Pb)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1DAB7-CD8E-6E45-853C-6ABD66371479}"/>
              </a:ext>
            </a:extLst>
          </p:cNvPr>
          <p:cNvSpPr txBox="1"/>
          <p:nvPr/>
        </p:nvSpPr>
        <p:spPr>
          <a:xfrm>
            <a:off x="0" y="549946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Six Criteria Air Pollutants Regulated under NAAQS (</a:t>
            </a:r>
            <a:r>
              <a:rPr lang="en-US" sz="2400" b="1" i="1" dirty="0"/>
              <a:t>Clean Air Act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7395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9783"/>
            <a:ext cx="9144000" cy="10106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Tuna accounts for almost 40% of 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</a:rPr>
              <a:t>US population-wide methylmercury exposure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502" y="2528538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NMFS </a:t>
            </a:r>
          </a:p>
          <a:p>
            <a:r>
              <a:rPr lang="en-US" dirty="0"/>
              <a:t>and FAO data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1" y="2402201"/>
            <a:ext cx="2500022" cy="18750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939" y="2402201"/>
            <a:ext cx="1822955" cy="18229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771" y="4277218"/>
            <a:ext cx="2126169" cy="1592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940" y="4242511"/>
            <a:ext cx="1822955" cy="1427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85" y="6121562"/>
            <a:ext cx="2230133" cy="736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6" y="1432710"/>
            <a:ext cx="4441232" cy="53517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58924" y="1416659"/>
            <a:ext cx="270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Decadal differences 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 – 2010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3D6D4-C62D-0740-8544-4A5757E335E3}"/>
              </a:ext>
            </a:extLst>
          </p:cNvPr>
          <p:cNvSpPr txBox="1"/>
          <p:nvPr/>
        </p:nvSpPr>
        <p:spPr>
          <a:xfrm>
            <a:off x="4560118" y="6415109"/>
            <a:ext cx="235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Sunderland et al., 2018</a:t>
            </a:r>
          </a:p>
        </p:txBody>
      </p:sp>
    </p:spTree>
    <p:extLst>
      <p:ext uri="{BB962C8B-B14F-4D97-AF65-F5344CB8AC3E}">
        <p14:creationId xmlns:p14="http://schemas.microsoft.com/office/powerpoint/2010/main" val="1251448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26100" y="6356350"/>
            <a:ext cx="28956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Pershing et </a:t>
            </a:r>
            <a:r>
              <a:rPr lang="en-US" sz="1800">
                <a:solidFill>
                  <a:schemeClr val="tx1"/>
                </a:solidFill>
              </a:rPr>
              <a:t>al., 2015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BAECBE-A46C-B94A-96D5-8E5498675F3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72427"/>
            <a:ext cx="9144000" cy="959556"/>
          </a:xfrm>
          <a:prstGeom prst="rect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Seawater warming affects fish metabolism and growth, MeHg elimination, prey availability, and species habitat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459"/>
            <a:ext cx="7884826" cy="4566891"/>
          </a:xfrm>
          <a:prstGeom prst="rect">
            <a:avLst/>
          </a:prstGeom>
        </p:spPr>
      </p:pic>
      <p:pic>
        <p:nvPicPr>
          <p:cNvPr id="6" name="Content Placeholder 4" descr="MAP bioaccumul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r="-1000"/>
          <a:stretch/>
        </p:blipFill>
        <p:spPr>
          <a:xfrm>
            <a:off x="6932349" y="1522360"/>
            <a:ext cx="2211651" cy="19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023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7925"/>
            <a:ext cx="9157512" cy="89003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Species respond differently to temperature increase</a:t>
            </a:r>
          </a:p>
        </p:txBody>
      </p:sp>
      <p:pic>
        <p:nvPicPr>
          <p:cNvPr id="4" name="Picture 3" descr="Temp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5710" r="4327" b="15891"/>
          <a:stretch/>
        </p:blipFill>
        <p:spPr>
          <a:xfrm>
            <a:off x="-5856" y="1638016"/>
            <a:ext cx="5498009" cy="4932059"/>
          </a:xfrm>
          <a:prstGeom prst="rect">
            <a:avLst/>
          </a:prstGeom>
        </p:spPr>
      </p:pic>
      <p:pic>
        <p:nvPicPr>
          <p:cNvPr id="7" name="Picture 6" descr="baby-swordfish-close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42" y="1233753"/>
            <a:ext cx="3827058" cy="2870293"/>
          </a:xfrm>
          <a:prstGeom prst="rect">
            <a:avLst/>
          </a:prstGeom>
        </p:spPr>
      </p:pic>
      <p:pic>
        <p:nvPicPr>
          <p:cNvPr id="8" name="Picture 7" descr="Red_Rock_Crab_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41" y="4151122"/>
            <a:ext cx="3855530" cy="2570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79020"/>
            <a:ext cx="531694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Relative change in MeHg (%) in response to 1</a:t>
            </a:r>
            <a:r>
              <a:rPr lang="it-IT" sz="1600" dirty="0"/>
              <a:t>°</a:t>
            </a:r>
            <a:r>
              <a:rPr lang="en-US" sz="1600" dirty="0"/>
              <a:t>C  increase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019892" y="1782691"/>
            <a:ext cx="0" cy="4468852"/>
          </a:xfrm>
          <a:prstGeom prst="line">
            <a:avLst/>
          </a:prstGeom>
          <a:ln w="38100" cmpd="sng">
            <a:solidFill>
              <a:schemeClr val="accent3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407045" y="1782691"/>
            <a:ext cx="0" cy="4468852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9892" y="3768737"/>
            <a:ext cx="13987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Average</a:t>
            </a:r>
          </a:p>
          <a:p>
            <a:r>
              <a:rPr lang="en-US" sz="2600" b="1" dirty="0">
                <a:solidFill>
                  <a:schemeClr val="accent3"/>
                </a:solidFill>
              </a:rPr>
              <a:t>30%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8892" y="3768737"/>
            <a:ext cx="10932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Max</a:t>
            </a:r>
          </a:p>
          <a:p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160%</a:t>
            </a:r>
          </a:p>
        </p:txBody>
      </p:sp>
    </p:spTree>
    <p:extLst>
      <p:ext uri="{BB962C8B-B14F-4D97-AF65-F5344CB8AC3E}">
        <p14:creationId xmlns:p14="http://schemas.microsoft.com/office/powerpoint/2010/main" val="11135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905C1-DA2B-3848-BB1D-2FA6ED41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ECBE-A46C-B94A-96D5-8E5498675F35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BC7C67-7D7E-BB4F-8995-6113F433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18569" y="178267"/>
            <a:ext cx="6566382" cy="6543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1F6C3-68A9-A44E-AE65-2D0A11264EE9}"/>
              </a:ext>
            </a:extLst>
          </p:cNvPr>
          <p:cNvSpPr txBox="1"/>
          <p:nvPr/>
        </p:nvSpPr>
        <p:spPr>
          <a:xfrm>
            <a:off x="5493895" y="6356350"/>
            <a:ext cx="319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Schartup</a:t>
            </a:r>
            <a:r>
              <a:rPr lang="en-US" dirty="0"/>
              <a:t> et al., 2019, Nature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F9F18-A165-924B-B00E-1CE229F6E9C5}"/>
              </a:ext>
            </a:extLst>
          </p:cNvPr>
          <p:cNvSpPr txBox="1"/>
          <p:nvPr/>
        </p:nvSpPr>
        <p:spPr>
          <a:xfrm>
            <a:off x="6700770" y="4498668"/>
            <a:ext cx="238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~50% Increase </a:t>
            </a:r>
          </a:p>
          <a:p>
            <a:pPr algn="ctr"/>
            <a:r>
              <a:rPr lang="en-US" sz="2400" dirty="0"/>
              <a:t>between </a:t>
            </a:r>
          </a:p>
          <a:p>
            <a:pPr algn="ctr"/>
            <a:r>
              <a:rPr lang="en-US" sz="2400" dirty="0"/>
              <a:t>1970-2015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9F0C-255E-6D48-908C-03ABCCA6144E}"/>
              </a:ext>
            </a:extLst>
          </p:cNvPr>
          <p:cNvSpPr/>
          <p:nvPr/>
        </p:nvSpPr>
        <p:spPr>
          <a:xfrm>
            <a:off x="6822356" y="860428"/>
            <a:ext cx="2284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&gt;20% decrease </a:t>
            </a:r>
          </a:p>
          <a:p>
            <a:r>
              <a:rPr lang="en-US" sz="2400" dirty="0"/>
              <a:t>between </a:t>
            </a:r>
          </a:p>
          <a:p>
            <a:r>
              <a:rPr lang="en-US" sz="2400" dirty="0"/>
              <a:t>1990-2010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089B29-C740-F647-9A1D-DC455751026E}"/>
              </a:ext>
            </a:extLst>
          </p:cNvPr>
          <p:cNvCxnSpPr/>
          <p:nvPr/>
        </p:nvCxnSpPr>
        <p:spPr>
          <a:xfrm flipH="1">
            <a:off x="2372141" y="3429000"/>
            <a:ext cx="2835965" cy="17658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F428EF-A1B7-784E-A8C3-DEB402A35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2528971"/>
            <a:ext cx="3044825" cy="1136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105F9-92D3-0A49-8D01-A883C08C0AB3}"/>
              </a:ext>
            </a:extLst>
          </p:cNvPr>
          <p:cNvSpPr txBox="1"/>
          <p:nvPr/>
        </p:nvSpPr>
        <p:spPr>
          <a:xfrm>
            <a:off x="34995" y="136526"/>
            <a:ext cx="476282" cy="49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235BB-C388-244E-971A-E3B9415D73BC}"/>
              </a:ext>
            </a:extLst>
          </p:cNvPr>
          <p:cNvSpPr txBox="1"/>
          <p:nvPr/>
        </p:nvSpPr>
        <p:spPr>
          <a:xfrm>
            <a:off x="118569" y="3156278"/>
            <a:ext cx="476282" cy="49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8800D4-B458-AC46-AC54-50279DB4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" y="187716"/>
            <a:ext cx="9129714" cy="114300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Current plateau in global Hg emissions means seawater warming will be important factor for methylmercury in marine 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512F4-9A27-6D47-B64E-0692C946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ECBE-A46C-B94A-96D5-8E5498675F35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81C234-B49C-024F-99F9-3C72C6031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" t="5000" r="6358"/>
          <a:stretch/>
        </p:blipFill>
        <p:spPr>
          <a:xfrm>
            <a:off x="1014931" y="1816616"/>
            <a:ext cx="6786563" cy="4634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E9D276-83F0-B440-BF47-E5C28166B974}"/>
              </a:ext>
            </a:extLst>
          </p:cNvPr>
          <p:cNvSpPr txBox="1"/>
          <p:nvPr/>
        </p:nvSpPr>
        <p:spPr>
          <a:xfrm>
            <a:off x="4735788" y="6451209"/>
            <a:ext cx="319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Streets et al., 2019, Atm Environ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6E30C-61BD-E34E-9B6B-93424F6E2E94}"/>
              </a:ext>
            </a:extLst>
          </p:cNvPr>
          <p:cNvSpPr txBox="1"/>
          <p:nvPr/>
        </p:nvSpPr>
        <p:spPr>
          <a:xfrm>
            <a:off x="2508442" y="1348218"/>
            <a:ext cx="438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Need to reduce both CO</a:t>
            </a:r>
            <a:r>
              <a:rPr lang="en-US" b="1" baseline="-25000" dirty="0"/>
              <a:t>2 </a:t>
            </a:r>
            <a:r>
              <a:rPr lang="en-US" b="1" dirty="0"/>
              <a:t>and Hg emissions! </a:t>
            </a:r>
          </a:p>
        </p:txBody>
      </p:sp>
    </p:spTree>
    <p:extLst>
      <p:ext uri="{BB962C8B-B14F-4D97-AF65-F5344CB8AC3E}">
        <p14:creationId xmlns:p14="http://schemas.microsoft.com/office/powerpoint/2010/main" val="23015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4D28-6B1D-4E1E-81B9-158F7613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Download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A6AC-D76E-45AF-B4E3-94E55A645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Air Markets Program Data </a:t>
            </a:r>
            <a:r>
              <a:rPr lang="en-US" dirty="0">
                <a:hlinkClick r:id="rId3"/>
              </a:rPr>
              <a:t>https://ampd.epa.gov/ampd/</a:t>
            </a:r>
            <a:r>
              <a:rPr lang="en-US" dirty="0"/>
              <a:t> </a:t>
            </a:r>
          </a:p>
          <a:p>
            <a:r>
              <a:rPr lang="en-US" dirty="0"/>
              <a:t>FTP site </a:t>
            </a:r>
            <a:r>
              <a:rPr lang="en-US" dirty="0">
                <a:hlinkClick r:id="rId4"/>
              </a:rPr>
              <a:t>ftp://newftp.epa.gov/DMDnLoad/emissions/mats/</a:t>
            </a:r>
            <a:r>
              <a:rPr lang="en-US" dirty="0"/>
              <a:t> </a:t>
            </a:r>
          </a:p>
          <a:p>
            <a:r>
              <a:rPr lang="en-US" dirty="0"/>
              <a:t>Field Audit Checklist Tool (FACT) </a:t>
            </a:r>
            <a:r>
              <a:rPr lang="en-US" dirty="0">
                <a:hlinkClick r:id="rId5"/>
              </a:rPr>
              <a:t>https://www.epa.gov/airmarkets/field-audit-checklist-tool-fact</a:t>
            </a:r>
            <a:r>
              <a:rPr lang="en-US" dirty="0"/>
              <a:t> </a:t>
            </a:r>
          </a:p>
          <a:p>
            <a:r>
              <a:rPr lang="en-US" dirty="0"/>
              <a:t>FACT API </a:t>
            </a:r>
            <a:r>
              <a:rPr lang="en-US" dirty="0">
                <a:hlinkClick r:id="rId6"/>
              </a:rPr>
              <a:t>https://www.epa.gov/airmarkets/field-audit-checklist-tool-fact-api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3828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7-5-Mercury-in-fish">
            <a:extLst>
              <a:ext uri="{FF2B5EF4-FFF2-40B4-BE49-F238E27FC236}">
                <a16:creationId xmlns:a16="http://schemas.microsoft.com/office/drawing/2014/main" id="{004DB736-6AC1-934E-BEF5-F6E4B279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46188"/>
            <a:ext cx="6705600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5" name="Rectangle 3">
            <a:extLst>
              <a:ext uri="{FF2B5EF4-FFF2-40B4-BE49-F238E27FC236}">
                <a16:creationId xmlns:a16="http://schemas.microsoft.com/office/drawing/2014/main" id="{A61C538A-43D1-5346-A1D4-3B63393BE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</p:spPr>
        <p:txBody>
          <a:bodyPr/>
          <a:lstStyle/>
          <a:p>
            <a:r>
              <a:rPr lang="en-US" altLang="en-US" sz="3200" dirty="0"/>
              <a:t>We need stronger not weaker regulations!</a:t>
            </a:r>
          </a:p>
        </p:txBody>
      </p:sp>
    </p:spTree>
    <p:extLst>
      <p:ext uri="{BB962C8B-B14F-4D97-AF65-F5344CB8AC3E}">
        <p14:creationId xmlns:p14="http://schemas.microsoft.com/office/powerpoint/2010/main" val="396226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lant.gif">
            <a:extLst>
              <a:ext uri="{FF2B5EF4-FFF2-40B4-BE49-F238E27FC236}">
                <a16:creationId xmlns:a16="http://schemas.microsoft.com/office/drawing/2014/main" id="{412A1A03-C02D-E44D-92C6-F8004DF537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537" y="574179"/>
            <a:ext cx="2487564" cy="2664545"/>
          </a:xfrm>
          <a:prstGeom prst="rect">
            <a:avLst/>
          </a:prstGeom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29B4EA7A-A2B6-5149-9E81-BA74D0D242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2418" y="1488803"/>
          <a:ext cx="2265446" cy="1971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Chart" r:id="rId4" imgW="4495800" imgH="4635500" progId="Excel.Chart.8">
                  <p:embed/>
                </p:oleObj>
              </mc:Choice>
              <mc:Fallback>
                <p:oleObj name="Chart" r:id="rId4" imgW="4495800" imgH="4635500" progId="Excel.Chart.8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29B4EA7A-A2B6-5149-9E81-BA74D0D242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19" t="14598" r="8434" b="16788"/>
                      <a:stretch>
                        <a:fillRect/>
                      </a:stretch>
                    </p:blipFill>
                    <p:spPr bwMode="auto">
                      <a:xfrm>
                        <a:off x="3052418" y="1488803"/>
                        <a:ext cx="2265446" cy="1971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8D5969CB-65FF-FF4F-B665-AC92B8546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606" y="570422"/>
            <a:ext cx="1983989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Coal was the most important component of US electricity generation in 2002.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CAF4E-12B7-C44C-B4B8-B510891979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017"/>
          <a:stretch/>
        </p:blipFill>
        <p:spPr>
          <a:xfrm>
            <a:off x="5317864" y="1389152"/>
            <a:ext cx="3722867" cy="2266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3A609-DA9D-0A43-A932-91B835112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864" y="4892049"/>
            <a:ext cx="3612288" cy="1909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A6595-BB35-5347-A905-10EE4A5E55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22"/>
          <a:stretch/>
        </p:blipFill>
        <p:spPr>
          <a:xfrm>
            <a:off x="3069814" y="4769241"/>
            <a:ext cx="2278079" cy="17423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E136B-B0E9-644A-AC24-A679259039DA}"/>
              </a:ext>
            </a:extLst>
          </p:cNvPr>
          <p:cNvSpPr txBox="1"/>
          <p:nvPr/>
        </p:nvSpPr>
        <p:spPr>
          <a:xfrm>
            <a:off x="0" y="6288"/>
            <a:ext cx="9144000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Air Toxics Roll Up: Coal-Fired Utilities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9F0B0A-59E6-094D-A6B3-F97763C7F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536" y="4894426"/>
            <a:ext cx="2539109" cy="19052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DF27AB-86AA-4645-B11B-4B2B510A3909}"/>
              </a:ext>
            </a:extLst>
          </p:cNvPr>
          <p:cNvSpPr txBox="1"/>
          <p:nvPr/>
        </p:nvSpPr>
        <p:spPr>
          <a:xfrm>
            <a:off x="139810" y="3965140"/>
            <a:ext cx="2818562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Many air quality regulations have targeted pollution from coal-fired utilities: HAPs, criteria air pollutants (NAAQS), CO</a:t>
            </a:r>
            <a:r>
              <a:rPr lang="en-US" sz="135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5BA083-ADF5-D548-B6ED-1CD677A66561}"/>
              </a:ext>
            </a:extLst>
          </p:cNvPr>
          <p:cNvSpPr txBox="1"/>
          <p:nvPr/>
        </p:nvSpPr>
        <p:spPr>
          <a:xfrm>
            <a:off x="124543" y="3373063"/>
            <a:ext cx="284909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&gt;200 Hazardous Air Pollutants(HAPs) Released from Coal-Fired Utilities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053660B7-9C11-A447-812E-B0F4583C3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211" y="3444966"/>
            <a:ext cx="1983989" cy="11695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By 2016, natural gas had replaced coal as the most important fuel used for electricity generation.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CDA9A7-68D4-C947-BF3B-AA81AE88EBF2}"/>
              </a:ext>
            </a:extLst>
          </p:cNvPr>
          <p:cNvSpPr txBox="1"/>
          <p:nvPr/>
        </p:nvSpPr>
        <p:spPr>
          <a:xfrm>
            <a:off x="5328545" y="3757390"/>
            <a:ext cx="3630805" cy="113107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Electricity generation from coal has declined because many older, dirty plants have been retired.  Remaining utilities have a suite of emissions control devices and came into compliance with MATS between 2015-2017.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AD8477-FE5B-3248-B6B9-AE88772AE372}"/>
              </a:ext>
            </a:extLst>
          </p:cNvPr>
          <p:cNvSpPr txBox="1"/>
          <p:nvPr/>
        </p:nvSpPr>
        <p:spPr>
          <a:xfrm>
            <a:off x="5328545" y="570422"/>
            <a:ext cx="3701503" cy="71558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We have the technology to virtually eliminate emissions of all pollutants from coal-fired utilities; implementation is a matter of cost and incentives.</a:t>
            </a:r>
          </a:p>
        </p:txBody>
      </p:sp>
    </p:spTree>
    <p:extLst>
      <p:ext uri="{BB962C8B-B14F-4D97-AF65-F5344CB8AC3E}">
        <p14:creationId xmlns:p14="http://schemas.microsoft.com/office/powerpoint/2010/main" val="7167817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0027B7-AFD9-A44D-8560-AA4A7B06F3D1}"/>
              </a:ext>
            </a:extLst>
          </p:cNvPr>
          <p:cNvSpPr txBox="1"/>
          <p:nvPr/>
        </p:nvSpPr>
        <p:spPr>
          <a:xfrm>
            <a:off x="0" y="6288"/>
            <a:ext cx="9144000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Air Toxics Roll Up: Case Study of Mercury in the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E7356-8C5C-2144-BB7F-4D6BD888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68" y="1430272"/>
            <a:ext cx="3789713" cy="211149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D210F012-A156-9A48-9275-CE272264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09" y="601917"/>
            <a:ext cx="3789713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Redox chemistry of Hg (gain of electrons or reduction to Hg</a:t>
            </a:r>
            <a:r>
              <a:rPr lang="en-US" altLang="en-US" sz="1400" baseline="30000" dirty="0">
                <a:solidFill>
                  <a:schemeClr val="bg1"/>
                </a:solidFill>
              </a:rPr>
              <a:t>0</a:t>
            </a:r>
            <a:r>
              <a:rPr lang="en-US" altLang="en-US" sz="1400" dirty="0">
                <a:solidFill>
                  <a:schemeClr val="bg1"/>
                </a:solidFill>
              </a:rPr>
              <a:t> and loss of electrons to form </a:t>
            </a:r>
            <a:r>
              <a:rPr lang="en-US" altLang="en-US" sz="1400" dirty="0" err="1">
                <a:solidFill>
                  <a:schemeClr val="bg1"/>
                </a:solidFill>
              </a:rPr>
              <a:t>Hg</a:t>
            </a:r>
            <a:r>
              <a:rPr lang="en-US" altLang="en-US" sz="1400" baseline="30000" dirty="0" err="1">
                <a:solidFill>
                  <a:schemeClr val="bg1"/>
                </a:solidFill>
              </a:rPr>
              <a:t>II</a:t>
            </a:r>
            <a:r>
              <a:rPr lang="en-US" altLang="en-US" sz="1400" dirty="0">
                <a:solidFill>
                  <a:schemeClr val="bg1"/>
                </a:solidFill>
              </a:rPr>
              <a:t> dictates behavior (deposition or transport) in the atmosphere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3DB4D1-364F-F846-A3F9-55A193E7A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0"/>
          <a:stretch/>
        </p:blipFill>
        <p:spPr>
          <a:xfrm>
            <a:off x="5169259" y="4600417"/>
            <a:ext cx="3318032" cy="205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57238-1FB6-AC43-A94C-D687D8DEB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078" y="1491575"/>
            <a:ext cx="3245253" cy="1988883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0573F370-CE93-9C4E-B839-62A7FD6E2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419" y="596780"/>
            <a:ext cx="3789713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Most Hg in ecosystems is </a:t>
            </a:r>
            <a:r>
              <a:rPr lang="en-US" altLang="en-US" sz="1400" dirty="0" err="1">
                <a:solidFill>
                  <a:schemeClr val="bg1"/>
                </a:solidFill>
              </a:rPr>
              <a:t>Hg</a:t>
            </a:r>
            <a:r>
              <a:rPr lang="en-US" altLang="en-US" sz="1400" baseline="30000" dirty="0" err="1">
                <a:solidFill>
                  <a:schemeClr val="bg1"/>
                </a:solidFill>
              </a:rPr>
              <a:t>II</a:t>
            </a:r>
            <a:r>
              <a:rPr lang="en-US" altLang="en-US" sz="1400" dirty="0">
                <a:solidFill>
                  <a:schemeClr val="bg1"/>
                </a:solidFill>
              </a:rPr>
              <a:t>. A small fraction is converted by microbes under low oxygen conditions to CH</a:t>
            </a:r>
            <a:r>
              <a:rPr lang="en-US" altLang="en-US" sz="1400" baseline="-25000" dirty="0">
                <a:solidFill>
                  <a:schemeClr val="bg1"/>
                </a:solidFill>
              </a:rPr>
              <a:t>3</a:t>
            </a:r>
            <a:r>
              <a:rPr lang="en-US" altLang="en-US" sz="1400" dirty="0">
                <a:solidFill>
                  <a:schemeClr val="bg1"/>
                </a:solidFill>
              </a:rPr>
              <a:t>Hg, the only form of Hg that biomagnifies in food webs.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A484B6-9AAE-F646-8FC0-9FE4518D1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62" y="3741343"/>
            <a:ext cx="2342960" cy="2823291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3FB10AE7-FA61-1C48-A913-79AF730A9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84" y="3757472"/>
            <a:ext cx="1368094" cy="2893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CH</a:t>
            </a:r>
            <a:r>
              <a:rPr lang="en-US" altLang="en-US" sz="1400" baseline="-25000" dirty="0">
                <a:solidFill>
                  <a:schemeClr val="bg1"/>
                </a:solidFill>
              </a:rPr>
              <a:t>3</a:t>
            </a:r>
            <a:r>
              <a:rPr lang="en-US" altLang="en-US" sz="1400" dirty="0">
                <a:solidFill>
                  <a:schemeClr val="bg1"/>
                </a:solidFill>
              </a:rPr>
              <a:t>Hg exposure is a function of how much fish you eat (magnitude) x the [Hg] in fish. This varies ~100x across species and is highest in older, predatory fish like swordfish and tuna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48639C8-CDDA-5244-A3A7-6A8BC847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419" y="3563384"/>
            <a:ext cx="3789713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Pregnant women (developing fetus) and children are most vulnerable to neurodevelopmental effects of CH</a:t>
            </a:r>
            <a:r>
              <a:rPr lang="en-US" altLang="en-US" sz="1400" baseline="-25000" dirty="0">
                <a:solidFill>
                  <a:schemeClr val="bg1"/>
                </a:solidFill>
              </a:rPr>
              <a:t>3</a:t>
            </a:r>
            <a:r>
              <a:rPr lang="en-US" altLang="en-US" sz="1400" dirty="0">
                <a:solidFill>
                  <a:schemeClr val="bg1"/>
                </a:solidFill>
              </a:rPr>
              <a:t>Hg exposure; Main effect in adults is negative impacts on cardiovascular health.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8D68F-3F25-A442-BA7D-B2EC7BD37D28}"/>
              </a:ext>
            </a:extLst>
          </p:cNvPr>
          <p:cNvSpPr txBox="1"/>
          <p:nvPr/>
        </p:nvSpPr>
        <p:spPr>
          <a:xfrm>
            <a:off x="3095044" y="4252560"/>
            <a:ext cx="17593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Shrimp are low in mercury but consumed a lot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83CBDD-1DF9-5040-8274-E9BE6880FDC0}"/>
              </a:ext>
            </a:extLst>
          </p:cNvPr>
          <p:cNvCxnSpPr/>
          <p:nvPr/>
        </p:nvCxnSpPr>
        <p:spPr>
          <a:xfrm flipH="1" flipV="1">
            <a:off x="2839215" y="4202723"/>
            <a:ext cx="317841" cy="87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7723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99547337-13CC-A54F-960B-CE4A7FB99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"/>
          <a:stretch>
            <a:fillRect/>
          </a:stretch>
        </p:blipFill>
        <p:spPr bwMode="auto">
          <a:xfrm>
            <a:off x="4339281" y="1506925"/>
            <a:ext cx="4558763" cy="169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9188474-16F9-1B44-B224-2CFCBADB9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8" y="1439361"/>
            <a:ext cx="3789762" cy="233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24FC8C-ED0D-4342-B478-4B65C7472826}"/>
              </a:ext>
            </a:extLst>
          </p:cNvPr>
          <p:cNvSpPr txBox="1"/>
          <p:nvPr/>
        </p:nvSpPr>
        <p:spPr>
          <a:xfrm>
            <a:off x="384269" y="1491796"/>
            <a:ext cx="35124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79% Decrease in US Hg emissions 1990-2011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4E9010-D1D9-684E-BEBE-B25603649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871"/>
          <a:stretch/>
        </p:blipFill>
        <p:spPr>
          <a:xfrm>
            <a:off x="79131" y="4845267"/>
            <a:ext cx="5937743" cy="1763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CF369A-51BB-A047-8064-568C36449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9"/>
          <a:stretch/>
        </p:blipFill>
        <p:spPr>
          <a:xfrm>
            <a:off x="5927101" y="4541640"/>
            <a:ext cx="3216899" cy="2370775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00EA5EED-8BF7-1A4F-9A7D-8B48EC17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53" y="642100"/>
            <a:ext cx="3789713" cy="738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Coal-fired utilities accounted for 48% of US mercury emissions in 2015; largest remaining primary anthropogenic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40823-CE22-5F41-B425-CBD1C74F5903}"/>
              </a:ext>
            </a:extLst>
          </p:cNvPr>
          <p:cNvSpPr txBox="1"/>
          <p:nvPr/>
        </p:nvSpPr>
        <p:spPr>
          <a:xfrm>
            <a:off x="0" y="6288"/>
            <a:ext cx="9144000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Air Toxics Roll Up: Trends in Mercury in the Environment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1C7DB08-B7B1-6446-AC38-4EF74E98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184" y="667224"/>
            <a:ext cx="3789713" cy="738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Large decline in Hg emissions from US coal-fired utilities mainly reflects co-benefits of controls on traditional air pollutants (FGD/SCR)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E33A64D-38B3-8948-A903-09F88582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28" y="3978622"/>
            <a:ext cx="4862703" cy="738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Declines in Hg emissions explain a 30% decline in atmospheric Hg concentrations observed between 1990-2010. This is much larger than expected when the MATS rule was developed.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9B981B88-F326-A84B-8DBF-26F18055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047" y="3266089"/>
            <a:ext cx="3789713" cy="11695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dirty="0">
                <a:solidFill>
                  <a:schemeClr val="bg1"/>
                </a:solidFill>
              </a:rPr>
              <a:t>Declining Hg concentrations were observed in tuna in the western North Atlantic between 2004-2012 but these levels now appear to be rising due to warming seawater temperatures! Controls on both Hg and CO</a:t>
            </a:r>
            <a:r>
              <a:rPr lang="en-US" altLang="en-US" sz="1400" baseline="-25000" dirty="0">
                <a:solidFill>
                  <a:schemeClr val="bg1"/>
                </a:solidFill>
              </a:rPr>
              <a:t>2</a:t>
            </a:r>
            <a:r>
              <a:rPr lang="en-US" altLang="en-US" sz="1400" dirty="0">
                <a:solidFill>
                  <a:schemeClr val="bg1"/>
                </a:solidFill>
              </a:rPr>
              <a:t> needed!</a:t>
            </a:r>
          </a:p>
        </p:txBody>
      </p:sp>
    </p:spTree>
    <p:extLst>
      <p:ext uri="{BB962C8B-B14F-4D97-AF65-F5344CB8AC3E}">
        <p14:creationId xmlns:p14="http://schemas.microsoft.com/office/powerpoint/2010/main" val="46688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7126" y="1250163"/>
            <a:ext cx="7790723" cy="273921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endParaRPr lang="en-US" sz="3400" b="1" dirty="0">
              <a:solidFill>
                <a:prstClr val="black"/>
              </a:solidFill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</a:rPr>
              <a:t>Air Toxics</a:t>
            </a:r>
          </a:p>
          <a:p>
            <a:pPr algn="ctr"/>
            <a:endParaRPr lang="en-US" sz="3400" dirty="0">
              <a:solidFill>
                <a:prstClr val="black"/>
              </a:solidFill>
            </a:endParaRPr>
          </a:p>
          <a:p>
            <a:pPr algn="ctr"/>
            <a:r>
              <a:rPr lang="en-US" sz="3400" dirty="0">
                <a:solidFill>
                  <a:prstClr val="black"/>
                </a:solidFill>
              </a:rPr>
              <a:t>A story of </a:t>
            </a:r>
            <a:r>
              <a:rPr lang="en-US" sz="3400" b="1" dirty="0">
                <a:solidFill>
                  <a:prstClr val="black"/>
                </a:solidFill>
              </a:rPr>
              <a:t>coal</a:t>
            </a:r>
            <a:r>
              <a:rPr lang="en-US" sz="3400" dirty="0">
                <a:solidFill>
                  <a:prstClr val="black"/>
                </a:solidFill>
              </a:rPr>
              <a:t>, </a:t>
            </a:r>
            <a:r>
              <a:rPr lang="en-US" sz="3400" b="1" dirty="0">
                <a:solidFill>
                  <a:srgbClr val="C00000"/>
                </a:solidFill>
              </a:rPr>
              <a:t>mercury</a:t>
            </a:r>
            <a:r>
              <a:rPr lang="en-US" sz="3400" dirty="0">
                <a:solidFill>
                  <a:prstClr val="black"/>
                </a:solidFill>
              </a:rPr>
              <a:t> and ineffective </a:t>
            </a:r>
            <a:r>
              <a:rPr lang="en-US" sz="3400" b="1" dirty="0">
                <a:solidFill>
                  <a:schemeClr val="tx2"/>
                </a:solidFill>
              </a:rPr>
              <a:t>regulations</a:t>
            </a:r>
            <a:r>
              <a:rPr lang="en-US" sz="3400" dirty="0">
                <a:solidFill>
                  <a:prstClr val="black"/>
                </a:solidFill>
              </a:rPr>
              <a:t>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4"/>
          <p:cNvSpPr>
            <a:spLocks noChangeArrowheads="1"/>
          </p:cNvSpPr>
          <p:nvPr/>
        </p:nvSpPr>
        <p:spPr bwMode="auto">
          <a:xfrm rot="2458510">
            <a:off x="3357208" y="4053857"/>
            <a:ext cx="878681" cy="789384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34" name="AutoShape 5"/>
          <p:cNvSpPr>
            <a:spLocks noChangeArrowheads="1"/>
          </p:cNvSpPr>
          <p:nvPr/>
        </p:nvSpPr>
        <p:spPr bwMode="auto">
          <a:xfrm>
            <a:off x="2328506" y="3882407"/>
            <a:ext cx="914400" cy="732234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35" name="AutoShape 6"/>
          <p:cNvSpPr>
            <a:spLocks noChangeArrowheads="1"/>
          </p:cNvSpPr>
          <p:nvPr/>
        </p:nvSpPr>
        <p:spPr bwMode="auto">
          <a:xfrm rot="-3094923">
            <a:off x="1294449" y="4059215"/>
            <a:ext cx="857250" cy="73223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36" name="AutoShape 7"/>
          <p:cNvSpPr>
            <a:spLocks noChangeArrowheads="1"/>
          </p:cNvSpPr>
          <p:nvPr/>
        </p:nvSpPr>
        <p:spPr bwMode="auto">
          <a:xfrm rot="-5400000">
            <a:off x="1014056" y="4968257"/>
            <a:ext cx="1828800" cy="457200"/>
          </a:xfrm>
          <a:prstGeom prst="flowChartProcess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Economy</a:t>
            </a:r>
          </a:p>
        </p:txBody>
      </p:sp>
      <p:sp>
        <p:nvSpPr>
          <p:cNvPr id="18437" name="AutoShape 9"/>
          <p:cNvSpPr>
            <a:spLocks noChangeArrowheads="1"/>
          </p:cNvSpPr>
          <p:nvPr/>
        </p:nvSpPr>
        <p:spPr bwMode="auto">
          <a:xfrm>
            <a:off x="3985856" y="4796807"/>
            <a:ext cx="1028700" cy="628650"/>
          </a:xfrm>
          <a:custGeom>
            <a:avLst/>
            <a:gdLst>
              <a:gd name="T0" fmla="*/ 1028700 w 21600"/>
              <a:gd name="T1" fmla="*/ 0 h 21600"/>
              <a:gd name="T2" fmla="*/ 0 w 21600"/>
              <a:gd name="T3" fmla="*/ 419100 h 21600"/>
              <a:gd name="T4" fmla="*/ 1028700 w 21600"/>
              <a:gd name="T5" fmla="*/ 838200 h 21600"/>
              <a:gd name="T6" fmla="*/ 13716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8438" name="AutoShape 10"/>
          <p:cNvSpPr>
            <a:spLocks noChangeArrowheads="1"/>
          </p:cNvSpPr>
          <p:nvPr/>
        </p:nvSpPr>
        <p:spPr bwMode="auto">
          <a:xfrm rot="-5400000">
            <a:off x="2671406" y="4968257"/>
            <a:ext cx="18288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39" name="AutoShape 11"/>
          <p:cNvSpPr>
            <a:spLocks noChangeArrowheads="1"/>
          </p:cNvSpPr>
          <p:nvPr/>
        </p:nvSpPr>
        <p:spPr bwMode="auto">
          <a:xfrm rot="-5400000">
            <a:off x="1871306" y="4968257"/>
            <a:ext cx="18288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40" name="AutoShape 12"/>
          <p:cNvSpPr>
            <a:spLocks noChangeArrowheads="1"/>
          </p:cNvSpPr>
          <p:nvPr/>
        </p:nvSpPr>
        <p:spPr bwMode="auto">
          <a:xfrm>
            <a:off x="1471256" y="6111257"/>
            <a:ext cx="2514600" cy="228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41" name="AutoShape 13"/>
          <p:cNvSpPr>
            <a:spLocks noChangeArrowheads="1"/>
          </p:cNvSpPr>
          <p:nvPr/>
        </p:nvSpPr>
        <p:spPr bwMode="auto">
          <a:xfrm rot="-5400000">
            <a:off x="2671406" y="4968257"/>
            <a:ext cx="1828800" cy="457200"/>
          </a:xfrm>
          <a:prstGeom prst="flowChartProcess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Environment</a:t>
            </a:r>
          </a:p>
        </p:txBody>
      </p:sp>
      <p:sp>
        <p:nvSpPr>
          <p:cNvPr id="18442" name="AutoShape 14"/>
          <p:cNvSpPr>
            <a:spLocks noChangeArrowheads="1"/>
          </p:cNvSpPr>
          <p:nvPr/>
        </p:nvSpPr>
        <p:spPr bwMode="auto">
          <a:xfrm rot="-5400000">
            <a:off x="1871306" y="4968257"/>
            <a:ext cx="1828800" cy="457200"/>
          </a:xfrm>
          <a:prstGeom prst="flowChart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 dirty="0">
                <a:solidFill>
                  <a:srgbClr val="000000"/>
                </a:solidFill>
              </a:rPr>
              <a:t>Society</a:t>
            </a:r>
          </a:p>
        </p:txBody>
      </p:sp>
      <p:sp>
        <p:nvSpPr>
          <p:cNvPr id="18443" name="AutoShape 15"/>
          <p:cNvSpPr>
            <a:spLocks noChangeArrowheads="1"/>
          </p:cNvSpPr>
          <p:nvPr/>
        </p:nvSpPr>
        <p:spPr bwMode="auto">
          <a:xfrm>
            <a:off x="1471256" y="6111257"/>
            <a:ext cx="2514600" cy="228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Stove Pipe Decisions</a:t>
            </a:r>
          </a:p>
        </p:txBody>
      </p:sp>
      <p:sp>
        <p:nvSpPr>
          <p:cNvPr id="18444" name="AutoShape 16"/>
          <p:cNvSpPr>
            <a:spLocks noChangeArrowheads="1"/>
          </p:cNvSpPr>
          <p:nvPr/>
        </p:nvSpPr>
        <p:spPr bwMode="auto">
          <a:xfrm rot="-5400000">
            <a:off x="4557356" y="4968257"/>
            <a:ext cx="1828800" cy="4572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Economy</a:t>
            </a:r>
          </a:p>
        </p:txBody>
      </p:sp>
      <p:sp>
        <p:nvSpPr>
          <p:cNvPr id="18445" name="AutoShape 17"/>
          <p:cNvSpPr>
            <a:spLocks noChangeArrowheads="1"/>
          </p:cNvSpPr>
          <p:nvPr/>
        </p:nvSpPr>
        <p:spPr bwMode="auto">
          <a:xfrm rot="-5400000">
            <a:off x="6214706" y="4968257"/>
            <a:ext cx="1828800" cy="4572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46" name="AutoShape 18"/>
          <p:cNvSpPr>
            <a:spLocks noChangeArrowheads="1"/>
          </p:cNvSpPr>
          <p:nvPr/>
        </p:nvSpPr>
        <p:spPr bwMode="auto">
          <a:xfrm rot="-5400000">
            <a:off x="5414606" y="4968257"/>
            <a:ext cx="1828800" cy="4572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47" name="AutoShape 19"/>
          <p:cNvSpPr>
            <a:spLocks noChangeArrowheads="1"/>
          </p:cNvSpPr>
          <p:nvPr/>
        </p:nvSpPr>
        <p:spPr bwMode="auto">
          <a:xfrm>
            <a:off x="5014556" y="6111257"/>
            <a:ext cx="2514600" cy="228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350"/>
          </a:p>
        </p:txBody>
      </p:sp>
      <p:sp>
        <p:nvSpPr>
          <p:cNvPr id="18448" name="AutoShape 20"/>
          <p:cNvSpPr>
            <a:spLocks noChangeArrowheads="1"/>
          </p:cNvSpPr>
          <p:nvPr/>
        </p:nvSpPr>
        <p:spPr bwMode="auto">
          <a:xfrm rot="-5400000">
            <a:off x="6214706" y="4968257"/>
            <a:ext cx="1828800" cy="4572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Environment</a:t>
            </a:r>
          </a:p>
        </p:txBody>
      </p:sp>
      <p:sp>
        <p:nvSpPr>
          <p:cNvPr id="18449" name="AutoShape 21"/>
          <p:cNvSpPr>
            <a:spLocks noChangeArrowheads="1"/>
          </p:cNvSpPr>
          <p:nvPr/>
        </p:nvSpPr>
        <p:spPr bwMode="auto">
          <a:xfrm rot="-5400000">
            <a:off x="5414606" y="4968257"/>
            <a:ext cx="1828800" cy="4572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Society</a:t>
            </a:r>
          </a:p>
        </p:txBody>
      </p:sp>
      <p:sp>
        <p:nvSpPr>
          <p:cNvPr id="18450" name="AutoShape 22"/>
          <p:cNvSpPr>
            <a:spLocks noChangeArrowheads="1"/>
          </p:cNvSpPr>
          <p:nvPr/>
        </p:nvSpPr>
        <p:spPr bwMode="auto">
          <a:xfrm>
            <a:off x="5014556" y="6111257"/>
            <a:ext cx="2514600" cy="228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000000"/>
                </a:solidFill>
              </a:rPr>
              <a:t>Pillars of Sustainability</a:t>
            </a:r>
          </a:p>
        </p:txBody>
      </p:sp>
      <p:sp>
        <p:nvSpPr>
          <p:cNvPr id="18451" name="AutoShape 23"/>
          <p:cNvSpPr>
            <a:spLocks noChangeArrowheads="1"/>
          </p:cNvSpPr>
          <p:nvPr/>
        </p:nvSpPr>
        <p:spPr bwMode="auto">
          <a:xfrm>
            <a:off x="4728806" y="3082307"/>
            <a:ext cx="3200400" cy="1200150"/>
          </a:xfrm>
          <a:prstGeom prst="flowChartExtra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137160" anchor="ctr"/>
          <a:lstStyle/>
          <a:p>
            <a:pPr algn="ctr"/>
            <a:r>
              <a:rPr lang="en-US" sz="1350" b="1" dirty="0">
                <a:solidFill>
                  <a:srgbClr val="000000"/>
                </a:solidFill>
              </a:rPr>
              <a:t>Better</a:t>
            </a:r>
          </a:p>
          <a:p>
            <a:pPr algn="ctr"/>
            <a:r>
              <a:rPr lang="en-US" sz="1350" b="1" dirty="0">
                <a:solidFill>
                  <a:srgbClr val="000000"/>
                </a:solidFill>
              </a:rPr>
              <a:t>Interconnected</a:t>
            </a:r>
          </a:p>
          <a:p>
            <a:pPr algn="ctr"/>
            <a:r>
              <a:rPr lang="en-US" sz="1350" b="1" dirty="0">
                <a:solidFill>
                  <a:srgbClr val="000000"/>
                </a:solidFill>
              </a:rPr>
              <a:t>Decisions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8" y="0"/>
            <a:ext cx="9144000" cy="1143000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Engineering Solutions to Address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Societal Problems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8926" y="6557918"/>
            <a:ext cx="13086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G. Foley, US EPA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AFA06-0C70-DA4F-AF5E-C47A71CF5935}"/>
              </a:ext>
            </a:extLst>
          </p:cNvPr>
          <p:cNvSpPr txBox="1"/>
          <p:nvPr/>
        </p:nvSpPr>
        <p:spPr>
          <a:xfrm>
            <a:off x="82162" y="1313031"/>
            <a:ext cx="8977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Learning outcomes</a:t>
            </a:r>
            <a:r>
              <a:rPr lang="en-US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characterize the tradeoffs among economic, societal, and environmental outcomes when designing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Critique EPA’s Regulatory Impact Assessment for HAPs regulations</a:t>
            </a:r>
          </a:p>
        </p:txBody>
      </p:sp>
    </p:spTree>
    <p:extLst>
      <p:ext uri="{BB962C8B-B14F-4D97-AF65-F5344CB8AC3E}">
        <p14:creationId xmlns:p14="http://schemas.microsoft.com/office/powerpoint/2010/main" val="174754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6324"/>
            <a:ext cx="9144000" cy="1131332"/>
          </a:xfrm>
          <a:solidFill>
            <a:schemeClr val="tx2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Power plants are big emitters and many lacked advanced controls (ca. 2005)</a:t>
            </a:r>
          </a:p>
        </p:txBody>
      </p:sp>
      <p:sp>
        <p:nvSpPr>
          <p:cNvPr id="27651" name="Slide Number Placeholder 20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3FC237B8-4557-4B23-9146-15F6AF861E62}" type="slidenum">
              <a:rPr lang="en-US" smtClean="0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  <p:sp>
        <p:nvSpPr>
          <p:cNvPr id="27668" name="TextBox 24"/>
          <p:cNvSpPr txBox="1">
            <a:spLocks noChangeArrowheads="1"/>
          </p:cNvSpPr>
          <p:nvPr/>
        </p:nvSpPr>
        <p:spPr bwMode="auto">
          <a:xfrm>
            <a:off x="990600" y="5955268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</a:rPr>
              <a:t>Sources: Portion of pollution -- NEI Trends Data (2009) and IPM (2010) (SO</a:t>
            </a:r>
            <a:r>
              <a:rPr lang="en-US" sz="900" baseline="-25000" dirty="0">
                <a:solidFill>
                  <a:schemeClr val="tx1"/>
                </a:solidFill>
              </a:rPr>
              <a:t>2</a:t>
            </a:r>
            <a:r>
              <a:rPr lang="en-US" sz="900" dirty="0">
                <a:solidFill>
                  <a:schemeClr val="tx1"/>
                </a:solidFill>
              </a:rPr>
              <a:t>, NO</a:t>
            </a:r>
            <a:r>
              <a:rPr lang="en-US" sz="900" baseline="-25000" dirty="0">
                <a:solidFill>
                  <a:schemeClr val="tx1"/>
                </a:solidFill>
              </a:rPr>
              <a:t>X</a:t>
            </a:r>
            <a:r>
              <a:rPr lang="en-US" sz="900" dirty="0">
                <a:solidFill>
                  <a:schemeClr val="tx1"/>
                </a:solidFill>
              </a:rPr>
              <a:t>); MATS rule modeling platform, based on inventory used for 2005 NATA (Hg); Inventory used for 2005 NATA (other toxics). Percent of units: EPA Base Case v. 4.10 PTR </a:t>
            </a:r>
          </a:p>
        </p:txBody>
      </p:sp>
      <p:pic>
        <p:nvPicPr>
          <p:cNvPr id="22" name="Picture 21" descr="power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483" y="1538738"/>
            <a:ext cx="3787591" cy="4057064"/>
          </a:xfrm>
          <a:prstGeom prst="rect">
            <a:avLst/>
          </a:prstGeom>
        </p:spPr>
      </p:pic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4864437" y="1400175"/>
            <a:ext cx="405324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More than </a:t>
            </a:r>
            <a:r>
              <a:rPr lang="en-US" sz="7200" b="1" dirty="0">
                <a:solidFill>
                  <a:srgbClr val="FF0000"/>
                </a:solidFill>
              </a:rPr>
              <a:t>200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Hazardous Air Pollutants (HAPs) are released by coal-fired utilities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B4225C4A-D05E-964A-B40B-BE7FA1D1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437" y="3893165"/>
            <a:ext cx="42795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About</a:t>
            </a:r>
            <a:r>
              <a:rPr lang="en-US" b="1" dirty="0"/>
              <a:t> </a:t>
            </a:r>
            <a:r>
              <a:rPr lang="en-US" sz="7200" b="1" dirty="0">
                <a:solidFill>
                  <a:srgbClr val="FF0000"/>
                </a:solidFill>
              </a:rPr>
              <a:t>50%</a:t>
            </a:r>
            <a:r>
              <a:rPr lang="en-US" sz="7200" b="1" dirty="0"/>
              <a:t> </a:t>
            </a:r>
          </a:p>
          <a:p>
            <a:pPr algn="ctr"/>
            <a:r>
              <a:rPr lang="en-US" sz="2800" b="1" dirty="0"/>
              <a:t>of coal-burning units were over 40 years old</a:t>
            </a:r>
          </a:p>
        </p:txBody>
      </p:sp>
    </p:spTree>
    <p:extLst>
      <p:ext uri="{BB962C8B-B14F-4D97-AF65-F5344CB8AC3E}">
        <p14:creationId xmlns:p14="http://schemas.microsoft.com/office/powerpoint/2010/main" val="4980015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4481</Words>
  <Application>Microsoft Macintosh PowerPoint</Application>
  <PresentationFormat>On-screen Show (4:3)</PresentationFormat>
  <Paragraphs>622</Paragraphs>
  <Slides>69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Calibri</vt:lpstr>
      <vt:lpstr>Century Gothic</vt:lpstr>
      <vt:lpstr>Comic Sans MS</vt:lpstr>
      <vt:lpstr>GillSans</vt:lpstr>
      <vt:lpstr>Tahoma</vt:lpstr>
      <vt:lpstr>Times New Roman</vt:lpstr>
      <vt:lpstr>Wingdings</vt:lpstr>
      <vt:lpstr>1_Office Theme</vt:lpstr>
      <vt:lpstr>Chart</vt:lpstr>
      <vt:lpstr>Bitmap Image</vt:lpstr>
      <vt:lpstr>Clip</vt:lpstr>
      <vt:lpstr>Solutions to Pollution…</vt:lpstr>
      <vt:lpstr>1950s London Fog: Watch This!</vt:lpstr>
      <vt:lpstr>6 Cities Study (Lepeule et al., 2012)</vt:lpstr>
      <vt:lpstr>PowerPoint Presentation</vt:lpstr>
      <vt:lpstr>Primary vs secondary pollutants</vt:lpstr>
      <vt:lpstr>PowerPoint Presentation</vt:lpstr>
      <vt:lpstr>PowerPoint Presentation</vt:lpstr>
      <vt:lpstr>Engineering Solutions to Address  Societal Problems</vt:lpstr>
      <vt:lpstr>Power plants are big emitters and many lacked advanced controls (ca. 2005)</vt:lpstr>
      <vt:lpstr>PowerPoint Presentation</vt:lpstr>
      <vt:lpstr>PowerPoint Presentation</vt:lpstr>
      <vt:lpstr>Mitigating health risks associated with mercury releases from coal-fired utilities</vt:lpstr>
      <vt:lpstr>Key Power Plant Rules Overdue</vt:lpstr>
      <vt:lpstr>Executive order 12866:  Cost-benefit analysis for regulations</vt:lpstr>
      <vt:lpstr>Benefits from regulating U.S.  Coal-fired Utilities</vt:lpstr>
      <vt:lpstr>What information is needed to assess the costs and benefits of utility regulations?</vt:lpstr>
      <vt:lpstr>Mitigating health risks associated with mercury releases from coal-fired utilities</vt:lpstr>
      <vt:lpstr>Electric Power Industry Revenues in Hundreds of Billions/year</vt:lpstr>
      <vt:lpstr>Most U.S. Electricity Generation From Coal ca. 2002</vt:lpstr>
      <vt:lpstr>PowerPoint Presentation</vt:lpstr>
      <vt:lpstr>Coal Fired Power Plants in the U.S. ca. 2002</vt:lpstr>
      <vt:lpstr>We have the technology to virtually eliminate emissions  of ALL pollutants from coal-fired utilities–  implementation is a matter of cost</vt:lpstr>
      <vt:lpstr>PowerPoint Presentation</vt:lpstr>
      <vt:lpstr>PowerPoint Presentation</vt:lpstr>
      <vt:lpstr>Mitigating health risks associated with mercury releases from coal-fired utilities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Oxidation and reduction reactions shift global deposition patterns</vt:lpstr>
      <vt:lpstr>PowerPoint Presentation</vt:lpstr>
      <vt:lpstr>PowerPoint Presentation</vt:lpstr>
      <vt:lpstr>PowerPoint Presentation</vt:lpstr>
      <vt:lpstr>PowerPoint Presentation</vt:lpstr>
      <vt:lpstr>Number of Freshwater Recreational Freshwater Anglers very Small Compared to Total Seafood Consumers (&gt;300 million)</vt:lpstr>
      <vt:lpstr>PowerPoint Presentation</vt:lpstr>
      <vt:lpstr>Mitigating health risks associated with mercury releases from coal-fired utilities</vt:lpstr>
      <vt:lpstr>PowerPoint Presentation</vt:lpstr>
      <vt:lpstr>PowerPoint Presentation</vt:lpstr>
      <vt:lpstr>PowerPoint Presentation</vt:lpstr>
      <vt:lpstr>PowerPoint Presentation</vt:lpstr>
      <vt:lpstr>Marked decreases in Hg0 and HgII emissions due to SOx and NOx controls</vt:lpstr>
      <vt:lpstr>PowerPoint Presentation</vt:lpstr>
      <vt:lpstr>PowerPoint Presentation</vt:lpstr>
      <vt:lpstr>Decreases in mercury in Atlantic bluefin tuna </vt:lpstr>
      <vt:lpstr>Declines in human exposure in National Health and Nutrition Examination Survey (NHANES)</vt:lpstr>
      <vt:lpstr>PowerPoint Presentation</vt:lpstr>
      <vt:lpstr>Mitigating health risks associated with mercury releases from coal-fired utilities</vt:lpstr>
      <vt:lpstr>What does the future hold?</vt:lpstr>
      <vt:lpstr>PowerPoint Presentation</vt:lpstr>
      <vt:lpstr>PowerPoint Presentation</vt:lpstr>
      <vt:lpstr>PowerPoint Presentation</vt:lpstr>
      <vt:lpstr>PowerPoint Presentation</vt:lpstr>
      <vt:lpstr>Current plateau in global Hg emissions means seawater warming will be important factor for methylmercury in marine fish</vt:lpstr>
      <vt:lpstr>How to Download the Data</vt:lpstr>
      <vt:lpstr>We need stronger not weaker regulations!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Elsie Sunderland</dc:creator>
  <cp:lastModifiedBy>Elsie Sunderland</cp:lastModifiedBy>
  <cp:revision>66</cp:revision>
  <dcterms:created xsi:type="dcterms:W3CDTF">2020-03-04T18:02:08Z</dcterms:created>
  <dcterms:modified xsi:type="dcterms:W3CDTF">2021-03-18T01:31:13Z</dcterms:modified>
</cp:coreProperties>
</file>