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646" r:id="rId3"/>
    <p:sldId id="647" r:id="rId4"/>
    <p:sldId id="648" r:id="rId5"/>
    <p:sldId id="649" r:id="rId6"/>
    <p:sldId id="650" r:id="rId7"/>
    <p:sldId id="651" r:id="rId8"/>
    <p:sldId id="652" r:id="rId9"/>
    <p:sldId id="604" r:id="rId10"/>
    <p:sldId id="655" r:id="rId11"/>
    <p:sldId id="658" r:id="rId12"/>
    <p:sldId id="656" r:id="rId13"/>
    <p:sldId id="657" r:id="rId14"/>
    <p:sldId id="659" r:id="rId15"/>
    <p:sldId id="660" r:id="rId16"/>
    <p:sldId id="661" r:id="rId17"/>
    <p:sldId id="662" r:id="rId18"/>
    <p:sldId id="663" r:id="rId19"/>
    <p:sldId id="664" r:id="rId20"/>
    <p:sldId id="665" r:id="rId21"/>
    <p:sldId id="667" r:id="rId22"/>
    <p:sldId id="666" r:id="rId23"/>
    <p:sldId id="668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2718BC-45B2-4F91-A3FF-3ACC9BC77374}">
          <p14:sldIdLst>
            <p14:sldId id="256"/>
            <p14:sldId id="646"/>
            <p14:sldId id="647"/>
            <p14:sldId id="648"/>
            <p14:sldId id="649"/>
            <p14:sldId id="650"/>
            <p14:sldId id="651"/>
            <p14:sldId id="652"/>
            <p14:sldId id="604"/>
            <p14:sldId id="655"/>
            <p14:sldId id="658"/>
            <p14:sldId id="656"/>
            <p14:sldId id="657"/>
            <p14:sldId id="659"/>
            <p14:sldId id="660"/>
            <p14:sldId id="661"/>
            <p14:sldId id="662"/>
            <p14:sldId id="663"/>
            <p14:sldId id="664"/>
            <p14:sldId id="665"/>
            <p14:sldId id="667"/>
            <p14:sldId id="666"/>
            <p14:sldId id="6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81" autoAdjust="0"/>
    <p:restoredTop sz="93585" autoAdjust="0"/>
  </p:normalViewPr>
  <p:slideViewPr>
    <p:cSldViewPr snapToGrid="0">
      <p:cViewPr varScale="1">
        <p:scale>
          <a:sx n="77" d="100"/>
          <a:sy n="77" d="100"/>
        </p:scale>
        <p:origin x="13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A5A290-E821-4AC7-9652-B416DF97BEE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97342C-2577-48C1-8B6A-1EDF18F0D8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FCF = EBIT(1-T) + DEP – del NWCI – CAPEX</a:t>
            </a:r>
          </a:p>
          <a:p>
            <a:r>
              <a:rPr lang="en-US" dirty="0"/>
              <a:t>Del NWCI = (</a:t>
            </a:r>
            <a:r>
              <a:rPr lang="en-US" dirty="0" err="1"/>
              <a:t>dA</a:t>
            </a:r>
            <a:r>
              <a:rPr lang="en-US" dirty="0"/>
              <a:t>/R + </a:t>
            </a:r>
            <a:r>
              <a:rPr lang="en-US" dirty="0" err="1"/>
              <a:t>dINV</a:t>
            </a:r>
            <a:r>
              <a:rPr lang="en-US" dirty="0"/>
              <a:t> + </a:t>
            </a:r>
            <a:r>
              <a:rPr lang="en-US" dirty="0" err="1"/>
              <a:t>dPrep</a:t>
            </a:r>
            <a:r>
              <a:rPr lang="en-US" dirty="0"/>
              <a:t> ) – (</a:t>
            </a:r>
            <a:r>
              <a:rPr lang="en-US" dirty="0" err="1"/>
              <a:t>delA</a:t>
            </a:r>
            <a:r>
              <a:rPr lang="en-US" dirty="0"/>
              <a:t>/P + del Accruals)</a:t>
            </a:r>
          </a:p>
          <a:p>
            <a:r>
              <a:rPr lang="en-US" dirty="0"/>
              <a:t>CAPEX = EOP NFA – BOP NFA + DEP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0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9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2222" b="43373"/>
          <a:stretch>
            <a:fillRect/>
          </a:stretch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27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80010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2222" b="43373"/>
          <a:stretch>
            <a:fillRect/>
          </a:stretch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2222" b="43373"/>
          <a:stretch>
            <a:fillRect/>
          </a:stretch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2222" b="43373"/>
          <a:stretch>
            <a:fillRect/>
          </a:stretch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2222" b="43373"/>
          <a:stretch>
            <a:fillRect/>
          </a:stretch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International Corporate Finance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059" y="4991793"/>
            <a:ext cx="5918454" cy="106984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Review Session 10</a:t>
            </a:r>
          </a:p>
          <a:p>
            <a:pPr algn="ctr"/>
            <a:r>
              <a:rPr lang="en-US" sz="2800" dirty="0"/>
              <a:t>Nicole Hruban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0002-C794-4BF9-A808-42C8F5A2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57626"/>
            <a:ext cx="7772400" cy="1609344"/>
          </a:xfrm>
        </p:spPr>
        <p:txBody>
          <a:bodyPr/>
          <a:lstStyle/>
          <a:p>
            <a:r>
              <a:rPr lang="en-US" dirty="0"/>
              <a:t>Assumptions: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F6E8E-8165-49F8-8FC8-99D7C0BF2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0981"/>
            <a:ext cx="7362386" cy="22556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4BAF9E-549E-47F6-A6FC-433995A331DF}"/>
              </a:ext>
            </a:extLst>
          </p:cNvPr>
          <p:cNvSpPr/>
          <p:nvPr/>
        </p:nvSpPr>
        <p:spPr>
          <a:xfrm>
            <a:off x="1439562" y="4566249"/>
            <a:ext cx="6264876" cy="12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is </a:t>
            </a:r>
            <a:r>
              <a:rPr lang="en-US" b="1" dirty="0"/>
              <a:t>Carambola worth if the Honduran lempira were to remain fixed over the three year </a:t>
            </a:r>
            <a:r>
              <a:rPr lang="en-US" dirty="0"/>
              <a:t>investment period?</a:t>
            </a:r>
          </a:p>
        </p:txBody>
      </p:sp>
    </p:spTree>
    <p:extLst>
      <p:ext uri="{BB962C8B-B14F-4D97-AF65-F5344CB8AC3E}">
        <p14:creationId xmlns:p14="http://schemas.microsoft.com/office/powerpoint/2010/main" val="105929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A81859-C100-4655-B07C-DD553AE4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1" y="141608"/>
            <a:ext cx="5466738" cy="1674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AFECA-CBEC-4ED3-BDF1-C8BDC65C0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5" y="2331718"/>
            <a:ext cx="8872151" cy="34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1240D3-310E-4F7F-B406-07232367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9" y="2063579"/>
            <a:ext cx="8785262" cy="3336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A81859-C100-4655-B07C-DD553AE4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1" y="141608"/>
            <a:ext cx="5466738" cy="1674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3A946-FA00-44AC-9873-AA562418ACF7}"/>
              </a:ext>
            </a:extLst>
          </p:cNvPr>
          <p:cNvSpPr txBox="1"/>
          <p:nvPr/>
        </p:nvSpPr>
        <p:spPr>
          <a:xfrm>
            <a:off x="6343600" y="1034532"/>
            <a:ext cx="2301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8% growth per year</a:t>
            </a:r>
          </a:p>
          <a:p>
            <a:r>
              <a:rPr lang="en-US" dirty="0"/>
              <a:t>e.g. 13MM * 1.08 = 14.04MM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FFA01D-545A-4B3A-8E9B-DD0E0E630780}"/>
              </a:ext>
            </a:extLst>
          </p:cNvPr>
          <p:cNvCxnSpPr>
            <a:cxnSpLocks/>
          </p:cNvCxnSpPr>
          <p:nvPr/>
        </p:nvCxnSpPr>
        <p:spPr>
          <a:xfrm flipH="1">
            <a:off x="6005384" y="1816443"/>
            <a:ext cx="883704" cy="988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C51CEC-1B58-4828-9711-C7522E6AB11A}"/>
              </a:ext>
            </a:extLst>
          </p:cNvPr>
          <p:cNvCxnSpPr>
            <a:cxnSpLocks/>
          </p:cNvCxnSpPr>
          <p:nvPr/>
        </p:nvCxnSpPr>
        <p:spPr>
          <a:xfrm flipH="1">
            <a:off x="6889088" y="1816443"/>
            <a:ext cx="104836" cy="988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86EB39-0ACC-4E30-B9AF-A33F9C898F29}"/>
              </a:ext>
            </a:extLst>
          </p:cNvPr>
          <p:cNvSpPr txBox="1"/>
          <p:nvPr/>
        </p:nvSpPr>
        <p:spPr>
          <a:xfrm>
            <a:off x="2891481" y="3138616"/>
            <a:ext cx="1482811" cy="66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EA805-E76B-41D5-9693-4AD6B72EF3EC}"/>
              </a:ext>
            </a:extLst>
          </p:cNvPr>
          <p:cNvSpPr txBox="1"/>
          <p:nvPr/>
        </p:nvSpPr>
        <p:spPr>
          <a:xfrm>
            <a:off x="3290281" y="2805607"/>
            <a:ext cx="176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10th multiple of 2015 cash flow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130681-C694-4C8B-BF91-4D2304A4811F}"/>
              </a:ext>
            </a:extLst>
          </p:cNvPr>
          <p:cNvCxnSpPr>
            <a:cxnSpLocks/>
          </p:cNvCxnSpPr>
          <p:nvPr/>
        </p:nvCxnSpPr>
        <p:spPr>
          <a:xfrm>
            <a:off x="4741806" y="3138616"/>
            <a:ext cx="3203589" cy="86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32F3323-AFCA-40F4-990B-54D18C4B4097}"/>
              </a:ext>
            </a:extLst>
          </p:cNvPr>
          <p:cNvSpPr/>
          <p:nvPr/>
        </p:nvSpPr>
        <p:spPr>
          <a:xfrm>
            <a:off x="4164227" y="3805881"/>
            <a:ext cx="4800404" cy="399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01F5A9-9473-4AEB-BB0E-7F8422810437}"/>
              </a:ext>
            </a:extLst>
          </p:cNvPr>
          <p:cNvSpPr txBox="1"/>
          <p:nvPr/>
        </p:nvSpPr>
        <p:spPr>
          <a:xfrm>
            <a:off x="2119186" y="3604227"/>
            <a:ext cx="1767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Assumption: </a:t>
            </a:r>
            <a:r>
              <a:rPr lang="en-US" sz="1400" dirty="0" err="1">
                <a:solidFill>
                  <a:srgbClr val="C00000"/>
                </a:solidFill>
              </a:rPr>
              <a:t>Lp</a:t>
            </a:r>
            <a:r>
              <a:rPr lang="en-US" sz="1400" dirty="0">
                <a:solidFill>
                  <a:srgbClr val="C00000"/>
                </a:solidFill>
              </a:rPr>
              <a:t> remains fixed over project period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A05939-FE18-4DDB-B1C2-1F982E383EDD}"/>
              </a:ext>
            </a:extLst>
          </p:cNvPr>
          <p:cNvCxnSpPr/>
          <p:nvPr/>
        </p:nvCxnSpPr>
        <p:spPr>
          <a:xfrm>
            <a:off x="3688493" y="3805881"/>
            <a:ext cx="475734" cy="199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0BEC5AA-EA41-4443-B699-7F365D9BFCAB}"/>
              </a:ext>
            </a:extLst>
          </p:cNvPr>
          <p:cNvSpPr txBox="1"/>
          <p:nvPr/>
        </p:nvSpPr>
        <p:spPr>
          <a:xfrm>
            <a:off x="6281914" y="5395893"/>
            <a:ext cx="2424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Divide the </a:t>
            </a:r>
            <a:r>
              <a:rPr lang="en-US" dirty="0" err="1"/>
              <a:t>Lp</a:t>
            </a:r>
            <a:r>
              <a:rPr lang="en-US" dirty="0"/>
              <a:t> cash flows by the </a:t>
            </a:r>
            <a:r>
              <a:rPr lang="en-US" dirty="0" err="1"/>
              <a:t>Lp</a:t>
            </a:r>
            <a:r>
              <a:rPr lang="en-US" dirty="0"/>
              <a:t>/$ exchange rate, e.g.</a:t>
            </a:r>
          </a:p>
          <a:p>
            <a:r>
              <a:rPr lang="en-US" dirty="0"/>
              <a:t>Lp13MM / (Lp14.8/$) = 878,378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D93EE72-60CF-482E-B737-3DC82E06D5E3}"/>
              </a:ext>
            </a:extLst>
          </p:cNvPr>
          <p:cNvCxnSpPr/>
          <p:nvPr/>
        </p:nvCxnSpPr>
        <p:spPr>
          <a:xfrm flipH="1" flipV="1">
            <a:off x="6166022" y="4547286"/>
            <a:ext cx="580767" cy="85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757947-03B5-4041-B110-D669B8A4EB93}"/>
              </a:ext>
            </a:extLst>
          </p:cNvPr>
          <p:cNvCxnSpPr/>
          <p:nvPr/>
        </p:nvCxnSpPr>
        <p:spPr>
          <a:xfrm flipV="1">
            <a:off x="6889088" y="4547286"/>
            <a:ext cx="104836" cy="848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C39A684-ACC3-4788-8426-B06A10AAAF26}"/>
              </a:ext>
            </a:extLst>
          </p:cNvPr>
          <p:cNvCxnSpPr/>
          <p:nvPr/>
        </p:nvCxnSpPr>
        <p:spPr>
          <a:xfrm flipV="1">
            <a:off x="7945395" y="4547286"/>
            <a:ext cx="222421" cy="848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661DFAB-3A1D-414D-B5B6-45443BAFF637}"/>
              </a:ext>
            </a:extLst>
          </p:cNvPr>
          <p:cNvSpPr/>
          <p:nvPr/>
        </p:nvSpPr>
        <p:spPr>
          <a:xfrm>
            <a:off x="5627204" y="4645060"/>
            <a:ext cx="617540" cy="235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E9FE80-5963-4108-8166-95934EBEEF08}"/>
              </a:ext>
            </a:extLst>
          </p:cNvPr>
          <p:cNvCxnSpPr>
            <a:cxnSpLocks/>
          </p:cNvCxnSpPr>
          <p:nvPr/>
        </p:nvCxnSpPr>
        <p:spPr>
          <a:xfrm flipH="1">
            <a:off x="4374292" y="4880918"/>
            <a:ext cx="1252912" cy="996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233C1F2-0A99-42EC-A9AD-71560DB8F189}"/>
              </a:ext>
            </a:extLst>
          </p:cNvPr>
          <p:cNvSpPr txBox="1"/>
          <p:nvPr/>
        </p:nvSpPr>
        <p:spPr>
          <a:xfrm>
            <a:off x="2737023" y="5864536"/>
            <a:ext cx="2298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PV factor = 1/(1+i)</a:t>
            </a:r>
            <a:r>
              <a:rPr lang="en-US" baseline="30000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,</a:t>
            </a:r>
          </a:p>
          <a:p>
            <a:r>
              <a:rPr lang="en-US" dirty="0">
                <a:solidFill>
                  <a:srgbClr val="C00000"/>
                </a:solidFill>
              </a:rPr>
              <a:t>e.g. for year 1</a:t>
            </a:r>
          </a:p>
          <a:p>
            <a:r>
              <a:rPr lang="en-US" dirty="0">
                <a:solidFill>
                  <a:srgbClr val="C00000"/>
                </a:solidFill>
              </a:rPr>
              <a:t>1/(1+20%)</a:t>
            </a:r>
            <a:r>
              <a:rPr lang="en-US" baseline="30000" dirty="0">
                <a:solidFill>
                  <a:srgbClr val="C00000"/>
                </a:solidFill>
              </a:rPr>
              <a:t>1 </a:t>
            </a:r>
            <a:r>
              <a:rPr lang="en-US" dirty="0">
                <a:solidFill>
                  <a:srgbClr val="C00000"/>
                </a:solidFill>
              </a:rPr>
              <a:t> = 0.833</a:t>
            </a:r>
            <a:endParaRPr lang="en-US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6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0002-C794-4BF9-A808-42C8F5A2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57626"/>
            <a:ext cx="7772400" cy="1609344"/>
          </a:xfrm>
        </p:spPr>
        <p:txBody>
          <a:bodyPr/>
          <a:lstStyle/>
          <a:p>
            <a:r>
              <a:rPr lang="en-US" dirty="0"/>
              <a:t>Assumptions: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B0049-FCF8-4F38-A02E-8C765C8E9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20981"/>
            <a:ext cx="7362386" cy="22556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5B3A22-A8FD-4ADB-BC71-55C96BC04761}"/>
              </a:ext>
            </a:extLst>
          </p:cNvPr>
          <p:cNvSpPr/>
          <p:nvPr/>
        </p:nvSpPr>
        <p:spPr>
          <a:xfrm>
            <a:off x="1089923" y="4553893"/>
            <a:ext cx="6554139" cy="12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is </a:t>
            </a:r>
            <a:r>
              <a:rPr lang="en-US" b="1" dirty="0"/>
              <a:t>Carambola worth if the Honduran lempira were to change in value over time </a:t>
            </a:r>
            <a:r>
              <a:rPr lang="en-US" dirty="0"/>
              <a:t>according to purchasing power parity? </a:t>
            </a:r>
          </a:p>
        </p:txBody>
      </p:sp>
    </p:spTree>
    <p:extLst>
      <p:ext uri="{BB962C8B-B14F-4D97-AF65-F5344CB8AC3E}">
        <p14:creationId xmlns:p14="http://schemas.microsoft.com/office/powerpoint/2010/main" val="131190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0002-C794-4BF9-A808-42C8F5A2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57626"/>
            <a:ext cx="7772400" cy="1609344"/>
          </a:xfrm>
        </p:spPr>
        <p:txBody>
          <a:bodyPr/>
          <a:lstStyle/>
          <a:p>
            <a:r>
              <a:rPr lang="en-US" dirty="0"/>
              <a:t>Assumptions: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B0049-FCF8-4F38-A02E-8C765C8E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0981"/>
            <a:ext cx="7362386" cy="22556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5B3A22-A8FD-4ADB-BC71-55C96BC04761}"/>
              </a:ext>
            </a:extLst>
          </p:cNvPr>
          <p:cNvSpPr/>
          <p:nvPr/>
        </p:nvSpPr>
        <p:spPr>
          <a:xfrm>
            <a:off x="1089923" y="4553893"/>
            <a:ext cx="6554139" cy="87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Step) Calculate the PPP implied exchange rate for the Honduran Lempira vs. USD</a:t>
            </a:r>
          </a:p>
        </p:txBody>
      </p:sp>
    </p:spTree>
    <p:extLst>
      <p:ext uri="{BB962C8B-B14F-4D97-AF65-F5344CB8AC3E}">
        <p14:creationId xmlns:p14="http://schemas.microsoft.com/office/powerpoint/2010/main" val="156794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0002-C794-4BF9-A808-42C8F5A2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57626"/>
            <a:ext cx="7772400" cy="1609344"/>
          </a:xfrm>
        </p:spPr>
        <p:txBody>
          <a:bodyPr/>
          <a:lstStyle/>
          <a:p>
            <a:r>
              <a:rPr lang="en-US" dirty="0"/>
              <a:t>Assumptions: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B0049-FCF8-4F38-A02E-8C765C8E9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20981"/>
            <a:ext cx="7362386" cy="22556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5B3A22-A8FD-4ADB-BC71-55C96BC04761}"/>
              </a:ext>
            </a:extLst>
          </p:cNvPr>
          <p:cNvSpPr/>
          <p:nvPr/>
        </p:nvSpPr>
        <p:spPr>
          <a:xfrm>
            <a:off x="1089924" y="4380899"/>
            <a:ext cx="6958262" cy="87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Step) Calculate the PPP implied exchange rate for the Honduran Lempira vs. USD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64BE24F-7E55-4584-8E5D-22E32E6E5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51950"/>
              </p:ext>
            </p:extLst>
          </p:nvPr>
        </p:nvGraphicFramePr>
        <p:xfrm>
          <a:off x="463379" y="5587652"/>
          <a:ext cx="2343039" cy="92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Equation" r:id="rId4" imgW="1091880" imgH="431640" progId="Equation.DSMT4">
                  <p:embed/>
                </p:oleObj>
              </mc:Choice>
              <mc:Fallback>
                <p:oleObj name="Equation" r:id="rId4" imgW="109188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379" y="5587652"/>
                        <a:ext cx="2343039" cy="925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1AB5B318-4362-462F-8274-50ADCD023D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8878702"/>
                  </p:ext>
                </p:extLst>
              </p:nvPr>
            </p:nvGraphicFramePr>
            <p:xfrm>
              <a:off x="2973234" y="4842303"/>
              <a:ext cx="6096000" cy="1869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17784322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2255578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28284811"/>
                        </a:ext>
                      </a:extLst>
                    </a:gridCol>
                  </a:tblGrid>
                  <a:tr h="35320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Year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Year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Year 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6042959"/>
                      </a:ext>
                    </a:extLst>
                  </a:tr>
                  <a:tr h="52000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S1 = S0 *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$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S2 = S1 *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$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S3 = S2*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$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3591884"/>
                      </a:ext>
                    </a:extLst>
                  </a:tr>
                  <a:tr h="958003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S1 = 14.8*(1+16%)/(1+2%) = 16.8314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S2 = 16.8314*(1+16%)/(1+2%) =19.1416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S3 = 19.1416*(1+16%)/(1+2%) = 21.768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18887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1AB5B318-4362-462F-8274-50ADCD023D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8878702"/>
                  </p:ext>
                </p:extLst>
              </p:nvPr>
            </p:nvGraphicFramePr>
            <p:xfrm>
              <a:off x="2973234" y="4842303"/>
              <a:ext cx="6096000" cy="1869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17784322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2255578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2828481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Year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Year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Year 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6042959"/>
                      </a:ext>
                    </a:extLst>
                  </a:tr>
                  <a:tr h="5459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99" t="-72222" r="-200898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601" t="-72222" r="-101502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72222" r="-1198" b="-1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3591884"/>
                      </a:ext>
                    </a:extLst>
                  </a:tr>
                  <a:tr h="958003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S1 = 14.8*(1+16%)/(1+2%) = 16.8314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S2 = 16.8314*(1+16%)/(1+2%) =19.1416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S3 = 19.1416*(1+16%)/(1+2%) = 21.768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18887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8082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A81859-C100-4655-B07C-DD553AE4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1" y="141608"/>
            <a:ext cx="5466738" cy="1674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FB450B-5516-4A8D-B0DD-1CED14088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4" y="2164079"/>
            <a:ext cx="8791609" cy="35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2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52D778-8F77-402F-98CB-0EA06452B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03" y="2189577"/>
            <a:ext cx="8859794" cy="3726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A81859-C100-4655-B07C-DD553AE4D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01" y="141608"/>
            <a:ext cx="5466738" cy="1674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3A946-FA00-44AC-9873-AA562418ACF7}"/>
              </a:ext>
            </a:extLst>
          </p:cNvPr>
          <p:cNvSpPr txBox="1"/>
          <p:nvPr/>
        </p:nvSpPr>
        <p:spPr>
          <a:xfrm>
            <a:off x="6343600" y="1034532"/>
            <a:ext cx="2301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8% growth per year</a:t>
            </a:r>
          </a:p>
          <a:p>
            <a:r>
              <a:rPr lang="en-US" dirty="0"/>
              <a:t>e.g. 13MM * 1.08 = 14.04MM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FFA01D-545A-4B3A-8E9B-DD0E0E630780}"/>
              </a:ext>
            </a:extLst>
          </p:cNvPr>
          <p:cNvCxnSpPr>
            <a:cxnSpLocks/>
          </p:cNvCxnSpPr>
          <p:nvPr/>
        </p:nvCxnSpPr>
        <p:spPr>
          <a:xfrm flipH="1">
            <a:off x="6005384" y="1816443"/>
            <a:ext cx="883704" cy="988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C51CEC-1B58-4828-9711-C7522E6AB11A}"/>
              </a:ext>
            </a:extLst>
          </p:cNvPr>
          <p:cNvCxnSpPr>
            <a:cxnSpLocks/>
          </p:cNvCxnSpPr>
          <p:nvPr/>
        </p:nvCxnSpPr>
        <p:spPr>
          <a:xfrm flipH="1">
            <a:off x="6889088" y="1816443"/>
            <a:ext cx="104836" cy="988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86EB39-0ACC-4E30-B9AF-A33F9C898F29}"/>
              </a:ext>
            </a:extLst>
          </p:cNvPr>
          <p:cNvSpPr txBox="1"/>
          <p:nvPr/>
        </p:nvSpPr>
        <p:spPr>
          <a:xfrm>
            <a:off x="2891481" y="3138616"/>
            <a:ext cx="1482811" cy="66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EA805-E76B-41D5-9693-4AD6B72EF3EC}"/>
              </a:ext>
            </a:extLst>
          </p:cNvPr>
          <p:cNvSpPr txBox="1"/>
          <p:nvPr/>
        </p:nvSpPr>
        <p:spPr>
          <a:xfrm>
            <a:off x="3290281" y="2805607"/>
            <a:ext cx="176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10th multiple of 2015 cash flow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130681-C694-4C8B-BF91-4D2304A4811F}"/>
              </a:ext>
            </a:extLst>
          </p:cNvPr>
          <p:cNvCxnSpPr>
            <a:cxnSpLocks/>
          </p:cNvCxnSpPr>
          <p:nvPr/>
        </p:nvCxnSpPr>
        <p:spPr>
          <a:xfrm>
            <a:off x="4741806" y="3138616"/>
            <a:ext cx="3203589" cy="86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32F3323-AFCA-40F4-990B-54D18C4B4097}"/>
              </a:ext>
            </a:extLst>
          </p:cNvPr>
          <p:cNvSpPr/>
          <p:nvPr/>
        </p:nvSpPr>
        <p:spPr>
          <a:xfrm>
            <a:off x="4164227" y="3805881"/>
            <a:ext cx="4800404" cy="399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01F5A9-9473-4AEB-BB0E-7F8422810437}"/>
              </a:ext>
            </a:extLst>
          </p:cNvPr>
          <p:cNvSpPr txBox="1"/>
          <p:nvPr/>
        </p:nvSpPr>
        <p:spPr>
          <a:xfrm>
            <a:off x="2252313" y="3686568"/>
            <a:ext cx="1767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Calculated rate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A05939-FE18-4DDB-B1C2-1F982E383EDD}"/>
              </a:ext>
            </a:extLst>
          </p:cNvPr>
          <p:cNvCxnSpPr/>
          <p:nvPr/>
        </p:nvCxnSpPr>
        <p:spPr>
          <a:xfrm>
            <a:off x="3688493" y="3805881"/>
            <a:ext cx="475734" cy="199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0BEC5AA-EA41-4443-B699-7F365D9BFCAB}"/>
              </a:ext>
            </a:extLst>
          </p:cNvPr>
          <p:cNvSpPr txBox="1"/>
          <p:nvPr/>
        </p:nvSpPr>
        <p:spPr>
          <a:xfrm>
            <a:off x="6281914" y="5630101"/>
            <a:ext cx="2424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Divide the </a:t>
            </a:r>
            <a:r>
              <a:rPr lang="en-US" dirty="0" err="1"/>
              <a:t>Lp</a:t>
            </a:r>
            <a:r>
              <a:rPr lang="en-US" dirty="0"/>
              <a:t> cash flows by the </a:t>
            </a:r>
            <a:r>
              <a:rPr lang="en-US" dirty="0" err="1"/>
              <a:t>Lp</a:t>
            </a:r>
            <a:r>
              <a:rPr lang="en-US" dirty="0"/>
              <a:t>/$ exchange rate, e.g.</a:t>
            </a:r>
          </a:p>
          <a:p>
            <a:r>
              <a:rPr lang="en-US" dirty="0"/>
              <a:t>Lp13MM / (Lp16.8314/$) = 772,367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D93EE72-60CF-482E-B737-3DC82E06D5E3}"/>
              </a:ext>
            </a:extLst>
          </p:cNvPr>
          <p:cNvCxnSpPr/>
          <p:nvPr/>
        </p:nvCxnSpPr>
        <p:spPr>
          <a:xfrm flipH="1" flipV="1">
            <a:off x="6156852" y="4867990"/>
            <a:ext cx="580767" cy="85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757947-03B5-4041-B110-D669B8A4EB93}"/>
              </a:ext>
            </a:extLst>
          </p:cNvPr>
          <p:cNvCxnSpPr>
            <a:cxnSpLocks/>
          </p:cNvCxnSpPr>
          <p:nvPr/>
        </p:nvCxnSpPr>
        <p:spPr>
          <a:xfrm flipV="1">
            <a:off x="6827698" y="4880918"/>
            <a:ext cx="214953" cy="835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C39A684-ACC3-4788-8426-B06A10AAAF26}"/>
              </a:ext>
            </a:extLst>
          </p:cNvPr>
          <p:cNvCxnSpPr/>
          <p:nvPr/>
        </p:nvCxnSpPr>
        <p:spPr>
          <a:xfrm flipV="1">
            <a:off x="8066764" y="4867991"/>
            <a:ext cx="222421" cy="848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661DFAB-3A1D-414D-B5B6-45443BAFF637}"/>
              </a:ext>
            </a:extLst>
          </p:cNvPr>
          <p:cNvSpPr/>
          <p:nvPr/>
        </p:nvSpPr>
        <p:spPr>
          <a:xfrm>
            <a:off x="5645789" y="4916876"/>
            <a:ext cx="617540" cy="235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E9FE80-5963-4108-8166-95934EBEEF08}"/>
              </a:ext>
            </a:extLst>
          </p:cNvPr>
          <p:cNvCxnSpPr>
            <a:cxnSpLocks/>
          </p:cNvCxnSpPr>
          <p:nvPr/>
        </p:nvCxnSpPr>
        <p:spPr>
          <a:xfrm flipH="1">
            <a:off x="4374292" y="5152736"/>
            <a:ext cx="1236127" cy="724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233C1F2-0A99-42EC-A9AD-71560DB8F189}"/>
              </a:ext>
            </a:extLst>
          </p:cNvPr>
          <p:cNvSpPr txBox="1"/>
          <p:nvPr/>
        </p:nvSpPr>
        <p:spPr>
          <a:xfrm>
            <a:off x="2737023" y="5864536"/>
            <a:ext cx="2298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PV factor = 1/(1+i)</a:t>
            </a:r>
            <a:r>
              <a:rPr lang="en-US" baseline="30000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,</a:t>
            </a:r>
          </a:p>
          <a:p>
            <a:r>
              <a:rPr lang="en-US" dirty="0">
                <a:solidFill>
                  <a:srgbClr val="C00000"/>
                </a:solidFill>
              </a:rPr>
              <a:t>e.g. for year 1</a:t>
            </a:r>
          </a:p>
          <a:p>
            <a:r>
              <a:rPr lang="en-US" dirty="0">
                <a:solidFill>
                  <a:srgbClr val="C00000"/>
                </a:solidFill>
              </a:rPr>
              <a:t>1/(1+20%)</a:t>
            </a:r>
            <a:r>
              <a:rPr lang="en-US" baseline="30000" dirty="0">
                <a:solidFill>
                  <a:srgbClr val="C00000"/>
                </a:solidFill>
              </a:rPr>
              <a:t>1 </a:t>
            </a:r>
            <a:r>
              <a:rPr lang="en-US" dirty="0">
                <a:solidFill>
                  <a:srgbClr val="C00000"/>
                </a:solidFill>
              </a:rPr>
              <a:t> = 0.833</a:t>
            </a:r>
            <a:endParaRPr lang="en-US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51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058E-FFD2-414E-BBF4-28FFF668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Capital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FAA61-5DF0-43C9-B660-E6221DF8C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1643449"/>
            <a:ext cx="8427308" cy="521455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Natural Mosaic Company (U.S.) is considering </a:t>
            </a:r>
            <a:r>
              <a:rPr lang="en-US" b="1" dirty="0"/>
              <a:t>investing Rs50,000,000 in  India </a:t>
            </a:r>
            <a:r>
              <a:rPr lang="en-US" dirty="0"/>
              <a:t>to </a:t>
            </a:r>
            <a:r>
              <a:rPr lang="en-US" b="1" dirty="0"/>
              <a:t>create a wholly owned tile manufacturing plant </a:t>
            </a:r>
            <a:r>
              <a:rPr lang="en-US" dirty="0"/>
              <a:t>to </a:t>
            </a:r>
            <a:r>
              <a:rPr lang="en-US" b="1" dirty="0"/>
              <a:t>export to the European market.</a:t>
            </a:r>
            <a:r>
              <a:rPr lang="en-US" dirty="0"/>
              <a:t> After </a:t>
            </a:r>
            <a:r>
              <a:rPr lang="en-US" b="1" dirty="0"/>
              <a:t>five years </a:t>
            </a:r>
            <a:r>
              <a:rPr lang="en-US" dirty="0"/>
              <a:t>the </a:t>
            </a:r>
            <a:r>
              <a:rPr lang="en-US" i="1" dirty="0"/>
              <a:t>subsidiary</a:t>
            </a:r>
            <a:r>
              <a:rPr lang="en-US" dirty="0"/>
              <a:t> would be </a:t>
            </a:r>
            <a:r>
              <a:rPr lang="en-US" b="1" dirty="0"/>
              <a:t>sold to Indian investors </a:t>
            </a:r>
            <a:r>
              <a:rPr lang="en-US" dirty="0"/>
              <a:t>for </a:t>
            </a:r>
            <a:r>
              <a:rPr lang="en-US" b="1" dirty="0"/>
              <a:t>Rs100,000,000</a:t>
            </a:r>
            <a:r>
              <a:rPr lang="en-US" dirty="0"/>
              <a:t>. A </a:t>
            </a:r>
            <a:r>
              <a:rPr lang="en-US" b="1" dirty="0"/>
              <a:t>pro forma income statement </a:t>
            </a:r>
            <a:r>
              <a:rPr lang="en-US" dirty="0"/>
              <a:t>for the Indian operation predicts the </a:t>
            </a:r>
            <a:r>
              <a:rPr lang="en-US" b="1" dirty="0"/>
              <a:t>generation of Rs7,000,000 of annual cash flow</a:t>
            </a:r>
            <a:r>
              <a:rPr lang="en-US" dirty="0"/>
              <a:t>, is listed below.</a:t>
            </a:r>
          </a:p>
          <a:p>
            <a:pPr>
              <a:lnSpc>
                <a:spcPct val="110000"/>
              </a:lnSpc>
            </a:pPr>
            <a:r>
              <a:rPr lang="en-US" dirty="0"/>
              <a:t>The initial </a:t>
            </a:r>
            <a:r>
              <a:rPr lang="en-US" b="1" dirty="0"/>
              <a:t>investment will be made on December 31, 2011</a:t>
            </a:r>
            <a:r>
              <a:rPr lang="en-US" dirty="0"/>
              <a:t>, and </a:t>
            </a:r>
            <a:r>
              <a:rPr lang="en-US" b="1" dirty="0"/>
              <a:t>cash flows will occur on December 31st of each succeeding year.</a:t>
            </a:r>
            <a:r>
              <a:rPr lang="en-US" dirty="0"/>
              <a:t> </a:t>
            </a:r>
            <a:r>
              <a:rPr lang="en-US" b="1" dirty="0"/>
              <a:t>Annual cash dividends to Philadelphia Composite from India will equal 75% of accounting income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 The </a:t>
            </a:r>
            <a:r>
              <a:rPr lang="en-US" b="1" dirty="0"/>
              <a:t>U.S. corporate tax rate is 40% </a:t>
            </a:r>
            <a:r>
              <a:rPr lang="en-US" dirty="0"/>
              <a:t>and the </a:t>
            </a:r>
            <a:r>
              <a:rPr lang="en-US" b="1" dirty="0"/>
              <a:t>Indian corporate tax rate is 50%</a:t>
            </a:r>
            <a:r>
              <a:rPr lang="en-US" dirty="0"/>
              <a:t>. Because the Indian tax rate is greater than the U.S. tax rate, </a:t>
            </a:r>
            <a:r>
              <a:rPr lang="en-US" b="1" dirty="0"/>
              <a:t>annual dividends paid to Natural Mosaic will not be subject to additional taxes in the United States. </a:t>
            </a:r>
            <a:r>
              <a:rPr lang="en-US" dirty="0"/>
              <a:t>There are </a:t>
            </a:r>
            <a:r>
              <a:rPr lang="en-US" b="1" dirty="0"/>
              <a:t>no capital gains taxes on the final sale</a:t>
            </a:r>
            <a:r>
              <a:rPr lang="en-US" dirty="0"/>
              <a:t>. Natural Mosaic uses a </a:t>
            </a:r>
            <a:r>
              <a:rPr lang="en-US" b="1" dirty="0"/>
              <a:t>weighted average cost of capital of 14% on domestic investments</a:t>
            </a:r>
            <a:r>
              <a:rPr lang="en-US" dirty="0"/>
              <a:t>, but will </a:t>
            </a:r>
            <a:r>
              <a:rPr lang="en-US" b="1" dirty="0"/>
              <a:t>add 6 percentage points for the Indian investment </a:t>
            </a:r>
            <a:r>
              <a:rPr lang="en-US" dirty="0"/>
              <a:t>because of perceived greater risk. Natural Mosaic </a:t>
            </a:r>
            <a:r>
              <a:rPr lang="en-US" b="1" dirty="0"/>
              <a:t>forecasts the rupee/dollar exchange rate for December 31st on the next six years are listed below.</a:t>
            </a:r>
          </a:p>
          <a:p>
            <a:pPr>
              <a:lnSpc>
                <a:spcPct val="110000"/>
              </a:lnSpc>
            </a:pPr>
            <a:r>
              <a:rPr lang="en-US" b="1" dirty="0"/>
              <a:t>What is the net present value and internal rate of return on this investment?</a:t>
            </a:r>
          </a:p>
        </p:txBody>
      </p:sp>
    </p:spTree>
    <p:extLst>
      <p:ext uri="{BB962C8B-B14F-4D97-AF65-F5344CB8AC3E}">
        <p14:creationId xmlns:p14="http://schemas.microsoft.com/office/powerpoint/2010/main" val="284270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0002-C794-4BF9-A808-42C8F5A2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57626"/>
            <a:ext cx="7772400" cy="1609344"/>
          </a:xfrm>
        </p:spPr>
        <p:txBody>
          <a:bodyPr/>
          <a:lstStyle/>
          <a:p>
            <a:r>
              <a:rPr lang="en-US" dirty="0"/>
              <a:t>Assumptions: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CE8CA-17B2-4348-B8C6-84D2C851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97" y="2001587"/>
            <a:ext cx="7578606" cy="1829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B6474-463C-462E-8FD9-09E2FEE01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18" y="4284707"/>
            <a:ext cx="6877256" cy="1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6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B73FD-14BC-4A32-A059-B4F37A33C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9" t="28727" r="18242" b="1705"/>
          <a:stretch/>
        </p:blipFill>
        <p:spPr>
          <a:xfrm>
            <a:off x="533400" y="1775779"/>
            <a:ext cx="7879339" cy="47857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0CA757-4BB4-4569-A5DC-6FCD9799D78B}"/>
              </a:ext>
            </a:extLst>
          </p:cNvPr>
          <p:cNvSpPr txBox="1">
            <a:spLocks/>
          </p:cNvSpPr>
          <p:nvPr/>
        </p:nvSpPr>
        <p:spPr>
          <a:xfrm>
            <a:off x="838200" y="6370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International Cost of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96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74669E-04BA-491C-B0EE-77FE94448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4" y="162973"/>
            <a:ext cx="4149737" cy="1290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06228-8183-4AD6-B92D-C0D48459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94" y="162973"/>
            <a:ext cx="4439525" cy="1201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466AD3-8B53-468D-8C43-E5C11B5A5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0246"/>
            <a:ext cx="9144000" cy="4768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23F9B2-2529-41CA-803C-2A2873D1EE59}"/>
              </a:ext>
            </a:extLst>
          </p:cNvPr>
          <p:cNvSpPr txBox="1"/>
          <p:nvPr/>
        </p:nvSpPr>
        <p:spPr>
          <a:xfrm>
            <a:off x="2421924" y="1453229"/>
            <a:ext cx="414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 View</a:t>
            </a:r>
          </a:p>
        </p:txBody>
      </p:sp>
    </p:spTree>
    <p:extLst>
      <p:ext uri="{BB962C8B-B14F-4D97-AF65-F5344CB8AC3E}">
        <p14:creationId xmlns:p14="http://schemas.microsoft.com/office/powerpoint/2010/main" val="357953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BDD6F-3CE3-4507-8758-60987173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246"/>
            <a:ext cx="9144000" cy="3952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4669E-04BA-491C-B0EE-77FE94448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4" y="162973"/>
            <a:ext cx="4149737" cy="1290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06228-8183-4AD6-B92D-C0D484590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394" y="162973"/>
            <a:ext cx="4439525" cy="120169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307EC9-E7A8-4286-9477-4743B32AE218}"/>
              </a:ext>
            </a:extLst>
          </p:cNvPr>
          <p:cNvCxnSpPr>
            <a:cxnSpLocks/>
          </p:cNvCxnSpPr>
          <p:nvPr/>
        </p:nvCxnSpPr>
        <p:spPr>
          <a:xfrm>
            <a:off x="5029200" y="4967416"/>
            <a:ext cx="259492" cy="583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EBDD008-E28F-454F-AB99-9CFCE7DBFE8D}"/>
              </a:ext>
            </a:extLst>
          </p:cNvPr>
          <p:cNvSpPr txBox="1"/>
          <p:nvPr/>
        </p:nvSpPr>
        <p:spPr>
          <a:xfrm>
            <a:off x="4411363" y="5514042"/>
            <a:ext cx="2298357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PV factor = 1/(1+i)</a:t>
            </a:r>
            <a:r>
              <a:rPr lang="en-US" sz="1400" baseline="30000" dirty="0">
                <a:solidFill>
                  <a:srgbClr val="C00000"/>
                </a:solidFill>
              </a:rPr>
              <a:t>t</a:t>
            </a:r>
            <a:r>
              <a:rPr lang="en-US" sz="1400" dirty="0">
                <a:solidFill>
                  <a:srgbClr val="C00000"/>
                </a:solidFill>
              </a:rPr>
              <a:t>,</a:t>
            </a:r>
          </a:p>
          <a:p>
            <a:r>
              <a:rPr lang="en-US" sz="1400" dirty="0">
                <a:solidFill>
                  <a:srgbClr val="C00000"/>
                </a:solidFill>
              </a:rPr>
              <a:t>e.g. for year 1</a:t>
            </a:r>
          </a:p>
          <a:p>
            <a:r>
              <a:rPr lang="en-US" sz="1400" dirty="0">
                <a:solidFill>
                  <a:srgbClr val="C00000"/>
                </a:solidFill>
              </a:rPr>
              <a:t>1/(1+20%)</a:t>
            </a:r>
            <a:r>
              <a:rPr lang="en-US" sz="1400" baseline="30000" dirty="0">
                <a:solidFill>
                  <a:srgbClr val="C00000"/>
                </a:solidFill>
              </a:rPr>
              <a:t>1 </a:t>
            </a:r>
            <a:r>
              <a:rPr lang="en-US" sz="1400" dirty="0">
                <a:solidFill>
                  <a:srgbClr val="C00000"/>
                </a:solidFill>
              </a:rPr>
              <a:t> = 0.833</a:t>
            </a:r>
          </a:p>
          <a:p>
            <a:endParaRPr lang="en-US" sz="1400" baseline="30000" dirty="0">
              <a:solidFill>
                <a:srgbClr val="C00000"/>
              </a:solidFill>
            </a:endParaRPr>
          </a:p>
          <a:p>
            <a:r>
              <a:rPr lang="en-US" sz="1400" dirty="0">
                <a:solidFill>
                  <a:srgbClr val="C00000"/>
                </a:solidFill>
              </a:rPr>
              <a:t>For year 2</a:t>
            </a:r>
          </a:p>
          <a:p>
            <a:r>
              <a:rPr lang="en-US" sz="1400" dirty="0">
                <a:solidFill>
                  <a:srgbClr val="C00000"/>
                </a:solidFill>
              </a:rPr>
              <a:t>1/(1+20%)</a:t>
            </a:r>
            <a:r>
              <a:rPr lang="en-US" sz="1400" baseline="30000" dirty="0">
                <a:solidFill>
                  <a:srgbClr val="C00000"/>
                </a:solidFill>
              </a:rPr>
              <a:t>2</a:t>
            </a:r>
            <a:r>
              <a:rPr lang="en-US" sz="1400" dirty="0">
                <a:solidFill>
                  <a:srgbClr val="C00000"/>
                </a:solidFill>
              </a:rPr>
              <a:t> = 0.6944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727CB0-B1AD-41F9-89F1-5D08E2ED6991}"/>
              </a:ext>
            </a:extLst>
          </p:cNvPr>
          <p:cNvCxnSpPr>
            <a:cxnSpLocks/>
          </p:cNvCxnSpPr>
          <p:nvPr/>
        </p:nvCxnSpPr>
        <p:spPr>
          <a:xfrm flipH="1">
            <a:off x="5288693" y="4967416"/>
            <a:ext cx="185350" cy="546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618C9A-35BD-4A77-9F00-D78813EDD4C0}"/>
              </a:ext>
            </a:extLst>
          </p:cNvPr>
          <p:cNvSpPr txBox="1"/>
          <p:nvPr/>
        </p:nvSpPr>
        <p:spPr>
          <a:xfrm>
            <a:off x="2421924" y="1453229"/>
            <a:ext cx="414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 View</a:t>
            </a:r>
          </a:p>
        </p:txBody>
      </p:sp>
    </p:spTree>
    <p:extLst>
      <p:ext uri="{BB962C8B-B14F-4D97-AF65-F5344CB8AC3E}">
        <p14:creationId xmlns:p14="http://schemas.microsoft.com/office/powerpoint/2010/main" val="659909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74669E-04BA-491C-B0EE-77FE94448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4" y="162973"/>
            <a:ext cx="4149737" cy="1290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06228-8183-4AD6-B92D-C0D484590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394" y="162973"/>
            <a:ext cx="4439525" cy="12016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746EA2-878B-4177-AD34-88C050531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15439"/>
            <a:ext cx="9144000" cy="3385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0B1D72-75FC-4D36-98EA-000C8120A3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81" t="67748" r="50000" b="18351"/>
          <a:stretch/>
        </p:blipFill>
        <p:spPr>
          <a:xfrm>
            <a:off x="3007520" y="1410295"/>
            <a:ext cx="2749945" cy="870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C13409-3C64-481F-8770-182D5F5C7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9" y="2824169"/>
            <a:ext cx="8958649" cy="170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14F17A-6BD5-475A-A1DB-81E45234396A}"/>
              </a:ext>
            </a:extLst>
          </p:cNvPr>
          <p:cNvSpPr txBox="1"/>
          <p:nvPr/>
        </p:nvSpPr>
        <p:spPr>
          <a:xfrm>
            <a:off x="2286000" y="2316837"/>
            <a:ext cx="505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Parent View</a:t>
            </a:r>
          </a:p>
        </p:txBody>
      </p:sp>
    </p:spTree>
    <p:extLst>
      <p:ext uri="{BB962C8B-B14F-4D97-AF65-F5344CB8AC3E}">
        <p14:creationId xmlns:p14="http://schemas.microsoft.com/office/powerpoint/2010/main" val="2197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74669E-04BA-491C-B0EE-77FE94448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4" y="162973"/>
            <a:ext cx="4149737" cy="1290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06228-8183-4AD6-B92D-C0D484590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394" y="162973"/>
            <a:ext cx="4439525" cy="1201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0B1D72-75FC-4D36-98EA-000C8120A3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81" t="67748" r="50000" b="18351"/>
          <a:stretch/>
        </p:blipFill>
        <p:spPr>
          <a:xfrm>
            <a:off x="2903838" y="1537461"/>
            <a:ext cx="2749945" cy="870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C13409-3C64-481F-8770-182D5F5C7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350" y="2726419"/>
            <a:ext cx="8958649" cy="17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607A4-876F-4AC0-A1FD-D7CC957C7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15439"/>
            <a:ext cx="9144000" cy="224259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A322CD-1985-4C67-80BE-E74FD0022044}"/>
              </a:ext>
            </a:extLst>
          </p:cNvPr>
          <p:cNvCxnSpPr/>
          <p:nvPr/>
        </p:nvCxnSpPr>
        <p:spPr>
          <a:xfrm flipH="1">
            <a:off x="2384854" y="2137719"/>
            <a:ext cx="432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1F9DD5-11AA-4657-B6D9-FE6D4710DB4B}"/>
              </a:ext>
            </a:extLst>
          </p:cNvPr>
          <p:cNvCxnSpPr/>
          <p:nvPr/>
        </p:nvCxnSpPr>
        <p:spPr>
          <a:xfrm>
            <a:off x="2360141" y="2150076"/>
            <a:ext cx="0" cy="2186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85BD1E-D220-445B-81AB-D548A13EAC38}"/>
              </a:ext>
            </a:extLst>
          </p:cNvPr>
          <p:cNvCxnSpPr/>
          <p:nvPr/>
        </p:nvCxnSpPr>
        <p:spPr>
          <a:xfrm>
            <a:off x="2384854" y="4336736"/>
            <a:ext cx="951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E551CF-064B-47FC-9CA8-8A3D0B5B6D5A}"/>
              </a:ext>
            </a:extLst>
          </p:cNvPr>
          <p:cNvSpPr txBox="1"/>
          <p:nvPr/>
        </p:nvSpPr>
        <p:spPr>
          <a:xfrm>
            <a:off x="4411363" y="5514042"/>
            <a:ext cx="2298357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PV factor = 1/(1+i)</a:t>
            </a:r>
            <a:r>
              <a:rPr lang="en-US" sz="1400" baseline="30000" dirty="0">
                <a:solidFill>
                  <a:srgbClr val="C00000"/>
                </a:solidFill>
              </a:rPr>
              <a:t>t</a:t>
            </a:r>
            <a:r>
              <a:rPr lang="en-US" sz="1400" dirty="0">
                <a:solidFill>
                  <a:srgbClr val="C00000"/>
                </a:solidFill>
              </a:rPr>
              <a:t>,</a:t>
            </a:r>
          </a:p>
          <a:p>
            <a:r>
              <a:rPr lang="en-US" sz="1400" dirty="0">
                <a:solidFill>
                  <a:srgbClr val="C00000"/>
                </a:solidFill>
              </a:rPr>
              <a:t>e.g. for year 1</a:t>
            </a:r>
          </a:p>
          <a:p>
            <a:r>
              <a:rPr lang="en-US" sz="1400" dirty="0">
                <a:solidFill>
                  <a:srgbClr val="C00000"/>
                </a:solidFill>
              </a:rPr>
              <a:t>1/(1+20%)</a:t>
            </a:r>
            <a:r>
              <a:rPr lang="en-US" sz="1400" baseline="30000" dirty="0">
                <a:solidFill>
                  <a:srgbClr val="C00000"/>
                </a:solidFill>
              </a:rPr>
              <a:t>1 </a:t>
            </a:r>
            <a:r>
              <a:rPr lang="en-US" sz="1400" dirty="0">
                <a:solidFill>
                  <a:srgbClr val="C00000"/>
                </a:solidFill>
              </a:rPr>
              <a:t> = 0.833</a:t>
            </a:r>
          </a:p>
          <a:p>
            <a:endParaRPr lang="en-US" sz="1400" baseline="30000" dirty="0">
              <a:solidFill>
                <a:srgbClr val="C00000"/>
              </a:solidFill>
            </a:endParaRPr>
          </a:p>
          <a:p>
            <a:r>
              <a:rPr lang="en-US" sz="1400" dirty="0">
                <a:solidFill>
                  <a:srgbClr val="C00000"/>
                </a:solidFill>
              </a:rPr>
              <a:t>For year 2</a:t>
            </a:r>
          </a:p>
          <a:p>
            <a:r>
              <a:rPr lang="en-US" sz="1400" dirty="0">
                <a:solidFill>
                  <a:srgbClr val="C00000"/>
                </a:solidFill>
              </a:rPr>
              <a:t>1/(1+20%)</a:t>
            </a:r>
            <a:r>
              <a:rPr lang="en-US" sz="1400" baseline="30000" dirty="0">
                <a:solidFill>
                  <a:srgbClr val="C00000"/>
                </a:solidFill>
              </a:rPr>
              <a:t>2</a:t>
            </a:r>
            <a:r>
              <a:rPr lang="en-US" sz="1400" dirty="0">
                <a:solidFill>
                  <a:srgbClr val="C00000"/>
                </a:solidFill>
              </a:rPr>
              <a:t> = 0.6944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8DEE30-83D0-4869-BC6D-76C9B1728C41}"/>
              </a:ext>
            </a:extLst>
          </p:cNvPr>
          <p:cNvCxnSpPr/>
          <p:nvPr/>
        </p:nvCxnSpPr>
        <p:spPr>
          <a:xfrm>
            <a:off x="4992130" y="4707924"/>
            <a:ext cx="172994" cy="75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6C2B71-F0DE-4054-B03E-D4407169A485}"/>
              </a:ext>
            </a:extLst>
          </p:cNvPr>
          <p:cNvCxnSpPr/>
          <p:nvPr/>
        </p:nvCxnSpPr>
        <p:spPr>
          <a:xfrm flipH="1">
            <a:off x="5375189" y="4744995"/>
            <a:ext cx="185352" cy="769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F68CB6-1827-44AD-B95A-6A11060AEEBF}"/>
              </a:ext>
            </a:extLst>
          </p:cNvPr>
          <p:cNvSpPr txBox="1"/>
          <p:nvPr/>
        </p:nvSpPr>
        <p:spPr>
          <a:xfrm>
            <a:off x="574588" y="5609926"/>
            <a:ext cx="2026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IRR is calculated with non-discounted Cash Flows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C0796D-DEEB-4B3B-8C98-901DF5FEF521}"/>
              </a:ext>
            </a:extLst>
          </p:cNvPr>
          <p:cNvCxnSpPr/>
          <p:nvPr/>
        </p:nvCxnSpPr>
        <p:spPr>
          <a:xfrm flipV="1">
            <a:off x="2360141" y="5418518"/>
            <a:ext cx="889686" cy="47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2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B73FD-14BC-4A32-A059-B4F37A33C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9" t="28727" r="18242" b="21424"/>
          <a:stretch/>
        </p:blipFill>
        <p:spPr>
          <a:xfrm>
            <a:off x="838200" y="1775780"/>
            <a:ext cx="6912429" cy="30084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0CA757-4BB4-4569-A5DC-6FCD9799D78B}"/>
              </a:ext>
            </a:extLst>
          </p:cNvPr>
          <p:cNvSpPr txBox="1">
            <a:spLocks/>
          </p:cNvSpPr>
          <p:nvPr/>
        </p:nvSpPr>
        <p:spPr>
          <a:xfrm>
            <a:off x="838200" y="6370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International Cost of Capital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2B868A5-ED45-48FC-9881-B849358318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703" y="5084774"/>
          <a:ext cx="355002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Equation" r:id="rId5" imgW="1828800" imgH="431640" progId="Equation.DSMT4">
                  <p:embed/>
                </p:oleObj>
              </mc:Choice>
              <mc:Fallback>
                <p:oleObj name="Equation" r:id="rId5" imgW="182880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2B868A5-ED45-48FC-9881-B84935831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703" y="5084774"/>
                        <a:ext cx="3550024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55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B73FD-14BC-4A32-A059-B4F37A33C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9" t="28727" r="18242" b="21424"/>
          <a:stretch/>
        </p:blipFill>
        <p:spPr>
          <a:xfrm>
            <a:off x="838200" y="1775780"/>
            <a:ext cx="6912429" cy="30084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0CA757-4BB4-4569-A5DC-6FCD9799D78B}"/>
              </a:ext>
            </a:extLst>
          </p:cNvPr>
          <p:cNvSpPr txBox="1">
            <a:spLocks/>
          </p:cNvSpPr>
          <p:nvPr/>
        </p:nvSpPr>
        <p:spPr>
          <a:xfrm>
            <a:off x="838200" y="6370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International Cost of Capital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89D9C9-7828-46C7-9C9C-919B0E14DA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38" t="55890" r="20330" b="34041"/>
          <a:stretch/>
        </p:blipFill>
        <p:spPr>
          <a:xfrm>
            <a:off x="1383717" y="6055469"/>
            <a:ext cx="5315578" cy="487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8041A-0F5B-4EF6-BB8E-1D2F03023654}"/>
                  </a:ext>
                </a:extLst>
              </p:cNvPr>
              <p:cNvSpPr txBox="1"/>
              <p:nvPr/>
            </p:nvSpPr>
            <p:spPr>
              <a:xfrm>
                <a:off x="1177726" y="4771266"/>
                <a:ext cx="608365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𝐶𝑜𝑢𝑛𝑡𝑟𝑦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𝐵𝑒𝑡𝑎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𝑇𝑒𝑙𝑚𝑒𝑥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8041A-0F5B-4EF6-BB8E-1D2F0302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26" y="4771266"/>
                <a:ext cx="6083652" cy="565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F325B8-7A3A-4BB4-8C23-57C15E51C99C}"/>
                  </a:ext>
                </a:extLst>
              </p:cNvPr>
              <p:cNvSpPr txBox="1"/>
              <p:nvPr/>
            </p:nvSpPr>
            <p:spPr>
              <a:xfrm>
                <a:off x="1177726" y="5488454"/>
                <a:ext cx="6009979" cy="567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𝑊𝑜𝑟𝑙𝑑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𝐵𝑒𝑡𝑎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𝑇𝑒𝑙𝑚𝑒𝑥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0. 10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F325B8-7A3A-4BB4-8C23-57C15E51C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26" y="5488454"/>
                <a:ext cx="6009979" cy="567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79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B73FD-14BC-4A32-A059-B4F37A33C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9" t="28727" r="18242" b="13975"/>
          <a:stretch/>
        </p:blipFill>
        <p:spPr>
          <a:xfrm>
            <a:off x="663191" y="1815973"/>
            <a:ext cx="5820264" cy="29116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0CA757-4BB4-4569-A5DC-6FCD9799D78B}"/>
              </a:ext>
            </a:extLst>
          </p:cNvPr>
          <p:cNvSpPr txBox="1">
            <a:spLocks/>
          </p:cNvSpPr>
          <p:nvPr/>
        </p:nvSpPr>
        <p:spPr>
          <a:xfrm>
            <a:off x="838200" y="6370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International Cost of Capital</a:t>
            </a:r>
            <a:endParaRPr lang="en-US" dirty="0"/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758AB48E-23E6-44FB-8768-C51DF04271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191" y="4878763"/>
          <a:ext cx="3314329" cy="61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Equation" r:id="rId5" imgW="1295280" imgH="241200" progId="Equation.DSMT4">
                  <p:embed/>
                </p:oleObj>
              </mc:Choice>
              <mc:Fallback>
                <p:oleObj name="Equation" r:id="rId5" imgW="1295280" imgH="241200" progId="Equation.DSMT4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758AB48E-23E6-44FB-8768-C51DF04271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191" y="4878763"/>
                        <a:ext cx="3314329" cy="617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12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B73FD-14BC-4A32-A059-B4F37A33C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9" t="28727" r="18242" b="13975"/>
          <a:stretch/>
        </p:blipFill>
        <p:spPr>
          <a:xfrm>
            <a:off x="663191" y="1815973"/>
            <a:ext cx="5820264" cy="29116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0CA757-4BB4-4569-A5DC-6FCD9799D78B}"/>
              </a:ext>
            </a:extLst>
          </p:cNvPr>
          <p:cNvSpPr txBox="1">
            <a:spLocks/>
          </p:cNvSpPr>
          <p:nvPr/>
        </p:nvSpPr>
        <p:spPr>
          <a:xfrm>
            <a:off x="838200" y="6370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International Cost of Capital</a:t>
            </a:r>
            <a:endParaRPr lang="en-US" dirty="0"/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3893D3EA-A329-4205-A038-CBC591F97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5158032"/>
          <a:ext cx="3314329" cy="61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Equation" r:id="rId5" imgW="1295280" imgH="241200" progId="Equation.DSMT4">
                  <p:embed/>
                </p:oleObj>
              </mc:Choice>
              <mc:Fallback>
                <p:oleObj name="Equation" r:id="rId5" imgW="1295280" imgH="241200" progId="Equation.DSMT4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3893D3EA-A329-4205-A038-CBC591F97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58032"/>
                        <a:ext cx="3314329" cy="617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2EEFB2-1EEC-4AFF-B998-91E560F872AF}"/>
              </a:ext>
            </a:extLst>
          </p:cNvPr>
          <p:cNvSpPr txBox="1"/>
          <p:nvPr/>
        </p:nvSpPr>
        <p:spPr>
          <a:xfrm>
            <a:off x="4288086" y="5282209"/>
            <a:ext cx="432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5% + 1.08 *(14%-5%) = 14.72%</a:t>
            </a:r>
          </a:p>
        </p:txBody>
      </p:sp>
    </p:spTree>
    <p:extLst>
      <p:ext uri="{BB962C8B-B14F-4D97-AF65-F5344CB8AC3E}">
        <p14:creationId xmlns:p14="http://schemas.microsoft.com/office/powerpoint/2010/main" val="78062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B73FD-14BC-4A32-A059-B4F37A33C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9" t="28727" r="18242" b="29612"/>
          <a:stretch/>
        </p:blipFill>
        <p:spPr>
          <a:xfrm>
            <a:off x="533400" y="1755684"/>
            <a:ext cx="6292537" cy="22888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0CA757-4BB4-4569-A5DC-6FCD9799D78B}"/>
              </a:ext>
            </a:extLst>
          </p:cNvPr>
          <p:cNvSpPr txBox="1">
            <a:spLocks/>
          </p:cNvSpPr>
          <p:nvPr/>
        </p:nvSpPr>
        <p:spPr>
          <a:xfrm>
            <a:off x="838200" y="6370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International Cost of Capital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6D6EF-2F06-4930-9778-2FEA83931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9" t="86463" r="18242" b="1706"/>
          <a:stretch/>
        </p:blipFill>
        <p:spPr>
          <a:xfrm>
            <a:off x="533400" y="4129875"/>
            <a:ext cx="6292537" cy="650004"/>
          </a:xfrm>
          <a:prstGeom prst="rect">
            <a:avLst/>
          </a:prstGeom>
        </p:spPr>
      </p:pic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869DFDA6-1FEB-47A0-AD91-D0E6FDEFDD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081" y="5163152"/>
          <a:ext cx="31765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Equation" r:id="rId5" imgW="1562040" imgH="228600" progId="Equation.DSMT4">
                  <p:embed/>
                </p:oleObj>
              </mc:Choice>
              <mc:Fallback>
                <p:oleObj name="Equation" r:id="rId5" imgW="1562040" imgH="228600" progId="Equation.DSMT4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869DFDA6-1FEB-47A0-AD91-D0E6FDEFDD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81" y="5163152"/>
                        <a:ext cx="31765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65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B73FD-14BC-4A32-A059-B4F37A33C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9" t="28727" r="18242" b="29612"/>
          <a:stretch/>
        </p:blipFill>
        <p:spPr>
          <a:xfrm>
            <a:off x="533400" y="1755684"/>
            <a:ext cx="6292537" cy="22888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0CA757-4BB4-4569-A5DC-6FCD9799D78B}"/>
              </a:ext>
            </a:extLst>
          </p:cNvPr>
          <p:cNvSpPr txBox="1">
            <a:spLocks/>
          </p:cNvSpPr>
          <p:nvPr/>
        </p:nvSpPr>
        <p:spPr>
          <a:xfrm>
            <a:off x="838200" y="6370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International Cost of Capital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6D6EF-2F06-4930-9778-2FEA83931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9" t="86463" r="18242" b="1706"/>
          <a:stretch/>
        </p:blipFill>
        <p:spPr>
          <a:xfrm>
            <a:off x="533400" y="4129875"/>
            <a:ext cx="6292537" cy="650004"/>
          </a:xfrm>
          <a:prstGeom prst="rect">
            <a:avLst/>
          </a:prstGeom>
        </p:spPr>
      </p:pic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869DFDA6-1FEB-47A0-AD91-D0E6FDEFDD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081" y="5163152"/>
          <a:ext cx="31765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Equation" r:id="rId5" imgW="1562040" imgH="228600" progId="Equation.DSMT4">
                  <p:embed/>
                </p:oleObj>
              </mc:Choice>
              <mc:Fallback>
                <p:oleObj name="Equation" r:id="rId5" imgW="1562040" imgH="228600" progId="Equation.DSMT4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869DFDA6-1FEB-47A0-AD91-D0E6FDEFDD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81" y="5163152"/>
                        <a:ext cx="31765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2CE70F-EAC9-45F3-B2B0-BF9DEB90717E}"/>
              </a:ext>
            </a:extLst>
          </p:cNvPr>
          <p:cNvSpPr txBox="1"/>
          <p:nvPr/>
        </p:nvSpPr>
        <p:spPr>
          <a:xfrm>
            <a:off x="3818373" y="5209467"/>
            <a:ext cx="41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5% + 1.08*(12%-5%) = 12.56%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FE846-8940-433E-8DED-DCEDF7D1A17D}"/>
              </a:ext>
            </a:extLst>
          </p:cNvPr>
          <p:cNvSpPr txBox="1"/>
          <p:nvPr/>
        </p:nvSpPr>
        <p:spPr>
          <a:xfrm>
            <a:off x="1597688" y="5759303"/>
            <a:ext cx="594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Cost of Capital decreased, the company’s share price will likely increase. Company will also be able to undertake more projects profitability</a:t>
            </a:r>
          </a:p>
        </p:txBody>
      </p:sp>
    </p:spTree>
    <p:extLst>
      <p:ext uri="{BB962C8B-B14F-4D97-AF65-F5344CB8AC3E}">
        <p14:creationId xmlns:p14="http://schemas.microsoft.com/office/powerpoint/2010/main" val="225696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6C2A-31FE-4ED4-8E95-A494C279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609344"/>
          </a:xfrm>
        </p:spPr>
        <p:txBody>
          <a:bodyPr/>
          <a:lstStyle/>
          <a:p>
            <a:r>
              <a:rPr lang="en-US" dirty="0"/>
              <a:t>International CAPITAL BUDGETING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130EBF-E08C-4C0F-AF3C-5388AEB3B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5" y="1709420"/>
            <a:ext cx="8625015" cy="49879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Slinger Wayne, a U.S.-based private equity firm, is trying to determine </a:t>
            </a:r>
            <a:r>
              <a:rPr lang="en-US" sz="1800" b="1" dirty="0"/>
              <a:t>what it should pay for a tool manufacturing firm in Honduras named Carambola</a:t>
            </a:r>
            <a:r>
              <a:rPr lang="en-US" sz="1800" dirty="0"/>
              <a:t>. Slinger Wayne estimates that Carambola will generate a </a:t>
            </a:r>
            <a:r>
              <a:rPr lang="en-US" sz="1800" b="1" dirty="0"/>
              <a:t>free cash flow of 13 million Honduran lempiras (</a:t>
            </a:r>
            <a:r>
              <a:rPr lang="en-US" sz="1800" b="1" dirty="0" err="1"/>
              <a:t>Lp</a:t>
            </a:r>
            <a:r>
              <a:rPr lang="en-US" sz="1800" b="1" dirty="0"/>
              <a:t>) next year </a:t>
            </a:r>
            <a:r>
              <a:rPr lang="en-US" sz="1800" dirty="0"/>
              <a:t>(2012), and that this </a:t>
            </a:r>
            <a:r>
              <a:rPr lang="en-US" sz="1800" b="1" dirty="0"/>
              <a:t>free cash flow will continue to grow at a constant rate of 8.0% per annum </a:t>
            </a:r>
            <a:r>
              <a:rPr lang="en-US" sz="1800" dirty="0"/>
              <a:t>indefinitely. A private equity firm like Slinger Wayne, however, is not interested in owning a company for long, and </a:t>
            </a:r>
            <a:r>
              <a:rPr lang="en-US" sz="1800" b="1" dirty="0"/>
              <a:t>plans to sell Carambola at the end of three years for approximately 10 times Carambola’s free cash flow in that year</a:t>
            </a:r>
            <a:r>
              <a:rPr lang="en-US" sz="1800" dirty="0"/>
              <a:t>. The </a:t>
            </a:r>
            <a:r>
              <a:rPr lang="en-US" sz="1800" b="1" dirty="0"/>
              <a:t>current spot exchange rate is Lp14.80/$,</a:t>
            </a:r>
            <a:r>
              <a:rPr lang="en-US" sz="1800" dirty="0"/>
              <a:t> but the </a:t>
            </a:r>
            <a:r>
              <a:rPr lang="en-US" sz="1800" b="1" dirty="0"/>
              <a:t>Honduran inflation </a:t>
            </a:r>
            <a:r>
              <a:rPr lang="en-US" sz="1800" dirty="0"/>
              <a:t>rate is expected to </a:t>
            </a:r>
            <a:r>
              <a:rPr lang="en-US" sz="1800" b="1" dirty="0"/>
              <a:t>remain at a relatively high rate of 16.0% per annum </a:t>
            </a:r>
            <a:r>
              <a:rPr lang="en-US" sz="1800" dirty="0"/>
              <a:t>compared to the </a:t>
            </a:r>
            <a:r>
              <a:rPr lang="en-US" sz="1800" b="1" dirty="0"/>
              <a:t>U.S. dollar inflation rate of only 2.0% per annum.</a:t>
            </a:r>
            <a:r>
              <a:rPr lang="en-US" sz="1800" dirty="0"/>
              <a:t> Slinger Wayne </a:t>
            </a:r>
            <a:r>
              <a:rPr lang="en-US" sz="1800" b="1" dirty="0"/>
              <a:t>expects to earn at least a 20% annual rate of return on international investments like Carambola</a:t>
            </a:r>
            <a:r>
              <a:rPr lang="en-US" sz="1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What is </a:t>
            </a:r>
            <a:r>
              <a:rPr lang="en-US" sz="1800" b="1" dirty="0"/>
              <a:t>Carambola worth if the Honduran lempira were to remain fixed over the three year </a:t>
            </a:r>
            <a:r>
              <a:rPr lang="en-US" sz="1800" dirty="0"/>
              <a:t>investment period?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What is </a:t>
            </a:r>
            <a:r>
              <a:rPr lang="en-US" sz="1800" b="1" dirty="0"/>
              <a:t>Carambola worth if the Honduran lempira were to change in value over time </a:t>
            </a:r>
            <a:r>
              <a:rPr lang="en-US" sz="1800" dirty="0"/>
              <a:t>according to purchasing power parity? </a:t>
            </a:r>
          </a:p>
        </p:txBody>
      </p:sp>
    </p:spTree>
    <p:extLst>
      <p:ext uri="{BB962C8B-B14F-4D97-AF65-F5344CB8AC3E}">
        <p14:creationId xmlns:p14="http://schemas.microsoft.com/office/powerpoint/2010/main" val="29978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999</Words>
  <Application>Microsoft Office PowerPoint</Application>
  <PresentationFormat>On-screen Show (4:3)</PresentationFormat>
  <Paragraphs>84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Cambria Math</vt:lpstr>
      <vt:lpstr>Rockwell</vt:lpstr>
      <vt:lpstr>Rockwell Condensed</vt:lpstr>
      <vt:lpstr>Wingdings</vt:lpstr>
      <vt:lpstr>Wood Type</vt:lpstr>
      <vt:lpstr>Equation</vt:lpstr>
      <vt:lpstr>International Corporate Finance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CAPITAL BUDGETING</vt:lpstr>
      <vt:lpstr>Assumptions:</vt:lpstr>
      <vt:lpstr>PowerPoint Presentation</vt:lpstr>
      <vt:lpstr>PowerPoint Presentation</vt:lpstr>
      <vt:lpstr>Assumptions:</vt:lpstr>
      <vt:lpstr>Assumptions:</vt:lpstr>
      <vt:lpstr>Assumptions:</vt:lpstr>
      <vt:lpstr>PowerPoint Presentation</vt:lpstr>
      <vt:lpstr>PowerPoint Presentation</vt:lpstr>
      <vt:lpstr>International Capital Budgeting</vt:lpstr>
      <vt:lpstr>Assumptions: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CHAPTER 3</dc:title>
  <dc:creator>Nicole M</dc:creator>
  <cp:lastModifiedBy>Nicole M</cp:lastModifiedBy>
  <cp:revision>326</cp:revision>
  <cp:lastPrinted>2020-03-27T14:47:59Z</cp:lastPrinted>
  <dcterms:created xsi:type="dcterms:W3CDTF">2019-11-25T00:57:00Z</dcterms:created>
  <dcterms:modified xsi:type="dcterms:W3CDTF">2020-05-02T13:09:47Z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1033-11.2.0.9169</vt:lpwstr>
  </property>
</Properties>
</file>