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604" r:id="rId3"/>
    <p:sldId id="655" r:id="rId4"/>
    <p:sldId id="658" r:id="rId5"/>
    <p:sldId id="656" r:id="rId6"/>
    <p:sldId id="657" r:id="rId7"/>
    <p:sldId id="659" r:id="rId8"/>
    <p:sldId id="660" r:id="rId9"/>
    <p:sldId id="661" r:id="rId10"/>
    <p:sldId id="662" r:id="rId11"/>
    <p:sldId id="663" r:id="rId12"/>
    <p:sldId id="664" r:id="rId13"/>
    <p:sldId id="665" r:id="rId14"/>
    <p:sldId id="667" r:id="rId15"/>
    <p:sldId id="666" r:id="rId16"/>
    <p:sldId id="668" r:id="rId17"/>
    <p:sldId id="679" r:id="rId18"/>
    <p:sldId id="680" r:id="rId19"/>
    <p:sldId id="681" r:id="rId20"/>
    <p:sldId id="669" r:id="rId21"/>
    <p:sldId id="670" r:id="rId22"/>
    <p:sldId id="671" r:id="rId23"/>
    <p:sldId id="672" r:id="rId24"/>
    <p:sldId id="673" r:id="rId25"/>
    <p:sldId id="674" r:id="rId26"/>
    <p:sldId id="675" r:id="rId27"/>
    <p:sldId id="676" r:id="rId28"/>
    <p:sldId id="677" r:id="rId29"/>
    <p:sldId id="678"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2718BC-45B2-4F91-A3FF-3ACC9BC77374}">
          <p14:sldIdLst>
            <p14:sldId id="256"/>
            <p14:sldId id="604"/>
            <p14:sldId id="655"/>
            <p14:sldId id="658"/>
            <p14:sldId id="656"/>
            <p14:sldId id="657"/>
            <p14:sldId id="659"/>
            <p14:sldId id="660"/>
            <p14:sldId id="661"/>
            <p14:sldId id="662"/>
            <p14:sldId id="663"/>
            <p14:sldId id="664"/>
            <p14:sldId id="665"/>
            <p14:sldId id="667"/>
            <p14:sldId id="666"/>
            <p14:sldId id="668"/>
            <p14:sldId id="679"/>
            <p14:sldId id="680"/>
            <p14:sldId id="681"/>
            <p14:sldId id="669"/>
            <p14:sldId id="670"/>
            <p14:sldId id="671"/>
            <p14:sldId id="672"/>
            <p14:sldId id="673"/>
            <p14:sldId id="674"/>
            <p14:sldId id="675"/>
            <p14:sldId id="676"/>
            <p14:sldId id="677"/>
            <p14:sldId id="6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CC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481" autoAdjust="0"/>
    <p:restoredTop sz="76604" autoAdjust="0"/>
  </p:normalViewPr>
  <p:slideViewPr>
    <p:cSldViewPr snapToGrid="0">
      <p:cViewPr varScale="1">
        <p:scale>
          <a:sx n="62" d="100"/>
          <a:sy n="62" d="100"/>
        </p:scale>
        <p:origin x="1752" y="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2A5A290-E821-4AC7-9652-B416DF97BEE2}" type="datetimeFigureOut">
              <a:rPr lang="en-US" smtClean="0"/>
              <a:t>5/8/2020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E97342C-2577-48C1-8B6A-1EDF18F0D8F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FCF = EBIT(1-T) + DEP – del NWCI – CAPEX</a:t>
            </a:r>
          </a:p>
          <a:p>
            <a:r>
              <a:rPr lang="en-US" dirty="0"/>
              <a:t>Del NWCI = (</a:t>
            </a:r>
            <a:r>
              <a:rPr lang="en-US" dirty="0" err="1"/>
              <a:t>dA</a:t>
            </a:r>
            <a:r>
              <a:rPr lang="en-US" dirty="0"/>
              <a:t>/R + </a:t>
            </a:r>
            <a:r>
              <a:rPr lang="en-US" dirty="0" err="1"/>
              <a:t>dINV</a:t>
            </a:r>
            <a:r>
              <a:rPr lang="en-US" dirty="0"/>
              <a:t> + </a:t>
            </a:r>
            <a:r>
              <a:rPr lang="en-US" dirty="0" err="1"/>
              <a:t>dPrep</a:t>
            </a:r>
            <a:r>
              <a:rPr lang="en-US" dirty="0"/>
              <a:t> ) – (</a:t>
            </a:r>
            <a:r>
              <a:rPr lang="en-US" dirty="0" err="1"/>
              <a:t>delA</a:t>
            </a:r>
            <a:r>
              <a:rPr lang="en-US" dirty="0"/>
              <a:t>/P + del Accruals)</a:t>
            </a:r>
          </a:p>
          <a:p>
            <a:r>
              <a:rPr lang="en-US" dirty="0"/>
              <a:t>CAPEX = EOP NFA – BOP NFA + DEP</a:t>
            </a:r>
          </a:p>
        </p:txBody>
      </p:sp>
      <p:sp>
        <p:nvSpPr>
          <p:cNvPr id="4" name="Slide Number Placeholder 3"/>
          <p:cNvSpPr>
            <a:spLocks noGrp="1"/>
          </p:cNvSpPr>
          <p:nvPr>
            <p:ph type="sldNum" sz="quarter" idx="5"/>
          </p:nvPr>
        </p:nvSpPr>
        <p:spPr/>
        <p:txBody>
          <a:bodyPr/>
          <a:lstStyle/>
          <a:p>
            <a:fld id="{1E97342C-2577-48C1-8B6A-1EDF18F0D8F1}" type="slidenum">
              <a:rPr lang="en-US" smtClean="0"/>
              <a:t>4</a:t>
            </a:fld>
            <a:endParaRPr lang="en-US"/>
          </a:p>
        </p:txBody>
      </p:sp>
    </p:spTree>
    <p:extLst>
      <p:ext uri="{BB962C8B-B14F-4D97-AF65-F5344CB8AC3E}">
        <p14:creationId xmlns:p14="http://schemas.microsoft.com/office/powerpoint/2010/main" val="3491004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6</a:t>
            </a:fld>
            <a:endParaRPr lang="en-US"/>
          </a:p>
        </p:txBody>
      </p:sp>
    </p:spTree>
    <p:extLst>
      <p:ext uri="{BB962C8B-B14F-4D97-AF65-F5344CB8AC3E}">
        <p14:creationId xmlns:p14="http://schemas.microsoft.com/office/powerpoint/2010/main" val="340026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10</a:t>
            </a:fld>
            <a:endParaRPr lang="en-US"/>
          </a:p>
        </p:txBody>
      </p:sp>
    </p:spTree>
    <p:extLst>
      <p:ext uri="{BB962C8B-B14F-4D97-AF65-F5344CB8AC3E}">
        <p14:creationId xmlns:p14="http://schemas.microsoft.com/office/powerpoint/2010/main" val="4118193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15</a:t>
            </a:fld>
            <a:endParaRPr lang="en-US"/>
          </a:p>
        </p:txBody>
      </p:sp>
    </p:spTree>
    <p:extLst>
      <p:ext uri="{BB962C8B-B14F-4D97-AF65-F5344CB8AC3E}">
        <p14:creationId xmlns:p14="http://schemas.microsoft.com/office/powerpoint/2010/main" val="4018247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97342C-2577-48C1-8B6A-1EDF18F0D8F1}" type="slidenum">
              <a:rPr lang="en-US" smtClean="0"/>
              <a:t>16</a:t>
            </a:fld>
            <a:endParaRPr lang="en-US"/>
          </a:p>
        </p:txBody>
      </p:sp>
    </p:spTree>
    <p:extLst>
      <p:ext uri="{BB962C8B-B14F-4D97-AF65-F5344CB8AC3E}">
        <p14:creationId xmlns:p14="http://schemas.microsoft.com/office/powerpoint/2010/main" val="5758726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5/8/2020</a:t>
            </a:fld>
            <a:endParaRPr lang="en-US" dirty="0"/>
          </a:p>
        </p:txBody>
      </p:sp>
      <p:sp>
        <p:nvSpPr>
          <p:cNvPr id="5" name="Footer Placeholder 4"/>
          <p:cNvSpPr>
            <a:spLocks noGrp="1"/>
          </p:cNvSpPr>
          <p:nvPr>
            <p:ph type="ftr" sz="quarter" idx="11"/>
          </p:nvPr>
        </p:nvSpPr>
        <p:spPr>
          <a:xfrm>
            <a:off x="812805" y="6272785"/>
            <a:ext cx="4745736" cy="365125"/>
          </a:xfrm>
        </p:spPr>
        <p:txBody>
          <a:bodyPr/>
          <a:lstStyle/>
          <a:p>
            <a:endParaRPr lang="en-US" dirty="0"/>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FAB73BC-B049-4115-A692-8D63A059BFB8}" type="slidenum">
              <a:rPr lang="en-US" smtClean="0"/>
              <a:t>‹#›</a:t>
            </a:fld>
            <a:endParaRPr lang="en-US" dirty="0"/>
          </a:p>
        </p:txBody>
      </p:sp>
      <p:pic>
        <p:nvPicPr>
          <p:cNvPr id="13" name="Picture 12"/>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blip>
          <a:srcRect t="42222" b="43373"/>
          <a:stretch>
            <a:fillRect/>
          </a:stretch>
        </p:blipFill>
        <p:spPr>
          <a:xfrm>
            <a:off x="0" y="5503"/>
            <a:ext cx="9143999" cy="930680"/>
          </a:xfrm>
          <a:prstGeom prst="rect">
            <a:avLst/>
          </a:prstGeom>
          <a:effectLst>
            <a:outerShdw blurRad="50800" dist="50800" dir="5400000" algn="ctr" rotWithShape="0">
              <a:srgbClr val="000000">
                <a:alpha val="54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157CC2-0FC8-4686-B024-99790E0F5162}" type="datetimeFigureOut">
              <a:rPr lang="en-US" smtClean="0"/>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764DA5-CD3D-4590-A511-FCD3BC7A793E}" type="datetimeFigureOut">
              <a:rPr lang="en-US" smtClean="0"/>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427038"/>
          </a:xfrm>
        </p:spPr>
        <p:txBody>
          <a:bodyPr/>
          <a:lstStyle/>
          <a:p>
            <a:r>
              <a:rPr lang="en-US"/>
              <a:t>Click to edit Master title style</a:t>
            </a:r>
          </a:p>
        </p:txBody>
      </p:sp>
      <p:sp>
        <p:nvSpPr>
          <p:cNvPr id="3" name="Table Placeholder 2"/>
          <p:cNvSpPr>
            <a:spLocks noGrp="1"/>
          </p:cNvSpPr>
          <p:nvPr>
            <p:ph type="tbl" idx="1"/>
          </p:nvPr>
        </p:nvSpPr>
        <p:spPr>
          <a:xfrm>
            <a:off x="533400" y="1981200"/>
            <a:ext cx="8001000" cy="4525963"/>
          </a:xfrm>
        </p:spPr>
        <p:txBody>
          <a:bodyPr/>
          <a:lstStyle/>
          <a:p>
            <a:pPr lvl="0"/>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5661D-6934-4B32-B92C-470368BF1EC6}" type="datetimeFigureOut">
              <a:rPr lang="en-US" smtClean="0"/>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C6F822A4-8DA6-4447-9B1F-C5DB58435268}" type="datetimeFigureOut">
              <a:rPr lang="en-US" smtClean="0"/>
              <a:t>5/8/2020</a:t>
            </a:fld>
            <a:endParaRPr lang="en-US" dirty="0"/>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dirty="0"/>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FAB73BC-B049-4115-A692-8D63A059BFB8}" type="slidenum">
              <a:rPr lang="en-US" smtClean="0"/>
              <a:t>‹#›</a:t>
            </a:fld>
            <a:endParaRPr lang="en-US" dirty="0"/>
          </a:p>
        </p:txBody>
      </p:sp>
      <p:pic>
        <p:nvPicPr>
          <p:cNvPr id="11" name="Picture 10"/>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blip>
          <a:srcRect t="42222" b="43373"/>
          <a:stretch>
            <a:fillRect/>
          </a:stretch>
        </p:blipFill>
        <p:spPr>
          <a:xfrm>
            <a:off x="0" y="5503"/>
            <a:ext cx="9143999" cy="930680"/>
          </a:xfrm>
          <a:prstGeom prst="rect">
            <a:avLst/>
          </a:prstGeom>
          <a:effectLst>
            <a:outerShdw blurRad="50800" dist="50800" dir="5400000" algn="ctr" rotWithShape="0">
              <a:srgbClr val="000000">
                <a:alpha val="54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5/8/2020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5/8/2020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677919A6-33EB-49BD-A62F-1FA56B9F9712}" type="datetimeFigureOut">
              <a:rPr lang="en-US" smtClean="0"/>
              <a:t>5/8/2020</a:t>
            </a:fld>
            <a:endParaRPr lang="en-US" dirty="0"/>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5/8/2020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DA16AA21-1863-4931-97CB-99D0A168701B}" type="datetimeFigureOut">
              <a:rPr lang="en-US" smtClean="0"/>
              <a:t>5/8/2020</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pic>
        <p:nvPicPr>
          <p:cNvPr id="15" name="Picture 14"/>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blip>
          <a:srcRect t="42222" b="43373"/>
          <a:stretch>
            <a:fillRect/>
          </a:stretch>
        </p:blipFill>
        <p:spPr>
          <a:xfrm>
            <a:off x="0" y="5503"/>
            <a:ext cx="9143999" cy="930680"/>
          </a:xfrm>
          <a:prstGeom prst="rect">
            <a:avLst/>
          </a:prstGeom>
          <a:effectLst>
            <a:outerShdw blurRad="50800" dist="50800" dir="5400000" algn="ctr" rotWithShape="0">
              <a:srgbClr val="000000">
                <a:alpha val="54000"/>
              </a:srgbClr>
            </a:out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3772C379-9A7C-4C87-A116-CBE9F58B04C5}" type="datetimeFigureOut">
              <a:rPr lang="en-US" smtClean="0"/>
              <a:t>5/8/2020</a:t>
            </a:fld>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pic>
        <p:nvPicPr>
          <p:cNvPr id="15" name="Picture 14"/>
          <p:cNvPicPr>
            <a:picLocks noChangeAspect="1"/>
          </p:cNvPicPr>
          <p:nvPr userDrawn="1"/>
        </p:nvPicPr>
        <p:blipFill rotWithShape="1">
          <a:blip r:embed="rId6" cstate="email">
            <a:clrChange>
              <a:clrFrom>
                <a:srgbClr val="020818"/>
              </a:clrFrom>
              <a:clrTo>
                <a:srgbClr val="020818">
                  <a:alpha val="0"/>
                </a:srgbClr>
              </a:clrTo>
            </a:clrChange>
            <a:duotone>
              <a:schemeClr val="accent4">
                <a:shade val="45000"/>
                <a:satMod val="135000"/>
              </a:schemeClr>
              <a:prstClr val="white"/>
            </a:duotone>
          </a:blip>
          <a:srcRect t="42222" b="43373"/>
          <a:stretch>
            <a:fillRect/>
          </a:stretch>
        </p:blipFill>
        <p:spPr>
          <a:xfrm>
            <a:off x="0" y="5503"/>
            <a:ext cx="9143999" cy="930680"/>
          </a:xfrm>
          <a:prstGeom prst="rect">
            <a:avLst/>
          </a:prstGeom>
          <a:effectLst>
            <a:outerShdw blurRad="50800" dist="50800" dir="5400000" algn="ctr" rotWithShape="0">
              <a:srgbClr val="000000">
                <a:alpha val="54000"/>
              </a:srgb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brightnessContrast bright="-40000" contrast="20000"/>
                        </a14:imgEffect>
                        <a14:imgEffect>
                          <a14:saturation sat="95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8664C608-40B1-4030-A28D-5B74BC98ADCE}" type="datetimeFigureOut">
              <a:rPr lang="en-US" smtClean="0"/>
              <a:t>5/8/2020</a:t>
            </a:fld>
            <a:endParaRPr lang="en-US" dirty="0"/>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FAB73BC-B049-4115-A692-8D63A059BFB8}" type="slidenum">
              <a:rPr lang="en-US" smtClean="0"/>
              <a:t>‹#›</a:t>
            </a:fld>
            <a:endParaRPr lang="en-US" dirty="0"/>
          </a:p>
        </p:txBody>
      </p:sp>
      <p:pic>
        <p:nvPicPr>
          <p:cNvPr id="10" name="Picture 9"/>
          <p:cNvPicPr>
            <a:picLocks noChangeAspect="1"/>
          </p:cNvPicPr>
          <p:nvPr userDrawn="1"/>
        </p:nvPicPr>
        <p:blipFill rotWithShape="1">
          <a:blip r:embed="rId16" cstate="email">
            <a:clrChange>
              <a:clrFrom>
                <a:srgbClr val="020818"/>
              </a:clrFrom>
              <a:clrTo>
                <a:srgbClr val="020818">
                  <a:alpha val="0"/>
                </a:srgbClr>
              </a:clrTo>
            </a:clrChange>
            <a:duotone>
              <a:schemeClr val="accent4">
                <a:shade val="45000"/>
                <a:satMod val="135000"/>
              </a:schemeClr>
              <a:prstClr val="white"/>
            </a:duotone>
          </a:blip>
          <a:srcRect t="42222" b="43373"/>
          <a:stretch>
            <a:fillRect/>
          </a:stretch>
        </p:blipFill>
        <p:spPr>
          <a:xfrm>
            <a:off x="0" y="5503"/>
            <a:ext cx="9143999" cy="930680"/>
          </a:xfrm>
          <a:prstGeom prst="rect">
            <a:avLst/>
          </a:prstGeom>
          <a:effectLst>
            <a:outerShdw blurRad="50800" dist="50800" dir="5400000" algn="ctr" rotWithShape="0">
              <a:srgbClr val="000000">
                <a:alpha val="54000"/>
              </a:srgb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200" b="0" kern="1200" cap="all" baseline="0">
          <a:blipFill>
            <a:blip r:embed="rId17">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anose="05000000000000000000"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6pPr>
      <a:lvl7pPr marL="1899920"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7pPr>
      <a:lvl8pPr marL="220027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8pPr>
      <a:lvl9pPr marL="2499995" indent="-228600" algn="l" defTabSz="914400" rtl="0" eaLnBrk="1" latinLnBrk="0" hangingPunct="1">
        <a:lnSpc>
          <a:spcPct val="90000"/>
        </a:lnSpc>
        <a:spcBef>
          <a:spcPts val="400"/>
        </a:spcBef>
        <a:spcAft>
          <a:spcPts val="200"/>
        </a:spcAft>
        <a:buClr>
          <a:schemeClr val="accent1">
            <a:lumMod val="75000"/>
          </a:schemeClr>
        </a:buClr>
        <a:buSzPct val="85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7"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png"/><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a:t>International Corporate Finance</a:t>
            </a:r>
          </a:p>
        </p:txBody>
      </p:sp>
      <p:sp>
        <p:nvSpPr>
          <p:cNvPr id="3" name="Subtitle 2"/>
          <p:cNvSpPr>
            <a:spLocks noGrp="1"/>
          </p:cNvSpPr>
          <p:nvPr>
            <p:ph type="subTitle" idx="1"/>
          </p:nvPr>
        </p:nvSpPr>
        <p:spPr>
          <a:xfrm>
            <a:off x="1405059" y="4991793"/>
            <a:ext cx="5918454" cy="1069848"/>
          </a:xfrm>
        </p:spPr>
        <p:txBody>
          <a:bodyPr>
            <a:normAutofit/>
          </a:bodyPr>
          <a:lstStyle/>
          <a:p>
            <a:pPr algn="ctr"/>
            <a:r>
              <a:rPr lang="en-US" sz="2800" dirty="0"/>
              <a:t>Review Session 11</a:t>
            </a:r>
          </a:p>
          <a:p>
            <a:pPr algn="ctr"/>
            <a:r>
              <a:rPr lang="en-US" sz="2800" dirty="0"/>
              <a:t>Nicole Hruban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52D778-8F77-402F-98CB-0EA06452BAEA}"/>
              </a:ext>
            </a:extLst>
          </p:cNvPr>
          <p:cNvPicPr>
            <a:picLocks noChangeAspect="1"/>
          </p:cNvPicPr>
          <p:nvPr/>
        </p:nvPicPr>
        <p:blipFill>
          <a:blip r:embed="rId3"/>
          <a:stretch>
            <a:fillRect/>
          </a:stretch>
        </p:blipFill>
        <p:spPr>
          <a:xfrm>
            <a:off x="142103" y="2189577"/>
            <a:ext cx="8859794" cy="3726880"/>
          </a:xfrm>
          <a:prstGeom prst="rect">
            <a:avLst/>
          </a:prstGeom>
        </p:spPr>
      </p:pic>
      <p:pic>
        <p:nvPicPr>
          <p:cNvPr id="5" name="Picture 4">
            <a:extLst>
              <a:ext uri="{FF2B5EF4-FFF2-40B4-BE49-F238E27FC236}">
                <a16:creationId xmlns:a16="http://schemas.microsoft.com/office/drawing/2014/main" id="{78A81859-C100-4655-B07C-DD553AE4D4DD}"/>
              </a:ext>
            </a:extLst>
          </p:cNvPr>
          <p:cNvPicPr>
            <a:picLocks noChangeAspect="1"/>
          </p:cNvPicPr>
          <p:nvPr/>
        </p:nvPicPr>
        <p:blipFill>
          <a:blip r:embed="rId4"/>
          <a:stretch>
            <a:fillRect/>
          </a:stretch>
        </p:blipFill>
        <p:spPr>
          <a:xfrm>
            <a:off x="370701" y="141608"/>
            <a:ext cx="5466738" cy="1674835"/>
          </a:xfrm>
          <a:prstGeom prst="rect">
            <a:avLst/>
          </a:prstGeom>
        </p:spPr>
      </p:pic>
      <p:sp>
        <p:nvSpPr>
          <p:cNvPr id="6" name="TextBox 5">
            <a:extLst>
              <a:ext uri="{FF2B5EF4-FFF2-40B4-BE49-F238E27FC236}">
                <a16:creationId xmlns:a16="http://schemas.microsoft.com/office/drawing/2014/main" id="{0333A946-FA00-44AC-9873-AA562418ACF7}"/>
              </a:ext>
            </a:extLst>
          </p:cNvPr>
          <p:cNvSpPr txBox="1"/>
          <p:nvPr/>
        </p:nvSpPr>
        <p:spPr>
          <a:xfrm>
            <a:off x="6343600" y="1034532"/>
            <a:ext cx="2301348" cy="738664"/>
          </a:xfrm>
          <a:prstGeom prst="rect">
            <a:avLst/>
          </a:prstGeom>
          <a:noFill/>
        </p:spPr>
        <p:txBody>
          <a:bodyPr wrap="square" rtlCol="0">
            <a:spAutoFit/>
          </a:bodyPr>
          <a:lstStyle>
            <a:defPPr>
              <a:defRPr lang="en-US"/>
            </a:defPPr>
            <a:lvl1pPr>
              <a:defRPr sz="1400">
                <a:solidFill>
                  <a:srgbClr val="C00000"/>
                </a:solidFill>
              </a:defRPr>
            </a:lvl1pPr>
          </a:lstStyle>
          <a:p>
            <a:r>
              <a:rPr lang="en-US" dirty="0"/>
              <a:t>8% growth per year</a:t>
            </a:r>
          </a:p>
          <a:p>
            <a:r>
              <a:rPr lang="en-US" dirty="0"/>
              <a:t>e.g. 13MM * 1.08 = 14.04MM</a:t>
            </a:r>
          </a:p>
        </p:txBody>
      </p:sp>
      <p:cxnSp>
        <p:nvCxnSpPr>
          <p:cNvPr id="8" name="Straight Arrow Connector 7">
            <a:extLst>
              <a:ext uri="{FF2B5EF4-FFF2-40B4-BE49-F238E27FC236}">
                <a16:creationId xmlns:a16="http://schemas.microsoft.com/office/drawing/2014/main" id="{41FFA01D-545A-4B3A-8E9B-DD0E0E630780}"/>
              </a:ext>
            </a:extLst>
          </p:cNvPr>
          <p:cNvCxnSpPr>
            <a:cxnSpLocks/>
          </p:cNvCxnSpPr>
          <p:nvPr/>
        </p:nvCxnSpPr>
        <p:spPr>
          <a:xfrm flipH="1">
            <a:off x="6005384" y="1816443"/>
            <a:ext cx="883704" cy="988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EC51CEC-1B58-4828-9711-C7522E6AB11A}"/>
              </a:ext>
            </a:extLst>
          </p:cNvPr>
          <p:cNvCxnSpPr>
            <a:cxnSpLocks/>
          </p:cNvCxnSpPr>
          <p:nvPr/>
        </p:nvCxnSpPr>
        <p:spPr>
          <a:xfrm flipH="1">
            <a:off x="6889088" y="1816443"/>
            <a:ext cx="104836" cy="988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286EB39-0ACC-4E30-B9AF-A33F9C898F29}"/>
              </a:ext>
            </a:extLst>
          </p:cNvPr>
          <p:cNvSpPr txBox="1"/>
          <p:nvPr/>
        </p:nvSpPr>
        <p:spPr>
          <a:xfrm>
            <a:off x="2891481" y="3138616"/>
            <a:ext cx="1482811" cy="667265"/>
          </a:xfrm>
          <a:prstGeom prst="rect">
            <a:avLst/>
          </a:prstGeom>
          <a:noFill/>
        </p:spPr>
        <p:txBody>
          <a:bodyPr wrap="square" rtlCol="0">
            <a:spAutoFit/>
          </a:bodyPr>
          <a:lstStyle/>
          <a:p>
            <a:endParaRPr lang="en-US" dirty="0"/>
          </a:p>
        </p:txBody>
      </p:sp>
      <p:sp>
        <p:nvSpPr>
          <p:cNvPr id="18" name="TextBox 17">
            <a:extLst>
              <a:ext uri="{FF2B5EF4-FFF2-40B4-BE49-F238E27FC236}">
                <a16:creationId xmlns:a16="http://schemas.microsoft.com/office/drawing/2014/main" id="{E3CEA805-E76B-41D5-9693-4AD6B72EF3EC}"/>
              </a:ext>
            </a:extLst>
          </p:cNvPr>
          <p:cNvSpPr txBox="1"/>
          <p:nvPr/>
        </p:nvSpPr>
        <p:spPr>
          <a:xfrm>
            <a:off x="3290281" y="2805607"/>
            <a:ext cx="1767016" cy="523220"/>
          </a:xfrm>
          <a:prstGeom prst="rect">
            <a:avLst/>
          </a:prstGeom>
          <a:noFill/>
        </p:spPr>
        <p:txBody>
          <a:bodyPr wrap="square" rtlCol="0">
            <a:spAutoFit/>
          </a:bodyPr>
          <a:lstStyle>
            <a:defPPr>
              <a:defRPr lang="en-US"/>
            </a:defPPr>
            <a:lvl1pPr>
              <a:defRPr sz="1400">
                <a:solidFill>
                  <a:srgbClr val="C00000"/>
                </a:solidFill>
              </a:defRPr>
            </a:lvl1pPr>
          </a:lstStyle>
          <a:p>
            <a:r>
              <a:rPr lang="en-US" dirty="0"/>
              <a:t>10th multiple of 2015 cash flow</a:t>
            </a:r>
          </a:p>
        </p:txBody>
      </p:sp>
      <p:cxnSp>
        <p:nvCxnSpPr>
          <p:cNvPr id="20" name="Straight Arrow Connector 19">
            <a:extLst>
              <a:ext uri="{FF2B5EF4-FFF2-40B4-BE49-F238E27FC236}">
                <a16:creationId xmlns:a16="http://schemas.microsoft.com/office/drawing/2014/main" id="{45130681-C694-4C8B-BF91-4D2304A4811F}"/>
              </a:ext>
            </a:extLst>
          </p:cNvPr>
          <p:cNvCxnSpPr>
            <a:cxnSpLocks/>
          </p:cNvCxnSpPr>
          <p:nvPr/>
        </p:nvCxnSpPr>
        <p:spPr>
          <a:xfrm>
            <a:off x="4741806" y="3138616"/>
            <a:ext cx="3203589" cy="86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32F3323-AFCA-40F4-990B-54D18C4B4097}"/>
              </a:ext>
            </a:extLst>
          </p:cNvPr>
          <p:cNvSpPr/>
          <p:nvPr/>
        </p:nvSpPr>
        <p:spPr>
          <a:xfrm>
            <a:off x="4164227" y="3805881"/>
            <a:ext cx="4800404" cy="3991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201F5A9-9473-4AEB-BB0E-7F8422810437}"/>
              </a:ext>
            </a:extLst>
          </p:cNvPr>
          <p:cNvSpPr txBox="1"/>
          <p:nvPr/>
        </p:nvSpPr>
        <p:spPr>
          <a:xfrm>
            <a:off x="2252313" y="3686568"/>
            <a:ext cx="1767016" cy="307777"/>
          </a:xfrm>
          <a:prstGeom prst="rect">
            <a:avLst/>
          </a:prstGeom>
          <a:noFill/>
        </p:spPr>
        <p:txBody>
          <a:bodyPr wrap="square" rtlCol="0">
            <a:spAutoFit/>
          </a:bodyPr>
          <a:lstStyle/>
          <a:p>
            <a:r>
              <a:rPr lang="en-US" sz="1400" dirty="0">
                <a:solidFill>
                  <a:srgbClr val="C00000"/>
                </a:solidFill>
              </a:rPr>
              <a:t>Calculated rate</a:t>
            </a:r>
          </a:p>
        </p:txBody>
      </p:sp>
      <p:cxnSp>
        <p:nvCxnSpPr>
          <p:cNvPr id="25" name="Straight Arrow Connector 24">
            <a:extLst>
              <a:ext uri="{FF2B5EF4-FFF2-40B4-BE49-F238E27FC236}">
                <a16:creationId xmlns:a16="http://schemas.microsoft.com/office/drawing/2014/main" id="{65A05939-FE18-4DDB-B1C2-1F982E383EDD}"/>
              </a:ext>
            </a:extLst>
          </p:cNvPr>
          <p:cNvCxnSpPr/>
          <p:nvPr/>
        </p:nvCxnSpPr>
        <p:spPr>
          <a:xfrm>
            <a:off x="3688493" y="3805881"/>
            <a:ext cx="475734" cy="199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0BEC5AA-EA41-4443-B699-7F365D9BFCAB}"/>
              </a:ext>
            </a:extLst>
          </p:cNvPr>
          <p:cNvSpPr txBox="1"/>
          <p:nvPr/>
        </p:nvSpPr>
        <p:spPr>
          <a:xfrm>
            <a:off x="6281914" y="5630101"/>
            <a:ext cx="2424720" cy="1169551"/>
          </a:xfrm>
          <a:prstGeom prst="rect">
            <a:avLst/>
          </a:prstGeom>
          <a:noFill/>
        </p:spPr>
        <p:txBody>
          <a:bodyPr wrap="square" rtlCol="0">
            <a:spAutoFit/>
          </a:bodyPr>
          <a:lstStyle>
            <a:defPPr>
              <a:defRPr lang="en-US"/>
            </a:defPPr>
            <a:lvl1pPr>
              <a:defRPr sz="1400">
                <a:solidFill>
                  <a:srgbClr val="C00000"/>
                </a:solidFill>
              </a:defRPr>
            </a:lvl1pPr>
          </a:lstStyle>
          <a:p>
            <a:r>
              <a:rPr lang="en-US" dirty="0"/>
              <a:t>Divide the </a:t>
            </a:r>
            <a:r>
              <a:rPr lang="en-US" dirty="0" err="1"/>
              <a:t>Lp</a:t>
            </a:r>
            <a:r>
              <a:rPr lang="en-US" dirty="0"/>
              <a:t> cash flows by the </a:t>
            </a:r>
            <a:r>
              <a:rPr lang="en-US" dirty="0" err="1"/>
              <a:t>Lp</a:t>
            </a:r>
            <a:r>
              <a:rPr lang="en-US" dirty="0"/>
              <a:t>/$ exchange rate, e.g.</a:t>
            </a:r>
          </a:p>
          <a:p>
            <a:r>
              <a:rPr lang="en-US" dirty="0"/>
              <a:t>Lp13MM / (Lp16.8314/$) = 772,367</a:t>
            </a:r>
          </a:p>
        </p:txBody>
      </p:sp>
      <p:cxnSp>
        <p:nvCxnSpPr>
          <p:cNvPr id="28" name="Straight Arrow Connector 27">
            <a:extLst>
              <a:ext uri="{FF2B5EF4-FFF2-40B4-BE49-F238E27FC236}">
                <a16:creationId xmlns:a16="http://schemas.microsoft.com/office/drawing/2014/main" id="{ED93EE72-60CF-482E-B737-3DC82E06D5E3}"/>
              </a:ext>
            </a:extLst>
          </p:cNvPr>
          <p:cNvCxnSpPr/>
          <p:nvPr/>
        </p:nvCxnSpPr>
        <p:spPr>
          <a:xfrm flipH="1" flipV="1">
            <a:off x="6156852" y="4867990"/>
            <a:ext cx="580767" cy="852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2757947-03B5-4041-B110-D669B8A4EB93}"/>
              </a:ext>
            </a:extLst>
          </p:cNvPr>
          <p:cNvCxnSpPr>
            <a:cxnSpLocks/>
          </p:cNvCxnSpPr>
          <p:nvPr/>
        </p:nvCxnSpPr>
        <p:spPr>
          <a:xfrm flipV="1">
            <a:off x="6827698" y="4880918"/>
            <a:ext cx="214953" cy="835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C39A684-ACC3-4788-8426-B06A10AAAF26}"/>
              </a:ext>
            </a:extLst>
          </p:cNvPr>
          <p:cNvCxnSpPr/>
          <p:nvPr/>
        </p:nvCxnSpPr>
        <p:spPr>
          <a:xfrm flipV="1">
            <a:off x="8066764" y="4867991"/>
            <a:ext cx="222421" cy="848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661DFAB-3A1D-414D-B5B6-45443BAFF637}"/>
              </a:ext>
            </a:extLst>
          </p:cNvPr>
          <p:cNvSpPr/>
          <p:nvPr/>
        </p:nvSpPr>
        <p:spPr>
          <a:xfrm>
            <a:off x="5645789" y="4916876"/>
            <a:ext cx="617540" cy="2358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65E9FE80-5963-4108-8166-95934EBEEF08}"/>
              </a:ext>
            </a:extLst>
          </p:cNvPr>
          <p:cNvCxnSpPr>
            <a:cxnSpLocks/>
          </p:cNvCxnSpPr>
          <p:nvPr/>
        </p:nvCxnSpPr>
        <p:spPr>
          <a:xfrm flipH="1">
            <a:off x="4374292" y="5152736"/>
            <a:ext cx="1236127" cy="7242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233C1F2-0A99-42EC-A9AD-71560DB8F189}"/>
              </a:ext>
            </a:extLst>
          </p:cNvPr>
          <p:cNvSpPr txBox="1"/>
          <p:nvPr/>
        </p:nvSpPr>
        <p:spPr>
          <a:xfrm>
            <a:off x="2737023" y="5864536"/>
            <a:ext cx="2298357" cy="923330"/>
          </a:xfrm>
          <a:prstGeom prst="rect">
            <a:avLst/>
          </a:prstGeom>
          <a:noFill/>
        </p:spPr>
        <p:txBody>
          <a:bodyPr wrap="square" rtlCol="0">
            <a:spAutoFit/>
          </a:bodyPr>
          <a:lstStyle/>
          <a:p>
            <a:r>
              <a:rPr lang="en-US" dirty="0">
                <a:solidFill>
                  <a:srgbClr val="C00000"/>
                </a:solidFill>
              </a:rPr>
              <a:t>PV factor = 1/(1+i)</a:t>
            </a:r>
            <a:r>
              <a:rPr lang="en-US" baseline="30000" dirty="0">
                <a:solidFill>
                  <a:srgbClr val="C00000"/>
                </a:solidFill>
              </a:rPr>
              <a:t>t</a:t>
            </a:r>
            <a:r>
              <a:rPr lang="en-US" dirty="0">
                <a:solidFill>
                  <a:srgbClr val="C00000"/>
                </a:solidFill>
              </a:rPr>
              <a:t>,</a:t>
            </a:r>
          </a:p>
          <a:p>
            <a:r>
              <a:rPr lang="en-US" dirty="0">
                <a:solidFill>
                  <a:srgbClr val="C00000"/>
                </a:solidFill>
              </a:rPr>
              <a:t>e.g. for year 1</a:t>
            </a:r>
          </a:p>
          <a:p>
            <a:r>
              <a:rPr lang="en-US" dirty="0">
                <a:solidFill>
                  <a:srgbClr val="C00000"/>
                </a:solidFill>
              </a:rPr>
              <a:t>1/(1+20%)</a:t>
            </a:r>
            <a:r>
              <a:rPr lang="en-US" baseline="30000" dirty="0">
                <a:solidFill>
                  <a:srgbClr val="C00000"/>
                </a:solidFill>
              </a:rPr>
              <a:t>1 </a:t>
            </a:r>
            <a:r>
              <a:rPr lang="en-US" dirty="0">
                <a:solidFill>
                  <a:srgbClr val="C00000"/>
                </a:solidFill>
              </a:rPr>
              <a:t> = 0.833</a:t>
            </a:r>
            <a:endParaRPr lang="en-US" baseline="30000" dirty="0">
              <a:solidFill>
                <a:srgbClr val="C00000"/>
              </a:solidFill>
            </a:endParaRPr>
          </a:p>
        </p:txBody>
      </p:sp>
    </p:spTree>
    <p:extLst>
      <p:ext uri="{BB962C8B-B14F-4D97-AF65-F5344CB8AC3E}">
        <p14:creationId xmlns:p14="http://schemas.microsoft.com/office/powerpoint/2010/main" val="542551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6058E-FFD2-414E-BBF4-28FFF66809FE}"/>
              </a:ext>
            </a:extLst>
          </p:cNvPr>
          <p:cNvSpPr>
            <a:spLocks noGrp="1"/>
          </p:cNvSpPr>
          <p:nvPr>
            <p:ph type="title"/>
          </p:nvPr>
        </p:nvSpPr>
        <p:spPr/>
        <p:txBody>
          <a:bodyPr/>
          <a:lstStyle/>
          <a:p>
            <a:r>
              <a:rPr lang="en-US" dirty="0"/>
              <a:t>International Capital Budgeting</a:t>
            </a:r>
          </a:p>
        </p:txBody>
      </p:sp>
      <p:sp>
        <p:nvSpPr>
          <p:cNvPr id="3" name="Content Placeholder 2">
            <a:extLst>
              <a:ext uri="{FF2B5EF4-FFF2-40B4-BE49-F238E27FC236}">
                <a16:creationId xmlns:a16="http://schemas.microsoft.com/office/drawing/2014/main" id="{DBAFAA61-5DF0-43C9-B660-E6221DF8C39D}"/>
              </a:ext>
            </a:extLst>
          </p:cNvPr>
          <p:cNvSpPr>
            <a:spLocks noGrp="1"/>
          </p:cNvSpPr>
          <p:nvPr>
            <p:ph idx="1"/>
          </p:nvPr>
        </p:nvSpPr>
        <p:spPr>
          <a:xfrm>
            <a:off x="321276" y="1643449"/>
            <a:ext cx="8427308" cy="5214551"/>
          </a:xfrm>
        </p:spPr>
        <p:txBody>
          <a:bodyPr>
            <a:normAutofit fontScale="85000" lnSpcReduction="10000"/>
          </a:bodyPr>
          <a:lstStyle/>
          <a:p>
            <a:pPr>
              <a:lnSpc>
                <a:spcPct val="110000"/>
              </a:lnSpc>
            </a:pPr>
            <a:r>
              <a:rPr lang="en-US" dirty="0"/>
              <a:t>Natural Mosaic Company (U.S.) is considering </a:t>
            </a:r>
            <a:r>
              <a:rPr lang="en-US" b="1" dirty="0"/>
              <a:t>investing Rs50,000,000 in  India </a:t>
            </a:r>
            <a:r>
              <a:rPr lang="en-US" dirty="0"/>
              <a:t>to </a:t>
            </a:r>
            <a:r>
              <a:rPr lang="en-US" b="1" dirty="0"/>
              <a:t>create a wholly owned tile manufacturing plant </a:t>
            </a:r>
            <a:r>
              <a:rPr lang="en-US" dirty="0"/>
              <a:t>to </a:t>
            </a:r>
            <a:r>
              <a:rPr lang="en-US" b="1" dirty="0"/>
              <a:t>export to the European market.</a:t>
            </a:r>
            <a:r>
              <a:rPr lang="en-US" dirty="0"/>
              <a:t> After </a:t>
            </a:r>
            <a:r>
              <a:rPr lang="en-US" b="1" dirty="0"/>
              <a:t>five years </a:t>
            </a:r>
            <a:r>
              <a:rPr lang="en-US" dirty="0"/>
              <a:t>the </a:t>
            </a:r>
            <a:r>
              <a:rPr lang="en-US" i="1" dirty="0"/>
              <a:t>subsidiary</a:t>
            </a:r>
            <a:r>
              <a:rPr lang="en-US" dirty="0"/>
              <a:t> would be </a:t>
            </a:r>
            <a:r>
              <a:rPr lang="en-US" b="1" dirty="0"/>
              <a:t>sold to Indian investors </a:t>
            </a:r>
            <a:r>
              <a:rPr lang="en-US" dirty="0"/>
              <a:t>for </a:t>
            </a:r>
            <a:r>
              <a:rPr lang="en-US" b="1" dirty="0"/>
              <a:t>Rs100,000,000</a:t>
            </a:r>
            <a:r>
              <a:rPr lang="en-US" dirty="0"/>
              <a:t>. A </a:t>
            </a:r>
            <a:r>
              <a:rPr lang="en-US" b="1" dirty="0"/>
              <a:t>pro forma income statement </a:t>
            </a:r>
            <a:r>
              <a:rPr lang="en-US" dirty="0"/>
              <a:t>for the Indian operation predicts the </a:t>
            </a:r>
            <a:r>
              <a:rPr lang="en-US" b="1" dirty="0"/>
              <a:t>generation of Rs7,000,000 of annual cash flow</a:t>
            </a:r>
            <a:r>
              <a:rPr lang="en-US" dirty="0"/>
              <a:t>, is listed below.</a:t>
            </a:r>
          </a:p>
          <a:p>
            <a:pPr>
              <a:lnSpc>
                <a:spcPct val="110000"/>
              </a:lnSpc>
            </a:pPr>
            <a:r>
              <a:rPr lang="en-US" dirty="0"/>
              <a:t>The initial </a:t>
            </a:r>
            <a:r>
              <a:rPr lang="en-US" b="1" dirty="0"/>
              <a:t>investment will be made on December 31, 2011</a:t>
            </a:r>
            <a:r>
              <a:rPr lang="en-US" dirty="0"/>
              <a:t>, and </a:t>
            </a:r>
            <a:r>
              <a:rPr lang="en-US" b="1" dirty="0"/>
              <a:t>cash flows will occur on December 31st of each succeeding year.</a:t>
            </a:r>
            <a:r>
              <a:rPr lang="en-US" dirty="0"/>
              <a:t> </a:t>
            </a:r>
            <a:r>
              <a:rPr lang="en-US" b="1" dirty="0"/>
              <a:t>Annual cash dividends to Philadelphia Composite from India will equal 75% of accounting income</a:t>
            </a:r>
            <a:r>
              <a:rPr lang="en-US" dirty="0"/>
              <a:t>.</a:t>
            </a:r>
          </a:p>
          <a:p>
            <a:pPr>
              <a:lnSpc>
                <a:spcPct val="110000"/>
              </a:lnSpc>
            </a:pPr>
            <a:r>
              <a:rPr lang="en-US" dirty="0"/>
              <a:t> The </a:t>
            </a:r>
            <a:r>
              <a:rPr lang="en-US" b="1" dirty="0"/>
              <a:t>U.S. corporate tax rate is 40% </a:t>
            </a:r>
            <a:r>
              <a:rPr lang="en-US" dirty="0"/>
              <a:t>and the </a:t>
            </a:r>
            <a:r>
              <a:rPr lang="en-US" b="1" dirty="0"/>
              <a:t>Indian corporate tax rate is 50%</a:t>
            </a:r>
            <a:r>
              <a:rPr lang="en-US" dirty="0"/>
              <a:t>. Because the Indian tax rate is greater than the U.S. tax rate, </a:t>
            </a:r>
            <a:r>
              <a:rPr lang="en-US" b="1" dirty="0"/>
              <a:t>annual dividends paid to Natural Mosaic will not be subject to additional taxes in the United States. </a:t>
            </a:r>
            <a:r>
              <a:rPr lang="en-US" dirty="0"/>
              <a:t>There are </a:t>
            </a:r>
            <a:r>
              <a:rPr lang="en-US" b="1" dirty="0"/>
              <a:t>no capital gains taxes on the final sale</a:t>
            </a:r>
            <a:r>
              <a:rPr lang="en-US" dirty="0"/>
              <a:t>. Natural Mosaic uses a </a:t>
            </a:r>
            <a:r>
              <a:rPr lang="en-US" b="1" dirty="0"/>
              <a:t>weighted average cost of capital of 14% on domestic investments</a:t>
            </a:r>
            <a:r>
              <a:rPr lang="en-US" dirty="0"/>
              <a:t>, but will </a:t>
            </a:r>
            <a:r>
              <a:rPr lang="en-US" b="1" dirty="0"/>
              <a:t>add 6 percentage points for the Indian investment </a:t>
            </a:r>
            <a:r>
              <a:rPr lang="en-US" dirty="0"/>
              <a:t>because of perceived greater risk. Natural Mosaic </a:t>
            </a:r>
            <a:r>
              <a:rPr lang="en-US" b="1" dirty="0"/>
              <a:t>forecasts the rupee/dollar exchange rate for December 31st on the next six years are listed below.</a:t>
            </a:r>
          </a:p>
          <a:p>
            <a:pPr>
              <a:lnSpc>
                <a:spcPct val="110000"/>
              </a:lnSpc>
            </a:pPr>
            <a:r>
              <a:rPr lang="en-US" b="1" dirty="0"/>
              <a:t>What is the net present value and internal rate of return on this investment?</a:t>
            </a:r>
          </a:p>
        </p:txBody>
      </p:sp>
    </p:spTree>
    <p:extLst>
      <p:ext uri="{BB962C8B-B14F-4D97-AF65-F5344CB8AC3E}">
        <p14:creationId xmlns:p14="http://schemas.microsoft.com/office/powerpoint/2010/main" val="284270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0002-C794-4BF9-A808-42C8F5A2E40D}"/>
              </a:ext>
            </a:extLst>
          </p:cNvPr>
          <p:cNvSpPr>
            <a:spLocks noGrp="1"/>
          </p:cNvSpPr>
          <p:nvPr>
            <p:ph type="title"/>
          </p:nvPr>
        </p:nvSpPr>
        <p:spPr>
          <a:xfrm>
            <a:off x="685800" y="657626"/>
            <a:ext cx="7772400" cy="1609344"/>
          </a:xfrm>
        </p:spPr>
        <p:txBody>
          <a:bodyPr/>
          <a:lstStyle/>
          <a:p>
            <a:r>
              <a:rPr lang="en-US" dirty="0"/>
              <a:t>Assumptions:</a:t>
            </a:r>
          </a:p>
        </p:txBody>
      </p:sp>
      <p:pic>
        <p:nvPicPr>
          <p:cNvPr id="4" name="Picture 3">
            <a:extLst>
              <a:ext uri="{FF2B5EF4-FFF2-40B4-BE49-F238E27FC236}">
                <a16:creationId xmlns:a16="http://schemas.microsoft.com/office/drawing/2014/main" id="{C9ACE8CA-17B2-4348-B8C6-84D2C8511C5F}"/>
              </a:ext>
            </a:extLst>
          </p:cNvPr>
          <p:cNvPicPr>
            <a:picLocks noChangeAspect="1"/>
          </p:cNvPicPr>
          <p:nvPr/>
        </p:nvPicPr>
        <p:blipFill>
          <a:blip r:embed="rId2"/>
          <a:stretch>
            <a:fillRect/>
          </a:stretch>
        </p:blipFill>
        <p:spPr>
          <a:xfrm>
            <a:off x="782697" y="2001587"/>
            <a:ext cx="7578606" cy="1829008"/>
          </a:xfrm>
          <a:prstGeom prst="rect">
            <a:avLst/>
          </a:prstGeom>
        </p:spPr>
      </p:pic>
      <p:pic>
        <p:nvPicPr>
          <p:cNvPr id="7" name="Picture 6">
            <a:extLst>
              <a:ext uri="{FF2B5EF4-FFF2-40B4-BE49-F238E27FC236}">
                <a16:creationId xmlns:a16="http://schemas.microsoft.com/office/drawing/2014/main" id="{250B6474-463C-462E-8FD9-09E2FEE01CDA}"/>
              </a:ext>
            </a:extLst>
          </p:cNvPr>
          <p:cNvPicPr>
            <a:picLocks noChangeAspect="1"/>
          </p:cNvPicPr>
          <p:nvPr/>
        </p:nvPicPr>
        <p:blipFill>
          <a:blip r:embed="rId3"/>
          <a:stretch>
            <a:fillRect/>
          </a:stretch>
        </p:blipFill>
        <p:spPr>
          <a:xfrm>
            <a:off x="1034518" y="4284707"/>
            <a:ext cx="6877256" cy="1485898"/>
          </a:xfrm>
          <a:prstGeom prst="rect">
            <a:avLst/>
          </a:prstGeom>
        </p:spPr>
      </p:pic>
    </p:spTree>
    <p:extLst>
      <p:ext uri="{BB962C8B-B14F-4D97-AF65-F5344CB8AC3E}">
        <p14:creationId xmlns:p14="http://schemas.microsoft.com/office/powerpoint/2010/main" val="877764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74669E-04BA-491C-B0EE-77FE94448A61}"/>
              </a:ext>
            </a:extLst>
          </p:cNvPr>
          <p:cNvPicPr>
            <a:picLocks noChangeAspect="1"/>
          </p:cNvPicPr>
          <p:nvPr/>
        </p:nvPicPr>
        <p:blipFill>
          <a:blip r:embed="rId2"/>
          <a:stretch>
            <a:fillRect/>
          </a:stretch>
        </p:blipFill>
        <p:spPr>
          <a:xfrm>
            <a:off x="98854" y="162973"/>
            <a:ext cx="4149737" cy="1290256"/>
          </a:xfrm>
          <a:prstGeom prst="rect">
            <a:avLst/>
          </a:prstGeom>
        </p:spPr>
      </p:pic>
      <p:pic>
        <p:nvPicPr>
          <p:cNvPr id="6" name="Picture 5">
            <a:extLst>
              <a:ext uri="{FF2B5EF4-FFF2-40B4-BE49-F238E27FC236}">
                <a16:creationId xmlns:a16="http://schemas.microsoft.com/office/drawing/2014/main" id="{93506228-8183-4AD6-B92D-C0D484590C9A}"/>
              </a:ext>
            </a:extLst>
          </p:cNvPr>
          <p:cNvPicPr>
            <a:picLocks noChangeAspect="1"/>
          </p:cNvPicPr>
          <p:nvPr/>
        </p:nvPicPr>
        <p:blipFill>
          <a:blip r:embed="rId3"/>
          <a:stretch>
            <a:fillRect/>
          </a:stretch>
        </p:blipFill>
        <p:spPr>
          <a:xfrm>
            <a:off x="4516394" y="162973"/>
            <a:ext cx="4439525" cy="1201693"/>
          </a:xfrm>
          <a:prstGeom prst="rect">
            <a:avLst/>
          </a:prstGeom>
        </p:spPr>
      </p:pic>
      <p:pic>
        <p:nvPicPr>
          <p:cNvPr id="8" name="Picture 7">
            <a:extLst>
              <a:ext uri="{FF2B5EF4-FFF2-40B4-BE49-F238E27FC236}">
                <a16:creationId xmlns:a16="http://schemas.microsoft.com/office/drawing/2014/main" id="{F8466AD3-8B53-468D-8C43-E5C11B5A5C40}"/>
              </a:ext>
            </a:extLst>
          </p:cNvPr>
          <p:cNvPicPr>
            <a:picLocks noChangeAspect="1"/>
          </p:cNvPicPr>
          <p:nvPr/>
        </p:nvPicPr>
        <p:blipFill>
          <a:blip r:embed="rId4"/>
          <a:stretch>
            <a:fillRect/>
          </a:stretch>
        </p:blipFill>
        <p:spPr>
          <a:xfrm>
            <a:off x="0" y="1830246"/>
            <a:ext cx="9144000" cy="4768261"/>
          </a:xfrm>
          <a:prstGeom prst="rect">
            <a:avLst/>
          </a:prstGeom>
        </p:spPr>
      </p:pic>
      <p:sp>
        <p:nvSpPr>
          <p:cNvPr id="2" name="TextBox 1">
            <a:extLst>
              <a:ext uri="{FF2B5EF4-FFF2-40B4-BE49-F238E27FC236}">
                <a16:creationId xmlns:a16="http://schemas.microsoft.com/office/drawing/2014/main" id="{CF23F9B2-2529-41CA-803C-2A2873D1EE59}"/>
              </a:ext>
            </a:extLst>
          </p:cNvPr>
          <p:cNvSpPr txBox="1"/>
          <p:nvPr/>
        </p:nvSpPr>
        <p:spPr>
          <a:xfrm>
            <a:off x="2421924" y="1453229"/>
            <a:ext cx="4149737" cy="369332"/>
          </a:xfrm>
          <a:prstGeom prst="rect">
            <a:avLst/>
          </a:prstGeom>
          <a:noFill/>
        </p:spPr>
        <p:txBody>
          <a:bodyPr wrap="square" rtlCol="0">
            <a:spAutoFit/>
          </a:bodyPr>
          <a:lstStyle/>
          <a:p>
            <a:pPr algn="ctr"/>
            <a:r>
              <a:rPr lang="en-US" dirty="0"/>
              <a:t>Project View</a:t>
            </a:r>
          </a:p>
        </p:txBody>
      </p:sp>
    </p:spTree>
    <p:extLst>
      <p:ext uri="{BB962C8B-B14F-4D97-AF65-F5344CB8AC3E}">
        <p14:creationId xmlns:p14="http://schemas.microsoft.com/office/powerpoint/2010/main" val="357953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0BDD6F-3CE3-4507-8758-60987173C217}"/>
              </a:ext>
            </a:extLst>
          </p:cNvPr>
          <p:cNvPicPr>
            <a:picLocks noChangeAspect="1"/>
          </p:cNvPicPr>
          <p:nvPr/>
        </p:nvPicPr>
        <p:blipFill>
          <a:blip r:embed="rId2"/>
          <a:stretch>
            <a:fillRect/>
          </a:stretch>
        </p:blipFill>
        <p:spPr>
          <a:xfrm>
            <a:off x="0" y="1830246"/>
            <a:ext cx="9144000" cy="3952715"/>
          </a:xfrm>
          <a:prstGeom prst="rect">
            <a:avLst/>
          </a:prstGeom>
        </p:spPr>
      </p:pic>
      <p:pic>
        <p:nvPicPr>
          <p:cNvPr id="5" name="Picture 4">
            <a:extLst>
              <a:ext uri="{FF2B5EF4-FFF2-40B4-BE49-F238E27FC236}">
                <a16:creationId xmlns:a16="http://schemas.microsoft.com/office/drawing/2014/main" id="{2174669E-04BA-491C-B0EE-77FE94448A61}"/>
              </a:ext>
            </a:extLst>
          </p:cNvPr>
          <p:cNvPicPr>
            <a:picLocks noChangeAspect="1"/>
          </p:cNvPicPr>
          <p:nvPr/>
        </p:nvPicPr>
        <p:blipFill>
          <a:blip r:embed="rId3"/>
          <a:stretch>
            <a:fillRect/>
          </a:stretch>
        </p:blipFill>
        <p:spPr>
          <a:xfrm>
            <a:off x="98854" y="162973"/>
            <a:ext cx="4149737" cy="1290256"/>
          </a:xfrm>
          <a:prstGeom prst="rect">
            <a:avLst/>
          </a:prstGeom>
        </p:spPr>
      </p:pic>
      <p:pic>
        <p:nvPicPr>
          <p:cNvPr id="6" name="Picture 5">
            <a:extLst>
              <a:ext uri="{FF2B5EF4-FFF2-40B4-BE49-F238E27FC236}">
                <a16:creationId xmlns:a16="http://schemas.microsoft.com/office/drawing/2014/main" id="{93506228-8183-4AD6-B92D-C0D484590C9A}"/>
              </a:ext>
            </a:extLst>
          </p:cNvPr>
          <p:cNvPicPr>
            <a:picLocks noChangeAspect="1"/>
          </p:cNvPicPr>
          <p:nvPr/>
        </p:nvPicPr>
        <p:blipFill>
          <a:blip r:embed="rId4"/>
          <a:stretch>
            <a:fillRect/>
          </a:stretch>
        </p:blipFill>
        <p:spPr>
          <a:xfrm>
            <a:off x="4516394" y="162973"/>
            <a:ext cx="4439525" cy="1201693"/>
          </a:xfrm>
          <a:prstGeom prst="rect">
            <a:avLst/>
          </a:prstGeom>
        </p:spPr>
      </p:pic>
      <p:cxnSp>
        <p:nvCxnSpPr>
          <p:cNvPr id="7" name="Straight Arrow Connector 6">
            <a:extLst>
              <a:ext uri="{FF2B5EF4-FFF2-40B4-BE49-F238E27FC236}">
                <a16:creationId xmlns:a16="http://schemas.microsoft.com/office/drawing/2014/main" id="{F0307EC9-E7A8-4286-9477-4743B32AE218}"/>
              </a:ext>
            </a:extLst>
          </p:cNvPr>
          <p:cNvCxnSpPr>
            <a:cxnSpLocks/>
          </p:cNvCxnSpPr>
          <p:nvPr/>
        </p:nvCxnSpPr>
        <p:spPr>
          <a:xfrm>
            <a:off x="5029200" y="4967416"/>
            <a:ext cx="259492" cy="5833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EBDD008-E28F-454F-AB99-9CFCE7DBFE8D}"/>
              </a:ext>
            </a:extLst>
          </p:cNvPr>
          <p:cNvSpPr txBox="1"/>
          <p:nvPr/>
        </p:nvSpPr>
        <p:spPr>
          <a:xfrm>
            <a:off x="4411363" y="5514042"/>
            <a:ext cx="2298357" cy="1313180"/>
          </a:xfrm>
          <a:prstGeom prst="rect">
            <a:avLst/>
          </a:prstGeom>
          <a:noFill/>
        </p:spPr>
        <p:txBody>
          <a:bodyPr wrap="square" rtlCol="0">
            <a:spAutoFit/>
          </a:bodyPr>
          <a:lstStyle/>
          <a:p>
            <a:r>
              <a:rPr lang="en-US" sz="1400" dirty="0">
                <a:solidFill>
                  <a:srgbClr val="C00000"/>
                </a:solidFill>
              </a:rPr>
              <a:t>PV factor = 1/(1+i)</a:t>
            </a:r>
            <a:r>
              <a:rPr lang="en-US" sz="1400" baseline="30000" dirty="0">
                <a:solidFill>
                  <a:srgbClr val="C00000"/>
                </a:solidFill>
              </a:rPr>
              <a:t>t</a:t>
            </a:r>
            <a:r>
              <a:rPr lang="en-US" sz="1400" dirty="0">
                <a:solidFill>
                  <a:srgbClr val="C00000"/>
                </a:solidFill>
              </a:rPr>
              <a:t>,</a:t>
            </a:r>
          </a:p>
          <a:p>
            <a:r>
              <a:rPr lang="en-US" sz="1400" dirty="0">
                <a:solidFill>
                  <a:srgbClr val="C00000"/>
                </a:solidFill>
              </a:rPr>
              <a:t>e.g. for year 1</a:t>
            </a:r>
          </a:p>
          <a:p>
            <a:r>
              <a:rPr lang="en-US" sz="1400" dirty="0">
                <a:solidFill>
                  <a:srgbClr val="C00000"/>
                </a:solidFill>
              </a:rPr>
              <a:t>1/(1+20%)</a:t>
            </a:r>
            <a:r>
              <a:rPr lang="en-US" sz="1400" baseline="30000" dirty="0">
                <a:solidFill>
                  <a:srgbClr val="C00000"/>
                </a:solidFill>
              </a:rPr>
              <a:t>1 </a:t>
            </a:r>
            <a:r>
              <a:rPr lang="en-US" sz="1400" dirty="0">
                <a:solidFill>
                  <a:srgbClr val="C00000"/>
                </a:solidFill>
              </a:rPr>
              <a:t> = 0.833</a:t>
            </a:r>
          </a:p>
          <a:p>
            <a:endParaRPr lang="en-US" sz="1400" baseline="30000" dirty="0">
              <a:solidFill>
                <a:srgbClr val="C00000"/>
              </a:solidFill>
            </a:endParaRPr>
          </a:p>
          <a:p>
            <a:r>
              <a:rPr lang="en-US" sz="1400" dirty="0">
                <a:solidFill>
                  <a:srgbClr val="C00000"/>
                </a:solidFill>
              </a:rPr>
              <a:t>For year 2</a:t>
            </a:r>
          </a:p>
          <a:p>
            <a:r>
              <a:rPr lang="en-US" sz="1400" dirty="0">
                <a:solidFill>
                  <a:srgbClr val="C00000"/>
                </a:solidFill>
              </a:rPr>
              <a:t>1/(1+20%)</a:t>
            </a:r>
            <a:r>
              <a:rPr lang="en-US" sz="1400" baseline="30000" dirty="0">
                <a:solidFill>
                  <a:srgbClr val="C00000"/>
                </a:solidFill>
              </a:rPr>
              <a:t>2</a:t>
            </a:r>
            <a:r>
              <a:rPr lang="en-US" sz="1400" dirty="0">
                <a:solidFill>
                  <a:srgbClr val="C00000"/>
                </a:solidFill>
              </a:rPr>
              <a:t> = 0.6944</a:t>
            </a:r>
          </a:p>
        </p:txBody>
      </p:sp>
      <p:cxnSp>
        <p:nvCxnSpPr>
          <p:cNvPr id="12" name="Straight Arrow Connector 11">
            <a:extLst>
              <a:ext uri="{FF2B5EF4-FFF2-40B4-BE49-F238E27FC236}">
                <a16:creationId xmlns:a16="http://schemas.microsoft.com/office/drawing/2014/main" id="{E7727CB0-B1AD-41F9-89F1-5D08E2ED6991}"/>
              </a:ext>
            </a:extLst>
          </p:cNvPr>
          <p:cNvCxnSpPr>
            <a:cxnSpLocks/>
          </p:cNvCxnSpPr>
          <p:nvPr/>
        </p:nvCxnSpPr>
        <p:spPr>
          <a:xfrm flipH="1">
            <a:off x="5288693" y="4967416"/>
            <a:ext cx="185350" cy="546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9618C9A-35BD-4A77-9F00-D78813EDD4C0}"/>
              </a:ext>
            </a:extLst>
          </p:cNvPr>
          <p:cNvSpPr txBox="1"/>
          <p:nvPr/>
        </p:nvSpPr>
        <p:spPr>
          <a:xfrm>
            <a:off x="2421924" y="1453229"/>
            <a:ext cx="4149737" cy="369332"/>
          </a:xfrm>
          <a:prstGeom prst="rect">
            <a:avLst/>
          </a:prstGeom>
          <a:noFill/>
        </p:spPr>
        <p:txBody>
          <a:bodyPr wrap="square" rtlCol="0">
            <a:spAutoFit/>
          </a:bodyPr>
          <a:lstStyle/>
          <a:p>
            <a:pPr algn="ctr"/>
            <a:r>
              <a:rPr lang="en-US" dirty="0"/>
              <a:t>Project View</a:t>
            </a:r>
          </a:p>
        </p:txBody>
      </p:sp>
    </p:spTree>
    <p:extLst>
      <p:ext uri="{BB962C8B-B14F-4D97-AF65-F5344CB8AC3E}">
        <p14:creationId xmlns:p14="http://schemas.microsoft.com/office/powerpoint/2010/main" val="659909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74669E-04BA-491C-B0EE-77FE94448A61}"/>
              </a:ext>
            </a:extLst>
          </p:cNvPr>
          <p:cNvPicPr>
            <a:picLocks noChangeAspect="1"/>
          </p:cNvPicPr>
          <p:nvPr/>
        </p:nvPicPr>
        <p:blipFill>
          <a:blip r:embed="rId3"/>
          <a:stretch>
            <a:fillRect/>
          </a:stretch>
        </p:blipFill>
        <p:spPr>
          <a:xfrm>
            <a:off x="98854" y="162973"/>
            <a:ext cx="4149737" cy="1290256"/>
          </a:xfrm>
          <a:prstGeom prst="rect">
            <a:avLst/>
          </a:prstGeom>
        </p:spPr>
      </p:pic>
      <p:pic>
        <p:nvPicPr>
          <p:cNvPr id="6" name="Picture 5">
            <a:extLst>
              <a:ext uri="{FF2B5EF4-FFF2-40B4-BE49-F238E27FC236}">
                <a16:creationId xmlns:a16="http://schemas.microsoft.com/office/drawing/2014/main" id="{93506228-8183-4AD6-B92D-C0D484590C9A}"/>
              </a:ext>
            </a:extLst>
          </p:cNvPr>
          <p:cNvPicPr>
            <a:picLocks noChangeAspect="1"/>
          </p:cNvPicPr>
          <p:nvPr/>
        </p:nvPicPr>
        <p:blipFill>
          <a:blip r:embed="rId4"/>
          <a:stretch>
            <a:fillRect/>
          </a:stretch>
        </p:blipFill>
        <p:spPr>
          <a:xfrm>
            <a:off x="4516394" y="162973"/>
            <a:ext cx="4439525" cy="1201693"/>
          </a:xfrm>
          <a:prstGeom prst="rect">
            <a:avLst/>
          </a:prstGeom>
        </p:spPr>
      </p:pic>
      <p:pic>
        <p:nvPicPr>
          <p:cNvPr id="2" name="Picture 1">
            <a:extLst>
              <a:ext uri="{FF2B5EF4-FFF2-40B4-BE49-F238E27FC236}">
                <a16:creationId xmlns:a16="http://schemas.microsoft.com/office/drawing/2014/main" id="{EE746EA2-878B-4177-AD34-88C050531176}"/>
              </a:ext>
            </a:extLst>
          </p:cNvPr>
          <p:cNvPicPr>
            <a:picLocks noChangeAspect="1"/>
          </p:cNvPicPr>
          <p:nvPr/>
        </p:nvPicPr>
        <p:blipFill>
          <a:blip r:embed="rId5"/>
          <a:stretch>
            <a:fillRect/>
          </a:stretch>
        </p:blipFill>
        <p:spPr>
          <a:xfrm>
            <a:off x="0" y="3215439"/>
            <a:ext cx="9144000" cy="3385751"/>
          </a:xfrm>
          <a:prstGeom prst="rect">
            <a:avLst/>
          </a:prstGeom>
        </p:spPr>
      </p:pic>
      <p:pic>
        <p:nvPicPr>
          <p:cNvPr id="3" name="Picture 2">
            <a:extLst>
              <a:ext uri="{FF2B5EF4-FFF2-40B4-BE49-F238E27FC236}">
                <a16:creationId xmlns:a16="http://schemas.microsoft.com/office/drawing/2014/main" id="{C20B1D72-75FC-4D36-98EA-000C8120A358}"/>
              </a:ext>
            </a:extLst>
          </p:cNvPr>
          <p:cNvPicPr>
            <a:picLocks noChangeAspect="1"/>
          </p:cNvPicPr>
          <p:nvPr/>
        </p:nvPicPr>
        <p:blipFill rotWithShape="1">
          <a:blip r:embed="rId6"/>
          <a:srcRect l="26081" t="67748" r="50000" b="18351"/>
          <a:stretch/>
        </p:blipFill>
        <p:spPr>
          <a:xfrm>
            <a:off x="3007520" y="1410295"/>
            <a:ext cx="2749945" cy="870039"/>
          </a:xfrm>
          <a:prstGeom prst="rect">
            <a:avLst/>
          </a:prstGeom>
        </p:spPr>
      </p:pic>
      <p:pic>
        <p:nvPicPr>
          <p:cNvPr id="4" name="Picture 3">
            <a:extLst>
              <a:ext uri="{FF2B5EF4-FFF2-40B4-BE49-F238E27FC236}">
                <a16:creationId xmlns:a16="http://schemas.microsoft.com/office/drawing/2014/main" id="{CCC13409-3C64-481F-8770-182D5F5C7ED9}"/>
              </a:ext>
            </a:extLst>
          </p:cNvPr>
          <p:cNvPicPr>
            <a:picLocks noChangeAspect="1"/>
          </p:cNvPicPr>
          <p:nvPr/>
        </p:nvPicPr>
        <p:blipFill>
          <a:blip r:embed="rId7"/>
          <a:stretch>
            <a:fillRect/>
          </a:stretch>
        </p:blipFill>
        <p:spPr>
          <a:xfrm>
            <a:off x="37069" y="2824169"/>
            <a:ext cx="8958649" cy="170101"/>
          </a:xfrm>
          <a:prstGeom prst="rect">
            <a:avLst/>
          </a:prstGeom>
        </p:spPr>
      </p:pic>
      <p:sp>
        <p:nvSpPr>
          <p:cNvPr id="7" name="TextBox 6">
            <a:extLst>
              <a:ext uri="{FF2B5EF4-FFF2-40B4-BE49-F238E27FC236}">
                <a16:creationId xmlns:a16="http://schemas.microsoft.com/office/drawing/2014/main" id="{E814F17A-6BD5-475A-A1DB-81E45234396A}"/>
              </a:ext>
            </a:extLst>
          </p:cNvPr>
          <p:cNvSpPr txBox="1"/>
          <p:nvPr/>
        </p:nvSpPr>
        <p:spPr>
          <a:xfrm>
            <a:off x="2286000" y="2316837"/>
            <a:ext cx="5053914" cy="369332"/>
          </a:xfrm>
          <a:prstGeom prst="rect">
            <a:avLst/>
          </a:prstGeom>
          <a:noFill/>
        </p:spPr>
        <p:txBody>
          <a:bodyPr wrap="square" rtlCol="0">
            <a:spAutoFit/>
          </a:bodyPr>
          <a:lstStyle/>
          <a:p>
            <a:pPr algn="ctr"/>
            <a:r>
              <a:rPr lang="en-US" dirty="0"/>
              <a:t>Parent View</a:t>
            </a:r>
          </a:p>
        </p:txBody>
      </p:sp>
    </p:spTree>
    <p:extLst>
      <p:ext uri="{BB962C8B-B14F-4D97-AF65-F5344CB8AC3E}">
        <p14:creationId xmlns:p14="http://schemas.microsoft.com/office/powerpoint/2010/main" val="2197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74669E-04BA-491C-B0EE-77FE94448A61}"/>
              </a:ext>
            </a:extLst>
          </p:cNvPr>
          <p:cNvPicPr>
            <a:picLocks noChangeAspect="1"/>
          </p:cNvPicPr>
          <p:nvPr/>
        </p:nvPicPr>
        <p:blipFill>
          <a:blip r:embed="rId3"/>
          <a:stretch>
            <a:fillRect/>
          </a:stretch>
        </p:blipFill>
        <p:spPr>
          <a:xfrm>
            <a:off x="98854" y="162973"/>
            <a:ext cx="4149737" cy="1290256"/>
          </a:xfrm>
          <a:prstGeom prst="rect">
            <a:avLst/>
          </a:prstGeom>
        </p:spPr>
      </p:pic>
      <p:pic>
        <p:nvPicPr>
          <p:cNvPr id="6" name="Picture 5">
            <a:extLst>
              <a:ext uri="{FF2B5EF4-FFF2-40B4-BE49-F238E27FC236}">
                <a16:creationId xmlns:a16="http://schemas.microsoft.com/office/drawing/2014/main" id="{93506228-8183-4AD6-B92D-C0D484590C9A}"/>
              </a:ext>
            </a:extLst>
          </p:cNvPr>
          <p:cNvPicPr>
            <a:picLocks noChangeAspect="1"/>
          </p:cNvPicPr>
          <p:nvPr/>
        </p:nvPicPr>
        <p:blipFill>
          <a:blip r:embed="rId4"/>
          <a:stretch>
            <a:fillRect/>
          </a:stretch>
        </p:blipFill>
        <p:spPr>
          <a:xfrm>
            <a:off x="4516394" y="162973"/>
            <a:ext cx="4439525" cy="1201693"/>
          </a:xfrm>
          <a:prstGeom prst="rect">
            <a:avLst/>
          </a:prstGeom>
        </p:spPr>
      </p:pic>
      <p:pic>
        <p:nvPicPr>
          <p:cNvPr id="3" name="Picture 2">
            <a:extLst>
              <a:ext uri="{FF2B5EF4-FFF2-40B4-BE49-F238E27FC236}">
                <a16:creationId xmlns:a16="http://schemas.microsoft.com/office/drawing/2014/main" id="{C20B1D72-75FC-4D36-98EA-000C8120A358}"/>
              </a:ext>
            </a:extLst>
          </p:cNvPr>
          <p:cNvPicPr>
            <a:picLocks noChangeAspect="1"/>
          </p:cNvPicPr>
          <p:nvPr/>
        </p:nvPicPr>
        <p:blipFill rotWithShape="1">
          <a:blip r:embed="rId5"/>
          <a:srcRect l="26081" t="67748" r="50000" b="18351"/>
          <a:stretch/>
        </p:blipFill>
        <p:spPr>
          <a:xfrm>
            <a:off x="2903838" y="1537461"/>
            <a:ext cx="2749945" cy="870039"/>
          </a:xfrm>
          <a:prstGeom prst="rect">
            <a:avLst/>
          </a:prstGeom>
        </p:spPr>
      </p:pic>
      <p:pic>
        <p:nvPicPr>
          <p:cNvPr id="4" name="Picture 3">
            <a:extLst>
              <a:ext uri="{FF2B5EF4-FFF2-40B4-BE49-F238E27FC236}">
                <a16:creationId xmlns:a16="http://schemas.microsoft.com/office/drawing/2014/main" id="{CCC13409-3C64-481F-8770-182D5F5C7ED9}"/>
              </a:ext>
            </a:extLst>
          </p:cNvPr>
          <p:cNvPicPr>
            <a:picLocks noChangeAspect="1"/>
          </p:cNvPicPr>
          <p:nvPr/>
        </p:nvPicPr>
        <p:blipFill>
          <a:blip r:embed="rId6"/>
          <a:stretch>
            <a:fillRect/>
          </a:stretch>
        </p:blipFill>
        <p:spPr>
          <a:xfrm>
            <a:off x="185350" y="2726419"/>
            <a:ext cx="8958649" cy="170101"/>
          </a:xfrm>
          <a:prstGeom prst="rect">
            <a:avLst/>
          </a:prstGeom>
        </p:spPr>
      </p:pic>
      <p:pic>
        <p:nvPicPr>
          <p:cNvPr id="7" name="Picture 6">
            <a:extLst>
              <a:ext uri="{FF2B5EF4-FFF2-40B4-BE49-F238E27FC236}">
                <a16:creationId xmlns:a16="http://schemas.microsoft.com/office/drawing/2014/main" id="{C66607A4-876F-4AC0-A1FD-D7CC957C721E}"/>
              </a:ext>
            </a:extLst>
          </p:cNvPr>
          <p:cNvPicPr>
            <a:picLocks noChangeAspect="1"/>
          </p:cNvPicPr>
          <p:nvPr/>
        </p:nvPicPr>
        <p:blipFill>
          <a:blip r:embed="rId7"/>
          <a:stretch>
            <a:fillRect/>
          </a:stretch>
        </p:blipFill>
        <p:spPr>
          <a:xfrm>
            <a:off x="0" y="3215439"/>
            <a:ext cx="9144000" cy="2242595"/>
          </a:xfrm>
          <a:prstGeom prst="rect">
            <a:avLst/>
          </a:prstGeom>
        </p:spPr>
      </p:pic>
      <p:cxnSp>
        <p:nvCxnSpPr>
          <p:cNvPr id="9" name="Straight Arrow Connector 8">
            <a:extLst>
              <a:ext uri="{FF2B5EF4-FFF2-40B4-BE49-F238E27FC236}">
                <a16:creationId xmlns:a16="http://schemas.microsoft.com/office/drawing/2014/main" id="{00A322CD-1985-4C67-80BE-E74FD0022044}"/>
              </a:ext>
            </a:extLst>
          </p:cNvPr>
          <p:cNvCxnSpPr/>
          <p:nvPr/>
        </p:nvCxnSpPr>
        <p:spPr>
          <a:xfrm flipH="1">
            <a:off x="2384854" y="2137719"/>
            <a:ext cx="4324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61F9DD5-11AA-4657-B6D9-FE6D4710DB4B}"/>
              </a:ext>
            </a:extLst>
          </p:cNvPr>
          <p:cNvCxnSpPr/>
          <p:nvPr/>
        </p:nvCxnSpPr>
        <p:spPr>
          <a:xfrm>
            <a:off x="2360141" y="2150076"/>
            <a:ext cx="0" cy="21866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385BD1E-D220-445B-81AB-D548A13EAC38}"/>
              </a:ext>
            </a:extLst>
          </p:cNvPr>
          <p:cNvCxnSpPr/>
          <p:nvPr/>
        </p:nvCxnSpPr>
        <p:spPr>
          <a:xfrm>
            <a:off x="2384854" y="4336736"/>
            <a:ext cx="9514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5E551CF-064B-47FC-9CA8-8A3D0B5B6D5A}"/>
              </a:ext>
            </a:extLst>
          </p:cNvPr>
          <p:cNvSpPr txBox="1"/>
          <p:nvPr/>
        </p:nvSpPr>
        <p:spPr>
          <a:xfrm>
            <a:off x="4411363" y="5514042"/>
            <a:ext cx="2298357" cy="1313180"/>
          </a:xfrm>
          <a:prstGeom prst="rect">
            <a:avLst/>
          </a:prstGeom>
          <a:noFill/>
        </p:spPr>
        <p:txBody>
          <a:bodyPr wrap="square" rtlCol="0">
            <a:spAutoFit/>
          </a:bodyPr>
          <a:lstStyle/>
          <a:p>
            <a:r>
              <a:rPr lang="en-US" sz="1400" dirty="0">
                <a:solidFill>
                  <a:srgbClr val="C00000"/>
                </a:solidFill>
              </a:rPr>
              <a:t>PV factor = 1/(1+i)</a:t>
            </a:r>
            <a:r>
              <a:rPr lang="en-US" sz="1400" baseline="30000" dirty="0">
                <a:solidFill>
                  <a:srgbClr val="C00000"/>
                </a:solidFill>
              </a:rPr>
              <a:t>t</a:t>
            </a:r>
            <a:r>
              <a:rPr lang="en-US" sz="1400" dirty="0">
                <a:solidFill>
                  <a:srgbClr val="C00000"/>
                </a:solidFill>
              </a:rPr>
              <a:t>,</a:t>
            </a:r>
          </a:p>
          <a:p>
            <a:r>
              <a:rPr lang="en-US" sz="1400" dirty="0">
                <a:solidFill>
                  <a:srgbClr val="C00000"/>
                </a:solidFill>
              </a:rPr>
              <a:t>e.g. for year 1</a:t>
            </a:r>
          </a:p>
          <a:p>
            <a:r>
              <a:rPr lang="en-US" sz="1400" dirty="0">
                <a:solidFill>
                  <a:srgbClr val="C00000"/>
                </a:solidFill>
              </a:rPr>
              <a:t>1/(1+20%)</a:t>
            </a:r>
            <a:r>
              <a:rPr lang="en-US" sz="1400" baseline="30000" dirty="0">
                <a:solidFill>
                  <a:srgbClr val="C00000"/>
                </a:solidFill>
              </a:rPr>
              <a:t>1 </a:t>
            </a:r>
            <a:r>
              <a:rPr lang="en-US" sz="1400" dirty="0">
                <a:solidFill>
                  <a:srgbClr val="C00000"/>
                </a:solidFill>
              </a:rPr>
              <a:t> = 0.833</a:t>
            </a:r>
          </a:p>
          <a:p>
            <a:endParaRPr lang="en-US" sz="1400" baseline="30000" dirty="0">
              <a:solidFill>
                <a:srgbClr val="C00000"/>
              </a:solidFill>
            </a:endParaRPr>
          </a:p>
          <a:p>
            <a:r>
              <a:rPr lang="en-US" sz="1400" dirty="0">
                <a:solidFill>
                  <a:srgbClr val="C00000"/>
                </a:solidFill>
              </a:rPr>
              <a:t>For year 2</a:t>
            </a:r>
          </a:p>
          <a:p>
            <a:r>
              <a:rPr lang="en-US" sz="1400" dirty="0">
                <a:solidFill>
                  <a:srgbClr val="C00000"/>
                </a:solidFill>
              </a:rPr>
              <a:t>1/(1+20%)</a:t>
            </a:r>
            <a:r>
              <a:rPr lang="en-US" sz="1400" baseline="30000" dirty="0">
                <a:solidFill>
                  <a:srgbClr val="C00000"/>
                </a:solidFill>
              </a:rPr>
              <a:t>2</a:t>
            </a:r>
            <a:r>
              <a:rPr lang="en-US" sz="1400" dirty="0">
                <a:solidFill>
                  <a:srgbClr val="C00000"/>
                </a:solidFill>
              </a:rPr>
              <a:t> = 0.6944</a:t>
            </a:r>
          </a:p>
        </p:txBody>
      </p:sp>
      <p:cxnSp>
        <p:nvCxnSpPr>
          <p:cNvPr id="16" name="Straight Arrow Connector 15">
            <a:extLst>
              <a:ext uri="{FF2B5EF4-FFF2-40B4-BE49-F238E27FC236}">
                <a16:creationId xmlns:a16="http://schemas.microsoft.com/office/drawing/2014/main" id="{7F8DEE30-83D0-4869-BC6D-76C9B1728C41}"/>
              </a:ext>
            </a:extLst>
          </p:cNvPr>
          <p:cNvCxnSpPr/>
          <p:nvPr/>
        </p:nvCxnSpPr>
        <p:spPr>
          <a:xfrm>
            <a:off x="4992130" y="4707924"/>
            <a:ext cx="172994" cy="750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76C2B71-F0DE-4054-B03E-D4407169A485}"/>
              </a:ext>
            </a:extLst>
          </p:cNvPr>
          <p:cNvCxnSpPr/>
          <p:nvPr/>
        </p:nvCxnSpPr>
        <p:spPr>
          <a:xfrm flipH="1">
            <a:off x="5375189" y="4744995"/>
            <a:ext cx="185352" cy="769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F68CB6-1827-44AD-B95A-6A11060AEEBF}"/>
              </a:ext>
            </a:extLst>
          </p:cNvPr>
          <p:cNvSpPr txBox="1"/>
          <p:nvPr/>
        </p:nvSpPr>
        <p:spPr>
          <a:xfrm>
            <a:off x="574588" y="5609926"/>
            <a:ext cx="2026509" cy="1200329"/>
          </a:xfrm>
          <a:prstGeom prst="rect">
            <a:avLst/>
          </a:prstGeom>
          <a:noFill/>
        </p:spPr>
        <p:txBody>
          <a:bodyPr wrap="square" rtlCol="0">
            <a:spAutoFit/>
          </a:bodyPr>
          <a:lstStyle/>
          <a:p>
            <a:r>
              <a:rPr lang="en-US" dirty="0">
                <a:solidFill>
                  <a:srgbClr val="FF0000"/>
                </a:solidFill>
              </a:rPr>
              <a:t>Note: IRR is calculated with non-discounted Cash Flows</a:t>
            </a:r>
          </a:p>
        </p:txBody>
      </p:sp>
      <p:cxnSp>
        <p:nvCxnSpPr>
          <p:cNvPr id="21" name="Straight Arrow Connector 20">
            <a:extLst>
              <a:ext uri="{FF2B5EF4-FFF2-40B4-BE49-F238E27FC236}">
                <a16:creationId xmlns:a16="http://schemas.microsoft.com/office/drawing/2014/main" id="{B8C0796D-DEEB-4B3B-8C98-901DF5FEF521}"/>
              </a:ext>
            </a:extLst>
          </p:cNvPr>
          <p:cNvCxnSpPr/>
          <p:nvPr/>
        </p:nvCxnSpPr>
        <p:spPr>
          <a:xfrm flipV="1">
            <a:off x="2360141" y="5418518"/>
            <a:ext cx="889686" cy="475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626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9A9CB-99D2-4265-B576-35488BD156D7}"/>
              </a:ext>
            </a:extLst>
          </p:cNvPr>
          <p:cNvSpPr>
            <a:spLocks noGrp="1"/>
          </p:cNvSpPr>
          <p:nvPr>
            <p:ph idx="1"/>
          </p:nvPr>
        </p:nvSpPr>
        <p:spPr>
          <a:xfrm>
            <a:off x="0" y="984587"/>
            <a:ext cx="9045146" cy="5688062"/>
          </a:xfrm>
        </p:spPr>
        <p:txBody>
          <a:bodyPr>
            <a:normAutofit/>
          </a:bodyPr>
          <a:lstStyle/>
          <a:p>
            <a:r>
              <a:rPr lang="en-US" dirty="0" err="1"/>
              <a:t>Kraftstoff</a:t>
            </a:r>
            <a:r>
              <a:rPr lang="en-US" dirty="0"/>
              <a:t> is a German-based company that manufactures electronic fuel-injection carburetor assemblies for several large automobile companies in Germany, including Mercedes, BMW, and Opel. The firm, like many firms in Germany today, is revising its financial policies in line with the increasing degree of disclosure required by firms if they wish to list their shares publicly in or out of Germany. </a:t>
            </a:r>
            <a:r>
              <a:rPr lang="en-US" b="1" dirty="0"/>
              <a:t>The company’s earnings before tax (EBT) is €483,500,000.</a:t>
            </a:r>
          </a:p>
          <a:p>
            <a:r>
              <a:rPr lang="en-US" dirty="0" err="1"/>
              <a:t>Kraftstoff’s</a:t>
            </a:r>
            <a:r>
              <a:rPr lang="en-US" dirty="0"/>
              <a:t> primary problem is that the German corporate income tax code </a:t>
            </a:r>
            <a:r>
              <a:rPr lang="en-US" b="1" dirty="0"/>
              <a:t>applies a different income tax rate to income depending on whether it is retained (45%) or distributed to stockholders (30%). </a:t>
            </a:r>
          </a:p>
          <a:p>
            <a:pPr marL="457200" indent="-457200">
              <a:buAutoNum type="alphaLcPeriod"/>
            </a:pPr>
            <a:r>
              <a:rPr lang="en-US" dirty="0"/>
              <a:t>If </a:t>
            </a:r>
            <a:r>
              <a:rPr lang="en-US" dirty="0" err="1"/>
              <a:t>Kraftstoff</a:t>
            </a:r>
            <a:r>
              <a:rPr lang="en-US" dirty="0"/>
              <a:t> planned to </a:t>
            </a:r>
            <a:r>
              <a:rPr lang="en-US" b="1" dirty="0"/>
              <a:t>distribute 50% of its net income</a:t>
            </a:r>
            <a:r>
              <a:rPr lang="en-US" dirty="0"/>
              <a:t>, what would be </a:t>
            </a:r>
            <a:r>
              <a:rPr lang="en-US" b="1" dirty="0"/>
              <a:t>its total net income </a:t>
            </a:r>
            <a:r>
              <a:rPr lang="en-US" dirty="0"/>
              <a:t>and </a:t>
            </a:r>
            <a:r>
              <a:rPr lang="en-US" b="1" dirty="0"/>
              <a:t>total corporate tax bills?</a:t>
            </a:r>
          </a:p>
          <a:p>
            <a:pPr marL="457200" indent="-457200">
              <a:buAutoNum type="alphaLcPeriod"/>
            </a:pPr>
            <a:endParaRPr lang="en-US" dirty="0"/>
          </a:p>
          <a:p>
            <a:pPr marL="457200" indent="-457200">
              <a:buAutoNum type="alphaLcPeriod"/>
            </a:pPr>
            <a:r>
              <a:rPr lang="en-US" dirty="0"/>
              <a:t>b.  If </a:t>
            </a:r>
            <a:r>
              <a:rPr lang="en-US" dirty="0" err="1"/>
              <a:t>Kraftstoff</a:t>
            </a:r>
            <a:r>
              <a:rPr lang="en-US" dirty="0"/>
              <a:t> was </a:t>
            </a:r>
            <a:r>
              <a:rPr lang="en-US" b="1" dirty="0"/>
              <a:t>attempting to choose between a 40% and 60% </a:t>
            </a:r>
            <a:r>
              <a:rPr lang="en-US" dirty="0"/>
              <a:t>payout rate to stockholders, what arguments and values would management use in order to </a:t>
            </a:r>
            <a:r>
              <a:rPr lang="en-US" b="1" dirty="0"/>
              <a:t>convince stockholders which of the two pay-outs is in everyone’s best interest?</a:t>
            </a:r>
          </a:p>
        </p:txBody>
      </p:sp>
    </p:spTree>
    <p:extLst>
      <p:ext uri="{BB962C8B-B14F-4D97-AF65-F5344CB8AC3E}">
        <p14:creationId xmlns:p14="http://schemas.microsoft.com/office/powerpoint/2010/main" val="3533188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51BBC4-601D-4C3B-8479-76138FA1331B}"/>
              </a:ext>
            </a:extLst>
          </p:cNvPr>
          <p:cNvPicPr>
            <a:picLocks noChangeAspect="1"/>
          </p:cNvPicPr>
          <p:nvPr/>
        </p:nvPicPr>
        <p:blipFill>
          <a:blip r:embed="rId2"/>
          <a:stretch>
            <a:fillRect/>
          </a:stretch>
        </p:blipFill>
        <p:spPr>
          <a:xfrm>
            <a:off x="198783" y="168255"/>
            <a:ext cx="8746434" cy="2364878"/>
          </a:xfrm>
          <a:prstGeom prst="rect">
            <a:avLst/>
          </a:prstGeom>
        </p:spPr>
      </p:pic>
      <p:pic>
        <p:nvPicPr>
          <p:cNvPr id="5" name="Picture 4">
            <a:extLst>
              <a:ext uri="{FF2B5EF4-FFF2-40B4-BE49-F238E27FC236}">
                <a16:creationId xmlns:a16="http://schemas.microsoft.com/office/drawing/2014/main" id="{6E66EE0D-39DD-4098-B992-ED7F24CCB084}"/>
              </a:ext>
            </a:extLst>
          </p:cNvPr>
          <p:cNvPicPr>
            <a:picLocks noChangeAspect="1"/>
          </p:cNvPicPr>
          <p:nvPr/>
        </p:nvPicPr>
        <p:blipFill>
          <a:blip r:embed="rId3"/>
          <a:stretch>
            <a:fillRect/>
          </a:stretch>
        </p:blipFill>
        <p:spPr>
          <a:xfrm>
            <a:off x="198783" y="2675649"/>
            <a:ext cx="3594581" cy="4182351"/>
          </a:xfrm>
          <a:prstGeom prst="rect">
            <a:avLst/>
          </a:prstGeom>
        </p:spPr>
      </p:pic>
    </p:spTree>
    <p:extLst>
      <p:ext uri="{BB962C8B-B14F-4D97-AF65-F5344CB8AC3E}">
        <p14:creationId xmlns:p14="http://schemas.microsoft.com/office/powerpoint/2010/main" val="1662510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58CCAE-7E6C-4E2D-9EA0-B30A50F3312D}"/>
              </a:ext>
            </a:extLst>
          </p:cNvPr>
          <p:cNvPicPr>
            <a:picLocks noChangeAspect="1"/>
          </p:cNvPicPr>
          <p:nvPr/>
        </p:nvPicPr>
        <p:blipFill>
          <a:blip r:embed="rId2"/>
          <a:stretch>
            <a:fillRect/>
          </a:stretch>
        </p:blipFill>
        <p:spPr>
          <a:xfrm>
            <a:off x="119242" y="242810"/>
            <a:ext cx="8641697" cy="4635612"/>
          </a:xfrm>
          <a:prstGeom prst="rect">
            <a:avLst/>
          </a:prstGeom>
        </p:spPr>
      </p:pic>
      <p:sp>
        <p:nvSpPr>
          <p:cNvPr id="3" name="TextBox 2">
            <a:extLst>
              <a:ext uri="{FF2B5EF4-FFF2-40B4-BE49-F238E27FC236}">
                <a16:creationId xmlns:a16="http://schemas.microsoft.com/office/drawing/2014/main" id="{CA3D6954-F5F5-49A3-B159-C02D085B2325}"/>
              </a:ext>
            </a:extLst>
          </p:cNvPr>
          <p:cNvSpPr txBox="1"/>
          <p:nvPr/>
        </p:nvSpPr>
        <p:spPr>
          <a:xfrm>
            <a:off x="2409568" y="6171084"/>
            <a:ext cx="3583459" cy="646331"/>
          </a:xfrm>
          <a:prstGeom prst="rect">
            <a:avLst/>
          </a:prstGeom>
          <a:noFill/>
        </p:spPr>
        <p:txBody>
          <a:bodyPr wrap="square" rtlCol="0">
            <a:spAutoFit/>
          </a:bodyPr>
          <a:lstStyle/>
          <a:p>
            <a:r>
              <a:rPr lang="en-US" dirty="0"/>
              <a:t>E145,050,000 + E25,383,750 = E170,433,750</a:t>
            </a:r>
          </a:p>
        </p:txBody>
      </p:sp>
      <p:cxnSp>
        <p:nvCxnSpPr>
          <p:cNvPr id="7" name="Straight Arrow Connector 6">
            <a:extLst>
              <a:ext uri="{FF2B5EF4-FFF2-40B4-BE49-F238E27FC236}">
                <a16:creationId xmlns:a16="http://schemas.microsoft.com/office/drawing/2014/main" id="{0781EC78-015E-4BFB-A873-CC3730FBB6FA}"/>
              </a:ext>
            </a:extLst>
          </p:cNvPr>
          <p:cNvCxnSpPr>
            <a:cxnSpLocks/>
          </p:cNvCxnSpPr>
          <p:nvPr/>
        </p:nvCxnSpPr>
        <p:spPr>
          <a:xfrm flipH="1" flipV="1">
            <a:off x="4201297" y="4878422"/>
            <a:ext cx="691980" cy="12926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E7D51EA-9D82-4545-830E-C896947E559E}"/>
              </a:ext>
            </a:extLst>
          </p:cNvPr>
          <p:cNvSpPr txBox="1"/>
          <p:nvPr/>
        </p:nvSpPr>
        <p:spPr>
          <a:xfrm>
            <a:off x="5535829" y="5524753"/>
            <a:ext cx="3583459" cy="646331"/>
          </a:xfrm>
          <a:prstGeom prst="rect">
            <a:avLst/>
          </a:prstGeom>
          <a:noFill/>
        </p:spPr>
        <p:txBody>
          <a:bodyPr wrap="square" rtlCol="0">
            <a:spAutoFit/>
          </a:bodyPr>
          <a:lstStyle/>
          <a:p>
            <a:r>
              <a:rPr lang="en-US" dirty="0"/>
              <a:t>E169,225,000+E143,841,250=E313,066,250</a:t>
            </a:r>
          </a:p>
        </p:txBody>
      </p:sp>
      <p:cxnSp>
        <p:nvCxnSpPr>
          <p:cNvPr id="11" name="Straight Arrow Connector 10">
            <a:extLst>
              <a:ext uri="{FF2B5EF4-FFF2-40B4-BE49-F238E27FC236}">
                <a16:creationId xmlns:a16="http://schemas.microsoft.com/office/drawing/2014/main" id="{F26401A6-3D76-42E5-9B53-38BDFCF4FEEB}"/>
              </a:ext>
            </a:extLst>
          </p:cNvPr>
          <p:cNvCxnSpPr/>
          <p:nvPr/>
        </p:nvCxnSpPr>
        <p:spPr>
          <a:xfrm flipH="1" flipV="1">
            <a:off x="4979773" y="4460789"/>
            <a:ext cx="580768" cy="10639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D8689D9-90A5-4A9A-AC2E-8A143C8A83B5}"/>
              </a:ext>
            </a:extLst>
          </p:cNvPr>
          <p:cNvSpPr txBox="1"/>
          <p:nvPr/>
        </p:nvSpPr>
        <p:spPr>
          <a:xfrm>
            <a:off x="383061" y="5103341"/>
            <a:ext cx="2817339" cy="1200329"/>
          </a:xfrm>
          <a:prstGeom prst="rect">
            <a:avLst/>
          </a:prstGeom>
          <a:noFill/>
        </p:spPr>
        <p:txBody>
          <a:bodyPr wrap="square" rtlCol="0">
            <a:spAutoFit/>
          </a:bodyPr>
          <a:lstStyle/>
          <a:p>
            <a:r>
              <a:rPr lang="en-US" dirty="0"/>
              <a:t>Retained is taxed 15% above distributed:</a:t>
            </a:r>
          </a:p>
          <a:p>
            <a:r>
              <a:rPr lang="en-US" dirty="0"/>
              <a:t>15%*E169,225,000=</a:t>
            </a:r>
          </a:p>
          <a:p>
            <a:r>
              <a:rPr lang="en-US" dirty="0"/>
              <a:t>$25,383,750</a:t>
            </a:r>
          </a:p>
        </p:txBody>
      </p:sp>
      <p:cxnSp>
        <p:nvCxnSpPr>
          <p:cNvPr id="16" name="Straight Arrow Connector 15">
            <a:extLst>
              <a:ext uri="{FF2B5EF4-FFF2-40B4-BE49-F238E27FC236}">
                <a16:creationId xmlns:a16="http://schemas.microsoft.com/office/drawing/2014/main" id="{2B936C2E-626B-418B-832F-4EF552B73C8F}"/>
              </a:ext>
            </a:extLst>
          </p:cNvPr>
          <p:cNvCxnSpPr/>
          <p:nvPr/>
        </p:nvCxnSpPr>
        <p:spPr>
          <a:xfrm flipV="1">
            <a:off x="2409568" y="3744097"/>
            <a:ext cx="1705233" cy="13592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2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B6C2A-31FE-4ED4-8E95-A494C279A0D6}"/>
              </a:ext>
            </a:extLst>
          </p:cNvPr>
          <p:cNvSpPr>
            <a:spLocks noGrp="1"/>
          </p:cNvSpPr>
          <p:nvPr>
            <p:ph type="title"/>
          </p:nvPr>
        </p:nvSpPr>
        <p:spPr>
          <a:xfrm>
            <a:off x="685800" y="685800"/>
            <a:ext cx="7772400" cy="1609344"/>
          </a:xfrm>
        </p:spPr>
        <p:txBody>
          <a:bodyPr/>
          <a:lstStyle/>
          <a:p>
            <a:r>
              <a:rPr lang="en-US" dirty="0"/>
              <a:t>International CAPITAL BUDGETING</a:t>
            </a:r>
          </a:p>
        </p:txBody>
      </p:sp>
      <p:sp>
        <p:nvSpPr>
          <p:cNvPr id="5" name="Content Placeholder 4">
            <a:extLst>
              <a:ext uri="{FF2B5EF4-FFF2-40B4-BE49-F238E27FC236}">
                <a16:creationId xmlns:a16="http://schemas.microsoft.com/office/drawing/2014/main" id="{85130EBF-E08C-4C0F-AF3C-5388AEB3BFA3}"/>
              </a:ext>
            </a:extLst>
          </p:cNvPr>
          <p:cNvSpPr>
            <a:spLocks noGrp="1"/>
          </p:cNvSpPr>
          <p:nvPr>
            <p:ph idx="1"/>
          </p:nvPr>
        </p:nvSpPr>
        <p:spPr>
          <a:xfrm>
            <a:off x="210065" y="1709420"/>
            <a:ext cx="8625015" cy="4987941"/>
          </a:xfrm>
        </p:spPr>
        <p:txBody>
          <a:bodyPr>
            <a:normAutofit fontScale="85000" lnSpcReduction="20000"/>
          </a:bodyPr>
          <a:lstStyle/>
          <a:p>
            <a:pPr>
              <a:lnSpc>
                <a:spcPct val="150000"/>
              </a:lnSpc>
            </a:pPr>
            <a:r>
              <a:rPr lang="en-US" sz="1800" dirty="0"/>
              <a:t>Slinger Wayne, a U.S.-based private equity firm, is trying to determine </a:t>
            </a:r>
            <a:r>
              <a:rPr lang="en-US" sz="1800" b="1" dirty="0"/>
              <a:t>what it should pay for a tool manufacturing firm in Honduras named Carambola</a:t>
            </a:r>
            <a:r>
              <a:rPr lang="en-US" sz="1800" dirty="0"/>
              <a:t>. Slinger Wayne estimates that Carambola will generate a </a:t>
            </a:r>
            <a:r>
              <a:rPr lang="en-US" sz="1800" b="1" dirty="0"/>
              <a:t>free cash flow of 13 million Honduran lempiras (</a:t>
            </a:r>
            <a:r>
              <a:rPr lang="en-US" sz="1800" b="1" dirty="0" err="1"/>
              <a:t>Lp</a:t>
            </a:r>
            <a:r>
              <a:rPr lang="en-US" sz="1800" b="1" dirty="0"/>
              <a:t>) next year </a:t>
            </a:r>
            <a:r>
              <a:rPr lang="en-US" sz="1800" dirty="0"/>
              <a:t>(2012), and that this </a:t>
            </a:r>
            <a:r>
              <a:rPr lang="en-US" sz="1800" b="1" dirty="0"/>
              <a:t>free cash flow will continue to grow at a constant rate of 8.0% per annum </a:t>
            </a:r>
            <a:r>
              <a:rPr lang="en-US" sz="1800" dirty="0"/>
              <a:t>indefinitely. A private equity firm like Slinger Wayne, however, is not interested in owning a company for long, and </a:t>
            </a:r>
            <a:r>
              <a:rPr lang="en-US" sz="1800" b="1" dirty="0"/>
              <a:t>plans to sell Carambola at the end of three years for approximately 10 times Carambola’s free cash flow in that year</a:t>
            </a:r>
            <a:r>
              <a:rPr lang="en-US" sz="1800" dirty="0"/>
              <a:t>. The </a:t>
            </a:r>
            <a:r>
              <a:rPr lang="en-US" sz="1800" b="1" dirty="0"/>
              <a:t>current spot exchange rate is Lp14.80/$,</a:t>
            </a:r>
            <a:r>
              <a:rPr lang="en-US" sz="1800" dirty="0"/>
              <a:t> but the </a:t>
            </a:r>
            <a:r>
              <a:rPr lang="en-US" sz="1800" b="1" dirty="0"/>
              <a:t>Honduran inflation </a:t>
            </a:r>
            <a:r>
              <a:rPr lang="en-US" sz="1800" dirty="0"/>
              <a:t>rate is expected to </a:t>
            </a:r>
            <a:r>
              <a:rPr lang="en-US" sz="1800" b="1" dirty="0"/>
              <a:t>remain at a relatively high rate of 16.0% per annum </a:t>
            </a:r>
            <a:r>
              <a:rPr lang="en-US" sz="1800" dirty="0"/>
              <a:t>compared to the </a:t>
            </a:r>
            <a:r>
              <a:rPr lang="en-US" sz="1800" b="1" dirty="0"/>
              <a:t>U.S. dollar inflation rate of only 2.0% per annum.</a:t>
            </a:r>
            <a:r>
              <a:rPr lang="en-US" sz="1800" dirty="0"/>
              <a:t> Slinger Wayne </a:t>
            </a:r>
            <a:r>
              <a:rPr lang="en-US" sz="1800" b="1" dirty="0"/>
              <a:t>expects to earn at least a 20% annual rate of return on international investments like Carambola</a:t>
            </a:r>
            <a:r>
              <a:rPr lang="en-US" sz="1800" dirty="0"/>
              <a:t>.</a:t>
            </a:r>
          </a:p>
          <a:p>
            <a:pPr>
              <a:lnSpc>
                <a:spcPct val="150000"/>
              </a:lnSpc>
            </a:pPr>
            <a:r>
              <a:rPr lang="en-US" sz="1800" dirty="0"/>
              <a:t>What is </a:t>
            </a:r>
            <a:r>
              <a:rPr lang="en-US" sz="1800" b="1" dirty="0"/>
              <a:t>Carambola worth if the Honduran lempira were to remain fixed over the three year </a:t>
            </a:r>
            <a:r>
              <a:rPr lang="en-US" sz="1800" dirty="0"/>
              <a:t>investment period?</a:t>
            </a:r>
          </a:p>
          <a:p>
            <a:pPr>
              <a:lnSpc>
                <a:spcPct val="150000"/>
              </a:lnSpc>
            </a:pPr>
            <a:r>
              <a:rPr lang="en-US" sz="1800" dirty="0"/>
              <a:t>What is </a:t>
            </a:r>
            <a:r>
              <a:rPr lang="en-US" sz="1800" b="1" dirty="0"/>
              <a:t>Carambola worth if the Honduran lempira were to change in value over time </a:t>
            </a:r>
            <a:r>
              <a:rPr lang="en-US" sz="1800" dirty="0"/>
              <a:t>according to purchasing power parity? </a:t>
            </a:r>
          </a:p>
        </p:txBody>
      </p:sp>
    </p:spTree>
    <p:extLst>
      <p:ext uri="{BB962C8B-B14F-4D97-AF65-F5344CB8AC3E}">
        <p14:creationId xmlns:p14="http://schemas.microsoft.com/office/powerpoint/2010/main" val="29978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6671-9789-4E0D-9028-84454CBC3AF4}"/>
              </a:ext>
            </a:extLst>
          </p:cNvPr>
          <p:cNvSpPr>
            <a:spLocks noGrp="1"/>
          </p:cNvSpPr>
          <p:nvPr>
            <p:ph type="title"/>
          </p:nvPr>
        </p:nvSpPr>
        <p:spPr/>
        <p:txBody>
          <a:bodyPr/>
          <a:lstStyle/>
          <a:p>
            <a:r>
              <a:rPr lang="en-US" dirty="0"/>
              <a:t>TAXATION</a:t>
            </a:r>
          </a:p>
        </p:txBody>
      </p:sp>
      <p:sp>
        <p:nvSpPr>
          <p:cNvPr id="3" name="Content Placeholder 2">
            <a:extLst>
              <a:ext uri="{FF2B5EF4-FFF2-40B4-BE49-F238E27FC236}">
                <a16:creationId xmlns:a16="http://schemas.microsoft.com/office/drawing/2014/main" id="{C50151A7-91B2-4A49-91F1-471373924995}"/>
              </a:ext>
            </a:extLst>
          </p:cNvPr>
          <p:cNvSpPr>
            <a:spLocks noGrp="1"/>
          </p:cNvSpPr>
          <p:nvPr>
            <p:ph idx="1"/>
          </p:nvPr>
        </p:nvSpPr>
        <p:spPr>
          <a:xfrm>
            <a:off x="1" y="1676564"/>
            <a:ext cx="8859794" cy="5082581"/>
          </a:xfrm>
        </p:spPr>
        <p:txBody>
          <a:bodyPr>
            <a:normAutofit fontScale="92500" lnSpcReduction="20000"/>
          </a:bodyPr>
          <a:lstStyle/>
          <a:p>
            <a:r>
              <a:rPr lang="en-US" dirty="0"/>
              <a:t>Pacific Jewel Airlines is a </a:t>
            </a:r>
            <a:r>
              <a:rPr lang="en-US" b="1" dirty="0"/>
              <a:t>U.S.-based air freight firm with a wholly owned subsidiary in Hong Kong</a:t>
            </a:r>
            <a:r>
              <a:rPr lang="en-US" dirty="0"/>
              <a:t>. The </a:t>
            </a:r>
            <a:r>
              <a:rPr lang="en-US" b="1" dirty="0"/>
              <a:t>subsidiary</a:t>
            </a:r>
            <a:r>
              <a:rPr lang="en-US" dirty="0"/>
              <a:t>, Jewel Hong Kong, has just </a:t>
            </a:r>
            <a:r>
              <a:rPr lang="en-US" b="1" dirty="0"/>
              <a:t>completed a long-term planning report </a:t>
            </a:r>
            <a:r>
              <a:rPr lang="en-US" dirty="0"/>
              <a:t>for the parent company in San Francisco, in which it has </a:t>
            </a:r>
            <a:r>
              <a:rPr lang="en-US" b="1" dirty="0"/>
              <a:t>estimated the following expected earnings and payout rates for the years 2011–2014</a:t>
            </a:r>
            <a:r>
              <a:rPr lang="en-US" dirty="0"/>
              <a:t>.</a:t>
            </a:r>
          </a:p>
          <a:p>
            <a:r>
              <a:rPr lang="en-US" dirty="0"/>
              <a:t>The current </a:t>
            </a:r>
            <a:r>
              <a:rPr lang="en-US" b="1" dirty="0"/>
              <a:t>Hong Kong corporate tax rate </a:t>
            </a:r>
            <a:r>
              <a:rPr lang="en-US" dirty="0"/>
              <a:t>on this </a:t>
            </a:r>
            <a:r>
              <a:rPr lang="en-US" b="1" dirty="0"/>
              <a:t>category of income </a:t>
            </a:r>
            <a:r>
              <a:rPr lang="en-US" dirty="0"/>
              <a:t>is </a:t>
            </a:r>
            <a:r>
              <a:rPr lang="en-US" b="1" dirty="0"/>
              <a:t>16.5%</a:t>
            </a:r>
            <a:r>
              <a:rPr lang="en-US" dirty="0"/>
              <a:t>. Hong Kong </a:t>
            </a:r>
            <a:r>
              <a:rPr lang="en-US" b="1" dirty="0"/>
              <a:t>imposes no withholding taxes on dividends remitted to U.S. investors </a:t>
            </a:r>
            <a:r>
              <a:rPr lang="en-US" dirty="0"/>
              <a:t>(per the Hong Kong-United States bilateral tax treaty). The </a:t>
            </a:r>
            <a:r>
              <a:rPr lang="en-US" b="1" dirty="0"/>
              <a:t>U.S. corporate income tax rate is 35%. </a:t>
            </a:r>
            <a:r>
              <a:rPr lang="en-US" dirty="0"/>
              <a:t>The parent company wants to </a:t>
            </a:r>
            <a:r>
              <a:rPr lang="en-US" b="1" dirty="0"/>
              <a:t>repatriate 75% of net income as dividends annually</a:t>
            </a:r>
            <a:r>
              <a:rPr lang="en-US" dirty="0"/>
              <a:t>.</a:t>
            </a:r>
          </a:p>
          <a:p>
            <a:r>
              <a:rPr lang="en-US" dirty="0"/>
              <a:t>a.  Calculate the </a:t>
            </a:r>
            <a:r>
              <a:rPr lang="en-US" b="1" dirty="0"/>
              <a:t>net income available for distribution </a:t>
            </a:r>
            <a:r>
              <a:rPr lang="en-US" dirty="0"/>
              <a:t>by the Hong Kong subsidiary for the years 2011–2014.</a:t>
            </a:r>
          </a:p>
          <a:p>
            <a:r>
              <a:rPr lang="en-US" dirty="0"/>
              <a:t>b.  What is the </a:t>
            </a:r>
            <a:r>
              <a:rPr lang="en-US" b="1" dirty="0"/>
              <a:t>amount of the dividend expected to be remitted to the U.S. parent each year?</a:t>
            </a:r>
          </a:p>
          <a:p>
            <a:r>
              <a:rPr lang="en-US" dirty="0"/>
              <a:t>c.  After estimating the </a:t>
            </a:r>
            <a:r>
              <a:rPr lang="en-US" b="1" dirty="0"/>
              <a:t>theoretical U.S. tax liability on the expected dividend </a:t>
            </a:r>
            <a:r>
              <a:rPr lang="en-US" dirty="0"/>
              <a:t>(what is often termed gross-up in the U.S.), what is </a:t>
            </a:r>
            <a:r>
              <a:rPr lang="en-US" b="1" dirty="0"/>
              <a:t>the total dividend after tax, including all Hong Kong and U.S. taxes, expected each year?</a:t>
            </a:r>
            <a:r>
              <a:rPr lang="en-US" dirty="0"/>
              <a:t> </a:t>
            </a:r>
          </a:p>
          <a:p>
            <a:r>
              <a:rPr lang="en-US" dirty="0"/>
              <a:t>d.  What is the </a:t>
            </a:r>
            <a:r>
              <a:rPr lang="en-US" b="1" dirty="0"/>
              <a:t>effective tax rate on this foreign-sourced income per year?</a:t>
            </a:r>
          </a:p>
          <a:p>
            <a:endParaRPr lang="en-US" dirty="0"/>
          </a:p>
        </p:txBody>
      </p:sp>
    </p:spTree>
    <p:extLst>
      <p:ext uri="{BB962C8B-B14F-4D97-AF65-F5344CB8AC3E}">
        <p14:creationId xmlns:p14="http://schemas.microsoft.com/office/powerpoint/2010/main" val="3930168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AF8D-CDFF-42AC-9D29-1D77D3C35D14}"/>
              </a:ext>
            </a:extLst>
          </p:cNvPr>
          <p:cNvSpPr>
            <a:spLocks noGrp="1"/>
          </p:cNvSpPr>
          <p:nvPr>
            <p:ph type="title"/>
          </p:nvPr>
        </p:nvSpPr>
        <p:spPr/>
        <p:txBody>
          <a:bodyPr/>
          <a:lstStyle/>
          <a:p>
            <a:r>
              <a:rPr lang="en-US" dirty="0"/>
              <a:t>Taxation</a:t>
            </a:r>
          </a:p>
        </p:txBody>
      </p:sp>
      <p:pic>
        <p:nvPicPr>
          <p:cNvPr id="4" name="Picture 3">
            <a:extLst>
              <a:ext uri="{FF2B5EF4-FFF2-40B4-BE49-F238E27FC236}">
                <a16:creationId xmlns:a16="http://schemas.microsoft.com/office/drawing/2014/main" id="{0D2968F5-ED4B-48AC-B3BA-9D5A2ECC1FE6}"/>
              </a:ext>
            </a:extLst>
          </p:cNvPr>
          <p:cNvPicPr>
            <a:picLocks noChangeAspect="1"/>
          </p:cNvPicPr>
          <p:nvPr/>
        </p:nvPicPr>
        <p:blipFill>
          <a:blip r:embed="rId2"/>
          <a:stretch>
            <a:fillRect/>
          </a:stretch>
        </p:blipFill>
        <p:spPr>
          <a:xfrm>
            <a:off x="369702" y="1891201"/>
            <a:ext cx="8577592" cy="1902323"/>
          </a:xfrm>
          <a:prstGeom prst="rect">
            <a:avLst/>
          </a:prstGeom>
        </p:spPr>
      </p:pic>
      <p:sp>
        <p:nvSpPr>
          <p:cNvPr id="5" name="Rectangle 4">
            <a:extLst>
              <a:ext uri="{FF2B5EF4-FFF2-40B4-BE49-F238E27FC236}">
                <a16:creationId xmlns:a16="http://schemas.microsoft.com/office/drawing/2014/main" id="{176A2ACC-50B2-44F8-8631-6A48F7226902}"/>
              </a:ext>
            </a:extLst>
          </p:cNvPr>
          <p:cNvSpPr/>
          <p:nvPr/>
        </p:nvSpPr>
        <p:spPr>
          <a:xfrm>
            <a:off x="685800" y="4573714"/>
            <a:ext cx="6474941" cy="646331"/>
          </a:xfrm>
          <a:prstGeom prst="rect">
            <a:avLst/>
          </a:prstGeom>
        </p:spPr>
        <p:txBody>
          <a:bodyPr wrap="square">
            <a:spAutoFit/>
          </a:bodyPr>
          <a:lstStyle/>
          <a:p>
            <a:r>
              <a:rPr lang="en-US" dirty="0"/>
              <a:t>a.  Calculate the </a:t>
            </a:r>
            <a:r>
              <a:rPr lang="en-US" b="1" dirty="0"/>
              <a:t>net income available for distribution </a:t>
            </a:r>
            <a:r>
              <a:rPr lang="en-US" dirty="0"/>
              <a:t>by the Hong Kong subsidiary for the years 2011–2014.</a:t>
            </a:r>
          </a:p>
        </p:txBody>
      </p:sp>
    </p:spTree>
    <p:extLst>
      <p:ext uri="{BB962C8B-B14F-4D97-AF65-F5344CB8AC3E}">
        <p14:creationId xmlns:p14="http://schemas.microsoft.com/office/powerpoint/2010/main" val="2807240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AF8D-CDFF-42AC-9D29-1D77D3C35D14}"/>
              </a:ext>
            </a:extLst>
          </p:cNvPr>
          <p:cNvSpPr>
            <a:spLocks noGrp="1"/>
          </p:cNvSpPr>
          <p:nvPr>
            <p:ph type="title"/>
          </p:nvPr>
        </p:nvSpPr>
        <p:spPr/>
        <p:txBody>
          <a:bodyPr/>
          <a:lstStyle/>
          <a:p>
            <a:r>
              <a:rPr lang="en-US" dirty="0"/>
              <a:t>Taxation</a:t>
            </a:r>
          </a:p>
        </p:txBody>
      </p:sp>
      <p:sp>
        <p:nvSpPr>
          <p:cNvPr id="5" name="Rectangle 4">
            <a:extLst>
              <a:ext uri="{FF2B5EF4-FFF2-40B4-BE49-F238E27FC236}">
                <a16:creationId xmlns:a16="http://schemas.microsoft.com/office/drawing/2014/main" id="{176A2ACC-50B2-44F8-8631-6A48F7226902}"/>
              </a:ext>
            </a:extLst>
          </p:cNvPr>
          <p:cNvSpPr/>
          <p:nvPr/>
        </p:nvSpPr>
        <p:spPr>
          <a:xfrm>
            <a:off x="685800" y="1770810"/>
            <a:ext cx="6474941" cy="646331"/>
          </a:xfrm>
          <a:prstGeom prst="rect">
            <a:avLst/>
          </a:prstGeom>
        </p:spPr>
        <p:txBody>
          <a:bodyPr wrap="square">
            <a:spAutoFit/>
          </a:bodyPr>
          <a:lstStyle/>
          <a:p>
            <a:r>
              <a:rPr lang="en-US" dirty="0"/>
              <a:t>a.  Calculate the </a:t>
            </a:r>
            <a:r>
              <a:rPr lang="en-US" b="1" dirty="0"/>
              <a:t>net income available for distribution </a:t>
            </a:r>
            <a:r>
              <a:rPr lang="en-US" dirty="0"/>
              <a:t>by the Hong Kong subsidiary for the years 2011–2014.</a:t>
            </a:r>
          </a:p>
        </p:txBody>
      </p:sp>
      <p:pic>
        <p:nvPicPr>
          <p:cNvPr id="3" name="Picture 2">
            <a:extLst>
              <a:ext uri="{FF2B5EF4-FFF2-40B4-BE49-F238E27FC236}">
                <a16:creationId xmlns:a16="http://schemas.microsoft.com/office/drawing/2014/main" id="{F0DCA249-E2F6-44D1-B375-5CC889852037}"/>
              </a:ext>
            </a:extLst>
          </p:cNvPr>
          <p:cNvPicPr>
            <a:picLocks noChangeAspect="1"/>
          </p:cNvPicPr>
          <p:nvPr/>
        </p:nvPicPr>
        <p:blipFill>
          <a:blip r:embed="rId2"/>
          <a:stretch>
            <a:fillRect/>
          </a:stretch>
        </p:blipFill>
        <p:spPr>
          <a:xfrm>
            <a:off x="88272" y="2569303"/>
            <a:ext cx="8967455" cy="1609343"/>
          </a:xfrm>
          <a:prstGeom prst="rect">
            <a:avLst/>
          </a:prstGeom>
        </p:spPr>
      </p:pic>
      <p:sp>
        <p:nvSpPr>
          <p:cNvPr id="6" name="TextBox 5">
            <a:extLst>
              <a:ext uri="{FF2B5EF4-FFF2-40B4-BE49-F238E27FC236}">
                <a16:creationId xmlns:a16="http://schemas.microsoft.com/office/drawing/2014/main" id="{EC9BDC5F-42E0-45B0-9173-8EDA0B72B015}"/>
              </a:ext>
            </a:extLst>
          </p:cNvPr>
          <p:cNvSpPr txBox="1"/>
          <p:nvPr/>
        </p:nvSpPr>
        <p:spPr>
          <a:xfrm>
            <a:off x="1334531" y="4776382"/>
            <a:ext cx="3669956" cy="369332"/>
          </a:xfrm>
          <a:prstGeom prst="rect">
            <a:avLst/>
          </a:prstGeom>
          <a:noFill/>
        </p:spPr>
        <p:txBody>
          <a:bodyPr wrap="square" rtlCol="0">
            <a:spAutoFit/>
          </a:bodyPr>
          <a:lstStyle/>
          <a:p>
            <a:r>
              <a:rPr lang="en-US" dirty="0"/>
              <a:t>$8,000 - $800 - $1,188 = $6,012</a:t>
            </a:r>
          </a:p>
        </p:txBody>
      </p:sp>
      <p:cxnSp>
        <p:nvCxnSpPr>
          <p:cNvPr id="8" name="Straight Arrow Connector 7">
            <a:extLst>
              <a:ext uri="{FF2B5EF4-FFF2-40B4-BE49-F238E27FC236}">
                <a16:creationId xmlns:a16="http://schemas.microsoft.com/office/drawing/2014/main" id="{593303AA-FE58-4D6C-991A-93E6EBF9F147}"/>
              </a:ext>
            </a:extLst>
          </p:cNvPr>
          <p:cNvCxnSpPr/>
          <p:nvPr/>
        </p:nvCxnSpPr>
        <p:spPr>
          <a:xfrm flipV="1">
            <a:off x="3472249" y="4077730"/>
            <a:ext cx="716692" cy="6549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D51D78E-7517-45AA-AEB5-49E638D12FD2}"/>
              </a:ext>
            </a:extLst>
          </p:cNvPr>
          <p:cNvSpPr txBox="1"/>
          <p:nvPr/>
        </p:nvSpPr>
        <p:spPr>
          <a:xfrm>
            <a:off x="3328086" y="5687073"/>
            <a:ext cx="4024183" cy="369332"/>
          </a:xfrm>
          <a:prstGeom prst="rect">
            <a:avLst/>
          </a:prstGeom>
          <a:noFill/>
        </p:spPr>
        <p:txBody>
          <a:bodyPr wrap="square" rtlCol="0">
            <a:spAutoFit/>
          </a:bodyPr>
          <a:lstStyle/>
          <a:p>
            <a:r>
              <a:rPr lang="en-US" dirty="0"/>
              <a:t>$10,000 - $1,000 - $1,1485 = $7,515</a:t>
            </a:r>
          </a:p>
        </p:txBody>
      </p:sp>
      <p:cxnSp>
        <p:nvCxnSpPr>
          <p:cNvPr id="11" name="Straight Arrow Connector 10">
            <a:extLst>
              <a:ext uri="{FF2B5EF4-FFF2-40B4-BE49-F238E27FC236}">
                <a16:creationId xmlns:a16="http://schemas.microsoft.com/office/drawing/2014/main" id="{0F978169-5DB0-4EC4-B852-D6DCA9B4AAE4}"/>
              </a:ext>
            </a:extLst>
          </p:cNvPr>
          <p:cNvCxnSpPr/>
          <p:nvPr/>
        </p:nvCxnSpPr>
        <p:spPr>
          <a:xfrm flipH="1" flipV="1">
            <a:off x="5708822" y="4077730"/>
            <a:ext cx="123567" cy="1609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775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AF8D-CDFF-42AC-9D29-1D77D3C35D14}"/>
              </a:ext>
            </a:extLst>
          </p:cNvPr>
          <p:cNvSpPr>
            <a:spLocks noGrp="1"/>
          </p:cNvSpPr>
          <p:nvPr>
            <p:ph type="title"/>
          </p:nvPr>
        </p:nvSpPr>
        <p:spPr/>
        <p:txBody>
          <a:bodyPr/>
          <a:lstStyle/>
          <a:p>
            <a:r>
              <a:rPr lang="en-US" dirty="0"/>
              <a:t>Taxation</a:t>
            </a:r>
          </a:p>
        </p:txBody>
      </p:sp>
      <p:pic>
        <p:nvPicPr>
          <p:cNvPr id="3" name="Picture 2">
            <a:extLst>
              <a:ext uri="{FF2B5EF4-FFF2-40B4-BE49-F238E27FC236}">
                <a16:creationId xmlns:a16="http://schemas.microsoft.com/office/drawing/2014/main" id="{F0DCA249-E2F6-44D1-B375-5CC889852037}"/>
              </a:ext>
            </a:extLst>
          </p:cNvPr>
          <p:cNvPicPr>
            <a:picLocks noChangeAspect="1"/>
          </p:cNvPicPr>
          <p:nvPr/>
        </p:nvPicPr>
        <p:blipFill>
          <a:blip r:embed="rId2"/>
          <a:stretch>
            <a:fillRect/>
          </a:stretch>
        </p:blipFill>
        <p:spPr>
          <a:xfrm>
            <a:off x="88272" y="2569303"/>
            <a:ext cx="8967455" cy="1609343"/>
          </a:xfrm>
          <a:prstGeom prst="rect">
            <a:avLst/>
          </a:prstGeom>
        </p:spPr>
      </p:pic>
      <p:sp>
        <p:nvSpPr>
          <p:cNvPr id="4" name="Rectangle 3">
            <a:extLst>
              <a:ext uri="{FF2B5EF4-FFF2-40B4-BE49-F238E27FC236}">
                <a16:creationId xmlns:a16="http://schemas.microsoft.com/office/drawing/2014/main" id="{B8DAEDA1-ECDA-4C08-88B5-98238A31E30A}"/>
              </a:ext>
            </a:extLst>
          </p:cNvPr>
          <p:cNvSpPr/>
          <p:nvPr/>
        </p:nvSpPr>
        <p:spPr>
          <a:xfrm>
            <a:off x="685800" y="1582884"/>
            <a:ext cx="5857103" cy="646331"/>
          </a:xfrm>
          <a:prstGeom prst="rect">
            <a:avLst/>
          </a:prstGeom>
        </p:spPr>
        <p:txBody>
          <a:bodyPr wrap="square">
            <a:spAutoFit/>
          </a:bodyPr>
          <a:lstStyle/>
          <a:p>
            <a:r>
              <a:rPr lang="en-US" dirty="0"/>
              <a:t>What is the </a:t>
            </a:r>
            <a:r>
              <a:rPr lang="en-US" b="1" dirty="0"/>
              <a:t>amount of the dividend expected to be remitted to the U.S. parent each year?</a:t>
            </a:r>
          </a:p>
        </p:txBody>
      </p:sp>
      <p:pic>
        <p:nvPicPr>
          <p:cNvPr id="10" name="Picture 9">
            <a:extLst>
              <a:ext uri="{FF2B5EF4-FFF2-40B4-BE49-F238E27FC236}">
                <a16:creationId xmlns:a16="http://schemas.microsoft.com/office/drawing/2014/main" id="{8E7B634A-8749-4479-8823-425D841B9540}"/>
              </a:ext>
            </a:extLst>
          </p:cNvPr>
          <p:cNvPicPr>
            <a:picLocks noChangeAspect="1"/>
          </p:cNvPicPr>
          <p:nvPr/>
        </p:nvPicPr>
        <p:blipFill>
          <a:blip r:embed="rId3"/>
          <a:stretch>
            <a:fillRect/>
          </a:stretch>
        </p:blipFill>
        <p:spPr>
          <a:xfrm>
            <a:off x="3741523" y="316521"/>
            <a:ext cx="5219700" cy="685800"/>
          </a:xfrm>
          <a:prstGeom prst="rect">
            <a:avLst/>
          </a:prstGeom>
        </p:spPr>
      </p:pic>
      <p:sp>
        <p:nvSpPr>
          <p:cNvPr id="12" name="TextBox 11">
            <a:extLst>
              <a:ext uri="{FF2B5EF4-FFF2-40B4-BE49-F238E27FC236}">
                <a16:creationId xmlns:a16="http://schemas.microsoft.com/office/drawing/2014/main" id="{7989D3C8-AD0B-4C11-8F3A-079E32740992}"/>
              </a:ext>
            </a:extLst>
          </p:cNvPr>
          <p:cNvSpPr txBox="1"/>
          <p:nvPr/>
        </p:nvSpPr>
        <p:spPr>
          <a:xfrm>
            <a:off x="685800" y="4399005"/>
            <a:ext cx="2897659" cy="646331"/>
          </a:xfrm>
          <a:prstGeom prst="rect">
            <a:avLst/>
          </a:prstGeom>
          <a:noFill/>
        </p:spPr>
        <p:txBody>
          <a:bodyPr wrap="square" rtlCol="0">
            <a:spAutoFit/>
          </a:bodyPr>
          <a:lstStyle/>
          <a:p>
            <a:r>
              <a:rPr lang="en-US" dirty="0"/>
              <a:t>Dividends remitted</a:t>
            </a:r>
          </a:p>
          <a:p>
            <a:r>
              <a:rPr lang="en-US" dirty="0"/>
              <a:t>Retained Earnings</a:t>
            </a:r>
          </a:p>
        </p:txBody>
      </p:sp>
    </p:spTree>
    <p:extLst>
      <p:ext uri="{BB962C8B-B14F-4D97-AF65-F5344CB8AC3E}">
        <p14:creationId xmlns:p14="http://schemas.microsoft.com/office/powerpoint/2010/main" val="2345803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AF8D-CDFF-42AC-9D29-1D77D3C35D14}"/>
              </a:ext>
            </a:extLst>
          </p:cNvPr>
          <p:cNvSpPr>
            <a:spLocks noGrp="1"/>
          </p:cNvSpPr>
          <p:nvPr>
            <p:ph type="title"/>
          </p:nvPr>
        </p:nvSpPr>
        <p:spPr/>
        <p:txBody>
          <a:bodyPr/>
          <a:lstStyle/>
          <a:p>
            <a:r>
              <a:rPr lang="en-US" dirty="0"/>
              <a:t>Taxation</a:t>
            </a:r>
          </a:p>
        </p:txBody>
      </p:sp>
      <p:sp>
        <p:nvSpPr>
          <p:cNvPr id="4" name="Rectangle 3">
            <a:extLst>
              <a:ext uri="{FF2B5EF4-FFF2-40B4-BE49-F238E27FC236}">
                <a16:creationId xmlns:a16="http://schemas.microsoft.com/office/drawing/2014/main" id="{B8DAEDA1-ECDA-4C08-88B5-98238A31E30A}"/>
              </a:ext>
            </a:extLst>
          </p:cNvPr>
          <p:cNvSpPr/>
          <p:nvPr/>
        </p:nvSpPr>
        <p:spPr>
          <a:xfrm>
            <a:off x="685800" y="1582884"/>
            <a:ext cx="5857103" cy="646331"/>
          </a:xfrm>
          <a:prstGeom prst="rect">
            <a:avLst/>
          </a:prstGeom>
        </p:spPr>
        <p:txBody>
          <a:bodyPr wrap="square">
            <a:spAutoFit/>
          </a:bodyPr>
          <a:lstStyle/>
          <a:p>
            <a:r>
              <a:rPr lang="en-US" dirty="0"/>
              <a:t>What is the </a:t>
            </a:r>
            <a:r>
              <a:rPr lang="en-US" b="1" dirty="0"/>
              <a:t>amount of the dividend expected to be remitted to the U.S. parent each year?</a:t>
            </a:r>
          </a:p>
        </p:txBody>
      </p:sp>
      <p:pic>
        <p:nvPicPr>
          <p:cNvPr id="10" name="Picture 9">
            <a:extLst>
              <a:ext uri="{FF2B5EF4-FFF2-40B4-BE49-F238E27FC236}">
                <a16:creationId xmlns:a16="http://schemas.microsoft.com/office/drawing/2014/main" id="{8E7B634A-8749-4479-8823-425D841B9540}"/>
              </a:ext>
            </a:extLst>
          </p:cNvPr>
          <p:cNvPicPr>
            <a:picLocks noChangeAspect="1"/>
          </p:cNvPicPr>
          <p:nvPr/>
        </p:nvPicPr>
        <p:blipFill>
          <a:blip r:embed="rId2"/>
          <a:stretch>
            <a:fillRect/>
          </a:stretch>
        </p:blipFill>
        <p:spPr>
          <a:xfrm>
            <a:off x="3741523" y="316521"/>
            <a:ext cx="5219700" cy="685800"/>
          </a:xfrm>
          <a:prstGeom prst="rect">
            <a:avLst/>
          </a:prstGeom>
        </p:spPr>
      </p:pic>
      <p:pic>
        <p:nvPicPr>
          <p:cNvPr id="5" name="Picture 4">
            <a:extLst>
              <a:ext uri="{FF2B5EF4-FFF2-40B4-BE49-F238E27FC236}">
                <a16:creationId xmlns:a16="http://schemas.microsoft.com/office/drawing/2014/main" id="{4572BDAD-4FF2-4387-A44E-D756A1BC1221}"/>
              </a:ext>
            </a:extLst>
          </p:cNvPr>
          <p:cNvPicPr>
            <a:picLocks noChangeAspect="1"/>
          </p:cNvPicPr>
          <p:nvPr/>
        </p:nvPicPr>
        <p:blipFill>
          <a:blip r:embed="rId3"/>
          <a:stretch>
            <a:fillRect/>
          </a:stretch>
        </p:blipFill>
        <p:spPr>
          <a:xfrm>
            <a:off x="115638" y="2408537"/>
            <a:ext cx="8737571" cy="2705941"/>
          </a:xfrm>
          <a:prstGeom prst="rect">
            <a:avLst/>
          </a:prstGeom>
        </p:spPr>
      </p:pic>
      <p:sp>
        <p:nvSpPr>
          <p:cNvPr id="7" name="TextBox 6">
            <a:extLst>
              <a:ext uri="{FF2B5EF4-FFF2-40B4-BE49-F238E27FC236}">
                <a16:creationId xmlns:a16="http://schemas.microsoft.com/office/drawing/2014/main" id="{8ED4A3F3-5DAA-4639-819A-59475A12C05A}"/>
              </a:ext>
            </a:extLst>
          </p:cNvPr>
          <p:cNvSpPr txBox="1"/>
          <p:nvPr/>
        </p:nvSpPr>
        <p:spPr>
          <a:xfrm>
            <a:off x="685800" y="5733535"/>
            <a:ext cx="3354859" cy="383060"/>
          </a:xfrm>
          <a:prstGeom prst="rect">
            <a:avLst/>
          </a:prstGeom>
          <a:noFill/>
        </p:spPr>
        <p:txBody>
          <a:bodyPr wrap="square" rtlCol="0">
            <a:spAutoFit/>
          </a:bodyPr>
          <a:lstStyle/>
          <a:p>
            <a:r>
              <a:rPr lang="en-US" dirty="0"/>
              <a:t>75%*$6,012 = $4,509</a:t>
            </a:r>
          </a:p>
        </p:txBody>
      </p:sp>
      <p:cxnSp>
        <p:nvCxnSpPr>
          <p:cNvPr id="9" name="Straight Arrow Connector 8">
            <a:extLst>
              <a:ext uri="{FF2B5EF4-FFF2-40B4-BE49-F238E27FC236}">
                <a16:creationId xmlns:a16="http://schemas.microsoft.com/office/drawing/2014/main" id="{BAB62458-9505-4264-BFC1-19BBF2D2682A}"/>
              </a:ext>
            </a:extLst>
          </p:cNvPr>
          <p:cNvCxnSpPr/>
          <p:nvPr/>
        </p:nvCxnSpPr>
        <p:spPr>
          <a:xfrm flipV="1">
            <a:off x="2681416" y="4621427"/>
            <a:ext cx="1359243" cy="988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CAC5FE6-66AB-41D4-9423-C15362E74F69}"/>
              </a:ext>
            </a:extLst>
          </p:cNvPr>
          <p:cNvSpPr txBox="1"/>
          <p:nvPr/>
        </p:nvSpPr>
        <p:spPr>
          <a:xfrm>
            <a:off x="4040659" y="5990308"/>
            <a:ext cx="3354859" cy="383060"/>
          </a:xfrm>
          <a:prstGeom prst="rect">
            <a:avLst/>
          </a:prstGeom>
          <a:noFill/>
        </p:spPr>
        <p:txBody>
          <a:bodyPr wrap="square" rtlCol="0">
            <a:spAutoFit/>
          </a:bodyPr>
          <a:lstStyle/>
          <a:p>
            <a:r>
              <a:rPr lang="en-US" dirty="0"/>
              <a:t>75%*$7,515 = $5,636</a:t>
            </a:r>
          </a:p>
        </p:txBody>
      </p:sp>
      <p:cxnSp>
        <p:nvCxnSpPr>
          <p:cNvPr id="14" name="Straight Arrow Connector 13">
            <a:extLst>
              <a:ext uri="{FF2B5EF4-FFF2-40B4-BE49-F238E27FC236}">
                <a16:creationId xmlns:a16="http://schemas.microsoft.com/office/drawing/2014/main" id="{A0A7FDDC-192E-4E98-A3D8-E0CC477B7695}"/>
              </a:ext>
            </a:extLst>
          </p:cNvPr>
          <p:cNvCxnSpPr/>
          <p:nvPr/>
        </p:nvCxnSpPr>
        <p:spPr>
          <a:xfrm flipV="1">
            <a:off x="4732638" y="4621427"/>
            <a:ext cx="827903" cy="1303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033055C-1B3D-4643-8D9F-EBDB694B444D}"/>
              </a:ext>
            </a:extLst>
          </p:cNvPr>
          <p:cNvSpPr/>
          <p:nvPr/>
        </p:nvSpPr>
        <p:spPr>
          <a:xfrm>
            <a:off x="4040659" y="4782065"/>
            <a:ext cx="4812550" cy="1482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C555660-1C1B-4F48-8CF2-613A4D83239E}"/>
              </a:ext>
            </a:extLst>
          </p:cNvPr>
          <p:cNvSpPr txBox="1"/>
          <p:nvPr/>
        </p:nvSpPr>
        <p:spPr>
          <a:xfrm>
            <a:off x="6606437" y="5476762"/>
            <a:ext cx="2117433" cy="923330"/>
          </a:xfrm>
          <a:prstGeom prst="rect">
            <a:avLst/>
          </a:prstGeom>
          <a:noFill/>
        </p:spPr>
        <p:txBody>
          <a:bodyPr wrap="square" rtlCol="0">
            <a:spAutoFit/>
          </a:bodyPr>
          <a:lstStyle/>
          <a:p>
            <a:r>
              <a:rPr lang="en-US" dirty="0"/>
              <a:t>NOTE: No withholding tax on dividends</a:t>
            </a:r>
          </a:p>
        </p:txBody>
      </p:sp>
      <p:cxnSp>
        <p:nvCxnSpPr>
          <p:cNvPr id="18" name="Straight Arrow Connector 17">
            <a:extLst>
              <a:ext uri="{FF2B5EF4-FFF2-40B4-BE49-F238E27FC236}">
                <a16:creationId xmlns:a16="http://schemas.microsoft.com/office/drawing/2014/main" id="{BE728DC0-8C23-4934-BA2F-7A9EFB559D04}"/>
              </a:ext>
            </a:extLst>
          </p:cNvPr>
          <p:cNvCxnSpPr/>
          <p:nvPr/>
        </p:nvCxnSpPr>
        <p:spPr>
          <a:xfrm flipH="1" flipV="1">
            <a:off x="6054811" y="4930346"/>
            <a:ext cx="926757" cy="679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9BDE981B-51B4-4DB4-975D-0B5E2E310C35}"/>
              </a:ext>
            </a:extLst>
          </p:cNvPr>
          <p:cNvSpPr/>
          <p:nvPr/>
        </p:nvSpPr>
        <p:spPr>
          <a:xfrm>
            <a:off x="7241059" y="815546"/>
            <a:ext cx="654909" cy="2520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018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E7B634A-8749-4479-8823-425D841B9540}"/>
              </a:ext>
            </a:extLst>
          </p:cNvPr>
          <p:cNvPicPr>
            <a:picLocks noChangeAspect="1"/>
          </p:cNvPicPr>
          <p:nvPr/>
        </p:nvPicPr>
        <p:blipFill>
          <a:blip r:embed="rId2"/>
          <a:stretch>
            <a:fillRect/>
          </a:stretch>
        </p:blipFill>
        <p:spPr>
          <a:xfrm>
            <a:off x="3924300" y="0"/>
            <a:ext cx="5219700" cy="685800"/>
          </a:xfrm>
          <a:prstGeom prst="rect">
            <a:avLst/>
          </a:prstGeom>
        </p:spPr>
      </p:pic>
      <p:pic>
        <p:nvPicPr>
          <p:cNvPr id="5" name="Picture 4">
            <a:extLst>
              <a:ext uri="{FF2B5EF4-FFF2-40B4-BE49-F238E27FC236}">
                <a16:creationId xmlns:a16="http://schemas.microsoft.com/office/drawing/2014/main" id="{4572BDAD-4FF2-4387-A44E-D756A1BC1221}"/>
              </a:ext>
            </a:extLst>
          </p:cNvPr>
          <p:cNvPicPr>
            <a:picLocks noChangeAspect="1"/>
          </p:cNvPicPr>
          <p:nvPr/>
        </p:nvPicPr>
        <p:blipFill>
          <a:blip r:embed="rId3"/>
          <a:stretch>
            <a:fillRect/>
          </a:stretch>
        </p:blipFill>
        <p:spPr>
          <a:xfrm>
            <a:off x="169028" y="2014340"/>
            <a:ext cx="8737571" cy="2211671"/>
          </a:xfrm>
          <a:prstGeom prst="rect">
            <a:avLst/>
          </a:prstGeom>
        </p:spPr>
      </p:pic>
      <p:sp>
        <p:nvSpPr>
          <p:cNvPr id="8" name="Rectangle 7">
            <a:extLst>
              <a:ext uri="{FF2B5EF4-FFF2-40B4-BE49-F238E27FC236}">
                <a16:creationId xmlns:a16="http://schemas.microsoft.com/office/drawing/2014/main" id="{C9B08910-1C78-443D-92DB-81ABE199FB73}"/>
              </a:ext>
            </a:extLst>
          </p:cNvPr>
          <p:cNvSpPr/>
          <p:nvPr/>
        </p:nvSpPr>
        <p:spPr>
          <a:xfrm>
            <a:off x="275812" y="938786"/>
            <a:ext cx="8630787" cy="923330"/>
          </a:xfrm>
          <a:prstGeom prst="rect">
            <a:avLst/>
          </a:prstGeom>
        </p:spPr>
        <p:txBody>
          <a:bodyPr wrap="square">
            <a:spAutoFit/>
          </a:bodyPr>
          <a:lstStyle/>
          <a:p>
            <a:r>
              <a:rPr lang="en-US" dirty="0"/>
              <a:t>After estimating the </a:t>
            </a:r>
            <a:r>
              <a:rPr lang="en-US" b="1" dirty="0"/>
              <a:t>theoretical U.S. tax liability on the expected dividend </a:t>
            </a:r>
            <a:r>
              <a:rPr lang="en-US" dirty="0"/>
              <a:t>(what is often termed gross-up in the U.S.), what is </a:t>
            </a:r>
            <a:r>
              <a:rPr lang="en-US" b="1" dirty="0"/>
              <a:t>the total dividend after tax, including all Hong Kong and U.S. taxes, expected each year?</a:t>
            </a:r>
            <a:r>
              <a:rPr lang="en-US" dirty="0"/>
              <a:t> </a:t>
            </a:r>
          </a:p>
        </p:txBody>
      </p:sp>
      <p:pic>
        <p:nvPicPr>
          <p:cNvPr id="11" name="Picture 10">
            <a:extLst>
              <a:ext uri="{FF2B5EF4-FFF2-40B4-BE49-F238E27FC236}">
                <a16:creationId xmlns:a16="http://schemas.microsoft.com/office/drawing/2014/main" id="{C2AD292B-3661-475F-B957-836379C42278}"/>
              </a:ext>
            </a:extLst>
          </p:cNvPr>
          <p:cNvPicPr>
            <a:picLocks noChangeAspect="1"/>
          </p:cNvPicPr>
          <p:nvPr/>
        </p:nvPicPr>
        <p:blipFill>
          <a:blip r:embed="rId4"/>
          <a:stretch>
            <a:fillRect/>
          </a:stretch>
        </p:blipFill>
        <p:spPr>
          <a:xfrm>
            <a:off x="0" y="4378235"/>
            <a:ext cx="3196481" cy="2368554"/>
          </a:xfrm>
          <a:prstGeom prst="rect">
            <a:avLst/>
          </a:prstGeom>
        </p:spPr>
      </p:pic>
    </p:spTree>
    <p:extLst>
      <p:ext uri="{BB962C8B-B14F-4D97-AF65-F5344CB8AC3E}">
        <p14:creationId xmlns:p14="http://schemas.microsoft.com/office/powerpoint/2010/main" val="222470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01341B-008C-4931-8ACE-9869F885ABF9}"/>
              </a:ext>
            </a:extLst>
          </p:cNvPr>
          <p:cNvPicPr>
            <a:picLocks noChangeAspect="1"/>
          </p:cNvPicPr>
          <p:nvPr/>
        </p:nvPicPr>
        <p:blipFill>
          <a:blip r:embed="rId2"/>
          <a:stretch>
            <a:fillRect/>
          </a:stretch>
        </p:blipFill>
        <p:spPr>
          <a:xfrm>
            <a:off x="135924" y="207902"/>
            <a:ext cx="8798011" cy="3573266"/>
          </a:xfrm>
          <a:prstGeom prst="rect">
            <a:avLst/>
          </a:prstGeom>
        </p:spPr>
      </p:pic>
      <p:cxnSp>
        <p:nvCxnSpPr>
          <p:cNvPr id="6" name="Straight Arrow Connector 5">
            <a:extLst>
              <a:ext uri="{FF2B5EF4-FFF2-40B4-BE49-F238E27FC236}">
                <a16:creationId xmlns:a16="http://schemas.microsoft.com/office/drawing/2014/main" id="{9A5E8FD8-52C4-4000-94D2-950353C0BBC5}"/>
              </a:ext>
            </a:extLst>
          </p:cNvPr>
          <p:cNvCxnSpPr/>
          <p:nvPr/>
        </p:nvCxnSpPr>
        <p:spPr>
          <a:xfrm flipV="1">
            <a:off x="1940011" y="1779373"/>
            <a:ext cx="2372497" cy="2520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B55E51-08FB-4A56-BF29-6C0BDBDDEC84}"/>
              </a:ext>
            </a:extLst>
          </p:cNvPr>
          <p:cNvSpPr txBox="1"/>
          <p:nvPr/>
        </p:nvSpPr>
        <p:spPr>
          <a:xfrm>
            <a:off x="395416" y="4423718"/>
            <a:ext cx="2829697" cy="1200329"/>
          </a:xfrm>
          <a:prstGeom prst="rect">
            <a:avLst/>
          </a:prstGeom>
          <a:noFill/>
        </p:spPr>
        <p:txBody>
          <a:bodyPr wrap="square" rtlCol="0">
            <a:spAutoFit/>
          </a:bodyPr>
          <a:lstStyle/>
          <a:p>
            <a:r>
              <a:rPr lang="en-US" dirty="0"/>
              <a:t>75% of Hong Kong Corporate Income Tax:</a:t>
            </a:r>
          </a:p>
          <a:p>
            <a:r>
              <a:rPr lang="en-US" dirty="0"/>
              <a:t>0.75*$1,180=891</a:t>
            </a:r>
          </a:p>
          <a:p>
            <a:r>
              <a:rPr lang="en-US" dirty="0"/>
              <a:t>(we only paid out 75%)</a:t>
            </a:r>
          </a:p>
        </p:txBody>
      </p:sp>
      <p:cxnSp>
        <p:nvCxnSpPr>
          <p:cNvPr id="9" name="Straight Arrow Connector 8">
            <a:extLst>
              <a:ext uri="{FF2B5EF4-FFF2-40B4-BE49-F238E27FC236}">
                <a16:creationId xmlns:a16="http://schemas.microsoft.com/office/drawing/2014/main" id="{1D0E1122-12B2-42C4-9D01-7E1E790A4DC0}"/>
              </a:ext>
            </a:extLst>
          </p:cNvPr>
          <p:cNvCxnSpPr/>
          <p:nvPr/>
        </p:nvCxnSpPr>
        <p:spPr>
          <a:xfrm flipV="1">
            <a:off x="3966519" y="2557849"/>
            <a:ext cx="345989" cy="1742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3C98D5-46CC-4611-B631-067F775EDA9E}"/>
              </a:ext>
            </a:extLst>
          </p:cNvPr>
          <p:cNvSpPr txBox="1"/>
          <p:nvPr/>
        </p:nvSpPr>
        <p:spPr>
          <a:xfrm>
            <a:off x="3280718" y="4377551"/>
            <a:ext cx="2063579" cy="646331"/>
          </a:xfrm>
          <a:prstGeom prst="rect">
            <a:avLst/>
          </a:prstGeom>
          <a:noFill/>
        </p:spPr>
        <p:txBody>
          <a:bodyPr wrap="square" rtlCol="0">
            <a:spAutoFit/>
          </a:bodyPr>
          <a:lstStyle/>
          <a:p>
            <a:r>
              <a:rPr lang="en-US" dirty="0"/>
              <a:t>35%*$5,400=</a:t>
            </a:r>
          </a:p>
          <a:p>
            <a:r>
              <a:rPr lang="en-US" dirty="0"/>
              <a:t>$1,890</a:t>
            </a:r>
          </a:p>
        </p:txBody>
      </p:sp>
      <p:cxnSp>
        <p:nvCxnSpPr>
          <p:cNvPr id="12" name="Straight Arrow Connector 11">
            <a:extLst>
              <a:ext uri="{FF2B5EF4-FFF2-40B4-BE49-F238E27FC236}">
                <a16:creationId xmlns:a16="http://schemas.microsoft.com/office/drawing/2014/main" id="{7CD86BAE-10AF-48D4-BD26-6CAD98E60A48}"/>
              </a:ext>
            </a:extLst>
          </p:cNvPr>
          <p:cNvCxnSpPr>
            <a:cxnSpLocks/>
          </p:cNvCxnSpPr>
          <p:nvPr/>
        </p:nvCxnSpPr>
        <p:spPr>
          <a:xfrm flipH="1" flipV="1">
            <a:off x="4720282" y="2706131"/>
            <a:ext cx="531339" cy="2439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D3BF065-AA13-4124-B44E-B04B888187D2}"/>
              </a:ext>
            </a:extLst>
          </p:cNvPr>
          <p:cNvSpPr txBox="1"/>
          <p:nvPr/>
        </p:nvSpPr>
        <p:spPr>
          <a:xfrm>
            <a:off x="4661590" y="5145835"/>
            <a:ext cx="1995616" cy="1754326"/>
          </a:xfrm>
          <a:prstGeom prst="rect">
            <a:avLst/>
          </a:prstGeom>
          <a:noFill/>
        </p:spPr>
        <p:txBody>
          <a:bodyPr wrap="square" rtlCol="0">
            <a:spAutoFit/>
          </a:bodyPr>
          <a:lstStyle/>
          <a:p>
            <a:r>
              <a:rPr lang="en-US" dirty="0"/>
              <a:t>We can a credit for the (proportional) HK income tax paid $891</a:t>
            </a:r>
          </a:p>
          <a:p>
            <a:endParaRPr lang="en-US" dirty="0"/>
          </a:p>
        </p:txBody>
      </p:sp>
      <p:sp>
        <p:nvSpPr>
          <p:cNvPr id="15" name="TextBox 14">
            <a:extLst>
              <a:ext uri="{FF2B5EF4-FFF2-40B4-BE49-F238E27FC236}">
                <a16:creationId xmlns:a16="http://schemas.microsoft.com/office/drawing/2014/main" id="{E2D6231D-A211-4D73-97DE-F7544AC97D9F}"/>
              </a:ext>
            </a:extLst>
          </p:cNvPr>
          <p:cNvSpPr txBox="1"/>
          <p:nvPr/>
        </p:nvSpPr>
        <p:spPr>
          <a:xfrm>
            <a:off x="6583063" y="3915368"/>
            <a:ext cx="2502243" cy="1477328"/>
          </a:xfrm>
          <a:prstGeom prst="rect">
            <a:avLst/>
          </a:prstGeom>
          <a:noFill/>
        </p:spPr>
        <p:txBody>
          <a:bodyPr wrap="square" rtlCol="0">
            <a:spAutoFit/>
          </a:bodyPr>
          <a:lstStyle/>
          <a:p>
            <a:r>
              <a:rPr lang="en-US" dirty="0"/>
              <a:t>Difference between Theoretical Liability and Foreign tax credits:</a:t>
            </a:r>
          </a:p>
          <a:p>
            <a:r>
              <a:rPr lang="en-US" dirty="0"/>
              <a:t>$1890 - $891 = $999</a:t>
            </a:r>
          </a:p>
        </p:txBody>
      </p:sp>
      <p:cxnSp>
        <p:nvCxnSpPr>
          <p:cNvPr id="18" name="Straight Arrow Connector 17">
            <a:extLst>
              <a:ext uri="{FF2B5EF4-FFF2-40B4-BE49-F238E27FC236}">
                <a16:creationId xmlns:a16="http://schemas.microsoft.com/office/drawing/2014/main" id="{A5411D70-2FF8-4C70-A3AD-E9E19B70096F}"/>
              </a:ext>
            </a:extLst>
          </p:cNvPr>
          <p:cNvCxnSpPr>
            <a:cxnSpLocks/>
            <a:stCxn id="15" idx="1"/>
          </p:cNvCxnSpPr>
          <p:nvPr/>
        </p:nvCxnSpPr>
        <p:spPr>
          <a:xfrm flipH="1" flipV="1">
            <a:off x="4556555" y="3076028"/>
            <a:ext cx="2026508" cy="1578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0891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01341B-008C-4931-8ACE-9869F885ABF9}"/>
              </a:ext>
            </a:extLst>
          </p:cNvPr>
          <p:cNvPicPr>
            <a:picLocks noChangeAspect="1"/>
          </p:cNvPicPr>
          <p:nvPr/>
        </p:nvPicPr>
        <p:blipFill>
          <a:blip r:embed="rId2"/>
          <a:stretch>
            <a:fillRect/>
          </a:stretch>
        </p:blipFill>
        <p:spPr>
          <a:xfrm>
            <a:off x="135924" y="207902"/>
            <a:ext cx="8798011" cy="3573266"/>
          </a:xfrm>
          <a:prstGeom prst="rect">
            <a:avLst/>
          </a:prstGeom>
        </p:spPr>
      </p:pic>
      <p:cxnSp>
        <p:nvCxnSpPr>
          <p:cNvPr id="6" name="Straight Arrow Connector 5">
            <a:extLst>
              <a:ext uri="{FF2B5EF4-FFF2-40B4-BE49-F238E27FC236}">
                <a16:creationId xmlns:a16="http://schemas.microsoft.com/office/drawing/2014/main" id="{9A5E8FD8-52C4-4000-94D2-950353C0BBC5}"/>
              </a:ext>
            </a:extLst>
          </p:cNvPr>
          <p:cNvCxnSpPr/>
          <p:nvPr/>
        </p:nvCxnSpPr>
        <p:spPr>
          <a:xfrm flipV="1">
            <a:off x="1940011" y="1779373"/>
            <a:ext cx="2372497" cy="25207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B55E51-08FB-4A56-BF29-6C0BDBDDEC84}"/>
              </a:ext>
            </a:extLst>
          </p:cNvPr>
          <p:cNvSpPr txBox="1"/>
          <p:nvPr/>
        </p:nvSpPr>
        <p:spPr>
          <a:xfrm>
            <a:off x="395416" y="4423718"/>
            <a:ext cx="2829697" cy="1200329"/>
          </a:xfrm>
          <a:prstGeom prst="rect">
            <a:avLst/>
          </a:prstGeom>
          <a:noFill/>
        </p:spPr>
        <p:txBody>
          <a:bodyPr wrap="square" rtlCol="0">
            <a:spAutoFit/>
          </a:bodyPr>
          <a:lstStyle/>
          <a:p>
            <a:r>
              <a:rPr lang="en-US" dirty="0"/>
              <a:t>75% of Hong Kong Corporate Income Tax:</a:t>
            </a:r>
          </a:p>
          <a:p>
            <a:r>
              <a:rPr lang="en-US" dirty="0"/>
              <a:t>0.75*$1,180=891</a:t>
            </a:r>
          </a:p>
          <a:p>
            <a:r>
              <a:rPr lang="en-US" dirty="0"/>
              <a:t>(we only paid out 75%)</a:t>
            </a:r>
          </a:p>
        </p:txBody>
      </p:sp>
      <p:cxnSp>
        <p:nvCxnSpPr>
          <p:cNvPr id="9" name="Straight Arrow Connector 8">
            <a:extLst>
              <a:ext uri="{FF2B5EF4-FFF2-40B4-BE49-F238E27FC236}">
                <a16:creationId xmlns:a16="http://schemas.microsoft.com/office/drawing/2014/main" id="{1D0E1122-12B2-42C4-9D01-7E1E790A4DC0}"/>
              </a:ext>
            </a:extLst>
          </p:cNvPr>
          <p:cNvCxnSpPr/>
          <p:nvPr/>
        </p:nvCxnSpPr>
        <p:spPr>
          <a:xfrm flipV="1">
            <a:off x="3966519" y="2557849"/>
            <a:ext cx="345989" cy="1742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3C98D5-46CC-4611-B631-067F775EDA9E}"/>
              </a:ext>
            </a:extLst>
          </p:cNvPr>
          <p:cNvSpPr txBox="1"/>
          <p:nvPr/>
        </p:nvSpPr>
        <p:spPr>
          <a:xfrm>
            <a:off x="3280718" y="4377551"/>
            <a:ext cx="2063579" cy="646331"/>
          </a:xfrm>
          <a:prstGeom prst="rect">
            <a:avLst/>
          </a:prstGeom>
          <a:noFill/>
        </p:spPr>
        <p:txBody>
          <a:bodyPr wrap="square" rtlCol="0">
            <a:spAutoFit/>
          </a:bodyPr>
          <a:lstStyle/>
          <a:p>
            <a:r>
              <a:rPr lang="en-US" dirty="0"/>
              <a:t>35%*$5,400=</a:t>
            </a:r>
          </a:p>
          <a:p>
            <a:r>
              <a:rPr lang="en-US" dirty="0"/>
              <a:t>$1,890</a:t>
            </a:r>
          </a:p>
        </p:txBody>
      </p:sp>
      <p:cxnSp>
        <p:nvCxnSpPr>
          <p:cNvPr id="12" name="Straight Arrow Connector 11">
            <a:extLst>
              <a:ext uri="{FF2B5EF4-FFF2-40B4-BE49-F238E27FC236}">
                <a16:creationId xmlns:a16="http://schemas.microsoft.com/office/drawing/2014/main" id="{7CD86BAE-10AF-48D4-BD26-6CAD98E60A48}"/>
              </a:ext>
            </a:extLst>
          </p:cNvPr>
          <p:cNvCxnSpPr>
            <a:cxnSpLocks/>
          </p:cNvCxnSpPr>
          <p:nvPr/>
        </p:nvCxnSpPr>
        <p:spPr>
          <a:xfrm flipH="1" flipV="1">
            <a:off x="4720282" y="2706131"/>
            <a:ext cx="531339" cy="24397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D3BF065-AA13-4124-B44E-B04B888187D2}"/>
              </a:ext>
            </a:extLst>
          </p:cNvPr>
          <p:cNvSpPr txBox="1"/>
          <p:nvPr/>
        </p:nvSpPr>
        <p:spPr>
          <a:xfrm>
            <a:off x="4661590" y="5145835"/>
            <a:ext cx="1995616" cy="1754326"/>
          </a:xfrm>
          <a:prstGeom prst="rect">
            <a:avLst/>
          </a:prstGeom>
          <a:noFill/>
        </p:spPr>
        <p:txBody>
          <a:bodyPr wrap="square" rtlCol="0">
            <a:spAutoFit/>
          </a:bodyPr>
          <a:lstStyle/>
          <a:p>
            <a:r>
              <a:rPr lang="en-US" dirty="0"/>
              <a:t>We can a credit for the (proportional) HK income tax paid $891</a:t>
            </a:r>
          </a:p>
          <a:p>
            <a:endParaRPr lang="en-US" dirty="0"/>
          </a:p>
        </p:txBody>
      </p:sp>
      <p:sp>
        <p:nvSpPr>
          <p:cNvPr id="15" name="TextBox 14">
            <a:extLst>
              <a:ext uri="{FF2B5EF4-FFF2-40B4-BE49-F238E27FC236}">
                <a16:creationId xmlns:a16="http://schemas.microsoft.com/office/drawing/2014/main" id="{E2D6231D-A211-4D73-97DE-F7544AC97D9F}"/>
              </a:ext>
            </a:extLst>
          </p:cNvPr>
          <p:cNvSpPr txBox="1"/>
          <p:nvPr/>
        </p:nvSpPr>
        <p:spPr>
          <a:xfrm>
            <a:off x="6583063" y="3915368"/>
            <a:ext cx="2502243" cy="1477328"/>
          </a:xfrm>
          <a:prstGeom prst="rect">
            <a:avLst/>
          </a:prstGeom>
          <a:noFill/>
        </p:spPr>
        <p:txBody>
          <a:bodyPr wrap="square" rtlCol="0">
            <a:spAutoFit/>
          </a:bodyPr>
          <a:lstStyle/>
          <a:p>
            <a:r>
              <a:rPr lang="en-US" dirty="0"/>
              <a:t>Difference between Theoretical Liability and Foreign tax credits:</a:t>
            </a:r>
          </a:p>
          <a:p>
            <a:r>
              <a:rPr lang="en-US" dirty="0"/>
              <a:t>$1890 - $891 = $999</a:t>
            </a:r>
          </a:p>
        </p:txBody>
      </p:sp>
      <p:cxnSp>
        <p:nvCxnSpPr>
          <p:cNvPr id="18" name="Straight Arrow Connector 17">
            <a:extLst>
              <a:ext uri="{FF2B5EF4-FFF2-40B4-BE49-F238E27FC236}">
                <a16:creationId xmlns:a16="http://schemas.microsoft.com/office/drawing/2014/main" id="{A5411D70-2FF8-4C70-A3AD-E9E19B70096F}"/>
              </a:ext>
            </a:extLst>
          </p:cNvPr>
          <p:cNvCxnSpPr>
            <a:cxnSpLocks/>
            <a:stCxn id="15" idx="1"/>
          </p:cNvCxnSpPr>
          <p:nvPr/>
        </p:nvCxnSpPr>
        <p:spPr>
          <a:xfrm flipH="1" flipV="1">
            <a:off x="4556555" y="3076028"/>
            <a:ext cx="2026508" cy="1578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CA3C878-AA62-406A-B380-92D655089A48}"/>
              </a:ext>
            </a:extLst>
          </p:cNvPr>
          <p:cNvSpPr txBox="1"/>
          <p:nvPr/>
        </p:nvSpPr>
        <p:spPr>
          <a:xfrm>
            <a:off x="1087393" y="5876713"/>
            <a:ext cx="3225114" cy="923330"/>
          </a:xfrm>
          <a:prstGeom prst="rect">
            <a:avLst/>
          </a:prstGeom>
          <a:noFill/>
        </p:spPr>
        <p:txBody>
          <a:bodyPr wrap="square" rtlCol="0">
            <a:spAutoFit/>
          </a:bodyPr>
          <a:lstStyle/>
          <a:p>
            <a:r>
              <a:rPr lang="en-US" dirty="0"/>
              <a:t>Net dividends – Additional US taxes = </a:t>
            </a:r>
          </a:p>
          <a:p>
            <a:r>
              <a:rPr lang="en-US" dirty="0"/>
              <a:t>$4,509 - $999 = $3,510</a:t>
            </a:r>
          </a:p>
        </p:txBody>
      </p:sp>
      <p:cxnSp>
        <p:nvCxnSpPr>
          <p:cNvPr id="5" name="Straight Arrow Connector 4">
            <a:extLst>
              <a:ext uri="{FF2B5EF4-FFF2-40B4-BE49-F238E27FC236}">
                <a16:creationId xmlns:a16="http://schemas.microsoft.com/office/drawing/2014/main" id="{BAA02437-7FBB-443B-B8F6-6AB451635EAC}"/>
              </a:ext>
            </a:extLst>
          </p:cNvPr>
          <p:cNvCxnSpPr/>
          <p:nvPr/>
        </p:nvCxnSpPr>
        <p:spPr>
          <a:xfrm flipV="1">
            <a:off x="2977978" y="3640778"/>
            <a:ext cx="902044" cy="22308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272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7A86CE-B77A-4D26-BFB5-7529050F351D}"/>
              </a:ext>
            </a:extLst>
          </p:cNvPr>
          <p:cNvSpPr/>
          <p:nvPr/>
        </p:nvSpPr>
        <p:spPr>
          <a:xfrm>
            <a:off x="370702" y="1079326"/>
            <a:ext cx="8328455" cy="369332"/>
          </a:xfrm>
          <a:prstGeom prst="rect">
            <a:avLst/>
          </a:prstGeom>
        </p:spPr>
        <p:txBody>
          <a:bodyPr wrap="square">
            <a:spAutoFit/>
          </a:bodyPr>
          <a:lstStyle/>
          <a:p>
            <a:r>
              <a:rPr lang="en-US" dirty="0"/>
              <a:t>d.  What is the </a:t>
            </a:r>
            <a:r>
              <a:rPr lang="en-US" b="1" dirty="0"/>
              <a:t>effective tax rate on this foreign-sourced income per year?</a:t>
            </a:r>
          </a:p>
        </p:txBody>
      </p:sp>
      <p:pic>
        <p:nvPicPr>
          <p:cNvPr id="5" name="Picture 4">
            <a:extLst>
              <a:ext uri="{FF2B5EF4-FFF2-40B4-BE49-F238E27FC236}">
                <a16:creationId xmlns:a16="http://schemas.microsoft.com/office/drawing/2014/main" id="{D2E2D65E-31EB-4185-AAB0-3008FF55075B}"/>
              </a:ext>
            </a:extLst>
          </p:cNvPr>
          <p:cNvPicPr>
            <a:picLocks noChangeAspect="1"/>
          </p:cNvPicPr>
          <p:nvPr/>
        </p:nvPicPr>
        <p:blipFill>
          <a:blip r:embed="rId2"/>
          <a:stretch>
            <a:fillRect/>
          </a:stretch>
        </p:blipFill>
        <p:spPr>
          <a:xfrm>
            <a:off x="370702" y="1554789"/>
            <a:ext cx="8328454" cy="2537460"/>
          </a:xfrm>
          <a:prstGeom prst="rect">
            <a:avLst/>
          </a:prstGeom>
        </p:spPr>
      </p:pic>
      <p:pic>
        <p:nvPicPr>
          <p:cNvPr id="6" name="Picture 5">
            <a:extLst>
              <a:ext uri="{FF2B5EF4-FFF2-40B4-BE49-F238E27FC236}">
                <a16:creationId xmlns:a16="http://schemas.microsoft.com/office/drawing/2014/main" id="{78358E96-B38E-41B9-AA03-6CE0689BE643}"/>
              </a:ext>
            </a:extLst>
          </p:cNvPr>
          <p:cNvPicPr>
            <a:picLocks noChangeAspect="1"/>
          </p:cNvPicPr>
          <p:nvPr/>
        </p:nvPicPr>
        <p:blipFill>
          <a:blip r:embed="rId3"/>
          <a:stretch>
            <a:fillRect/>
          </a:stretch>
        </p:blipFill>
        <p:spPr>
          <a:xfrm>
            <a:off x="370702" y="4434531"/>
            <a:ext cx="3764706" cy="1694420"/>
          </a:xfrm>
          <a:prstGeom prst="rect">
            <a:avLst/>
          </a:prstGeom>
        </p:spPr>
      </p:pic>
    </p:spTree>
    <p:extLst>
      <p:ext uri="{BB962C8B-B14F-4D97-AF65-F5344CB8AC3E}">
        <p14:creationId xmlns:p14="http://schemas.microsoft.com/office/powerpoint/2010/main" val="2048189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07A428-CB6D-457F-B5ED-18907D72DA1C}"/>
              </a:ext>
            </a:extLst>
          </p:cNvPr>
          <p:cNvPicPr>
            <a:picLocks noChangeAspect="1"/>
          </p:cNvPicPr>
          <p:nvPr/>
        </p:nvPicPr>
        <p:blipFill>
          <a:blip r:embed="rId2"/>
          <a:stretch>
            <a:fillRect/>
          </a:stretch>
        </p:blipFill>
        <p:spPr>
          <a:xfrm>
            <a:off x="203886" y="818017"/>
            <a:ext cx="8736227" cy="4643669"/>
          </a:xfrm>
          <a:prstGeom prst="rect">
            <a:avLst/>
          </a:prstGeom>
        </p:spPr>
      </p:pic>
      <p:sp>
        <p:nvSpPr>
          <p:cNvPr id="7" name="Left Brace 6">
            <a:extLst>
              <a:ext uri="{FF2B5EF4-FFF2-40B4-BE49-F238E27FC236}">
                <a16:creationId xmlns:a16="http://schemas.microsoft.com/office/drawing/2014/main" id="{26ED2389-0E25-469C-8667-C94AE54CBAC2}"/>
              </a:ext>
            </a:extLst>
          </p:cNvPr>
          <p:cNvSpPr/>
          <p:nvPr/>
        </p:nvSpPr>
        <p:spPr>
          <a:xfrm>
            <a:off x="4176584" y="3101546"/>
            <a:ext cx="135924" cy="32745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1FBC9576-526A-4113-A623-22A6DE45F3B6}"/>
              </a:ext>
            </a:extLst>
          </p:cNvPr>
          <p:cNvCxnSpPr/>
          <p:nvPr/>
        </p:nvCxnSpPr>
        <p:spPr>
          <a:xfrm flipH="1">
            <a:off x="3249827" y="3274541"/>
            <a:ext cx="7290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504653A-BEC1-49C2-B468-AFA5A4F6CF2A}"/>
              </a:ext>
            </a:extLst>
          </p:cNvPr>
          <p:cNvCxnSpPr/>
          <p:nvPr/>
        </p:nvCxnSpPr>
        <p:spPr>
          <a:xfrm>
            <a:off x="3249827" y="3274541"/>
            <a:ext cx="0" cy="1223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580C773-A551-4E88-97CF-80659074A202}"/>
              </a:ext>
            </a:extLst>
          </p:cNvPr>
          <p:cNvCxnSpPr/>
          <p:nvPr/>
        </p:nvCxnSpPr>
        <p:spPr>
          <a:xfrm>
            <a:off x="3249827" y="4497859"/>
            <a:ext cx="9267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D02D849-563A-4321-9D42-5D541D0B8167}"/>
              </a:ext>
            </a:extLst>
          </p:cNvPr>
          <p:cNvCxnSpPr/>
          <p:nvPr/>
        </p:nvCxnSpPr>
        <p:spPr>
          <a:xfrm flipH="1">
            <a:off x="2940908" y="2706130"/>
            <a:ext cx="12356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DBDA21E-14E5-42AB-9882-32435B10AD93}"/>
              </a:ext>
            </a:extLst>
          </p:cNvPr>
          <p:cNvCxnSpPr/>
          <p:nvPr/>
        </p:nvCxnSpPr>
        <p:spPr>
          <a:xfrm>
            <a:off x="2916195" y="2767914"/>
            <a:ext cx="0" cy="1940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C705A90-263E-4D31-81A0-84CA85443DB1}"/>
              </a:ext>
            </a:extLst>
          </p:cNvPr>
          <p:cNvCxnSpPr/>
          <p:nvPr/>
        </p:nvCxnSpPr>
        <p:spPr>
          <a:xfrm>
            <a:off x="2940908" y="4683211"/>
            <a:ext cx="12356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2980A98-C55B-4DAD-A9BD-8E6BE2DD1AB4}"/>
              </a:ext>
            </a:extLst>
          </p:cNvPr>
          <p:cNvSpPr txBox="1"/>
          <p:nvPr/>
        </p:nvSpPr>
        <p:spPr>
          <a:xfrm>
            <a:off x="2310714" y="5857103"/>
            <a:ext cx="2162432" cy="646331"/>
          </a:xfrm>
          <a:prstGeom prst="rect">
            <a:avLst/>
          </a:prstGeom>
          <a:noFill/>
        </p:spPr>
        <p:txBody>
          <a:bodyPr wrap="square" rtlCol="0">
            <a:spAutoFit/>
          </a:bodyPr>
          <a:lstStyle/>
          <a:p>
            <a:r>
              <a:rPr lang="en-US" dirty="0"/>
              <a:t>$1,800 / $5,400 = 35%</a:t>
            </a:r>
          </a:p>
        </p:txBody>
      </p:sp>
      <p:cxnSp>
        <p:nvCxnSpPr>
          <p:cNvPr id="24" name="Straight Arrow Connector 23">
            <a:extLst>
              <a:ext uri="{FF2B5EF4-FFF2-40B4-BE49-F238E27FC236}">
                <a16:creationId xmlns:a16="http://schemas.microsoft.com/office/drawing/2014/main" id="{AE49D599-F7B2-4A2B-8201-A9E912E40A0F}"/>
              </a:ext>
            </a:extLst>
          </p:cNvPr>
          <p:cNvCxnSpPr/>
          <p:nvPr/>
        </p:nvCxnSpPr>
        <p:spPr>
          <a:xfrm flipV="1">
            <a:off x="3805881" y="5251622"/>
            <a:ext cx="370703" cy="525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5BBA717-7DFD-4DC8-8C9E-6FF964F2634F}"/>
              </a:ext>
            </a:extLst>
          </p:cNvPr>
          <p:cNvSpPr txBox="1"/>
          <p:nvPr/>
        </p:nvSpPr>
        <p:spPr>
          <a:xfrm>
            <a:off x="5226908" y="5897953"/>
            <a:ext cx="1841157" cy="646331"/>
          </a:xfrm>
          <a:prstGeom prst="rect">
            <a:avLst/>
          </a:prstGeom>
          <a:noFill/>
        </p:spPr>
        <p:txBody>
          <a:bodyPr wrap="square" rtlCol="0">
            <a:spAutoFit/>
          </a:bodyPr>
          <a:lstStyle/>
          <a:p>
            <a:r>
              <a:rPr lang="en-US" dirty="0"/>
              <a:t>$2,363 / $6,750 = 35%</a:t>
            </a:r>
          </a:p>
        </p:txBody>
      </p:sp>
      <p:cxnSp>
        <p:nvCxnSpPr>
          <p:cNvPr id="27" name="Straight Arrow Connector 26">
            <a:extLst>
              <a:ext uri="{FF2B5EF4-FFF2-40B4-BE49-F238E27FC236}">
                <a16:creationId xmlns:a16="http://schemas.microsoft.com/office/drawing/2014/main" id="{820E8AE8-51AA-4131-AF06-29DEA74A2EA5}"/>
              </a:ext>
            </a:extLst>
          </p:cNvPr>
          <p:cNvCxnSpPr/>
          <p:nvPr/>
        </p:nvCxnSpPr>
        <p:spPr>
          <a:xfrm flipV="1">
            <a:off x="5548184" y="5350476"/>
            <a:ext cx="222421" cy="426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7581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0002-C794-4BF9-A808-42C8F5A2E40D}"/>
              </a:ext>
            </a:extLst>
          </p:cNvPr>
          <p:cNvSpPr>
            <a:spLocks noGrp="1"/>
          </p:cNvSpPr>
          <p:nvPr>
            <p:ph type="title"/>
          </p:nvPr>
        </p:nvSpPr>
        <p:spPr>
          <a:xfrm>
            <a:off x="685800" y="657626"/>
            <a:ext cx="7772400" cy="1609344"/>
          </a:xfrm>
        </p:spPr>
        <p:txBody>
          <a:bodyPr/>
          <a:lstStyle/>
          <a:p>
            <a:r>
              <a:rPr lang="en-US" dirty="0"/>
              <a:t>Assumptions:</a:t>
            </a:r>
          </a:p>
        </p:txBody>
      </p:sp>
      <p:pic>
        <p:nvPicPr>
          <p:cNvPr id="4" name="Picture 3">
            <a:extLst>
              <a:ext uri="{FF2B5EF4-FFF2-40B4-BE49-F238E27FC236}">
                <a16:creationId xmlns:a16="http://schemas.microsoft.com/office/drawing/2014/main" id="{E4CF6E8E-8165-49F8-8FC8-99D7C0BF239D}"/>
              </a:ext>
            </a:extLst>
          </p:cNvPr>
          <p:cNvPicPr>
            <a:picLocks noChangeAspect="1"/>
          </p:cNvPicPr>
          <p:nvPr/>
        </p:nvPicPr>
        <p:blipFill>
          <a:blip r:embed="rId2"/>
          <a:stretch>
            <a:fillRect/>
          </a:stretch>
        </p:blipFill>
        <p:spPr>
          <a:xfrm>
            <a:off x="685800" y="1920981"/>
            <a:ext cx="7362386" cy="2255602"/>
          </a:xfrm>
          <a:prstGeom prst="rect">
            <a:avLst/>
          </a:prstGeom>
        </p:spPr>
      </p:pic>
      <p:sp>
        <p:nvSpPr>
          <p:cNvPr id="5" name="Rectangle 4">
            <a:extLst>
              <a:ext uri="{FF2B5EF4-FFF2-40B4-BE49-F238E27FC236}">
                <a16:creationId xmlns:a16="http://schemas.microsoft.com/office/drawing/2014/main" id="{A34BAF9E-549E-47F6-A6FC-433995A331DF}"/>
              </a:ext>
            </a:extLst>
          </p:cNvPr>
          <p:cNvSpPr/>
          <p:nvPr/>
        </p:nvSpPr>
        <p:spPr>
          <a:xfrm>
            <a:off x="1439562" y="4566249"/>
            <a:ext cx="6264876" cy="1288879"/>
          </a:xfrm>
          <a:prstGeom prst="rect">
            <a:avLst/>
          </a:prstGeom>
        </p:spPr>
        <p:txBody>
          <a:bodyPr wrap="square">
            <a:spAutoFit/>
          </a:bodyPr>
          <a:lstStyle/>
          <a:p>
            <a:pPr>
              <a:lnSpc>
                <a:spcPct val="150000"/>
              </a:lnSpc>
            </a:pPr>
            <a:r>
              <a:rPr lang="en-US" dirty="0"/>
              <a:t>What is </a:t>
            </a:r>
            <a:r>
              <a:rPr lang="en-US" b="1" dirty="0"/>
              <a:t>Carambola worth if the Honduran lempira were to remain fixed over the three year </a:t>
            </a:r>
            <a:r>
              <a:rPr lang="en-US" dirty="0"/>
              <a:t>investment period?</a:t>
            </a:r>
          </a:p>
        </p:txBody>
      </p:sp>
    </p:spTree>
    <p:extLst>
      <p:ext uri="{BB962C8B-B14F-4D97-AF65-F5344CB8AC3E}">
        <p14:creationId xmlns:p14="http://schemas.microsoft.com/office/powerpoint/2010/main" val="1059291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A81859-C100-4655-B07C-DD553AE4D4DD}"/>
              </a:ext>
            </a:extLst>
          </p:cNvPr>
          <p:cNvPicPr>
            <a:picLocks noChangeAspect="1"/>
          </p:cNvPicPr>
          <p:nvPr/>
        </p:nvPicPr>
        <p:blipFill>
          <a:blip r:embed="rId3"/>
          <a:stretch>
            <a:fillRect/>
          </a:stretch>
        </p:blipFill>
        <p:spPr>
          <a:xfrm>
            <a:off x="370701" y="141608"/>
            <a:ext cx="5466738" cy="1674835"/>
          </a:xfrm>
          <a:prstGeom prst="rect">
            <a:avLst/>
          </a:prstGeom>
        </p:spPr>
      </p:pic>
      <p:pic>
        <p:nvPicPr>
          <p:cNvPr id="3" name="Picture 2">
            <a:extLst>
              <a:ext uri="{FF2B5EF4-FFF2-40B4-BE49-F238E27FC236}">
                <a16:creationId xmlns:a16="http://schemas.microsoft.com/office/drawing/2014/main" id="{38AAFECA-CBEC-4ED3-BDF1-C8BDC65C0BFB}"/>
              </a:ext>
            </a:extLst>
          </p:cNvPr>
          <p:cNvPicPr>
            <a:picLocks noChangeAspect="1"/>
          </p:cNvPicPr>
          <p:nvPr/>
        </p:nvPicPr>
        <p:blipFill>
          <a:blip r:embed="rId4"/>
          <a:stretch>
            <a:fillRect/>
          </a:stretch>
        </p:blipFill>
        <p:spPr>
          <a:xfrm>
            <a:off x="172995" y="2331718"/>
            <a:ext cx="8872151" cy="3475957"/>
          </a:xfrm>
          <a:prstGeom prst="rect">
            <a:avLst/>
          </a:prstGeom>
        </p:spPr>
      </p:pic>
    </p:spTree>
    <p:extLst>
      <p:ext uri="{BB962C8B-B14F-4D97-AF65-F5344CB8AC3E}">
        <p14:creationId xmlns:p14="http://schemas.microsoft.com/office/powerpoint/2010/main" val="306396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1240D3-310E-4F7F-B406-072323674188}"/>
              </a:ext>
            </a:extLst>
          </p:cNvPr>
          <p:cNvPicPr>
            <a:picLocks noChangeAspect="1"/>
          </p:cNvPicPr>
          <p:nvPr/>
        </p:nvPicPr>
        <p:blipFill>
          <a:blip r:embed="rId2"/>
          <a:stretch>
            <a:fillRect/>
          </a:stretch>
        </p:blipFill>
        <p:spPr>
          <a:xfrm>
            <a:off x="179369" y="2063579"/>
            <a:ext cx="8785262" cy="3336323"/>
          </a:xfrm>
          <a:prstGeom prst="rect">
            <a:avLst/>
          </a:prstGeom>
        </p:spPr>
      </p:pic>
      <p:pic>
        <p:nvPicPr>
          <p:cNvPr id="5" name="Picture 4">
            <a:extLst>
              <a:ext uri="{FF2B5EF4-FFF2-40B4-BE49-F238E27FC236}">
                <a16:creationId xmlns:a16="http://schemas.microsoft.com/office/drawing/2014/main" id="{78A81859-C100-4655-B07C-DD553AE4D4DD}"/>
              </a:ext>
            </a:extLst>
          </p:cNvPr>
          <p:cNvPicPr>
            <a:picLocks noChangeAspect="1"/>
          </p:cNvPicPr>
          <p:nvPr/>
        </p:nvPicPr>
        <p:blipFill>
          <a:blip r:embed="rId3"/>
          <a:stretch>
            <a:fillRect/>
          </a:stretch>
        </p:blipFill>
        <p:spPr>
          <a:xfrm>
            <a:off x="370701" y="141608"/>
            <a:ext cx="5466738" cy="1674835"/>
          </a:xfrm>
          <a:prstGeom prst="rect">
            <a:avLst/>
          </a:prstGeom>
        </p:spPr>
      </p:pic>
      <p:sp>
        <p:nvSpPr>
          <p:cNvPr id="6" name="TextBox 5">
            <a:extLst>
              <a:ext uri="{FF2B5EF4-FFF2-40B4-BE49-F238E27FC236}">
                <a16:creationId xmlns:a16="http://schemas.microsoft.com/office/drawing/2014/main" id="{0333A946-FA00-44AC-9873-AA562418ACF7}"/>
              </a:ext>
            </a:extLst>
          </p:cNvPr>
          <p:cNvSpPr txBox="1"/>
          <p:nvPr/>
        </p:nvSpPr>
        <p:spPr>
          <a:xfrm>
            <a:off x="6343600" y="1034532"/>
            <a:ext cx="2301348" cy="738664"/>
          </a:xfrm>
          <a:prstGeom prst="rect">
            <a:avLst/>
          </a:prstGeom>
          <a:noFill/>
        </p:spPr>
        <p:txBody>
          <a:bodyPr wrap="square" rtlCol="0">
            <a:spAutoFit/>
          </a:bodyPr>
          <a:lstStyle>
            <a:defPPr>
              <a:defRPr lang="en-US"/>
            </a:defPPr>
            <a:lvl1pPr>
              <a:defRPr sz="1400">
                <a:solidFill>
                  <a:srgbClr val="C00000"/>
                </a:solidFill>
              </a:defRPr>
            </a:lvl1pPr>
          </a:lstStyle>
          <a:p>
            <a:r>
              <a:rPr lang="en-US" dirty="0"/>
              <a:t>8% growth per year</a:t>
            </a:r>
          </a:p>
          <a:p>
            <a:r>
              <a:rPr lang="en-US" dirty="0"/>
              <a:t>e.g. 13MM * 1.08 = 14.04MM</a:t>
            </a:r>
          </a:p>
        </p:txBody>
      </p:sp>
      <p:cxnSp>
        <p:nvCxnSpPr>
          <p:cNvPr id="8" name="Straight Arrow Connector 7">
            <a:extLst>
              <a:ext uri="{FF2B5EF4-FFF2-40B4-BE49-F238E27FC236}">
                <a16:creationId xmlns:a16="http://schemas.microsoft.com/office/drawing/2014/main" id="{41FFA01D-545A-4B3A-8E9B-DD0E0E630780}"/>
              </a:ext>
            </a:extLst>
          </p:cNvPr>
          <p:cNvCxnSpPr>
            <a:cxnSpLocks/>
          </p:cNvCxnSpPr>
          <p:nvPr/>
        </p:nvCxnSpPr>
        <p:spPr>
          <a:xfrm flipH="1">
            <a:off x="6005384" y="1816443"/>
            <a:ext cx="883704" cy="988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EC51CEC-1B58-4828-9711-C7522E6AB11A}"/>
              </a:ext>
            </a:extLst>
          </p:cNvPr>
          <p:cNvCxnSpPr>
            <a:cxnSpLocks/>
          </p:cNvCxnSpPr>
          <p:nvPr/>
        </p:nvCxnSpPr>
        <p:spPr>
          <a:xfrm flipH="1">
            <a:off x="6889088" y="1816443"/>
            <a:ext cx="104836" cy="988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286EB39-0ACC-4E30-B9AF-A33F9C898F29}"/>
              </a:ext>
            </a:extLst>
          </p:cNvPr>
          <p:cNvSpPr txBox="1"/>
          <p:nvPr/>
        </p:nvSpPr>
        <p:spPr>
          <a:xfrm>
            <a:off x="2891481" y="3138616"/>
            <a:ext cx="1482811" cy="667265"/>
          </a:xfrm>
          <a:prstGeom prst="rect">
            <a:avLst/>
          </a:prstGeom>
          <a:noFill/>
        </p:spPr>
        <p:txBody>
          <a:bodyPr wrap="square" rtlCol="0">
            <a:spAutoFit/>
          </a:bodyPr>
          <a:lstStyle/>
          <a:p>
            <a:endParaRPr lang="en-US" dirty="0"/>
          </a:p>
        </p:txBody>
      </p:sp>
      <p:sp>
        <p:nvSpPr>
          <p:cNvPr id="18" name="TextBox 17">
            <a:extLst>
              <a:ext uri="{FF2B5EF4-FFF2-40B4-BE49-F238E27FC236}">
                <a16:creationId xmlns:a16="http://schemas.microsoft.com/office/drawing/2014/main" id="{E3CEA805-E76B-41D5-9693-4AD6B72EF3EC}"/>
              </a:ext>
            </a:extLst>
          </p:cNvPr>
          <p:cNvSpPr txBox="1"/>
          <p:nvPr/>
        </p:nvSpPr>
        <p:spPr>
          <a:xfrm>
            <a:off x="3290281" y="2805607"/>
            <a:ext cx="1767016" cy="523220"/>
          </a:xfrm>
          <a:prstGeom prst="rect">
            <a:avLst/>
          </a:prstGeom>
          <a:noFill/>
        </p:spPr>
        <p:txBody>
          <a:bodyPr wrap="square" rtlCol="0">
            <a:spAutoFit/>
          </a:bodyPr>
          <a:lstStyle>
            <a:defPPr>
              <a:defRPr lang="en-US"/>
            </a:defPPr>
            <a:lvl1pPr>
              <a:defRPr sz="1400">
                <a:solidFill>
                  <a:srgbClr val="C00000"/>
                </a:solidFill>
              </a:defRPr>
            </a:lvl1pPr>
          </a:lstStyle>
          <a:p>
            <a:r>
              <a:rPr lang="en-US" dirty="0"/>
              <a:t>10th multiple of 2015 cash flow</a:t>
            </a:r>
          </a:p>
        </p:txBody>
      </p:sp>
      <p:cxnSp>
        <p:nvCxnSpPr>
          <p:cNvPr id="20" name="Straight Arrow Connector 19">
            <a:extLst>
              <a:ext uri="{FF2B5EF4-FFF2-40B4-BE49-F238E27FC236}">
                <a16:creationId xmlns:a16="http://schemas.microsoft.com/office/drawing/2014/main" id="{45130681-C694-4C8B-BF91-4D2304A4811F}"/>
              </a:ext>
            </a:extLst>
          </p:cNvPr>
          <p:cNvCxnSpPr>
            <a:cxnSpLocks/>
          </p:cNvCxnSpPr>
          <p:nvPr/>
        </p:nvCxnSpPr>
        <p:spPr>
          <a:xfrm>
            <a:off x="4741806" y="3138616"/>
            <a:ext cx="3203589" cy="864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32F3323-AFCA-40F4-990B-54D18C4B4097}"/>
              </a:ext>
            </a:extLst>
          </p:cNvPr>
          <p:cNvSpPr/>
          <p:nvPr/>
        </p:nvSpPr>
        <p:spPr>
          <a:xfrm>
            <a:off x="4164227" y="3805881"/>
            <a:ext cx="4800404" cy="3991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201F5A9-9473-4AEB-BB0E-7F8422810437}"/>
              </a:ext>
            </a:extLst>
          </p:cNvPr>
          <p:cNvSpPr txBox="1"/>
          <p:nvPr/>
        </p:nvSpPr>
        <p:spPr>
          <a:xfrm>
            <a:off x="2119186" y="3604227"/>
            <a:ext cx="1767016" cy="738664"/>
          </a:xfrm>
          <a:prstGeom prst="rect">
            <a:avLst/>
          </a:prstGeom>
          <a:noFill/>
        </p:spPr>
        <p:txBody>
          <a:bodyPr wrap="square" rtlCol="0">
            <a:spAutoFit/>
          </a:bodyPr>
          <a:lstStyle/>
          <a:p>
            <a:r>
              <a:rPr lang="en-US" sz="1400" dirty="0">
                <a:solidFill>
                  <a:srgbClr val="C00000"/>
                </a:solidFill>
              </a:rPr>
              <a:t>Assumption: </a:t>
            </a:r>
            <a:r>
              <a:rPr lang="en-US" sz="1400" dirty="0" err="1">
                <a:solidFill>
                  <a:srgbClr val="C00000"/>
                </a:solidFill>
              </a:rPr>
              <a:t>Lp</a:t>
            </a:r>
            <a:r>
              <a:rPr lang="en-US" sz="1400" dirty="0">
                <a:solidFill>
                  <a:srgbClr val="C00000"/>
                </a:solidFill>
              </a:rPr>
              <a:t> remains fixed over project period</a:t>
            </a:r>
          </a:p>
        </p:txBody>
      </p:sp>
      <p:cxnSp>
        <p:nvCxnSpPr>
          <p:cNvPr id="25" name="Straight Arrow Connector 24">
            <a:extLst>
              <a:ext uri="{FF2B5EF4-FFF2-40B4-BE49-F238E27FC236}">
                <a16:creationId xmlns:a16="http://schemas.microsoft.com/office/drawing/2014/main" id="{65A05939-FE18-4DDB-B1C2-1F982E383EDD}"/>
              </a:ext>
            </a:extLst>
          </p:cNvPr>
          <p:cNvCxnSpPr/>
          <p:nvPr/>
        </p:nvCxnSpPr>
        <p:spPr>
          <a:xfrm>
            <a:off x="3688493" y="3805881"/>
            <a:ext cx="475734" cy="199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0BEC5AA-EA41-4443-B699-7F365D9BFCAB}"/>
              </a:ext>
            </a:extLst>
          </p:cNvPr>
          <p:cNvSpPr txBox="1"/>
          <p:nvPr/>
        </p:nvSpPr>
        <p:spPr>
          <a:xfrm>
            <a:off x="6281914" y="5395893"/>
            <a:ext cx="2424720" cy="1169551"/>
          </a:xfrm>
          <a:prstGeom prst="rect">
            <a:avLst/>
          </a:prstGeom>
          <a:noFill/>
        </p:spPr>
        <p:txBody>
          <a:bodyPr wrap="square" rtlCol="0">
            <a:spAutoFit/>
          </a:bodyPr>
          <a:lstStyle>
            <a:defPPr>
              <a:defRPr lang="en-US"/>
            </a:defPPr>
            <a:lvl1pPr>
              <a:defRPr sz="1400">
                <a:solidFill>
                  <a:srgbClr val="C00000"/>
                </a:solidFill>
              </a:defRPr>
            </a:lvl1pPr>
          </a:lstStyle>
          <a:p>
            <a:r>
              <a:rPr lang="en-US" dirty="0"/>
              <a:t>Divide the </a:t>
            </a:r>
            <a:r>
              <a:rPr lang="en-US" dirty="0" err="1"/>
              <a:t>Lp</a:t>
            </a:r>
            <a:r>
              <a:rPr lang="en-US" dirty="0"/>
              <a:t> cash flows by the </a:t>
            </a:r>
            <a:r>
              <a:rPr lang="en-US" dirty="0" err="1"/>
              <a:t>Lp</a:t>
            </a:r>
            <a:r>
              <a:rPr lang="en-US" dirty="0"/>
              <a:t>/$ exchange rate, e.g.</a:t>
            </a:r>
          </a:p>
          <a:p>
            <a:r>
              <a:rPr lang="en-US" dirty="0"/>
              <a:t>Lp13MM / (Lp14.8/$) = 878,378</a:t>
            </a:r>
          </a:p>
        </p:txBody>
      </p:sp>
      <p:cxnSp>
        <p:nvCxnSpPr>
          <p:cNvPr id="28" name="Straight Arrow Connector 27">
            <a:extLst>
              <a:ext uri="{FF2B5EF4-FFF2-40B4-BE49-F238E27FC236}">
                <a16:creationId xmlns:a16="http://schemas.microsoft.com/office/drawing/2014/main" id="{ED93EE72-60CF-482E-B737-3DC82E06D5E3}"/>
              </a:ext>
            </a:extLst>
          </p:cNvPr>
          <p:cNvCxnSpPr/>
          <p:nvPr/>
        </p:nvCxnSpPr>
        <p:spPr>
          <a:xfrm flipH="1" flipV="1">
            <a:off x="6166022" y="4547286"/>
            <a:ext cx="580767" cy="8526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2757947-03B5-4041-B110-D669B8A4EB93}"/>
              </a:ext>
            </a:extLst>
          </p:cNvPr>
          <p:cNvCxnSpPr/>
          <p:nvPr/>
        </p:nvCxnSpPr>
        <p:spPr>
          <a:xfrm flipV="1">
            <a:off x="6889088" y="4547286"/>
            <a:ext cx="104836" cy="848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C39A684-ACC3-4788-8426-B06A10AAAF26}"/>
              </a:ext>
            </a:extLst>
          </p:cNvPr>
          <p:cNvCxnSpPr/>
          <p:nvPr/>
        </p:nvCxnSpPr>
        <p:spPr>
          <a:xfrm flipV="1">
            <a:off x="7945395" y="4547286"/>
            <a:ext cx="222421" cy="8486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661DFAB-3A1D-414D-B5B6-45443BAFF637}"/>
              </a:ext>
            </a:extLst>
          </p:cNvPr>
          <p:cNvSpPr/>
          <p:nvPr/>
        </p:nvSpPr>
        <p:spPr>
          <a:xfrm>
            <a:off x="5627204" y="4645060"/>
            <a:ext cx="617540" cy="2358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65E9FE80-5963-4108-8166-95934EBEEF08}"/>
              </a:ext>
            </a:extLst>
          </p:cNvPr>
          <p:cNvCxnSpPr>
            <a:cxnSpLocks/>
          </p:cNvCxnSpPr>
          <p:nvPr/>
        </p:nvCxnSpPr>
        <p:spPr>
          <a:xfrm flipH="1">
            <a:off x="4374292" y="4880918"/>
            <a:ext cx="1252912" cy="9960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233C1F2-0A99-42EC-A9AD-71560DB8F189}"/>
              </a:ext>
            </a:extLst>
          </p:cNvPr>
          <p:cNvSpPr txBox="1"/>
          <p:nvPr/>
        </p:nvSpPr>
        <p:spPr>
          <a:xfrm>
            <a:off x="2737023" y="5864536"/>
            <a:ext cx="2298357" cy="923330"/>
          </a:xfrm>
          <a:prstGeom prst="rect">
            <a:avLst/>
          </a:prstGeom>
          <a:noFill/>
        </p:spPr>
        <p:txBody>
          <a:bodyPr wrap="square" rtlCol="0">
            <a:spAutoFit/>
          </a:bodyPr>
          <a:lstStyle/>
          <a:p>
            <a:r>
              <a:rPr lang="en-US" dirty="0">
                <a:solidFill>
                  <a:srgbClr val="C00000"/>
                </a:solidFill>
              </a:rPr>
              <a:t>PV factor = 1/(1+i)</a:t>
            </a:r>
            <a:r>
              <a:rPr lang="en-US" baseline="30000" dirty="0">
                <a:solidFill>
                  <a:srgbClr val="C00000"/>
                </a:solidFill>
              </a:rPr>
              <a:t>t</a:t>
            </a:r>
            <a:r>
              <a:rPr lang="en-US" dirty="0">
                <a:solidFill>
                  <a:srgbClr val="C00000"/>
                </a:solidFill>
              </a:rPr>
              <a:t>,</a:t>
            </a:r>
          </a:p>
          <a:p>
            <a:r>
              <a:rPr lang="en-US" dirty="0">
                <a:solidFill>
                  <a:srgbClr val="C00000"/>
                </a:solidFill>
              </a:rPr>
              <a:t>e.g. for year 1</a:t>
            </a:r>
          </a:p>
          <a:p>
            <a:r>
              <a:rPr lang="en-US" dirty="0">
                <a:solidFill>
                  <a:srgbClr val="C00000"/>
                </a:solidFill>
              </a:rPr>
              <a:t>1/(1+20%)</a:t>
            </a:r>
            <a:r>
              <a:rPr lang="en-US" baseline="30000" dirty="0">
                <a:solidFill>
                  <a:srgbClr val="C00000"/>
                </a:solidFill>
              </a:rPr>
              <a:t>1 </a:t>
            </a:r>
            <a:r>
              <a:rPr lang="en-US" dirty="0">
                <a:solidFill>
                  <a:srgbClr val="C00000"/>
                </a:solidFill>
              </a:rPr>
              <a:t> = 0.833</a:t>
            </a:r>
            <a:endParaRPr lang="en-US" baseline="30000" dirty="0">
              <a:solidFill>
                <a:srgbClr val="C00000"/>
              </a:solidFill>
            </a:endParaRPr>
          </a:p>
        </p:txBody>
      </p:sp>
    </p:spTree>
    <p:extLst>
      <p:ext uri="{BB962C8B-B14F-4D97-AF65-F5344CB8AC3E}">
        <p14:creationId xmlns:p14="http://schemas.microsoft.com/office/powerpoint/2010/main" val="428246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0002-C794-4BF9-A808-42C8F5A2E40D}"/>
              </a:ext>
            </a:extLst>
          </p:cNvPr>
          <p:cNvSpPr>
            <a:spLocks noGrp="1"/>
          </p:cNvSpPr>
          <p:nvPr>
            <p:ph type="title"/>
          </p:nvPr>
        </p:nvSpPr>
        <p:spPr>
          <a:xfrm>
            <a:off x="685800" y="657626"/>
            <a:ext cx="7772400" cy="1609344"/>
          </a:xfrm>
        </p:spPr>
        <p:txBody>
          <a:bodyPr/>
          <a:lstStyle/>
          <a:p>
            <a:r>
              <a:rPr lang="en-US" dirty="0"/>
              <a:t>Assumptions:</a:t>
            </a:r>
          </a:p>
        </p:txBody>
      </p:sp>
      <p:pic>
        <p:nvPicPr>
          <p:cNvPr id="5" name="Picture 4">
            <a:extLst>
              <a:ext uri="{FF2B5EF4-FFF2-40B4-BE49-F238E27FC236}">
                <a16:creationId xmlns:a16="http://schemas.microsoft.com/office/drawing/2014/main" id="{2D7B0049-FCF8-4F38-A02E-8C765C8E92D1}"/>
              </a:ext>
            </a:extLst>
          </p:cNvPr>
          <p:cNvPicPr>
            <a:picLocks noChangeAspect="1"/>
          </p:cNvPicPr>
          <p:nvPr/>
        </p:nvPicPr>
        <p:blipFill>
          <a:blip r:embed="rId3"/>
          <a:stretch>
            <a:fillRect/>
          </a:stretch>
        </p:blipFill>
        <p:spPr>
          <a:xfrm>
            <a:off x="685800" y="1920981"/>
            <a:ext cx="7362386" cy="2255602"/>
          </a:xfrm>
          <a:prstGeom prst="rect">
            <a:avLst/>
          </a:prstGeom>
        </p:spPr>
      </p:pic>
      <p:sp>
        <p:nvSpPr>
          <p:cNvPr id="3" name="Rectangle 2">
            <a:extLst>
              <a:ext uri="{FF2B5EF4-FFF2-40B4-BE49-F238E27FC236}">
                <a16:creationId xmlns:a16="http://schemas.microsoft.com/office/drawing/2014/main" id="{AB5B3A22-A8FD-4ADB-BC71-55C96BC04761}"/>
              </a:ext>
            </a:extLst>
          </p:cNvPr>
          <p:cNvSpPr/>
          <p:nvPr/>
        </p:nvSpPr>
        <p:spPr>
          <a:xfrm>
            <a:off x="1089923" y="4553893"/>
            <a:ext cx="6554139" cy="1288879"/>
          </a:xfrm>
          <a:prstGeom prst="rect">
            <a:avLst/>
          </a:prstGeom>
        </p:spPr>
        <p:txBody>
          <a:bodyPr wrap="square">
            <a:spAutoFit/>
          </a:bodyPr>
          <a:lstStyle/>
          <a:p>
            <a:pPr>
              <a:lnSpc>
                <a:spcPct val="150000"/>
              </a:lnSpc>
            </a:pPr>
            <a:r>
              <a:rPr lang="en-US" dirty="0"/>
              <a:t>What is </a:t>
            </a:r>
            <a:r>
              <a:rPr lang="en-US" b="1" dirty="0"/>
              <a:t>Carambola worth if the Honduran lempira were to change in value over time </a:t>
            </a:r>
            <a:r>
              <a:rPr lang="en-US" dirty="0"/>
              <a:t>according to purchasing power parity? </a:t>
            </a:r>
          </a:p>
        </p:txBody>
      </p:sp>
    </p:spTree>
    <p:extLst>
      <p:ext uri="{BB962C8B-B14F-4D97-AF65-F5344CB8AC3E}">
        <p14:creationId xmlns:p14="http://schemas.microsoft.com/office/powerpoint/2010/main" val="1311901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0002-C794-4BF9-A808-42C8F5A2E40D}"/>
              </a:ext>
            </a:extLst>
          </p:cNvPr>
          <p:cNvSpPr>
            <a:spLocks noGrp="1"/>
          </p:cNvSpPr>
          <p:nvPr>
            <p:ph type="title"/>
          </p:nvPr>
        </p:nvSpPr>
        <p:spPr>
          <a:xfrm>
            <a:off x="685800" y="657626"/>
            <a:ext cx="7772400" cy="1609344"/>
          </a:xfrm>
        </p:spPr>
        <p:txBody>
          <a:bodyPr/>
          <a:lstStyle/>
          <a:p>
            <a:r>
              <a:rPr lang="en-US" dirty="0"/>
              <a:t>Assumptions:</a:t>
            </a:r>
          </a:p>
        </p:txBody>
      </p:sp>
      <p:pic>
        <p:nvPicPr>
          <p:cNvPr id="5" name="Picture 4">
            <a:extLst>
              <a:ext uri="{FF2B5EF4-FFF2-40B4-BE49-F238E27FC236}">
                <a16:creationId xmlns:a16="http://schemas.microsoft.com/office/drawing/2014/main" id="{2D7B0049-FCF8-4F38-A02E-8C765C8E92D1}"/>
              </a:ext>
            </a:extLst>
          </p:cNvPr>
          <p:cNvPicPr>
            <a:picLocks noChangeAspect="1"/>
          </p:cNvPicPr>
          <p:nvPr/>
        </p:nvPicPr>
        <p:blipFill>
          <a:blip r:embed="rId2"/>
          <a:stretch>
            <a:fillRect/>
          </a:stretch>
        </p:blipFill>
        <p:spPr>
          <a:xfrm>
            <a:off x="685800" y="1920981"/>
            <a:ext cx="7362386" cy="2255602"/>
          </a:xfrm>
          <a:prstGeom prst="rect">
            <a:avLst/>
          </a:prstGeom>
        </p:spPr>
      </p:pic>
      <p:sp>
        <p:nvSpPr>
          <p:cNvPr id="3" name="Rectangle 2">
            <a:extLst>
              <a:ext uri="{FF2B5EF4-FFF2-40B4-BE49-F238E27FC236}">
                <a16:creationId xmlns:a16="http://schemas.microsoft.com/office/drawing/2014/main" id="{AB5B3A22-A8FD-4ADB-BC71-55C96BC04761}"/>
              </a:ext>
            </a:extLst>
          </p:cNvPr>
          <p:cNvSpPr/>
          <p:nvPr/>
        </p:nvSpPr>
        <p:spPr>
          <a:xfrm>
            <a:off x="1089923" y="4553893"/>
            <a:ext cx="6554139" cy="873381"/>
          </a:xfrm>
          <a:prstGeom prst="rect">
            <a:avLst/>
          </a:prstGeom>
        </p:spPr>
        <p:txBody>
          <a:bodyPr wrap="square">
            <a:spAutoFit/>
          </a:bodyPr>
          <a:lstStyle/>
          <a:p>
            <a:pPr>
              <a:lnSpc>
                <a:spcPct val="150000"/>
              </a:lnSpc>
            </a:pPr>
            <a:r>
              <a:rPr lang="en-US" dirty="0"/>
              <a:t>Step) Calculate the PPP implied exchange rate for the Honduran Lempira vs. USD</a:t>
            </a:r>
          </a:p>
        </p:txBody>
      </p:sp>
    </p:spTree>
    <p:extLst>
      <p:ext uri="{BB962C8B-B14F-4D97-AF65-F5344CB8AC3E}">
        <p14:creationId xmlns:p14="http://schemas.microsoft.com/office/powerpoint/2010/main" val="1567946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A0002-C794-4BF9-A808-42C8F5A2E40D}"/>
              </a:ext>
            </a:extLst>
          </p:cNvPr>
          <p:cNvSpPr>
            <a:spLocks noGrp="1"/>
          </p:cNvSpPr>
          <p:nvPr>
            <p:ph type="title"/>
          </p:nvPr>
        </p:nvSpPr>
        <p:spPr>
          <a:xfrm>
            <a:off x="685800" y="657626"/>
            <a:ext cx="7772400" cy="1609344"/>
          </a:xfrm>
        </p:spPr>
        <p:txBody>
          <a:bodyPr/>
          <a:lstStyle/>
          <a:p>
            <a:r>
              <a:rPr lang="en-US" dirty="0"/>
              <a:t>Assumptions:</a:t>
            </a:r>
          </a:p>
        </p:txBody>
      </p:sp>
      <p:pic>
        <p:nvPicPr>
          <p:cNvPr id="5" name="Picture 4">
            <a:extLst>
              <a:ext uri="{FF2B5EF4-FFF2-40B4-BE49-F238E27FC236}">
                <a16:creationId xmlns:a16="http://schemas.microsoft.com/office/drawing/2014/main" id="{2D7B0049-FCF8-4F38-A02E-8C765C8E92D1}"/>
              </a:ext>
            </a:extLst>
          </p:cNvPr>
          <p:cNvPicPr>
            <a:picLocks noChangeAspect="1"/>
          </p:cNvPicPr>
          <p:nvPr/>
        </p:nvPicPr>
        <p:blipFill>
          <a:blip r:embed="rId3"/>
          <a:stretch>
            <a:fillRect/>
          </a:stretch>
        </p:blipFill>
        <p:spPr>
          <a:xfrm>
            <a:off x="685800" y="1920981"/>
            <a:ext cx="7362386" cy="2255602"/>
          </a:xfrm>
          <a:prstGeom prst="rect">
            <a:avLst/>
          </a:prstGeom>
        </p:spPr>
      </p:pic>
      <p:sp>
        <p:nvSpPr>
          <p:cNvPr id="3" name="Rectangle 2">
            <a:extLst>
              <a:ext uri="{FF2B5EF4-FFF2-40B4-BE49-F238E27FC236}">
                <a16:creationId xmlns:a16="http://schemas.microsoft.com/office/drawing/2014/main" id="{AB5B3A22-A8FD-4ADB-BC71-55C96BC04761}"/>
              </a:ext>
            </a:extLst>
          </p:cNvPr>
          <p:cNvSpPr/>
          <p:nvPr/>
        </p:nvSpPr>
        <p:spPr>
          <a:xfrm>
            <a:off x="1089924" y="4380899"/>
            <a:ext cx="6958262" cy="873381"/>
          </a:xfrm>
          <a:prstGeom prst="rect">
            <a:avLst/>
          </a:prstGeom>
        </p:spPr>
        <p:txBody>
          <a:bodyPr wrap="square">
            <a:spAutoFit/>
          </a:bodyPr>
          <a:lstStyle/>
          <a:p>
            <a:pPr>
              <a:lnSpc>
                <a:spcPct val="150000"/>
              </a:lnSpc>
            </a:pPr>
            <a:r>
              <a:rPr lang="en-US" dirty="0"/>
              <a:t>Step) Calculate the PPP implied exchange rate for the Honduran Lempira vs. USD</a:t>
            </a:r>
          </a:p>
        </p:txBody>
      </p:sp>
      <p:graphicFrame>
        <p:nvGraphicFramePr>
          <p:cNvPr id="6" name="Object 5">
            <a:extLst>
              <a:ext uri="{FF2B5EF4-FFF2-40B4-BE49-F238E27FC236}">
                <a16:creationId xmlns:a16="http://schemas.microsoft.com/office/drawing/2014/main" id="{664BE24F-7E55-4584-8E5D-22E32E6E5A17}"/>
              </a:ext>
            </a:extLst>
          </p:cNvPr>
          <p:cNvGraphicFramePr>
            <a:graphicFrameLocks noChangeAspect="1"/>
          </p:cNvGraphicFramePr>
          <p:nvPr>
            <p:extLst>
              <p:ext uri="{D42A27DB-BD31-4B8C-83A1-F6EECF244321}">
                <p14:modId xmlns:p14="http://schemas.microsoft.com/office/powerpoint/2010/main" val="230751950"/>
              </p:ext>
            </p:extLst>
          </p:nvPr>
        </p:nvGraphicFramePr>
        <p:xfrm>
          <a:off x="463379" y="5587652"/>
          <a:ext cx="2343039" cy="925584"/>
        </p:xfrm>
        <a:graphic>
          <a:graphicData uri="http://schemas.openxmlformats.org/presentationml/2006/ole">
            <mc:AlternateContent xmlns:mc="http://schemas.openxmlformats.org/markup-compatibility/2006">
              <mc:Choice xmlns:v="urn:schemas-microsoft-com:vml" Requires="v">
                <p:oleObj spid="_x0000_s77844" name="Equation" r:id="rId4" imgW="1091880" imgH="431640" progId="Equation.DSMT4">
                  <p:embed/>
                </p:oleObj>
              </mc:Choice>
              <mc:Fallback>
                <p:oleObj name="Equation" r:id="rId4" imgW="1091880" imgH="431640" progId="Equation.DSMT4">
                  <p:embed/>
                  <p:pic>
                    <p:nvPicPr>
                      <p:cNvPr id="4" name="Object 3"/>
                      <p:cNvPicPr/>
                      <p:nvPr/>
                    </p:nvPicPr>
                    <p:blipFill>
                      <a:blip r:embed="rId5"/>
                      <a:stretch>
                        <a:fillRect/>
                      </a:stretch>
                    </p:blipFill>
                    <p:spPr>
                      <a:xfrm>
                        <a:off x="463379" y="5587652"/>
                        <a:ext cx="2343039" cy="92558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graphicFrame>
            <p:nvGraphicFramePr>
              <p:cNvPr id="4" name="Table 6">
                <a:extLst>
                  <a:ext uri="{FF2B5EF4-FFF2-40B4-BE49-F238E27FC236}">
                    <a16:creationId xmlns:a16="http://schemas.microsoft.com/office/drawing/2014/main" id="{1AB5B318-4362-462F-8274-50ADCD023DE6}"/>
                  </a:ext>
                </a:extLst>
              </p:cNvPr>
              <p:cNvGraphicFramePr>
                <a:graphicFrameLocks noGrp="1"/>
              </p:cNvGraphicFramePr>
              <p:nvPr>
                <p:extLst>
                  <p:ext uri="{D42A27DB-BD31-4B8C-83A1-F6EECF244321}">
                    <p14:modId xmlns:p14="http://schemas.microsoft.com/office/powerpoint/2010/main" val="588878702"/>
                  </p:ext>
                </p:extLst>
              </p:nvPr>
            </p:nvGraphicFramePr>
            <p:xfrm>
              <a:off x="2973234" y="4842303"/>
              <a:ext cx="6096000" cy="186973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77843223"/>
                        </a:ext>
                      </a:extLst>
                    </a:gridCol>
                    <a:gridCol w="2032000">
                      <a:extLst>
                        <a:ext uri="{9D8B030D-6E8A-4147-A177-3AD203B41FA5}">
                          <a16:colId xmlns:a16="http://schemas.microsoft.com/office/drawing/2014/main" val="1222555781"/>
                        </a:ext>
                      </a:extLst>
                    </a:gridCol>
                    <a:gridCol w="2032000">
                      <a:extLst>
                        <a:ext uri="{9D8B030D-6E8A-4147-A177-3AD203B41FA5}">
                          <a16:colId xmlns:a16="http://schemas.microsoft.com/office/drawing/2014/main" val="1328284811"/>
                        </a:ext>
                      </a:extLst>
                    </a:gridCol>
                  </a:tblGrid>
                  <a:tr h="353203">
                    <a:tc>
                      <a:txBody>
                        <a:bodyPr/>
                        <a:lstStyle/>
                        <a:p>
                          <a:r>
                            <a:rPr lang="en-US" dirty="0"/>
                            <a:t>Year 1</a:t>
                          </a:r>
                        </a:p>
                      </a:txBody>
                      <a:tcPr/>
                    </a:tc>
                    <a:tc>
                      <a:txBody>
                        <a:bodyPr/>
                        <a:lstStyle/>
                        <a:p>
                          <a:r>
                            <a:rPr lang="en-US" dirty="0"/>
                            <a:t>Year 2</a:t>
                          </a:r>
                        </a:p>
                      </a:txBody>
                      <a:tcPr/>
                    </a:tc>
                    <a:tc>
                      <a:txBody>
                        <a:bodyPr/>
                        <a:lstStyle/>
                        <a:p>
                          <a:r>
                            <a:rPr lang="en-US" dirty="0"/>
                            <a:t>Year 3</a:t>
                          </a:r>
                        </a:p>
                      </a:txBody>
                      <a:tcPr/>
                    </a:tc>
                    <a:extLst>
                      <a:ext uri="{0D108BD9-81ED-4DB2-BD59-A6C34878D82A}">
                        <a16:rowId xmlns:a16="http://schemas.microsoft.com/office/drawing/2014/main" val="3846042959"/>
                      </a:ext>
                    </a:extLst>
                  </a:tr>
                  <a:tr h="520007">
                    <a:tc>
                      <a:txBody>
                        <a:bodyPr/>
                        <a:lstStyle/>
                        <a:p>
                          <a:r>
                            <a:rPr lang="en-US" dirty="0"/>
                            <a:t>S1 = S0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𝐿𝑝</m:t>
                                      </m:r>
                                    </m:sub>
                                  </m:sSub>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m:t>
                                      </m:r>
                                    </m:sub>
                                  </m:sSub>
                                </m:den>
                              </m:f>
                            </m:oMath>
                          </a14:m>
                          <a:endParaRPr lang="en-US" dirty="0"/>
                        </a:p>
                      </a:txBody>
                      <a:tcPr/>
                    </a:tc>
                    <a:tc>
                      <a:txBody>
                        <a:bodyPr/>
                        <a:lstStyle/>
                        <a:p>
                          <a:r>
                            <a:rPr lang="en-US" dirty="0"/>
                            <a:t>S2 = S1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𝐿𝑝</m:t>
                                      </m:r>
                                    </m:sub>
                                  </m:sSub>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m:t>
                                      </m:r>
                                    </m:sub>
                                  </m:sSub>
                                </m:den>
                              </m:f>
                            </m:oMath>
                          </a14:m>
                          <a:endParaRPr lang="en-US" dirty="0"/>
                        </a:p>
                      </a:txBody>
                      <a:tcPr/>
                    </a:tc>
                    <a:tc>
                      <a:txBody>
                        <a:bodyPr/>
                        <a:lstStyle/>
                        <a:p>
                          <a:r>
                            <a:rPr lang="en-US" dirty="0"/>
                            <a:t>S3 = S2*</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𝐿𝑝</m:t>
                                      </m:r>
                                    </m:sub>
                                  </m:sSub>
                                </m:num>
                                <m:den>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𝜋</m:t>
                                      </m:r>
                                    </m:e>
                                    <m:sub>
                                      <m:r>
                                        <a:rPr lang="en-US" b="0" i="1" smtClean="0">
                                          <a:latin typeface="Cambria Math" panose="02040503050406030204" pitchFamily="18" charset="0"/>
                                        </a:rPr>
                                        <m:t>$</m:t>
                                      </m:r>
                                    </m:sub>
                                  </m:sSub>
                                </m:den>
                              </m:f>
                            </m:oMath>
                          </a14:m>
                          <a:endParaRPr lang="en-US" dirty="0"/>
                        </a:p>
                      </a:txBody>
                      <a:tcPr/>
                    </a:tc>
                    <a:extLst>
                      <a:ext uri="{0D108BD9-81ED-4DB2-BD59-A6C34878D82A}">
                        <a16:rowId xmlns:a16="http://schemas.microsoft.com/office/drawing/2014/main" val="2243591884"/>
                      </a:ext>
                    </a:extLst>
                  </a:tr>
                  <a:tr h="958003">
                    <a:tc>
                      <a:txBody>
                        <a:bodyPr/>
                        <a:lstStyle/>
                        <a:p>
                          <a:r>
                            <a:rPr lang="en-US" sz="1400" dirty="0"/>
                            <a:t>S1 = 14.8*(1+16%)/(1+2%) = 16.8314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 = 16.8314*(1+16%)/(1+2%) =19.1416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S3 = 19.1416*(1+16%)/(1+2%) = 21.768</a:t>
                          </a:r>
                        </a:p>
                      </a:txBody>
                      <a:tcPr/>
                    </a:tc>
                    <a:extLst>
                      <a:ext uri="{0D108BD9-81ED-4DB2-BD59-A6C34878D82A}">
                        <a16:rowId xmlns:a16="http://schemas.microsoft.com/office/drawing/2014/main" val="4021888703"/>
                      </a:ext>
                    </a:extLst>
                  </a:tr>
                </a:tbl>
              </a:graphicData>
            </a:graphic>
          </p:graphicFrame>
        </mc:Choice>
        <mc:Fallback xmlns="">
          <p:graphicFrame>
            <p:nvGraphicFramePr>
              <p:cNvPr id="4" name="Table 6">
                <a:extLst>
                  <a:ext uri="{FF2B5EF4-FFF2-40B4-BE49-F238E27FC236}">
                    <a16:creationId xmlns:a16="http://schemas.microsoft.com/office/drawing/2014/main" id="{1AB5B318-4362-462F-8274-50ADCD023DE6}"/>
                  </a:ext>
                </a:extLst>
              </p:cNvPr>
              <p:cNvGraphicFramePr>
                <a:graphicFrameLocks noGrp="1"/>
              </p:cNvGraphicFramePr>
              <p:nvPr>
                <p:extLst>
                  <p:ext uri="{D42A27DB-BD31-4B8C-83A1-F6EECF244321}">
                    <p14:modId xmlns:p14="http://schemas.microsoft.com/office/powerpoint/2010/main" val="588878702"/>
                  </p:ext>
                </p:extLst>
              </p:nvPr>
            </p:nvGraphicFramePr>
            <p:xfrm>
              <a:off x="2973234" y="4842303"/>
              <a:ext cx="6096000" cy="186973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177843223"/>
                        </a:ext>
                      </a:extLst>
                    </a:gridCol>
                    <a:gridCol w="2032000">
                      <a:extLst>
                        <a:ext uri="{9D8B030D-6E8A-4147-A177-3AD203B41FA5}">
                          <a16:colId xmlns:a16="http://schemas.microsoft.com/office/drawing/2014/main" val="1222555781"/>
                        </a:ext>
                      </a:extLst>
                    </a:gridCol>
                    <a:gridCol w="2032000">
                      <a:extLst>
                        <a:ext uri="{9D8B030D-6E8A-4147-A177-3AD203B41FA5}">
                          <a16:colId xmlns:a16="http://schemas.microsoft.com/office/drawing/2014/main" val="1328284811"/>
                        </a:ext>
                      </a:extLst>
                    </a:gridCol>
                  </a:tblGrid>
                  <a:tr h="365760">
                    <a:tc>
                      <a:txBody>
                        <a:bodyPr/>
                        <a:lstStyle/>
                        <a:p>
                          <a:r>
                            <a:rPr lang="en-US" dirty="0"/>
                            <a:t>Year 1</a:t>
                          </a:r>
                        </a:p>
                      </a:txBody>
                      <a:tcPr/>
                    </a:tc>
                    <a:tc>
                      <a:txBody>
                        <a:bodyPr/>
                        <a:lstStyle/>
                        <a:p>
                          <a:r>
                            <a:rPr lang="en-US" dirty="0"/>
                            <a:t>Year 2</a:t>
                          </a:r>
                        </a:p>
                      </a:txBody>
                      <a:tcPr/>
                    </a:tc>
                    <a:tc>
                      <a:txBody>
                        <a:bodyPr/>
                        <a:lstStyle/>
                        <a:p>
                          <a:r>
                            <a:rPr lang="en-US" dirty="0"/>
                            <a:t>Year 3</a:t>
                          </a:r>
                        </a:p>
                      </a:txBody>
                      <a:tcPr/>
                    </a:tc>
                    <a:extLst>
                      <a:ext uri="{0D108BD9-81ED-4DB2-BD59-A6C34878D82A}">
                        <a16:rowId xmlns:a16="http://schemas.microsoft.com/office/drawing/2014/main" val="3846042959"/>
                      </a:ext>
                    </a:extLst>
                  </a:tr>
                  <a:tr h="545973">
                    <a:tc>
                      <a:txBody>
                        <a:bodyPr/>
                        <a:lstStyle/>
                        <a:p>
                          <a:endParaRPr lang="en-US"/>
                        </a:p>
                      </a:txBody>
                      <a:tcPr>
                        <a:blipFill>
                          <a:blip r:embed="rId6"/>
                          <a:stretch>
                            <a:fillRect l="-299" t="-72222" r="-200898" b="-177778"/>
                          </a:stretch>
                        </a:blipFill>
                      </a:tcPr>
                    </a:tc>
                    <a:tc>
                      <a:txBody>
                        <a:bodyPr/>
                        <a:lstStyle/>
                        <a:p>
                          <a:endParaRPr lang="en-US"/>
                        </a:p>
                      </a:txBody>
                      <a:tcPr>
                        <a:blipFill>
                          <a:blip r:embed="rId6"/>
                          <a:stretch>
                            <a:fillRect l="-100601" t="-72222" r="-101502" b="-177778"/>
                          </a:stretch>
                        </a:blipFill>
                      </a:tcPr>
                    </a:tc>
                    <a:tc>
                      <a:txBody>
                        <a:bodyPr/>
                        <a:lstStyle/>
                        <a:p>
                          <a:endParaRPr lang="en-US"/>
                        </a:p>
                      </a:txBody>
                      <a:tcPr>
                        <a:blipFill>
                          <a:blip r:embed="rId6"/>
                          <a:stretch>
                            <a:fillRect l="-200000" t="-72222" r="-1198" b="-177778"/>
                          </a:stretch>
                        </a:blipFill>
                      </a:tcPr>
                    </a:tc>
                    <a:extLst>
                      <a:ext uri="{0D108BD9-81ED-4DB2-BD59-A6C34878D82A}">
                        <a16:rowId xmlns:a16="http://schemas.microsoft.com/office/drawing/2014/main" val="2243591884"/>
                      </a:ext>
                    </a:extLst>
                  </a:tr>
                  <a:tr h="958003">
                    <a:tc>
                      <a:txBody>
                        <a:bodyPr/>
                        <a:lstStyle/>
                        <a:p>
                          <a:r>
                            <a:rPr lang="en-US" sz="1400" dirty="0"/>
                            <a:t>S1 = 14.8*(1+16%)/(1+2%) = 16.8314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S2 = 16.8314*(1+16%)/(1+2%) =19.1416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S3 = 19.1416*(1+16%)/(1+2%) = 21.768</a:t>
                          </a:r>
                        </a:p>
                      </a:txBody>
                      <a:tcPr/>
                    </a:tc>
                    <a:extLst>
                      <a:ext uri="{0D108BD9-81ED-4DB2-BD59-A6C34878D82A}">
                        <a16:rowId xmlns:a16="http://schemas.microsoft.com/office/drawing/2014/main" val="4021888703"/>
                      </a:ext>
                    </a:extLst>
                  </a:tr>
                </a:tbl>
              </a:graphicData>
            </a:graphic>
          </p:graphicFrame>
        </mc:Fallback>
      </mc:AlternateContent>
    </p:spTree>
    <p:extLst>
      <p:ext uri="{BB962C8B-B14F-4D97-AF65-F5344CB8AC3E}">
        <p14:creationId xmlns:p14="http://schemas.microsoft.com/office/powerpoint/2010/main" val="1868082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A81859-C100-4655-B07C-DD553AE4D4DD}"/>
              </a:ext>
            </a:extLst>
          </p:cNvPr>
          <p:cNvPicPr>
            <a:picLocks noChangeAspect="1"/>
          </p:cNvPicPr>
          <p:nvPr/>
        </p:nvPicPr>
        <p:blipFill>
          <a:blip r:embed="rId2"/>
          <a:stretch>
            <a:fillRect/>
          </a:stretch>
        </p:blipFill>
        <p:spPr>
          <a:xfrm>
            <a:off x="370701" y="141608"/>
            <a:ext cx="5466738" cy="1674835"/>
          </a:xfrm>
          <a:prstGeom prst="rect">
            <a:avLst/>
          </a:prstGeom>
        </p:spPr>
      </p:pic>
      <p:pic>
        <p:nvPicPr>
          <p:cNvPr id="2" name="Picture 1">
            <a:extLst>
              <a:ext uri="{FF2B5EF4-FFF2-40B4-BE49-F238E27FC236}">
                <a16:creationId xmlns:a16="http://schemas.microsoft.com/office/drawing/2014/main" id="{38FB450B-5516-4A8D-B0DD-1CED14088F0D}"/>
              </a:ext>
            </a:extLst>
          </p:cNvPr>
          <p:cNvPicPr>
            <a:picLocks noChangeAspect="1"/>
          </p:cNvPicPr>
          <p:nvPr/>
        </p:nvPicPr>
        <p:blipFill>
          <a:blip r:embed="rId3"/>
          <a:stretch>
            <a:fillRect/>
          </a:stretch>
        </p:blipFill>
        <p:spPr>
          <a:xfrm>
            <a:off x="98854" y="2164079"/>
            <a:ext cx="8791609" cy="3594169"/>
          </a:xfrm>
          <a:prstGeom prst="rect">
            <a:avLst/>
          </a:prstGeom>
        </p:spPr>
      </p:pic>
    </p:spTree>
    <p:extLst>
      <p:ext uri="{BB962C8B-B14F-4D97-AF65-F5344CB8AC3E}">
        <p14:creationId xmlns:p14="http://schemas.microsoft.com/office/powerpoint/2010/main" val="34823201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0</TotalTime>
  <Words>1669</Words>
  <Application>Microsoft Office PowerPoint</Application>
  <PresentationFormat>On-screen Show (4:3)</PresentationFormat>
  <Paragraphs>126</Paragraphs>
  <Slides>29</Slides>
  <Notes>5</Notes>
  <HiddenSlides>9</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6" baseType="lpstr">
      <vt:lpstr>Calibri</vt:lpstr>
      <vt:lpstr>Cambria Math</vt:lpstr>
      <vt:lpstr>Rockwell</vt:lpstr>
      <vt:lpstr>Rockwell Condensed</vt:lpstr>
      <vt:lpstr>Wingdings</vt:lpstr>
      <vt:lpstr>Wood Type</vt:lpstr>
      <vt:lpstr>Equation</vt:lpstr>
      <vt:lpstr>International Corporate Finance</vt:lpstr>
      <vt:lpstr>International CAPITAL BUDGETING</vt:lpstr>
      <vt:lpstr>Assumptions:</vt:lpstr>
      <vt:lpstr>PowerPoint Presentation</vt:lpstr>
      <vt:lpstr>PowerPoint Presentation</vt:lpstr>
      <vt:lpstr>Assumptions:</vt:lpstr>
      <vt:lpstr>Assumptions:</vt:lpstr>
      <vt:lpstr>Assumptions:</vt:lpstr>
      <vt:lpstr>PowerPoint Presentation</vt:lpstr>
      <vt:lpstr>PowerPoint Presentation</vt:lpstr>
      <vt:lpstr>International Capital Budgeting</vt:lpstr>
      <vt:lpstr>Assumptions: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TAXATION</vt:lpstr>
      <vt:lpstr>Taxation</vt:lpstr>
      <vt:lpstr>Taxation</vt:lpstr>
      <vt:lpstr>Taxation</vt:lpstr>
      <vt:lpstr>Taxation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CHAPTER 3</dc:title>
  <dc:creator>Nicole M</dc:creator>
  <cp:lastModifiedBy>Nicole M</cp:lastModifiedBy>
  <cp:revision>343</cp:revision>
  <cp:lastPrinted>2020-03-27T14:47:59Z</cp:lastPrinted>
  <dcterms:created xsi:type="dcterms:W3CDTF">2019-11-25T00:57:00Z</dcterms:created>
  <dcterms:modified xsi:type="dcterms:W3CDTF">2020-05-08T20:59:46Z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1033-11.2.0.9169</vt:lpwstr>
  </property>
</Properties>
</file>