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notesMasterIdLst>
    <p:notesMasterId r:id="rId63"/>
  </p:notesMasterIdLst>
  <p:sldIdLst>
    <p:sldId id="256" r:id="rId2"/>
    <p:sldId id="257" r:id="rId3"/>
    <p:sldId id="462" r:id="rId4"/>
    <p:sldId id="330" r:id="rId5"/>
    <p:sldId id="331" r:id="rId6"/>
    <p:sldId id="338" r:id="rId7"/>
    <p:sldId id="402" r:id="rId8"/>
    <p:sldId id="404" r:id="rId9"/>
    <p:sldId id="405" r:id="rId10"/>
    <p:sldId id="286" r:id="rId11"/>
    <p:sldId id="406" r:id="rId12"/>
    <p:sldId id="422" r:id="rId13"/>
    <p:sldId id="463" r:id="rId14"/>
    <p:sldId id="384" r:id="rId15"/>
    <p:sldId id="387" r:id="rId16"/>
    <p:sldId id="385" r:id="rId17"/>
    <p:sldId id="388" r:id="rId18"/>
    <p:sldId id="386" r:id="rId19"/>
    <p:sldId id="389" r:id="rId20"/>
    <p:sldId id="390" r:id="rId21"/>
    <p:sldId id="423" r:id="rId22"/>
    <p:sldId id="391" r:id="rId23"/>
    <p:sldId id="392" r:id="rId24"/>
    <p:sldId id="424" r:id="rId25"/>
    <p:sldId id="393" r:id="rId26"/>
    <p:sldId id="425" r:id="rId27"/>
    <p:sldId id="394" r:id="rId28"/>
    <p:sldId id="426" r:id="rId29"/>
    <p:sldId id="395" r:id="rId30"/>
    <p:sldId id="396" r:id="rId31"/>
    <p:sldId id="397" r:id="rId32"/>
    <p:sldId id="399" r:id="rId33"/>
    <p:sldId id="464" r:id="rId34"/>
    <p:sldId id="398" r:id="rId35"/>
    <p:sldId id="465" r:id="rId36"/>
    <p:sldId id="400" r:id="rId37"/>
    <p:sldId id="466" r:id="rId38"/>
    <p:sldId id="800" r:id="rId39"/>
    <p:sldId id="411" r:id="rId40"/>
    <p:sldId id="280" r:id="rId41"/>
    <p:sldId id="401" r:id="rId42"/>
    <p:sldId id="412" r:id="rId43"/>
    <p:sldId id="413" r:id="rId44"/>
    <p:sldId id="414" r:id="rId45"/>
    <p:sldId id="467" r:id="rId46"/>
    <p:sldId id="407" r:id="rId47"/>
    <p:sldId id="427" r:id="rId48"/>
    <p:sldId id="409" r:id="rId49"/>
    <p:sldId id="428" r:id="rId50"/>
    <p:sldId id="410" r:id="rId51"/>
    <p:sldId id="429" r:id="rId52"/>
    <p:sldId id="415" r:id="rId53"/>
    <p:sldId id="416" r:id="rId54"/>
    <p:sldId id="417" r:id="rId55"/>
    <p:sldId id="418" r:id="rId56"/>
    <p:sldId id="419" r:id="rId57"/>
    <p:sldId id="420" r:id="rId58"/>
    <p:sldId id="421" r:id="rId59"/>
    <p:sldId id="430" r:id="rId60"/>
    <p:sldId id="432" r:id="rId61"/>
    <p:sldId id="431" r:id="rId6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B2718BC-45B2-4F91-A3FF-3ACC9BC77374}">
          <p14:sldIdLst>
            <p14:sldId id="256"/>
            <p14:sldId id="257"/>
            <p14:sldId id="462"/>
            <p14:sldId id="330"/>
            <p14:sldId id="331"/>
            <p14:sldId id="338"/>
            <p14:sldId id="402"/>
            <p14:sldId id="404"/>
            <p14:sldId id="405"/>
            <p14:sldId id="286"/>
            <p14:sldId id="406"/>
            <p14:sldId id="422"/>
            <p14:sldId id="463"/>
            <p14:sldId id="384"/>
            <p14:sldId id="387"/>
            <p14:sldId id="385"/>
            <p14:sldId id="388"/>
            <p14:sldId id="386"/>
            <p14:sldId id="389"/>
            <p14:sldId id="390"/>
            <p14:sldId id="423"/>
            <p14:sldId id="391"/>
            <p14:sldId id="392"/>
            <p14:sldId id="424"/>
            <p14:sldId id="393"/>
            <p14:sldId id="425"/>
            <p14:sldId id="394"/>
            <p14:sldId id="426"/>
            <p14:sldId id="395"/>
            <p14:sldId id="396"/>
            <p14:sldId id="397"/>
            <p14:sldId id="399"/>
            <p14:sldId id="464"/>
            <p14:sldId id="398"/>
            <p14:sldId id="465"/>
            <p14:sldId id="400"/>
            <p14:sldId id="466"/>
            <p14:sldId id="800"/>
            <p14:sldId id="411"/>
            <p14:sldId id="280"/>
            <p14:sldId id="401"/>
            <p14:sldId id="412"/>
            <p14:sldId id="413"/>
            <p14:sldId id="414"/>
            <p14:sldId id="467"/>
            <p14:sldId id="407"/>
            <p14:sldId id="427"/>
            <p14:sldId id="409"/>
            <p14:sldId id="428"/>
            <p14:sldId id="410"/>
            <p14:sldId id="429"/>
            <p14:sldId id="415"/>
            <p14:sldId id="416"/>
            <p14:sldId id="417"/>
            <p14:sldId id="418"/>
            <p14:sldId id="419"/>
            <p14:sldId id="420"/>
            <p14:sldId id="421"/>
            <p14:sldId id="430"/>
            <p14:sldId id="432"/>
            <p14:sldId id="4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46608" autoAdjust="0"/>
  </p:normalViewPr>
  <p:slideViewPr>
    <p:cSldViewPr snapToGrid="0">
      <p:cViewPr varScale="1">
        <p:scale>
          <a:sx n="36" d="100"/>
          <a:sy n="36" d="100"/>
        </p:scale>
        <p:origin x="263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A5A290-E821-4AC7-9652-B416DF97BEE2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97342C-2577-48C1-8B6A-1EDF18F0D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6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3225" indent="-2781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2654" indent="-2225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7716" indent="-2225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2777" indent="-2225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7839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2901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37963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3024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F6A625-1D09-4496-9EF3-0B7AD3B45255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06438"/>
            <a:ext cx="4727575" cy="354647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566" y="4489695"/>
            <a:ext cx="5141269" cy="42557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18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32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42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60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2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29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28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18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charset="0"/>
              </a:rPr>
              <a:t>©Bülent Aybar</a:t>
            </a:r>
          </a:p>
        </p:txBody>
      </p:sp>
      <p:sp>
        <p:nvSpPr>
          <p:cNvPr id="798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981455-1737-474C-B05D-E8A37757E92C}" type="slidenum">
              <a:rPr lang="en-US" smtClean="0">
                <a:latin typeface="Arial" charset="0"/>
              </a:rPr>
              <a:pPr/>
              <a:t>40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47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05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8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3225" indent="-2781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2654" indent="-2225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7716" indent="-2225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2777" indent="-2225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7839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2901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37963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3024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E1451C-5029-4FF4-AD24-DD1635BDB3E3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06438"/>
            <a:ext cx="4727575" cy="354647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566" y="4489695"/>
            <a:ext cx="5141269" cy="42557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18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201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593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24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447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890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12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3225" indent="-2781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2654" indent="-2225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7716" indent="-2225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2777" indent="-2225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7839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2901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37963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3024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8AA7A4-811F-4BF6-B85A-9AF76333CE00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022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3225" indent="-2781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2654" indent="-2225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7716" indent="-2225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2777" indent="-2225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7839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2901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37963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3024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10E3AA-4961-4569-AF65-A026DDF42DB9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708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3225" indent="-2781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2654" indent="-2225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7716" indent="-2225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2777" indent="-2225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7839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2901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37963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3024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F1D31D-964E-4D12-88B6-ECBEA0D68BE6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363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08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62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7342C-2577-48C1-8B6A-1EDF18F0D8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47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3225" indent="-278164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12654" indent="-2225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57716" indent="-2225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2777" indent="-222531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7839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2901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37963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83024" indent="-2225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B773020-9A53-4D12-AB65-220A7D6FC70D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706438"/>
            <a:ext cx="4727575" cy="35464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566" y="4489695"/>
            <a:ext cx="5141269" cy="42557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62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388845-6B23-4B8D-9CC0-8C469935C8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020818"/>
              </a:clrFrom>
              <a:clrTo>
                <a:srgbClr val="020818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222" b="43373"/>
          <a:stretch/>
        </p:blipFill>
        <p:spPr>
          <a:xfrm>
            <a:off x="0" y="5503"/>
            <a:ext cx="9143999" cy="9306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3069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62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7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0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A38779-EB4A-4EB0-B03A-F26C0F994C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020818"/>
              </a:clrFrom>
              <a:clrTo>
                <a:srgbClr val="020818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222" b="43373"/>
          <a:stretch/>
        </p:blipFill>
        <p:spPr>
          <a:xfrm>
            <a:off x="0" y="5503"/>
            <a:ext cx="9143999" cy="9306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130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5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0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7919A6-33EB-49BD-A62F-1FA56B9F9712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5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4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7ED41AE-B078-431F-9B62-533AE4289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020818"/>
              </a:clrFrom>
              <a:clrTo>
                <a:srgbClr val="020818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222" b="43373"/>
          <a:stretch/>
        </p:blipFill>
        <p:spPr>
          <a:xfrm>
            <a:off x="0" y="5503"/>
            <a:ext cx="9143999" cy="9306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7981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169E75-3FDA-43D0-9013-A07FBA9FF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020818"/>
              </a:clrFrom>
              <a:clrTo>
                <a:srgbClr val="020818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222" b="43373"/>
          <a:stretch/>
        </p:blipFill>
        <p:spPr>
          <a:xfrm>
            <a:off x="0" y="5503"/>
            <a:ext cx="9143999" cy="9306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283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BB1A5A-F818-468F-94F6-63B46928AF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clrChange>
              <a:clrFrom>
                <a:srgbClr val="020818"/>
              </a:clrFrom>
              <a:clrTo>
                <a:srgbClr val="020818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222" b="43373"/>
          <a:stretch/>
        </p:blipFill>
        <p:spPr>
          <a:xfrm>
            <a:off x="0" y="5503"/>
            <a:ext cx="9143999" cy="93068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5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518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emf"/><Relationship Id="rId10" Type="http://schemas.openxmlformats.org/officeDocument/2006/relationships/image" Target="../media/image19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1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3.wmf"/><Relationship Id="rId9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6.emf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5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emf"/><Relationship Id="rId4" Type="http://schemas.openxmlformats.org/officeDocument/2006/relationships/image" Target="../media/image3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160B5-75B3-483F-A892-2F35EF286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International Corporate Finance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FF953-555F-4081-81B0-77FE729C9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5059" y="4991793"/>
            <a:ext cx="5918454" cy="106984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Review Session 1</a:t>
            </a:r>
          </a:p>
          <a:p>
            <a:pPr algn="ctr"/>
            <a:r>
              <a:rPr lang="en-US" sz="2800" dirty="0"/>
              <a:t>Nicole Hruban</a:t>
            </a:r>
          </a:p>
        </p:txBody>
      </p:sp>
    </p:spTree>
    <p:extLst>
      <p:ext uri="{BB962C8B-B14F-4D97-AF65-F5344CB8AC3E}">
        <p14:creationId xmlns:p14="http://schemas.microsoft.com/office/powerpoint/2010/main" val="3481506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Financial Account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71499" y="2310543"/>
            <a:ext cx="8361485" cy="4906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Foreign Direct Investment, in which the investor exerts some explicit degree of control over the assets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Portfolio Flows, in which the investor has no control over the assets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Government Bonds and Treasuries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Corporate Bonds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Equities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Other Investment – </a:t>
            </a:r>
            <a:r>
              <a:rPr lang="en-US" altLang="en-US" sz="1400" dirty="0"/>
              <a:t>(Also currency swaps or forwards)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consists of various short-term and long-term trade credits,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/>
              <a:t>cross-border loans,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9EFF25-CC3B-444C-95E4-BD9517FC801A}"/>
              </a:ext>
            </a:extLst>
          </p:cNvPr>
          <p:cNvSpPr/>
          <p:nvPr/>
        </p:nvSpPr>
        <p:spPr>
          <a:xfrm>
            <a:off x="4000500" y="1470313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The </a:t>
            </a:r>
            <a:r>
              <a:rPr lang="en-US" altLang="en-US" i="1" dirty="0"/>
              <a:t>Financial Account </a:t>
            </a:r>
            <a:r>
              <a:rPr lang="en-US" altLang="en-US" dirty="0"/>
              <a:t>of the balance of payments measures all international economic transactions of financial assets.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866E0-35D0-40BB-A173-71F72AEF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984" y="600379"/>
            <a:ext cx="8284029" cy="1609344"/>
          </a:xfrm>
        </p:spPr>
        <p:txBody>
          <a:bodyPr/>
          <a:lstStyle/>
          <a:p>
            <a:r>
              <a:rPr lang="en-US" dirty="0"/>
              <a:t>Financial Account – Main Components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4A4354-2F72-4B0C-AD9A-71F77527A713}"/>
              </a:ext>
            </a:extLst>
          </p:cNvPr>
          <p:cNvSpPr/>
          <p:nvPr/>
        </p:nvSpPr>
        <p:spPr>
          <a:xfrm>
            <a:off x="738413" y="1924059"/>
            <a:ext cx="76671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Direct investment. </a:t>
            </a:r>
          </a:p>
          <a:p>
            <a:endParaRPr lang="en-US" dirty="0"/>
          </a:p>
          <a:p>
            <a:r>
              <a:rPr lang="en-US" dirty="0"/>
              <a:t>Debit: Ford Motor Company builds a factory in Australia.   </a:t>
            </a:r>
          </a:p>
          <a:p>
            <a:endParaRPr lang="en-US" dirty="0"/>
          </a:p>
          <a:p>
            <a:r>
              <a:rPr lang="en-US" dirty="0"/>
              <a:t>Credit: Ford Motor Company sells its factory in Britain to British investors.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Portfolio investment.   </a:t>
            </a:r>
          </a:p>
          <a:p>
            <a:endParaRPr lang="en-US" dirty="0"/>
          </a:p>
          <a:p>
            <a:r>
              <a:rPr lang="en-US" dirty="0"/>
              <a:t>Debit: An American buys shares of stock of a European food chain on the Frankfurt Stock Exchange.   </a:t>
            </a:r>
          </a:p>
          <a:p>
            <a:endParaRPr lang="en-US" dirty="0"/>
          </a:p>
          <a:p>
            <a:r>
              <a:rPr lang="en-US" dirty="0"/>
              <a:t>Credit: The government of Korea buys United States treasury bills to hold as part of its foreign exchange reserves. </a:t>
            </a:r>
          </a:p>
        </p:txBody>
      </p:sp>
    </p:spTree>
    <p:extLst>
      <p:ext uri="{BB962C8B-B14F-4D97-AF65-F5344CB8AC3E}">
        <p14:creationId xmlns:p14="http://schemas.microsoft.com/office/powerpoint/2010/main" val="1425844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866E0-35D0-40BB-A173-71F72AEF1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484632"/>
            <a:ext cx="8284029" cy="1609344"/>
          </a:xfrm>
        </p:spPr>
        <p:txBody>
          <a:bodyPr/>
          <a:lstStyle/>
          <a:p>
            <a:r>
              <a:rPr lang="en-US" dirty="0"/>
              <a:t>Financial Account – Main Components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E61F1D-8897-4EE8-A08D-BF17851E281C}"/>
              </a:ext>
            </a:extLst>
          </p:cNvPr>
          <p:cNvSpPr/>
          <p:nvPr/>
        </p:nvSpPr>
        <p:spPr>
          <a:xfrm>
            <a:off x="876298" y="1958783"/>
            <a:ext cx="79030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Net financial derivatives.   </a:t>
            </a:r>
          </a:p>
          <a:p>
            <a:endParaRPr lang="en-US" dirty="0"/>
          </a:p>
          <a:p>
            <a:r>
              <a:rPr lang="en-US" dirty="0"/>
              <a:t>Debit:  A U.S. firm purchases a financial derivative like a currency swap in London   </a:t>
            </a:r>
          </a:p>
          <a:p>
            <a:endParaRPr lang="en-US" dirty="0"/>
          </a:p>
          <a:p>
            <a:r>
              <a:rPr lang="en-US" dirty="0"/>
              <a:t>Credit: A U.S. firm sells a financial derivatives like a forward contract on the dollar versus the pound to a London buyer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Other investment.   </a:t>
            </a:r>
          </a:p>
          <a:p>
            <a:endParaRPr lang="en-US" dirty="0"/>
          </a:p>
          <a:p>
            <a:r>
              <a:rPr lang="en-US" dirty="0"/>
              <a:t>Debit: A U.S. firm deposits $1 million in a bank balance in London.   </a:t>
            </a:r>
          </a:p>
          <a:p>
            <a:endParaRPr lang="en-US" dirty="0"/>
          </a:p>
          <a:p>
            <a:r>
              <a:rPr lang="en-US" dirty="0"/>
              <a:t>Credit: A U.S. firm generates an account receivable for exports to Canada. </a:t>
            </a:r>
          </a:p>
        </p:txBody>
      </p:sp>
    </p:spTree>
    <p:extLst>
      <p:ext uri="{BB962C8B-B14F-4D97-AF65-F5344CB8AC3E}">
        <p14:creationId xmlns:p14="http://schemas.microsoft.com/office/powerpoint/2010/main" val="15906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BOP Arithmetic's</a:t>
            </a:r>
          </a:p>
        </p:txBody>
      </p:sp>
      <p:pic>
        <p:nvPicPr>
          <p:cNvPr id="5" name="Picture 4" descr="ex03_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534400" cy="191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420" y="3688139"/>
            <a:ext cx="784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CAB+KAB+FAB+NE+ Change in Reserves=0  or</a:t>
            </a:r>
          </a:p>
          <a:p>
            <a:r>
              <a:rPr lang="en-US" dirty="0"/>
              <a:t>CAB+KAB+FAB+NE= Change in Reserves</a:t>
            </a:r>
          </a:p>
          <a:p>
            <a:r>
              <a:rPr lang="en-US" dirty="0"/>
              <a:t>Note that a </a:t>
            </a:r>
            <a:r>
              <a:rPr lang="en-US" b="1" dirty="0"/>
              <a:t>positive figure reported in Reserves </a:t>
            </a:r>
            <a:r>
              <a:rPr lang="en-US" dirty="0"/>
              <a:t>line </a:t>
            </a:r>
            <a:r>
              <a:rPr lang="en-US" b="1" dirty="0"/>
              <a:t>implies a decline in reserves</a:t>
            </a:r>
            <a:r>
              <a:rPr lang="en-US" dirty="0"/>
              <a:t>, and a negative figure implies an increase in reserves</a:t>
            </a:r>
          </a:p>
          <a:p>
            <a:endParaRPr lang="en-US" b="1" u="sng" dirty="0"/>
          </a:p>
          <a:p>
            <a:r>
              <a:rPr lang="en-US" b="1" u="sng" dirty="0"/>
              <a:t>2005:</a:t>
            </a:r>
          </a:p>
          <a:p>
            <a:r>
              <a:rPr lang="en-US" dirty="0"/>
              <a:t>-740+13+687+26+14=0     </a:t>
            </a:r>
            <a:r>
              <a:rPr lang="en-US" dirty="0">
                <a:sym typeface="Wingdings" panose="05000000000000000000" pitchFamily="2" charset="2"/>
              </a:rPr>
              <a:t> Reserves declined by 14bn</a:t>
            </a:r>
            <a:endParaRPr lang="en-US" dirty="0"/>
          </a:p>
          <a:p>
            <a:endParaRPr lang="en-US" dirty="0"/>
          </a:p>
          <a:p>
            <a:r>
              <a:rPr lang="en-US" b="1" u="sng" dirty="0"/>
              <a:t>2012:</a:t>
            </a:r>
          </a:p>
          <a:p>
            <a:r>
              <a:rPr lang="en-US" dirty="0"/>
              <a:t>-461+7+428+30-4=0           </a:t>
            </a:r>
            <a:r>
              <a:rPr lang="en-US" dirty="0">
                <a:sym typeface="Wingdings" panose="05000000000000000000" pitchFamily="2" charset="2"/>
              </a:rPr>
              <a:t> Reserves increased by 4bn 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667000" y="2743200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620000" y="2743200"/>
            <a:ext cx="3810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27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7D185-D5F8-4E17-B674-5A669986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76361"/>
            <a:ext cx="7772400" cy="1609344"/>
          </a:xfrm>
        </p:spPr>
        <p:txBody>
          <a:bodyPr/>
          <a:lstStyle/>
          <a:p>
            <a:r>
              <a:rPr lang="en-US" dirty="0"/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FADFB8-271F-42F9-8405-567D4F50B359}"/>
              </a:ext>
            </a:extLst>
          </p:cNvPr>
          <p:cNvSpPr txBox="1"/>
          <p:nvPr/>
        </p:nvSpPr>
        <p:spPr>
          <a:xfrm>
            <a:off x="685800" y="1967245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(3.12) Classify the following as a transaction reported in a sub-component of the current account or the capital and financial accounts of the two countries involved: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2209D0-0D02-4DF3-A1B1-43099805F1A3}"/>
              </a:ext>
            </a:extLst>
          </p:cNvPr>
          <p:cNvSpPr/>
          <p:nvPr/>
        </p:nvSpPr>
        <p:spPr>
          <a:xfrm>
            <a:off x="0" y="4481845"/>
            <a:ext cx="4645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595" marR="0" indent="-226695">
              <a:spcBef>
                <a:spcPts val="600"/>
              </a:spcBef>
              <a:spcAft>
                <a:spcPts val="600"/>
              </a:spcAft>
              <a:tabLst>
                <a:tab pos="-685800" algn="l"/>
                <a:tab pos="-457200" algn="l"/>
                <a:tab pos="0" algn="l"/>
                <a:tab pos="22860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U.S. university gives a tuition grant to a foreign student from Singapore.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15E46E-7E15-4BEC-B280-F024BE2473C1}"/>
              </a:ext>
            </a:extLst>
          </p:cNvPr>
          <p:cNvSpPr/>
          <p:nvPr/>
        </p:nvSpPr>
        <p:spPr>
          <a:xfrm>
            <a:off x="-44245" y="3167574"/>
            <a:ext cx="4866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595" marR="0" indent="-226695">
              <a:spcBef>
                <a:spcPts val="600"/>
              </a:spcBef>
              <a:spcAft>
                <a:spcPts val="600"/>
              </a:spcAft>
              <a:tabLst>
                <a:tab pos="-685800" algn="l"/>
                <a:tab pos="-457200" algn="l"/>
                <a:tab pos="0" algn="l"/>
                <a:tab pos="22860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U.S. resident purchases a euro-denominated bond from a German company.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92B0B2-2747-44CA-9FEA-522E8F88D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560" y="2835325"/>
            <a:ext cx="4464685" cy="29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0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7D185-D5F8-4E17-B674-5A669986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76361"/>
            <a:ext cx="7772400" cy="1609344"/>
          </a:xfrm>
        </p:spPr>
        <p:txBody>
          <a:bodyPr/>
          <a:lstStyle/>
          <a:p>
            <a:r>
              <a:rPr lang="en-US" dirty="0"/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FADFB8-271F-42F9-8405-567D4F50B359}"/>
              </a:ext>
            </a:extLst>
          </p:cNvPr>
          <p:cNvSpPr txBox="1"/>
          <p:nvPr/>
        </p:nvSpPr>
        <p:spPr>
          <a:xfrm>
            <a:off x="685800" y="1967245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(3.12) Classify the following as a transaction reported in a sub-component of the current account or the capital and financial accounts of the two countries involved: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2209D0-0D02-4DF3-A1B1-43099805F1A3}"/>
              </a:ext>
            </a:extLst>
          </p:cNvPr>
          <p:cNvSpPr/>
          <p:nvPr/>
        </p:nvSpPr>
        <p:spPr>
          <a:xfrm>
            <a:off x="914397" y="4704311"/>
            <a:ext cx="675476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595" marR="0" indent="-226695">
              <a:spcBef>
                <a:spcPts val="600"/>
              </a:spcBef>
              <a:spcAft>
                <a:spcPts val="600"/>
              </a:spcAft>
              <a:tabLst>
                <a:tab pos="-685800" algn="l"/>
                <a:tab pos="-457200" algn="l"/>
                <a:tab pos="0" algn="l"/>
                <a:tab pos="22860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U.S. university gives a tuition grant to a foreign student from Singapore. </a:t>
            </a:r>
          </a:p>
          <a:p>
            <a:pPr marL="442595" marR="0" indent="-226695">
              <a:spcBef>
                <a:spcPts val="600"/>
              </a:spcBef>
              <a:spcAft>
                <a:spcPts val="600"/>
              </a:spcAft>
              <a:tabLst>
                <a:tab pos="-685800" algn="l"/>
                <a:tab pos="-457200" algn="l"/>
                <a:tab pos="0" algn="l"/>
                <a:tab pos="22860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If the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student is already in the United States, no entry will appear in the balance of payments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because payment is between U.S. residents. (A student already in the U.S. becomes a resident for balance of payments purposes.)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15E46E-7E15-4BEC-B280-F024BE2473C1}"/>
              </a:ext>
            </a:extLst>
          </p:cNvPr>
          <p:cNvSpPr/>
          <p:nvPr/>
        </p:nvSpPr>
        <p:spPr>
          <a:xfrm>
            <a:off x="914397" y="3114924"/>
            <a:ext cx="640079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595" marR="0" indent="-226695">
              <a:spcBef>
                <a:spcPts val="600"/>
              </a:spcBef>
              <a:spcAft>
                <a:spcPts val="600"/>
              </a:spcAft>
              <a:tabLst>
                <a:tab pos="-685800" algn="l"/>
                <a:tab pos="-457200" algn="l"/>
                <a:tab pos="0" algn="l"/>
                <a:tab pos="22860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U.S. resident purchases a euro-denominated bond from a German company. </a:t>
            </a:r>
          </a:p>
          <a:p>
            <a:pPr marL="442595" marR="0" indent="-226695">
              <a:spcBef>
                <a:spcPts val="600"/>
              </a:spcBef>
              <a:spcAft>
                <a:spcPts val="600"/>
              </a:spcAft>
              <a:tabLst>
                <a:tab pos="-685800" algn="l"/>
                <a:tab pos="-457200" algn="l"/>
                <a:tab pos="0" algn="l"/>
                <a:tab pos="22860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Debit to U.S. portfolio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part of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financial account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credit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German portfolio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financial account.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369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F8ED1-6CFC-4B15-9B18-69AE10BFB859}"/>
              </a:ext>
            </a:extLst>
          </p:cNvPr>
          <p:cNvSpPr txBox="1"/>
          <p:nvPr/>
        </p:nvSpPr>
        <p:spPr>
          <a:xfrm>
            <a:off x="501446" y="1170832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(3.12) Classify the following as a transaction reported in a sub-component of the current account or the capital and financial accounts of the two countries involved: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D3ABAD-99FF-454A-9C59-2B1501D6D701}"/>
              </a:ext>
            </a:extLst>
          </p:cNvPr>
          <p:cNvSpPr/>
          <p:nvPr/>
        </p:nvSpPr>
        <p:spPr>
          <a:xfrm>
            <a:off x="368710" y="4319139"/>
            <a:ext cx="3952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595" indent="-226695">
              <a:spcBef>
                <a:spcPts val="600"/>
              </a:spcBef>
              <a:spcAft>
                <a:spcPts val="600"/>
              </a:spcAft>
              <a:tabLst>
                <a:tab pos="-685800" algn="l"/>
                <a:tab pos="-457200" algn="l"/>
                <a:tab pos="0" algn="l"/>
                <a:tab pos="22860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 American multinational enterprise buys insurance from a London insurance broker.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14514-E8A7-4C00-A4EB-F91695152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569854"/>
            <a:ext cx="4464685" cy="29607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5CECF08-F993-4A0D-B997-B1F2CA66C479}"/>
              </a:ext>
            </a:extLst>
          </p:cNvPr>
          <p:cNvSpPr/>
          <p:nvPr/>
        </p:nvSpPr>
        <p:spPr>
          <a:xfrm>
            <a:off x="368710" y="237116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595" marR="0" indent="-226695">
              <a:spcBef>
                <a:spcPts val="600"/>
              </a:spcBef>
              <a:spcAft>
                <a:spcPts val="600"/>
              </a:spcAft>
              <a:tabLst>
                <a:tab pos="-685800" algn="l"/>
                <a:tab pos="-457200" algn="l"/>
                <a:tab pos="0" algn="l"/>
                <a:tab pos="22860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London-based insurance company buys U.S. corporate bonds for its investment portfolio.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04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F8ED1-6CFC-4B15-9B18-69AE10BFB859}"/>
              </a:ext>
            </a:extLst>
          </p:cNvPr>
          <p:cNvSpPr txBox="1"/>
          <p:nvPr/>
        </p:nvSpPr>
        <p:spPr>
          <a:xfrm>
            <a:off x="501446" y="1170832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(3.12) Classify the following as a transaction reported in a sub-component of the current account or the capital and financial accounts of the two countries involved: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D3ABAD-99FF-454A-9C59-2B1501D6D701}"/>
              </a:ext>
            </a:extLst>
          </p:cNvPr>
          <p:cNvSpPr/>
          <p:nvPr/>
        </p:nvSpPr>
        <p:spPr>
          <a:xfrm>
            <a:off x="368710" y="4481371"/>
            <a:ext cx="68137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595" indent="-226695">
              <a:spcBef>
                <a:spcPts val="600"/>
              </a:spcBef>
              <a:spcAft>
                <a:spcPts val="600"/>
              </a:spcAft>
              <a:tabLst>
                <a:tab pos="-685800" algn="l"/>
                <a:tab pos="-457200" algn="l"/>
                <a:tab pos="0" algn="l"/>
                <a:tab pos="22860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An American multinational enterprise buys insurance from a London insurance broker. </a:t>
            </a:r>
          </a:p>
          <a:p>
            <a:pPr marL="442595" indent="-226695">
              <a:spcBef>
                <a:spcPts val="600"/>
              </a:spcBef>
              <a:spcAft>
                <a:spcPts val="600"/>
              </a:spcAft>
              <a:tabLst>
                <a:tab pos="-685800" algn="l"/>
                <a:tab pos="-457200" algn="l"/>
                <a:tab pos="0" algn="l"/>
                <a:tab pos="22860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debit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to the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services part of the U.S. current account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; a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credit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to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services part of the British current account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722F83-2D37-4DED-B1FB-297B70A625BF}"/>
              </a:ext>
            </a:extLst>
          </p:cNvPr>
          <p:cNvSpPr/>
          <p:nvPr/>
        </p:nvSpPr>
        <p:spPr>
          <a:xfrm>
            <a:off x="619432" y="2413338"/>
            <a:ext cx="62385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595" marR="0" indent="-226695">
              <a:spcBef>
                <a:spcPts val="600"/>
              </a:spcBef>
              <a:spcAft>
                <a:spcPts val="600"/>
              </a:spcAft>
              <a:tabLst>
                <a:tab pos="-685800" algn="l"/>
                <a:tab pos="-457200" algn="l"/>
                <a:tab pos="0" algn="l"/>
                <a:tab pos="22860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London-based insurance company buys U.S. corporate bonds for its investment portfolio.</a:t>
            </a:r>
          </a:p>
          <a:p>
            <a:pPr marL="442595" marR="0" indent="-226695">
              <a:spcBef>
                <a:spcPts val="600"/>
              </a:spcBef>
              <a:spcAft>
                <a:spcPts val="600"/>
              </a:spcAft>
              <a:tabLst>
                <a:tab pos="-685800" algn="l"/>
                <a:tab pos="-457200" algn="l"/>
                <a:tab pos="0" algn="l"/>
                <a:tab pos="22860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debit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the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portfolio investment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section of the British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financial accounts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a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credit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the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portfolio investment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section of the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U.S. balance of payments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220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F8ED1-6CFC-4B15-9B18-69AE10BFB859}"/>
              </a:ext>
            </a:extLst>
          </p:cNvPr>
          <p:cNvSpPr txBox="1"/>
          <p:nvPr/>
        </p:nvSpPr>
        <p:spPr>
          <a:xfrm>
            <a:off x="501446" y="1170832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(3.12) Classify the following as a transaction reported in a sub-component of the current account or the capital and financial accounts of the two countries involved: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27FDF1-6F7F-4FE7-AB94-3CCC4879E87E}"/>
              </a:ext>
            </a:extLst>
          </p:cNvPr>
          <p:cNvSpPr/>
          <p:nvPr/>
        </p:nvSpPr>
        <p:spPr>
          <a:xfrm>
            <a:off x="501446" y="2371161"/>
            <a:ext cx="4070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595" marR="0" indent="-226695">
              <a:spcBef>
                <a:spcPts val="600"/>
              </a:spcBef>
              <a:spcAft>
                <a:spcPts val="600"/>
              </a:spcAft>
              <a:tabLst>
                <a:tab pos="-685800" algn="l"/>
                <a:tab pos="-457200" algn="l"/>
                <a:tab pos="0" algn="l"/>
                <a:tab pos="22860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U.S. professor goes abroad for a year and lives on a Fulbright grant. 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215FFF-8DA5-4B27-BCC5-C38AD801EF09}"/>
              </a:ext>
            </a:extLst>
          </p:cNvPr>
          <p:cNvSpPr/>
          <p:nvPr/>
        </p:nvSpPr>
        <p:spPr>
          <a:xfrm>
            <a:off x="501446" y="4217821"/>
            <a:ext cx="46457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French tourist from the provinces pays for a hotel in Paris with his American Express card.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0E8DC4-1E22-436D-86D7-D2400061F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723" y="2569854"/>
            <a:ext cx="4213962" cy="296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0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F8ED1-6CFC-4B15-9B18-69AE10BFB859}"/>
              </a:ext>
            </a:extLst>
          </p:cNvPr>
          <p:cNvSpPr txBox="1"/>
          <p:nvPr/>
        </p:nvSpPr>
        <p:spPr>
          <a:xfrm>
            <a:off x="501446" y="1170832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(3.12) Classify the following as a transaction reported in a sub-component of the current account or the capital and financial accounts of the two countries involved:</a:t>
            </a: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27FDF1-6F7F-4FE7-AB94-3CCC4879E87E}"/>
              </a:ext>
            </a:extLst>
          </p:cNvPr>
          <p:cNvSpPr/>
          <p:nvPr/>
        </p:nvSpPr>
        <p:spPr>
          <a:xfrm>
            <a:off x="501445" y="2371161"/>
            <a:ext cx="77723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595" marR="0" indent="-226695">
              <a:spcBef>
                <a:spcPts val="600"/>
              </a:spcBef>
              <a:spcAft>
                <a:spcPts val="600"/>
              </a:spcAft>
              <a:tabLst>
                <a:tab pos="-685800" algn="l"/>
                <a:tab pos="-457200" algn="l"/>
                <a:tab pos="0" algn="l"/>
                <a:tab pos="22860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U.S. professor goes abroad for a year and lives on a Fulbright grant. </a:t>
            </a:r>
          </a:p>
          <a:p>
            <a:pPr marL="442595" marR="0" indent="-226695">
              <a:spcBef>
                <a:spcPts val="600"/>
              </a:spcBef>
              <a:spcAft>
                <a:spcPts val="600"/>
              </a:spcAft>
              <a:tabLst>
                <a:tab pos="-685800" algn="l"/>
                <a:tab pos="-457200" algn="l"/>
                <a:tab pos="0" algn="l"/>
                <a:tab pos="228600" algn="l"/>
                <a:tab pos="457200" algn="l"/>
                <a:tab pos="6858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  <a:tab pos="10972800" algn="l"/>
                <a:tab pos="11430000" algn="l"/>
                <a:tab pos="118872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current transfers section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the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U.S. current account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would be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debited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for the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salary paid to a foreign resident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(Even though an American, the professor is a foreign resident during the time he lives abroad.) The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current transfers section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of the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host country’s current account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would be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credited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215FFF-8DA5-4B27-BCC5-C38AD801EF09}"/>
              </a:ext>
            </a:extLst>
          </p:cNvPr>
          <p:cNvSpPr/>
          <p:nvPr/>
        </p:nvSpPr>
        <p:spPr>
          <a:xfrm>
            <a:off x="884903" y="4272677"/>
            <a:ext cx="737419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French tourist from the provinces pays for a hotel in Paris with his American Express card. 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French resident most likely has a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French-issued credit card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issued by the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French subsidiary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American Express. In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this instance, no entry would appear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either country’s balance of payments.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If,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later, the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French subsidiar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of American Express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paid a dividend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back to the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U.S.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that would be recorded in the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income part of the current accounts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(Credit US – Debit France)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22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-1088571" y="532975"/>
            <a:ext cx="7772400" cy="160934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3200" dirty="0" err="1"/>
              <a:t>RecaLL</a:t>
            </a:r>
            <a:r>
              <a:rPr lang="en-US" altLang="en-US" sz="3200" dirty="0"/>
              <a:t>: Balance of Payments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827725"/>
            <a:ext cx="7772400" cy="4050792"/>
          </a:xfrm>
        </p:spPr>
        <p:txBody>
          <a:bodyPr/>
          <a:lstStyle/>
          <a:p>
            <a:pPr eaLnBrk="1" hangingPunct="1"/>
            <a:r>
              <a:rPr lang="en-US" altLang="en-US" dirty="0"/>
              <a:t>Balance of Payments statement is a </a:t>
            </a:r>
            <a:r>
              <a:rPr lang="en-US" altLang="en-US" b="1" dirty="0"/>
              <a:t>summary of transactions between</a:t>
            </a:r>
            <a:r>
              <a:rPr lang="en-US" altLang="en-US" dirty="0"/>
              <a:t> the </a:t>
            </a:r>
            <a:r>
              <a:rPr lang="en-US" altLang="en-US" b="1" dirty="0"/>
              <a:t>residents</a:t>
            </a:r>
            <a:r>
              <a:rPr lang="en-US" altLang="en-US" dirty="0"/>
              <a:t> of a country and the </a:t>
            </a:r>
            <a:r>
              <a:rPr lang="en-US" altLang="en-US" b="1" dirty="0"/>
              <a:t>rest of the world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BOP Statement is a </a:t>
            </a:r>
            <a:r>
              <a:rPr lang="en-US" altLang="en-US" b="1" dirty="0"/>
              <a:t>flow statement </a:t>
            </a:r>
            <a:r>
              <a:rPr lang="en-US" altLang="en-US" dirty="0"/>
              <a:t>and summarizes flows </a:t>
            </a:r>
            <a:r>
              <a:rPr lang="en-US" altLang="en-US" b="1" dirty="0"/>
              <a:t>within a certain period</a:t>
            </a:r>
            <a:r>
              <a:rPr lang="en-US" altLang="en-US" dirty="0"/>
              <a:t>, </a:t>
            </a:r>
            <a:r>
              <a:rPr lang="en-US" altLang="en-US" b="1" dirty="0"/>
              <a:t>not the stock</a:t>
            </a:r>
            <a:r>
              <a:rPr lang="en-US" altLang="en-US" dirty="0"/>
              <a:t>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3FC87F-FE48-441D-AF86-E9BE3CF5D440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258035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45000"/>
              </a:spcBef>
            </a:pPr>
            <a:r>
              <a:rPr lang="en-US" altLang="en-US" dirty="0"/>
              <a:t>The BOP is </a:t>
            </a:r>
            <a:r>
              <a:rPr lang="en-US" altLang="en-US" b="1" dirty="0"/>
              <a:t>more like a cash flow statement </a:t>
            </a:r>
            <a:r>
              <a:rPr lang="en-US" altLang="en-US" dirty="0"/>
              <a:t>for a country! </a:t>
            </a:r>
          </a:p>
          <a:p>
            <a:pPr>
              <a:spcBef>
                <a:spcPct val="45000"/>
              </a:spcBef>
            </a:pPr>
            <a:r>
              <a:rPr lang="en-US" altLang="en-US" dirty="0"/>
              <a:t>By recording all international transactions over a period of time such as a year, it tracks the </a:t>
            </a:r>
            <a:r>
              <a:rPr lang="en-US" altLang="en-US" b="1" dirty="0"/>
              <a:t>continuing flows of purchases and payments between a country and all other countries</a:t>
            </a:r>
            <a:r>
              <a:rPr lang="en-US" altLang="en-US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EDFAD4-FEE2-4E84-940E-A3674DC8ABE5}"/>
              </a:ext>
            </a:extLst>
          </p:cNvPr>
          <p:cNvSpPr/>
          <p:nvPr/>
        </p:nvSpPr>
        <p:spPr>
          <a:xfrm>
            <a:off x="1944914" y="4839346"/>
            <a:ext cx="69378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Current transactions having cash flows completed within one year, such as for the import or export of goods and services. </a:t>
            </a:r>
          </a:p>
          <a:p>
            <a:endParaRPr lang="en-US" dirty="0"/>
          </a:p>
          <a:p>
            <a:r>
              <a:rPr lang="en-US" dirty="0"/>
              <a:t>Capital and financial transactions, in which investors acquire ownership of a foreign asset, such as a company, or a portfolio investment, such as bonds or shares of common stock.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CBFD64-272C-4665-9698-49EC7F09A316}"/>
              </a:ext>
            </a:extLst>
          </p:cNvPr>
          <p:cNvSpPr txBox="1"/>
          <p:nvPr/>
        </p:nvSpPr>
        <p:spPr>
          <a:xfrm>
            <a:off x="128813" y="4977845"/>
            <a:ext cx="1407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Main type </a:t>
            </a:r>
            <a:r>
              <a:rPr lang="en-US" dirty="0"/>
              <a:t>of economic activities measured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A34E543-54B8-4A4B-B0F2-8A4F1DFA4546}"/>
              </a:ext>
            </a:extLst>
          </p:cNvPr>
          <p:cNvCxnSpPr/>
          <p:nvPr/>
        </p:nvCxnSpPr>
        <p:spPr>
          <a:xfrm flipV="1">
            <a:off x="1407886" y="5181600"/>
            <a:ext cx="537028" cy="3158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E78755-FF5E-413B-BFDE-D647F48FD87E}"/>
              </a:ext>
            </a:extLst>
          </p:cNvPr>
          <p:cNvCxnSpPr/>
          <p:nvPr/>
        </p:nvCxnSpPr>
        <p:spPr>
          <a:xfrm>
            <a:off x="1472293" y="5878517"/>
            <a:ext cx="472621" cy="199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C4E2CB-0534-4EBB-B658-13DFDB0D1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32" y="1295961"/>
            <a:ext cx="8362335" cy="2454918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ABFF0E-2BC6-4BC8-BB9B-2C8E43461AAE}"/>
              </a:ext>
            </a:extLst>
          </p:cNvPr>
          <p:cNvGraphicFramePr>
            <a:graphicFrameLocks noGrp="1"/>
          </p:cNvGraphicFramePr>
          <p:nvPr/>
        </p:nvGraphicFramePr>
        <p:xfrm>
          <a:off x="885362" y="4041849"/>
          <a:ext cx="7373273" cy="1520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7900">
                  <a:extLst>
                    <a:ext uri="{9D8B030D-6E8A-4147-A177-3AD203B41FA5}">
                      <a16:colId xmlns:a16="http://schemas.microsoft.com/office/drawing/2014/main" val="2043074851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708678162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3820734506"/>
                    </a:ext>
                  </a:extLst>
                </a:gridCol>
                <a:gridCol w="850341">
                  <a:extLst>
                    <a:ext uri="{9D8B030D-6E8A-4147-A177-3AD203B41FA5}">
                      <a16:colId xmlns:a16="http://schemas.microsoft.com/office/drawing/2014/main" val="2092403185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7883955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679903517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858489285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582946092"/>
                    </a:ext>
                  </a:extLst>
                </a:gridCol>
                <a:gridCol w="153815">
                  <a:extLst>
                    <a:ext uri="{9D8B030D-6E8A-4147-A177-3AD203B41FA5}">
                      <a16:colId xmlns:a16="http://schemas.microsoft.com/office/drawing/2014/main" val="2032823579"/>
                    </a:ext>
                  </a:extLst>
                </a:gridCol>
                <a:gridCol w="820351">
                  <a:extLst>
                    <a:ext uri="{9D8B030D-6E8A-4147-A177-3AD203B41FA5}">
                      <a16:colId xmlns:a16="http://schemas.microsoft.com/office/drawing/2014/main" val="695627530"/>
                    </a:ext>
                  </a:extLst>
                </a:gridCol>
                <a:gridCol w="153815">
                  <a:extLst>
                    <a:ext uri="{9D8B030D-6E8A-4147-A177-3AD203B41FA5}">
                      <a16:colId xmlns:a16="http://schemas.microsoft.com/office/drawing/2014/main" val="4081674928"/>
                    </a:ext>
                  </a:extLst>
                </a:gridCol>
                <a:gridCol w="820351">
                  <a:extLst>
                    <a:ext uri="{9D8B030D-6E8A-4147-A177-3AD203B41FA5}">
                      <a16:colId xmlns:a16="http://schemas.microsoft.com/office/drawing/2014/main" val="1919626520"/>
                    </a:ext>
                  </a:extLst>
                </a:gridCol>
              </a:tblGrid>
              <a:tr h="161925"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Use the above data from the IMF to answer the following questions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6831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2008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3.1  What is Australia's balance on goods?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61762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3.2  What is Australia's balance on services?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1183944"/>
                  </a:ext>
                </a:extLst>
              </a:tr>
              <a:tr h="16192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3.3  What is Australia's balance on goods and services?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48680"/>
                  </a:ext>
                </a:extLst>
              </a:tr>
              <a:tr h="16192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3.4  What is Australia's current account balance?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 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524598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902E996-3451-40DE-BF84-CE1A556C10D9}"/>
              </a:ext>
            </a:extLst>
          </p:cNvPr>
          <p:cNvSpPr txBox="1"/>
          <p:nvPr/>
        </p:nvSpPr>
        <p:spPr>
          <a:xfrm>
            <a:off x="885362" y="5914103"/>
            <a:ext cx="737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calculate for years 2005, 2010, 2015 (calculation similar to other years)</a:t>
            </a:r>
          </a:p>
        </p:txBody>
      </p:sp>
    </p:spTree>
    <p:extLst>
      <p:ext uri="{BB962C8B-B14F-4D97-AF65-F5344CB8AC3E}">
        <p14:creationId xmlns:p14="http://schemas.microsoft.com/office/powerpoint/2010/main" val="3103559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C4E2CB-0534-4EBB-B658-13DFDB0D1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832" y="1295961"/>
            <a:ext cx="8362335" cy="24549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02E996-3451-40DE-BF84-CE1A556C10D9}"/>
              </a:ext>
            </a:extLst>
          </p:cNvPr>
          <p:cNvSpPr txBox="1"/>
          <p:nvPr/>
        </p:nvSpPr>
        <p:spPr>
          <a:xfrm>
            <a:off x="792764" y="4143177"/>
            <a:ext cx="7373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calculate for years 2005, 2010, 2015 (calculation similar to other years)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44AB22-F65E-4B02-B8F4-B26BECDB13AB}"/>
              </a:ext>
            </a:extLst>
          </p:cNvPr>
          <p:cNvSpPr txBox="1"/>
          <p:nvPr/>
        </p:nvSpPr>
        <p:spPr>
          <a:xfrm>
            <a:off x="590309" y="3750879"/>
            <a:ext cx="449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Balance on Goods</a:t>
            </a:r>
          </a:p>
        </p:txBody>
      </p:sp>
    </p:spTree>
    <p:extLst>
      <p:ext uri="{BB962C8B-B14F-4D97-AF65-F5344CB8AC3E}">
        <p14:creationId xmlns:p14="http://schemas.microsoft.com/office/powerpoint/2010/main" val="37725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5FA8C2-D84B-4A60-AFFE-CEF65CC77E02}"/>
              </a:ext>
            </a:extLst>
          </p:cNvPr>
          <p:cNvGrpSpPr/>
          <p:nvPr/>
        </p:nvGrpSpPr>
        <p:grpSpPr>
          <a:xfrm>
            <a:off x="1084007" y="322567"/>
            <a:ext cx="5995219" cy="3231794"/>
            <a:chOff x="390833" y="1295961"/>
            <a:chExt cx="3524862" cy="24549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60EFE63-F7CE-4862-9B8C-E00372F270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3810"/>
            <a:stretch/>
          </p:blipFill>
          <p:spPr>
            <a:xfrm>
              <a:off x="390833" y="1295961"/>
              <a:ext cx="2190136" cy="245491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AA08C4-5F8E-42E7-AD02-F66E80389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3034"/>
            <a:stretch/>
          </p:blipFill>
          <p:spPr>
            <a:xfrm>
              <a:off x="3333135" y="1295961"/>
              <a:ext cx="582560" cy="245491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716A00-4CDB-4357-A764-C8C7BBA5E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173" r="34832"/>
            <a:stretch/>
          </p:blipFill>
          <p:spPr>
            <a:xfrm>
              <a:off x="2580969" y="1295961"/>
              <a:ext cx="752166" cy="245491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A134946-017F-4EA3-B93B-47A1176E2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5155218"/>
            <a:ext cx="5209411" cy="1306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904E0C-F11A-44A3-9E30-3AF2EAF41E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453" y="5155218"/>
            <a:ext cx="990840" cy="13061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05713D-2D6E-4F34-9D7C-C76ECBA26F13}"/>
              </a:ext>
            </a:extLst>
          </p:cNvPr>
          <p:cNvSpPr txBox="1"/>
          <p:nvPr/>
        </p:nvSpPr>
        <p:spPr>
          <a:xfrm>
            <a:off x="384874" y="3993904"/>
            <a:ext cx="6816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Balance on goods:</a:t>
            </a:r>
          </a:p>
          <a:p>
            <a:endParaRPr lang="en-US" dirty="0"/>
          </a:p>
          <a:p>
            <a:r>
              <a:rPr lang="en-US" dirty="0"/>
              <a:t>Goods exports – Goods Imports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11B652-BC6A-40F8-B1F1-EDECEE13F0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909" y="5160138"/>
            <a:ext cx="990839" cy="13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067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5FA8C2-D84B-4A60-AFFE-CEF65CC77E02}"/>
              </a:ext>
            </a:extLst>
          </p:cNvPr>
          <p:cNvGrpSpPr/>
          <p:nvPr/>
        </p:nvGrpSpPr>
        <p:grpSpPr>
          <a:xfrm>
            <a:off x="1084007" y="322567"/>
            <a:ext cx="5995219" cy="3231794"/>
            <a:chOff x="390833" y="1295961"/>
            <a:chExt cx="3524862" cy="24549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60EFE63-F7CE-4862-9B8C-E00372F270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3810"/>
            <a:stretch/>
          </p:blipFill>
          <p:spPr>
            <a:xfrm>
              <a:off x="390833" y="1295961"/>
              <a:ext cx="2190136" cy="245491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AA08C4-5F8E-42E7-AD02-F66E80389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3034"/>
            <a:stretch/>
          </p:blipFill>
          <p:spPr>
            <a:xfrm>
              <a:off x="3333135" y="1295961"/>
              <a:ext cx="582560" cy="245491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716A00-4CDB-4357-A764-C8C7BBA5E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173" r="34832"/>
            <a:stretch/>
          </p:blipFill>
          <p:spPr>
            <a:xfrm>
              <a:off x="2580969" y="1295961"/>
              <a:ext cx="752166" cy="245491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905713D-2D6E-4F34-9D7C-C76ECBA26F13}"/>
              </a:ext>
            </a:extLst>
          </p:cNvPr>
          <p:cNvSpPr txBox="1"/>
          <p:nvPr/>
        </p:nvSpPr>
        <p:spPr>
          <a:xfrm>
            <a:off x="395507" y="3976245"/>
            <a:ext cx="5949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Balance on services:</a:t>
            </a:r>
          </a:p>
          <a:p>
            <a:endParaRPr lang="en-US" dirty="0"/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D4FC0F70-9C00-4D34-8D78-965C236B401D}"/>
              </a:ext>
            </a:extLst>
          </p:cNvPr>
          <p:cNvSpPr/>
          <p:nvPr/>
        </p:nvSpPr>
        <p:spPr>
          <a:xfrm>
            <a:off x="937549" y="2581154"/>
            <a:ext cx="146458" cy="3006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78065F-038C-4883-9566-96337544C8F8}"/>
              </a:ext>
            </a:extLst>
          </p:cNvPr>
          <p:cNvSpPr txBox="1"/>
          <p:nvPr/>
        </p:nvSpPr>
        <p:spPr>
          <a:xfrm>
            <a:off x="162045" y="2469844"/>
            <a:ext cx="1279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Current transfers</a:t>
            </a:r>
          </a:p>
        </p:txBody>
      </p:sp>
    </p:spTree>
    <p:extLst>
      <p:ext uri="{BB962C8B-B14F-4D97-AF65-F5344CB8AC3E}">
        <p14:creationId xmlns:p14="http://schemas.microsoft.com/office/powerpoint/2010/main" val="2890317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5FA8C2-D84B-4A60-AFFE-CEF65CC77E02}"/>
              </a:ext>
            </a:extLst>
          </p:cNvPr>
          <p:cNvGrpSpPr/>
          <p:nvPr/>
        </p:nvGrpSpPr>
        <p:grpSpPr>
          <a:xfrm>
            <a:off x="1084007" y="322567"/>
            <a:ext cx="5995219" cy="3231794"/>
            <a:chOff x="390833" y="1295961"/>
            <a:chExt cx="3524862" cy="24549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60EFE63-F7CE-4862-9B8C-E00372F270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3810"/>
            <a:stretch/>
          </p:blipFill>
          <p:spPr>
            <a:xfrm>
              <a:off x="390833" y="1295961"/>
              <a:ext cx="2190136" cy="245491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AA08C4-5F8E-42E7-AD02-F66E80389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3034"/>
            <a:stretch/>
          </p:blipFill>
          <p:spPr>
            <a:xfrm>
              <a:off x="3333135" y="1295961"/>
              <a:ext cx="582560" cy="245491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716A00-4CDB-4357-A764-C8C7BBA5E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173" r="34832"/>
            <a:stretch/>
          </p:blipFill>
          <p:spPr>
            <a:xfrm>
              <a:off x="2580969" y="1295961"/>
              <a:ext cx="752166" cy="245491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905713D-2D6E-4F34-9D7C-C76ECBA26F13}"/>
              </a:ext>
            </a:extLst>
          </p:cNvPr>
          <p:cNvSpPr txBox="1"/>
          <p:nvPr/>
        </p:nvSpPr>
        <p:spPr>
          <a:xfrm>
            <a:off x="395507" y="3976245"/>
            <a:ext cx="5949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Balance on services:</a:t>
            </a:r>
          </a:p>
          <a:p>
            <a:endParaRPr lang="en-US" dirty="0"/>
          </a:p>
          <a:p>
            <a:r>
              <a:rPr lang="en-US" dirty="0"/>
              <a:t>Service Exports – Service Imports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6BC76E9-B57A-4301-ADBA-7FF2AB6071B8}"/>
              </a:ext>
            </a:extLst>
          </p:cNvPr>
          <p:cNvGrpSpPr/>
          <p:nvPr/>
        </p:nvGrpSpPr>
        <p:grpSpPr>
          <a:xfrm>
            <a:off x="395507" y="5089422"/>
            <a:ext cx="7229409" cy="1267133"/>
            <a:chOff x="395507" y="5089422"/>
            <a:chExt cx="5280487" cy="84901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D9689EF-E68A-4452-AA57-5311D3E2A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507" y="5089422"/>
              <a:ext cx="3305175" cy="838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9DD127B-0EB8-4037-85A7-EB46EE0CC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9688" y="5100233"/>
              <a:ext cx="628650" cy="838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480448D-AE2A-47EB-97B8-245C0C60C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47344" y="5100233"/>
              <a:ext cx="628650" cy="838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6437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5FA8C2-D84B-4A60-AFFE-CEF65CC77E02}"/>
              </a:ext>
            </a:extLst>
          </p:cNvPr>
          <p:cNvGrpSpPr/>
          <p:nvPr/>
        </p:nvGrpSpPr>
        <p:grpSpPr>
          <a:xfrm>
            <a:off x="2566220" y="182458"/>
            <a:ext cx="4487196" cy="2684549"/>
            <a:chOff x="390833" y="1295961"/>
            <a:chExt cx="3524862" cy="24549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60EFE63-F7CE-4862-9B8C-E00372F270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3810"/>
            <a:stretch/>
          </p:blipFill>
          <p:spPr>
            <a:xfrm>
              <a:off x="390833" y="1295961"/>
              <a:ext cx="2190136" cy="245491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AA08C4-5F8E-42E7-AD02-F66E80389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3034"/>
            <a:stretch/>
          </p:blipFill>
          <p:spPr>
            <a:xfrm>
              <a:off x="3333135" y="1295961"/>
              <a:ext cx="582560" cy="245491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716A00-4CDB-4357-A764-C8C7BBA5E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173" r="34832"/>
            <a:stretch/>
          </p:blipFill>
          <p:spPr>
            <a:xfrm>
              <a:off x="2580969" y="1295961"/>
              <a:ext cx="752166" cy="245491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905713D-2D6E-4F34-9D7C-C76ECBA26F13}"/>
              </a:ext>
            </a:extLst>
          </p:cNvPr>
          <p:cNvSpPr txBox="1"/>
          <p:nvPr/>
        </p:nvSpPr>
        <p:spPr>
          <a:xfrm>
            <a:off x="362185" y="2967335"/>
            <a:ext cx="5949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Balance on goods &amp; services:</a:t>
            </a:r>
          </a:p>
          <a:p>
            <a:endParaRPr lang="en-US" dirty="0"/>
          </a:p>
          <a:p>
            <a:r>
              <a:rPr lang="en-US" dirty="0"/>
              <a:t>Balance on goods + Balance on services</a:t>
            </a:r>
          </a:p>
        </p:txBody>
      </p:sp>
    </p:spTree>
    <p:extLst>
      <p:ext uri="{BB962C8B-B14F-4D97-AF65-F5344CB8AC3E}">
        <p14:creationId xmlns:p14="http://schemas.microsoft.com/office/powerpoint/2010/main" val="3264680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5FA8C2-D84B-4A60-AFFE-CEF65CC77E02}"/>
              </a:ext>
            </a:extLst>
          </p:cNvPr>
          <p:cNvGrpSpPr/>
          <p:nvPr/>
        </p:nvGrpSpPr>
        <p:grpSpPr>
          <a:xfrm>
            <a:off x="2566220" y="182458"/>
            <a:ext cx="4487196" cy="2684549"/>
            <a:chOff x="390833" y="1295961"/>
            <a:chExt cx="3524862" cy="24549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60EFE63-F7CE-4862-9B8C-E00372F270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3810"/>
            <a:stretch/>
          </p:blipFill>
          <p:spPr>
            <a:xfrm>
              <a:off x="390833" y="1295961"/>
              <a:ext cx="2190136" cy="245491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AA08C4-5F8E-42E7-AD02-F66E80389F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3034"/>
            <a:stretch/>
          </p:blipFill>
          <p:spPr>
            <a:xfrm>
              <a:off x="3333135" y="1295961"/>
              <a:ext cx="582560" cy="245491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716A00-4CDB-4357-A764-C8C7BBA5E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173" r="34832"/>
            <a:stretch/>
          </p:blipFill>
          <p:spPr>
            <a:xfrm>
              <a:off x="2580969" y="1295961"/>
              <a:ext cx="752166" cy="245491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905713D-2D6E-4F34-9D7C-C76ECBA26F13}"/>
              </a:ext>
            </a:extLst>
          </p:cNvPr>
          <p:cNvSpPr txBox="1"/>
          <p:nvPr/>
        </p:nvSpPr>
        <p:spPr>
          <a:xfrm>
            <a:off x="362185" y="2967335"/>
            <a:ext cx="5949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Balance on goods &amp; services:</a:t>
            </a:r>
          </a:p>
          <a:p>
            <a:endParaRPr lang="en-US" dirty="0"/>
          </a:p>
          <a:p>
            <a:r>
              <a:rPr lang="en-US" dirty="0"/>
              <a:t>Balance on goods + Balance on services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5865F3-CBF4-4623-9AEB-CEC650B41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85" y="3990993"/>
            <a:ext cx="4552664" cy="11414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B26F49-2064-49E5-AA7D-DF1F2F943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741" y="3990993"/>
            <a:ext cx="865925" cy="11414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B5AAEC-687F-4D74-807D-42801D947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0593" y="3990993"/>
            <a:ext cx="865925" cy="11414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2BD234-D430-42A2-98BE-7E5E5C7417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894" y="5232768"/>
            <a:ext cx="4512955" cy="11269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F9A0FA-0A01-47B0-A5C3-F68CC71230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7294" y="5247303"/>
            <a:ext cx="858372" cy="11269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505AC65-59D5-4252-92BB-4F537D6C68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8111" y="5247303"/>
            <a:ext cx="858372" cy="1126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3E914-FE1C-418A-B44B-48EE14A92E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4940" y="6494568"/>
            <a:ext cx="789910" cy="2273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69D217-24DD-44B3-87F9-86F6544AC52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8378" y="6494567"/>
            <a:ext cx="789912" cy="2273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02A702-9449-4017-B4F9-7680EB5504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2971" y="6496451"/>
            <a:ext cx="775795" cy="2233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805E93A-19E3-492A-A8F5-01A8F704523F}"/>
              </a:ext>
            </a:extLst>
          </p:cNvPr>
          <p:cNvSpPr txBox="1"/>
          <p:nvPr/>
        </p:nvSpPr>
        <p:spPr>
          <a:xfrm>
            <a:off x="401894" y="6420827"/>
            <a:ext cx="3419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Balance on goods &amp; services</a:t>
            </a:r>
          </a:p>
        </p:txBody>
      </p:sp>
    </p:spTree>
    <p:extLst>
      <p:ext uri="{BB962C8B-B14F-4D97-AF65-F5344CB8AC3E}">
        <p14:creationId xmlns:p14="http://schemas.microsoft.com/office/powerpoint/2010/main" val="2619844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82EC8DD-CE90-4E16-91CE-9948C20BCE29}"/>
              </a:ext>
            </a:extLst>
          </p:cNvPr>
          <p:cNvGrpSpPr/>
          <p:nvPr/>
        </p:nvGrpSpPr>
        <p:grpSpPr>
          <a:xfrm>
            <a:off x="1437969" y="-21619"/>
            <a:ext cx="5921479" cy="2911633"/>
            <a:chOff x="390833" y="1221351"/>
            <a:chExt cx="3481507" cy="24549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5254F59-F9CE-46A3-AA0E-72B4CB885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3810"/>
            <a:stretch/>
          </p:blipFill>
          <p:spPr>
            <a:xfrm>
              <a:off x="390833" y="1221351"/>
              <a:ext cx="2190136" cy="245491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8E1CCC-2357-4A9E-AA9B-BB23B58BD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3034"/>
            <a:stretch/>
          </p:blipFill>
          <p:spPr>
            <a:xfrm>
              <a:off x="3289780" y="1221353"/>
              <a:ext cx="582560" cy="245491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5EFFDC-7C8E-4C71-B358-0E255202B9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173" r="34832"/>
            <a:stretch/>
          </p:blipFill>
          <p:spPr>
            <a:xfrm>
              <a:off x="2580969" y="1221353"/>
              <a:ext cx="752166" cy="245491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5D61B3-2E57-4651-9179-E5F329B70F7C}"/>
              </a:ext>
            </a:extLst>
          </p:cNvPr>
          <p:cNvSpPr txBox="1"/>
          <p:nvPr/>
        </p:nvSpPr>
        <p:spPr>
          <a:xfrm>
            <a:off x="345050" y="2859005"/>
            <a:ext cx="620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current account balance?</a:t>
            </a:r>
          </a:p>
        </p:txBody>
      </p:sp>
    </p:spTree>
    <p:extLst>
      <p:ext uri="{BB962C8B-B14F-4D97-AF65-F5344CB8AC3E}">
        <p14:creationId xmlns:p14="http://schemas.microsoft.com/office/powerpoint/2010/main" val="4240679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82EC8DD-CE90-4E16-91CE-9948C20BCE29}"/>
              </a:ext>
            </a:extLst>
          </p:cNvPr>
          <p:cNvGrpSpPr/>
          <p:nvPr/>
        </p:nvGrpSpPr>
        <p:grpSpPr>
          <a:xfrm>
            <a:off x="1437969" y="-21619"/>
            <a:ext cx="5921479" cy="2911633"/>
            <a:chOff x="390833" y="1221351"/>
            <a:chExt cx="3481507" cy="24549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5254F59-F9CE-46A3-AA0E-72B4CB885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3810"/>
            <a:stretch/>
          </p:blipFill>
          <p:spPr>
            <a:xfrm>
              <a:off x="390833" y="1221351"/>
              <a:ext cx="2190136" cy="245491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8E1CCC-2357-4A9E-AA9B-BB23B58BD6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3034"/>
            <a:stretch/>
          </p:blipFill>
          <p:spPr>
            <a:xfrm>
              <a:off x="3289780" y="1221353"/>
              <a:ext cx="582560" cy="245491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5EFFDC-7C8E-4C71-B358-0E255202B9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173" r="34832"/>
            <a:stretch/>
          </p:blipFill>
          <p:spPr>
            <a:xfrm>
              <a:off x="2580969" y="1221353"/>
              <a:ext cx="752166" cy="2454918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5D61B3-2E57-4651-9179-E5F329B70F7C}"/>
              </a:ext>
            </a:extLst>
          </p:cNvPr>
          <p:cNvSpPr txBox="1"/>
          <p:nvPr/>
        </p:nvSpPr>
        <p:spPr>
          <a:xfrm>
            <a:off x="345050" y="2859005"/>
            <a:ext cx="620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is the current account balance?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26DA1F-3E56-4C6A-B76A-DBE7F6043127}"/>
              </a:ext>
            </a:extLst>
          </p:cNvPr>
          <p:cNvGrpSpPr/>
          <p:nvPr/>
        </p:nvGrpSpPr>
        <p:grpSpPr>
          <a:xfrm>
            <a:off x="345050" y="3228337"/>
            <a:ext cx="7456847" cy="3070115"/>
            <a:chOff x="345050" y="3478169"/>
            <a:chExt cx="4592127" cy="27813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AC922B-4006-4DC2-A8F8-9713ECB28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050" y="3478169"/>
              <a:ext cx="3305175" cy="27813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6E4D9C5-39DE-44FD-AC16-6F0C51C3C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9373" y="3478169"/>
              <a:ext cx="628650" cy="27813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6A90DEF-EB97-4EC9-A2FF-C9AF7782D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8527" y="3478169"/>
              <a:ext cx="628650" cy="27813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9BB7141-5D53-4E3A-94A8-33378B9AD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4371" y="6492671"/>
            <a:ext cx="885155" cy="254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2B2B09-7966-49D8-A963-4CDDCA66B4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7763" y="6492671"/>
            <a:ext cx="885153" cy="2548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6B559A-CCB5-48E6-A512-4956C5987E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1153" y="6492671"/>
            <a:ext cx="885154" cy="25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14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30CF70A-41CF-4594-95FD-FF42D06E9A96}"/>
              </a:ext>
            </a:extLst>
          </p:cNvPr>
          <p:cNvGraphicFramePr>
            <a:graphicFrameLocks noGrp="1"/>
          </p:cNvGraphicFramePr>
          <p:nvPr/>
        </p:nvGraphicFramePr>
        <p:xfrm>
          <a:off x="804245" y="1215820"/>
          <a:ext cx="7111387" cy="1541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11387">
                  <a:extLst>
                    <a:ext uri="{9D8B030D-6E8A-4147-A177-3AD203B41FA5}">
                      <a16:colId xmlns:a16="http://schemas.microsoft.com/office/drawing/2014/main" val="2957158941"/>
                    </a:ext>
                  </a:extLst>
                </a:gridCol>
              </a:tblGrid>
              <a:tr h="15410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Assume the United States has the following import/export volumes and prices. It undertakes a major "devaluation" of the dollar, say 18% on average against all major trading partner' currencies</a:t>
                      </a:r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. What is the pre-devaluation and post-devaluation trade balance? 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885508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43BFE4F-D7CF-46B2-B3B1-2AD381A56D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31"/>
          <a:stretch/>
        </p:blipFill>
        <p:spPr>
          <a:xfrm>
            <a:off x="804245" y="2936940"/>
            <a:ext cx="6884792" cy="164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6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73318"/>
            <a:ext cx="7772400" cy="1609344"/>
          </a:xfrm>
        </p:spPr>
        <p:txBody>
          <a:bodyPr/>
          <a:lstStyle/>
          <a:p>
            <a:pPr eaLnBrk="1" hangingPunct="1"/>
            <a:r>
              <a:rPr lang="en-US" altLang="en-US" dirty="0"/>
              <a:t>Recall: The Accounts of the BOP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571500" y="1993973"/>
            <a:ext cx="8001000" cy="48307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 BOP is composed of five  accounts:</a:t>
            </a:r>
          </a:p>
          <a:p>
            <a:pPr lvl="1" eaLnBrk="1" hangingPunct="1"/>
            <a:r>
              <a:rPr lang="en-US" altLang="en-US" sz="2000" b="1" dirty="0"/>
              <a:t>Current Account </a:t>
            </a:r>
            <a:r>
              <a:rPr lang="en-US" altLang="en-US" sz="2000" dirty="0"/>
              <a:t>(transactions in real sectors)</a:t>
            </a:r>
          </a:p>
          <a:p>
            <a:pPr lvl="1" eaLnBrk="1" hangingPunct="1"/>
            <a:endParaRPr lang="en-US" altLang="en-US" sz="800" b="1" dirty="0"/>
          </a:p>
          <a:p>
            <a:pPr lvl="1" eaLnBrk="1" hangingPunct="1"/>
            <a:r>
              <a:rPr lang="en-US" altLang="en-US" sz="2000" b="1" dirty="0"/>
              <a:t>Financial  Account </a:t>
            </a:r>
            <a:r>
              <a:rPr lang="en-US" altLang="en-US" sz="2000" dirty="0"/>
              <a:t>(transactions in financial sectors)</a:t>
            </a:r>
          </a:p>
          <a:p>
            <a:pPr lvl="1" eaLnBrk="1" hangingPunct="1"/>
            <a:endParaRPr lang="en-US" altLang="en-US" sz="800" b="1" dirty="0"/>
          </a:p>
          <a:p>
            <a:pPr lvl="1" eaLnBrk="1" hangingPunct="1"/>
            <a:r>
              <a:rPr lang="en-US" altLang="en-US" sz="2000" b="1" dirty="0"/>
              <a:t>Capital Account </a:t>
            </a:r>
            <a:r>
              <a:rPr lang="en-US" altLang="en-US" sz="2000" dirty="0"/>
              <a:t>(Includes the value of financial assets transferred across country borders by </a:t>
            </a:r>
            <a:r>
              <a:rPr lang="en-US" altLang="en-US" sz="2000" b="1" dirty="0"/>
              <a:t>people who move to a </a:t>
            </a:r>
            <a:r>
              <a:rPr lang="en-US" altLang="en-US" sz="2000" dirty="0"/>
              <a:t>different country; it also includes </a:t>
            </a:r>
            <a:r>
              <a:rPr lang="en-US" altLang="en-US" sz="2000" b="1" dirty="0"/>
              <a:t>patents and trademarks</a:t>
            </a:r>
            <a:r>
              <a:rPr lang="en-US" altLang="en-US" sz="2000" dirty="0"/>
              <a:t>)</a:t>
            </a:r>
          </a:p>
          <a:p>
            <a:pPr lvl="1" eaLnBrk="1" hangingPunct="1"/>
            <a:r>
              <a:rPr lang="en-US" altLang="en-US" sz="2000" b="1" dirty="0"/>
              <a:t>Official Reserves account </a:t>
            </a:r>
            <a:r>
              <a:rPr lang="en-US" altLang="en-US" sz="2000" dirty="0"/>
              <a:t>tracks </a:t>
            </a:r>
            <a:r>
              <a:rPr lang="en-US" altLang="en-US" sz="2000" b="1" dirty="0"/>
              <a:t>government</a:t>
            </a:r>
            <a:r>
              <a:rPr lang="en-US" altLang="en-US" sz="2000" dirty="0"/>
              <a:t> </a:t>
            </a:r>
            <a:r>
              <a:rPr lang="en-US" altLang="en-US" sz="2000" b="1" dirty="0"/>
              <a:t>currency transactions </a:t>
            </a:r>
          </a:p>
          <a:p>
            <a:pPr lvl="1" eaLnBrk="1" hangingPunct="1"/>
            <a:r>
              <a:rPr lang="en-US" altLang="en-US" sz="2000" b="1" dirty="0"/>
              <a:t>Net Errors and Omissions </a:t>
            </a:r>
            <a:r>
              <a:rPr lang="en-US" altLang="en-US" sz="2000" dirty="0"/>
              <a:t>account is produced to </a:t>
            </a:r>
            <a:r>
              <a:rPr lang="en-US" altLang="en-US" sz="2000" b="1" dirty="0"/>
              <a:t>preserve the balance of the BOP</a:t>
            </a:r>
            <a:r>
              <a:rPr lang="en-US" altLang="en-US" sz="2000" dirty="0"/>
              <a:t>. Although it is not indicated as a separate account in IMF format it is useful to consider this account separately.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2E048F-7962-43A2-8C1A-E4508029B8E0}"/>
              </a:ext>
            </a:extLst>
          </p:cNvPr>
          <p:cNvSpPr/>
          <p:nvPr/>
        </p:nvSpPr>
        <p:spPr>
          <a:xfrm>
            <a:off x="678426" y="12622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 pre-devaluation trade balance?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A7493-301B-4379-9B7C-512A8C995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650"/>
          <a:stretch/>
        </p:blipFill>
        <p:spPr>
          <a:xfrm>
            <a:off x="2132605" y="1747683"/>
            <a:ext cx="6884792" cy="1599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176AAA-C7C2-4CCC-B121-15AE3C17DA06}"/>
              </a:ext>
            </a:extLst>
          </p:cNvPr>
          <p:cNvSpPr txBox="1"/>
          <p:nvPr/>
        </p:nvSpPr>
        <p:spPr>
          <a:xfrm>
            <a:off x="613521" y="3435075"/>
            <a:ext cx="7698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1) </a:t>
            </a:r>
          </a:p>
          <a:p>
            <a:endParaRPr lang="en-US" dirty="0"/>
          </a:p>
          <a:p>
            <a:r>
              <a:rPr lang="en-US" dirty="0"/>
              <a:t>Determine the revenue from exports in $</a:t>
            </a:r>
          </a:p>
          <a:p>
            <a:endParaRPr lang="en-US" dirty="0"/>
          </a:p>
          <a:p>
            <a:r>
              <a:rPr lang="en-US" dirty="0"/>
              <a:t>QTY Exports * Price of exports ($) = 100 (units) * 20.0 ($) = $2,000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D01A9-4619-491A-BF4C-A1DB0133817D}"/>
              </a:ext>
            </a:extLst>
          </p:cNvPr>
          <p:cNvSpPr txBox="1"/>
          <p:nvPr/>
        </p:nvSpPr>
        <p:spPr>
          <a:xfrm>
            <a:off x="678426" y="5309042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2) </a:t>
            </a:r>
          </a:p>
          <a:p>
            <a:r>
              <a:rPr lang="en-US" dirty="0"/>
              <a:t>Determine expenditures on imports </a:t>
            </a:r>
            <a:r>
              <a:rPr lang="en-US" u="sng" dirty="0"/>
              <a:t>in foreign currency (fc) </a:t>
            </a:r>
          </a:p>
          <a:p>
            <a:endParaRPr lang="en-US" dirty="0"/>
          </a:p>
          <a:p>
            <a:r>
              <a:rPr lang="en-US" dirty="0"/>
              <a:t>QTY Imports * Price of import (fc) = 120 (units) * 12.00 (fc) = 1,440 (fc)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2DE617-C7FB-4418-A5B7-80E57BCC36A5}"/>
              </a:ext>
            </a:extLst>
          </p:cNvPr>
          <p:cNvCxnSpPr/>
          <p:nvPr/>
        </p:nvCxnSpPr>
        <p:spPr>
          <a:xfrm flipH="1">
            <a:off x="5250426" y="4062912"/>
            <a:ext cx="427703" cy="479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6B2F309-F2AA-4201-8FF4-B8110FC1E3B4}"/>
              </a:ext>
            </a:extLst>
          </p:cNvPr>
          <p:cNvSpPr txBox="1"/>
          <p:nvPr/>
        </p:nvSpPr>
        <p:spPr>
          <a:xfrm>
            <a:off x="5574890" y="3621650"/>
            <a:ext cx="198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 $ for exports</a:t>
            </a:r>
          </a:p>
        </p:txBody>
      </p:sp>
    </p:spTree>
    <p:extLst>
      <p:ext uri="{BB962C8B-B14F-4D97-AF65-F5344CB8AC3E}">
        <p14:creationId xmlns:p14="http://schemas.microsoft.com/office/powerpoint/2010/main" val="3831964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2E048F-7962-43A2-8C1A-E4508029B8E0}"/>
              </a:ext>
            </a:extLst>
          </p:cNvPr>
          <p:cNvSpPr/>
          <p:nvPr/>
        </p:nvSpPr>
        <p:spPr>
          <a:xfrm>
            <a:off x="678426" y="12622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 pre-devaluation trade balance?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A7493-301B-4379-9B7C-512A8C995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578"/>
          <a:stretch/>
        </p:blipFill>
        <p:spPr>
          <a:xfrm>
            <a:off x="2132605" y="1747683"/>
            <a:ext cx="6884792" cy="1638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0D01A9-4619-491A-BF4C-A1DB0133817D}"/>
              </a:ext>
            </a:extLst>
          </p:cNvPr>
          <p:cNvSpPr txBox="1"/>
          <p:nvPr/>
        </p:nvSpPr>
        <p:spPr>
          <a:xfrm>
            <a:off x="575187" y="3737715"/>
            <a:ext cx="8318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3) </a:t>
            </a:r>
          </a:p>
          <a:p>
            <a:r>
              <a:rPr lang="en-US" dirty="0"/>
              <a:t>Determine expenditures on imports </a:t>
            </a:r>
            <a:r>
              <a:rPr lang="en-US" u="sng" dirty="0"/>
              <a:t>in $</a:t>
            </a:r>
          </a:p>
          <a:p>
            <a:endParaRPr lang="en-US" dirty="0"/>
          </a:p>
          <a:p>
            <a:r>
              <a:rPr lang="en-US" dirty="0"/>
              <a:t>Expenditures on imports in fc * Initial Spot rate ($/fc) = 1,440 (fc) *  2($/ fc)=</a:t>
            </a:r>
          </a:p>
          <a:p>
            <a:endParaRPr lang="en-US" dirty="0"/>
          </a:p>
          <a:p>
            <a:r>
              <a:rPr lang="en-US" dirty="0"/>
              <a:t>												= $ 2,880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5D4FBD-AB85-469D-B22A-70B2D0ABEE80}"/>
              </a:ext>
            </a:extLst>
          </p:cNvPr>
          <p:cNvSpPr txBox="1"/>
          <p:nvPr/>
        </p:nvSpPr>
        <p:spPr>
          <a:xfrm>
            <a:off x="678426" y="5492041"/>
            <a:ext cx="6179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4) Determine pre-devaluation trade balance:</a:t>
            </a:r>
          </a:p>
          <a:p>
            <a:endParaRPr lang="en-US" dirty="0"/>
          </a:p>
          <a:p>
            <a:r>
              <a:rPr lang="en-US" dirty="0"/>
              <a:t>Exports ($) – Imports ($) = $2,000 - $2,880) = ($880)</a:t>
            </a:r>
          </a:p>
        </p:txBody>
      </p:sp>
    </p:spTree>
    <p:extLst>
      <p:ext uri="{BB962C8B-B14F-4D97-AF65-F5344CB8AC3E}">
        <p14:creationId xmlns:p14="http://schemas.microsoft.com/office/powerpoint/2010/main" val="38709420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2E048F-7962-43A2-8C1A-E4508029B8E0}"/>
              </a:ext>
            </a:extLst>
          </p:cNvPr>
          <p:cNvSpPr/>
          <p:nvPr/>
        </p:nvSpPr>
        <p:spPr>
          <a:xfrm>
            <a:off x="678426" y="12622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 </a:t>
            </a:r>
            <a:r>
              <a:rPr lang="en-US" u="sng" dirty="0"/>
              <a:t>post-devaluation</a:t>
            </a:r>
            <a:r>
              <a:rPr lang="en-US" dirty="0"/>
              <a:t> trade balance?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A7493-301B-4379-9B7C-512A8C995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04"/>
          <a:stretch/>
        </p:blipFill>
        <p:spPr>
          <a:xfrm>
            <a:off x="2132605" y="1747684"/>
            <a:ext cx="6884792" cy="167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03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2E048F-7962-43A2-8C1A-E4508029B8E0}"/>
              </a:ext>
            </a:extLst>
          </p:cNvPr>
          <p:cNvSpPr/>
          <p:nvPr/>
        </p:nvSpPr>
        <p:spPr>
          <a:xfrm>
            <a:off x="678426" y="12622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 </a:t>
            </a:r>
            <a:r>
              <a:rPr lang="en-US" u="sng" dirty="0"/>
              <a:t>post-devaluation</a:t>
            </a:r>
            <a:r>
              <a:rPr lang="en-US" dirty="0"/>
              <a:t> trade balance?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A7493-301B-4379-9B7C-512A8C995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04"/>
          <a:stretch/>
        </p:blipFill>
        <p:spPr>
          <a:xfrm>
            <a:off x="2132605" y="1747684"/>
            <a:ext cx="6884792" cy="16752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176AAA-C7C2-4CCC-B121-15AE3C17DA06}"/>
              </a:ext>
            </a:extLst>
          </p:cNvPr>
          <p:cNvSpPr txBox="1"/>
          <p:nvPr/>
        </p:nvSpPr>
        <p:spPr>
          <a:xfrm>
            <a:off x="613521" y="3435075"/>
            <a:ext cx="7698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1) </a:t>
            </a:r>
          </a:p>
          <a:p>
            <a:endParaRPr lang="en-US" dirty="0"/>
          </a:p>
          <a:p>
            <a:r>
              <a:rPr lang="en-US" dirty="0"/>
              <a:t>Determine the revenue from exports in $</a:t>
            </a:r>
          </a:p>
          <a:p>
            <a:endParaRPr lang="en-US" dirty="0"/>
          </a:p>
          <a:p>
            <a:r>
              <a:rPr lang="en-US" dirty="0"/>
              <a:t>QTY Exports * Price of exports ($) = 100 (units) * 20.0 ($) = $2,000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D01A9-4619-491A-BF4C-A1DB0133817D}"/>
              </a:ext>
            </a:extLst>
          </p:cNvPr>
          <p:cNvSpPr txBox="1"/>
          <p:nvPr/>
        </p:nvSpPr>
        <p:spPr>
          <a:xfrm>
            <a:off x="678426" y="5309042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2) </a:t>
            </a:r>
          </a:p>
          <a:p>
            <a:r>
              <a:rPr lang="en-US" dirty="0"/>
              <a:t>Determine expenditures on imports in foreign currency (fc) </a:t>
            </a:r>
          </a:p>
          <a:p>
            <a:endParaRPr lang="en-US" dirty="0"/>
          </a:p>
          <a:p>
            <a:r>
              <a:rPr lang="en-US" dirty="0"/>
              <a:t>QTY Imports * Price of import (fc) = 120 (units) * 12.00 (fc) = 1,440 (fc)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2DE617-C7FB-4418-A5B7-80E57BCC36A5}"/>
              </a:ext>
            </a:extLst>
          </p:cNvPr>
          <p:cNvCxnSpPr/>
          <p:nvPr/>
        </p:nvCxnSpPr>
        <p:spPr>
          <a:xfrm flipH="1">
            <a:off x="5250426" y="4062912"/>
            <a:ext cx="427703" cy="479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6B2F309-F2AA-4201-8FF4-B8110FC1E3B4}"/>
              </a:ext>
            </a:extLst>
          </p:cNvPr>
          <p:cNvSpPr txBox="1"/>
          <p:nvPr/>
        </p:nvSpPr>
        <p:spPr>
          <a:xfrm>
            <a:off x="5574890" y="3621650"/>
            <a:ext cx="198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Receive $ for exports</a:t>
            </a:r>
          </a:p>
        </p:txBody>
      </p:sp>
    </p:spTree>
    <p:extLst>
      <p:ext uri="{BB962C8B-B14F-4D97-AF65-F5344CB8AC3E}">
        <p14:creationId xmlns:p14="http://schemas.microsoft.com/office/powerpoint/2010/main" val="1244242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2E048F-7962-43A2-8C1A-E4508029B8E0}"/>
              </a:ext>
            </a:extLst>
          </p:cNvPr>
          <p:cNvSpPr/>
          <p:nvPr/>
        </p:nvSpPr>
        <p:spPr>
          <a:xfrm>
            <a:off x="678426" y="12622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 post-devaluation trade balance?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A7493-301B-4379-9B7C-512A8C995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280"/>
          <a:stretch/>
        </p:blipFill>
        <p:spPr>
          <a:xfrm>
            <a:off x="2132605" y="1747683"/>
            <a:ext cx="6884792" cy="168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99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2E048F-7962-43A2-8C1A-E4508029B8E0}"/>
              </a:ext>
            </a:extLst>
          </p:cNvPr>
          <p:cNvSpPr/>
          <p:nvPr/>
        </p:nvSpPr>
        <p:spPr>
          <a:xfrm>
            <a:off x="678426" y="12622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 post-devaluation trade balance?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A7493-301B-4379-9B7C-512A8C995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280"/>
          <a:stretch/>
        </p:blipFill>
        <p:spPr>
          <a:xfrm>
            <a:off x="2132605" y="1747683"/>
            <a:ext cx="6884792" cy="16813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0D01A9-4619-491A-BF4C-A1DB0133817D}"/>
              </a:ext>
            </a:extLst>
          </p:cNvPr>
          <p:cNvSpPr txBox="1"/>
          <p:nvPr/>
        </p:nvSpPr>
        <p:spPr>
          <a:xfrm>
            <a:off x="412955" y="3621650"/>
            <a:ext cx="8318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3) </a:t>
            </a:r>
          </a:p>
          <a:p>
            <a:r>
              <a:rPr lang="en-US" dirty="0"/>
              <a:t>Determine the new spot rate: </a:t>
            </a:r>
          </a:p>
          <a:p>
            <a:endParaRPr lang="en-US" dirty="0"/>
          </a:p>
          <a:p>
            <a:r>
              <a:rPr lang="en-US" dirty="0"/>
              <a:t>18% devaluation : 2 ($/fc) * (1+.18) = 2.36 ($/fc)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B4B9FA-64E9-46EF-9B76-6E918E741DB7}"/>
              </a:ext>
            </a:extLst>
          </p:cNvPr>
          <p:cNvSpPr txBox="1"/>
          <p:nvPr/>
        </p:nvSpPr>
        <p:spPr>
          <a:xfrm>
            <a:off x="412955" y="5007998"/>
            <a:ext cx="8604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4) </a:t>
            </a:r>
          </a:p>
          <a:p>
            <a:r>
              <a:rPr lang="en-US" dirty="0"/>
              <a:t>Determine expenditures on imports in $</a:t>
            </a:r>
          </a:p>
          <a:p>
            <a:endParaRPr lang="en-US" dirty="0"/>
          </a:p>
          <a:p>
            <a:r>
              <a:rPr lang="en-US" dirty="0"/>
              <a:t>Expenditures on imports in fc * New Spot rate ($/fc) = 1,440 (fc) *  2.36($/ fc)=</a:t>
            </a:r>
          </a:p>
          <a:p>
            <a:endParaRPr lang="en-US" dirty="0"/>
          </a:p>
          <a:p>
            <a:r>
              <a:rPr lang="en-US" dirty="0"/>
              <a:t>												= $ 3,398.4   </a:t>
            </a:r>
          </a:p>
        </p:txBody>
      </p:sp>
    </p:spTree>
    <p:extLst>
      <p:ext uri="{BB962C8B-B14F-4D97-AF65-F5344CB8AC3E}">
        <p14:creationId xmlns:p14="http://schemas.microsoft.com/office/powerpoint/2010/main" val="2847737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2E048F-7962-43A2-8C1A-E4508029B8E0}"/>
              </a:ext>
            </a:extLst>
          </p:cNvPr>
          <p:cNvSpPr/>
          <p:nvPr/>
        </p:nvSpPr>
        <p:spPr>
          <a:xfrm>
            <a:off x="678426" y="12622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 post-devaluation trade balance?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EA7493-301B-4379-9B7C-512A8C9957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280"/>
          <a:stretch/>
        </p:blipFill>
        <p:spPr>
          <a:xfrm>
            <a:off x="2132605" y="1747683"/>
            <a:ext cx="6884792" cy="16813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CE9094-01E2-41ED-9650-74BF3D85CEE3}"/>
              </a:ext>
            </a:extLst>
          </p:cNvPr>
          <p:cNvSpPr txBox="1"/>
          <p:nvPr/>
        </p:nvSpPr>
        <p:spPr>
          <a:xfrm>
            <a:off x="516193" y="4223679"/>
            <a:ext cx="68847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4) Determine post-devaluation trade balance:</a:t>
            </a:r>
          </a:p>
          <a:p>
            <a:endParaRPr lang="en-US" dirty="0"/>
          </a:p>
          <a:p>
            <a:r>
              <a:rPr lang="en-US" dirty="0"/>
              <a:t>Exports ($) – Imports ($) = $2,000 - $ 3,398.4  = ($1,398.4)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AB06DA5-9E16-450C-8099-F68C0A9E1A76}"/>
              </a:ext>
            </a:extLst>
          </p:cNvPr>
          <p:cNvCxnSpPr>
            <a:cxnSpLocks/>
          </p:cNvCxnSpPr>
          <p:nvPr/>
        </p:nvCxnSpPr>
        <p:spPr>
          <a:xfrm flipH="1" flipV="1">
            <a:off x="6666272" y="5147009"/>
            <a:ext cx="516193" cy="309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BAB7F56-4E76-4018-B41D-8F049A4EBDDD}"/>
              </a:ext>
            </a:extLst>
          </p:cNvPr>
          <p:cNvSpPr txBox="1"/>
          <p:nvPr/>
        </p:nvSpPr>
        <p:spPr>
          <a:xfrm>
            <a:off x="5952565" y="5701553"/>
            <a:ext cx="2617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what is happening here? </a:t>
            </a:r>
          </a:p>
        </p:txBody>
      </p:sp>
    </p:spTree>
    <p:extLst>
      <p:ext uri="{BB962C8B-B14F-4D97-AF65-F5344CB8AC3E}">
        <p14:creationId xmlns:p14="http://schemas.microsoft.com/office/powerpoint/2010/main" val="1572425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C7A24-ECDC-4B73-A1CA-6638B4126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18301"/>
            <a:ext cx="7772400" cy="1609344"/>
          </a:xfrm>
        </p:spPr>
        <p:txBody>
          <a:bodyPr/>
          <a:lstStyle/>
          <a:p>
            <a:r>
              <a:rPr lang="en-US" dirty="0"/>
              <a:t>EXCHANGE RATES </a:t>
            </a:r>
          </a:p>
        </p:txBody>
      </p:sp>
    </p:spTree>
    <p:extLst>
      <p:ext uri="{BB962C8B-B14F-4D97-AF65-F5344CB8AC3E}">
        <p14:creationId xmlns:p14="http://schemas.microsoft.com/office/powerpoint/2010/main" val="40233797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lagCount" hidden="1">
            <a:hlinkClick r:id="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" charset="0"/>
                <a:ea typeface="ヒラギノ角ゴ Pro W3" pitchFamily="-1" charset="-128"/>
              </a:defRPr>
            </a:lvl9pPr>
          </a:lstStyle>
          <a:p>
            <a:pPr algn="ctr"/>
            <a:r>
              <a:rPr lang="en-US" altLang="en-US" sz="1400" b="1">
                <a:latin typeface="Tahoma" pitchFamily="-1" charset="0"/>
              </a:rPr>
              <a:t>0</a:t>
            </a:r>
          </a:p>
        </p:txBody>
      </p:sp>
      <p:pic>
        <p:nvPicPr>
          <p:cNvPr id="2" name="Picture 1" descr="ex09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5" y="1806374"/>
            <a:ext cx="8018705" cy="495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4CE2C4-5117-461C-961E-9376CCAE53E5}"/>
              </a:ext>
            </a:extLst>
          </p:cNvPr>
          <p:cNvSpPr txBox="1"/>
          <p:nvPr/>
        </p:nvSpPr>
        <p:spPr>
          <a:xfrm>
            <a:off x="7569910" y="6636263"/>
            <a:ext cx="23344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Eiteman</a:t>
            </a:r>
            <a:r>
              <a:rPr lang="en-US" sz="1000" dirty="0"/>
              <a:t> / Moffett</a:t>
            </a:r>
          </a:p>
        </p:txBody>
      </p:sp>
      <p:sp>
        <p:nvSpPr>
          <p:cNvPr id="8194" name="Rectangle 14"/>
          <p:cNvSpPr>
            <a:spLocks noGrp="1" noChangeArrowheads="1"/>
          </p:cNvSpPr>
          <p:nvPr>
            <p:ph type="title"/>
          </p:nvPr>
        </p:nvSpPr>
        <p:spPr>
          <a:xfrm>
            <a:off x="160580" y="828338"/>
            <a:ext cx="8822839" cy="1609344"/>
          </a:xfrm>
        </p:spPr>
        <p:txBody>
          <a:bodyPr/>
          <a:lstStyle/>
          <a:p>
            <a:pPr eaLnBrk="1" hangingPunct="1"/>
            <a:r>
              <a:rPr lang="en-US" altLang="en-US" b="0" dirty="0"/>
              <a:t>The Determinants of Foreign Exchange Rates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A71E8-CA34-4694-8AC5-99D210AB05D3}"/>
              </a:ext>
            </a:extLst>
          </p:cNvPr>
          <p:cNvSpPr txBox="1"/>
          <p:nvPr/>
        </p:nvSpPr>
        <p:spPr>
          <a:xfrm>
            <a:off x="6982691" y="1806374"/>
            <a:ext cx="1475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Might have to bring PPP recall in after</a:t>
            </a:r>
          </a:p>
        </p:txBody>
      </p:sp>
    </p:spTree>
    <p:extLst>
      <p:ext uri="{BB962C8B-B14F-4D97-AF65-F5344CB8AC3E}">
        <p14:creationId xmlns:p14="http://schemas.microsoft.com/office/powerpoint/2010/main" val="24082571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A1A6C-83FE-411D-B672-D87DDEA2B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10660"/>
            <a:ext cx="7772400" cy="1609344"/>
          </a:xfrm>
        </p:spPr>
        <p:txBody>
          <a:bodyPr/>
          <a:lstStyle/>
          <a:p>
            <a:r>
              <a:rPr lang="en-US" dirty="0"/>
              <a:t>RECALL: Exchange Rate &amp; Change in Value Definitions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95FEE1-1121-4931-A037-D9791E069585}"/>
              </a:ext>
            </a:extLst>
          </p:cNvPr>
          <p:cNvSpPr/>
          <p:nvPr/>
        </p:nvSpPr>
        <p:spPr>
          <a:xfrm>
            <a:off x="571500" y="2699817"/>
            <a:ext cx="624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will use the following definition:</a:t>
            </a:r>
          </a:p>
          <a:p>
            <a:pPr lvl="1">
              <a:buFontTx/>
              <a:buNone/>
            </a:pPr>
            <a:r>
              <a:rPr lang="en-US" b="1" dirty="0"/>
              <a:t>Exchange Rate=</a:t>
            </a:r>
            <a:r>
              <a:rPr lang="en-US" b="1" u="sng" dirty="0"/>
              <a:t>S=# of  domestic currency units per unit of foreign currency</a:t>
            </a:r>
          </a:p>
          <a:p>
            <a:pPr lvl="1">
              <a:buFontTx/>
              <a:buNone/>
            </a:pPr>
            <a:endParaRPr lang="en-US" b="1" u="sng" dirty="0"/>
          </a:p>
          <a:p>
            <a:r>
              <a:rPr lang="en-US" dirty="0"/>
              <a:t>In this definition, exchange rate will always express </a:t>
            </a:r>
            <a:r>
              <a:rPr lang="en-US" b="1" u="sng" dirty="0"/>
              <a:t>one unit of foreign currency</a:t>
            </a:r>
            <a:r>
              <a:rPr lang="en-US" dirty="0"/>
              <a:t> in terms of </a:t>
            </a:r>
            <a:r>
              <a:rPr lang="en-US" u="sng" dirty="0"/>
              <a:t>domestic currency</a:t>
            </a:r>
          </a:p>
        </p:txBody>
      </p:sp>
      <p:graphicFrame>
        <p:nvGraphicFramePr>
          <p:cNvPr id="4" name="Object 1">
            <a:extLst>
              <a:ext uri="{FF2B5EF4-FFF2-40B4-BE49-F238E27FC236}">
                <a16:creationId xmlns:a16="http://schemas.microsoft.com/office/drawing/2014/main" id="{10BA08E6-6F5D-4100-A6F6-6203CDC47A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370488"/>
              </p:ext>
            </p:extLst>
          </p:nvPr>
        </p:nvGraphicFramePr>
        <p:xfrm>
          <a:off x="1271994" y="5658018"/>
          <a:ext cx="4681900" cy="80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43200" imgH="431640" progId="Equation.DSMT4">
                  <p:embed/>
                </p:oleObj>
              </mc:Choice>
              <mc:Fallback>
                <p:oleObj name="Equation" r:id="rId2" imgW="2743200" imgH="431640" progId="Equation.DSMT4">
                  <p:embed/>
                  <p:pic>
                    <p:nvPicPr>
                      <p:cNvPr id="102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994" y="5658018"/>
                        <a:ext cx="4681900" cy="803912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6699FF">
                              <a:gamma/>
                              <a:tint val="0"/>
                              <a:invGamma/>
                            </a:srgbClr>
                          </a:gs>
                          <a:gs pos="100000">
                            <a:srgbClr val="6699FF">
                              <a:alpha val="24001"/>
                            </a:srgb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21568EE2-899E-49A2-A91B-B0B7DED1D8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82698"/>
              </p:ext>
            </p:extLst>
          </p:nvPr>
        </p:nvGraphicFramePr>
        <p:xfrm>
          <a:off x="1326151" y="4633956"/>
          <a:ext cx="457358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44720" imgH="431640" progId="Equation.DSMT4">
                  <p:embed/>
                </p:oleObj>
              </mc:Choice>
              <mc:Fallback>
                <p:oleObj name="Equation" r:id="rId4" imgW="2844720" imgH="431640" progId="Equation.DSMT4">
                  <p:embed/>
                  <p:pic>
                    <p:nvPicPr>
                      <p:cNvPr id="205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151" y="4633956"/>
                        <a:ext cx="4573587" cy="757238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6699FF">
                              <a:gamma/>
                              <a:tint val="0"/>
                              <a:invGamma/>
                            </a:srgbClr>
                          </a:gs>
                          <a:gs pos="100000">
                            <a:srgbClr val="6699FF">
                              <a:alpha val="24001"/>
                            </a:srgbClr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2EC0B7-07C8-4EA2-848B-E86915302FA1}"/>
                  </a:ext>
                </a:extLst>
              </p:cNvPr>
              <p:cNvSpPr/>
              <p:nvPr/>
            </p:nvSpPr>
            <p:spPr>
              <a:xfrm>
                <a:off x="6364706" y="2141791"/>
                <a:ext cx="2415261" cy="7564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</m:den>
                          </m:f>
                        </m:sub>
                      </m:sSub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den>
                          </m:f>
                        </m:sub>
                      </m:sSub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B2EC0B7-07C8-4EA2-848B-E86915302F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4706" y="2141791"/>
                <a:ext cx="2415261" cy="756426"/>
              </a:xfrm>
              <a:prstGeom prst="rect">
                <a:avLst/>
              </a:prstGeom>
              <a:blipFill>
                <a:blip r:embed="rId7"/>
                <a:stretch>
                  <a:fillRect r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40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>
          <a:xfrm>
            <a:off x="331839" y="661613"/>
            <a:ext cx="7772400" cy="1609344"/>
          </a:xfrm>
        </p:spPr>
        <p:txBody>
          <a:bodyPr/>
          <a:lstStyle/>
          <a:p>
            <a:r>
              <a:rPr lang="en-US" altLang="en-US" dirty="0"/>
              <a:t>BOP Accounts-IMF Format</a:t>
            </a:r>
          </a:p>
        </p:txBody>
      </p:sp>
      <p:pic>
        <p:nvPicPr>
          <p:cNvPr id="8195" name="Picture 26" descr="Ex 14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9"/>
          <a:stretch>
            <a:fillRect/>
          </a:stretch>
        </p:blipFill>
        <p:spPr bwMode="auto">
          <a:xfrm>
            <a:off x="897731" y="1983930"/>
            <a:ext cx="7348538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332" y="934082"/>
            <a:ext cx="7772400" cy="1609344"/>
          </a:xfrm>
        </p:spPr>
        <p:txBody>
          <a:bodyPr/>
          <a:lstStyle/>
          <a:p>
            <a:pPr>
              <a:defRPr/>
            </a:pPr>
            <a:r>
              <a:rPr lang="en-US" dirty="0"/>
              <a:t>Basics: Change in the value of Currency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362200" y="2093976"/>
            <a:ext cx="6096000" cy="4754563"/>
          </a:xfrm>
        </p:spPr>
        <p:txBody>
          <a:bodyPr/>
          <a:lstStyle/>
          <a:p>
            <a:r>
              <a:rPr lang="en-US" sz="2000" dirty="0"/>
              <a:t>You probably heard the terms </a:t>
            </a:r>
            <a:r>
              <a:rPr lang="en-US" sz="2000" b="1" dirty="0"/>
              <a:t>appreciation</a:t>
            </a:r>
            <a:r>
              <a:rPr lang="en-US" sz="2000" dirty="0"/>
              <a:t> and </a:t>
            </a:r>
            <a:r>
              <a:rPr lang="en-US" sz="2000" b="1" dirty="0"/>
              <a:t>revaluation</a:t>
            </a:r>
            <a:r>
              <a:rPr lang="en-US" sz="2000" dirty="0"/>
              <a:t> and </a:t>
            </a:r>
            <a:r>
              <a:rPr lang="en-US" sz="2000" b="1" dirty="0"/>
              <a:t>depreciation</a:t>
            </a:r>
            <a:r>
              <a:rPr lang="en-US" sz="2000" dirty="0"/>
              <a:t> and </a:t>
            </a:r>
            <a:r>
              <a:rPr lang="en-US" sz="2000" b="1" dirty="0"/>
              <a:t>devaluation</a:t>
            </a:r>
            <a:r>
              <a:rPr lang="en-US" sz="2000" dirty="0"/>
              <a:t>. In FX markets they mean the following: </a:t>
            </a:r>
          </a:p>
          <a:p>
            <a:pPr lvl="1"/>
            <a:r>
              <a:rPr lang="en-US" sz="1800" b="1" u="sng" dirty="0"/>
              <a:t>Revaluation</a:t>
            </a:r>
            <a:r>
              <a:rPr lang="en-US" sz="1800" dirty="0"/>
              <a:t> is an increase in the value of a </a:t>
            </a:r>
            <a:r>
              <a:rPr lang="en-US" sz="1800" dirty="0">
                <a:solidFill>
                  <a:srgbClr val="C00000"/>
                </a:solidFill>
              </a:rPr>
              <a:t>government controlled currency </a:t>
            </a:r>
            <a:r>
              <a:rPr lang="en-US" sz="1800" dirty="0">
                <a:sym typeface="Wingdings" panose="05000000000000000000" pitchFamily="2" charset="2"/>
              </a:rPr>
              <a:t> Driven by the monetary authority</a:t>
            </a:r>
            <a:endParaRPr lang="en-US" sz="1800" dirty="0"/>
          </a:p>
          <a:p>
            <a:pPr lvl="1"/>
            <a:r>
              <a:rPr lang="en-US" sz="1800" b="1" u="sng" dirty="0">
                <a:solidFill>
                  <a:srgbClr val="C00000"/>
                </a:solidFill>
              </a:rPr>
              <a:t>Appreciation </a:t>
            </a:r>
            <a:r>
              <a:rPr lang="en-US" sz="1800" dirty="0"/>
              <a:t>is an increase in the value of a freely floating currency </a:t>
            </a:r>
            <a:r>
              <a:rPr lang="en-US" sz="1800" dirty="0">
                <a:sym typeface="Wingdings" panose="05000000000000000000" pitchFamily="2" charset="2"/>
              </a:rPr>
              <a:t> Driven by the market</a:t>
            </a:r>
            <a:endParaRPr lang="en-US" sz="1800" dirty="0"/>
          </a:p>
          <a:p>
            <a:pPr lvl="1"/>
            <a:r>
              <a:rPr lang="en-US" sz="1800" b="1" u="sng" dirty="0"/>
              <a:t>Devaluation</a:t>
            </a:r>
            <a:r>
              <a:rPr lang="en-US" sz="1800" dirty="0"/>
              <a:t> is a decline in the value of a </a:t>
            </a:r>
            <a:r>
              <a:rPr lang="en-US" sz="1800" dirty="0">
                <a:solidFill>
                  <a:srgbClr val="C00000"/>
                </a:solidFill>
              </a:rPr>
              <a:t>government controlled currency </a:t>
            </a:r>
            <a:r>
              <a:rPr lang="en-US" sz="1800" dirty="0">
                <a:sym typeface="Wingdings" panose="05000000000000000000" pitchFamily="2" charset="2"/>
              </a:rPr>
              <a:t> Driven by the monetary authority</a:t>
            </a:r>
            <a:endParaRPr lang="en-US" sz="1800" dirty="0"/>
          </a:p>
          <a:p>
            <a:pPr lvl="1"/>
            <a:r>
              <a:rPr lang="en-US" sz="1800" b="1" u="sng" dirty="0">
                <a:solidFill>
                  <a:srgbClr val="C00000"/>
                </a:solidFill>
              </a:rPr>
              <a:t>Depreciation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/>
              <a:t>is a decline in the value of a freely floating currency </a:t>
            </a:r>
            <a:r>
              <a:rPr lang="en-US" sz="1800" dirty="0">
                <a:sym typeface="Wingdings" panose="05000000000000000000" pitchFamily="2" charset="2"/>
              </a:rPr>
              <a:t> Driven by the market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757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2B87EE5-902F-4A8A-BE1D-10A6E296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51773"/>
            <a:ext cx="7772400" cy="1609344"/>
          </a:xfrm>
        </p:spPr>
        <p:txBody>
          <a:bodyPr/>
          <a:lstStyle/>
          <a:p>
            <a:r>
              <a:rPr lang="en-US" dirty="0"/>
              <a:t>International Parity Conditions</a:t>
            </a:r>
            <a:br>
              <a:rPr lang="en-US" dirty="0"/>
            </a:br>
            <a:r>
              <a:rPr lang="en-US" dirty="0"/>
              <a:t>1) APPP &amp; RPPP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8034FB-C131-42FB-B8F0-7393E0CE6771}"/>
              </a:ext>
            </a:extLst>
          </p:cNvPr>
          <p:cNvSpPr/>
          <p:nvPr/>
        </p:nvSpPr>
        <p:spPr>
          <a:xfrm>
            <a:off x="685800" y="2561117"/>
            <a:ext cx="7772400" cy="3883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You are planning a </a:t>
            </a:r>
            <a:r>
              <a:rPr lang="en-US" sz="2000" b="1" dirty="0"/>
              <a:t>ski vacat</a:t>
            </a:r>
            <a:r>
              <a:rPr lang="en-US" sz="2000" dirty="0"/>
              <a:t>ion to Mt. Blanc in Chamonix, France, </a:t>
            </a:r>
            <a:r>
              <a:rPr lang="en-US" sz="2000" b="1" dirty="0"/>
              <a:t>one year from now</a:t>
            </a:r>
            <a:r>
              <a:rPr lang="en-US" sz="2000" dirty="0"/>
              <a:t>. You are </a:t>
            </a:r>
            <a:r>
              <a:rPr lang="en-US" sz="2000" b="1" dirty="0"/>
              <a:t>negotiating over the rental </a:t>
            </a:r>
            <a:r>
              <a:rPr lang="en-US" sz="2000" dirty="0"/>
              <a:t>of a chateau. The chateau's owner wishes to preserve his real income against both inflation and exchange rate changes, and so the </a:t>
            </a:r>
            <a:r>
              <a:rPr lang="en-US" sz="2000" b="1" dirty="0"/>
              <a:t>present weekly rent of €9,800 </a:t>
            </a:r>
            <a:r>
              <a:rPr lang="en-US" sz="2000" dirty="0"/>
              <a:t>(Christmas season) </a:t>
            </a:r>
            <a:r>
              <a:rPr lang="en-US" sz="2000" b="1" dirty="0"/>
              <a:t>will be adjusted upwards or downwards for any change in the French cost of living between now and then</a:t>
            </a:r>
            <a:r>
              <a:rPr lang="en-US" sz="2000" dirty="0"/>
              <a:t>. You are basing your budgeting on </a:t>
            </a:r>
            <a:r>
              <a:rPr lang="en-US" sz="2000" b="1" dirty="0"/>
              <a:t>purchasing power parity (PPP). French</a:t>
            </a:r>
            <a:r>
              <a:rPr lang="en-US" sz="2000" dirty="0"/>
              <a:t> </a:t>
            </a:r>
            <a:r>
              <a:rPr lang="en-US" sz="2000" b="1" dirty="0"/>
              <a:t>inflation</a:t>
            </a:r>
            <a:r>
              <a:rPr lang="en-US" sz="2000" dirty="0"/>
              <a:t> is expected </a:t>
            </a:r>
            <a:r>
              <a:rPr lang="en-US" sz="2000" b="1" dirty="0"/>
              <a:t>to average 3.5% </a:t>
            </a:r>
            <a:r>
              <a:rPr lang="en-US" sz="2000" dirty="0"/>
              <a:t>for the coming year, while </a:t>
            </a:r>
            <a:r>
              <a:rPr lang="en-US" sz="2000" b="1" dirty="0"/>
              <a:t>U.S. dollar inflation </a:t>
            </a:r>
            <a:r>
              <a:rPr lang="en-US" sz="2000" dirty="0"/>
              <a:t>is expected to be 2.5%. The </a:t>
            </a:r>
            <a:r>
              <a:rPr lang="en-US" sz="2000" b="1" dirty="0"/>
              <a:t>current spot rate is $1.3620/€.</a:t>
            </a:r>
            <a:r>
              <a:rPr lang="en-US" sz="2000" dirty="0"/>
              <a:t> What should you </a:t>
            </a:r>
            <a:r>
              <a:rPr lang="en-US" sz="2000" b="1" dirty="0"/>
              <a:t>budget as the U.S. dollar cost of the one week rental? </a:t>
            </a:r>
          </a:p>
        </p:txBody>
      </p:sp>
    </p:spTree>
    <p:extLst>
      <p:ext uri="{BB962C8B-B14F-4D97-AF65-F5344CB8AC3E}">
        <p14:creationId xmlns:p14="http://schemas.microsoft.com/office/powerpoint/2010/main" val="9259002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A6868D9-1DA0-494C-B0D0-77A773B68DF0}"/>
              </a:ext>
            </a:extLst>
          </p:cNvPr>
          <p:cNvSpPr/>
          <p:nvPr/>
        </p:nvSpPr>
        <p:spPr>
          <a:xfrm>
            <a:off x="1094071" y="965409"/>
            <a:ext cx="619298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Absolute Version of PPP </a:t>
            </a:r>
          </a:p>
          <a:p>
            <a:pPr lvl="1"/>
            <a:r>
              <a:rPr lang="en-US" dirty="0"/>
              <a:t>In its absolute form APPP simply says,  “</a:t>
            </a:r>
            <a:r>
              <a:rPr lang="en-US" b="1" dirty="0">
                <a:solidFill>
                  <a:srgbClr val="FF0000"/>
                </a:solidFill>
              </a:rPr>
              <a:t>bilateral exchange rates </a:t>
            </a:r>
            <a:r>
              <a:rPr lang="en-US" dirty="0"/>
              <a:t>between two currencies </a:t>
            </a:r>
            <a:r>
              <a:rPr lang="en-US" dirty="0">
                <a:solidFill>
                  <a:srgbClr val="FF0000"/>
                </a:solidFill>
              </a:rPr>
              <a:t>should be equal </a:t>
            </a:r>
            <a:r>
              <a:rPr lang="en-US" dirty="0"/>
              <a:t>to the </a:t>
            </a:r>
            <a:r>
              <a:rPr lang="en-US" b="1" dirty="0">
                <a:solidFill>
                  <a:srgbClr val="FF0000"/>
                </a:solidFill>
              </a:rPr>
              <a:t>ratio of price levels of comparable consumption baskets</a:t>
            </a:r>
            <a:r>
              <a:rPr lang="en-US" dirty="0"/>
              <a:t>”. </a:t>
            </a:r>
          </a:p>
          <a:p>
            <a:pPr lvl="1"/>
            <a:r>
              <a:rPr lang="en-US" dirty="0"/>
              <a:t>                                        </a:t>
            </a:r>
            <a:r>
              <a:rPr lang="en-US" sz="2800" dirty="0"/>
              <a:t>S</a:t>
            </a:r>
            <a:r>
              <a:rPr lang="en-US" sz="2800" baseline="-25000" dirty="0"/>
              <a:t>LC/</a:t>
            </a:r>
            <a:r>
              <a:rPr lang="en-US" sz="2800" baseline="-25000" dirty="0">
                <a:latin typeface="Arial" charset="0"/>
                <a:cs typeface="Arial" charset="0"/>
              </a:rPr>
              <a:t>FC</a:t>
            </a:r>
            <a:r>
              <a:rPr lang="en-US" sz="2800" dirty="0">
                <a:latin typeface="Arial" charset="0"/>
                <a:cs typeface="Arial" charset="0"/>
              </a:rPr>
              <a:t>= </a:t>
            </a:r>
            <a:r>
              <a:rPr lang="en-US" sz="2800" dirty="0"/>
              <a:t>PI</a:t>
            </a:r>
            <a:r>
              <a:rPr lang="en-US" sz="2800" baseline="30000" dirty="0"/>
              <a:t>LC</a:t>
            </a:r>
            <a:r>
              <a:rPr lang="en-US" sz="2800" dirty="0"/>
              <a:t> /PI</a:t>
            </a:r>
            <a:r>
              <a:rPr lang="en-US" sz="2800" baseline="30000" dirty="0">
                <a:latin typeface="Arial" charset="0"/>
                <a:cs typeface="Arial" charset="0"/>
              </a:rPr>
              <a:t>FC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E04936-EFA7-47C9-89AE-E169825EE2DB}"/>
              </a:ext>
            </a:extLst>
          </p:cNvPr>
          <p:cNvSpPr/>
          <p:nvPr/>
        </p:nvSpPr>
        <p:spPr>
          <a:xfrm>
            <a:off x="312517" y="4482314"/>
            <a:ext cx="7942600" cy="2336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lang="en-US" dirty="0"/>
              <a:t>In practice, spot </a:t>
            </a:r>
            <a:r>
              <a:rPr lang="en-US" b="1" dirty="0"/>
              <a:t>rates often dev</a:t>
            </a:r>
            <a:r>
              <a:rPr lang="en-US" dirty="0"/>
              <a:t>i</a:t>
            </a:r>
            <a:r>
              <a:rPr lang="en-US" b="1" dirty="0"/>
              <a:t>ate</a:t>
            </a:r>
            <a:r>
              <a:rPr lang="en-US" dirty="0"/>
              <a:t> from their PPP implied levels.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When exchange rate deviates from its PPP implied level, it is referred to be either </a:t>
            </a:r>
            <a:r>
              <a:rPr lang="en-US" u="sng" dirty="0"/>
              <a:t>over</a:t>
            </a:r>
            <a:r>
              <a:rPr lang="en-US" dirty="0"/>
              <a:t> or </a:t>
            </a:r>
            <a:r>
              <a:rPr lang="en-US" u="sng" dirty="0"/>
              <a:t>under</a:t>
            </a:r>
            <a:r>
              <a:rPr lang="en-US" dirty="0"/>
              <a:t> valued.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If the </a:t>
            </a:r>
            <a:r>
              <a:rPr lang="en-US" b="1" dirty="0"/>
              <a:t>actual spot rate </a:t>
            </a:r>
            <a:r>
              <a:rPr lang="en-US" dirty="0"/>
              <a:t>is above </a:t>
            </a:r>
            <a:r>
              <a:rPr lang="en-US" b="1" dirty="0"/>
              <a:t>PPP implied rate </a:t>
            </a:r>
            <a:r>
              <a:rPr lang="en-US" dirty="0"/>
              <a:t>the exchange rate (of the LC) is </a:t>
            </a:r>
            <a:r>
              <a:rPr lang="en-US" b="1" u="sng" dirty="0"/>
              <a:t>undervalued</a:t>
            </a:r>
            <a:r>
              <a:rPr lang="en-US" dirty="0"/>
              <a:t>.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If the </a:t>
            </a:r>
            <a:r>
              <a:rPr lang="en-US" b="1" dirty="0"/>
              <a:t>actual spot rate </a:t>
            </a:r>
            <a:r>
              <a:rPr lang="en-US" dirty="0"/>
              <a:t>is below </a:t>
            </a:r>
            <a:r>
              <a:rPr lang="en-US" b="1" dirty="0"/>
              <a:t>PPP implied rate </a:t>
            </a:r>
            <a:r>
              <a:rPr lang="en-US" dirty="0"/>
              <a:t>the exchange rate (of the LC) is </a:t>
            </a:r>
            <a:r>
              <a:rPr lang="en-US" b="1" u="sng" dirty="0"/>
              <a:t>overvalued</a:t>
            </a:r>
            <a:r>
              <a:rPr lang="en-US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23B080-7C55-41BD-A24D-5D466E6FA36F}"/>
              </a:ext>
            </a:extLst>
          </p:cNvPr>
          <p:cNvSpPr txBox="1"/>
          <p:nvPr/>
        </p:nvSpPr>
        <p:spPr>
          <a:xfrm>
            <a:off x="208344" y="2592670"/>
            <a:ext cx="1981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Example: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24857F-49C1-4553-89B8-516F7C8BA2D6}"/>
              </a:ext>
            </a:extLst>
          </p:cNvPr>
          <p:cNvSpPr/>
          <p:nvPr/>
        </p:nvSpPr>
        <p:spPr>
          <a:xfrm>
            <a:off x="1094071" y="2944204"/>
            <a:ext cx="69558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Good in US $200 – good in GB 100GBP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>
                <a:solidFill>
                  <a:srgbClr val="0066FF"/>
                </a:solidFill>
              </a:rPr>
              <a:t>S implied $s per GBP = 2/1 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>
                <a:solidFill>
                  <a:srgbClr val="0066FF"/>
                </a:solidFill>
              </a:rPr>
              <a:t>if S rate is 1/1 ($s per GBP) then arbitrage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dirty="0">
                <a:solidFill>
                  <a:srgbClr val="0066FF"/>
                </a:solidFill>
              </a:rPr>
              <a:t>take $100 exchange to 100 GBP =&gt; buy good in GB =&gt; ship back to US sell for $200 =&gt; instant $100 profit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B3416-8768-41D0-B318-A7597E8B6F73}"/>
              </a:ext>
            </a:extLst>
          </p:cNvPr>
          <p:cNvSpPr txBox="1"/>
          <p:nvPr/>
        </p:nvSpPr>
        <p:spPr>
          <a:xfrm rot="19790387">
            <a:off x="6393323" y="2489286"/>
            <a:ext cx="2442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Remember Assumptions</a:t>
            </a:r>
          </a:p>
        </p:txBody>
      </p:sp>
    </p:spTree>
    <p:extLst>
      <p:ext uri="{BB962C8B-B14F-4D97-AF65-F5344CB8AC3E}">
        <p14:creationId xmlns:p14="http://schemas.microsoft.com/office/powerpoint/2010/main" val="33751420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036" y="1164214"/>
            <a:ext cx="9144000" cy="427038"/>
          </a:xfrm>
        </p:spPr>
        <p:txBody>
          <a:bodyPr>
            <a:normAutofit fontScale="90000"/>
          </a:bodyPr>
          <a:lstStyle/>
          <a:p>
            <a:r>
              <a:rPr lang="en-US" dirty="0"/>
              <a:t>Fair Value, Under/Overvaluation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373" y="1794163"/>
            <a:ext cx="8001000" cy="4830763"/>
          </a:xfrm>
        </p:spPr>
        <p:txBody>
          <a:bodyPr/>
          <a:lstStyle/>
          <a:p>
            <a:r>
              <a:rPr lang="en-US" dirty="0"/>
              <a:t>To find out the extent of under or overvaluation of </a:t>
            </a:r>
            <a:r>
              <a:rPr lang="en-US" dirty="0">
                <a:solidFill>
                  <a:srgbClr val="C00000"/>
                </a:solidFill>
              </a:rPr>
              <a:t>terms (foreign) or local currency we use: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find out the extent of under or overvaluation of terms or base (foreign) currency we use:</a:t>
            </a:r>
          </a:p>
          <a:p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67361381"/>
              </p:ext>
            </p:extLst>
          </p:nvPr>
        </p:nvGraphicFramePr>
        <p:xfrm>
          <a:off x="978689" y="2490787"/>
          <a:ext cx="6751637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14800" imgH="571320" progId="Equation.DSMT4">
                  <p:embed/>
                </p:oleObj>
              </mc:Choice>
              <mc:Fallback>
                <p:oleObj name="Equation" r:id="rId5" imgW="4114800" imgH="571320" progId="Equation.DSMT4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689" y="2490787"/>
                        <a:ext cx="6751637" cy="938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0805739"/>
              </p:ext>
            </p:extLst>
          </p:nvPr>
        </p:nvGraphicFramePr>
        <p:xfrm>
          <a:off x="1092993" y="4803037"/>
          <a:ext cx="6958013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6960" imgH="419040" progId="Equation.DSMT4">
                  <p:embed/>
                </p:oleObj>
              </mc:Choice>
              <mc:Fallback>
                <p:oleObj name="Equation" r:id="rId7" imgW="3936960" imgH="4190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993" y="4803037"/>
                        <a:ext cx="6958013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7151D63-E25C-44B3-820F-8FE1A31224A2}"/>
              </a:ext>
            </a:extLst>
          </p:cNvPr>
          <p:cNvSpPr txBox="1"/>
          <p:nvPr/>
        </p:nvSpPr>
        <p:spPr>
          <a:xfrm>
            <a:off x="2280213" y="3429000"/>
            <a:ext cx="488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SPOT &gt; PPP Rate =&gt; Undervaluation of LC</a:t>
            </a:r>
          </a:p>
          <a:p>
            <a:r>
              <a:rPr lang="en-US" i="1" dirty="0"/>
              <a:t>SPOT &lt; PPP Rate =&gt; Overvaluation of LC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8166D9-5597-42E6-A8F0-5ABC144C74E2}"/>
              </a:ext>
            </a:extLst>
          </p:cNvPr>
          <p:cNvSpPr txBox="1"/>
          <p:nvPr/>
        </p:nvSpPr>
        <p:spPr>
          <a:xfrm>
            <a:off x="2046615" y="5643696"/>
            <a:ext cx="488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SPOT &gt; PPP Rate =&gt; Overvaluation of FC</a:t>
            </a:r>
          </a:p>
          <a:p>
            <a:r>
              <a:rPr lang="en-US" i="1" dirty="0"/>
              <a:t>SPOT &lt; PPP Rate =&gt; Undervaluation of FC</a:t>
            </a:r>
          </a:p>
        </p:txBody>
      </p:sp>
    </p:spTree>
    <p:extLst>
      <p:ext uri="{BB962C8B-B14F-4D97-AF65-F5344CB8AC3E}">
        <p14:creationId xmlns:p14="http://schemas.microsoft.com/office/powerpoint/2010/main" val="2616670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718" y="1499162"/>
            <a:ext cx="7772400" cy="1609344"/>
          </a:xfrm>
        </p:spPr>
        <p:txBody>
          <a:bodyPr/>
          <a:lstStyle/>
          <a:p>
            <a:pPr lvl="1"/>
            <a:r>
              <a:rPr lang="en-US" sz="1600" dirty="0">
                <a:sym typeface="Wingdings" panose="05000000000000000000" pitchFamily="2" charset="2"/>
              </a:rPr>
              <a:t>RPPP Forecasting Future Exchange rate by using relative inflation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71397"/>
            <a:ext cx="7772400" cy="40507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RPPP tells us that </a:t>
            </a:r>
            <a:r>
              <a:rPr lang="en-US" dirty="0">
                <a:solidFill>
                  <a:srgbClr val="FF0000"/>
                </a:solidFill>
              </a:rPr>
              <a:t>given an equilibrium </a:t>
            </a:r>
            <a:r>
              <a:rPr lang="en-US" u="sng" dirty="0">
                <a:solidFill>
                  <a:srgbClr val="FF0000"/>
                </a:solidFill>
              </a:rPr>
              <a:t>spot rate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</a:rPr>
              <a:t>next period exchange rate</a:t>
            </a:r>
            <a:r>
              <a:rPr lang="en-US" b="1" dirty="0"/>
              <a:t> </a:t>
            </a:r>
            <a:r>
              <a:rPr lang="en-US" dirty="0"/>
              <a:t>can be </a:t>
            </a:r>
            <a:r>
              <a:rPr lang="en-US" dirty="0">
                <a:solidFill>
                  <a:srgbClr val="FF0000"/>
                </a:solidFill>
              </a:rPr>
              <a:t>inferred</a:t>
            </a:r>
            <a:r>
              <a:rPr lang="en-US" dirty="0"/>
              <a:t> from  </a:t>
            </a:r>
            <a:r>
              <a:rPr lang="en-US" u="sng" dirty="0">
                <a:solidFill>
                  <a:srgbClr val="FF0000"/>
                </a:solidFill>
              </a:rPr>
              <a:t>relative, expected inflation rates at home and abroad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result can be expanded to a multi-period model (multiplication).  The idea here is that the exchange rates are a function of expected inflation rates.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139292"/>
              </p:ext>
            </p:extLst>
          </p:nvPr>
        </p:nvGraphicFramePr>
        <p:xfrm>
          <a:off x="1780805" y="3771209"/>
          <a:ext cx="2343039" cy="925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91880" imgH="431640" progId="Equation.DSMT4">
                  <p:embed/>
                </p:oleObj>
              </mc:Choice>
              <mc:Fallback>
                <p:oleObj name="Equation" r:id="rId3" imgW="1091880" imgH="4316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0805" y="3771209"/>
                        <a:ext cx="2343039" cy="925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AA749E0-1F92-4832-A48D-CE74A01FA4C6}"/>
              </a:ext>
            </a:extLst>
          </p:cNvPr>
          <p:cNvSpPr txBox="1">
            <a:spLocks/>
          </p:cNvSpPr>
          <p:nvPr/>
        </p:nvSpPr>
        <p:spPr>
          <a:xfrm>
            <a:off x="280554" y="1155540"/>
            <a:ext cx="9144000" cy="687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Recall: RPPP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1F5D05-7B18-47EB-8507-F3A6888B05B0}"/>
                  </a:ext>
                </a:extLst>
              </p:cNvPr>
              <p:cNvSpPr txBox="1"/>
              <p:nvPr/>
            </p:nvSpPr>
            <p:spPr>
              <a:xfrm>
                <a:off x="4826824" y="3853704"/>
                <a:ext cx="2928395" cy="7605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−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1F5D05-7B18-47EB-8507-F3A6888B05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24" y="3853704"/>
                <a:ext cx="2928395" cy="760593"/>
              </a:xfrm>
              <a:prstGeom prst="rect">
                <a:avLst/>
              </a:prstGeom>
              <a:blipFill>
                <a:blip r:embed="rId8"/>
                <a:stretch>
                  <a:fillRect l="-208" t="-4000" b="-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8516459-F245-4D9B-949D-A8A7FBF5B2E3}"/>
              </a:ext>
            </a:extLst>
          </p:cNvPr>
          <p:cNvSpPr txBox="1"/>
          <p:nvPr/>
        </p:nvSpPr>
        <p:spPr>
          <a:xfrm>
            <a:off x="4123844" y="4077938"/>
            <a:ext cx="448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3A8B1CF-575B-45C4-8194-EF18A2F88C6F}"/>
                  </a:ext>
                </a:extLst>
              </p:cNvPr>
              <p:cNvSpPr/>
              <p:nvPr/>
            </p:nvSpPr>
            <p:spPr>
              <a:xfrm>
                <a:off x="6955982" y="1324221"/>
                <a:ext cx="2083846" cy="5670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f>
                            <m:fPr>
                              <m:ctrlPr>
                                <a:rPr 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</m:den>
                          </m:f>
                        </m:sub>
                      </m:sSub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den>
                          </m:f>
                        </m:sub>
                      </m:sSub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3A8B1CF-575B-45C4-8194-EF18A2F88C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982" y="1324221"/>
                <a:ext cx="2083846" cy="567078"/>
              </a:xfrm>
              <a:prstGeom prst="rect">
                <a:avLst/>
              </a:prstGeom>
              <a:blipFill>
                <a:blip r:embed="rId9"/>
                <a:stretch>
                  <a:fillRect b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7174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32B87EE5-902F-4A8A-BE1D-10A6E2963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51773"/>
            <a:ext cx="7772400" cy="1609344"/>
          </a:xfrm>
        </p:spPr>
        <p:txBody>
          <a:bodyPr/>
          <a:lstStyle/>
          <a:p>
            <a:r>
              <a:rPr lang="en-US" dirty="0"/>
              <a:t>International Parity Conditions</a:t>
            </a:r>
            <a:br>
              <a:rPr lang="en-US" dirty="0"/>
            </a:br>
            <a:r>
              <a:rPr lang="en-US" dirty="0"/>
              <a:t>1) APPP &amp; RPPP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8034FB-C131-42FB-B8F0-7393E0CE6771}"/>
              </a:ext>
            </a:extLst>
          </p:cNvPr>
          <p:cNvSpPr/>
          <p:nvPr/>
        </p:nvSpPr>
        <p:spPr>
          <a:xfrm>
            <a:off x="685800" y="2561117"/>
            <a:ext cx="7772400" cy="3883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You are planning a </a:t>
            </a:r>
            <a:r>
              <a:rPr lang="en-US" sz="2000" b="1" dirty="0"/>
              <a:t>ski vacat</a:t>
            </a:r>
            <a:r>
              <a:rPr lang="en-US" sz="2000" dirty="0"/>
              <a:t>ion to Mt. Blanc in Chamonix, France, </a:t>
            </a:r>
            <a:r>
              <a:rPr lang="en-US" sz="2000" b="1" dirty="0"/>
              <a:t>one year from now</a:t>
            </a:r>
            <a:r>
              <a:rPr lang="en-US" sz="2000" dirty="0"/>
              <a:t>. You are </a:t>
            </a:r>
            <a:r>
              <a:rPr lang="en-US" sz="2000" b="1" dirty="0"/>
              <a:t>negotiating over the rental </a:t>
            </a:r>
            <a:r>
              <a:rPr lang="en-US" sz="2000" dirty="0"/>
              <a:t>of a chateau. The chateau's owner wishes to preserve his real income against both inflation and exchange rate changes, and so the </a:t>
            </a:r>
            <a:r>
              <a:rPr lang="en-US" sz="2000" b="1" dirty="0"/>
              <a:t>present weekly rent of €9,800 </a:t>
            </a:r>
            <a:r>
              <a:rPr lang="en-US" sz="2000" dirty="0"/>
              <a:t>(Christmas season) </a:t>
            </a:r>
            <a:r>
              <a:rPr lang="en-US" sz="2000" b="1" dirty="0"/>
              <a:t>will be adjusted upwards or downwards for any change in the French cost of living between now and then</a:t>
            </a:r>
            <a:r>
              <a:rPr lang="en-US" sz="2000" dirty="0"/>
              <a:t>. You are basing your budgeting on </a:t>
            </a:r>
            <a:r>
              <a:rPr lang="en-US" sz="2000" b="1" dirty="0"/>
              <a:t>purchasing power parity (PPP). French</a:t>
            </a:r>
            <a:r>
              <a:rPr lang="en-US" sz="2000" dirty="0"/>
              <a:t> </a:t>
            </a:r>
            <a:r>
              <a:rPr lang="en-US" sz="2000" b="1" dirty="0"/>
              <a:t>inflation</a:t>
            </a:r>
            <a:r>
              <a:rPr lang="en-US" sz="2000" dirty="0"/>
              <a:t> is expected </a:t>
            </a:r>
            <a:r>
              <a:rPr lang="en-US" sz="2000" b="1" dirty="0"/>
              <a:t>to average 3.5% </a:t>
            </a:r>
            <a:r>
              <a:rPr lang="en-US" sz="2000" dirty="0"/>
              <a:t>for the coming year, while </a:t>
            </a:r>
            <a:r>
              <a:rPr lang="en-US" sz="2000" b="1" dirty="0"/>
              <a:t>U.S. dollar inflation </a:t>
            </a:r>
            <a:r>
              <a:rPr lang="en-US" sz="2000" dirty="0"/>
              <a:t>is expected to be 2.5%. The </a:t>
            </a:r>
            <a:r>
              <a:rPr lang="en-US" sz="2000" b="1" dirty="0"/>
              <a:t>current spot rate is $1.3620/€.</a:t>
            </a:r>
            <a:r>
              <a:rPr lang="en-US" sz="2000" dirty="0"/>
              <a:t> What should you </a:t>
            </a:r>
            <a:r>
              <a:rPr lang="en-US" sz="2000" b="1" dirty="0"/>
              <a:t>budget as the U.S. dollar cost of the one week rental? </a:t>
            </a:r>
          </a:p>
        </p:txBody>
      </p:sp>
    </p:spTree>
    <p:extLst>
      <p:ext uri="{BB962C8B-B14F-4D97-AF65-F5344CB8AC3E}">
        <p14:creationId xmlns:p14="http://schemas.microsoft.com/office/powerpoint/2010/main" val="37030942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764C52-9489-48B0-92E6-7CEEF48F0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72" y="1426464"/>
            <a:ext cx="8373455" cy="23774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9C59B03-143B-48A5-B845-F8289FB76C8C}"/>
              </a:ext>
            </a:extLst>
          </p:cNvPr>
          <p:cNvSpPr/>
          <p:nvPr/>
        </p:nvSpPr>
        <p:spPr>
          <a:xfrm>
            <a:off x="385272" y="4008203"/>
            <a:ext cx="8373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What should you </a:t>
            </a:r>
            <a:r>
              <a:rPr lang="en-US" b="1" dirty="0"/>
              <a:t>budget as the U.S. dollar cost of the one week rental?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23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764C52-9489-48B0-92E6-7CEEF48F0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72" y="1426464"/>
            <a:ext cx="8373455" cy="2377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40C6D6-218E-401C-813A-AD1BF588087E}"/>
              </a:ext>
            </a:extLst>
          </p:cNvPr>
          <p:cNvSpPr txBox="1"/>
          <p:nvPr/>
        </p:nvSpPr>
        <p:spPr>
          <a:xfrm>
            <a:off x="722670" y="3954208"/>
            <a:ext cx="7698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1) </a:t>
            </a:r>
          </a:p>
          <a:p>
            <a:endParaRPr lang="en-US" dirty="0"/>
          </a:p>
          <a:p>
            <a:r>
              <a:rPr lang="en-US" dirty="0"/>
              <a:t>Determine nominal weekly rent in Euro 1 Year from now</a:t>
            </a:r>
          </a:p>
          <a:p>
            <a:endParaRPr lang="en-US" dirty="0"/>
          </a:p>
          <a:p>
            <a:r>
              <a:rPr lang="en-US" dirty="0"/>
              <a:t>Rent Now + (1 Inflation rate France) = €9,800 * (1+0.035) = $10,143</a:t>
            </a:r>
          </a:p>
        </p:txBody>
      </p:sp>
    </p:spTree>
    <p:extLst>
      <p:ext uri="{BB962C8B-B14F-4D97-AF65-F5344CB8AC3E}">
        <p14:creationId xmlns:p14="http://schemas.microsoft.com/office/powerpoint/2010/main" val="28231487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764C52-9489-48B0-92E6-7CEEF48F0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72" y="1426464"/>
            <a:ext cx="8373455" cy="2377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40C6D6-218E-401C-813A-AD1BF588087E}"/>
              </a:ext>
            </a:extLst>
          </p:cNvPr>
          <p:cNvSpPr txBox="1"/>
          <p:nvPr/>
        </p:nvSpPr>
        <p:spPr>
          <a:xfrm>
            <a:off x="722670" y="3954208"/>
            <a:ext cx="7698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2) </a:t>
            </a:r>
          </a:p>
          <a:p>
            <a:endParaRPr lang="en-US" dirty="0"/>
          </a:p>
          <a:p>
            <a:r>
              <a:rPr lang="en-US" dirty="0"/>
              <a:t>Determine Purchasing Power Exchange Rate forecast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5305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764C52-9489-48B0-92E6-7CEEF48F0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72" y="1426464"/>
            <a:ext cx="8373455" cy="23774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40C6D6-218E-401C-813A-AD1BF588087E}"/>
              </a:ext>
            </a:extLst>
          </p:cNvPr>
          <p:cNvSpPr txBox="1"/>
          <p:nvPr/>
        </p:nvSpPr>
        <p:spPr>
          <a:xfrm>
            <a:off x="722670" y="3954208"/>
            <a:ext cx="7698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2) </a:t>
            </a:r>
          </a:p>
          <a:p>
            <a:endParaRPr lang="en-US" dirty="0"/>
          </a:p>
          <a:p>
            <a:r>
              <a:rPr lang="en-US" dirty="0"/>
              <a:t>Determine Purchasing Power Exchange Rate forecast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5CC508-7701-4F4D-9122-D52B857396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157" b="3844"/>
          <a:stretch/>
        </p:blipFill>
        <p:spPr>
          <a:xfrm>
            <a:off x="1172718" y="5124354"/>
            <a:ext cx="2320290" cy="914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511789-7652-415D-ABC6-FAF88019F434}"/>
              </a:ext>
            </a:extLst>
          </p:cNvPr>
          <p:cNvSpPr txBox="1"/>
          <p:nvPr/>
        </p:nvSpPr>
        <p:spPr>
          <a:xfrm>
            <a:off x="3694176" y="5246870"/>
            <a:ext cx="51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 S</a:t>
            </a:r>
            <a:r>
              <a:rPr lang="en-US" baseline="-25000" dirty="0"/>
              <a:t>t+1 </a:t>
            </a:r>
            <a:r>
              <a:rPr lang="en-US" dirty="0"/>
              <a:t>= 1.3620 ($/€) * (1+0.025)/(1+0.035) = </a:t>
            </a:r>
          </a:p>
          <a:p>
            <a:endParaRPr lang="en-US" dirty="0"/>
          </a:p>
          <a:p>
            <a:r>
              <a:rPr lang="en-US" dirty="0"/>
              <a:t>= 1.3488 ($/ €)</a:t>
            </a:r>
          </a:p>
        </p:txBody>
      </p:sp>
    </p:spTree>
    <p:extLst>
      <p:ext uri="{BB962C8B-B14F-4D97-AF65-F5344CB8AC3E}">
        <p14:creationId xmlns:p14="http://schemas.microsoft.com/office/powerpoint/2010/main" val="392407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2" descr="Ex 14-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t="1099"/>
          <a:stretch>
            <a:fillRect/>
          </a:stretch>
        </p:blipFill>
        <p:spPr bwMode="auto">
          <a:xfrm>
            <a:off x="415842" y="45964"/>
            <a:ext cx="8312315" cy="207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8515D3-7449-40A4-86E5-3B9969972045}"/>
              </a:ext>
            </a:extLst>
          </p:cNvPr>
          <p:cNvSpPr txBox="1"/>
          <p:nvPr/>
        </p:nvSpPr>
        <p:spPr>
          <a:xfrm>
            <a:off x="976924" y="2287721"/>
            <a:ext cx="68804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Sources of funds ~ sources of foreign exchange =&gt; CREDIT </a:t>
            </a:r>
          </a:p>
          <a:p>
            <a:endParaRPr lang="en-US" dirty="0"/>
          </a:p>
          <a:p>
            <a:r>
              <a:rPr lang="en-US" dirty="0"/>
              <a:t>CA: Export goods &amp; services, income receipts (interest, dividends, compensation from foreigners) and unilateral transfers from abroad</a:t>
            </a:r>
          </a:p>
          <a:p>
            <a:endParaRPr lang="en-US" dirty="0"/>
          </a:p>
          <a:p>
            <a:r>
              <a:rPr lang="en-US" dirty="0"/>
              <a:t>FA: Foreign purchase of domestic financial assets (lending from abroad) </a:t>
            </a:r>
          </a:p>
          <a:p>
            <a:endParaRPr lang="en-US" dirty="0"/>
          </a:p>
          <a:p>
            <a:r>
              <a:rPr lang="en-US" b="1" dirty="0"/>
              <a:t>Uses of funds ~ uses of foreign exchange =&gt; DEBIT</a:t>
            </a:r>
          </a:p>
          <a:p>
            <a:endParaRPr lang="en-US" dirty="0"/>
          </a:p>
          <a:p>
            <a:r>
              <a:rPr lang="en-US" dirty="0"/>
              <a:t>CA: imports goods &amp; services, unilateral transfer to foreigners, income payments to foreigners)</a:t>
            </a:r>
          </a:p>
          <a:p>
            <a:endParaRPr lang="en-US" dirty="0"/>
          </a:p>
          <a:p>
            <a:r>
              <a:rPr lang="en-US" dirty="0"/>
              <a:t>FA: Domestic purchases of foreign assets (lending to foreigners)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868247-49E0-4E84-9670-E6695D0E2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72" y="1426464"/>
            <a:ext cx="8373455" cy="2377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989503-ACEB-4666-909F-86A3E5523368}"/>
              </a:ext>
            </a:extLst>
          </p:cNvPr>
          <p:cNvSpPr txBox="1"/>
          <p:nvPr/>
        </p:nvSpPr>
        <p:spPr>
          <a:xfrm>
            <a:off x="722669" y="3954208"/>
            <a:ext cx="8036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3) </a:t>
            </a:r>
          </a:p>
          <a:p>
            <a:endParaRPr lang="en-US" dirty="0"/>
          </a:p>
          <a:p>
            <a:r>
              <a:rPr lang="en-US" dirty="0"/>
              <a:t>Determine Cost of rent in USD one year from now: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090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868247-49E0-4E84-9670-E6695D0E2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72" y="1426464"/>
            <a:ext cx="8373455" cy="2377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989503-ACEB-4666-909F-86A3E5523368}"/>
              </a:ext>
            </a:extLst>
          </p:cNvPr>
          <p:cNvSpPr txBox="1"/>
          <p:nvPr/>
        </p:nvSpPr>
        <p:spPr>
          <a:xfrm>
            <a:off x="722669" y="3954208"/>
            <a:ext cx="80360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3) </a:t>
            </a:r>
          </a:p>
          <a:p>
            <a:endParaRPr lang="en-US" dirty="0"/>
          </a:p>
          <a:p>
            <a:r>
              <a:rPr lang="en-US" dirty="0"/>
              <a:t>Determine Cost of rent in USD one year from now: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Rent 1 </a:t>
            </a:r>
            <a:r>
              <a:rPr lang="en-US" dirty="0" err="1"/>
              <a:t>yr</a:t>
            </a:r>
            <a:r>
              <a:rPr lang="en-US" dirty="0"/>
              <a:t> from now * PPP forecasted Spot Rate = 10,143€ * 1.3488 ($/ €) =</a:t>
            </a:r>
          </a:p>
          <a:p>
            <a:endParaRPr lang="en-US" dirty="0"/>
          </a:p>
          <a:p>
            <a:r>
              <a:rPr lang="en-US" dirty="0"/>
              <a:t>= $ 13,681.39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779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4537F-24D2-482A-966C-B3DED0FF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AVTO – Part 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BA0EBC-A5E8-4AF7-AF07-401A42BD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5" y="1881187"/>
            <a:ext cx="8198426" cy="359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681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4537F-24D2-482A-966C-B3DED0FF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AVTO – Part 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BA0EBC-A5E8-4AF7-AF07-401A42BDB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195"/>
          <a:stretch/>
        </p:blipFill>
        <p:spPr>
          <a:xfrm>
            <a:off x="154139" y="1693718"/>
            <a:ext cx="8835721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949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4537F-24D2-482A-966C-B3DED0FF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AVTO – Part 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BA0EBC-A5E8-4AF7-AF07-401A42BDB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195"/>
          <a:stretch/>
        </p:blipFill>
        <p:spPr>
          <a:xfrm>
            <a:off x="154139" y="1693718"/>
            <a:ext cx="8835721" cy="2743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26C84EE-6887-44EF-8A4B-20EF33ECA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32" y="4877016"/>
            <a:ext cx="8769728" cy="5745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81FCF4-2900-4FFD-89B4-08DEBEB4BE46}"/>
              </a:ext>
            </a:extLst>
          </p:cNvPr>
          <p:cNvSpPr txBox="1"/>
          <p:nvPr/>
        </p:nvSpPr>
        <p:spPr>
          <a:xfrm>
            <a:off x="3023755" y="5870864"/>
            <a:ext cx="187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260,000*1.14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B204E5-B005-49B8-8AD0-F406B743724E}"/>
              </a:ext>
            </a:extLst>
          </p:cNvPr>
          <p:cNvCxnSpPr>
            <a:endCxn id="4" idx="2"/>
          </p:cNvCxnSpPr>
          <p:nvPr/>
        </p:nvCxnSpPr>
        <p:spPr>
          <a:xfrm flipV="1">
            <a:off x="4239491" y="5451547"/>
            <a:ext cx="365505" cy="336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D1BC807-FBC2-4DBB-A2B8-2F115733DBF9}"/>
              </a:ext>
            </a:extLst>
          </p:cNvPr>
          <p:cNvSpPr txBox="1"/>
          <p:nvPr/>
        </p:nvSpPr>
        <p:spPr>
          <a:xfrm>
            <a:off x="4894118" y="6057717"/>
            <a:ext cx="187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296,400*1.12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87565B-9FEE-492B-9E14-838092E7E996}"/>
              </a:ext>
            </a:extLst>
          </p:cNvPr>
          <p:cNvCxnSpPr>
            <a:cxnSpLocks/>
          </p:cNvCxnSpPr>
          <p:nvPr/>
        </p:nvCxnSpPr>
        <p:spPr>
          <a:xfrm flipV="1">
            <a:off x="5415487" y="5429923"/>
            <a:ext cx="152400" cy="758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9757423-CD05-4C2D-B162-93BED0BFC0A5}"/>
              </a:ext>
            </a:extLst>
          </p:cNvPr>
          <p:cNvSpPr txBox="1"/>
          <p:nvPr/>
        </p:nvSpPr>
        <p:spPr>
          <a:xfrm>
            <a:off x="6728204" y="6004036"/>
            <a:ext cx="1870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331,968*1.11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12E946-BA85-4973-960C-551A40CAB43B}"/>
              </a:ext>
            </a:extLst>
          </p:cNvPr>
          <p:cNvCxnSpPr/>
          <p:nvPr/>
        </p:nvCxnSpPr>
        <p:spPr>
          <a:xfrm flipH="1" flipV="1">
            <a:off x="6670964" y="5476539"/>
            <a:ext cx="374072" cy="415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3432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4537F-24D2-482A-966C-B3DED0FF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AVTO – Part 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BA0EBC-A5E8-4AF7-AF07-401A42BDB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863"/>
          <a:stretch/>
        </p:blipFill>
        <p:spPr>
          <a:xfrm>
            <a:off x="384465" y="1631589"/>
            <a:ext cx="8198426" cy="31324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1A669B-BF77-411E-BC45-D35AF2A05E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157" b="3844"/>
          <a:stretch/>
        </p:blipFill>
        <p:spPr>
          <a:xfrm>
            <a:off x="2378064" y="4768925"/>
            <a:ext cx="2320290" cy="914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CEACB4-76A9-4E0C-83E9-146995643D22}"/>
                  </a:ext>
                </a:extLst>
              </p:cNvPr>
              <p:cNvSpPr/>
              <p:nvPr/>
            </p:nvSpPr>
            <p:spPr>
              <a:xfrm>
                <a:off x="248785" y="4769827"/>
                <a:ext cx="603948" cy="532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CEACB4-76A9-4E0C-83E9-146995643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5" y="4769827"/>
                <a:ext cx="603948" cy="5321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68E0AD-006F-4C8B-82F8-80CBDE97A2FF}"/>
                  </a:ext>
                </a:extLst>
              </p:cNvPr>
              <p:cNvSpPr/>
              <p:nvPr/>
            </p:nvSpPr>
            <p:spPr>
              <a:xfrm>
                <a:off x="1058038" y="4764025"/>
                <a:ext cx="909415" cy="543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𝑟𝑢𝑏𝑙𝑒𝑠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68E0AD-006F-4C8B-82F8-80CBDE97A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038" y="4764025"/>
                <a:ext cx="909415" cy="543803"/>
              </a:xfrm>
              <a:prstGeom prst="rect">
                <a:avLst/>
              </a:prstGeom>
              <a:blipFill>
                <a:blip r:embed="rId5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1D1334-E8CE-455C-ADE2-17A3B1B64915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852733" y="5035926"/>
            <a:ext cx="20530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5C06D759-3CDB-4B12-BDD2-9A7B23D0FFE1}"/>
              </a:ext>
            </a:extLst>
          </p:cNvPr>
          <p:cNvSpPr/>
          <p:nvPr/>
        </p:nvSpPr>
        <p:spPr>
          <a:xfrm>
            <a:off x="248785" y="4270664"/>
            <a:ext cx="312324" cy="1974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457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4537F-24D2-482A-966C-B3DED0FF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AVTO – Part 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BA0EBC-A5E8-4AF7-AF07-401A42BDBE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863"/>
          <a:stretch/>
        </p:blipFill>
        <p:spPr>
          <a:xfrm>
            <a:off x="384465" y="1631589"/>
            <a:ext cx="8198426" cy="31324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1A669B-BF77-411E-BC45-D35AF2A05E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157" b="3844"/>
          <a:stretch/>
        </p:blipFill>
        <p:spPr>
          <a:xfrm>
            <a:off x="2398846" y="4673015"/>
            <a:ext cx="2320290" cy="914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CEACB4-76A9-4E0C-83E9-146995643D22}"/>
                  </a:ext>
                </a:extLst>
              </p:cNvPr>
              <p:cNvSpPr/>
              <p:nvPr/>
            </p:nvSpPr>
            <p:spPr>
              <a:xfrm>
                <a:off x="248785" y="4769827"/>
                <a:ext cx="603948" cy="532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𝐹𝐶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CEACB4-76A9-4E0C-83E9-146995643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85" y="4769827"/>
                <a:ext cx="603948" cy="5321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68E0AD-006F-4C8B-82F8-80CBDE97A2FF}"/>
                  </a:ext>
                </a:extLst>
              </p:cNvPr>
              <p:cNvSpPr/>
              <p:nvPr/>
            </p:nvSpPr>
            <p:spPr>
              <a:xfrm>
                <a:off x="1058038" y="4764025"/>
                <a:ext cx="909415" cy="543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𝑟𝑢𝑏𝑙𝑒𝑠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$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F68E0AD-006F-4C8B-82F8-80CBDE97A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038" y="4764025"/>
                <a:ext cx="909415" cy="543803"/>
              </a:xfrm>
              <a:prstGeom prst="rect">
                <a:avLst/>
              </a:prstGeom>
              <a:blipFill>
                <a:blip r:embed="rId6"/>
                <a:stretch>
                  <a:fillRect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21D1334-E8CE-455C-ADE2-17A3B1B64915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852733" y="5035926"/>
            <a:ext cx="20530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2BAFF7-7EA6-4363-82AE-83D17C0143BD}"/>
                  </a:ext>
                </a:extLst>
              </p:cNvPr>
              <p:cNvSpPr txBox="1"/>
              <p:nvPr/>
            </p:nvSpPr>
            <p:spPr>
              <a:xfrm>
                <a:off x="2244437" y="5496977"/>
                <a:ext cx="5618398" cy="4556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𝑟𝑢𝑏𝑙𝑒𝑠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$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= 30 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(1+14%)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(1+2.5%)</m:t>
                        </m:r>
                      </m:den>
                    </m:f>
                  </m:oMath>
                </a14:m>
                <a:r>
                  <a:rPr lang="en-US" dirty="0"/>
                  <a:t> = 33.37 (rubles/$)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2BAFF7-7EA6-4363-82AE-83D17C014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437" y="5496977"/>
                <a:ext cx="5618398" cy="455638"/>
              </a:xfrm>
              <a:prstGeom prst="rect">
                <a:avLst/>
              </a:prstGeom>
              <a:blipFill>
                <a:blip r:embed="rId7"/>
                <a:stretch>
                  <a:fillRect l="-1410" t="-2703" r="-1952" b="-1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2FDD9A3-255B-4780-85B0-19DD2A9312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465" y="6117172"/>
            <a:ext cx="8406244" cy="727364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8DDE428-91B1-4A26-B3DD-6CCE78A03BED}"/>
              </a:ext>
            </a:extLst>
          </p:cNvPr>
          <p:cNvCxnSpPr>
            <a:cxnSpLocks/>
          </p:cNvCxnSpPr>
          <p:nvPr/>
        </p:nvCxnSpPr>
        <p:spPr>
          <a:xfrm flipH="1">
            <a:off x="4894119" y="5845270"/>
            <a:ext cx="1194954" cy="635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334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4537F-24D2-482A-966C-B3DED0FF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AVTO – Part 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D0CF87-530E-4576-8BD5-2B536E9F3508}"/>
              </a:ext>
            </a:extLst>
          </p:cNvPr>
          <p:cNvGrpSpPr/>
          <p:nvPr/>
        </p:nvGrpSpPr>
        <p:grpSpPr>
          <a:xfrm>
            <a:off x="368878" y="1735282"/>
            <a:ext cx="8224404" cy="2635395"/>
            <a:chOff x="472787" y="1901968"/>
            <a:chExt cx="8224404" cy="26353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7BA0EBC-A5E8-4AF7-AF07-401A42BDB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8444"/>
            <a:stretch/>
          </p:blipFill>
          <p:spPr>
            <a:xfrm>
              <a:off x="498765" y="1901968"/>
              <a:ext cx="8198426" cy="221283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F38B9E-5B0B-4D46-A7E9-F68933F947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9691"/>
            <a:stretch/>
          </p:blipFill>
          <p:spPr>
            <a:xfrm>
              <a:off x="472787" y="4166755"/>
              <a:ext cx="8198426" cy="37060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D6C2BF2-BE67-48DF-9D33-9D242D5817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816"/>
          <a:stretch/>
        </p:blipFill>
        <p:spPr>
          <a:xfrm>
            <a:off x="300348" y="4636355"/>
            <a:ext cx="8543304" cy="112481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F82F3EC-BD96-4093-B7A3-1BDA85612B63}"/>
              </a:ext>
            </a:extLst>
          </p:cNvPr>
          <p:cNvSpPr/>
          <p:nvPr/>
        </p:nvSpPr>
        <p:spPr>
          <a:xfrm>
            <a:off x="208722" y="3948114"/>
            <a:ext cx="477078" cy="2656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171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4537F-24D2-482A-966C-B3DED0FF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AVTO – Part 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7D0CF87-530E-4576-8BD5-2B536E9F3508}"/>
              </a:ext>
            </a:extLst>
          </p:cNvPr>
          <p:cNvGrpSpPr/>
          <p:nvPr/>
        </p:nvGrpSpPr>
        <p:grpSpPr>
          <a:xfrm>
            <a:off x="368878" y="1735282"/>
            <a:ext cx="8224404" cy="2635395"/>
            <a:chOff x="472787" y="1901968"/>
            <a:chExt cx="8224404" cy="263539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7BA0EBC-A5E8-4AF7-AF07-401A42BDBE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8444"/>
            <a:stretch/>
          </p:blipFill>
          <p:spPr>
            <a:xfrm>
              <a:off x="498765" y="1901968"/>
              <a:ext cx="8198426" cy="221283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8F38B9E-5B0B-4D46-A7E9-F68933F947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9691"/>
            <a:stretch/>
          </p:blipFill>
          <p:spPr>
            <a:xfrm>
              <a:off x="472787" y="4166755"/>
              <a:ext cx="8198426" cy="37060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7C8136C-584A-4CCD-A507-C3D808F4C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06" y="4704483"/>
            <a:ext cx="8543304" cy="1457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9CBAA7-45FF-4ABB-A86F-7BDCAAC9A5CF}"/>
              </a:ext>
            </a:extLst>
          </p:cNvPr>
          <p:cNvSpPr txBox="1"/>
          <p:nvPr/>
        </p:nvSpPr>
        <p:spPr>
          <a:xfrm>
            <a:off x="685800" y="6400800"/>
            <a:ext cx="3377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260,000(</a:t>
            </a:r>
            <a:r>
              <a:rPr lang="en-US" i="1" dirty="0"/>
              <a:t>rubles)</a:t>
            </a:r>
            <a:r>
              <a:rPr lang="en-US" dirty="0"/>
              <a:t>/30(rubles/$)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1204E3-6114-45D2-B0FA-644C249DC51B}"/>
              </a:ext>
            </a:extLst>
          </p:cNvPr>
          <p:cNvCxnSpPr/>
          <p:nvPr/>
        </p:nvCxnSpPr>
        <p:spPr>
          <a:xfrm flipV="1">
            <a:off x="3075709" y="6161808"/>
            <a:ext cx="218209" cy="211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F1AD8A4-171A-4848-ACC7-47FD63D8EBD6}"/>
              </a:ext>
            </a:extLst>
          </p:cNvPr>
          <p:cNvSpPr txBox="1"/>
          <p:nvPr/>
        </p:nvSpPr>
        <p:spPr>
          <a:xfrm>
            <a:off x="3955473" y="6373368"/>
            <a:ext cx="37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296,400(</a:t>
            </a:r>
            <a:r>
              <a:rPr lang="en-US" i="1" dirty="0"/>
              <a:t>rubles)</a:t>
            </a:r>
            <a:r>
              <a:rPr lang="en-US" dirty="0"/>
              <a:t>/33.37(rubles/$)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57A335-85A3-42B3-861F-59D80DC39E88}"/>
              </a:ext>
            </a:extLst>
          </p:cNvPr>
          <p:cNvCxnSpPr>
            <a:endCxn id="7" idx="2"/>
          </p:cNvCxnSpPr>
          <p:nvPr/>
        </p:nvCxnSpPr>
        <p:spPr>
          <a:xfrm flipH="1" flipV="1">
            <a:off x="4495058" y="6161808"/>
            <a:ext cx="76942" cy="211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8318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81C40B-F756-4A0D-A471-EDBD6E066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444"/>
          <a:stretch/>
        </p:blipFill>
        <p:spPr>
          <a:xfrm>
            <a:off x="394856" y="1735282"/>
            <a:ext cx="8198426" cy="22128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60493D2-D31E-495F-9819-B345E9FF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r>
              <a:rPr lang="en-US" dirty="0"/>
              <a:t>AVTO – Part II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A8A995-57A9-4703-8249-B3A0B89876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23"/>
          <a:stretch/>
        </p:blipFill>
        <p:spPr>
          <a:xfrm>
            <a:off x="342900" y="3948115"/>
            <a:ext cx="8458200" cy="5046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DDFA6D-FB70-4347-83CE-172822EF5C3A}"/>
              </a:ext>
            </a:extLst>
          </p:cNvPr>
          <p:cNvSpPr/>
          <p:nvPr/>
        </p:nvSpPr>
        <p:spPr>
          <a:xfrm>
            <a:off x="4421188" y="3244850"/>
            <a:ext cx="301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 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7680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1974" y="1034465"/>
            <a:ext cx="8922026" cy="1609344"/>
          </a:xfrm>
        </p:spPr>
        <p:txBody>
          <a:bodyPr/>
          <a:lstStyle/>
          <a:p>
            <a:r>
              <a:rPr lang="en-US" altLang="en-US" dirty="0"/>
              <a:t>Examples of Debit and Credit Entries in BOP</a:t>
            </a:r>
          </a:p>
        </p:txBody>
      </p:sp>
      <p:pic>
        <p:nvPicPr>
          <p:cNvPr id="7171" name="Picture 0" descr="0601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27" y="2015185"/>
            <a:ext cx="46482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81C40B-F756-4A0D-A471-EDBD6E066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444"/>
          <a:stretch/>
        </p:blipFill>
        <p:spPr>
          <a:xfrm>
            <a:off x="394856" y="1735282"/>
            <a:ext cx="8198426" cy="22128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60493D2-D31E-495F-9819-B345E9FF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r>
              <a:rPr lang="en-US" dirty="0"/>
              <a:t>AVTO – Part II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A8A995-57A9-4703-8249-B3A0B89876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953"/>
          <a:stretch/>
        </p:blipFill>
        <p:spPr>
          <a:xfrm>
            <a:off x="342900" y="3948114"/>
            <a:ext cx="8458200" cy="4734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DDFA6D-FB70-4347-83CE-172822EF5C3A}"/>
              </a:ext>
            </a:extLst>
          </p:cNvPr>
          <p:cNvSpPr/>
          <p:nvPr/>
        </p:nvSpPr>
        <p:spPr>
          <a:xfrm>
            <a:off x="4421188" y="3244850"/>
            <a:ext cx="301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 </a:t>
            </a:r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9DE4F5-ECF6-4AF5-965A-5719F8699C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561"/>
          <a:stretch/>
        </p:blipFill>
        <p:spPr>
          <a:xfrm>
            <a:off x="300348" y="4536579"/>
            <a:ext cx="8543304" cy="66218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92EA7F8-E4AB-4428-B4D4-AF3387D5CDE1}"/>
              </a:ext>
            </a:extLst>
          </p:cNvPr>
          <p:cNvSpPr/>
          <p:nvPr/>
        </p:nvSpPr>
        <p:spPr>
          <a:xfrm>
            <a:off x="173620" y="3948114"/>
            <a:ext cx="512180" cy="2303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601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81C40B-F756-4A0D-A471-EDBD6E0660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444"/>
          <a:stretch/>
        </p:blipFill>
        <p:spPr>
          <a:xfrm>
            <a:off x="394856" y="1735282"/>
            <a:ext cx="8198426" cy="22128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60493D2-D31E-495F-9819-B345E9FF7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r>
              <a:rPr lang="en-US" dirty="0"/>
              <a:t>AVTO – Part II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A8A995-57A9-4703-8249-B3A0B89876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953"/>
          <a:stretch/>
        </p:blipFill>
        <p:spPr>
          <a:xfrm>
            <a:off x="342900" y="3948114"/>
            <a:ext cx="8458200" cy="4734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EDDFA6D-FB70-4347-83CE-172822EF5C3A}"/>
              </a:ext>
            </a:extLst>
          </p:cNvPr>
          <p:cNvSpPr/>
          <p:nvPr/>
        </p:nvSpPr>
        <p:spPr>
          <a:xfrm>
            <a:off x="4421188" y="3244850"/>
            <a:ext cx="3016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 </a:t>
            </a:r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9DE4F5-ECF6-4AF5-965A-5719F8699C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561"/>
          <a:stretch/>
        </p:blipFill>
        <p:spPr>
          <a:xfrm>
            <a:off x="300348" y="4536579"/>
            <a:ext cx="8543304" cy="662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FAE719-0B47-41B0-83CA-9AA0B08AB7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85" y="5351538"/>
            <a:ext cx="8699177" cy="2043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CBBA68-4CDC-4EAB-B71A-A893815C5421}"/>
              </a:ext>
            </a:extLst>
          </p:cNvPr>
          <p:cNvSpPr txBox="1"/>
          <p:nvPr/>
        </p:nvSpPr>
        <p:spPr>
          <a:xfrm>
            <a:off x="604997" y="6016287"/>
            <a:ext cx="3377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260,000(</a:t>
            </a:r>
            <a:r>
              <a:rPr lang="en-US" i="1" dirty="0"/>
              <a:t>rubles)</a:t>
            </a:r>
            <a:r>
              <a:rPr lang="en-US" dirty="0"/>
              <a:t>/30(rubles/$)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2CEAA1-044C-44EB-B37D-ED38C14444BF}"/>
              </a:ext>
            </a:extLst>
          </p:cNvPr>
          <p:cNvSpPr txBox="1"/>
          <p:nvPr/>
        </p:nvSpPr>
        <p:spPr>
          <a:xfrm>
            <a:off x="4175392" y="6016287"/>
            <a:ext cx="37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296,400(</a:t>
            </a:r>
            <a:r>
              <a:rPr lang="en-US" i="1" dirty="0"/>
              <a:t>rubles)</a:t>
            </a:r>
            <a:r>
              <a:rPr lang="en-US" dirty="0"/>
              <a:t>/30(rubles/$)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E6B572-EBC4-4A7D-B81E-36344483CCEE}"/>
              </a:ext>
            </a:extLst>
          </p:cNvPr>
          <p:cNvCxnSpPr/>
          <p:nvPr/>
        </p:nvCxnSpPr>
        <p:spPr>
          <a:xfrm flipV="1">
            <a:off x="3136739" y="5555845"/>
            <a:ext cx="393539" cy="460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3A8E288-522E-4B1A-8782-71BDC7B942FF}"/>
              </a:ext>
            </a:extLst>
          </p:cNvPr>
          <p:cNvCxnSpPr>
            <a:endCxn id="11" idx="2"/>
          </p:cNvCxnSpPr>
          <p:nvPr/>
        </p:nvCxnSpPr>
        <p:spPr>
          <a:xfrm flipH="1" flipV="1">
            <a:off x="4644474" y="5555845"/>
            <a:ext cx="517486" cy="460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76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6A8DB-6523-433B-BED7-1FD6FD194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Account  - Main Components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19CD9C-A90F-4E9C-BECC-FD5AB969EF11}"/>
              </a:ext>
            </a:extLst>
          </p:cNvPr>
          <p:cNvSpPr/>
          <p:nvPr/>
        </p:nvSpPr>
        <p:spPr>
          <a:xfrm>
            <a:off x="1052286" y="1787497"/>
            <a:ext cx="740591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Trade in goods  (tangible – raw materials to manufactured items)  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Trade in services  (intangible – shipping, investment banking, consulting)</a:t>
            </a:r>
          </a:p>
          <a:p>
            <a:endParaRPr lang="en-US" sz="2400" dirty="0"/>
          </a:p>
          <a:p>
            <a:r>
              <a:rPr lang="en-US" sz="2400" dirty="0"/>
              <a:t>Income payments and receipts  (financial return on cross border investments &amp; compensation)</a:t>
            </a:r>
          </a:p>
          <a:p>
            <a:endParaRPr lang="en-US" sz="2400" dirty="0"/>
          </a:p>
          <a:p>
            <a:r>
              <a:rPr lang="en-US" sz="2400" dirty="0"/>
              <a:t>(Unilateral) current transactions  / transfers (nonreciprocal transaction, e.g. foreign aid, also remittances)</a:t>
            </a:r>
          </a:p>
          <a:p>
            <a:r>
              <a:rPr lang="en-US" sz="28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D8691A-16C9-4DAA-89F9-60B64EAA52C6}"/>
              </a:ext>
            </a:extLst>
          </p:cNvPr>
          <p:cNvSpPr txBox="1"/>
          <p:nvPr/>
        </p:nvSpPr>
        <p:spPr>
          <a:xfrm>
            <a:off x="7692572" y="2093976"/>
            <a:ext cx="1451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Balance of Trade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BA124BC-40BF-4CE1-A9CA-6FDBDA234D91}"/>
              </a:ext>
            </a:extLst>
          </p:cNvPr>
          <p:cNvCxnSpPr/>
          <p:nvPr/>
        </p:nvCxnSpPr>
        <p:spPr>
          <a:xfrm flipH="1" flipV="1">
            <a:off x="6386286" y="2206171"/>
            <a:ext cx="1088571" cy="217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6991163-0C05-49FC-91D2-C5F7C6918E74}"/>
              </a:ext>
            </a:extLst>
          </p:cNvPr>
          <p:cNvSpPr txBox="1"/>
          <p:nvPr/>
        </p:nvSpPr>
        <p:spPr>
          <a:xfrm>
            <a:off x="324758" y="2569029"/>
            <a:ext cx="276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Balance on Goods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48EDB-6778-4A28-A6F6-FC787D00B981}"/>
              </a:ext>
            </a:extLst>
          </p:cNvPr>
          <p:cNvSpPr txBox="1"/>
          <p:nvPr/>
        </p:nvSpPr>
        <p:spPr>
          <a:xfrm>
            <a:off x="366486" y="3645101"/>
            <a:ext cx="276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Balance on Services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8E194C-E68F-4DC4-BB9A-5AF81C61DB09}"/>
              </a:ext>
            </a:extLst>
          </p:cNvPr>
          <p:cNvSpPr txBox="1"/>
          <p:nvPr/>
        </p:nvSpPr>
        <p:spPr>
          <a:xfrm>
            <a:off x="366486" y="4721173"/>
            <a:ext cx="276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Balance on Income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E79E5C-4695-42F7-B181-D73C68FEEBDF}"/>
              </a:ext>
            </a:extLst>
          </p:cNvPr>
          <p:cNvSpPr txBox="1"/>
          <p:nvPr/>
        </p:nvSpPr>
        <p:spPr>
          <a:xfrm>
            <a:off x="324758" y="6188702"/>
            <a:ext cx="332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Balance on current transfers</a:t>
            </a:r>
          </a:p>
        </p:txBody>
      </p:sp>
    </p:spTree>
    <p:extLst>
      <p:ext uri="{BB962C8B-B14F-4D97-AF65-F5344CB8AC3E}">
        <p14:creationId xmlns:p14="http://schemas.microsoft.com/office/powerpoint/2010/main" val="1772685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6A8DB-6523-433B-BED7-1FD6FD194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Account  - Main Components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19CD9C-A90F-4E9C-BECC-FD5AB969EF11}"/>
              </a:ext>
            </a:extLst>
          </p:cNvPr>
          <p:cNvSpPr/>
          <p:nvPr/>
        </p:nvSpPr>
        <p:spPr>
          <a:xfrm>
            <a:off x="523656" y="2455752"/>
            <a:ext cx="74059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Trade in goods:  </a:t>
            </a:r>
          </a:p>
          <a:p>
            <a:r>
              <a:rPr lang="en-US" sz="2000" dirty="0"/>
              <a:t>  </a:t>
            </a:r>
          </a:p>
          <a:p>
            <a:r>
              <a:rPr lang="en-US" sz="2000" dirty="0"/>
              <a:t>Debit: U.S. firm purchases German machine tools.   </a:t>
            </a:r>
          </a:p>
          <a:p>
            <a:endParaRPr lang="en-US" sz="2000" dirty="0"/>
          </a:p>
          <a:p>
            <a:r>
              <a:rPr lang="en-US" sz="2000" dirty="0"/>
              <a:t>Credit: Singapore Air Lines buys a Boeing jet.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r>
              <a:rPr lang="en-US" sz="2000" b="1" dirty="0"/>
              <a:t> Trade in services:    </a:t>
            </a:r>
          </a:p>
          <a:p>
            <a:endParaRPr lang="en-US" sz="2000" dirty="0"/>
          </a:p>
          <a:p>
            <a:r>
              <a:rPr lang="en-US" sz="2000" dirty="0"/>
              <a:t>Debit: An American takes a cruise on a Dutch cruise line.   </a:t>
            </a:r>
          </a:p>
          <a:p>
            <a:endParaRPr lang="en-US" sz="2000" dirty="0"/>
          </a:p>
          <a:p>
            <a:r>
              <a:rPr lang="en-US" sz="2000" dirty="0"/>
              <a:t>Credit: The Brazilian tourist agency places an ad in The New York Times.  </a:t>
            </a:r>
          </a:p>
          <a:p>
            <a:endParaRPr lang="en-US" sz="2000" dirty="0"/>
          </a:p>
        </p:txBody>
      </p:sp>
      <p:pic>
        <p:nvPicPr>
          <p:cNvPr id="4" name="Picture 12" descr="Ex 14-4">
            <a:extLst>
              <a:ext uri="{FF2B5EF4-FFF2-40B4-BE49-F238E27FC236}">
                <a16:creationId xmlns:a16="http://schemas.microsoft.com/office/drawing/2014/main" id="{921AA74E-3877-41AF-B6BA-C02D7E6B7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" t="1099"/>
          <a:stretch>
            <a:fillRect/>
          </a:stretch>
        </p:blipFill>
        <p:spPr bwMode="auto">
          <a:xfrm>
            <a:off x="4226613" y="1480350"/>
            <a:ext cx="4917387" cy="122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12B616-D618-4752-BD23-7A65B98D96DA}"/>
              </a:ext>
            </a:extLst>
          </p:cNvPr>
          <p:cNvSpPr txBox="1"/>
          <p:nvPr/>
        </p:nvSpPr>
        <p:spPr>
          <a:xfrm>
            <a:off x="3007564" y="1532422"/>
            <a:ext cx="1020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CREDIT</a:t>
            </a:r>
          </a:p>
          <a:p>
            <a:endParaRPr lang="en-US" dirty="0"/>
          </a:p>
          <a:p>
            <a:r>
              <a:rPr lang="en-US" dirty="0"/>
              <a:t>DEBIT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95F6A0-E22C-4969-AEAD-B6AD78A0A88E}"/>
              </a:ext>
            </a:extLst>
          </p:cNvPr>
          <p:cNvCxnSpPr/>
          <p:nvPr/>
        </p:nvCxnSpPr>
        <p:spPr>
          <a:xfrm>
            <a:off x="4027990" y="1643605"/>
            <a:ext cx="3240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A50FF6-8D6C-4A36-ADEA-DC31F1DB93A3}"/>
              </a:ext>
            </a:extLst>
          </p:cNvPr>
          <p:cNvCxnSpPr>
            <a:cxnSpLocks/>
          </p:cNvCxnSpPr>
          <p:nvPr/>
        </p:nvCxnSpPr>
        <p:spPr>
          <a:xfrm>
            <a:off x="3856299" y="2270567"/>
            <a:ext cx="4957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42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6A8DB-6523-433B-BED7-1FD6FD194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Account  - Main Components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19CD9C-A90F-4E9C-BECC-FD5AB969EF11}"/>
              </a:ext>
            </a:extLst>
          </p:cNvPr>
          <p:cNvSpPr/>
          <p:nvPr/>
        </p:nvSpPr>
        <p:spPr>
          <a:xfrm>
            <a:off x="869043" y="1861747"/>
            <a:ext cx="74059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Income payments and receipts:   </a:t>
            </a:r>
          </a:p>
          <a:p>
            <a:endParaRPr lang="en-US" sz="2000" dirty="0"/>
          </a:p>
          <a:p>
            <a:r>
              <a:rPr lang="en-US" sz="2000" dirty="0"/>
              <a:t>Debit: The U.S. subsidiary of a Taiwan computer manufacturer pays dividends to its parent.   </a:t>
            </a:r>
          </a:p>
          <a:p>
            <a:endParaRPr lang="en-US" sz="2000" dirty="0"/>
          </a:p>
          <a:p>
            <a:r>
              <a:rPr lang="en-US" sz="2000" dirty="0"/>
              <a:t>Credit: A British company pays the salary of its executive stationed in New York. </a:t>
            </a:r>
          </a:p>
          <a:p>
            <a:endParaRPr lang="en-US" sz="2000" dirty="0"/>
          </a:p>
          <a:p>
            <a:r>
              <a:rPr lang="en-US" sz="2000" b="1" dirty="0"/>
              <a:t>Unilateral current transactions:  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Debit: The U.S.-based International Rescue Committee pays for an American  working on the Afghan border.  </a:t>
            </a:r>
          </a:p>
          <a:p>
            <a:endParaRPr lang="en-US" sz="2000" dirty="0"/>
          </a:p>
          <a:p>
            <a:r>
              <a:rPr lang="en-US" sz="2000" dirty="0"/>
              <a:t>Credit: A Spanish company pays tuition for an employee to study for an MBA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32200685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DA6E022-801A-42FB-BFFE-5EEF1DC1427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DCD26A15-C067-4A4D-9B77-642F92164F31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3211</Words>
  <Application>Microsoft Office PowerPoint</Application>
  <PresentationFormat>On-screen Show (4:3)</PresentationFormat>
  <Paragraphs>402</Paragraphs>
  <Slides>61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Arial</vt:lpstr>
      <vt:lpstr>Calibri</vt:lpstr>
      <vt:lpstr>Cambria Math</vt:lpstr>
      <vt:lpstr>Rockwell</vt:lpstr>
      <vt:lpstr>Rockwell Condensed</vt:lpstr>
      <vt:lpstr>Symbol</vt:lpstr>
      <vt:lpstr>Tahoma</vt:lpstr>
      <vt:lpstr>Times New Roman</vt:lpstr>
      <vt:lpstr>Wingdings</vt:lpstr>
      <vt:lpstr>Wood Type</vt:lpstr>
      <vt:lpstr>Equation</vt:lpstr>
      <vt:lpstr>International Corporate Finance</vt:lpstr>
      <vt:lpstr>RecaLL: Balance of Payments</vt:lpstr>
      <vt:lpstr>Recall: The Accounts of the BOP</vt:lpstr>
      <vt:lpstr>BOP Accounts-IMF Format</vt:lpstr>
      <vt:lpstr>PowerPoint Presentation</vt:lpstr>
      <vt:lpstr>Examples of Debit and Credit Entries in BOP</vt:lpstr>
      <vt:lpstr>Current Account  - Main Components </vt:lpstr>
      <vt:lpstr>Current Account  - Main Components </vt:lpstr>
      <vt:lpstr>Current Account  - Main Components </vt:lpstr>
      <vt:lpstr>Financial Account</vt:lpstr>
      <vt:lpstr>Financial Account – Main Components</vt:lpstr>
      <vt:lpstr>Financial Account – Main Components</vt:lpstr>
      <vt:lpstr>BOP Arithmetic's</vt:lpstr>
      <vt:lpstr>WARM-UP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EXCHANGE RATES </vt:lpstr>
      <vt:lpstr>The Determinants of Foreign Exchange Rates</vt:lpstr>
      <vt:lpstr>RECALL: Exchange Rate &amp; Change in Value Definitions</vt:lpstr>
      <vt:lpstr>Basics: Change in the value of Currency</vt:lpstr>
      <vt:lpstr>International Parity Conditions 1) APPP &amp; RPPP</vt:lpstr>
      <vt:lpstr>PowerPoint Presentation</vt:lpstr>
      <vt:lpstr>Fair Value, Under/Overvaluation </vt:lpstr>
      <vt:lpstr>RPPP Forecasting Future Exchange rate by using relative inflation rates</vt:lpstr>
      <vt:lpstr>International Parity Conditions 1) APPP &amp; RPPP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AVTO – Part I</vt:lpstr>
      <vt:lpstr>AVTO – Part I</vt:lpstr>
      <vt:lpstr>AVTO – Part I</vt:lpstr>
      <vt:lpstr>AVTO – Part I</vt:lpstr>
      <vt:lpstr>AVTO – Part I</vt:lpstr>
      <vt:lpstr>AVTO – Part I</vt:lpstr>
      <vt:lpstr>AVTO – Part I</vt:lpstr>
      <vt:lpstr>AVTO – Part II</vt:lpstr>
      <vt:lpstr>AVTO – Part II</vt:lpstr>
      <vt:lpstr>AVTO – Part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CHAPTER 3</dc:title>
  <dc:creator>Nicole M</dc:creator>
  <cp:lastModifiedBy>Nicole M</cp:lastModifiedBy>
  <cp:revision>126</cp:revision>
  <cp:lastPrinted>2021-02-26T23:00:07Z</cp:lastPrinted>
  <dcterms:created xsi:type="dcterms:W3CDTF">2019-11-25T00:57:27Z</dcterms:created>
  <dcterms:modified xsi:type="dcterms:W3CDTF">2021-02-26T23:09:16Z</dcterms:modified>
</cp:coreProperties>
</file>