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22.xml" ContentType="application/vnd.openxmlformats-officedocument.presentationml.notesSl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rawings/drawing4.xml" ContentType="application/vnd.openxmlformats-officedocument.drawingml.chartshape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5"/>
  </p:notesMasterIdLst>
  <p:handoutMasterIdLst>
    <p:handoutMasterId r:id="rId86"/>
  </p:handoutMasterIdLst>
  <p:sldIdLst>
    <p:sldId id="256" r:id="rId2"/>
    <p:sldId id="260" r:id="rId3"/>
    <p:sldId id="261" r:id="rId4"/>
    <p:sldId id="262" r:id="rId5"/>
    <p:sldId id="263" r:id="rId6"/>
    <p:sldId id="264" r:id="rId7"/>
    <p:sldId id="265" r:id="rId8"/>
    <p:sldId id="266" r:id="rId9"/>
    <p:sldId id="337" r:id="rId10"/>
    <p:sldId id="267" r:id="rId11"/>
    <p:sldId id="268" r:id="rId12"/>
    <p:sldId id="270"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338"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39" r:id="rId45"/>
    <p:sldId id="300" r:id="rId46"/>
    <p:sldId id="301" r:id="rId47"/>
    <p:sldId id="302" r:id="rId48"/>
    <p:sldId id="303" r:id="rId49"/>
    <p:sldId id="304" r:id="rId50"/>
    <p:sldId id="305" r:id="rId51"/>
    <p:sldId id="306" r:id="rId52"/>
    <p:sldId id="307" r:id="rId53"/>
    <p:sldId id="340" r:id="rId54"/>
    <p:sldId id="308" r:id="rId55"/>
    <p:sldId id="309" r:id="rId56"/>
    <p:sldId id="310" r:id="rId57"/>
    <p:sldId id="312" r:id="rId58"/>
    <p:sldId id="341"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42" r:id="rId84"/>
  </p:sldIdLst>
  <p:sldSz cx="9144000" cy="6858000" type="screen4x3"/>
  <p:notesSz cx="9296400" cy="6858000"/>
  <p:custDataLst>
    <p:tags r:id="rId87"/>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p:cViewPr varScale="1">
        <p:scale>
          <a:sx n="56" d="100"/>
          <a:sy n="56" d="100"/>
        </p:scale>
        <p:origin x="984"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90"/>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Book3"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4.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endParaRPr lang="en-US"/>
          </a:p>
        </c:rich>
      </c:tx>
      <c:layout/>
      <c:overlay val="1"/>
    </c:title>
    <c:autoTitleDeleted val="0"/>
    <c:plotArea>
      <c:layout/>
      <c:barChart>
        <c:barDir val="bar"/>
        <c:grouping val="clustered"/>
        <c:varyColors val="0"/>
        <c:ser>
          <c:idx val="0"/>
          <c:order val="0"/>
          <c:tx>
            <c:strRef>
              <c:f>Sheet1!$B$1</c:f>
              <c:strCache>
                <c:ptCount val="1"/>
                <c:pt idx="0">
                  <c:v>Market share</c:v>
                </c:pt>
              </c:strCache>
            </c:strRef>
          </c:tx>
          <c:spPr>
            <a:solidFill>
              <a:srgbClr val="2875DD"/>
            </a:solidFill>
            <a:ln>
              <a:solidFill>
                <a:srgbClr val="2875DD"/>
              </a:solidFill>
            </a:ln>
          </c:spPr>
          <c:invertIfNegative val="0"/>
          <c:dPt>
            <c:idx val="0"/>
            <c:invertIfNegative val="0"/>
            <c:bubble3D val="0"/>
            <c:spPr>
              <a:solidFill>
                <a:srgbClr val="C00000"/>
              </a:solidFill>
              <a:ln>
                <a:solidFill>
                  <a:srgbClr val="2875DD"/>
                </a:solidFill>
              </a:ln>
            </c:spPr>
            <c:extLst>
              <c:ext xmlns:c16="http://schemas.microsoft.com/office/drawing/2014/chart" uri="{C3380CC4-5D6E-409C-BE32-E72D297353CC}">
                <c16:uniqueId val="{00000001-A875-4561-BAE3-21B041EC63AE}"/>
              </c:ext>
            </c:extLst>
          </c:dPt>
          <c:dPt>
            <c:idx val="1"/>
            <c:invertIfNegative val="0"/>
            <c:bubble3D val="0"/>
            <c:spPr>
              <a:solidFill>
                <a:srgbClr val="002060"/>
              </a:solidFill>
              <a:ln>
                <a:solidFill>
                  <a:srgbClr val="2875DD"/>
                </a:solidFill>
              </a:ln>
            </c:spPr>
            <c:extLst>
              <c:ext xmlns:c16="http://schemas.microsoft.com/office/drawing/2014/chart" uri="{C3380CC4-5D6E-409C-BE32-E72D297353CC}">
                <c16:uniqueId val="{00000003-A875-4561-BAE3-21B041EC63AE}"/>
              </c:ext>
            </c:extLst>
          </c:dPt>
          <c:dPt>
            <c:idx val="2"/>
            <c:invertIfNegative val="0"/>
            <c:bubble3D val="0"/>
            <c:spPr>
              <a:solidFill>
                <a:srgbClr val="FFC000"/>
              </a:solidFill>
              <a:ln>
                <a:solidFill>
                  <a:srgbClr val="2875DD"/>
                </a:solidFill>
              </a:ln>
            </c:spPr>
            <c:extLst>
              <c:ext xmlns:c16="http://schemas.microsoft.com/office/drawing/2014/chart" uri="{C3380CC4-5D6E-409C-BE32-E72D297353CC}">
                <c16:uniqueId val="{00000005-A875-4561-BAE3-21B041EC63AE}"/>
              </c:ext>
            </c:extLst>
          </c:dPt>
          <c:dPt>
            <c:idx val="3"/>
            <c:invertIfNegative val="0"/>
            <c:bubble3D val="0"/>
            <c:spPr>
              <a:solidFill>
                <a:srgbClr val="FF0000"/>
              </a:solidFill>
              <a:ln>
                <a:solidFill>
                  <a:srgbClr val="2875DD"/>
                </a:solidFill>
              </a:ln>
            </c:spPr>
            <c:extLst>
              <c:ext xmlns:c16="http://schemas.microsoft.com/office/drawing/2014/chart" uri="{C3380CC4-5D6E-409C-BE32-E72D297353CC}">
                <c16:uniqueId val="{00000007-A875-4561-BAE3-21B041EC63AE}"/>
              </c:ext>
            </c:extLst>
          </c:dPt>
          <c:dPt>
            <c:idx val="4"/>
            <c:invertIfNegative val="0"/>
            <c:bubble3D val="0"/>
            <c:spPr>
              <a:solidFill>
                <a:srgbClr val="00B050"/>
              </a:solidFill>
              <a:ln>
                <a:solidFill>
                  <a:srgbClr val="2875DD"/>
                </a:solidFill>
              </a:ln>
            </c:spPr>
            <c:extLst>
              <c:ext xmlns:c16="http://schemas.microsoft.com/office/drawing/2014/chart" uri="{C3380CC4-5D6E-409C-BE32-E72D297353CC}">
                <c16:uniqueId val="{00000009-A875-4561-BAE3-21B041EC63AE}"/>
              </c:ext>
            </c:extLst>
          </c:dPt>
          <c:dPt>
            <c:idx val="5"/>
            <c:invertIfNegative val="0"/>
            <c:bubble3D val="0"/>
            <c:spPr>
              <a:solidFill>
                <a:srgbClr val="CCECFF"/>
              </a:solidFill>
              <a:ln>
                <a:solidFill>
                  <a:srgbClr val="2875DD"/>
                </a:solidFill>
              </a:ln>
            </c:spPr>
            <c:extLst>
              <c:ext xmlns:c16="http://schemas.microsoft.com/office/drawing/2014/chart" uri="{C3380CC4-5D6E-409C-BE32-E72D297353CC}">
                <c16:uniqueId val="{0000000B-A875-4561-BAE3-21B041EC63AE}"/>
              </c:ext>
            </c:extLst>
          </c:dPt>
          <c:dPt>
            <c:idx val="7"/>
            <c:invertIfNegative val="0"/>
            <c:bubble3D val="0"/>
            <c:spPr>
              <a:solidFill>
                <a:srgbClr val="FFFF00"/>
              </a:solidFill>
              <a:ln>
                <a:solidFill>
                  <a:srgbClr val="2875DD"/>
                </a:solidFill>
              </a:ln>
            </c:spPr>
            <c:extLst>
              <c:ext xmlns:c16="http://schemas.microsoft.com/office/drawing/2014/chart" uri="{C3380CC4-5D6E-409C-BE32-E72D297353CC}">
                <c16:uniqueId val="{0000000D-A875-4561-BAE3-21B041EC63AE}"/>
              </c:ext>
            </c:extLst>
          </c:dPt>
          <c:dPt>
            <c:idx val="8"/>
            <c:invertIfNegative val="0"/>
            <c:bubble3D val="0"/>
            <c:spPr>
              <a:solidFill>
                <a:srgbClr val="92D050"/>
              </a:solidFill>
              <a:ln>
                <a:solidFill>
                  <a:srgbClr val="2875DD"/>
                </a:solidFill>
              </a:ln>
            </c:spPr>
            <c:extLst>
              <c:ext xmlns:c16="http://schemas.microsoft.com/office/drawing/2014/chart" uri="{C3380CC4-5D6E-409C-BE32-E72D297353CC}">
                <c16:uniqueId val="{0000000F-A875-4561-BAE3-21B041EC63AE}"/>
              </c:ext>
            </c:extLst>
          </c:dPt>
          <c:dLbls>
            <c:dLbl>
              <c:idx val="0"/>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875-4561-BAE3-21B041EC63AE}"/>
                </c:ext>
              </c:extLst>
            </c:dLbl>
            <c:dLbl>
              <c:idx val="1"/>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A875-4561-BAE3-21B041EC63AE}"/>
                </c:ext>
              </c:extLst>
            </c:dLbl>
            <c:dLbl>
              <c:idx val="2"/>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A875-4561-BAE3-21B041EC63AE}"/>
                </c:ext>
              </c:extLst>
            </c:dLbl>
            <c:dLbl>
              <c:idx val="3"/>
              <c:numFmt formatCode="#,##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875-4561-BAE3-21B041EC63AE}"/>
                </c:ext>
              </c:extLst>
            </c:dLbl>
            <c:dLbl>
              <c:idx val="4"/>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9-A875-4561-BAE3-21B041EC63AE}"/>
                </c:ext>
              </c:extLst>
            </c:dLbl>
            <c:dLbl>
              <c:idx val="5"/>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B-A875-4561-BAE3-21B041EC63AE}"/>
                </c:ext>
              </c:extLst>
            </c:dLbl>
            <c:dLbl>
              <c:idx val="6"/>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0-A875-4561-BAE3-21B041EC63AE}"/>
                </c:ext>
              </c:extLst>
            </c:dLbl>
            <c:dLbl>
              <c:idx val="7"/>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D-A875-4561-BAE3-21B041EC63AE}"/>
                </c:ext>
              </c:extLst>
            </c:dLbl>
            <c:dLbl>
              <c:idx val="8"/>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F-A875-4561-BAE3-21B041EC63AE}"/>
                </c:ext>
              </c:extLst>
            </c:dLbl>
            <c:dLbl>
              <c:idx val="9"/>
              <c:numFmt formatCode="#,##0.00%" sourceLinked="0"/>
              <c:spPr/>
              <c:txPr>
                <a:bodyPr/>
                <a:lstStyle/>
                <a:p>
                  <a:pPr>
                    <a:defRPr sz="1000" b="1" smtId="4294967295">
                      <a:solidFill>
                        <a:srgbClr val="0F283E"/>
                      </a:solidFill>
                      <a:latin typeface="Arial"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11-A875-4561-BAE3-21B041EC63AE}"/>
                </c:ext>
              </c:extLst>
            </c:dLbl>
            <c:spPr>
              <a:noFill/>
              <a:ln>
                <a:noFill/>
              </a:ln>
              <a:effectLst/>
            </c:spPr>
            <c:txPr>
              <a:bodyPr/>
              <a:lstStyle/>
              <a:p>
                <a:pPr>
                  <a:defRPr sz="900" b="0" smtId="4294967295">
                    <a:solidFill>
                      <a:srgbClr val="0F283E"/>
                    </a:solidFill>
                    <a:latin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JP Morgan</c:v>
                </c:pt>
                <c:pt idx="1">
                  <c:v>UBS</c:v>
                </c:pt>
                <c:pt idx="2">
                  <c:v>XTX Markets</c:v>
                </c:pt>
                <c:pt idx="3">
                  <c:v>Bank of America Merrill Lynch</c:v>
                </c:pt>
                <c:pt idx="4">
                  <c:v>City</c:v>
                </c:pt>
                <c:pt idx="5">
                  <c:v>HSBC</c:v>
                </c:pt>
                <c:pt idx="6">
                  <c:v>Goldman Sachs</c:v>
                </c:pt>
                <c:pt idx="7">
                  <c:v>Deutsche Bank</c:v>
                </c:pt>
                <c:pt idx="8">
                  <c:v>Standard Chartered</c:v>
                </c:pt>
                <c:pt idx="9">
                  <c:v>State Street</c:v>
                </c:pt>
              </c:strCache>
            </c:strRef>
          </c:cat>
          <c:val>
            <c:numRef>
              <c:f>Sheet1!$B$2:$B$11</c:f>
              <c:numCache>
                <c:formatCode>General</c:formatCode>
                <c:ptCount val="10"/>
                <c:pt idx="0">
                  <c:v>0.12130000000000001</c:v>
                </c:pt>
                <c:pt idx="1">
                  <c:v>8.2500000000000004E-2</c:v>
                </c:pt>
                <c:pt idx="2">
                  <c:v>7.3599999999999999E-2</c:v>
                </c:pt>
                <c:pt idx="3">
                  <c:v>6.2E-2</c:v>
                </c:pt>
                <c:pt idx="4">
                  <c:v>0.1074</c:v>
                </c:pt>
                <c:pt idx="5">
                  <c:v>5.5800000000000002E-2</c:v>
                </c:pt>
                <c:pt idx="6">
                  <c:v>5.5300000000000002E-2</c:v>
                </c:pt>
                <c:pt idx="7">
                  <c:v>5.4100000000000002E-2</c:v>
                </c:pt>
                <c:pt idx="8">
                  <c:v>4.4900000000000002E-2</c:v>
                </c:pt>
                <c:pt idx="9">
                  <c:v>4.3700000000000003E-2</c:v>
                </c:pt>
              </c:numCache>
            </c:numRef>
          </c:val>
          <c:extLst>
            <c:ext xmlns:c16="http://schemas.microsoft.com/office/drawing/2014/chart" uri="{C3380CC4-5D6E-409C-BE32-E72D297353CC}">
              <c16:uniqueId val="{00000012-A875-4561-BAE3-21B041EC63AE}"/>
            </c:ext>
          </c:extLst>
        </c:ser>
        <c:dLbls>
          <c:showLegendKey val="0"/>
          <c:showVal val="0"/>
          <c:showCatName val="0"/>
          <c:showSerName val="0"/>
          <c:showPercent val="0"/>
          <c:showBubbleSize val="0"/>
        </c:dLbls>
        <c:gapWidth val="80"/>
        <c:overlap val="-10"/>
        <c:axId val="93707912"/>
        <c:axId val="93708696"/>
      </c:barChart>
      <c:catAx>
        <c:axId val="93707912"/>
        <c:scaling>
          <c:orientation val="maxMin"/>
        </c:scaling>
        <c:delete val="0"/>
        <c:axPos val="l"/>
        <c:numFmt formatCode="General" sourceLinked="1"/>
        <c:majorTickMark val="none"/>
        <c:minorTickMark val="none"/>
        <c:tickLblPos val="low"/>
        <c:spPr>
          <a:ln w="25400">
            <a:solidFill>
              <a:srgbClr val="2F2F2F"/>
            </a:solidFill>
          </a:ln>
        </c:spPr>
        <c:txPr>
          <a:bodyPr/>
          <a:lstStyle/>
          <a:p>
            <a:pPr>
              <a:defRPr sz="1400" b="0" smtId="4294967295">
                <a:solidFill>
                  <a:srgbClr val="0F283E"/>
                </a:solidFill>
                <a:latin typeface="Arial" pitchFamily="34" charset="0"/>
              </a:defRPr>
            </a:pPr>
            <a:endParaRPr lang="en-US"/>
          </a:p>
        </c:txPr>
        <c:crossAx val="93708696"/>
        <c:crosses val="autoZero"/>
        <c:auto val="0"/>
        <c:lblAlgn val="ctr"/>
        <c:lblOffset val="100"/>
        <c:noMultiLvlLbl val="0"/>
      </c:catAx>
      <c:valAx>
        <c:axId val="93708696"/>
        <c:scaling>
          <c:orientation val="minMax"/>
          <c:min val="0"/>
        </c:scaling>
        <c:delete val="0"/>
        <c:axPos val="t"/>
        <c:majorGridlines>
          <c:spPr>
            <a:ln>
              <a:solidFill>
                <a:srgbClr val="2F2F2F"/>
              </a:solidFill>
              <a:prstDash val="dot"/>
            </a:ln>
          </c:spPr>
        </c:majorGridlines>
        <c:title>
          <c:tx>
            <c:rich>
              <a:bodyPr/>
              <a:lstStyle/>
              <a:p>
                <a:pPr>
                  <a:defRPr sz="2800"/>
                </a:pPr>
                <a:r>
                  <a:rPr lang="en-US" sz="2800" b="0">
                    <a:solidFill>
                      <a:srgbClr val="0F283E"/>
                    </a:solidFill>
                    <a:latin typeface="Arial" pitchFamily="34" charset="0"/>
                  </a:rPr>
                  <a:t>Market share</a:t>
                </a:r>
              </a:p>
            </c:rich>
          </c:tx>
          <c:layout>
            <c:manualLayout>
              <c:xMode val="edge"/>
              <c:yMode val="edge"/>
              <c:x val="0.35568249676074581"/>
              <c:y val="1.6666666666666666E-2"/>
            </c:manualLayout>
          </c:layout>
          <c:overlay val="0"/>
        </c:title>
        <c:numFmt formatCode="#,##0.0%" sourceLinked="0"/>
        <c:majorTickMark val="none"/>
        <c:minorTickMark val="none"/>
        <c:tickLblPos val="nextTo"/>
        <c:spPr>
          <a:ln>
            <a:noFill/>
          </a:ln>
        </c:spPr>
        <c:txPr>
          <a:bodyPr/>
          <a:lstStyle/>
          <a:p>
            <a:pPr>
              <a:defRPr sz="900" b="0" smtId="4294967295">
                <a:solidFill>
                  <a:srgbClr val="0F283E"/>
                </a:solidFill>
                <a:latin typeface="Arial" pitchFamily="34" charset="0"/>
              </a:defRPr>
            </a:pPr>
            <a:endParaRPr lang="en-US"/>
          </a:p>
        </c:txPr>
        <c:crossAx val="93707912"/>
        <c:crosses val="autoZero"/>
        <c:crossBetween val="between"/>
      </c:valAx>
    </c:plotArea>
    <c:plotVisOnly val="1"/>
    <c:dispBlanksAs val="zero"/>
    <c:showDLblsOverMax val="1"/>
  </c:chart>
  <c:txPr>
    <a:bodyPr/>
    <a:lstStyle/>
    <a:p>
      <a:pPr>
        <a:defRPr sz="1800" smtId="4294967295"/>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rgbClr val="002060"/>
                </a:solidFill>
              </a:rPr>
              <a:t>USD Value of Receivables</a:t>
            </a:r>
          </a:p>
          <a:p>
            <a:pPr>
              <a:defRPr/>
            </a:pPr>
            <a:r>
              <a:rPr lang="en-US" b="1" dirty="0">
                <a:solidFill>
                  <a:srgbClr val="002060"/>
                </a:solidFill>
              </a:rPr>
              <a:t>Spot</a:t>
            </a:r>
            <a:r>
              <a:rPr lang="en-US" b="1" baseline="0" dirty="0">
                <a:solidFill>
                  <a:srgbClr val="002060"/>
                </a:solidFill>
              </a:rPr>
              <a:t> vs Forward</a:t>
            </a:r>
            <a:endParaRPr lang="en-US" b="1" dirty="0">
              <a:solidFill>
                <a:srgbClr val="00206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Spot-Unhedged</c:v>
          </c:tx>
          <c:spPr>
            <a:ln w="28575" cap="rnd">
              <a:solidFill>
                <a:srgbClr val="002060"/>
              </a:solidFill>
              <a:round/>
            </a:ln>
            <a:effectLst/>
          </c:spPr>
          <c:marker>
            <c:symbol val="none"/>
          </c:marker>
          <c:cat>
            <c:numRef>
              <c:f>Sheet7!$B$10:$B$30</c:f>
              <c:numCache>
                <c:formatCode>0.0000</c:formatCode>
                <c:ptCount val="21"/>
                <c:pt idx="0">
                  <c:v>1.2</c:v>
                </c:pt>
                <c:pt idx="1">
                  <c:v>1.21</c:v>
                </c:pt>
                <c:pt idx="2">
                  <c:v>1.22</c:v>
                </c:pt>
                <c:pt idx="3">
                  <c:v>1.23</c:v>
                </c:pt>
                <c:pt idx="4">
                  <c:v>1.24</c:v>
                </c:pt>
                <c:pt idx="5">
                  <c:v>1.25</c:v>
                </c:pt>
                <c:pt idx="6">
                  <c:v>1.26</c:v>
                </c:pt>
                <c:pt idx="7">
                  <c:v>1.27</c:v>
                </c:pt>
                <c:pt idx="8">
                  <c:v>1.28</c:v>
                </c:pt>
                <c:pt idx="9">
                  <c:v>1.29</c:v>
                </c:pt>
                <c:pt idx="10">
                  <c:v>1.3</c:v>
                </c:pt>
                <c:pt idx="11">
                  <c:v>1.31</c:v>
                </c:pt>
                <c:pt idx="12">
                  <c:v>1.32</c:v>
                </c:pt>
                <c:pt idx="13">
                  <c:v>1.33</c:v>
                </c:pt>
                <c:pt idx="14">
                  <c:v>1.34</c:v>
                </c:pt>
                <c:pt idx="15">
                  <c:v>1.35</c:v>
                </c:pt>
                <c:pt idx="16">
                  <c:v>1.36</c:v>
                </c:pt>
                <c:pt idx="17">
                  <c:v>1.37</c:v>
                </c:pt>
                <c:pt idx="18">
                  <c:v>1.3800000000000001</c:v>
                </c:pt>
                <c:pt idx="19">
                  <c:v>1.3900000000000001</c:v>
                </c:pt>
                <c:pt idx="20">
                  <c:v>1.4000000000000001</c:v>
                </c:pt>
              </c:numCache>
            </c:numRef>
          </c:cat>
          <c:val>
            <c:numRef>
              <c:f>Sheet7!$C$10:$C$30</c:f>
              <c:numCache>
                <c:formatCode>_(* #,##0_);_(* \(#,##0\);_(* "-"??_);_(@_)</c:formatCode>
                <c:ptCount val="21"/>
                <c:pt idx="0">
                  <c:v>6000000</c:v>
                </c:pt>
                <c:pt idx="1">
                  <c:v>6050000</c:v>
                </c:pt>
                <c:pt idx="2">
                  <c:v>6100000</c:v>
                </c:pt>
                <c:pt idx="3">
                  <c:v>6150000</c:v>
                </c:pt>
                <c:pt idx="4">
                  <c:v>6200000</c:v>
                </c:pt>
                <c:pt idx="5">
                  <c:v>6250000</c:v>
                </c:pt>
                <c:pt idx="6">
                  <c:v>6300000</c:v>
                </c:pt>
                <c:pt idx="7">
                  <c:v>6350000</c:v>
                </c:pt>
                <c:pt idx="8">
                  <c:v>6400000</c:v>
                </c:pt>
                <c:pt idx="9">
                  <c:v>6450000</c:v>
                </c:pt>
                <c:pt idx="10">
                  <c:v>6500000</c:v>
                </c:pt>
                <c:pt idx="11">
                  <c:v>6550000</c:v>
                </c:pt>
                <c:pt idx="12">
                  <c:v>6600000</c:v>
                </c:pt>
                <c:pt idx="13">
                  <c:v>6650000</c:v>
                </c:pt>
                <c:pt idx="14">
                  <c:v>6700000</c:v>
                </c:pt>
                <c:pt idx="15">
                  <c:v>6750000</c:v>
                </c:pt>
                <c:pt idx="16">
                  <c:v>6800000.0000000009</c:v>
                </c:pt>
                <c:pt idx="17">
                  <c:v>6850000.0000000009</c:v>
                </c:pt>
                <c:pt idx="18">
                  <c:v>6900000.0000000009</c:v>
                </c:pt>
                <c:pt idx="19">
                  <c:v>6950000.0000000009</c:v>
                </c:pt>
                <c:pt idx="20">
                  <c:v>7000000.0000000009</c:v>
                </c:pt>
              </c:numCache>
            </c:numRef>
          </c:val>
          <c:smooth val="0"/>
          <c:extLst>
            <c:ext xmlns:c16="http://schemas.microsoft.com/office/drawing/2014/chart" uri="{C3380CC4-5D6E-409C-BE32-E72D297353CC}">
              <c16:uniqueId val="{00000000-E354-4127-9AE0-4D8E3907F1FE}"/>
            </c:ext>
          </c:extLst>
        </c:ser>
        <c:ser>
          <c:idx val="1"/>
          <c:order val="1"/>
          <c:tx>
            <c:v>Forward-Hedged</c:v>
          </c:tx>
          <c:spPr>
            <a:ln w="28575" cap="rnd">
              <a:solidFill>
                <a:srgbClr val="C00000"/>
              </a:solidFill>
              <a:prstDash val="sysDash"/>
              <a:round/>
            </a:ln>
            <a:effectLst/>
          </c:spPr>
          <c:marker>
            <c:symbol val="none"/>
          </c:marker>
          <c:cat>
            <c:numRef>
              <c:f>Sheet7!$B$10:$B$30</c:f>
              <c:numCache>
                <c:formatCode>0.0000</c:formatCode>
                <c:ptCount val="21"/>
                <c:pt idx="0">
                  <c:v>1.2</c:v>
                </c:pt>
                <c:pt idx="1">
                  <c:v>1.21</c:v>
                </c:pt>
                <c:pt idx="2">
                  <c:v>1.22</c:v>
                </c:pt>
                <c:pt idx="3">
                  <c:v>1.23</c:v>
                </c:pt>
                <c:pt idx="4">
                  <c:v>1.24</c:v>
                </c:pt>
                <c:pt idx="5">
                  <c:v>1.25</c:v>
                </c:pt>
                <c:pt idx="6">
                  <c:v>1.26</c:v>
                </c:pt>
                <c:pt idx="7">
                  <c:v>1.27</c:v>
                </c:pt>
                <c:pt idx="8">
                  <c:v>1.28</c:v>
                </c:pt>
                <c:pt idx="9">
                  <c:v>1.29</c:v>
                </c:pt>
                <c:pt idx="10">
                  <c:v>1.3</c:v>
                </c:pt>
                <c:pt idx="11">
                  <c:v>1.31</c:v>
                </c:pt>
                <c:pt idx="12">
                  <c:v>1.32</c:v>
                </c:pt>
                <c:pt idx="13">
                  <c:v>1.33</c:v>
                </c:pt>
                <c:pt idx="14">
                  <c:v>1.34</c:v>
                </c:pt>
                <c:pt idx="15">
                  <c:v>1.35</c:v>
                </c:pt>
                <c:pt idx="16">
                  <c:v>1.36</c:v>
                </c:pt>
                <c:pt idx="17">
                  <c:v>1.37</c:v>
                </c:pt>
                <c:pt idx="18">
                  <c:v>1.3800000000000001</c:v>
                </c:pt>
                <c:pt idx="19">
                  <c:v>1.3900000000000001</c:v>
                </c:pt>
                <c:pt idx="20">
                  <c:v>1.4000000000000001</c:v>
                </c:pt>
              </c:numCache>
            </c:numRef>
          </c:cat>
          <c:val>
            <c:numRef>
              <c:f>Sheet7!$D$10:$D$30</c:f>
              <c:numCache>
                <c:formatCode>General</c:formatCode>
                <c:ptCount val="21"/>
                <c:pt idx="0">
                  <c:v>6683000</c:v>
                </c:pt>
                <c:pt idx="1">
                  <c:v>6683000</c:v>
                </c:pt>
                <c:pt idx="2">
                  <c:v>6683000</c:v>
                </c:pt>
                <c:pt idx="3">
                  <c:v>6683000</c:v>
                </c:pt>
                <c:pt idx="4">
                  <c:v>6683000</c:v>
                </c:pt>
                <c:pt idx="5">
                  <c:v>6683000</c:v>
                </c:pt>
                <c:pt idx="6">
                  <c:v>6683000</c:v>
                </c:pt>
                <c:pt idx="7">
                  <c:v>6683000</c:v>
                </c:pt>
                <c:pt idx="8">
                  <c:v>6683000</c:v>
                </c:pt>
                <c:pt idx="9">
                  <c:v>6683000</c:v>
                </c:pt>
                <c:pt idx="10">
                  <c:v>6683000</c:v>
                </c:pt>
                <c:pt idx="11">
                  <c:v>6683000</c:v>
                </c:pt>
                <c:pt idx="12">
                  <c:v>6683000</c:v>
                </c:pt>
                <c:pt idx="13">
                  <c:v>6683000</c:v>
                </c:pt>
                <c:pt idx="14">
                  <c:v>6683000</c:v>
                </c:pt>
                <c:pt idx="15">
                  <c:v>6683000</c:v>
                </c:pt>
                <c:pt idx="16">
                  <c:v>6683000</c:v>
                </c:pt>
                <c:pt idx="17">
                  <c:v>6683000</c:v>
                </c:pt>
                <c:pt idx="18">
                  <c:v>6683000</c:v>
                </c:pt>
                <c:pt idx="19">
                  <c:v>6683000</c:v>
                </c:pt>
                <c:pt idx="20">
                  <c:v>6683000</c:v>
                </c:pt>
              </c:numCache>
            </c:numRef>
          </c:val>
          <c:smooth val="0"/>
          <c:extLst>
            <c:ext xmlns:c16="http://schemas.microsoft.com/office/drawing/2014/chart" uri="{C3380CC4-5D6E-409C-BE32-E72D297353CC}">
              <c16:uniqueId val="{00000001-E354-4127-9AE0-4D8E3907F1FE}"/>
            </c:ext>
          </c:extLst>
        </c:ser>
        <c:dLbls>
          <c:showLegendKey val="0"/>
          <c:showVal val="0"/>
          <c:showCatName val="0"/>
          <c:showSerName val="0"/>
          <c:showPercent val="0"/>
          <c:showBubbleSize val="0"/>
        </c:dLbls>
        <c:smooth val="0"/>
        <c:axId val="1447095616"/>
        <c:axId val="1447093120"/>
      </c:lineChart>
      <c:catAx>
        <c:axId val="1447095616"/>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7093120"/>
        <c:crosses val="autoZero"/>
        <c:auto val="1"/>
        <c:lblAlgn val="ctr"/>
        <c:lblOffset val="100"/>
        <c:noMultiLvlLbl val="0"/>
      </c:catAx>
      <c:valAx>
        <c:axId val="1447093120"/>
        <c:scaling>
          <c:orientation val="minMax"/>
          <c:min val="59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7095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925" b="1" i="0" u="none" strike="noStrike" baseline="0">
                <a:solidFill>
                  <a:srgbClr val="000000"/>
                </a:solidFill>
                <a:latin typeface="Arial"/>
                <a:ea typeface="Arial"/>
                <a:cs typeface="Arial"/>
              </a:defRPr>
            </a:pPr>
            <a:r>
              <a:rPr lang="en-US" sz="1800" dirty="0"/>
              <a:t>Net Cost of Euros vs Spot Cost</a:t>
            </a:r>
          </a:p>
        </c:rich>
      </c:tx>
      <c:layout>
        <c:manualLayout>
          <c:xMode val="edge"/>
          <c:yMode val="edge"/>
          <c:x val="0.25452196382428943"/>
          <c:y val="2.4213075060532687E-2"/>
        </c:manualLayout>
      </c:layout>
      <c:overlay val="0"/>
      <c:spPr>
        <a:noFill/>
        <a:ln w="25400">
          <a:noFill/>
        </a:ln>
      </c:spPr>
    </c:title>
    <c:autoTitleDeleted val="0"/>
    <c:plotArea>
      <c:layout>
        <c:manualLayout>
          <c:layoutTarget val="inner"/>
          <c:xMode val="edge"/>
          <c:yMode val="edge"/>
          <c:x val="0.19767441860465115"/>
          <c:y val="0.22033898305084745"/>
          <c:w val="0.60594315245478036"/>
          <c:h val="0.54721549636803879"/>
        </c:manualLayout>
      </c:layout>
      <c:lineChart>
        <c:grouping val="standard"/>
        <c:varyColors val="0"/>
        <c:ser>
          <c:idx val="0"/>
          <c:order val="0"/>
          <c:tx>
            <c:v>Net Cost</c:v>
          </c:tx>
          <c:spPr>
            <a:ln w="38099">
              <a:solidFill>
                <a:srgbClr val="FF0000"/>
              </a:solidFill>
              <a:prstDash val="solid"/>
            </a:ln>
          </c:spPr>
          <c:marker>
            <c:symbol val="none"/>
          </c:marker>
          <c:cat>
            <c:strRef>
              <c:f>Sheet1!$E$5:$F$33</c:f>
              <c:strCache>
                <c:ptCount val="29"/>
                <c:pt idx="0">
                  <c:v>1.2800</c:v>
                </c:pt>
                <c:pt idx="1">
                  <c:v>1.2825</c:v>
                </c:pt>
                <c:pt idx="2">
                  <c:v>1.2850</c:v>
                </c:pt>
                <c:pt idx="3">
                  <c:v>1.2875</c:v>
                </c:pt>
                <c:pt idx="4">
                  <c:v>1.2900</c:v>
                </c:pt>
                <c:pt idx="5">
                  <c:v>1.2925</c:v>
                </c:pt>
                <c:pt idx="6">
                  <c:v>1.2950</c:v>
                </c:pt>
                <c:pt idx="7">
                  <c:v>1.2975</c:v>
                </c:pt>
                <c:pt idx="8">
                  <c:v>1.3000</c:v>
                </c:pt>
                <c:pt idx="9">
                  <c:v>1.3025</c:v>
                </c:pt>
                <c:pt idx="10">
                  <c:v>1.3050</c:v>
                </c:pt>
                <c:pt idx="11">
                  <c:v>1.3075</c:v>
                </c:pt>
                <c:pt idx="12">
                  <c:v>1.3100</c:v>
                </c:pt>
                <c:pt idx="13">
                  <c:v>1.3125</c:v>
                </c:pt>
                <c:pt idx="14">
                  <c:v>1.3150</c:v>
                </c:pt>
                <c:pt idx="15">
                  <c:v>1.3175</c:v>
                </c:pt>
                <c:pt idx="16">
                  <c:v>1.3200</c:v>
                </c:pt>
                <c:pt idx="17">
                  <c:v>1.3225</c:v>
                </c:pt>
                <c:pt idx="18">
                  <c:v>1.3250</c:v>
                </c:pt>
                <c:pt idx="19">
                  <c:v>1.3275</c:v>
                </c:pt>
                <c:pt idx="20">
                  <c:v>1.3300</c:v>
                </c:pt>
                <c:pt idx="21">
                  <c:v>1.3325</c:v>
                </c:pt>
                <c:pt idx="22">
                  <c:v>1.3350</c:v>
                </c:pt>
                <c:pt idx="23">
                  <c:v>1.3375</c:v>
                </c:pt>
                <c:pt idx="24">
                  <c:v>1.3400</c:v>
                </c:pt>
                <c:pt idx="25">
                  <c:v>1.3425</c:v>
                </c:pt>
                <c:pt idx="26">
                  <c:v>1.3450</c:v>
                </c:pt>
                <c:pt idx="27">
                  <c:v>1.3475</c:v>
                </c:pt>
                <c:pt idx="28">
                  <c:v>1.3500</c:v>
                </c:pt>
              </c:strCache>
            </c:strRef>
          </c:cat>
          <c:val>
            <c:numRef>
              <c:f>Sheet1!$I$5:$I$32</c:f>
              <c:numCache>
                <c:formatCode>_(* #,##0_);_(* \(#,##0\);_(* "-"??_);_(@_)</c:formatCode>
                <c:ptCount val="28"/>
                <c:pt idx="0">
                  <c:v>12960000</c:v>
                </c:pt>
                <c:pt idx="1">
                  <c:v>12985000</c:v>
                </c:pt>
                <c:pt idx="2">
                  <c:v>13010000</c:v>
                </c:pt>
                <c:pt idx="3">
                  <c:v>13034999.999999998</c:v>
                </c:pt>
                <c:pt idx="4">
                  <c:v>13059999.999999998</c:v>
                </c:pt>
                <c:pt idx="5">
                  <c:v>13084999.999999998</c:v>
                </c:pt>
                <c:pt idx="6">
                  <c:v>13109999.999999996</c:v>
                </c:pt>
                <c:pt idx="7">
                  <c:v>13134999.999999996</c:v>
                </c:pt>
                <c:pt idx="8">
                  <c:v>13159999.999999996</c:v>
                </c:pt>
                <c:pt idx="9">
                  <c:v>13184999.999999996</c:v>
                </c:pt>
                <c:pt idx="10">
                  <c:v>13209999.999999994</c:v>
                </c:pt>
                <c:pt idx="11">
                  <c:v>13234999.999999994</c:v>
                </c:pt>
                <c:pt idx="12">
                  <c:v>13260000</c:v>
                </c:pt>
                <c:pt idx="13">
                  <c:v>13260000</c:v>
                </c:pt>
                <c:pt idx="14">
                  <c:v>13260000</c:v>
                </c:pt>
                <c:pt idx="15">
                  <c:v>13260000</c:v>
                </c:pt>
                <c:pt idx="16">
                  <c:v>13260000</c:v>
                </c:pt>
                <c:pt idx="17">
                  <c:v>13260000</c:v>
                </c:pt>
                <c:pt idx="18">
                  <c:v>13260000</c:v>
                </c:pt>
                <c:pt idx="19">
                  <c:v>13260000</c:v>
                </c:pt>
                <c:pt idx="20">
                  <c:v>13260000</c:v>
                </c:pt>
                <c:pt idx="21">
                  <c:v>13260000</c:v>
                </c:pt>
                <c:pt idx="22">
                  <c:v>13260000</c:v>
                </c:pt>
                <c:pt idx="23">
                  <c:v>13260000</c:v>
                </c:pt>
                <c:pt idx="24">
                  <c:v>13260000</c:v>
                </c:pt>
                <c:pt idx="25">
                  <c:v>13260000</c:v>
                </c:pt>
                <c:pt idx="26">
                  <c:v>13260000</c:v>
                </c:pt>
                <c:pt idx="27">
                  <c:v>13260000</c:v>
                </c:pt>
              </c:numCache>
            </c:numRef>
          </c:val>
          <c:smooth val="0"/>
          <c:extLst>
            <c:ext xmlns:c16="http://schemas.microsoft.com/office/drawing/2014/chart" uri="{C3380CC4-5D6E-409C-BE32-E72D297353CC}">
              <c16:uniqueId val="{00000000-A880-441E-99EE-EEABE132D4B5}"/>
            </c:ext>
          </c:extLst>
        </c:ser>
        <c:ser>
          <c:idx val="1"/>
          <c:order val="1"/>
          <c:tx>
            <c:v>Spot Cost</c:v>
          </c:tx>
          <c:spPr>
            <a:ln w="38099">
              <a:solidFill>
                <a:srgbClr val="000080"/>
              </a:solidFill>
              <a:prstDash val="solid"/>
            </a:ln>
          </c:spPr>
          <c:marker>
            <c:symbol val="none"/>
          </c:marker>
          <c:val>
            <c:numRef>
              <c:f>Sheet1!$K$5:$K$33</c:f>
              <c:numCache>
                <c:formatCode>General</c:formatCode>
                <c:ptCount val="29"/>
                <c:pt idx="0">
                  <c:v>12800000</c:v>
                </c:pt>
                <c:pt idx="1">
                  <c:v>12825000</c:v>
                </c:pt>
                <c:pt idx="2">
                  <c:v>12850000</c:v>
                </c:pt>
                <c:pt idx="3">
                  <c:v>12874999.999999998</c:v>
                </c:pt>
                <c:pt idx="4">
                  <c:v>12899999.999999998</c:v>
                </c:pt>
                <c:pt idx="5">
                  <c:v>12924999.999999998</c:v>
                </c:pt>
                <c:pt idx="6">
                  <c:v>12949999.999999996</c:v>
                </c:pt>
                <c:pt idx="7">
                  <c:v>12974999.999999996</c:v>
                </c:pt>
                <c:pt idx="8">
                  <c:v>12999999.999999996</c:v>
                </c:pt>
                <c:pt idx="9">
                  <c:v>13024999.999999996</c:v>
                </c:pt>
                <c:pt idx="10">
                  <c:v>13049999.999999994</c:v>
                </c:pt>
                <c:pt idx="11">
                  <c:v>13074999.999999994</c:v>
                </c:pt>
                <c:pt idx="12">
                  <c:v>13099999.999999994</c:v>
                </c:pt>
                <c:pt idx="13">
                  <c:v>13124999.999999993</c:v>
                </c:pt>
                <c:pt idx="14">
                  <c:v>13149999.999999993</c:v>
                </c:pt>
                <c:pt idx="15">
                  <c:v>13174999.999999993</c:v>
                </c:pt>
                <c:pt idx="16">
                  <c:v>13199999.999999993</c:v>
                </c:pt>
                <c:pt idx="17">
                  <c:v>13224999.999999991</c:v>
                </c:pt>
                <c:pt idx="18">
                  <c:v>13249999.999999991</c:v>
                </c:pt>
                <c:pt idx="19">
                  <c:v>13274999.999999991</c:v>
                </c:pt>
                <c:pt idx="20">
                  <c:v>13299999.999999989</c:v>
                </c:pt>
                <c:pt idx="21">
                  <c:v>13324999.999999989</c:v>
                </c:pt>
                <c:pt idx="22">
                  <c:v>13349999.999999989</c:v>
                </c:pt>
                <c:pt idx="23">
                  <c:v>13374999.999999989</c:v>
                </c:pt>
                <c:pt idx="24">
                  <c:v>13399999.999999987</c:v>
                </c:pt>
                <c:pt idx="25">
                  <c:v>13424999.999999987</c:v>
                </c:pt>
                <c:pt idx="26">
                  <c:v>13449999.999999987</c:v>
                </c:pt>
                <c:pt idx="27">
                  <c:v>13474999.999999985</c:v>
                </c:pt>
                <c:pt idx="28">
                  <c:v>13499999.999999985</c:v>
                </c:pt>
              </c:numCache>
            </c:numRef>
          </c:val>
          <c:smooth val="0"/>
          <c:extLst>
            <c:ext xmlns:c16="http://schemas.microsoft.com/office/drawing/2014/chart" uri="{C3380CC4-5D6E-409C-BE32-E72D297353CC}">
              <c16:uniqueId val="{00000001-A880-441E-99EE-EEABE132D4B5}"/>
            </c:ext>
          </c:extLst>
        </c:ser>
        <c:dLbls>
          <c:showLegendKey val="0"/>
          <c:showVal val="0"/>
          <c:showCatName val="0"/>
          <c:showSerName val="0"/>
          <c:showPercent val="0"/>
          <c:showBubbleSize val="0"/>
        </c:dLbls>
        <c:smooth val="0"/>
        <c:axId val="1590149023"/>
        <c:axId val="1"/>
      </c:lineChart>
      <c:catAx>
        <c:axId val="1590149023"/>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5"/>
        <c:tickMarkSkip val="1"/>
        <c:noMultiLvlLbl val="0"/>
      </c:catAx>
      <c:valAx>
        <c:axId val="1"/>
        <c:scaling>
          <c:orientation val="minMax"/>
          <c:max val="13500000"/>
          <c:min val="12800000"/>
        </c:scaling>
        <c:delete val="0"/>
        <c:axPos val="l"/>
        <c:numFmt formatCode="_(* #,##0_);_(* \(#,##0\);_(* &quot;-&quot;??_);_(@_)"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90149023"/>
        <c:crosses val="autoZero"/>
        <c:crossBetween val="between"/>
      </c:valAx>
      <c:spPr>
        <a:gradFill rotWithShape="0">
          <a:gsLst>
            <a:gs pos="0">
              <a:srgbClr xmlns:mc="http://schemas.openxmlformats.org/markup-compatibility/2006" xmlns:a14="http://schemas.microsoft.com/office/drawing/2010/main" val="99CCFF" mc:Ignorable="a14" a14:legacySpreadsheetColorIndex="44"/>
            </a:gs>
            <a:gs pos="5000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99CCFF" mc:Ignorable="a14" a14:legacySpreadsheetColorIndex="44"/>
            </a:gs>
          </a:gsLst>
          <a:lin ang="5400000" scaled="1"/>
        </a:gradFill>
        <a:ln w="12700">
          <a:solidFill>
            <a:srgbClr val="808080"/>
          </a:solidFill>
          <a:prstDash val="solid"/>
        </a:ln>
      </c:spPr>
    </c:plotArea>
    <c:legend>
      <c:legendPos val="b"/>
      <c:layout>
        <c:manualLayout>
          <c:xMode val="edge"/>
          <c:yMode val="edge"/>
          <c:x val="0.33204134366925064"/>
          <c:y val="0.9128329297820823"/>
          <c:w val="0.33333333333333331"/>
          <c:h val="7.990314769975787E-2"/>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6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56" b="1" i="0" u="none" strike="noStrike" baseline="0">
                <a:solidFill>
                  <a:srgbClr val="000000"/>
                </a:solidFill>
                <a:latin typeface="Arial"/>
                <a:ea typeface="Arial"/>
                <a:cs typeface="Arial"/>
              </a:defRPr>
            </a:pPr>
            <a:r>
              <a:rPr lang="en-US"/>
              <a:t>Option Payoff</a:t>
            </a:r>
          </a:p>
        </c:rich>
      </c:tx>
      <c:layout>
        <c:manualLayout>
          <c:xMode val="edge"/>
          <c:yMode val="edge"/>
          <c:x val="0.38596491228070173"/>
          <c:y val="1.891891891891892E-2"/>
        </c:manualLayout>
      </c:layout>
      <c:overlay val="0"/>
      <c:spPr>
        <a:noFill/>
        <a:ln w="24108">
          <a:noFill/>
        </a:ln>
      </c:spPr>
    </c:title>
    <c:autoTitleDeleted val="0"/>
    <c:plotArea>
      <c:layout>
        <c:manualLayout>
          <c:layoutTarget val="inner"/>
          <c:xMode val="edge"/>
          <c:yMode val="edge"/>
          <c:x val="0.17543859649122806"/>
          <c:y val="0.23783783783783785"/>
          <c:w val="0.81241565452091768"/>
          <c:h val="0.50540540540540535"/>
        </c:manualLayout>
      </c:layout>
      <c:lineChart>
        <c:grouping val="standard"/>
        <c:varyColors val="0"/>
        <c:ser>
          <c:idx val="0"/>
          <c:order val="0"/>
          <c:tx>
            <c:v>Payoff</c:v>
          </c:tx>
          <c:spPr>
            <a:ln w="36162">
              <a:solidFill>
                <a:srgbClr val="FF0000"/>
              </a:solidFill>
              <a:prstDash val="solid"/>
            </a:ln>
          </c:spPr>
          <c:marker>
            <c:symbol val="none"/>
          </c:marker>
          <c:cat>
            <c:numRef>
              <c:f>Sheet1!$F$5:$F$33</c:f>
              <c:numCache>
                <c:formatCode>0.0000</c:formatCode>
                <c:ptCount val="29"/>
                <c:pt idx="0">
                  <c:v>1.28</c:v>
                </c:pt>
                <c:pt idx="1">
                  <c:v>1.2825</c:v>
                </c:pt>
                <c:pt idx="2">
                  <c:v>1.2849999999999999</c:v>
                </c:pt>
                <c:pt idx="3">
                  <c:v>1.2874999999999999</c:v>
                </c:pt>
                <c:pt idx="4">
                  <c:v>1.2899999999999998</c:v>
                </c:pt>
                <c:pt idx="5">
                  <c:v>1.2924999999999998</c:v>
                </c:pt>
                <c:pt idx="6">
                  <c:v>1.2949999999999997</c:v>
                </c:pt>
                <c:pt idx="7">
                  <c:v>1.2974999999999997</c:v>
                </c:pt>
                <c:pt idx="8">
                  <c:v>1.2999999999999996</c:v>
                </c:pt>
                <c:pt idx="9">
                  <c:v>1.3024999999999995</c:v>
                </c:pt>
                <c:pt idx="10">
                  <c:v>1.3049999999999995</c:v>
                </c:pt>
                <c:pt idx="11">
                  <c:v>1.3074999999999994</c:v>
                </c:pt>
                <c:pt idx="12">
                  <c:v>1.3099999999999994</c:v>
                </c:pt>
                <c:pt idx="13">
                  <c:v>1.3124999999999993</c:v>
                </c:pt>
                <c:pt idx="14">
                  <c:v>1.3149999999999993</c:v>
                </c:pt>
                <c:pt idx="15">
                  <c:v>1.3174999999999992</c:v>
                </c:pt>
                <c:pt idx="16">
                  <c:v>1.3199999999999992</c:v>
                </c:pt>
                <c:pt idx="17">
                  <c:v>1.3224999999999991</c:v>
                </c:pt>
                <c:pt idx="18">
                  <c:v>1.3249999999999991</c:v>
                </c:pt>
                <c:pt idx="19">
                  <c:v>1.327499999999999</c:v>
                </c:pt>
                <c:pt idx="20">
                  <c:v>1.329999999999999</c:v>
                </c:pt>
                <c:pt idx="21">
                  <c:v>1.3324999999999989</c:v>
                </c:pt>
                <c:pt idx="22">
                  <c:v>1.3349999999999989</c:v>
                </c:pt>
                <c:pt idx="23">
                  <c:v>1.3374999999999988</c:v>
                </c:pt>
                <c:pt idx="24">
                  <c:v>1.3399999999999987</c:v>
                </c:pt>
                <c:pt idx="25">
                  <c:v>1.3424999999999987</c:v>
                </c:pt>
                <c:pt idx="26">
                  <c:v>1.3449999999999986</c:v>
                </c:pt>
                <c:pt idx="27">
                  <c:v>1.3474999999999986</c:v>
                </c:pt>
                <c:pt idx="28">
                  <c:v>1.3499999999999985</c:v>
                </c:pt>
              </c:numCache>
            </c:numRef>
          </c:cat>
          <c:val>
            <c:numRef>
              <c:f>Sheet1!$J$5:$J$33</c:f>
              <c:numCache>
                <c:formatCode>_(* #,##0.00_);_(* \(#,##0.00\);_(* "-"??_);_(@_)</c:formatCode>
                <c:ptCount val="29"/>
                <c:pt idx="0">
                  <c:v>-160000</c:v>
                </c:pt>
                <c:pt idx="1">
                  <c:v>-160000</c:v>
                </c:pt>
                <c:pt idx="2">
                  <c:v>-160000</c:v>
                </c:pt>
                <c:pt idx="3">
                  <c:v>-160000</c:v>
                </c:pt>
                <c:pt idx="4">
                  <c:v>-160000</c:v>
                </c:pt>
                <c:pt idx="5">
                  <c:v>-160000</c:v>
                </c:pt>
                <c:pt idx="6">
                  <c:v>-160000</c:v>
                </c:pt>
                <c:pt idx="7">
                  <c:v>-160000</c:v>
                </c:pt>
                <c:pt idx="8">
                  <c:v>-160000</c:v>
                </c:pt>
                <c:pt idx="9">
                  <c:v>-160000</c:v>
                </c:pt>
                <c:pt idx="10">
                  <c:v>-160000</c:v>
                </c:pt>
                <c:pt idx="11">
                  <c:v>-160000</c:v>
                </c:pt>
                <c:pt idx="12">
                  <c:v>-160000.00000000666</c:v>
                </c:pt>
                <c:pt idx="13">
                  <c:v>-135000.00000000719</c:v>
                </c:pt>
                <c:pt idx="14">
                  <c:v>-110000.00000000773</c:v>
                </c:pt>
                <c:pt idx="15">
                  <c:v>-85000.000000008265</c:v>
                </c:pt>
                <c:pt idx="16">
                  <c:v>-60000.000000008789</c:v>
                </c:pt>
                <c:pt idx="17">
                  <c:v>-35000.000000009328</c:v>
                </c:pt>
                <c:pt idx="18">
                  <c:v>-10000.000000009866</c:v>
                </c:pt>
                <c:pt idx="19">
                  <c:v>14999.99999998961</c:v>
                </c:pt>
                <c:pt idx="20">
                  <c:v>39999.999999989086</c:v>
                </c:pt>
                <c:pt idx="21">
                  <c:v>64999.999999988533</c:v>
                </c:pt>
                <c:pt idx="22">
                  <c:v>89999.999999988009</c:v>
                </c:pt>
                <c:pt idx="23">
                  <c:v>114999.99999998749</c:v>
                </c:pt>
                <c:pt idx="24">
                  <c:v>139999.99999998696</c:v>
                </c:pt>
                <c:pt idx="25">
                  <c:v>164999.99999998644</c:v>
                </c:pt>
                <c:pt idx="26">
                  <c:v>189999.99999998586</c:v>
                </c:pt>
                <c:pt idx="27">
                  <c:v>214999.99999998533</c:v>
                </c:pt>
                <c:pt idx="28">
                  <c:v>239999.99999998481</c:v>
                </c:pt>
              </c:numCache>
            </c:numRef>
          </c:val>
          <c:smooth val="0"/>
          <c:extLst>
            <c:ext xmlns:c16="http://schemas.microsoft.com/office/drawing/2014/chart" uri="{C3380CC4-5D6E-409C-BE32-E72D297353CC}">
              <c16:uniqueId val="{00000000-BE85-40C0-9489-E14F002DC455}"/>
            </c:ext>
          </c:extLst>
        </c:ser>
        <c:dLbls>
          <c:showLegendKey val="0"/>
          <c:showVal val="0"/>
          <c:showCatName val="0"/>
          <c:showSerName val="0"/>
          <c:showPercent val="0"/>
          <c:showBubbleSize val="0"/>
        </c:dLbls>
        <c:smooth val="0"/>
        <c:axId val="1266360064"/>
        <c:axId val="1"/>
      </c:lineChart>
      <c:catAx>
        <c:axId val="1266360064"/>
        <c:scaling>
          <c:orientation val="minMax"/>
        </c:scaling>
        <c:delete val="0"/>
        <c:axPos val="b"/>
        <c:numFmt formatCode="0.0000" sourceLinked="1"/>
        <c:majorTickMark val="out"/>
        <c:minorTickMark val="none"/>
        <c:tickLblPos val="low"/>
        <c:spPr>
          <a:ln w="3014">
            <a:solidFill>
              <a:srgbClr val="000000"/>
            </a:solidFill>
            <a:prstDash val="solid"/>
          </a:ln>
        </c:spPr>
        <c:txPr>
          <a:bodyPr rot="-5400000" vert="horz"/>
          <a:lstStyle/>
          <a:p>
            <a:pPr>
              <a:defRPr sz="1200" b="0" i="0" u="none" strike="noStrike" baseline="0">
                <a:solidFill>
                  <a:srgbClr val="000000"/>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scaling>
        <c:delete val="0"/>
        <c:axPos val="l"/>
        <c:numFmt formatCode="_(* #,##0_);_(* \(#,##0\);_(* &quot;-&quot;_);_(@_)" sourceLinked="0"/>
        <c:majorTickMark val="out"/>
        <c:minorTickMark val="none"/>
        <c:tickLblPos val="nextTo"/>
        <c:spPr>
          <a:ln w="3014">
            <a:solidFill>
              <a:srgbClr val="000000"/>
            </a:solidFill>
            <a:prstDash val="solid"/>
          </a:ln>
        </c:spPr>
        <c:txPr>
          <a:bodyPr rot="0" vert="horz"/>
          <a:lstStyle/>
          <a:p>
            <a:pPr>
              <a:defRPr sz="1471" b="0" i="0" u="none" strike="noStrike" baseline="0">
                <a:solidFill>
                  <a:srgbClr val="000000"/>
                </a:solidFill>
                <a:latin typeface="Arial"/>
                <a:ea typeface="Arial"/>
                <a:cs typeface="Arial"/>
              </a:defRPr>
            </a:pPr>
            <a:endParaRPr lang="en-US"/>
          </a:p>
        </c:txPr>
        <c:crossAx val="1266360064"/>
        <c:crosses val="autoZero"/>
        <c:crossBetween val="between"/>
      </c:valAx>
      <c:spPr>
        <a:gradFill rotWithShape="0">
          <a:gsLst>
            <a:gs pos="0">
              <a:srgbClr xmlns:mc="http://schemas.openxmlformats.org/markup-compatibility/2006" xmlns:a14="http://schemas.microsoft.com/office/drawing/2010/main" val="99CCFF" mc:Ignorable="a14" a14:legacySpreadsheetColorIndex="44"/>
            </a:gs>
            <a:gs pos="100000">
              <a:srgbClr xmlns:mc="http://schemas.openxmlformats.org/markup-compatibility/2006" xmlns:a14="http://schemas.microsoft.com/office/drawing/2010/main" val="FFFFFF" mc:Ignorable="a14" a14:legacySpreadsheetColorIndex="9"/>
            </a:gs>
          </a:gsLst>
          <a:lin ang="5400000" scaled="1"/>
        </a:gradFill>
        <a:ln w="12054">
          <a:solidFill>
            <a:srgbClr val="808080"/>
          </a:solidFill>
          <a:prstDash val="solid"/>
        </a:ln>
      </c:spPr>
    </c:plotArea>
    <c:plotVisOnly val="1"/>
    <c:dispBlanksAs val="gap"/>
    <c:showDLblsOverMax val="0"/>
  </c:chart>
  <c:spPr>
    <a:solidFill>
      <a:srgbClr val="FFFFFF"/>
    </a:solidFill>
    <a:ln w="3014">
      <a:solidFill>
        <a:srgbClr val="000000"/>
      </a:solidFill>
      <a:prstDash val="solid"/>
    </a:ln>
  </c:spPr>
  <c:txPr>
    <a:bodyPr/>
    <a:lstStyle/>
    <a:p>
      <a:pPr>
        <a:defRPr sz="1471"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JPY Cost of EUR</a:t>
            </a:r>
            <a:r>
              <a:rPr lang="en-US" baseline="0"/>
              <a:t> </a:t>
            </a:r>
            <a:r>
              <a:rPr lang="en-US"/>
              <a:t>Payable</a:t>
            </a:r>
          </a:p>
        </c:rich>
      </c:tx>
      <c:layout/>
      <c:overlay val="0"/>
    </c:title>
    <c:autoTitleDeleted val="0"/>
    <c:plotArea>
      <c:layout>
        <c:manualLayout>
          <c:layoutTarget val="inner"/>
          <c:xMode val="edge"/>
          <c:yMode val="edge"/>
          <c:x val="0.223835958005249"/>
          <c:y val="0.19017388451443601"/>
          <c:w val="0.737275153105862"/>
          <c:h val="0.57772163896179696"/>
        </c:manualLayout>
      </c:layout>
      <c:lineChart>
        <c:grouping val="standard"/>
        <c:varyColors val="0"/>
        <c:ser>
          <c:idx val="0"/>
          <c:order val="0"/>
          <c:tx>
            <c:v>JPY Cost of Payable</c:v>
          </c:tx>
          <c:spPr>
            <a:ln>
              <a:solidFill>
                <a:srgbClr val="C00000"/>
              </a:solidFill>
            </a:ln>
          </c:spPr>
          <c:marker>
            <c:symbol val="none"/>
          </c:marker>
          <c:cat>
            <c:numRef>
              <c:f>'Q1'!$F$14:$F$36</c:f>
              <c:numCache>
                <c:formatCode>General</c:formatCode>
                <c:ptCount val="23"/>
                <c:pt idx="0">
                  <c:v>90</c:v>
                </c:pt>
                <c:pt idx="1">
                  <c:v>95</c:v>
                </c:pt>
                <c:pt idx="2">
                  <c:v>100</c:v>
                </c:pt>
                <c:pt idx="3">
                  <c:v>105</c:v>
                </c:pt>
                <c:pt idx="4">
                  <c:v>110</c:v>
                </c:pt>
                <c:pt idx="5">
                  <c:v>115</c:v>
                </c:pt>
                <c:pt idx="6">
                  <c:v>120</c:v>
                </c:pt>
                <c:pt idx="7">
                  <c:v>125</c:v>
                </c:pt>
                <c:pt idx="8">
                  <c:v>130</c:v>
                </c:pt>
                <c:pt idx="9">
                  <c:v>135</c:v>
                </c:pt>
                <c:pt idx="10">
                  <c:v>140</c:v>
                </c:pt>
                <c:pt idx="11">
                  <c:v>145</c:v>
                </c:pt>
                <c:pt idx="12">
                  <c:v>150</c:v>
                </c:pt>
                <c:pt idx="13">
                  <c:v>155</c:v>
                </c:pt>
                <c:pt idx="14">
                  <c:v>160</c:v>
                </c:pt>
                <c:pt idx="15">
                  <c:v>165</c:v>
                </c:pt>
                <c:pt idx="16">
                  <c:v>170</c:v>
                </c:pt>
                <c:pt idx="17">
                  <c:v>175</c:v>
                </c:pt>
                <c:pt idx="18">
                  <c:v>180</c:v>
                </c:pt>
                <c:pt idx="19">
                  <c:v>185</c:v>
                </c:pt>
                <c:pt idx="20">
                  <c:v>190</c:v>
                </c:pt>
                <c:pt idx="21">
                  <c:v>195</c:v>
                </c:pt>
                <c:pt idx="22">
                  <c:v>200</c:v>
                </c:pt>
              </c:numCache>
            </c:numRef>
          </c:cat>
          <c:val>
            <c:numRef>
              <c:f>'Q1'!$G$14:$G$36</c:f>
              <c:numCache>
                <c:formatCode>_(* #,##0.00_);_(* \(#,##0.00\);_(* "-"??_);_(@_)</c:formatCode>
                <c:ptCount val="23"/>
                <c:pt idx="0">
                  <c:v>100000000</c:v>
                </c:pt>
                <c:pt idx="1">
                  <c:v>105000000</c:v>
                </c:pt>
                <c:pt idx="2">
                  <c:v>110000000</c:v>
                </c:pt>
                <c:pt idx="3">
                  <c:v>115000000</c:v>
                </c:pt>
                <c:pt idx="4">
                  <c:v>120000000</c:v>
                </c:pt>
                <c:pt idx="5">
                  <c:v>125000000</c:v>
                </c:pt>
                <c:pt idx="6">
                  <c:v>130000000</c:v>
                </c:pt>
                <c:pt idx="7">
                  <c:v>135000000</c:v>
                </c:pt>
                <c:pt idx="8">
                  <c:v>140000000</c:v>
                </c:pt>
                <c:pt idx="9">
                  <c:v>140000000</c:v>
                </c:pt>
                <c:pt idx="10">
                  <c:v>140000000</c:v>
                </c:pt>
                <c:pt idx="11">
                  <c:v>140000000</c:v>
                </c:pt>
                <c:pt idx="12">
                  <c:v>140000000</c:v>
                </c:pt>
                <c:pt idx="13">
                  <c:v>140000000</c:v>
                </c:pt>
                <c:pt idx="14">
                  <c:v>140000000</c:v>
                </c:pt>
                <c:pt idx="15">
                  <c:v>140000000</c:v>
                </c:pt>
                <c:pt idx="16">
                  <c:v>140000000</c:v>
                </c:pt>
                <c:pt idx="17">
                  <c:v>140000000</c:v>
                </c:pt>
                <c:pt idx="18">
                  <c:v>140000000</c:v>
                </c:pt>
                <c:pt idx="19">
                  <c:v>140000000</c:v>
                </c:pt>
                <c:pt idx="20">
                  <c:v>140000000</c:v>
                </c:pt>
                <c:pt idx="21">
                  <c:v>140000000</c:v>
                </c:pt>
                <c:pt idx="22">
                  <c:v>140000000</c:v>
                </c:pt>
              </c:numCache>
            </c:numRef>
          </c:val>
          <c:smooth val="0"/>
          <c:extLst>
            <c:ext xmlns:c16="http://schemas.microsoft.com/office/drawing/2014/chart" uri="{C3380CC4-5D6E-409C-BE32-E72D297353CC}">
              <c16:uniqueId val="{00000000-64AF-43F7-A184-78F2383FC7E8}"/>
            </c:ext>
          </c:extLst>
        </c:ser>
        <c:dLbls>
          <c:showLegendKey val="0"/>
          <c:showVal val="0"/>
          <c:showCatName val="0"/>
          <c:showSerName val="0"/>
          <c:showPercent val="0"/>
          <c:showBubbleSize val="0"/>
        </c:dLbls>
        <c:smooth val="0"/>
        <c:axId val="565499184"/>
        <c:axId val="565502712"/>
      </c:lineChart>
      <c:catAx>
        <c:axId val="565499184"/>
        <c:scaling>
          <c:orientation val="minMax"/>
        </c:scaling>
        <c:delete val="0"/>
        <c:axPos val="b"/>
        <c:numFmt formatCode="General" sourceLinked="1"/>
        <c:majorTickMark val="out"/>
        <c:minorTickMark val="none"/>
        <c:tickLblPos val="nextTo"/>
        <c:crossAx val="565502712"/>
        <c:crosses val="autoZero"/>
        <c:auto val="1"/>
        <c:lblAlgn val="ctr"/>
        <c:lblOffset val="100"/>
        <c:noMultiLvlLbl val="0"/>
      </c:catAx>
      <c:valAx>
        <c:axId val="565502712"/>
        <c:scaling>
          <c:orientation val="minMax"/>
          <c:min val="80000000"/>
        </c:scaling>
        <c:delete val="0"/>
        <c:axPos val="l"/>
        <c:majorGridlines/>
        <c:numFmt formatCode="_(* #,##0.00_);_(* \(#,##0.00\);_(* &quot;-&quot;??_);_(@_)" sourceLinked="1"/>
        <c:majorTickMark val="out"/>
        <c:minorTickMark val="none"/>
        <c:tickLblPos val="nextTo"/>
        <c:crossAx val="565499184"/>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36" b="1" i="0" u="none" strike="noStrike" baseline="0">
                <a:solidFill>
                  <a:srgbClr val="000000"/>
                </a:solidFill>
                <a:latin typeface="Verdana"/>
                <a:ea typeface="Verdana"/>
                <a:cs typeface="Verdana"/>
              </a:defRPr>
            </a:pPr>
            <a:r>
              <a:rPr lang="en-US"/>
              <a:t>Range Forward-($-Payoff)</a:t>
            </a:r>
          </a:p>
        </c:rich>
      </c:tx>
      <c:layout>
        <c:manualLayout>
          <c:xMode val="edge"/>
          <c:yMode val="edge"/>
          <c:x val="0.31130434782608696"/>
          <c:y val="4.1666666666666664E-2"/>
        </c:manualLayout>
      </c:layout>
      <c:overlay val="0"/>
      <c:spPr>
        <a:noFill/>
        <a:ln w="31711">
          <a:noFill/>
        </a:ln>
      </c:spPr>
    </c:title>
    <c:autoTitleDeleted val="0"/>
    <c:plotArea>
      <c:layout>
        <c:manualLayout>
          <c:layoutTarget val="inner"/>
          <c:xMode val="edge"/>
          <c:yMode val="edge"/>
          <c:x val="0.21565217391304348"/>
          <c:y val="0.17857142857142858"/>
          <c:w val="0.61913043478260865"/>
          <c:h val="0.55059523809523814"/>
        </c:manualLayout>
      </c:layout>
      <c:lineChart>
        <c:grouping val="standard"/>
        <c:varyColors val="0"/>
        <c:ser>
          <c:idx val="0"/>
          <c:order val="0"/>
          <c:spPr>
            <a:ln w="15855">
              <a:solidFill>
                <a:srgbClr val="FF0000"/>
              </a:solidFill>
              <a:prstDash val="solid"/>
            </a:ln>
          </c:spPr>
          <c:marker>
            <c:symbol val="diamond"/>
            <c:size val="3"/>
            <c:spPr>
              <a:noFill/>
              <a:ln>
                <a:solidFill>
                  <a:srgbClr val="000080"/>
                </a:solidFill>
                <a:prstDash val="solid"/>
              </a:ln>
            </c:spPr>
          </c:marker>
          <c:cat>
            <c:numRef>
              <c:f>Sheet4!$A$2:$A$26</c:f>
              <c:numCache>
                <c:formatCode>0.0000</c:formatCode>
                <c:ptCount val="25"/>
                <c:pt idx="0">
                  <c:v>1.28</c:v>
                </c:pt>
                <c:pt idx="1">
                  <c:v>1.3</c:v>
                </c:pt>
                <c:pt idx="2">
                  <c:v>1.32</c:v>
                </c:pt>
                <c:pt idx="3">
                  <c:v>1.34</c:v>
                </c:pt>
                <c:pt idx="4">
                  <c:v>1.36</c:v>
                </c:pt>
                <c:pt idx="5">
                  <c:v>1.3800000000000001</c:v>
                </c:pt>
                <c:pt idx="6">
                  <c:v>1.4</c:v>
                </c:pt>
                <c:pt idx="7">
                  <c:v>1.42</c:v>
                </c:pt>
                <c:pt idx="8">
                  <c:v>1.44</c:v>
                </c:pt>
                <c:pt idx="9">
                  <c:v>1.45</c:v>
                </c:pt>
                <c:pt idx="10">
                  <c:v>1.46</c:v>
                </c:pt>
                <c:pt idx="11">
                  <c:v>1.47</c:v>
                </c:pt>
                <c:pt idx="12">
                  <c:v>1.48</c:v>
                </c:pt>
                <c:pt idx="13">
                  <c:v>1.49</c:v>
                </c:pt>
                <c:pt idx="14">
                  <c:v>1.5</c:v>
                </c:pt>
                <c:pt idx="15">
                  <c:v>1.52</c:v>
                </c:pt>
                <c:pt idx="16">
                  <c:v>1.54</c:v>
                </c:pt>
                <c:pt idx="17">
                  <c:v>1.56</c:v>
                </c:pt>
                <c:pt idx="18">
                  <c:v>1.58</c:v>
                </c:pt>
                <c:pt idx="19">
                  <c:v>1.6</c:v>
                </c:pt>
                <c:pt idx="20">
                  <c:v>1.62</c:v>
                </c:pt>
                <c:pt idx="21">
                  <c:v>1.6400000000000001</c:v>
                </c:pt>
                <c:pt idx="22">
                  <c:v>1.6600000000000001</c:v>
                </c:pt>
                <c:pt idx="23">
                  <c:v>1.6800000000000002</c:v>
                </c:pt>
                <c:pt idx="24">
                  <c:v>1.7000000000000002</c:v>
                </c:pt>
              </c:numCache>
            </c:numRef>
          </c:cat>
          <c:val>
            <c:numRef>
              <c:f>Sheet4!$E$2:$E$26</c:f>
              <c:numCache>
                <c:formatCode>_(* #,##0_);_(* \(#,##0\);_(* "-"??_);_(@_)</c:formatCode>
                <c:ptCount val="25"/>
                <c:pt idx="0">
                  <c:v>1450500</c:v>
                </c:pt>
                <c:pt idx="1">
                  <c:v>1450500</c:v>
                </c:pt>
                <c:pt idx="2">
                  <c:v>1450500</c:v>
                </c:pt>
                <c:pt idx="3">
                  <c:v>1450500</c:v>
                </c:pt>
                <c:pt idx="4">
                  <c:v>1450500</c:v>
                </c:pt>
                <c:pt idx="5">
                  <c:v>1450500</c:v>
                </c:pt>
                <c:pt idx="6">
                  <c:v>1450500</c:v>
                </c:pt>
                <c:pt idx="7">
                  <c:v>1450500</c:v>
                </c:pt>
                <c:pt idx="8">
                  <c:v>1450500</c:v>
                </c:pt>
                <c:pt idx="9">
                  <c:v>1450500</c:v>
                </c:pt>
                <c:pt idx="10">
                  <c:v>1460500</c:v>
                </c:pt>
                <c:pt idx="11">
                  <c:v>1470500</c:v>
                </c:pt>
                <c:pt idx="12">
                  <c:v>1480500</c:v>
                </c:pt>
                <c:pt idx="13">
                  <c:v>1490500</c:v>
                </c:pt>
                <c:pt idx="14">
                  <c:v>1490500</c:v>
                </c:pt>
                <c:pt idx="15">
                  <c:v>1490500</c:v>
                </c:pt>
                <c:pt idx="16">
                  <c:v>1490500</c:v>
                </c:pt>
                <c:pt idx="17">
                  <c:v>1490500</c:v>
                </c:pt>
                <c:pt idx="18">
                  <c:v>1490500</c:v>
                </c:pt>
                <c:pt idx="19">
                  <c:v>1490500</c:v>
                </c:pt>
                <c:pt idx="20">
                  <c:v>1490500</c:v>
                </c:pt>
                <c:pt idx="21">
                  <c:v>1490500</c:v>
                </c:pt>
                <c:pt idx="22">
                  <c:v>1490500</c:v>
                </c:pt>
                <c:pt idx="23">
                  <c:v>1490500</c:v>
                </c:pt>
                <c:pt idx="24">
                  <c:v>1490500</c:v>
                </c:pt>
              </c:numCache>
            </c:numRef>
          </c:val>
          <c:smooth val="0"/>
          <c:extLst>
            <c:ext xmlns:c16="http://schemas.microsoft.com/office/drawing/2014/chart" uri="{C3380CC4-5D6E-409C-BE32-E72D297353CC}">
              <c16:uniqueId val="{00000000-23D0-48AA-A095-C8F48C4E9529}"/>
            </c:ext>
          </c:extLst>
        </c:ser>
        <c:dLbls>
          <c:showLegendKey val="0"/>
          <c:showVal val="0"/>
          <c:showCatName val="0"/>
          <c:showSerName val="0"/>
          <c:showPercent val="0"/>
          <c:showBubbleSize val="0"/>
        </c:dLbls>
        <c:marker val="1"/>
        <c:smooth val="0"/>
        <c:axId val="230114968"/>
        <c:axId val="230116928"/>
      </c:lineChart>
      <c:catAx>
        <c:axId val="230114968"/>
        <c:scaling>
          <c:orientation val="minMax"/>
        </c:scaling>
        <c:delete val="0"/>
        <c:axPos val="b"/>
        <c:title>
          <c:tx>
            <c:rich>
              <a:bodyPr/>
              <a:lstStyle/>
              <a:p>
                <a:pPr>
                  <a:defRPr sz="1186" b="1" i="0" u="none" strike="noStrike" baseline="0">
                    <a:solidFill>
                      <a:srgbClr val="000000"/>
                    </a:solidFill>
                    <a:latin typeface="Verdana"/>
                    <a:ea typeface="Verdana"/>
                    <a:cs typeface="Verdana"/>
                  </a:defRPr>
                </a:pPr>
                <a:r>
                  <a:rPr lang="en-US"/>
                  <a:t>Spot Price</a:t>
                </a:r>
              </a:p>
            </c:rich>
          </c:tx>
          <c:layout>
            <c:manualLayout>
              <c:xMode val="edge"/>
              <c:yMode val="edge"/>
              <c:x val="0.45565217391304347"/>
              <c:y val="0.89880952380952384"/>
            </c:manualLayout>
          </c:layout>
          <c:overlay val="0"/>
          <c:spPr>
            <a:noFill/>
            <a:ln w="31711">
              <a:noFill/>
            </a:ln>
          </c:spPr>
        </c:title>
        <c:numFmt formatCode="0.0000" sourceLinked="1"/>
        <c:majorTickMark val="out"/>
        <c:minorTickMark val="none"/>
        <c:tickLblPos val="nextTo"/>
        <c:spPr>
          <a:ln w="3964">
            <a:solidFill>
              <a:srgbClr val="000000"/>
            </a:solidFill>
            <a:prstDash val="solid"/>
          </a:ln>
        </c:spPr>
        <c:txPr>
          <a:bodyPr rot="-2700000" vert="horz"/>
          <a:lstStyle/>
          <a:p>
            <a:pPr>
              <a:defRPr sz="1186" b="0" i="0" u="none" strike="noStrike" baseline="0">
                <a:solidFill>
                  <a:srgbClr val="000000"/>
                </a:solidFill>
                <a:latin typeface="Verdana"/>
                <a:ea typeface="Verdana"/>
                <a:cs typeface="Verdana"/>
              </a:defRPr>
            </a:pPr>
            <a:endParaRPr lang="en-US"/>
          </a:p>
        </c:txPr>
        <c:crossAx val="230116928"/>
        <c:crosses val="autoZero"/>
        <c:auto val="1"/>
        <c:lblAlgn val="ctr"/>
        <c:lblOffset val="100"/>
        <c:tickLblSkip val="2"/>
        <c:tickMarkSkip val="1"/>
        <c:noMultiLvlLbl val="0"/>
      </c:catAx>
      <c:valAx>
        <c:axId val="230116928"/>
        <c:scaling>
          <c:orientation val="minMax"/>
          <c:max val="1500000"/>
          <c:min val="1400000"/>
        </c:scaling>
        <c:delete val="0"/>
        <c:axPos val="l"/>
        <c:title>
          <c:tx>
            <c:rich>
              <a:bodyPr/>
              <a:lstStyle/>
              <a:p>
                <a:pPr>
                  <a:defRPr sz="1186" b="1" i="0" u="none" strike="noStrike" baseline="0">
                    <a:solidFill>
                      <a:srgbClr val="000000"/>
                    </a:solidFill>
                    <a:latin typeface="Verdana"/>
                    <a:ea typeface="Verdana"/>
                    <a:cs typeface="Verdana"/>
                  </a:defRPr>
                </a:pPr>
                <a:r>
                  <a:rPr lang="en-US"/>
                  <a:t>$ Value of A/R</a:t>
                </a:r>
              </a:p>
            </c:rich>
          </c:tx>
          <c:layout>
            <c:manualLayout>
              <c:xMode val="edge"/>
              <c:yMode val="edge"/>
              <c:x val="1.7391304347826087E-2"/>
              <c:y val="0.2857142857142857"/>
            </c:manualLayout>
          </c:layout>
          <c:overlay val="0"/>
          <c:spPr>
            <a:noFill/>
            <a:ln w="31711">
              <a:noFill/>
            </a:ln>
          </c:spPr>
        </c:title>
        <c:numFmt formatCode="_(* #,##0_);_(* \(#,##0\);_(* &quot;-&quot;??_);_(@_)" sourceLinked="1"/>
        <c:majorTickMark val="out"/>
        <c:minorTickMark val="none"/>
        <c:tickLblPos val="nextTo"/>
        <c:spPr>
          <a:ln w="3964">
            <a:solidFill>
              <a:srgbClr val="000000"/>
            </a:solidFill>
            <a:prstDash val="solid"/>
          </a:ln>
        </c:spPr>
        <c:txPr>
          <a:bodyPr rot="0" vert="horz"/>
          <a:lstStyle/>
          <a:p>
            <a:pPr>
              <a:defRPr sz="1186" b="0" i="0" u="none" strike="noStrike" baseline="0">
                <a:solidFill>
                  <a:srgbClr val="000000"/>
                </a:solidFill>
                <a:latin typeface="Verdana"/>
                <a:ea typeface="Verdana"/>
                <a:cs typeface="Verdana"/>
              </a:defRPr>
            </a:pPr>
            <a:endParaRPr lang="en-US"/>
          </a:p>
        </c:txPr>
        <c:crossAx val="230114968"/>
        <c:crosses val="autoZero"/>
        <c:crossBetween val="between"/>
      </c:valAx>
      <c:spPr>
        <a:noFill/>
        <a:ln w="15855">
          <a:solidFill>
            <a:srgbClr val="808080"/>
          </a:solidFill>
          <a:prstDash val="solid"/>
        </a:ln>
      </c:spPr>
    </c:plotArea>
    <c:plotVisOnly val="1"/>
    <c:dispBlanksAs val="gap"/>
    <c:showDLblsOverMax val="0"/>
  </c:chart>
  <c:spPr>
    <a:noFill/>
    <a:ln w="3964">
      <a:solidFill>
        <a:srgbClr val="000000"/>
      </a:solidFill>
      <a:prstDash val="solid"/>
    </a:ln>
  </c:spPr>
  <c:txPr>
    <a:bodyPr/>
    <a:lstStyle/>
    <a:p>
      <a:pPr>
        <a:defRPr sz="1186" b="0" i="0" u="none" strike="noStrike" baseline="0">
          <a:solidFill>
            <a:srgbClr val="000000"/>
          </a:solidFill>
          <a:latin typeface="Verdana"/>
          <a:ea typeface="Verdana"/>
          <a:cs typeface="Verdana"/>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C00000"/>
                </a:solidFill>
              </a:rPr>
              <a:t>COGS with </a:t>
            </a:r>
            <a:r>
              <a:rPr lang="en-US" sz="1600" b="1" dirty="0" smtClean="0">
                <a:solidFill>
                  <a:srgbClr val="C00000"/>
                </a:solidFill>
              </a:rPr>
              <a:t>Collar</a:t>
            </a:r>
          </a:p>
          <a:p>
            <a:pPr>
              <a:defRPr/>
            </a:pPr>
            <a:r>
              <a:rPr lang="en-US" sz="1400" dirty="0" smtClean="0">
                <a:solidFill>
                  <a:srgbClr val="002060"/>
                </a:solidFill>
              </a:rPr>
              <a:t>Long</a:t>
            </a:r>
            <a:r>
              <a:rPr lang="en-US" sz="1400" baseline="0" dirty="0" smtClean="0">
                <a:solidFill>
                  <a:srgbClr val="002060"/>
                </a:solidFill>
              </a:rPr>
              <a:t> Put with Strike €0.6860 and Short Call with Strike </a:t>
            </a:r>
            <a:r>
              <a:rPr lang="en-US" sz="1200" b="0" i="0" u="none" strike="noStrike" baseline="0" dirty="0" smtClean="0">
                <a:solidFill>
                  <a:srgbClr val="002060"/>
                </a:solidFill>
                <a:effectLst/>
              </a:rPr>
              <a:t>€</a:t>
            </a:r>
            <a:r>
              <a:rPr lang="en-US" sz="1400" baseline="0" dirty="0" smtClean="0">
                <a:solidFill>
                  <a:srgbClr val="002060"/>
                </a:solidFill>
              </a:rPr>
              <a:t>0.6942</a:t>
            </a:r>
            <a:endParaRPr lang="en-US" sz="1400" dirty="0">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932165743033883"/>
          <c:y val="0.16255072463768117"/>
          <c:w val="0.8554694979065558"/>
          <c:h val="0.62601757389022028"/>
        </c:manualLayout>
      </c:layout>
      <c:lineChart>
        <c:grouping val="standard"/>
        <c:varyColors val="0"/>
        <c:ser>
          <c:idx val="0"/>
          <c:order val="0"/>
          <c:tx>
            <c:strRef>
              <c:f>Collar!$C$6</c:f>
              <c:strCache>
                <c:ptCount val="1"/>
                <c:pt idx="0">
                  <c:v>COGS with Collar</c:v>
                </c:pt>
              </c:strCache>
            </c:strRef>
          </c:tx>
          <c:spPr>
            <a:ln w="28575" cap="rnd">
              <a:solidFill>
                <a:schemeClr val="accent1"/>
              </a:solidFill>
              <a:round/>
            </a:ln>
            <a:effectLst/>
          </c:spPr>
          <c:marker>
            <c:symbol val="none"/>
          </c:marker>
          <c:cat>
            <c:numRef>
              <c:f>Collar!$B$7:$B$47</c:f>
              <c:numCache>
                <c:formatCode>0.0000</c:formatCode>
                <c:ptCount val="41"/>
                <c:pt idx="0">
                  <c:v>0.67</c:v>
                </c:pt>
                <c:pt idx="1">
                  <c:v>0.67100000000000004</c:v>
                </c:pt>
                <c:pt idx="2">
                  <c:v>0.67200000000000004</c:v>
                </c:pt>
                <c:pt idx="3">
                  <c:v>0.67300000000000004</c:v>
                </c:pt>
                <c:pt idx="4">
                  <c:v>0.67400000000000004</c:v>
                </c:pt>
                <c:pt idx="5">
                  <c:v>0.67500000000000004</c:v>
                </c:pt>
                <c:pt idx="6">
                  <c:v>0.67600000000000005</c:v>
                </c:pt>
                <c:pt idx="7">
                  <c:v>0.67700000000000005</c:v>
                </c:pt>
                <c:pt idx="8">
                  <c:v>0.67800000000000005</c:v>
                </c:pt>
                <c:pt idx="9">
                  <c:v>0.67900000000000005</c:v>
                </c:pt>
                <c:pt idx="10">
                  <c:v>0.68</c:v>
                </c:pt>
                <c:pt idx="11">
                  <c:v>0.68100000000000005</c:v>
                </c:pt>
                <c:pt idx="12">
                  <c:v>0.68200000000000005</c:v>
                </c:pt>
                <c:pt idx="13">
                  <c:v>0.68300000000000005</c:v>
                </c:pt>
                <c:pt idx="14">
                  <c:v>0.68400000000000005</c:v>
                </c:pt>
                <c:pt idx="15">
                  <c:v>0.68500000000000005</c:v>
                </c:pt>
                <c:pt idx="16">
                  <c:v>0.68600000000000005</c:v>
                </c:pt>
                <c:pt idx="17">
                  <c:v>0.68700000000000006</c:v>
                </c:pt>
                <c:pt idx="18">
                  <c:v>0.68800000000000006</c:v>
                </c:pt>
                <c:pt idx="19">
                  <c:v>0.68900000000000006</c:v>
                </c:pt>
                <c:pt idx="20">
                  <c:v>0.69000000000000006</c:v>
                </c:pt>
                <c:pt idx="21">
                  <c:v>0.69100000000000006</c:v>
                </c:pt>
                <c:pt idx="22">
                  <c:v>0.69200000000000006</c:v>
                </c:pt>
                <c:pt idx="23">
                  <c:v>0.69300000000000006</c:v>
                </c:pt>
                <c:pt idx="24">
                  <c:v>0.69400000000000006</c:v>
                </c:pt>
                <c:pt idx="25">
                  <c:v>0.69500000000000006</c:v>
                </c:pt>
                <c:pt idx="26">
                  <c:v>0.69600000000000006</c:v>
                </c:pt>
                <c:pt idx="27">
                  <c:v>0.69700000000000006</c:v>
                </c:pt>
                <c:pt idx="28">
                  <c:v>0.69800000000000006</c:v>
                </c:pt>
                <c:pt idx="29">
                  <c:v>0.69900000000000007</c:v>
                </c:pt>
                <c:pt idx="30">
                  <c:v>0.70000000000000007</c:v>
                </c:pt>
                <c:pt idx="31">
                  <c:v>0.70100000000000007</c:v>
                </c:pt>
                <c:pt idx="32">
                  <c:v>0.70200000000000007</c:v>
                </c:pt>
                <c:pt idx="33">
                  <c:v>0.70300000000000007</c:v>
                </c:pt>
                <c:pt idx="34">
                  <c:v>0.70400000000000007</c:v>
                </c:pt>
                <c:pt idx="35">
                  <c:v>0.70500000000000007</c:v>
                </c:pt>
                <c:pt idx="36">
                  <c:v>0.70600000000000007</c:v>
                </c:pt>
                <c:pt idx="37">
                  <c:v>0.70700000000000007</c:v>
                </c:pt>
                <c:pt idx="38">
                  <c:v>0.70800000000000007</c:v>
                </c:pt>
                <c:pt idx="39">
                  <c:v>0.70900000000000007</c:v>
                </c:pt>
                <c:pt idx="40">
                  <c:v>0.71000000000000008</c:v>
                </c:pt>
              </c:numCache>
            </c:numRef>
          </c:cat>
          <c:val>
            <c:numRef>
              <c:f>Collar!$C$7:$C$47</c:f>
              <c:numCache>
                <c:formatCode>_(* #,##0_);_(* \(#,##0\);_(* "-"??_);_(@_)</c:formatCode>
                <c:ptCount val="41"/>
                <c:pt idx="0">
                  <c:v>102040816.32653061</c:v>
                </c:pt>
                <c:pt idx="1">
                  <c:v>102040816.32653061</c:v>
                </c:pt>
                <c:pt idx="2">
                  <c:v>102040816.32653061</c:v>
                </c:pt>
                <c:pt idx="3">
                  <c:v>102040816.32653061</c:v>
                </c:pt>
                <c:pt idx="4">
                  <c:v>102040816.32653061</c:v>
                </c:pt>
                <c:pt idx="5">
                  <c:v>102040816.32653061</c:v>
                </c:pt>
                <c:pt idx="6">
                  <c:v>102040816.32653061</c:v>
                </c:pt>
                <c:pt idx="7">
                  <c:v>102040816.32653061</c:v>
                </c:pt>
                <c:pt idx="8">
                  <c:v>102040816.32653061</c:v>
                </c:pt>
                <c:pt idx="9">
                  <c:v>102040816.32653061</c:v>
                </c:pt>
                <c:pt idx="10">
                  <c:v>102040816.32653061</c:v>
                </c:pt>
                <c:pt idx="11">
                  <c:v>102040816.32653061</c:v>
                </c:pt>
                <c:pt idx="12">
                  <c:v>102040816.32653061</c:v>
                </c:pt>
                <c:pt idx="13">
                  <c:v>102040816.32653061</c:v>
                </c:pt>
                <c:pt idx="14">
                  <c:v>102040816.32653061</c:v>
                </c:pt>
                <c:pt idx="15">
                  <c:v>102040816.32653061</c:v>
                </c:pt>
                <c:pt idx="16">
                  <c:v>102040816.32653061</c:v>
                </c:pt>
                <c:pt idx="17">
                  <c:v>101892285.29839882</c:v>
                </c:pt>
                <c:pt idx="18">
                  <c:v>101744186.04651162</c:v>
                </c:pt>
                <c:pt idx="19">
                  <c:v>101596516.69085631</c:v>
                </c:pt>
                <c:pt idx="20">
                  <c:v>101449275.36231883</c:v>
                </c:pt>
                <c:pt idx="21">
                  <c:v>101302460.2026049</c:v>
                </c:pt>
                <c:pt idx="22">
                  <c:v>101156069.36416183</c:v>
                </c:pt>
                <c:pt idx="23">
                  <c:v>101010101.01010101</c:v>
                </c:pt>
                <c:pt idx="24">
                  <c:v>100864553.31412102</c:v>
                </c:pt>
                <c:pt idx="25">
                  <c:v>100835494.09392105</c:v>
                </c:pt>
                <c:pt idx="26">
                  <c:v>100835494.09392105</c:v>
                </c:pt>
                <c:pt idx="27">
                  <c:v>100835494.09392105</c:v>
                </c:pt>
                <c:pt idx="28">
                  <c:v>100835494.09392105</c:v>
                </c:pt>
                <c:pt idx="29">
                  <c:v>100835494.09392105</c:v>
                </c:pt>
                <c:pt idx="30">
                  <c:v>100835494.09392105</c:v>
                </c:pt>
                <c:pt idx="31">
                  <c:v>100835494.09392105</c:v>
                </c:pt>
                <c:pt idx="32">
                  <c:v>100835494.09392105</c:v>
                </c:pt>
                <c:pt idx="33">
                  <c:v>100835494.09392105</c:v>
                </c:pt>
                <c:pt idx="34">
                  <c:v>100835494.09392105</c:v>
                </c:pt>
                <c:pt idx="35">
                  <c:v>100835494.09392105</c:v>
                </c:pt>
                <c:pt idx="36">
                  <c:v>100835494.09392105</c:v>
                </c:pt>
                <c:pt idx="37">
                  <c:v>100835494.09392105</c:v>
                </c:pt>
                <c:pt idx="38">
                  <c:v>100835494.09392105</c:v>
                </c:pt>
                <c:pt idx="39">
                  <c:v>100835494.09392105</c:v>
                </c:pt>
                <c:pt idx="40">
                  <c:v>100835494.09392105</c:v>
                </c:pt>
              </c:numCache>
            </c:numRef>
          </c:val>
          <c:smooth val="0"/>
          <c:extLst>
            <c:ext xmlns:c16="http://schemas.microsoft.com/office/drawing/2014/chart" uri="{C3380CC4-5D6E-409C-BE32-E72D297353CC}">
              <c16:uniqueId val="{00000000-2D6E-4400-A70D-B3D5151657AE}"/>
            </c:ext>
          </c:extLst>
        </c:ser>
        <c:dLbls>
          <c:showLegendKey val="0"/>
          <c:showVal val="0"/>
          <c:showCatName val="0"/>
          <c:showSerName val="0"/>
          <c:showPercent val="0"/>
          <c:showBubbleSize val="0"/>
        </c:dLbls>
        <c:smooth val="0"/>
        <c:axId val="289362936"/>
        <c:axId val="289357840"/>
      </c:lineChart>
      <c:catAx>
        <c:axId val="289362936"/>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57840"/>
        <c:crosses val="autoZero"/>
        <c:auto val="1"/>
        <c:lblAlgn val="ctr"/>
        <c:lblOffset val="100"/>
        <c:noMultiLvlLbl val="0"/>
      </c:catAx>
      <c:valAx>
        <c:axId val="28935784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362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rgbClr val="C00000"/>
                </a:solidFill>
              </a:rPr>
              <a:t>Call Option Value as a function of Sport Rate</a:t>
            </a:r>
          </a:p>
          <a:p>
            <a:pPr>
              <a:defRPr/>
            </a:pPr>
            <a:r>
              <a:rPr lang="en-US">
                <a:solidFill>
                  <a:srgbClr val="002060"/>
                </a:solidFill>
              </a:rPr>
              <a:t>Strike:</a:t>
            </a:r>
            <a:r>
              <a:rPr lang="en-US" baseline="0">
                <a:solidFill>
                  <a:srgbClr val="002060"/>
                </a:solidFill>
              </a:rPr>
              <a:t> 1.2500, Vol=10.5%, T=1</a:t>
            </a:r>
            <a:endParaRPr lang="en-US">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C00000"/>
              </a:solidFill>
              <a:prstDash val="dash"/>
              <a:round/>
            </a:ln>
            <a:effectLst/>
          </c:spPr>
          <c:marker>
            <c:symbol val="none"/>
          </c:marker>
          <c:cat>
            <c:numRef>
              <c:f>Sheet1!$A$23:$A$51</c:f>
              <c:numCache>
                <c:formatCode>0.0000</c:formatCode>
                <c:ptCount val="29"/>
                <c:pt idx="0">
                  <c:v>0.9</c:v>
                </c:pt>
                <c:pt idx="1">
                  <c:v>0.95000000000000007</c:v>
                </c:pt>
                <c:pt idx="2">
                  <c:v>1</c:v>
                </c:pt>
                <c:pt idx="3">
                  <c:v>1.05</c:v>
                </c:pt>
                <c:pt idx="4">
                  <c:v>1.1000000000000001</c:v>
                </c:pt>
                <c:pt idx="5">
                  <c:v>1.1500000000000001</c:v>
                </c:pt>
                <c:pt idx="6">
                  <c:v>1.2000000000000002</c:v>
                </c:pt>
                <c:pt idx="7">
                  <c:v>1.2500000000000002</c:v>
                </c:pt>
                <c:pt idx="8">
                  <c:v>1.3000000000000003</c:v>
                </c:pt>
                <c:pt idx="9">
                  <c:v>1.3500000000000003</c:v>
                </c:pt>
                <c:pt idx="10">
                  <c:v>1.4000000000000004</c:v>
                </c:pt>
                <c:pt idx="11">
                  <c:v>1.4500000000000004</c:v>
                </c:pt>
                <c:pt idx="12">
                  <c:v>1.5000000000000004</c:v>
                </c:pt>
                <c:pt idx="13">
                  <c:v>1.5500000000000005</c:v>
                </c:pt>
                <c:pt idx="14">
                  <c:v>1.6000000000000005</c:v>
                </c:pt>
                <c:pt idx="15">
                  <c:v>1.6500000000000006</c:v>
                </c:pt>
                <c:pt idx="16">
                  <c:v>1.7000000000000006</c:v>
                </c:pt>
                <c:pt idx="17">
                  <c:v>1.7500000000000007</c:v>
                </c:pt>
                <c:pt idx="18">
                  <c:v>1.8000000000000007</c:v>
                </c:pt>
                <c:pt idx="19">
                  <c:v>1.8500000000000008</c:v>
                </c:pt>
                <c:pt idx="20">
                  <c:v>1.9000000000000008</c:v>
                </c:pt>
                <c:pt idx="21">
                  <c:v>1.9500000000000008</c:v>
                </c:pt>
                <c:pt idx="22">
                  <c:v>2.0000000000000009</c:v>
                </c:pt>
                <c:pt idx="23">
                  <c:v>2.0500000000000007</c:v>
                </c:pt>
                <c:pt idx="24">
                  <c:v>2.1000000000000005</c:v>
                </c:pt>
                <c:pt idx="25">
                  <c:v>2.1500000000000004</c:v>
                </c:pt>
                <c:pt idx="26">
                  <c:v>2.2000000000000002</c:v>
                </c:pt>
                <c:pt idx="27">
                  <c:v>2.25</c:v>
                </c:pt>
                <c:pt idx="28">
                  <c:v>2.2999999999999998</c:v>
                </c:pt>
              </c:numCache>
            </c:numRef>
          </c:cat>
          <c:val>
            <c:numRef>
              <c:f>Sheet1!$B$23:$B$51</c:f>
              <c:numCache>
                <c:formatCode>_(* #,##0.0000_);_(* \(#,##0.0000\);_(* "-"??_);_(@_)</c:formatCode>
                <c:ptCount val="29"/>
                <c:pt idx="0">
                  <c:v>6.1079933309622853E-6</c:v>
                </c:pt>
                <c:pt idx="1">
                  <c:v>7.1127703855106399E-5</c:v>
                </c:pt>
                <c:pt idx="2">
                  <c:v>5.0942073106345631E-4</c:v>
                </c:pt>
                <c:pt idx="3">
                  <c:v>2.4288016674845064E-3</c:v>
                </c:pt>
                <c:pt idx="4">
                  <c:v>8.2606293571844125E-3</c:v>
                </c:pt>
                <c:pt idx="5">
                  <c:v>2.130999774518394E-2</c:v>
                </c:pt>
                <c:pt idx="6">
                  <c:v>4.404749816201059E-2</c:v>
                </c:pt>
                <c:pt idx="7">
                  <c:v>7.6590129709248278E-2</c:v>
                </c:pt>
                <c:pt idx="8">
                  <c:v>0.11685066468439786</c:v>
                </c:pt>
                <c:pt idx="9">
                  <c:v>0.16196603550929556</c:v>
                </c:pt>
                <c:pt idx="10">
                  <c:v>0.20958087551636395</c:v>
                </c:pt>
                <c:pt idx="11">
                  <c:v>0.25827133767601285</c:v>
                </c:pt>
                <c:pt idx="12">
                  <c:v>0.30735597489948607</c:v>
                </c:pt>
                <c:pt idx="13">
                  <c:v>0.35656566474342699</c:v>
                </c:pt>
                <c:pt idx="14">
                  <c:v>0.40581020633877762</c:v>
                </c:pt>
                <c:pt idx="15">
                  <c:v>0.45506339238824922</c:v>
                </c:pt>
                <c:pt idx="16">
                  <c:v>0.50431850894474328</c:v>
                </c:pt>
                <c:pt idx="17">
                  <c:v>0.55357401771963821</c:v>
                </c:pt>
                <c:pt idx="18">
                  <c:v>0.60282959966515093</c:v>
                </c:pt>
                <c:pt idx="19">
                  <c:v>0.65208519424961575</c:v>
                </c:pt>
                <c:pt idx="20">
                  <c:v>0.70134079087064194</c:v>
                </c:pt>
                <c:pt idx="21">
                  <c:v>0.75059638779985649</c:v>
                </c:pt>
                <c:pt idx="22">
                  <c:v>0.79985198477313735</c:v>
                </c:pt>
                <c:pt idx="23">
                  <c:v>0.84910758175240453</c:v>
                </c:pt>
                <c:pt idx="24">
                  <c:v>0.89836317873244798</c:v>
                </c:pt>
                <c:pt idx="25">
                  <c:v>0.94761877571258779</c:v>
                </c:pt>
                <c:pt idx="26">
                  <c:v>0.99687437269273937</c:v>
                </c:pt>
                <c:pt idx="27">
                  <c:v>1.0461299696728921</c:v>
                </c:pt>
                <c:pt idx="28">
                  <c:v>1.0953855666530445</c:v>
                </c:pt>
              </c:numCache>
            </c:numRef>
          </c:val>
          <c:smooth val="0"/>
          <c:extLst>
            <c:ext xmlns:c16="http://schemas.microsoft.com/office/drawing/2014/chart" uri="{C3380CC4-5D6E-409C-BE32-E72D297353CC}">
              <c16:uniqueId val="{00000000-7F0B-4391-AEB8-1CC08B3EB590}"/>
            </c:ext>
          </c:extLst>
        </c:ser>
        <c:dLbls>
          <c:showLegendKey val="0"/>
          <c:showVal val="0"/>
          <c:showCatName val="0"/>
          <c:showSerName val="0"/>
          <c:showPercent val="0"/>
          <c:showBubbleSize val="0"/>
        </c:dLbls>
        <c:smooth val="0"/>
        <c:axId val="41132527"/>
        <c:axId val="41130031"/>
      </c:lineChart>
      <c:catAx>
        <c:axId val="41132527"/>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30031"/>
        <c:crosses val="autoZero"/>
        <c:auto val="1"/>
        <c:lblAlgn val="ctr"/>
        <c:lblOffset val="100"/>
        <c:noMultiLvlLbl val="0"/>
      </c:catAx>
      <c:valAx>
        <c:axId val="41130031"/>
        <c:scaling>
          <c:orientation val="minMax"/>
        </c:scaling>
        <c:delete val="0"/>
        <c:axPos val="l"/>
        <c:majorGridlines>
          <c:spPr>
            <a:ln w="9525" cap="flat" cmpd="sng" algn="ctr">
              <a:solidFill>
                <a:schemeClr val="tx1">
                  <a:lumMod val="15000"/>
                  <a:lumOff val="85000"/>
                </a:schemeClr>
              </a:solidFill>
              <a:round/>
            </a:ln>
            <a:effectLst/>
          </c:spPr>
        </c:majorGridlines>
        <c:numFmt formatCode="_(* #,##0.0000_);_(* \(#,##0.0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325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rgbClr val="C00000"/>
                </a:solidFill>
              </a:rPr>
              <a:t>Call Option Value as a function of Sport Rate</a:t>
            </a:r>
          </a:p>
          <a:p>
            <a:pPr>
              <a:defRPr/>
            </a:pPr>
            <a:r>
              <a:rPr lang="en-US">
                <a:solidFill>
                  <a:srgbClr val="002060"/>
                </a:solidFill>
              </a:rPr>
              <a:t>Strike:</a:t>
            </a:r>
            <a:r>
              <a:rPr lang="en-US" baseline="0">
                <a:solidFill>
                  <a:srgbClr val="002060"/>
                </a:solidFill>
              </a:rPr>
              <a:t> 1.2500, Vol=10.5%, T=1</a:t>
            </a:r>
            <a:endParaRPr lang="en-US">
              <a:solidFill>
                <a:srgbClr val="002060"/>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C00000"/>
              </a:solidFill>
              <a:prstDash val="dash"/>
              <a:round/>
            </a:ln>
            <a:effectLst/>
          </c:spPr>
          <c:marker>
            <c:symbol val="none"/>
          </c:marker>
          <c:cat>
            <c:numRef>
              <c:f>Sheet1!$A$23:$A$51</c:f>
              <c:numCache>
                <c:formatCode>0.0000</c:formatCode>
                <c:ptCount val="29"/>
                <c:pt idx="0">
                  <c:v>0.9</c:v>
                </c:pt>
                <c:pt idx="1">
                  <c:v>0.95000000000000007</c:v>
                </c:pt>
                <c:pt idx="2">
                  <c:v>1</c:v>
                </c:pt>
                <c:pt idx="3">
                  <c:v>1.05</c:v>
                </c:pt>
                <c:pt idx="4">
                  <c:v>1.1000000000000001</c:v>
                </c:pt>
                <c:pt idx="5">
                  <c:v>1.1500000000000001</c:v>
                </c:pt>
                <c:pt idx="6">
                  <c:v>1.2000000000000002</c:v>
                </c:pt>
                <c:pt idx="7">
                  <c:v>1.2500000000000002</c:v>
                </c:pt>
                <c:pt idx="8">
                  <c:v>1.3000000000000003</c:v>
                </c:pt>
                <c:pt idx="9">
                  <c:v>1.3500000000000003</c:v>
                </c:pt>
                <c:pt idx="10">
                  <c:v>1.4000000000000004</c:v>
                </c:pt>
                <c:pt idx="11">
                  <c:v>1.4500000000000004</c:v>
                </c:pt>
                <c:pt idx="12">
                  <c:v>1.5000000000000004</c:v>
                </c:pt>
                <c:pt idx="13">
                  <c:v>1.5500000000000005</c:v>
                </c:pt>
                <c:pt idx="14">
                  <c:v>1.6000000000000005</c:v>
                </c:pt>
                <c:pt idx="15">
                  <c:v>1.6500000000000006</c:v>
                </c:pt>
                <c:pt idx="16">
                  <c:v>1.7000000000000006</c:v>
                </c:pt>
                <c:pt idx="17">
                  <c:v>1.7500000000000007</c:v>
                </c:pt>
                <c:pt idx="18">
                  <c:v>1.8000000000000007</c:v>
                </c:pt>
                <c:pt idx="19">
                  <c:v>1.8500000000000008</c:v>
                </c:pt>
                <c:pt idx="20">
                  <c:v>1.9000000000000008</c:v>
                </c:pt>
                <c:pt idx="21">
                  <c:v>1.9500000000000008</c:v>
                </c:pt>
                <c:pt idx="22">
                  <c:v>2.0000000000000009</c:v>
                </c:pt>
                <c:pt idx="23">
                  <c:v>2.0500000000000007</c:v>
                </c:pt>
                <c:pt idx="24">
                  <c:v>2.1000000000000005</c:v>
                </c:pt>
                <c:pt idx="25">
                  <c:v>2.1500000000000004</c:v>
                </c:pt>
                <c:pt idx="26">
                  <c:v>2.2000000000000002</c:v>
                </c:pt>
                <c:pt idx="27">
                  <c:v>2.25</c:v>
                </c:pt>
                <c:pt idx="28">
                  <c:v>2.2999999999999998</c:v>
                </c:pt>
              </c:numCache>
            </c:numRef>
          </c:cat>
          <c:val>
            <c:numRef>
              <c:f>Sheet1!$B$23:$B$51</c:f>
              <c:numCache>
                <c:formatCode>_(* #,##0.0000_);_(* \(#,##0.0000\);_(* "-"??_);_(@_)</c:formatCode>
                <c:ptCount val="29"/>
                <c:pt idx="0">
                  <c:v>6.1079933309622853E-6</c:v>
                </c:pt>
                <c:pt idx="1">
                  <c:v>7.1127703855106399E-5</c:v>
                </c:pt>
                <c:pt idx="2">
                  <c:v>5.0942073106345631E-4</c:v>
                </c:pt>
                <c:pt idx="3">
                  <c:v>2.4288016674845064E-3</c:v>
                </c:pt>
                <c:pt idx="4">
                  <c:v>8.2606293571844125E-3</c:v>
                </c:pt>
                <c:pt idx="5">
                  <c:v>2.130999774518394E-2</c:v>
                </c:pt>
                <c:pt idx="6">
                  <c:v>4.404749816201059E-2</c:v>
                </c:pt>
                <c:pt idx="7">
                  <c:v>7.6590129709248278E-2</c:v>
                </c:pt>
                <c:pt idx="8">
                  <c:v>0.11685066468439786</c:v>
                </c:pt>
                <c:pt idx="9">
                  <c:v>0.16196603550929556</c:v>
                </c:pt>
                <c:pt idx="10">
                  <c:v>0.20958087551636395</c:v>
                </c:pt>
                <c:pt idx="11">
                  <c:v>0.25827133767601285</c:v>
                </c:pt>
                <c:pt idx="12">
                  <c:v>0.30735597489948607</c:v>
                </c:pt>
                <c:pt idx="13">
                  <c:v>0.35656566474342699</c:v>
                </c:pt>
                <c:pt idx="14">
                  <c:v>0.40581020633877762</c:v>
                </c:pt>
                <c:pt idx="15">
                  <c:v>0.45506339238824922</c:v>
                </c:pt>
                <c:pt idx="16">
                  <c:v>0.50431850894474328</c:v>
                </c:pt>
                <c:pt idx="17">
                  <c:v>0.55357401771963821</c:v>
                </c:pt>
                <c:pt idx="18">
                  <c:v>0.60282959966515093</c:v>
                </c:pt>
                <c:pt idx="19">
                  <c:v>0.65208519424961575</c:v>
                </c:pt>
                <c:pt idx="20">
                  <c:v>0.70134079087064194</c:v>
                </c:pt>
                <c:pt idx="21">
                  <c:v>0.75059638779985649</c:v>
                </c:pt>
                <c:pt idx="22">
                  <c:v>0.79985198477313735</c:v>
                </c:pt>
                <c:pt idx="23">
                  <c:v>0.84910758175240453</c:v>
                </c:pt>
                <c:pt idx="24">
                  <c:v>0.89836317873244798</c:v>
                </c:pt>
                <c:pt idx="25">
                  <c:v>0.94761877571258779</c:v>
                </c:pt>
                <c:pt idx="26">
                  <c:v>0.99687437269273937</c:v>
                </c:pt>
                <c:pt idx="27">
                  <c:v>1.0461299696728921</c:v>
                </c:pt>
                <c:pt idx="28">
                  <c:v>1.0953855666530445</c:v>
                </c:pt>
              </c:numCache>
            </c:numRef>
          </c:val>
          <c:smooth val="0"/>
          <c:extLst>
            <c:ext xmlns:c16="http://schemas.microsoft.com/office/drawing/2014/chart" uri="{C3380CC4-5D6E-409C-BE32-E72D297353CC}">
              <c16:uniqueId val="{00000000-7F0B-4391-AEB8-1CC08B3EB590}"/>
            </c:ext>
          </c:extLst>
        </c:ser>
        <c:dLbls>
          <c:showLegendKey val="0"/>
          <c:showVal val="0"/>
          <c:showCatName val="0"/>
          <c:showSerName val="0"/>
          <c:showPercent val="0"/>
          <c:showBubbleSize val="0"/>
        </c:dLbls>
        <c:smooth val="0"/>
        <c:axId val="41132527"/>
        <c:axId val="41130031"/>
      </c:lineChart>
      <c:catAx>
        <c:axId val="41132527"/>
        <c:scaling>
          <c:orientation val="minMax"/>
        </c:scaling>
        <c:delete val="0"/>
        <c:axPos val="b"/>
        <c:numFmt formatCode="0.0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30031"/>
        <c:crosses val="autoZero"/>
        <c:auto val="1"/>
        <c:lblAlgn val="ctr"/>
        <c:lblOffset val="100"/>
        <c:noMultiLvlLbl val="0"/>
      </c:catAx>
      <c:valAx>
        <c:axId val="41130031"/>
        <c:scaling>
          <c:orientation val="minMax"/>
        </c:scaling>
        <c:delete val="0"/>
        <c:axPos val="l"/>
        <c:majorGridlines>
          <c:spPr>
            <a:ln w="9525" cap="flat" cmpd="sng" algn="ctr">
              <a:solidFill>
                <a:schemeClr val="tx1">
                  <a:lumMod val="15000"/>
                  <a:lumOff val="85000"/>
                </a:schemeClr>
              </a:solidFill>
              <a:round/>
            </a:ln>
            <a:effectLst/>
          </c:spPr>
        </c:majorGridlines>
        <c:numFmt formatCode="_(* #,##0.0000_);_(* \(#,##0.0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325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0.28675</cdr:x>
      <cdr:y>0.35375</cdr:y>
    </cdr:from>
    <cdr:to>
      <cdr:x>0.29075</cdr:x>
      <cdr:y>0.453</cdr:y>
    </cdr:to>
    <cdr:sp macro="" textlink="">
      <cdr:nvSpPr>
        <cdr:cNvPr id="6145" name="Text Box 1"/>
        <cdr:cNvSpPr txBox="1">
          <a:spLocks xmlns:a="http://schemas.openxmlformats.org/drawingml/2006/main" noChangeArrowheads="1"/>
        </cdr:cNvSpPr>
      </cdr:nvSpPr>
      <cdr:spPr bwMode="auto">
        <a:xfrm xmlns:a="http://schemas.openxmlformats.org/drawingml/2006/main">
          <a:off x="2114021" y="1391591"/>
          <a:ext cx="29490" cy="39043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sp>
  </cdr:relSizeAnchor>
  <cdr:relSizeAnchor xmlns:cdr="http://schemas.openxmlformats.org/drawingml/2006/chartDrawing">
    <cdr:from>
      <cdr:x>0.23103</cdr:x>
      <cdr:y>0.64586</cdr:y>
    </cdr:from>
    <cdr:to>
      <cdr:x>0.24803</cdr:x>
      <cdr:y>0.73161</cdr:y>
    </cdr:to>
    <cdr:sp macro="" textlink="">
      <cdr:nvSpPr>
        <cdr:cNvPr id="6146" name="AutoShape 2"/>
        <cdr:cNvSpPr>
          <a:spLocks xmlns:a="http://schemas.openxmlformats.org/drawingml/2006/main"/>
        </cdr:cNvSpPr>
      </cdr:nvSpPr>
      <cdr:spPr bwMode="auto">
        <a:xfrm xmlns:a="http://schemas.openxmlformats.org/drawingml/2006/main">
          <a:off x="1701800" y="2536694"/>
          <a:ext cx="125222" cy="336796"/>
        </a:xfrm>
        <a:prstGeom xmlns:a="http://schemas.openxmlformats.org/drawingml/2006/main" prst="rightBrace">
          <a:avLst>
            <a:gd name="adj1" fmla="val 22429"/>
            <a:gd name="adj2" fmla="val 50000"/>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Lst>
      </cdr:spPr>
    </cdr:sp>
  </cdr:relSizeAnchor>
  <cdr:relSizeAnchor xmlns:cdr="http://schemas.openxmlformats.org/drawingml/2006/chartDrawing">
    <cdr:from>
      <cdr:x>0.24138</cdr:x>
      <cdr:y>0.34721</cdr:y>
    </cdr:from>
    <cdr:to>
      <cdr:x>0.42729</cdr:x>
      <cdr:y>0.40128</cdr:y>
    </cdr:to>
    <cdr:sp macro="" textlink="">
      <cdr:nvSpPr>
        <cdr:cNvPr id="6147" name="Text Box 3"/>
        <cdr:cNvSpPr txBox="1">
          <a:spLocks xmlns:a="http://schemas.openxmlformats.org/drawingml/2006/main" noChangeArrowheads="1"/>
        </cdr:cNvSpPr>
      </cdr:nvSpPr>
      <cdr:spPr bwMode="auto">
        <a:xfrm xmlns:a="http://schemas.openxmlformats.org/drawingml/2006/main">
          <a:off x="1778000" y="1363711"/>
          <a:ext cx="1369414" cy="2123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0" i="0" u="none" strike="noStrike" baseline="0" dirty="0">
              <a:solidFill>
                <a:srgbClr val="000000"/>
              </a:solidFill>
              <a:latin typeface="Arial"/>
              <a:cs typeface="Arial"/>
            </a:rPr>
            <a:t>Premium=$160,000</a:t>
          </a:r>
        </a:p>
      </cdr:txBody>
    </cdr:sp>
  </cdr:relSizeAnchor>
  <cdr:relSizeAnchor xmlns:cdr="http://schemas.openxmlformats.org/drawingml/2006/chartDrawing">
    <cdr:from>
      <cdr:x>0.2505</cdr:x>
      <cdr:y>0.39575</cdr:y>
    </cdr:from>
    <cdr:to>
      <cdr:x>0.34975</cdr:x>
      <cdr:y>0.6685</cdr:y>
    </cdr:to>
    <cdr:sp macro="" textlink="">
      <cdr:nvSpPr>
        <cdr:cNvPr id="6148" name="Line 4"/>
        <cdr:cNvSpPr>
          <a:spLocks xmlns:a="http://schemas.openxmlformats.org/drawingml/2006/main" noChangeShapeType="1"/>
        </cdr:cNvSpPr>
      </cdr:nvSpPr>
      <cdr:spPr bwMode="auto">
        <a:xfrm xmlns:a="http://schemas.openxmlformats.org/drawingml/2006/main" flipH="1">
          <a:off x="1846774" y="1556811"/>
          <a:ext cx="731705" cy="1072951"/>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0.72125</cdr:x>
      <cdr:y>0.31</cdr:y>
    </cdr:from>
    <cdr:to>
      <cdr:x>0.77425</cdr:x>
      <cdr:y>0.373</cdr:y>
    </cdr:to>
    <cdr:sp macro="" textlink="">
      <cdr:nvSpPr>
        <cdr:cNvPr id="6149" name="Text Box 5"/>
        <cdr:cNvSpPr txBox="1">
          <a:spLocks xmlns:a="http://schemas.openxmlformats.org/drawingml/2006/main" noChangeArrowheads="1"/>
        </cdr:cNvSpPr>
      </cdr:nvSpPr>
      <cdr:spPr bwMode="auto">
        <a:xfrm xmlns:a="http://schemas.openxmlformats.org/drawingml/2006/main">
          <a:off x="5317307" y="1219486"/>
          <a:ext cx="390735" cy="24783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525" b="0" i="0" u="none" strike="noStrike" baseline="0">
              <a:solidFill>
                <a:srgbClr val="000000"/>
              </a:solidFill>
              <a:latin typeface="Arial"/>
              <a:cs typeface="Arial"/>
            </a:rPr>
            <a:t>Cap</a:t>
          </a:r>
        </a:p>
      </cdr:txBody>
    </cdr:sp>
  </cdr:relSizeAnchor>
</c:userShapes>
</file>

<file path=ppt/drawings/drawing2.xml><?xml version="1.0" encoding="utf-8"?>
<c:userShapes xmlns:c="http://schemas.openxmlformats.org/drawingml/2006/chart">
  <cdr:relSizeAnchor xmlns:cdr="http://schemas.openxmlformats.org/drawingml/2006/chartDrawing">
    <cdr:from>
      <cdr:x>0.5235</cdr:x>
      <cdr:y>0.24</cdr:y>
    </cdr:from>
    <cdr:to>
      <cdr:x>0.5235</cdr:x>
      <cdr:y>0.7405</cdr:y>
    </cdr:to>
    <cdr:sp macro="" textlink="">
      <cdr:nvSpPr>
        <cdr:cNvPr id="31745" name="Line 1"/>
        <cdr:cNvSpPr>
          <a:spLocks xmlns:a="http://schemas.openxmlformats.org/drawingml/2006/main" noChangeShapeType="1"/>
        </cdr:cNvSpPr>
      </cdr:nvSpPr>
      <cdr:spPr bwMode="auto">
        <a:xfrm xmlns:a="http://schemas.openxmlformats.org/drawingml/2006/main">
          <a:off x="3694876" y="845820"/>
          <a:ext cx="0" cy="1763887"/>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0.24225</cdr:x>
      <cdr:y>0.3285</cdr:y>
    </cdr:from>
    <cdr:to>
      <cdr:x>0.45825</cdr:x>
      <cdr:y>0.48525</cdr:y>
    </cdr:to>
    <cdr:sp macro="" textlink="">
      <cdr:nvSpPr>
        <cdr:cNvPr id="31746" name="Text Box 2"/>
        <cdr:cNvSpPr txBox="1">
          <a:spLocks xmlns:a="http://schemas.openxmlformats.org/drawingml/2006/main" noChangeArrowheads="1"/>
        </cdr:cNvSpPr>
      </cdr:nvSpPr>
      <cdr:spPr bwMode="auto">
        <a:xfrm xmlns:a="http://schemas.openxmlformats.org/drawingml/2006/main">
          <a:off x="1709807" y="1157716"/>
          <a:ext cx="1524533" cy="55242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500" b="0" i="0" u="none" strike="noStrike" baseline="0">
              <a:solidFill>
                <a:srgbClr val="000000"/>
              </a:solidFill>
              <a:latin typeface="Arial"/>
              <a:cs typeface="Arial"/>
            </a:rPr>
            <a:t>Do not Exercise</a:t>
          </a:r>
        </a:p>
        <a:p xmlns:a="http://schemas.openxmlformats.org/drawingml/2006/main">
          <a:pPr algn="l" rtl="0">
            <a:defRPr sz="1000"/>
          </a:pPr>
          <a:r>
            <a:rPr lang="en-US" sz="1500" b="0" i="0" u="none" strike="noStrike" baseline="0">
              <a:solidFill>
                <a:srgbClr val="000000"/>
              </a:solidFill>
              <a:latin typeface="Arial"/>
              <a:cs typeface="Arial"/>
            </a:rPr>
            <a:t>(Premium Lost)</a:t>
          </a:r>
        </a:p>
      </cdr:txBody>
    </cdr:sp>
  </cdr:relSizeAnchor>
  <cdr:relSizeAnchor xmlns:cdr="http://schemas.openxmlformats.org/drawingml/2006/chartDrawing">
    <cdr:from>
      <cdr:x>0.543</cdr:x>
      <cdr:y>0.30325</cdr:y>
    </cdr:from>
    <cdr:to>
      <cdr:x>0.69825</cdr:x>
      <cdr:y>0.487</cdr:y>
    </cdr:to>
    <cdr:sp macro="" textlink="">
      <cdr:nvSpPr>
        <cdr:cNvPr id="31747" name="Text Box 3"/>
        <cdr:cNvSpPr txBox="1">
          <a:spLocks xmlns:a="http://schemas.openxmlformats.org/drawingml/2006/main" noChangeArrowheads="1"/>
        </cdr:cNvSpPr>
      </cdr:nvSpPr>
      <cdr:spPr bwMode="auto">
        <a:xfrm xmlns:a="http://schemas.openxmlformats.org/drawingml/2006/main">
          <a:off x="3832508" y="1068729"/>
          <a:ext cx="1095758" cy="647581"/>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en-US" sz="1150" b="1" i="0" u="none" strike="noStrike" baseline="0">
              <a:solidFill>
                <a:srgbClr val="000000"/>
              </a:solidFill>
              <a:latin typeface="Arial"/>
              <a:cs typeface="Arial"/>
            </a:rPr>
            <a:t>Exercise</a:t>
          </a:r>
          <a:endParaRPr lang="en-US" sz="1150" b="0" i="0" u="none" strike="noStrike" baseline="0">
            <a:solidFill>
              <a:srgbClr val="000000"/>
            </a:solidFill>
            <a:latin typeface="Arial"/>
            <a:cs typeface="Arial"/>
          </a:endParaRPr>
        </a:p>
        <a:p xmlns:a="http://schemas.openxmlformats.org/drawingml/2006/main">
          <a:pPr algn="l" rtl="0">
            <a:defRPr sz="1000"/>
          </a:pPr>
          <a:r>
            <a:rPr lang="en-US" sz="1150" b="0" i="0" u="none" strike="noStrike" baseline="0">
              <a:solidFill>
                <a:srgbClr val="000000"/>
              </a:solidFill>
              <a:latin typeface="Arial"/>
              <a:cs typeface="Arial"/>
            </a:rPr>
            <a:t>(Premium Recovery)</a:t>
          </a:r>
        </a:p>
      </cdr:txBody>
    </cdr:sp>
  </cdr:relSizeAnchor>
  <cdr:relSizeAnchor xmlns:cdr="http://schemas.openxmlformats.org/drawingml/2006/chartDrawing">
    <cdr:from>
      <cdr:x>0.707</cdr:x>
      <cdr:y>0.24</cdr:y>
    </cdr:from>
    <cdr:to>
      <cdr:x>0.707</cdr:x>
      <cdr:y>0.5205</cdr:y>
    </cdr:to>
    <cdr:sp macro="" textlink="">
      <cdr:nvSpPr>
        <cdr:cNvPr id="31748" name="Line 4"/>
        <cdr:cNvSpPr>
          <a:spLocks xmlns:a="http://schemas.openxmlformats.org/drawingml/2006/main" noChangeShapeType="1"/>
        </cdr:cNvSpPr>
      </cdr:nvSpPr>
      <cdr:spPr bwMode="auto">
        <a:xfrm xmlns:a="http://schemas.openxmlformats.org/drawingml/2006/main">
          <a:off x="4990024" y="845820"/>
          <a:ext cx="0" cy="988552"/>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0.707</cdr:x>
      <cdr:y>0.57375</cdr:y>
    </cdr:from>
    <cdr:to>
      <cdr:x>0.7095</cdr:x>
      <cdr:y>0.7405</cdr:y>
    </cdr:to>
    <cdr:sp macro="" textlink="">
      <cdr:nvSpPr>
        <cdr:cNvPr id="31749" name="Line 5"/>
        <cdr:cNvSpPr>
          <a:spLocks xmlns:a="http://schemas.openxmlformats.org/drawingml/2006/main" noChangeShapeType="1"/>
        </cdr:cNvSpPr>
      </cdr:nvSpPr>
      <cdr:spPr bwMode="auto">
        <a:xfrm xmlns:a="http://schemas.openxmlformats.org/drawingml/2006/main" flipV="1">
          <a:off x="4990024" y="2022038"/>
          <a:ext cx="17645" cy="587669"/>
        </a:xfrm>
        <a:prstGeom xmlns:a="http://schemas.openxmlformats.org/drawingml/2006/main" prst="line">
          <a:avLst/>
        </a:prstGeom>
        <a:noFill xmlns:a="http://schemas.openxmlformats.org/drawingml/2006/main"/>
        <a:ln xmlns:a="http://schemas.openxmlformats.org/drawingml/2006/main" w="9525">
          <a:solidFill>
            <a:srgbClr xmlns:mc="http://schemas.openxmlformats.org/markup-compatibility/2006" xmlns:a14="http://schemas.microsoft.com/office/drawing/2010/main" val="000000" mc:Ignorable="a14" a14:legacySpreadsheetColorIndex="64"/>
          </a:solidFill>
          <a:round/>
          <a:headEnd/>
          <a:tailEnd type="triangle" w="med" len="me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0.76725</cdr:x>
      <cdr:y>0.57375</cdr:y>
    </cdr:from>
    <cdr:to>
      <cdr:x>0.8915</cdr:x>
      <cdr:y>0.7305</cdr:y>
    </cdr:to>
    <cdr:sp macro="" textlink="">
      <cdr:nvSpPr>
        <cdr:cNvPr id="31750" name="Text Box 6"/>
        <cdr:cNvSpPr txBox="1">
          <a:spLocks xmlns:a="http://schemas.openxmlformats.org/drawingml/2006/main" noChangeArrowheads="1"/>
        </cdr:cNvSpPr>
      </cdr:nvSpPr>
      <cdr:spPr bwMode="auto">
        <a:xfrm xmlns:a="http://schemas.openxmlformats.org/drawingml/2006/main">
          <a:off x="5415270" y="2022038"/>
          <a:ext cx="876959" cy="55242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500" b="0" i="0" u="none" strike="noStrike" baseline="0">
              <a:solidFill>
                <a:srgbClr val="000000"/>
              </a:solidFill>
              <a:latin typeface="Arial"/>
              <a:cs typeface="Arial"/>
            </a:rPr>
            <a:t>Exercise</a:t>
          </a:r>
        </a:p>
        <a:p xmlns:a="http://schemas.openxmlformats.org/drawingml/2006/main">
          <a:pPr algn="l" rtl="0">
            <a:defRPr sz="1000"/>
          </a:pPr>
          <a:r>
            <a:rPr lang="en-US" sz="1500" b="0" i="0" u="none" strike="noStrike" baseline="0">
              <a:solidFill>
                <a:srgbClr val="000000"/>
              </a:solidFill>
              <a:latin typeface="Arial"/>
              <a:cs typeface="Arial"/>
            </a:rPr>
            <a:t>(Profit)</a:t>
          </a:r>
        </a:p>
      </cdr:txBody>
    </cdr:sp>
  </cdr:relSizeAnchor>
</c:userShapes>
</file>

<file path=ppt/drawings/drawing3.xml><?xml version="1.0" encoding="utf-8"?>
<c:userShapes xmlns:c="http://schemas.openxmlformats.org/drawingml/2006/chart">
  <cdr:relSizeAnchor xmlns:cdr="http://schemas.openxmlformats.org/drawingml/2006/chartDrawing">
    <cdr:from>
      <cdr:x>0.4455</cdr:x>
      <cdr:y>0.21475</cdr:y>
    </cdr:from>
    <cdr:to>
      <cdr:x>0.4455</cdr:x>
      <cdr:y>0.69825</cdr:y>
    </cdr:to>
    <cdr:sp macro="" textlink="">
      <cdr:nvSpPr>
        <cdr:cNvPr id="18433" name="Line 1"/>
        <cdr:cNvSpPr>
          <a:spLocks xmlns:a="http://schemas.openxmlformats.org/drawingml/2006/main" noChangeShapeType="1"/>
        </cdr:cNvSpPr>
      </cdr:nvSpPr>
      <cdr:spPr bwMode="auto">
        <a:xfrm xmlns:a="http://schemas.openxmlformats.org/drawingml/2006/main">
          <a:off x="2439948" y="687286"/>
          <a:ext cx="0" cy="1547393"/>
        </a:xfrm>
        <a:prstGeom xmlns:a="http://schemas.openxmlformats.org/drawingml/2006/main" prst="line">
          <a:avLst/>
        </a:prstGeom>
        <a:noFill xmlns:a="http://schemas.openxmlformats.org/drawingml/2006/main"/>
        <a:ln xmlns:a="http://schemas.openxmlformats.org/drawingml/2006/main" w="15875">
          <a:solidFill>
            <a:srgbClr xmlns:mc="http://schemas.openxmlformats.org/markup-compatibility/2006" xmlns:a14="http://schemas.microsoft.com/office/drawing/2010/main" val="FF0000" mc:Ignorable="a14" a14:legacySpreadsheetColorIndex="10"/>
          </a:solidFill>
          <a:round/>
          <a:headEnd type="triangle" w="med" len="med"/>
          <a:tailEnd type="triangle" w="med" len="me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0.54775</cdr:x>
      <cdr:y>0.1895</cdr:y>
    </cdr:from>
    <cdr:to>
      <cdr:x>0.5485</cdr:x>
      <cdr:y>0.6735</cdr:y>
    </cdr:to>
    <cdr:sp macro="" textlink="">
      <cdr:nvSpPr>
        <cdr:cNvPr id="18434" name="Line 2"/>
        <cdr:cNvSpPr>
          <a:spLocks xmlns:a="http://schemas.openxmlformats.org/drawingml/2006/main" noChangeShapeType="1"/>
        </cdr:cNvSpPr>
      </cdr:nvSpPr>
      <cdr:spPr bwMode="auto">
        <a:xfrm xmlns:a="http://schemas.openxmlformats.org/drawingml/2006/main">
          <a:off x="2999958" y="606476"/>
          <a:ext cx="4108" cy="1548993"/>
        </a:xfrm>
        <a:prstGeom xmlns:a="http://schemas.openxmlformats.org/drawingml/2006/main" prst="line">
          <a:avLst/>
        </a:prstGeom>
        <a:noFill xmlns:a="http://schemas.openxmlformats.org/drawingml/2006/main"/>
        <a:ln xmlns:a="http://schemas.openxmlformats.org/drawingml/2006/main" w="15875">
          <a:solidFill>
            <a:srgbClr xmlns:mc="http://schemas.openxmlformats.org/markup-compatibility/2006" xmlns:a14="http://schemas.microsoft.com/office/drawing/2010/main" val="FF0000" mc:Ignorable="a14" a14:legacySpreadsheetColorIndex="10"/>
          </a:solidFill>
          <a:round/>
          <a:headEnd type="triangle" w="med" len="med"/>
          <a:tailEnd type="triangle" w="med" len="med"/>
        </a:ln>
        <a:extLst xmlns:a="http://schemas.openxmlformats.org/drawingml/2006/main">
          <a:ext uri="{909E8E84-426E-40DD-AFC4-6F175D3DCCD1}">
            <a14:hiddenFill xmlns:a14="http://schemas.microsoft.com/office/drawing/2010/main">
              <a:noFill/>
            </a14:hiddenFill>
          </a:ext>
        </a:extLst>
      </cdr:spPr>
    </cdr:sp>
  </cdr:relSizeAnchor>
  <cdr:relSizeAnchor xmlns:cdr="http://schemas.openxmlformats.org/drawingml/2006/chartDrawing">
    <cdr:from>
      <cdr:x>0.25425</cdr:x>
      <cdr:y>0.3045</cdr:y>
    </cdr:from>
    <cdr:to>
      <cdr:x>0.409</cdr:x>
      <cdr:y>0.4175</cdr:y>
    </cdr:to>
    <cdr:sp macro="" textlink="">
      <cdr:nvSpPr>
        <cdr:cNvPr id="18435" name="Text Box 3"/>
        <cdr:cNvSpPr txBox="1">
          <a:spLocks xmlns:a="http://schemas.openxmlformats.org/drawingml/2006/main" noChangeArrowheads="1"/>
        </cdr:cNvSpPr>
      </cdr:nvSpPr>
      <cdr:spPr bwMode="auto">
        <a:xfrm xmlns:a="http://schemas.openxmlformats.org/drawingml/2006/main">
          <a:off x="1392495" y="974522"/>
          <a:ext cx="847547" cy="36164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50" b="0" i="0" u="none" strike="noStrike" baseline="0">
              <a:solidFill>
                <a:srgbClr val="000000"/>
              </a:solidFill>
              <a:latin typeface="Verdana"/>
              <a:ea typeface="Verdana"/>
              <a:cs typeface="Verdana"/>
            </a:rPr>
            <a:t>Exercise Put</a:t>
          </a:r>
        </a:p>
        <a:p xmlns:a="http://schemas.openxmlformats.org/drawingml/2006/main">
          <a:pPr algn="l" rtl="0">
            <a:defRPr sz="1000"/>
          </a:pPr>
          <a:r>
            <a:rPr lang="en-US" sz="950" b="0" i="0" u="none" strike="noStrike" baseline="0">
              <a:solidFill>
                <a:srgbClr val="000000"/>
              </a:solidFill>
              <a:latin typeface="Verdana"/>
              <a:ea typeface="Verdana"/>
              <a:cs typeface="Verdana"/>
            </a:rPr>
            <a:t>at 1.45</a:t>
          </a:r>
        </a:p>
      </cdr:txBody>
    </cdr:sp>
  </cdr:relSizeAnchor>
  <cdr:relSizeAnchor xmlns:cdr="http://schemas.openxmlformats.org/drawingml/2006/chartDrawing">
    <cdr:from>
      <cdr:x>0.62025</cdr:x>
      <cdr:y>0.38825</cdr:y>
    </cdr:from>
    <cdr:to>
      <cdr:x>0.75425</cdr:x>
      <cdr:y>0.50125</cdr:y>
    </cdr:to>
    <cdr:sp macro="" textlink="">
      <cdr:nvSpPr>
        <cdr:cNvPr id="18436" name="Text Box 4"/>
        <cdr:cNvSpPr txBox="1">
          <a:spLocks xmlns:a="http://schemas.openxmlformats.org/drawingml/2006/main" noChangeArrowheads="1"/>
        </cdr:cNvSpPr>
      </cdr:nvSpPr>
      <cdr:spPr bwMode="auto">
        <a:xfrm xmlns:a="http://schemas.openxmlformats.org/drawingml/2006/main">
          <a:off x="3397032" y="1242555"/>
          <a:ext cx="733901" cy="36164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50" b="0" i="0" u="none" strike="noStrike" baseline="0" dirty="0">
              <a:solidFill>
                <a:srgbClr val="000000"/>
              </a:solidFill>
              <a:latin typeface="Verdana"/>
              <a:ea typeface="Verdana"/>
              <a:cs typeface="Verdana"/>
            </a:rPr>
            <a:t>Call sold is</a:t>
          </a:r>
        </a:p>
        <a:p xmlns:a="http://schemas.openxmlformats.org/drawingml/2006/main">
          <a:pPr algn="l" rtl="0">
            <a:defRPr sz="1000"/>
          </a:pPr>
          <a:r>
            <a:rPr lang="en-US" sz="950" b="0" i="0" u="none" strike="noStrike" baseline="0" dirty="0">
              <a:solidFill>
                <a:srgbClr val="000000"/>
              </a:solidFill>
              <a:latin typeface="Verdana"/>
              <a:ea typeface="Verdana"/>
              <a:cs typeface="Verdana"/>
            </a:rPr>
            <a:t>exercised</a:t>
          </a:r>
        </a:p>
      </cdr:txBody>
    </cdr:sp>
  </cdr:relSizeAnchor>
  <cdr:relSizeAnchor xmlns:cdr="http://schemas.openxmlformats.org/drawingml/2006/chartDrawing">
    <cdr:from>
      <cdr:x>0.466</cdr:x>
      <cdr:y>0.50825</cdr:y>
    </cdr:from>
    <cdr:to>
      <cdr:x>0.54075</cdr:x>
      <cdr:y>0.672</cdr:y>
    </cdr:to>
    <cdr:sp macro="" textlink="">
      <cdr:nvSpPr>
        <cdr:cNvPr id="18437" name="Text Box 5"/>
        <cdr:cNvSpPr txBox="1">
          <a:spLocks xmlns:a="http://schemas.openxmlformats.org/drawingml/2006/main" noChangeArrowheads="1"/>
        </cdr:cNvSpPr>
      </cdr:nvSpPr>
      <cdr:spPr bwMode="auto">
        <a:xfrm xmlns:a="http://schemas.openxmlformats.org/drawingml/2006/main">
          <a:off x="2552224" y="1626603"/>
          <a:ext cx="409396" cy="524066"/>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50" b="0" i="0" u="none" strike="noStrike" baseline="0">
              <a:solidFill>
                <a:srgbClr val="000000"/>
              </a:solidFill>
              <a:latin typeface="Verdana"/>
              <a:ea typeface="Verdana"/>
              <a:cs typeface="Verdana"/>
            </a:rPr>
            <a:t>trade </a:t>
          </a:r>
        </a:p>
        <a:p xmlns:a="http://schemas.openxmlformats.org/drawingml/2006/main">
          <a:pPr algn="l" rtl="0">
            <a:defRPr sz="1000"/>
          </a:pPr>
          <a:r>
            <a:rPr lang="en-US" sz="950" b="0" i="0" u="none" strike="noStrike" baseline="0">
              <a:solidFill>
                <a:srgbClr val="000000"/>
              </a:solidFill>
              <a:latin typeface="Verdana"/>
              <a:ea typeface="Verdana"/>
              <a:cs typeface="Verdana"/>
            </a:rPr>
            <a:t>at </a:t>
          </a:r>
        </a:p>
        <a:p xmlns:a="http://schemas.openxmlformats.org/drawingml/2006/main">
          <a:pPr algn="l" rtl="0">
            <a:defRPr sz="1000"/>
          </a:pPr>
          <a:r>
            <a:rPr lang="en-US" sz="950" b="0" i="0" u="none" strike="noStrike" baseline="0">
              <a:solidFill>
                <a:srgbClr val="000000"/>
              </a:solidFill>
              <a:latin typeface="Verdana"/>
              <a:ea typeface="Verdana"/>
              <a:cs typeface="Verdana"/>
            </a:rPr>
            <a:t>spot</a:t>
          </a:r>
        </a:p>
      </cdr:txBody>
    </cdr:sp>
  </cdr:relSizeAnchor>
</c:userShapes>
</file>

<file path=ppt/drawings/drawing4.xml><?xml version="1.0" encoding="utf-8"?>
<c:userShapes xmlns:c="http://schemas.openxmlformats.org/drawingml/2006/chart">
  <cdr:relSizeAnchor xmlns:cdr="http://schemas.openxmlformats.org/drawingml/2006/chartDrawing">
    <cdr:from>
      <cdr:x>0.13117</cdr:x>
      <cdr:y>0.22585</cdr:y>
    </cdr:from>
    <cdr:to>
      <cdr:x>0.45839</cdr:x>
      <cdr:y>0.27754</cdr:y>
    </cdr:to>
    <cdr:sp macro="" textlink="">
      <cdr:nvSpPr>
        <cdr:cNvPr id="2" name="Left Brace 1"/>
        <cdr:cNvSpPr/>
      </cdr:nvSpPr>
      <cdr:spPr>
        <a:xfrm xmlns:a="http://schemas.openxmlformats.org/drawingml/2006/main" rot="16200000">
          <a:off x="1905793" y="-277812"/>
          <a:ext cx="169864" cy="2209800"/>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0.65021</cdr:x>
      <cdr:y>0.6058</cdr:y>
    </cdr:from>
    <cdr:to>
      <cdr:x>0.96615</cdr:x>
      <cdr:y>0.66908</cdr:y>
    </cdr:to>
    <cdr:sp macro="" textlink="">
      <cdr:nvSpPr>
        <cdr:cNvPr id="3" name="Left Brace 2"/>
        <cdr:cNvSpPr/>
      </cdr:nvSpPr>
      <cdr:spPr>
        <a:xfrm xmlns:a="http://schemas.openxmlformats.org/drawingml/2006/main" rot="16200000">
          <a:off x="5353844" y="1027906"/>
          <a:ext cx="207964" cy="2133602"/>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0.48096</cdr:x>
      <cdr:y>0.6058</cdr:y>
    </cdr:from>
    <cdr:to>
      <cdr:x>0.61872</cdr:x>
      <cdr:y>0.66377</cdr:y>
    </cdr:to>
    <cdr:sp macro="" textlink="">
      <cdr:nvSpPr>
        <cdr:cNvPr id="4" name="Left Brace 3"/>
        <cdr:cNvSpPr/>
      </cdr:nvSpPr>
      <cdr:spPr>
        <a:xfrm xmlns:a="http://schemas.openxmlformats.org/drawingml/2006/main" rot="16200000">
          <a:off x="3617934" y="1620816"/>
          <a:ext cx="190500" cy="930318"/>
        </a:xfrm>
        <a:prstGeom xmlns:a="http://schemas.openxmlformats.org/drawingml/2006/main" prst="leftBrace">
          <a:avLst/>
        </a:prstGeom>
        <a:ln xmlns:a="http://schemas.openxmlformats.org/drawingml/2006/main">
          <a:solidFill>
            <a:srgbClr val="C0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852B71D-718A-4B31-83D5-1253E7C74B75}" type="slidenum">
              <a:rPr lang="en-US" altLang="en-US"/>
              <a:pPr/>
              <a:t>‹#›</a:t>
            </a:fld>
            <a:endParaRPr lang="en-US" altLang="en-US"/>
          </a:p>
        </p:txBody>
      </p:sp>
    </p:spTree>
    <p:extLst>
      <p:ext uri="{BB962C8B-B14F-4D97-AF65-F5344CB8AC3E}">
        <p14:creationId xmlns:p14="http://schemas.microsoft.com/office/powerpoint/2010/main" val="277691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5265738" y="0"/>
            <a:ext cx="4029075"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2933700" y="514350"/>
            <a:ext cx="3429000" cy="2571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30275" y="3257550"/>
            <a:ext cx="743585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5265738" y="6513513"/>
            <a:ext cx="4029075"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B994A51-4A4F-4E75-85BB-7DB1AFD40A59}" type="slidenum">
              <a:rPr lang="en-US" altLang="en-US"/>
              <a:pPr/>
              <a:t>‹#›</a:t>
            </a:fld>
            <a:endParaRPr lang="en-US" altLang="en-US"/>
          </a:p>
        </p:txBody>
      </p:sp>
    </p:spTree>
    <p:extLst>
      <p:ext uri="{BB962C8B-B14F-4D97-AF65-F5344CB8AC3E}">
        <p14:creationId xmlns:p14="http://schemas.microsoft.com/office/powerpoint/2010/main" val="1799026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CCEB44-7B85-456C-8321-1660C99EF9D9}" type="slidenum">
              <a:rPr lang="en-US" altLang="en-US"/>
              <a:pPr eaLnBrk="1" hangingPunct="1"/>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18865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8D25AB7B-772D-4869-8A29-192B97A2B399}" type="slidenum">
              <a:rPr lang="en-US" smtClean="0">
                <a:latin typeface="Arial" pitchFamily="34" charset="0"/>
              </a:rPr>
              <a:pPr/>
              <a:t>30</a:t>
            </a:fld>
            <a:endParaRPr lang="en-US" smtClean="0">
              <a:latin typeface="Arial"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18204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0E9FF37C-6119-4AC3-B8BD-C2F3DC5F4D22}" type="slidenum">
              <a:rPr lang="en-US" smtClean="0">
                <a:latin typeface="Arial" pitchFamily="34" charset="0"/>
              </a:rPr>
              <a:pPr/>
              <a:t>31</a:t>
            </a:fld>
            <a:endParaRPr lang="en-US" smtClean="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228640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B1750851-801A-4FF1-ABA1-C707A3C239A6}" type="slidenum">
              <a:rPr lang="en-US" smtClean="0">
                <a:latin typeface="Arial" pitchFamily="34" charset="0"/>
              </a:rPr>
              <a:pPr/>
              <a:t>32</a:t>
            </a:fld>
            <a:endParaRPr lang="en-US" smtClean="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436243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C674778-16FE-44AD-B1E8-3C06693FD3EE}" type="slidenum">
              <a:rPr lang="en-US" smtClean="0">
                <a:latin typeface="Arial" pitchFamily="34" charset="0"/>
              </a:rPr>
              <a:pPr/>
              <a:t>33</a:t>
            </a:fld>
            <a:endParaRPr lang="en-US" smtClean="0">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96288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FB44A61-EAD6-4C76-BAC0-535003F06D6D}" type="slidenum">
              <a:rPr lang="en-US" smtClean="0">
                <a:latin typeface="Arial" pitchFamily="34" charset="0"/>
              </a:rPr>
              <a:pPr/>
              <a:t>34</a:t>
            </a:fld>
            <a:endParaRPr lang="en-US" smtClean="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27163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558DADEA-89BA-4026-84D2-27805917C35F}" type="slidenum">
              <a:rPr lang="en-US" smtClean="0">
                <a:latin typeface="Arial" pitchFamily="34" charset="0"/>
              </a:rPr>
              <a:pPr/>
              <a:t>40</a:t>
            </a:fld>
            <a:endParaRPr lang="en-US" smtClean="0">
              <a:latin typeface="Arial"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619753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D3353617-4E5C-40F2-9E18-90B3A0DF2F13}" type="slidenum">
              <a:rPr lang="en-US" smtClean="0">
                <a:latin typeface="Arial" pitchFamily="34" charset="0"/>
              </a:rPr>
              <a:pPr/>
              <a:t>41</a:t>
            </a:fld>
            <a:endParaRPr lang="en-US" smtClean="0">
              <a:latin typeface="Arial"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38504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F919CD-DCA9-47D4-A52B-94140929319E}" type="slidenum">
              <a:rPr lang="en-US" altLang="en-US"/>
              <a:pPr/>
              <a:t>48</a:t>
            </a:fld>
            <a:endParaRPr lang="en-US" altLang="en-US"/>
          </a:p>
        </p:txBody>
      </p:sp>
      <p:sp>
        <p:nvSpPr>
          <p:cNvPr id="590850" name="Rectangle 2"/>
          <p:cNvSpPr>
            <a:spLocks noGrp="1" noRot="1" noChangeAspect="1" noChangeArrowheads="1" noTextEdit="1"/>
          </p:cNvSpPr>
          <p:nvPr>
            <p:ph type="sldImg"/>
          </p:nvPr>
        </p:nvSpPr>
        <p:spPr>
          <a:ln/>
        </p:spPr>
      </p:sp>
      <p:sp>
        <p:nvSpPr>
          <p:cNvPr id="590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16775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257FA-7D23-4972-925B-95A3E85760FE}" type="slidenum">
              <a:rPr lang="en-US" altLang="en-US"/>
              <a:pPr/>
              <a:t>49</a:t>
            </a:fld>
            <a:endParaRPr lang="en-US" altLang="en-US"/>
          </a:p>
        </p:txBody>
      </p:sp>
      <p:sp>
        <p:nvSpPr>
          <p:cNvPr id="591874" name="Rectangle 2"/>
          <p:cNvSpPr>
            <a:spLocks noGrp="1" noRot="1" noChangeAspect="1" noChangeArrowheads="1" noTextEdit="1"/>
          </p:cNvSpPr>
          <p:nvPr>
            <p:ph type="sldImg"/>
          </p:nvPr>
        </p:nvSpPr>
        <p:spPr>
          <a:ln/>
        </p:spPr>
      </p:sp>
      <p:sp>
        <p:nvSpPr>
          <p:cNvPr id="591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0347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D43E5-D81B-4062-B894-BDBCB5F4A55B}" type="slidenum">
              <a:rPr lang="en-US" altLang="en-US"/>
              <a:pPr/>
              <a:t>50</a:t>
            </a:fld>
            <a:endParaRPr lang="en-US" alt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8957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B62A0D37-BCC9-4645-9DBD-F90350925C8A}" type="slidenum">
              <a:rPr lang="en-US" smtClean="0"/>
              <a:pPr/>
              <a:t>2</a:t>
            </a:fld>
            <a:endParaRPr lang="en-US" smtClean="0"/>
          </a:p>
        </p:txBody>
      </p:sp>
      <p:sp>
        <p:nvSpPr>
          <p:cNvPr id="107523" name="Rectangle 2"/>
          <p:cNvSpPr>
            <a:spLocks noGrp="1" noRot="1" noChangeAspect="1" noChangeArrowheads="1" noTextEdit="1"/>
          </p:cNvSpPr>
          <p:nvPr>
            <p:ph type="sldImg"/>
          </p:nvPr>
        </p:nvSpPr>
        <p:spPr>
          <a:xfrm>
            <a:off x="1144588" y="747713"/>
            <a:ext cx="4948237" cy="3711575"/>
          </a:xfrm>
          <a:ln/>
        </p:spPr>
      </p:sp>
      <p:sp>
        <p:nvSpPr>
          <p:cNvPr id="107524" name="Rectangle 3"/>
          <p:cNvSpPr>
            <a:spLocks noGrp="1" noChangeArrowheads="1"/>
          </p:cNvSpPr>
          <p:nvPr>
            <p:ph type="body" idx="1"/>
          </p:nvPr>
        </p:nvSpPr>
        <p:spPr>
          <a:xfrm>
            <a:off x="964889" y="4710607"/>
            <a:ext cx="5308080" cy="4456676"/>
          </a:xfrm>
          <a:noFill/>
          <a:ln/>
        </p:spPr>
        <p:txBody>
          <a:bodyPr/>
          <a:lstStyle/>
          <a:p>
            <a:pPr eaLnBrk="1" hangingPunct="1"/>
            <a:endParaRPr lang="en-US" smtClean="0"/>
          </a:p>
        </p:txBody>
      </p:sp>
    </p:spTree>
    <p:extLst>
      <p:ext uri="{BB962C8B-B14F-4D97-AF65-F5344CB8AC3E}">
        <p14:creationId xmlns:p14="http://schemas.microsoft.com/office/powerpoint/2010/main" val="186546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0D43E5-D81B-4062-B894-BDBCB5F4A55B}" type="slidenum">
              <a:rPr lang="en-US" altLang="en-US"/>
              <a:pPr/>
              <a:t>51</a:t>
            </a:fld>
            <a:endParaRPr lang="en-US" altLang="en-US"/>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1685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C54167-F42B-4806-BB15-573E90A97D8D}" type="slidenum">
              <a:rPr lang="en-US" altLang="en-US"/>
              <a:pPr/>
              <a:t>52</a:t>
            </a:fld>
            <a:endParaRPr lang="en-US" altLang="en-US"/>
          </a:p>
        </p:txBody>
      </p:sp>
      <p:sp>
        <p:nvSpPr>
          <p:cNvPr id="593922" name="Rectangle 2"/>
          <p:cNvSpPr>
            <a:spLocks noGrp="1" noRot="1" noChangeAspec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54066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760DC-A617-4CC7-9539-D6BCAA8AAD81}" type="slidenum">
              <a:rPr lang="en-US" altLang="en-US"/>
              <a:pPr/>
              <a:t>53</a:t>
            </a:fld>
            <a:endParaRPr lang="en-US" altLang="en-US"/>
          </a:p>
        </p:txBody>
      </p:sp>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44349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latin typeface="Arial" pitchFamily="34" charset="0"/>
            </a:endParaRPr>
          </a:p>
        </p:txBody>
      </p:sp>
      <p:sp>
        <p:nvSpPr>
          <p:cNvPr id="222212" name="Slide Number Placeholder 3"/>
          <p:cNvSpPr>
            <a:spLocks noGrp="1"/>
          </p:cNvSpPr>
          <p:nvPr>
            <p:ph type="sldNum" sz="quarter" idx="5"/>
          </p:nvPr>
        </p:nvSpPr>
        <p:spPr>
          <a:noFill/>
        </p:spPr>
        <p:txBody>
          <a:bodyPr/>
          <a:lstStyle/>
          <a:p>
            <a:fld id="{619661DF-00C4-4A2D-BA99-568119235461}" type="slidenum">
              <a:rPr lang="en-US" smtClean="0">
                <a:latin typeface="Arial" pitchFamily="34" charset="0"/>
              </a:rPr>
              <a:pPr/>
              <a:t>57</a:t>
            </a:fld>
            <a:endParaRPr lang="en-US" smtClean="0">
              <a:latin typeface="Arial" pitchFamily="34" charset="0"/>
            </a:endParaRPr>
          </a:p>
        </p:txBody>
      </p:sp>
    </p:spTree>
    <p:extLst>
      <p:ext uri="{BB962C8B-B14F-4D97-AF65-F5344CB8AC3E}">
        <p14:creationId xmlns:p14="http://schemas.microsoft.com/office/powerpoint/2010/main" val="2165771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latin typeface="Arial" pitchFamily="34" charset="0"/>
            </a:endParaRPr>
          </a:p>
        </p:txBody>
      </p:sp>
      <p:sp>
        <p:nvSpPr>
          <p:cNvPr id="223236" name="Slide Number Placeholder 3"/>
          <p:cNvSpPr>
            <a:spLocks noGrp="1"/>
          </p:cNvSpPr>
          <p:nvPr>
            <p:ph type="sldNum" sz="quarter" idx="5"/>
          </p:nvPr>
        </p:nvSpPr>
        <p:spPr>
          <a:noFill/>
        </p:spPr>
        <p:txBody>
          <a:bodyPr/>
          <a:lstStyle/>
          <a:p>
            <a:fld id="{B459DC78-5A3D-4E8F-9E1B-4D2294D33207}" type="slidenum">
              <a:rPr lang="en-US" smtClean="0">
                <a:latin typeface="Arial" pitchFamily="34" charset="0"/>
              </a:rPr>
              <a:pPr/>
              <a:t>59</a:t>
            </a:fld>
            <a:endParaRPr lang="en-US" smtClean="0">
              <a:latin typeface="Arial" pitchFamily="34" charset="0"/>
            </a:endParaRPr>
          </a:p>
        </p:txBody>
      </p:sp>
    </p:spTree>
    <p:extLst>
      <p:ext uri="{BB962C8B-B14F-4D97-AF65-F5344CB8AC3E}">
        <p14:creationId xmlns:p14="http://schemas.microsoft.com/office/powerpoint/2010/main" val="1216727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F589ADE-C1BC-4FB4-BFF2-9F2F9C91CCCD}" type="slidenum">
              <a:rPr lang="en-US" smtClean="0">
                <a:latin typeface="Arial" pitchFamily="34" charset="0"/>
              </a:rPr>
              <a:pPr/>
              <a:t>60</a:t>
            </a:fld>
            <a:endParaRPr lang="en-US" smtClean="0">
              <a:latin typeface="Arial"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6156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F99C2FFA-5986-45BE-90EF-2DB07E7895E7}" type="slidenum">
              <a:rPr lang="en-US" smtClean="0">
                <a:latin typeface="Arial" pitchFamily="34" charset="0"/>
              </a:rPr>
              <a:pPr/>
              <a:t>61</a:t>
            </a:fld>
            <a:endParaRPr lang="en-US" smtClean="0">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4636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4D94F1BE-C8E9-4271-84AE-04316C33BFF1}" type="slidenum">
              <a:rPr lang="en-US"/>
              <a:pPr/>
              <a:t>75</a:t>
            </a:fld>
            <a:endParaRPr lang="en-US"/>
          </a:p>
        </p:txBody>
      </p:sp>
      <p:sp>
        <p:nvSpPr>
          <p:cNvPr id="157699" name="Rectangle 2"/>
          <p:cNvSpPr>
            <a:spLocks noGrp="1" noRot="1" noChangeAspect="1" noChangeArrowheads="1" noTextEdit="1"/>
          </p:cNvSpPr>
          <p:nvPr>
            <p:ph type="sldImg"/>
          </p:nvPr>
        </p:nvSpPr>
        <p:spPr>
          <a:xfrm>
            <a:off x="1184275" y="700088"/>
            <a:ext cx="4643438" cy="3481387"/>
          </a:xfrm>
          <a:ln w="12700" cap="flat">
            <a:solidFill>
              <a:schemeClr val="tx1"/>
            </a:solidFill>
          </a:ln>
        </p:spPr>
      </p:sp>
      <p:sp>
        <p:nvSpPr>
          <p:cNvPr id="157700" name="Rectangle 3"/>
          <p:cNvSpPr>
            <a:spLocks noGrp="1" noChangeArrowheads="1"/>
          </p:cNvSpPr>
          <p:nvPr>
            <p:ph type="body" idx="1"/>
          </p:nvPr>
        </p:nvSpPr>
        <p:spPr>
          <a:noFill/>
          <a:ln/>
        </p:spPr>
        <p:txBody>
          <a:bodyPr lIns="93290" tIns="46646" rIns="93290" bIns="46646"/>
          <a:lstStyle/>
          <a:p>
            <a:endParaRPr lang="en-CA" smtClean="0"/>
          </a:p>
        </p:txBody>
      </p:sp>
    </p:spTree>
    <p:extLst>
      <p:ext uri="{BB962C8B-B14F-4D97-AF65-F5344CB8AC3E}">
        <p14:creationId xmlns:p14="http://schemas.microsoft.com/office/powerpoint/2010/main" val="399436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FD39947-6961-45A3-8975-679C61159E14}" type="slidenum">
              <a:rPr lang="en-US" smtClean="0">
                <a:latin typeface="Arial" pitchFamily="34" charset="0"/>
              </a:rPr>
              <a:pPr/>
              <a:t>10</a:t>
            </a:fld>
            <a:endParaRPr lang="en-US" smtClean="0">
              <a:latin typeface="Arial" pitchFamily="34"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28621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76762CD-D93A-45D8-A85C-8265B85FCA54}" type="slidenum">
              <a:rPr lang="en-US" smtClean="0">
                <a:latin typeface="Arial" pitchFamily="34" charset="0"/>
              </a:rPr>
              <a:pPr/>
              <a:t>11</a:t>
            </a:fld>
            <a:endParaRPr 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9679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71731DF4-FEE0-411E-8F2A-67C17E902327}" type="slidenum">
              <a:rPr lang="en-US" smtClean="0">
                <a:latin typeface="Arial" pitchFamily="34" charset="0"/>
              </a:rPr>
              <a:pPr/>
              <a:t>18</a:t>
            </a:fld>
            <a:endParaRPr lang="en-US" smtClean="0">
              <a:latin typeface="Arial" pitchFamily="34" charset="0"/>
            </a:endParaRPr>
          </a:p>
        </p:txBody>
      </p:sp>
      <p:sp>
        <p:nvSpPr>
          <p:cNvPr id="125955" name="Rectangle 2"/>
          <p:cNvSpPr>
            <a:spLocks noGrp="1" noRot="1" noChangeAspect="1" noChangeArrowheads="1" noTextEdit="1"/>
          </p:cNvSpPr>
          <p:nvPr>
            <p:ph type="sldImg"/>
          </p:nvPr>
        </p:nvSpPr>
        <p:spPr>
          <a:xfrm>
            <a:off x="2973388" y="549275"/>
            <a:ext cx="3652837" cy="2741613"/>
          </a:xfrm>
          <a:ln/>
        </p:spPr>
      </p:sp>
      <p:sp>
        <p:nvSpPr>
          <p:cNvPr id="125956" name="Rectangle 3"/>
          <p:cNvSpPr>
            <a:spLocks noGrp="1" noChangeArrowheads="1"/>
          </p:cNvSpPr>
          <p:nvPr>
            <p:ph type="body" idx="1"/>
          </p:nvPr>
        </p:nvSpPr>
        <p:spPr>
          <a:xfrm>
            <a:off x="1281113" y="3476625"/>
            <a:ext cx="7038975" cy="32893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0633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06DE7B74-697D-4849-B32C-5387737B7EC0}" type="slidenum">
              <a:rPr lang="en-US" smtClean="0">
                <a:latin typeface="Arial" pitchFamily="34" charset="0"/>
              </a:rPr>
              <a:pPr/>
              <a:t>19</a:t>
            </a:fld>
            <a:endParaRPr lang="en-US" smtClean="0">
              <a:latin typeface="Arial" pitchFamily="34"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smtClean="0">
                <a:latin typeface="Arial" pitchFamily="34" charset="0"/>
              </a:rPr>
              <a:t>T+2 implies</a:t>
            </a:r>
            <a:r>
              <a:rPr lang="en-US" baseline="0" dirty="0" smtClean="0">
                <a:latin typeface="Arial" pitchFamily="34" charset="0"/>
              </a:rPr>
              <a:t> 2 business days following the trade. This is the conventional settlement period of cross border transactions. </a:t>
            </a:r>
            <a:endParaRPr lang="en-US" dirty="0" smtClean="0">
              <a:latin typeface="Arial" pitchFamily="34" charset="0"/>
            </a:endParaRPr>
          </a:p>
        </p:txBody>
      </p:sp>
    </p:spTree>
    <p:extLst>
      <p:ext uri="{BB962C8B-B14F-4D97-AF65-F5344CB8AC3E}">
        <p14:creationId xmlns:p14="http://schemas.microsoft.com/office/powerpoint/2010/main" val="131187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BDD912D-84BF-45BB-8519-9DABEC129745}" type="slidenum">
              <a:rPr lang="en-US" smtClean="0">
                <a:latin typeface="Arial" pitchFamily="34" charset="0"/>
              </a:rPr>
              <a:pPr/>
              <a:t>26</a:t>
            </a:fld>
            <a:endParaRPr lang="en-US" smtClean="0">
              <a:latin typeface="Arial" pitchFamily="34" charset="0"/>
            </a:endParaRPr>
          </a:p>
        </p:txBody>
      </p:sp>
      <p:sp>
        <p:nvSpPr>
          <p:cNvPr id="196611" name="Rectangle 2"/>
          <p:cNvSpPr>
            <a:spLocks noGrp="1" noRot="1" noChangeAspect="1" noChangeArrowheads="1" noTextEdit="1"/>
          </p:cNvSpPr>
          <p:nvPr>
            <p:ph type="sldImg"/>
          </p:nvPr>
        </p:nvSpPr>
        <p:spPr>
          <a:xfrm>
            <a:off x="1181100" y="698500"/>
            <a:ext cx="4646613" cy="3486150"/>
          </a:xfrm>
          <a:ln/>
        </p:spPr>
      </p:sp>
      <p:sp>
        <p:nvSpPr>
          <p:cNvPr id="196612"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9645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9900CC44-651D-4FCD-BB14-0EAB37774AE1}" type="slidenum">
              <a:rPr lang="en-US" smtClean="0">
                <a:latin typeface="Arial" pitchFamily="34" charset="0"/>
              </a:rPr>
              <a:pPr/>
              <a:t>28</a:t>
            </a:fld>
            <a:endParaRPr lang="en-US" smtClean="0">
              <a:latin typeface="Arial" pitchFamily="34" charset="0"/>
            </a:endParaRPr>
          </a:p>
        </p:txBody>
      </p:sp>
      <p:sp>
        <p:nvSpPr>
          <p:cNvPr id="197635" name="Rectangle 2"/>
          <p:cNvSpPr>
            <a:spLocks noGrp="1" noRot="1" noChangeAspect="1" noChangeArrowheads="1" noTextEdit="1"/>
          </p:cNvSpPr>
          <p:nvPr>
            <p:ph type="sldImg"/>
          </p:nvPr>
        </p:nvSpPr>
        <p:spPr>
          <a:xfrm>
            <a:off x="1181100" y="698500"/>
            <a:ext cx="4646613" cy="3486150"/>
          </a:xfrm>
          <a:ln/>
        </p:spPr>
      </p:sp>
      <p:sp>
        <p:nvSpPr>
          <p:cNvPr id="197636"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72727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1E40FFF2-B5E6-4B3B-BA6F-93C5FB89FB2F}" type="slidenum">
              <a:rPr lang="en-US" smtClean="0">
                <a:latin typeface="Arial" pitchFamily="34" charset="0"/>
              </a:rPr>
              <a:pPr/>
              <a:t>29</a:t>
            </a:fld>
            <a:endParaRPr lang="en-US" smtClean="0">
              <a:latin typeface="Arial" pitchFamily="34" charset="0"/>
            </a:endParaRPr>
          </a:p>
        </p:txBody>
      </p:sp>
      <p:sp>
        <p:nvSpPr>
          <p:cNvPr id="199683" name="Rectangle 2"/>
          <p:cNvSpPr>
            <a:spLocks noGrp="1" noRot="1" noChangeAspect="1" noChangeArrowheads="1" noTextEdit="1"/>
          </p:cNvSpPr>
          <p:nvPr>
            <p:ph type="sldImg"/>
          </p:nvPr>
        </p:nvSpPr>
        <p:spPr>
          <a:xfrm>
            <a:off x="1181100" y="696913"/>
            <a:ext cx="4646613" cy="3486150"/>
          </a:xfrm>
          <a:ln/>
        </p:spPr>
      </p:sp>
      <p:sp>
        <p:nvSpPr>
          <p:cNvPr id="199684"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47094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94265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0104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8041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27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981200"/>
            <a:ext cx="8001000" cy="4525963"/>
          </a:xfrm>
        </p:spPr>
        <p:txBody>
          <a:bodyPr/>
          <a:lstStyle/>
          <a:p>
            <a:pPr lvl="0"/>
            <a:endParaRPr lang="en-US" noProof="0" smtClean="0"/>
          </a:p>
        </p:txBody>
      </p:sp>
    </p:spTree>
    <p:extLst>
      <p:ext uri="{BB962C8B-B14F-4D97-AF65-F5344CB8AC3E}">
        <p14:creationId xmlns:p14="http://schemas.microsoft.com/office/powerpoint/2010/main" val="417193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676400" y="1600200"/>
            <a:ext cx="6858000" cy="5105400"/>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5" name="Group 4"/>
          <p:cNvGrpSpPr/>
          <p:nvPr userDrawn="1"/>
        </p:nvGrpSpPr>
        <p:grpSpPr>
          <a:xfrm>
            <a:off x="0" y="1430079"/>
            <a:ext cx="1272650" cy="5440362"/>
            <a:chOff x="0" y="1445630"/>
            <a:chExt cx="1272650" cy="5440362"/>
          </a:xfrm>
        </p:grpSpPr>
        <p:pic>
          <p:nvPicPr>
            <p:cNvPr id="6"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1967737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smtClean="0"/>
              <a:t>Click to edit Master title style</a:t>
            </a:r>
            <a:endParaRPr lang="en-US" dirty="0"/>
          </a:p>
        </p:txBody>
      </p:sp>
      <p:grpSp>
        <p:nvGrpSpPr>
          <p:cNvPr id="3" name="Group 2"/>
          <p:cNvGrpSpPr/>
          <p:nvPr userDrawn="1"/>
        </p:nvGrpSpPr>
        <p:grpSpPr>
          <a:xfrm>
            <a:off x="0" y="1430079"/>
            <a:ext cx="1272650" cy="5440362"/>
            <a:chOff x="0" y="1445630"/>
            <a:chExt cx="1272650" cy="5440362"/>
          </a:xfrm>
        </p:grpSpPr>
        <p:pic>
          <p:nvPicPr>
            <p:cNvPr id="4" name="Content Placeholder 3"/>
            <p:cNvPicPr>
              <a:picLocks noChangeAspect="1"/>
            </p:cNvPicPr>
            <p:nvPr/>
          </p:nvPicPr>
          <p:blipFill>
            <a:blip r:embed="rId2"/>
            <a:stretch>
              <a:fillRect/>
            </a:stretch>
          </p:blipFill>
          <p:spPr bwMode="auto">
            <a:xfrm>
              <a:off x="0" y="1445630"/>
              <a:ext cx="1272650" cy="2720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0" y="3163274"/>
              <a:ext cx="1272650" cy="3722718"/>
            </a:xfrm>
            <a:prstGeom prst="rect">
              <a:avLst/>
            </a:prstGeom>
          </p:spPr>
        </p:pic>
      </p:grpSp>
    </p:spTree>
    <p:extLst>
      <p:ext uri="{BB962C8B-B14F-4D97-AF65-F5344CB8AC3E}">
        <p14:creationId xmlns:p14="http://schemas.microsoft.com/office/powerpoint/2010/main" val="3247272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Tree>
    <p:extLst>
      <p:ext uri="{BB962C8B-B14F-4D97-AF65-F5344CB8AC3E}">
        <p14:creationId xmlns:p14="http://schemas.microsoft.com/office/powerpoint/2010/main" val="3579644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57888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102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3924088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Tree>
    <p:extLst>
      <p:ext uri="{BB962C8B-B14F-4D97-AF65-F5344CB8AC3E}">
        <p14:creationId xmlns:p14="http://schemas.microsoft.com/office/powerpoint/2010/main" val="235145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8" name="Picture 7" descr="73a456d4-22fe-11db-91c7-0000779e234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c7cccaf0-1c07-11db-a555-0000779e2340"/>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descr="ff281152-f575-11da-bcae-0000779e234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5" r:id="rId3"/>
    <p:sldLayoutId id="2147483832" r:id="rId4"/>
    <p:sldLayoutId id="2147483836" r:id="rId5"/>
    <p:sldLayoutId id="2147483833" r:id="rId6"/>
    <p:sldLayoutId id="2147483834" r:id="rId7"/>
    <p:sldLayoutId id="2147483837" r:id="rId8"/>
    <p:sldLayoutId id="2147483838" r:id="rId9"/>
    <p:sldLayoutId id="2147483839" r:id="rId10"/>
    <p:sldLayoutId id="2147483840" r:id="rId11"/>
    <p:sldLayoutId id="2147483842" r:id="rId12"/>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6.xml"/><Relationship Id="rId7" Type="http://schemas.openxmlformats.org/officeDocument/2006/relationships/image" Target="../media/image17.wmf"/><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6.wmf"/><Relationship Id="rId4" Type="http://schemas.openxmlformats.org/officeDocument/2006/relationships/oleObject" Target="../embeddings/oleObject5.bin"/><Relationship Id="rId9" Type="http://schemas.openxmlformats.org/officeDocument/2006/relationships/image" Target="../media/image18.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19.wmf"/></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9.bin"/><Relationship Id="rId4" Type="http://schemas.openxmlformats.org/officeDocument/2006/relationships/image" Target="../media/image22.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2.bin"/><Relationship Id="rId4" Type="http://schemas.openxmlformats.org/officeDocument/2006/relationships/image" Target="../media/image23.wmf"/></Relationships>
</file>

<file path=ppt/slides/_rels/slide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2.bin"/><Relationship Id="rId10" Type="http://schemas.openxmlformats.org/officeDocument/2006/relationships/image" Target="../media/image19.wmf"/><Relationship Id="rId4" Type="http://schemas.openxmlformats.org/officeDocument/2006/relationships/image" Target="../media/image23.wmf"/><Relationship Id="rId9" Type="http://schemas.openxmlformats.org/officeDocument/2006/relationships/oleObject" Target="../embeddings/oleObject8.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4.wmf"/><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71.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image" Target="../media/image25.wmf"/><Relationship Id="rId2" Type="http://schemas.openxmlformats.org/officeDocument/2006/relationships/slideLayout" Target="../slideLayouts/slideLayout3.xml"/><Relationship Id="rId1" Type="http://schemas.openxmlformats.org/officeDocument/2006/relationships/vmlDrawing" Target="../drawings/vmlDrawing10.vml"/><Relationship Id="rId6" Type="http://schemas.openxmlformats.org/officeDocument/2006/relationships/oleObject" Target="../embeddings/oleObject13.bin"/><Relationship Id="rId5" Type="http://schemas.openxmlformats.org/officeDocument/2006/relationships/image" Target="../media/image19.wmf"/><Relationship Id="rId4" Type="http://schemas.openxmlformats.org/officeDocument/2006/relationships/oleObject" Target="../embeddings/oleObject8.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15.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7.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1.wmf"/><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30.wmf"/><Relationship Id="rId4" Type="http://schemas.openxmlformats.org/officeDocument/2006/relationships/oleObject" Target="../embeddings/oleObject18.bin"/></Relationships>
</file>

<file path=ppt/slides/_rels/slide76.xml.rels><?xml version="1.0" encoding="UTF-8" standalone="yes"?>
<Relationships xmlns="http://schemas.openxmlformats.org/package/2006/relationships"><Relationship Id="rId2" Type="http://schemas.openxmlformats.org/officeDocument/2006/relationships/hyperlink" Target="http://watchdocumentaries.com/trillion-dollar-bet/" TargetMode="Externa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2.w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3.wmf"/></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5.wmf"/><Relationship Id="rId5" Type="http://schemas.openxmlformats.org/officeDocument/2006/relationships/oleObject" Target="../embeddings/oleObject23.bin"/><Relationship Id="rId4" Type="http://schemas.openxmlformats.org/officeDocument/2006/relationships/image" Target="../media/image34.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7.wmf"/><Relationship Id="rId5" Type="http://schemas.openxmlformats.org/officeDocument/2006/relationships/oleObject" Target="../embeddings/oleObject25.bin"/><Relationship Id="rId4" Type="http://schemas.openxmlformats.org/officeDocument/2006/relationships/image" Target="../media/image36.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7.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9.wmf"/><Relationship Id="rId5" Type="http://schemas.openxmlformats.org/officeDocument/2006/relationships/oleObject" Target="../embeddings/oleObject28.bin"/><Relationship Id="rId4" Type="http://schemas.openxmlformats.org/officeDocument/2006/relationships/image" Target="../media/image38.wmf"/></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6055" y="1752600"/>
            <a:ext cx="7772400" cy="1181877"/>
          </a:xfrm>
          <a:noFill/>
          <a:extLst>
            <a:ext uri="{909E8E84-426E-40DD-AFC4-6F175D3DCCD1}">
              <a14:hiddenFill xmlns:a14="http://schemas.microsoft.com/office/drawing/2010/main">
                <a:solidFill>
                  <a:srgbClr val="CC0000"/>
                </a:solidFill>
              </a14:hiddenFill>
            </a:ext>
          </a:extLst>
        </p:spPr>
        <p:txBody>
          <a:bodyPr/>
          <a:lstStyle/>
          <a:p>
            <a:r>
              <a:rPr lang="en-US" dirty="0" smtClean="0">
                <a:solidFill>
                  <a:srgbClr val="CC0000"/>
                </a:solidFill>
              </a:rPr>
              <a:t/>
            </a:r>
            <a:br>
              <a:rPr lang="en-US" dirty="0" smtClean="0">
                <a:solidFill>
                  <a:srgbClr val="CC0000"/>
                </a:solidFill>
              </a:rPr>
            </a:br>
            <a:r>
              <a:rPr lang="en-US" dirty="0" smtClean="0">
                <a:solidFill>
                  <a:srgbClr val="CC0000"/>
                </a:solidFill>
              </a:rPr>
              <a:t>FX Markets </a:t>
            </a:r>
            <a:r>
              <a:rPr lang="en-US" dirty="0">
                <a:solidFill>
                  <a:srgbClr val="CC0000"/>
                </a:solidFill>
              </a:rPr>
              <a:t>&amp; Instruments </a:t>
            </a:r>
            <a:r>
              <a:rPr lang="en-US" dirty="0" smtClean="0">
                <a:solidFill>
                  <a:srgbClr val="CC0000"/>
                </a:solidFill>
              </a:rPr>
              <a:t/>
            </a:r>
            <a:br>
              <a:rPr lang="en-US" dirty="0" smtClean="0">
                <a:solidFill>
                  <a:srgbClr val="CC0000"/>
                </a:solidFill>
              </a:rPr>
            </a:br>
            <a:r>
              <a:rPr lang="en-US" altLang="en-US" sz="1400" dirty="0" smtClean="0">
                <a:solidFill>
                  <a:srgbClr val="002060"/>
                </a:solidFill>
              </a:rPr>
              <a:t>An Overview</a:t>
            </a:r>
            <a:r>
              <a:rPr lang="en-US" altLang="en-US" sz="1400" dirty="0">
                <a:solidFill>
                  <a:srgbClr val="002060"/>
                </a:solidFill>
              </a:rPr>
              <a:t/>
            </a:r>
            <a:br>
              <a:rPr lang="en-US" altLang="en-US" sz="1400" dirty="0">
                <a:solidFill>
                  <a:srgbClr val="002060"/>
                </a:solidFill>
              </a:rPr>
            </a:br>
            <a:r>
              <a:rPr lang="en-US" altLang="en-US" sz="1400" dirty="0" smtClean="0">
                <a:solidFill>
                  <a:srgbClr val="002060"/>
                </a:solidFill>
              </a:rPr>
              <a:t/>
            </a:r>
            <a:br>
              <a:rPr lang="en-US" altLang="en-US" sz="1400" dirty="0" smtClean="0">
                <a:solidFill>
                  <a:srgbClr val="002060"/>
                </a:solidFill>
              </a:rPr>
            </a:br>
            <a:endParaRPr lang="en-US" altLang="en-US" sz="1400" dirty="0" smtClean="0">
              <a:solidFill>
                <a:srgbClr val="CC0000"/>
              </a:solidFill>
            </a:endParaRPr>
          </a:p>
        </p:txBody>
      </p:sp>
      <p:pic>
        <p:nvPicPr>
          <p:cNvPr id="4" name="Picture 3"/>
          <p:cNvPicPr>
            <a:picLocks noChangeAspect="1"/>
          </p:cNvPicPr>
          <p:nvPr/>
        </p:nvPicPr>
        <p:blipFill>
          <a:blip r:embed="rId4"/>
          <a:stretch>
            <a:fillRect/>
          </a:stretch>
        </p:blipFill>
        <p:spPr>
          <a:xfrm>
            <a:off x="914400" y="2934477"/>
            <a:ext cx="7468247" cy="257578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Currency Forwards: Definition</a:t>
            </a:r>
          </a:p>
        </p:txBody>
      </p:sp>
      <p:sp>
        <p:nvSpPr>
          <p:cNvPr id="23555" name="Rectangle 3"/>
          <p:cNvSpPr>
            <a:spLocks noGrp="1" noChangeArrowheads="1"/>
          </p:cNvSpPr>
          <p:nvPr>
            <p:ph type="body" idx="1"/>
          </p:nvPr>
        </p:nvSpPr>
        <p:spPr/>
        <p:txBody>
          <a:bodyPr/>
          <a:lstStyle/>
          <a:p>
            <a:pPr eaLnBrk="1" hangingPunct="1"/>
            <a:r>
              <a:rPr lang="en-US" smtClean="0"/>
              <a:t>An agreement to exchange a given amount of currency at a predetermined fixed rate at a specified future date. </a:t>
            </a:r>
          </a:p>
          <a:p>
            <a:pPr eaLnBrk="1" hangingPunct="1"/>
            <a:r>
              <a:rPr lang="en-US" smtClean="0"/>
              <a:t>Forward contracts are customized in terms of amounts and maturities</a:t>
            </a:r>
          </a:p>
          <a:p>
            <a:pPr eaLnBrk="1" hangingPunct="1"/>
            <a:endParaRPr lang="en-US" smtClean="0"/>
          </a:p>
        </p:txBody>
      </p:sp>
    </p:spTree>
    <p:extLst>
      <p:ext uri="{BB962C8B-B14F-4D97-AF65-F5344CB8AC3E}">
        <p14:creationId xmlns:p14="http://schemas.microsoft.com/office/powerpoint/2010/main" val="220056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Characteristics</a:t>
            </a:r>
          </a:p>
        </p:txBody>
      </p:sp>
      <p:sp>
        <p:nvSpPr>
          <p:cNvPr id="24579" name="Rectangle 3"/>
          <p:cNvSpPr>
            <a:spLocks noGrp="1" noChangeArrowheads="1"/>
          </p:cNvSpPr>
          <p:nvPr>
            <p:ph type="body" idx="1"/>
          </p:nvPr>
        </p:nvSpPr>
        <p:spPr>
          <a:xfrm>
            <a:off x="1524000" y="1676400"/>
            <a:ext cx="7162800" cy="4830763"/>
          </a:xfrm>
        </p:spPr>
        <p:txBody>
          <a:bodyPr/>
          <a:lstStyle/>
          <a:p>
            <a:pPr eaLnBrk="1" hangingPunct="1"/>
            <a:r>
              <a:rPr lang="en-US" dirty="0" smtClean="0"/>
              <a:t>It is an OTC product</a:t>
            </a:r>
          </a:p>
          <a:p>
            <a:pPr eaLnBrk="1" hangingPunct="1"/>
            <a:r>
              <a:rPr lang="en-US" dirty="0" smtClean="0"/>
              <a:t>Its maturity typically ranges from 3 days to 1 year, but longer maturities may be available</a:t>
            </a:r>
          </a:p>
          <a:p>
            <a:pPr eaLnBrk="1" hangingPunct="1"/>
            <a:r>
              <a:rPr lang="en-US" dirty="0" smtClean="0"/>
              <a:t>Forward contracts are zero cost contracts  (i.e. value of the contract at inception is zero)</a:t>
            </a:r>
          </a:p>
          <a:p>
            <a:pPr eaLnBrk="1" hangingPunct="1"/>
            <a:r>
              <a:rPr lang="en-US" dirty="0" smtClean="0"/>
              <a:t>In a forward contract there is only one cash flow and it takes place at the maturity!! </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362861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Day Count </a:t>
            </a:r>
            <a:r>
              <a:rPr lang="en-US" dirty="0" smtClean="0"/>
              <a:t>Conventions and Maturities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17882186"/>
              </p:ext>
            </p:extLst>
          </p:nvPr>
        </p:nvGraphicFramePr>
        <p:xfrm>
          <a:off x="1676400" y="1524000"/>
          <a:ext cx="4876799" cy="2194560"/>
        </p:xfrm>
        <a:graphic>
          <a:graphicData uri="http://schemas.openxmlformats.org/drawingml/2006/table">
            <a:tbl>
              <a:tblPr/>
              <a:tblGrid>
                <a:gridCol w="1408853">
                  <a:extLst>
                    <a:ext uri="{9D8B030D-6E8A-4147-A177-3AD203B41FA5}">
                      <a16:colId xmlns:a16="http://schemas.microsoft.com/office/drawing/2014/main" val="2133491072"/>
                    </a:ext>
                  </a:extLst>
                </a:gridCol>
                <a:gridCol w="1571413">
                  <a:extLst>
                    <a:ext uri="{9D8B030D-6E8A-4147-A177-3AD203B41FA5}">
                      <a16:colId xmlns:a16="http://schemas.microsoft.com/office/drawing/2014/main" val="2346005216"/>
                    </a:ext>
                  </a:extLst>
                </a:gridCol>
                <a:gridCol w="1896533">
                  <a:extLst>
                    <a:ext uri="{9D8B030D-6E8A-4147-A177-3AD203B41FA5}">
                      <a16:colId xmlns:a16="http://schemas.microsoft.com/office/drawing/2014/main" val="2878391766"/>
                    </a:ext>
                  </a:extLst>
                </a:gridCol>
              </a:tblGrid>
              <a:tr h="167640">
                <a:tc>
                  <a:txBody>
                    <a:bodyPr/>
                    <a:lstStyle/>
                    <a:p>
                      <a:pPr algn="l" fontAlgn="b"/>
                      <a:r>
                        <a:rPr lang="en-US" sz="1600" b="1" i="0" u="none" strike="noStrike" dirty="0">
                          <a:solidFill>
                            <a:srgbClr val="002060"/>
                          </a:solidFill>
                          <a:effectLst/>
                          <a:latin typeface="Times New Roman" panose="02020603050405020304" pitchFamily="18" charset="0"/>
                        </a:rPr>
                        <a:t>Country</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600" b="1" i="0" u="none" strike="noStrike" dirty="0">
                          <a:solidFill>
                            <a:srgbClr val="002060"/>
                          </a:solidFill>
                          <a:effectLst/>
                          <a:latin typeface="Times New Roman" panose="02020603050405020304" pitchFamily="18" charset="0"/>
                        </a:rPr>
                        <a:t>Domestic</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600" b="1" i="0" u="none" strike="noStrike">
                          <a:solidFill>
                            <a:srgbClr val="002060"/>
                          </a:solidFill>
                          <a:effectLst/>
                          <a:latin typeface="Times New Roman" panose="02020603050405020304" pitchFamily="18" charset="0"/>
                        </a:rPr>
                        <a:t>Euromarket</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581766381"/>
                  </a:ext>
                </a:extLst>
              </a:tr>
              <a:tr h="167640">
                <a:tc>
                  <a:txBody>
                    <a:bodyPr/>
                    <a:lstStyle/>
                    <a:p>
                      <a:pPr algn="l" fontAlgn="b"/>
                      <a:r>
                        <a:rPr lang="en-US" sz="1600" b="0" i="0" u="none" strike="noStrike">
                          <a:solidFill>
                            <a:srgbClr val="002060"/>
                          </a:solidFill>
                          <a:effectLst/>
                          <a:latin typeface="Times New Roman" panose="02020603050405020304" pitchFamily="18" charset="0"/>
                        </a:rPr>
                        <a:t>Eurozone</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753654284"/>
                  </a:ext>
                </a:extLst>
              </a:tr>
              <a:tr h="167640">
                <a:tc>
                  <a:txBody>
                    <a:bodyPr/>
                    <a:lstStyle/>
                    <a:p>
                      <a:pPr algn="l" fontAlgn="b"/>
                      <a:r>
                        <a:rPr lang="en-US" sz="1600" b="0" i="0" u="none" strike="noStrike">
                          <a:solidFill>
                            <a:srgbClr val="002060"/>
                          </a:solidFill>
                          <a:effectLst/>
                          <a:latin typeface="Times New Roman" panose="02020603050405020304" pitchFamily="18" charset="0"/>
                        </a:rPr>
                        <a:t>Canada</a:t>
                      </a:r>
                    </a:p>
                  </a:txBody>
                  <a:tcPr marL="0" marR="0" marT="0" marB="0" anchor="b">
                    <a:lnL>
                      <a:noFill/>
                    </a:lnL>
                    <a:lnR>
                      <a:noFill/>
                    </a:lnR>
                    <a:lnT>
                      <a:noFill/>
                    </a:lnT>
                    <a:lnB>
                      <a:noFill/>
                    </a:lnB>
                  </a:tcPr>
                </a:tc>
                <a:tc>
                  <a:txBody>
                    <a:bodyPr/>
                    <a:lstStyle/>
                    <a:p>
                      <a:pPr algn="l" fontAlgn="b"/>
                      <a:r>
                        <a:rPr lang="en-US" sz="16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a:noFill/>
                    </a:lnT>
                    <a:lnB>
                      <a:noFill/>
                    </a:lnB>
                  </a:tcPr>
                </a:tc>
                <a:extLst>
                  <a:ext uri="{0D108BD9-81ED-4DB2-BD59-A6C34878D82A}">
                    <a16:rowId xmlns:a16="http://schemas.microsoft.com/office/drawing/2014/main" val="1059244636"/>
                  </a:ext>
                </a:extLst>
              </a:tr>
              <a:tr h="167640">
                <a:tc>
                  <a:txBody>
                    <a:bodyPr/>
                    <a:lstStyle/>
                    <a:p>
                      <a:pPr algn="l" fontAlgn="b"/>
                      <a:r>
                        <a:rPr lang="en-US" sz="1600" b="0" i="0" u="none" strike="noStrike">
                          <a:solidFill>
                            <a:srgbClr val="002060"/>
                          </a:solidFill>
                          <a:effectLst/>
                          <a:latin typeface="Times New Roman" panose="02020603050405020304" pitchFamily="18" charset="0"/>
                        </a:rPr>
                        <a:t>Australia</a:t>
                      </a:r>
                    </a:p>
                  </a:txBody>
                  <a:tcPr marL="0" marR="0" marT="0" marB="0" anchor="b">
                    <a:lnL>
                      <a:noFill/>
                    </a:lnL>
                    <a:lnR>
                      <a:noFill/>
                    </a:lnR>
                    <a:lnT>
                      <a:noFill/>
                    </a:lnT>
                    <a:lnB>
                      <a:noFill/>
                    </a:lnB>
                    <a:solidFill>
                      <a:srgbClr val="DDEBF7"/>
                    </a:solidFill>
                  </a:tcPr>
                </a:tc>
                <a:tc>
                  <a:txBody>
                    <a:bodyPr/>
                    <a:lstStyle/>
                    <a:p>
                      <a:pPr algn="l" fontAlgn="b"/>
                      <a:r>
                        <a:rPr lang="en-US" sz="16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1617253670"/>
                  </a:ext>
                </a:extLst>
              </a:tr>
              <a:tr h="167640">
                <a:tc>
                  <a:txBody>
                    <a:bodyPr/>
                    <a:lstStyle/>
                    <a:p>
                      <a:pPr algn="l" fontAlgn="b"/>
                      <a:r>
                        <a:rPr lang="en-US" sz="1600" b="0" i="0" u="none" strike="noStrike">
                          <a:solidFill>
                            <a:srgbClr val="002060"/>
                          </a:solidFill>
                          <a:effectLst/>
                          <a:latin typeface="Times New Roman" panose="02020603050405020304" pitchFamily="18" charset="0"/>
                        </a:rPr>
                        <a:t>Japan</a:t>
                      </a:r>
                    </a:p>
                  </a:txBody>
                  <a:tcPr marL="0" marR="0" marT="0" marB="0" anchor="b">
                    <a:lnL>
                      <a:noFill/>
                    </a:lnL>
                    <a:lnR>
                      <a:noFill/>
                    </a:lnR>
                    <a:lnT>
                      <a:noFill/>
                    </a:lnT>
                    <a:lnB>
                      <a:noFill/>
                    </a:lnB>
                  </a:tcPr>
                </a:tc>
                <a:tc>
                  <a:txBody>
                    <a:bodyPr/>
                    <a:lstStyle/>
                    <a:p>
                      <a:pPr algn="l" fontAlgn="b"/>
                      <a:r>
                        <a:rPr lang="en-US" sz="16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a:noFill/>
                    </a:lnT>
                    <a:lnB>
                      <a:noFill/>
                    </a:lnB>
                  </a:tcPr>
                </a:tc>
                <a:extLst>
                  <a:ext uri="{0D108BD9-81ED-4DB2-BD59-A6C34878D82A}">
                    <a16:rowId xmlns:a16="http://schemas.microsoft.com/office/drawing/2014/main" val="4076541509"/>
                  </a:ext>
                </a:extLst>
              </a:tr>
              <a:tr h="167640">
                <a:tc>
                  <a:txBody>
                    <a:bodyPr/>
                    <a:lstStyle/>
                    <a:p>
                      <a:pPr algn="l" fontAlgn="b"/>
                      <a:r>
                        <a:rPr lang="en-US" sz="1600" b="0" i="0" u="none" strike="noStrike">
                          <a:solidFill>
                            <a:srgbClr val="002060"/>
                          </a:solidFill>
                          <a:effectLst/>
                          <a:latin typeface="Times New Roman" panose="02020603050405020304" pitchFamily="18" charset="0"/>
                        </a:rPr>
                        <a:t>HK</a:t>
                      </a:r>
                    </a:p>
                  </a:txBody>
                  <a:tcPr marL="0" marR="0" marT="0" marB="0" anchor="b">
                    <a:lnL>
                      <a:noFill/>
                    </a:lnL>
                    <a:lnR>
                      <a:noFill/>
                    </a:lnR>
                    <a:lnT>
                      <a:noFill/>
                    </a:lnT>
                    <a:lnB>
                      <a:noFill/>
                    </a:lnB>
                    <a:solidFill>
                      <a:srgbClr val="DDEBF7"/>
                    </a:solidFill>
                  </a:tcPr>
                </a:tc>
                <a:tc>
                  <a:txBody>
                    <a:bodyPr/>
                    <a:lstStyle/>
                    <a:p>
                      <a:pPr algn="l" fontAlgn="b"/>
                      <a:r>
                        <a:rPr lang="en-US" sz="16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tc>
                  <a:txBody>
                    <a:bodyPr/>
                    <a:lstStyle/>
                    <a:p>
                      <a:pPr algn="l" fontAlgn="b"/>
                      <a:r>
                        <a:rPr lang="en-US" sz="1600" b="0" i="0" u="none" strike="noStrike" dirty="0">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2561658172"/>
                  </a:ext>
                </a:extLst>
              </a:tr>
              <a:tr h="167640">
                <a:tc>
                  <a:txBody>
                    <a:bodyPr/>
                    <a:lstStyle/>
                    <a:p>
                      <a:pPr algn="l" fontAlgn="b"/>
                      <a:r>
                        <a:rPr lang="en-US" sz="1600" b="0" i="0" u="none" strike="noStrike">
                          <a:solidFill>
                            <a:srgbClr val="002060"/>
                          </a:solidFill>
                          <a:effectLst/>
                          <a:latin typeface="Times New Roman" panose="02020603050405020304" pitchFamily="18" charset="0"/>
                        </a:rPr>
                        <a:t>Singapore</a:t>
                      </a:r>
                    </a:p>
                  </a:txBody>
                  <a:tcPr marL="0" marR="0" marT="0" marB="0" anchor="b">
                    <a:lnL>
                      <a:noFill/>
                    </a:lnL>
                    <a:lnR>
                      <a:noFill/>
                    </a:lnR>
                    <a:lnT>
                      <a:noFill/>
                    </a:lnT>
                    <a:lnB>
                      <a:noFill/>
                    </a:lnB>
                  </a:tcPr>
                </a:tc>
                <a:tc>
                  <a:txBody>
                    <a:bodyPr/>
                    <a:lstStyle/>
                    <a:p>
                      <a:pPr algn="l" fontAlgn="b"/>
                      <a:r>
                        <a:rPr lang="en-US" sz="1600" b="0" i="0" u="none" strike="noStrike">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tc>
                  <a:txBody>
                    <a:bodyPr/>
                    <a:lstStyle/>
                    <a:p>
                      <a:pPr algn="l" fontAlgn="b"/>
                      <a:r>
                        <a:rPr lang="en-US" sz="1600" b="0" i="0" u="none" strike="noStrike" dirty="0">
                          <a:solidFill>
                            <a:srgbClr val="002060"/>
                          </a:solidFill>
                          <a:effectLst/>
                          <a:latin typeface="Times New Roman" panose="02020603050405020304" pitchFamily="18" charset="0"/>
                        </a:rPr>
                        <a:t>ACT/365</a:t>
                      </a:r>
                    </a:p>
                  </a:txBody>
                  <a:tcPr marL="0" marR="0" marT="0" marB="0" anchor="b">
                    <a:lnL>
                      <a:noFill/>
                    </a:lnL>
                    <a:lnR>
                      <a:noFill/>
                    </a:lnR>
                    <a:lnT>
                      <a:noFill/>
                    </a:lnT>
                    <a:lnB>
                      <a:noFill/>
                    </a:lnB>
                  </a:tcPr>
                </a:tc>
                <a:extLst>
                  <a:ext uri="{0D108BD9-81ED-4DB2-BD59-A6C34878D82A}">
                    <a16:rowId xmlns:a16="http://schemas.microsoft.com/office/drawing/2014/main" val="2131281084"/>
                  </a:ext>
                </a:extLst>
              </a:tr>
              <a:tr h="167640">
                <a:tc>
                  <a:txBody>
                    <a:bodyPr/>
                    <a:lstStyle/>
                    <a:p>
                      <a:pPr algn="l" fontAlgn="b"/>
                      <a:r>
                        <a:rPr lang="en-US" sz="1600" b="0" i="0" u="none" strike="noStrike">
                          <a:solidFill>
                            <a:srgbClr val="002060"/>
                          </a:solidFill>
                          <a:effectLst/>
                          <a:latin typeface="Times New Roman" panose="02020603050405020304" pitchFamily="18" charset="0"/>
                        </a:rPr>
                        <a:t>UK</a:t>
                      </a:r>
                    </a:p>
                  </a:txBody>
                  <a:tcPr marL="0" marR="0" marT="0" marB="0" anchor="b">
                    <a:lnL>
                      <a:noFill/>
                    </a:lnL>
                    <a:lnR>
                      <a:noFill/>
                    </a:lnR>
                    <a:lnT>
                      <a:noFill/>
                    </a:lnT>
                    <a:lnB>
                      <a:noFill/>
                    </a:lnB>
                    <a:solidFill>
                      <a:srgbClr val="DDEBF7"/>
                    </a:solidFill>
                  </a:tcPr>
                </a:tc>
                <a:tc>
                  <a:txBody>
                    <a:bodyPr/>
                    <a:lstStyle/>
                    <a:p>
                      <a:pPr algn="l" fontAlgn="b"/>
                      <a:r>
                        <a:rPr lang="en-US" sz="1600" b="0" i="0" u="none" strike="noStrike" dirty="0">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tc>
                  <a:txBody>
                    <a:bodyPr/>
                    <a:lstStyle/>
                    <a:p>
                      <a:pPr algn="l" fontAlgn="b"/>
                      <a:r>
                        <a:rPr lang="en-US" sz="1600" b="0" i="0" u="none" strike="noStrike" dirty="0">
                          <a:solidFill>
                            <a:srgbClr val="002060"/>
                          </a:solidFill>
                          <a:effectLst/>
                          <a:latin typeface="Times New Roman" panose="02020603050405020304" pitchFamily="18" charset="0"/>
                        </a:rPr>
                        <a:t>ACT/365</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4167822655"/>
                  </a:ext>
                </a:extLst>
              </a:tr>
              <a:tr h="167640">
                <a:tc>
                  <a:txBody>
                    <a:bodyPr/>
                    <a:lstStyle/>
                    <a:p>
                      <a:pPr algn="l" fontAlgn="b"/>
                      <a:r>
                        <a:rPr lang="en-US" sz="1600" b="0" i="0" u="none" strike="noStrike">
                          <a:solidFill>
                            <a:srgbClr val="002060"/>
                          </a:solidFill>
                          <a:effectLst/>
                          <a:latin typeface="Times New Roman" panose="02020603050405020304" pitchFamily="18" charset="0"/>
                        </a:rPr>
                        <a:t>US</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1600" b="0" i="0" u="none" strike="noStrike" dirty="0">
                          <a:solidFill>
                            <a:srgbClr val="002060"/>
                          </a:solidFill>
                          <a:effectLst/>
                          <a:latin typeface="Times New Roman" panose="02020603050405020304" pitchFamily="18" charset="0"/>
                        </a:rPr>
                        <a:t>ACT/360</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498650936"/>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60342007"/>
              </p:ext>
            </p:extLst>
          </p:nvPr>
        </p:nvGraphicFramePr>
        <p:xfrm>
          <a:off x="1645298" y="3962400"/>
          <a:ext cx="3429000" cy="2346960"/>
        </p:xfrm>
        <a:graphic>
          <a:graphicData uri="http://schemas.openxmlformats.org/drawingml/2006/table">
            <a:tbl>
              <a:tblPr/>
              <a:tblGrid>
                <a:gridCol w="3429000">
                  <a:extLst>
                    <a:ext uri="{9D8B030D-6E8A-4147-A177-3AD203B41FA5}">
                      <a16:colId xmlns:a16="http://schemas.microsoft.com/office/drawing/2014/main" val="4084553730"/>
                    </a:ext>
                  </a:extLst>
                </a:gridCol>
              </a:tblGrid>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ON Overnight</a:t>
                      </a:r>
                    </a:p>
                  </a:txBody>
                  <a:tcPr marL="0" marR="0" marT="0" marB="0" anchor="b">
                    <a:lnL>
                      <a:noFill/>
                    </a:lnL>
                    <a:lnR>
                      <a:noFill/>
                    </a:lnR>
                    <a:lnT>
                      <a:noFill/>
                    </a:lnT>
                    <a:lnB>
                      <a:noFill/>
                    </a:lnB>
                  </a:tcPr>
                </a:tc>
                <a:extLst>
                  <a:ext uri="{0D108BD9-81ED-4DB2-BD59-A6C34878D82A}">
                    <a16:rowId xmlns:a16="http://schemas.microsoft.com/office/drawing/2014/main" val="3488019370"/>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TN Tomorrow Next</a:t>
                      </a:r>
                    </a:p>
                  </a:txBody>
                  <a:tcPr marL="0" marR="0" marT="0" marB="0" anchor="b">
                    <a:lnL>
                      <a:noFill/>
                    </a:lnL>
                    <a:lnR>
                      <a:noFill/>
                    </a:lnR>
                    <a:lnT>
                      <a:noFill/>
                    </a:lnT>
                    <a:lnB>
                      <a:noFill/>
                    </a:lnB>
                  </a:tcPr>
                </a:tc>
                <a:extLst>
                  <a:ext uri="{0D108BD9-81ED-4DB2-BD59-A6C34878D82A}">
                    <a16:rowId xmlns:a16="http://schemas.microsoft.com/office/drawing/2014/main" val="1432490695"/>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SW Spot Week (One Week)</a:t>
                      </a:r>
                    </a:p>
                  </a:txBody>
                  <a:tcPr marL="0" marR="0" marT="0" marB="0" anchor="b">
                    <a:lnL>
                      <a:noFill/>
                    </a:lnL>
                    <a:lnR>
                      <a:noFill/>
                    </a:lnR>
                    <a:lnT>
                      <a:noFill/>
                    </a:lnT>
                    <a:lnB>
                      <a:noFill/>
                    </a:lnB>
                  </a:tcPr>
                </a:tc>
                <a:extLst>
                  <a:ext uri="{0D108BD9-81ED-4DB2-BD59-A6C34878D82A}">
                    <a16:rowId xmlns:a16="http://schemas.microsoft.com/office/drawing/2014/main" val="1397706416"/>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1M One Month</a:t>
                      </a:r>
                    </a:p>
                  </a:txBody>
                  <a:tcPr marL="0" marR="0" marT="0" marB="0" anchor="b">
                    <a:lnL>
                      <a:noFill/>
                    </a:lnL>
                    <a:lnR>
                      <a:noFill/>
                    </a:lnR>
                    <a:lnT>
                      <a:noFill/>
                    </a:lnT>
                    <a:lnB>
                      <a:noFill/>
                    </a:lnB>
                  </a:tcPr>
                </a:tc>
                <a:extLst>
                  <a:ext uri="{0D108BD9-81ED-4DB2-BD59-A6C34878D82A}">
                    <a16:rowId xmlns:a16="http://schemas.microsoft.com/office/drawing/2014/main" val="448585038"/>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2M Two Months</a:t>
                      </a:r>
                    </a:p>
                  </a:txBody>
                  <a:tcPr marL="0" marR="0" marT="0" marB="0" anchor="b">
                    <a:lnL>
                      <a:noFill/>
                    </a:lnL>
                    <a:lnR>
                      <a:noFill/>
                    </a:lnR>
                    <a:lnT>
                      <a:noFill/>
                    </a:lnT>
                    <a:lnB>
                      <a:noFill/>
                    </a:lnB>
                  </a:tcPr>
                </a:tc>
                <a:extLst>
                  <a:ext uri="{0D108BD9-81ED-4DB2-BD59-A6C34878D82A}">
                    <a16:rowId xmlns:a16="http://schemas.microsoft.com/office/drawing/2014/main" val="2764820507"/>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3M Three Months</a:t>
                      </a:r>
                    </a:p>
                  </a:txBody>
                  <a:tcPr marL="0" marR="0" marT="0" marB="0" anchor="b">
                    <a:lnL>
                      <a:noFill/>
                    </a:lnL>
                    <a:lnR>
                      <a:noFill/>
                    </a:lnR>
                    <a:lnT>
                      <a:noFill/>
                    </a:lnT>
                    <a:lnB>
                      <a:noFill/>
                    </a:lnB>
                  </a:tcPr>
                </a:tc>
                <a:extLst>
                  <a:ext uri="{0D108BD9-81ED-4DB2-BD59-A6C34878D82A}">
                    <a16:rowId xmlns:a16="http://schemas.microsoft.com/office/drawing/2014/main" val="646206259"/>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6M Six Months</a:t>
                      </a:r>
                    </a:p>
                  </a:txBody>
                  <a:tcPr marL="0" marR="0" marT="0" marB="0" anchor="b">
                    <a:lnL>
                      <a:noFill/>
                    </a:lnL>
                    <a:lnR>
                      <a:noFill/>
                    </a:lnR>
                    <a:lnT>
                      <a:noFill/>
                    </a:lnT>
                    <a:lnB>
                      <a:noFill/>
                    </a:lnB>
                  </a:tcPr>
                </a:tc>
                <a:extLst>
                  <a:ext uri="{0D108BD9-81ED-4DB2-BD59-A6C34878D82A}">
                    <a16:rowId xmlns:a16="http://schemas.microsoft.com/office/drawing/2014/main" val="3969266005"/>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9M Nine Months</a:t>
                      </a:r>
                    </a:p>
                  </a:txBody>
                  <a:tcPr marL="0" marR="0" marT="0" marB="0" anchor="b">
                    <a:lnL>
                      <a:noFill/>
                    </a:lnL>
                    <a:lnR>
                      <a:noFill/>
                    </a:lnR>
                    <a:lnT>
                      <a:noFill/>
                    </a:lnT>
                    <a:lnB>
                      <a:noFill/>
                    </a:lnB>
                  </a:tcPr>
                </a:tc>
                <a:extLst>
                  <a:ext uri="{0D108BD9-81ED-4DB2-BD59-A6C34878D82A}">
                    <a16:rowId xmlns:a16="http://schemas.microsoft.com/office/drawing/2014/main" val="3426434302"/>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1Y One Year</a:t>
                      </a:r>
                    </a:p>
                  </a:txBody>
                  <a:tcPr marL="0" marR="0" marT="0" marB="0" anchor="b">
                    <a:lnL>
                      <a:noFill/>
                    </a:lnL>
                    <a:lnR>
                      <a:noFill/>
                    </a:lnR>
                    <a:lnT>
                      <a:noFill/>
                    </a:lnT>
                    <a:lnB>
                      <a:noFill/>
                    </a:lnB>
                  </a:tcPr>
                </a:tc>
                <a:extLst>
                  <a:ext uri="{0D108BD9-81ED-4DB2-BD59-A6C34878D82A}">
                    <a16:rowId xmlns:a16="http://schemas.microsoft.com/office/drawing/2014/main" val="2867415497"/>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2Y Two Years (Some Currencies Only)</a:t>
                      </a:r>
                    </a:p>
                  </a:txBody>
                  <a:tcPr marL="0" marR="0" marT="0" marB="0" anchor="b">
                    <a:lnL>
                      <a:noFill/>
                    </a:lnL>
                    <a:lnR>
                      <a:noFill/>
                    </a:lnR>
                    <a:lnT>
                      <a:noFill/>
                    </a:lnT>
                    <a:lnB>
                      <a:noFill/>
                    </a:lnB>
                  </a:tcPr>
                </a:tc>
                <a:extLst>
                  <a:ext uri="{0D108BD9-81ED-4DB2-BD59-A6C34878D82A}">
                    <a16:rowId xmlns:a16="http://schemas.microsoft.com/office/drawing/2014/main" val="1339034041"/>
                  </a:ext>
                </a:extLst>
              </a:tr>
              <a:tr h="167640">
                <a:tc>
                  <a:txBody>
                    <a:bodyPr/>
                    <a:lstStyle/>
                    <a:p>
                      <a:pPr algn="l" fontAlgn="b"/>
                      <a:r>
                        <a:rPr lang="en-US" sz="1400" b="0" i="0" u="none" strike="noStrike" dirty="0">
                          <a:solidFill>
                            <a:srgbClr val="002060"/>
                          </a:solidFill>
                          <a:effectLst/>
                          <a:latin typeface="Calibri" panose="020F0502020204030204" pitchFamily="34" charset="0"/>
                          <a:cs typeface="Calibri" panose="020F0502020204030204" pitchFamily="34" charset="0"/>
                        </a:rPr>
                        <a:t>  5Y Five Years (Some Currencies Only)</a:t>
                      </a:r>
                    </a:p>
                  </a:txBody>
                  <a:tcPr marL="0" marR="0" marT="0" marB="0" anchor="b">
                    <a:lnL>
                      <a:noFill/>
                    </a:lnL>
                    <a:lnR>
                      <a:noFill/>
                    </a:lnR>
                    <a:lnT>
                      <a:noFill/>
                    </a:lnT>
                    <a:lnB>
                      <a:noFill/>
                    </a:lnB>
                  </a:tcPr>
                </a:tc>
                <a:extLst>
                  <a:ext uri="{0D108BD9-81ED-4DB2-BD59-A6C34878D82A}">
                    <a16:rowId xmlns:a16="http://schemas.microsoft.com/office/drawing/2014/main" val="1548529291"/>
                  </a:ext>
                </a:extLst>
              </a:tr>
            </a:tbl>
          </a:graphicData>
        </a:graphic>
      </p:graphicFrame>
    </p:spTree>
    <p:extLst>
      <p:ext uri="{BB962C8B-B14F-4D97-AF65-F5344CB8AC3E}">
        <p14:creationId xmlns:p14="http://schemas.microsoft.com/office/powerpoint/2010/main" val="1121005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Forward Transactions </a:t>
            </a:r>
            <a:endParaRPr lang="en-US" dirty="0"/>
          </a:p>
        </p:txBody>
      </p:sp>
      <p:sp>
        <p:nvSpPr>
          <p:cNvPr id="3" name="Content Placeholder 2"/>
          <p:cNvSpPr>
            <a:spLocks noGrp="1"/>
          </p:cNvSpPr>
          <p:nvPr>
            <p:ph idx="1"/>
          </p:nvPr>
        </p:nvSpPr>
        <p:spPr>
          <a:xfrm>
            <a:off x="1676400" y="1524000"/>
            <a:ext cx="6858000" cy="4983163"/>
          </a:xfrm>
        </p:spPr>
        <p:txBody>
          <a:bodyPr/>
          <a:lstStyle/>
          <a:p>
            <a:r>
              <a:rPr lang="en-US" sz="1800" dirty="0" smtClean="0"/>
              <a:t>Dealer Spot-Forward </a:t>
            </a:r>
            <a:r>
              <a:rPr lang="en-US" sz="1800" b="1" dirty="0" smtClean="0">
                <a:solidFill>
                  <a:srgbClr val="002060"/>
                </a:solidFill>
              </a:rPr>
              <a:t>Outright Quotes</a:t>
            </a:r>
          </a:p>
          <a:p>
            <a:endParaRPr lang="en-US" sz="1800" dirty="0"/>
          </a:p>
          <a:p>
            <a:endParaRPr lang="en-US" sz="1800" dirty="0" smtClean="0"/>
          </a:p>
          <a:p>
            <a:endParaRPr lang="en-US" sz="1800" dirty="0"/>
          </a:p>
          <a:p>
            <a:endParaRPr lang="en-US" sz="1800" dirty="0" smtClean="0"/>
          </a:p>
          <a:p>
            <a:endParaRPr lang="en-US" sz="1800" dirty="0"/>
          </a:p>
          <a:p>
            <a:endParaRPr lang="en-US" sz="1800" dirty="0" smtClean="0"/>
          </a:p>
          <a:p>
            <a:pPr marL="0" indent="0">
              <a:buNone/>
            </a:pPr>
            <a:endParaRPr lang="en-US" sz="1800" dirty="0" smtClean="0"/>
          </a:p>
          <a:p>
            <a:pPr marL="0" indent="0">
              <a:buNone/>
            </a:pPr>
            <a:endParaRPr lang="en-US" sz="1800" dirty="0"/>
          </a:p>
          <a:p>
            <a:pPr marL="0" indent="0">
              <a:buNone/>
            </a:pPr>
            <a:r>
              <a:rPr lang="en-US" sz="1600" dirty="0" smtClean="0"/>
              <a:t> </a:t>
            </a:r>
          </a:p>
          <a:p>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88187995"/>
              </p:ext>
            </p:extLst>
          </p:nvPr>
        </p:nvGraphicFramePr>
        <p:xfrm>
          <a:off x="1498190" y="2014740"/>
          <a:ext cx="3124200" cy="2346960"/>
        </p:xfrm>
        <a:graphic>
          <a:graphicData uri="http://schemas.openxmlformats.org/drawingml/2006/table">
            <a:tbl>
              <a:tblPr/>
              <a:tblGrid>
                <a:gridCol w="817098">
                  <a:extLst>
                    <a:ext uri="{9D8B030D-6E8A-4147-A177-3AD203B41FA5}">
                      <a16:colId xmlns:a16="http://schemas.microsoft.com/office/drawing/2014/main" val="4187384100"/>
                    </a:ext>
                  </a:extLst>
                </a:gridCol>
                <a:gridCol w="769034">
                  <a:extLst>
                    <a:ext uri="{9D8B030D-6E8A-4147-A177-3AD203B41FA5}">
                      <a16:colId xmlns:a16="http://schemas.microsoft.com/office/drawing/2014/main" val="1770828142"/>
                    </a:ext>
                  </a:extLst>
                </a:gridCol>
                <a:gridCol w="769034">
                  <a:extLst>
                    <a:ext uri="{9D8B030D-6E8A-4147-A177-3AD203B41FA5}">
                      <a16:colId xmlns:a16="http://schemas.microsoft.com/office/drawing/2014/main" val="1930048765"/>
                    </a:ext>
                  </a:extLst>
                </a:gridCol>
                <a:gridCol w="769034">
                  <a:extLst>
                    <a:ext uri="{9D8B030D-6E8A-4147-A177-3AD203B41FA5}">
                      <a16:colId xmlns:a16="http://schemas.microsoft.com/office/drawing/2014/main" val="77778687"/>
                    </a:ext>
                  </a:extLst>
                </a:gridCol>
              </a:tblGrid>
              <a:tr h="167640">
                <a:tc>
                  <a:txBody>
                    <a:bodyPr/>
                    <a:lstStyle/>
                    <a:p>
                      <a:pPr algn="l" fontAlgn="b"/>
                      <a:r>
                        <a:rPr lang="en-US" sz="1400" b="1" i="0" u="none" strike="noStrike">
                          <a:solidFill>
                            <a:srgbClr val="2F75B5"/>
                          </a:solidFill>
                          <a:effectLst/>
                          <a:latin typeface="Times New Roman" panose="02020603050405020304" pitchFamily="18" charset="0"/>
                        </a:rPr>
                        <a:t>Maturity</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400" b="1" i="0" u="none" strike="noStrike">
                          <a:solidFill>
                            <a:srgbClr val="2F75B5"/>
                          </a:solidFill>
                          <a:effectLst/>
                          <a:latin typeface="Times New Roman" panose="02020603050405020304" pitchFamily="18" charset="0"/>
                        </a:rPr>
                        <a:t>ISO</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400" b="1" i="0" u="none" strike="noStrike">
                          <a:solidFill>
                            <a:srgbClr val="2F75B5"/>
                          </a:solidFill>
                          <a:effectLst/>
                          <a:latin typeface="Times New Roman" panose="02020603050405020304" pitchFamily="18" charset="0"/>
                        </a:rPr>
                        <a:t>Bid </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400" b="1" i="0" u="none" strike="noStrike">
                          <a:solidFill>
                            <a:srgbClr val="2F75B5"/>
                          </a:solidFill>
                          <a:effectLst/>
                          <a:latin typeface="Times New Roman" panose="02020603050405020304" pitchFamily="18" charset="0"/>
                        </a:rPr>
                        <a:t>Ask</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24769080"/>
                  </a:ext>
                </a:extLst>
              </a:tr>
              <a:tr h="167640">
                <a:tc>
                  <a:txBody>
                    <a:bodyPr/>
                    <a:lstStyle/>
                    <a:p>
                      <a:pPr algn="l" fontAlgn="b"/>
                      <a:r>
                        <a:rPr lang="en-US" sz="1400" b="0" i="0" u="none" strike="noStrike">
                          <a:solidFill>
                            <a:srgbClr val="2F75B5"/>
                          </a:solidFill>
                          <a:effectLst/>
                          <a:latin typeface="Times New Roman" panose="02020603050405020304" pitchFamily="18" charset="0"/>
                        </a:rPr>
                        <a:t>Spot </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1.1025</a:t>
                      </a: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r" fontAlgn="b"/>
                      <a:r>
                        <a:rPr lang="en-US" sz="1400" b="0" i="0" u="none" strike="noStrike" dirty="0" smtClean="0">
                          <a:solidFill>
                            <a:srgbClr val="2F75B5"/>
                          </a:solidFill>
                          <a:effectLst/>
                          <a:latin typeface="Times New Roman" panose="02020603050405020304" pitchFamily="18" charset="0"/>
                        </a:rPr>
                        <a:t>1.1028</a:t>
                      </a:r>
                      <a:endParaRPr lang="en-US" sz="1400" b="0" i="0" u="none" strike="noStrike" dirty="0">
                        <a:solidFill>
                          <a:srgbClr val="2F75B5"/>
                        </a:solidFill>
                        <a:effectLst/>
                        <a:latin typeface="Times New Roman" panose="02020603050405020304" pitchFamily="18" charset="0"/>
                      </a:endParaRPr>
                    </a:p>
                  </a:txBody>
                  <a:tcPr marL="0" marR="0" marT="0" marB="0" anchor="b">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428088975"/>
                  </a:ext>
                </a:extLst>
              </a:tr>
              <a:tr h="167640">
                <a:tc>
                  <a:txBody>
                    <a:bodyPr/>
                    <a:lstStyle/>
                    <a:p>
                      <a:pPr algn="l" fontAlgn="b"/>
                      <a:r>
                        <a:rPr lang="en-US" sz="1400" b="0" i="0" u="none" strike="noStrike">
                          <a:solidFill>
                            <a:srgbClr val="2F75B5"/>
                          </a:solidFill>
                          <a:effectLst/>
                          <a:latin typeface="Times New Roman" panose="02020603050405020304" pitchFamily="18" charset="0"/>
                        </a:rPr>
                        <a:t>ON</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1.1022</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1.1025</a:t>
                      </a:r>
                    </a:p>
                  </a:txBody>
                  <a:tcPr marL="0" marR="0" marT="0" marB="0" anchor="b">
                    <a:lnL>
                      <a:noFill/>
                    </a:lnL>
                    <a:lnR>
                      <a:noFill/>
                    </a:lnR>
                    <a:lnT>
                      <a:noFill/>
                    </a:lnT>
                    <a:lnB>
                      <a:noFill/>
                    </a:lnB>
                  </a:tcPr>
                </a:tc>
                <a:extLst>
                  <a:ext uri="{0D108BD9-81ED-4DB2-BD59-A6C34878D82A}">
                    <a16:rowId xmlns:a16="http://schemas.microsoft.com/office/drawing/2014/main" val="2131895250"/>
                  </a:ext>
                </a:extLst>
              </a:tr>
              <a:tr h="167640">
                <a:tc>
                  <a:txBody>
                    <a:bodyPr/>
                    <a:lstStyle/>
                    <a:p>
                      <a:pPr algn="l" fontAlgn="b"/>
                      <a:r>
                        <a:rPr lang="en-US" sz="1400" b="0" i="0" u="none" strike="noStrike">
                          <a:solidFill>
                            <a:srgbClr val="2F75B5"/>
                          </a:solidFill>
                          <a:effectLst/>
                          <a:latin typeface="Times New Roman" panose="02020603050405020304" pitchFamily="18" charset="0"/>
                        </a:rPr>
                        <a:t>SW</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1.1030</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1.1033</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4069581612"/>
                  </a:ext>
                </a:extLst>
              </a:tr>
              <a:tr h="167640">
                <a:tc>
                  <a:txBody>
                    <a:bodyPr/>
                    <a:lstStyle/>
                    <a:p>
                      <a:pPr algn="l" fontAlgn="b"/>
                      <a:r>
                        <a:rPr lang="en-US" sz="1400" b="0" i="0" u="none" strike="noStrike">
                          <a:solidFill>
                            <a:srgbClr val="2F75B5"/>
                          </a:solidFill>
                          <a:effectLst/>
                          <a:latin typeface="Times New Roman" panose="02020603050405020304" pitchFamily="18" charset="0"/>
                        </a:rPr>
                        <a:t>2W</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1.1034</a:t>
                      </a:r>
                    </a:p>
                  </a:txBody>
                  <a:tcPr marL="0" marR="0" marT="0" marB="0" anchor="b">
                    <a:lnL>
                      <a:noFill/>
                    </a:lnL>
                    <a:lnR>
                      <a:noFill/>
                    </a:lnR>
                    <a:lnT>
                      <a:noFill/>
                    </a:lnT>
                    <a:lnB>
                      <a:noFill/>
                    </a:lnB>
                  </a:tcPr>
                </a:tc>
                <a:tc>
                  <a:txBody>
                    <a:bodyPr/>
                    <a:lstStyle/>
                    <a:p>
                      <a:pPr algn="r" fontAlgn="b"/>
                      <a:r>
                        <a:rPr lang="en-US" sz="1400" b="0" i="0" u="none" strike="noStrike" dirty="0">
                          <a:solidFill>
                            <a:srgbClr val="2F75B5"/>
                          </a:solidFill>
                          <a:effectLst/>
                          <a:latin typeface="Times New Roman" panose="02020603050405020304" pitchFamily="18" charset="0"/>
                        </a:rPr>
                        <a:t>1.1038</a:t>
                      </a:r>
                    </a:p>
                  </a:txBody>
                  <a:tcPr marL="0" marR="0" marT="0" marB="0" anchor="b">
                    <a:lnL>
                      <a:noFill/>
                    </a:lnL>
                    <a:lnR>
                      <a:noFill/>
                    </a:lnR>
                    <a:lnT>
                      <a:noFill/>
                    </a:lnT>
                    <a:lnB>
                      <a:noFill/>
                    </a:lnB>
                  </a:tcPr>
                </a:tc>
                <a:extLst>
                  <a:ext uri="{0D108BD9-81ED-4DB2-BD59-A6C34878D82A}">
                    <a16:rowId xmlns:a16="http://schemas.microsoft.com/office/drawing/2014/main" val="2761011216"/>
                  </a:ext>
                </a:extLst>
              </a:tr>
              <a:tr h="167640">
                <a:tc>
                  <a:txBody>
                    <a:bodyPr/>
                    <a:lstStyle/>
                    <a:p>
                      <a:pPr algn="l" fontAlgn="b"/>
                      <a:r>
                        <a:rPr lang="en-US" sz="1400" b="0" i="0" u="none" strike="noStrike">
                          <a:solidFill>
                            <a:srgbClr val="2F75B5"/>
                          </a:solidFill>
                          <a:effectLst/>
                          <a:latin typeface="Times New Roman" panose="02020603050405020304" pitchFamily="18" charset="0"/>
                        </a:rPr>
                        <a:t>1M</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1.1046</a:t>
                      </a:r>
                    </a:p>
                  </a:txBody>
                  <a:tcPr marL="0" marR="0" marT="0" marB="0" anchor="b">
                    <a:lnL>
                      <a:noFill/>
                    </a:lnL>
                    <a:lnR>
                      <a:noFill/>
                    </a:lnR>
                    <a:lnT>
                      <a:noFill/>
                    </a:lnT>
                    <a:lnB>
                      <a:noFill/>
                    </a:lnB>
                    <a:solidFill>
                      <a:srgbClr val="DDEBF7"/>
                    </a:solidFill>
                  </a:tcPr>
                </a:tc>
                <a:tc>
                  <a:txBody>
                    <a:bodyPr/>
                    <a:lstStyle/>
                    <a:p>
                      <a:pPr algn="r" fontAlgn="b"/>
                      <a:r>
                        <a:rPr lang="en-US" sz="1400" b="1" i="0" u="none" strike="noStrike" dirty="0">
                          <a:solidFill>
                            <a:srgbClr val="002060"/>
                          </a:solidFill>
                          <a:effectLst/>
                          <a:latin typeface="Times New Roman" panose="02020603050405020304" pitchFamily="18" charset="0"/>
                        </a:rPr>
                        <a:t>1.1049</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530539381"/>
                  </a:ext>
                </a:extLst>
              </a:tr>
              <a:tr h="167640">
                <a:tc>
                  <a:txBody>
                    <a:bodyPr/>
                    <a:lstStyle/>
                    <a:p>
                      <a:pPr algn="l" fontAlgn="b"/>
                      <a:r>
                        <a:rPr lang="en-US" sz="1400" b="0" i="0" u="none" strike="noStrike">
                          <a:solidFill>
                            <a:srgbClr val="2F75B5"/>
                          </a:solidFill>
                          <a:effectLst/>
                          <a:latin typeface="Times New Roman" panose="02020603050405020304" pitchFamily="18" charset="0"/>
                        </a:rPr>
                        <a:t>2M</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1.1064</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1.1069</a:t>
                      </a:r>
                    </a:p>
                  </a:txBody>
                  <a:tcPr marL="0" marR="0" marT="0" marB="0" anchor="b">
                    <a:lnL>
                      <a:noFill/>
                    </a:lnL>
                    <a:lnR>
                      <a:noFill/>
                    </a:lnR>
                    <a:lnT>
                      <a:noFill/>
                    </a:lnT>
                    <a:lnB>
                      <a:noFill/>
                    </a:lnB>
                  </a:tcPr>
                </a:tc>
                <a:extLst>
                  <a:ext uri="{0D108BD9-81ED-4DB2-BD59-A6C34878D82A}">
                    <a16:rowId xmlns:a16="http://schemas.microsoft.com/office/drawing/2014/main" val="1381132588"/>
                  </a:ext>
                </a:extLst>
              </a:tr>
              <a:tr h="167640">
                <a:tc>
                  <a:txBody>
                    <a:bodyPr/>
                    <a:lstStyle/>
                    <a:p>
                      <a:pPr algn="l" fontAlgn="b"/>
                      <a:r>
                        <a:rPr lang="en-US" sz="1400" b="0" i="0" u="none" strike="noStrike">
                          <a:solidFill>
                            <a:srgbClr val="2F75B5"/>
                          </a:solidFill>
                          <a:effectLst/>
                          <a:latin typeface="Times New Roman" panose="02020603050405020304" pitchFamily="18" charset="0"/>
                        </a:rPr>
                        <a:t>3M</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1.1082</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1.1087</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1389711242"/>
                  </a:ext>
                </a:extLst>
              </a:tr>
              <a:tr h="167640">
                <a:tc>
                  <a:txBody>
                    <a:bodyPr/>
                    <a:lstStyle/>
                    <a:p>
                      <a:pPr algn="l" fontAlgn="b"/>
                      <a:r>
                        <a:rPr lang="en-US" sz="1400" b="0" i="0" u="none" strike="noStrike" dirty="0">
                          <a:solidFill>
                            <a:srgbClr val="2F75B5"/>
                          </a:solidFill>
                          <a:effectLst/>
                          <a:latin typeface="Times New Roman" panose="02020603050405020304" pitchFamily="18" charset="0"/>
                        </a:rPr>
                        <a:t>6M</a:t>
                      </a:r>
                    </a:p>
                  </a:txBody>
                  <a:tcPr marL="0" marR="0" marT="0" marB="0" anchor="b">
                    <a:lnL>
                      <a:noFill/>
                    </a:lnL>
                    <a:lnR>
                      <a:noFill/>
                    </a:lnR>
                    <a:lnT>
                      <a:noFill/>
                    </a:lnT>
                    <a:lnB>
                      <a:noFill/>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1.1131</a:t>
                      </a:r>
                    </a:p>
                  </a:txBody>
                  <a:tcPr marL="0" marR="0" marT="0" marB="0" anchor="b">
                    <a:lnL>
                      <a:noFill/>
                    </a:lnL>
                    <a:lnR>
                      <a:noFill/>
                    </a:lnR>
                    <a:lnT>
                      <a:noFill/>
                    </a:lnT>
                    <a:lnB>
                      <a:noFill/>
                    </a:lnB>
                  </a:tcPr>
                </a:tc>
                <a:tc>
                  <a:txBody>
                    <a:bodyPr/>
                    <a:lstStyle/>
                    <a:p>
                      <a:pPr algn="r" fontAlgn="b"/>
                      <a:r>
                        <a:rPr lang="en-US" sz="1400" b="0" i="0" u="none" strike="noStrike">
                          <a:solidFill>
                            <a:srgbClr val="2F75B5"/>
                          </a:solidFill>
                          <a:effectLst/>
                          <a:latin typeface="Times New Roman" panose="02020603050405020304" pitchFamily="18" charset="0"/>
                        </a:rPr>
                        <a:t>1.1136</a:t>
                      </a:r>
                    </a:p>
                  </a:txBody>
                  <a:tcPr marL="0" marR="0" marT="0" marB="0" anchor="b">
                    <a:lnL>
                      <a:noFill/>
                    </a:lnL>
                    <a:lnR>
                      <a:noFill/>
                    </a:lnR>
                    <a:lnT>
                      <a:noFill/>
                    </a:lnT>
                    <a:lnB>
                      <a:noFill/>
                    </a:lnB>
                  </a:tcPr>
                </a:tc>
                <a:extLst>
                  <a:ext uri="{0D108BD9-81ED-4DB2-BD59-A6C34878D82A}">
                    <a16:rowId xmlns:a16="http://schemas.microsoft.com/office/drawing/2014/main" val="1599413180"/>
                  </a:ext>
                </a:extLst>
              </a:tr>
              <a:tr h="167640">
                <a:tc>
                  <a:txBody>
                    <a:bodyPr/>
                    <a:lstStyle/>
                    <a:p>
                      <a:pPr algn="l" fontAlgn="b"/>
                      <a:r>
                        <a:rPr lang="en-US" sz="1400" b="0" i="0" u="none" strike="noStrike">
                          <a:solidFill>
                            <a:srgbClr val="2F75B5"/>
                          </a:solidFill>
                          <a:effectLst/>
                          <a:latin typeface="Times New Roman" panose="02020603050405020304" pitchFamily="18" charset="0"/>
                        </a:rPr>
                        <a:t>9M</a:t>
                      </a:r>
                    </a:p>
                  </a:txBody>
                  <a:tcPr marL="0" marR="0" marT="0" marB="0" anchor="b">
                    <a:lnL>
                      <a:noFill/>
                    </a:lnL>
                    <a:lnR>
                      <a:noFill/>
                    </a:lnR>
                    <a:lnT>
                      <a:noFill/>
                    </a:lnT>
                    <a:lnB>
                      <a:noFill/>
                    </a:lnB>
                    <a:solidFill>
                      <a:srgbClr val="DDEBF7"/>
                    </a:solidFill>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1.1175</a:t>
                      </a:r>
                    </a:p>
                  </a:txBody>
                  <a:tcPr marL="0" marR="0" marT="0" marB="0" anchor="b">
                    <a:lnL>
                      <a:noFill/>
                    </a:lnL>
                    <a:lnR>
                      <a:noFill/>
                    </a:lnR>
                    <a:lnT>
                      <a:noFill/>
                    </a:lnT>
                    <a:lnB>
                      <a:noFill/>
                    </a:lnB>
                    <a:solidFill>
                      <a:srgbClr val="DDEBF7"/>
                    </a:solidFill>
                  </a:tcPr>
                </a:tc>
                <a:tc>
                  <a:txBody>
                    <a:bodyPr/>
                    <a:lstStyle/>
                    <a:p>
                      <a:pPr algn="r" fontAlgn="b"/>
                      <a:r>
                        <a:rPr lang="en-US" sz="1400" b="0" i="0" u="none" strike="noStrike">
                          <a:solidFill>
                            <a:srgbClr val="2F75B5"/>
                          </a:solidFill>
                          <a:effectLst/>
                          <a:latin typeface="Times New Roman" panose="02020603050405020304" pitchFamily="18" charset="0"/>
                        </a:rPr>
                        <a:t>1.1181</a:t>
                      </a:r>
                    </a:p>
                  </a:txBody>
                  <a:tcPr marL="0" marR="0" marT="0" marB="0" anchor="b">
                    <a:lnL>
                      <a:noFill/>
                    </a:lnL>
                    <a:lnR>
                      <a:noFill/>
                    </a:lnR>
                    <a:lnT>
                      <a:noFill/>
                    </a:lnT>
                    <a:lnB>
                      <a:noFill/>
                    </a:lnB>
                    <a:solidFill>
                      <a:srgbClr val="DDEBF7"/>
                    </a:solidFill>
                  </a:tcPr>
                </a:tc>
                <a:extLst>
                  <a:ext uri="{0D108BD9-81ED-4DB2-BD59-A6C34878D82A}">
                    <a16:rowId xmlns:a16="http://schemas.microsoft.com/office/drawing/2014/main" val="2395093888"/>
                  </a:ext>
                </a:extLst>
              </a:tr>
              <a:tr h="167640">
                <a:tc>
                  <a:txBody>
                    <a:bodyPr/>
                    <a:lstStyle/>
                    <a:p>
                      <a:pPr algn="l" fontAlgn="b"/>
                      <a:r>
                        <a:rPr lang="en-US" sz="1400" b="0" i="0" u="none" strike="noStrike">
                          <a:solidFill>
                            <a:srgbClr val="2F75B5"/>
                          </a:solidFill>
                          <a:effectLst/>
                          <a:latin typeface="Times New Roman" panose="02020603050405020304" pitchFamily="18" charset="0"/>
                        </a:rPr>
                        <a:t>1Y</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l" fontAlgn="b"/>
                      <a:r>
                        <a:rPr lang="en-US" sz="1400" b="0" i="0" u="none" strike="noStrike" dirty="0">
                          <a:solidFill>
                            <a:srgbClr val="C00000"/>
                          </a:solidFill>
                          <a:effectLst/>
                          <a:latin typeface="Times New Roman" panose="02020603050405020304" pitchFamily="18" charset="0"/>
                        </a:rPr>
                        <a:t>EUR</a:t>
                      </a:r>
                      <a:r>
                        <a:rPr lang="en-US" sz="1400" b="0" i="0" u="none" strike="noStrike" dirty="0">
                          <a:solidFill>
                            <a:srgbClr val="2F75B5"/>
                          </a:solidFill>
                          <a:effectLst/>
                          <a:latin typeface="Times New Roman" panose="02020603050405020304" pitchFamily="18" charset="0"/>
                        </a:rPr>
                        <a:t>/USD</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n-US" sz="1400" b="0" i="0" u="none" strike="noStrike">
                          <a:solidFill>
                            <a:srgbClr val="2F75B5"/>
                          </a:solidFill>
                          <a:effectLst/>
                          <a:latin typeface="Times New Roman" panose="02020603050405020304" pitchFamily="18" charset="0"/>
                        </a:rPr>
                        <a:t>1.1224</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tc>
                  <a:txBody>
                    <a:bodyPr/>
                    <a:lstStyle/>
                    <a:p>
                      <a:pPr algn="r" fontAlgn="b"/>
                      <a:r>
                        <a:rPr lang="en-US" sz="1400" b="0" i="0" u="none" strike="noStrike" dirty="0">
                          <a:solidFill>
                            <a:srgbClr val="2F75B5"/>
                          </a:solidFill>
                          <a:effectLst/>
                          <a:latin typeface="Times New Roman" panose="02020603050405020304" pitchFamily="18" charset="0"/>
                        </a:rPr>
                        <a:t>1.1232</a:t>
                      </a:r>
                    </a:p>
                  </a:txBody>
                  <a:tcPr marL="0" marR="0" marT="0" marB="0" anchor="b">
                    <a:lnL>
                      <a:noFill/>
                    </a:lnL>
                    <a:lnR>
                      <a:noFill/>
                    </a:lnR>
                    <a:lnT>
                      <a:noFill/>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737583820"/>
                  </a:ext>
                </a:extLst>
              </a:tr>
            </a:tbl>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50555940"/>
              </p:ext>
            </p:extLst>
          </p:nvPr>
        </p:nvGraphicFramePr>
        <p:xfrm>
          <a:off x="5638800" y="2014740"/>
          <a:ext cx="2221468" cy="1221807"/>
        </p:xfrm>
        <a:graphic>
          <a:graphicData uri="http://schemas.openxmlformats.org/presentationml/2006/ole">
            <mc:AlternateContent xmlns:mc="http://schemas.openxmlformats.org/markup-compatibility/2006">
              <mc:Choice xmlns:v="urn:schemas-microsoft-com:vml" Requires="v">
                <p:oleObj spid="_x0000_s1032" name="Equation" r:id="rId3" imgW="1523880" imgH="838080" progId="Equation.DSMT4">
                  <p:embed/>
                </p:oleObj>
              </mc:Choice>
              <mc:Fallback>
                <p:oleObj name="Equation" r:id="rId3" imgW="1523880" imgH="838080" progId="Equation.DSMT4">
                  <p:embed/>
                  <p:pic>
                    <p:nvPicPr>
                      <p:cNvPr id="7" name="Object 6"/>
                      <p:cNvPicPr/>
                      <p:nvPr/>
                    </p:nvPicPr>
                    <p:blipFill>
                      <a:blip r:embed="rId4"/>
                      <a:stretch>
                        <a:fillRect/>
                      </a:stretch>
                    </p:blipFill>
                    <p:spPr>
                      <a:xfrm>
                        <a:off x="5638800" y="2014740"/>
                        <a:ext cx="2221468" cy="1221807"/>
                      </a:xfrm>
                      <a:prstGeom prst="rect">
                        <a:avLst/>
                      </a:prstGeom>
                    </p:spPr>
                  </p:pic>
                </p:oleObj>
              </mc:Fallback>
            </mc:AlternateContent>
          </a:graphicData>
        </a:graphic>
      </p:graphicFrame>
      <p:sp>
        <p:nvSpPr>
          <p:cNvPr id="8" name="TextBox 7"/>
          <p:cNvSpPr txBox="1"/>
          <p:nvPr/>
        </p:nvSpPr>
        <p:spPr>
          <a:xfrm>
            <a:off x="5224152" y="3505200"/>
            <a:ext cx="3699387"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“d” is days in forward, </a:t>
            </a:r>
            <a:r>
              <a:rPr lang="en-US" sz="1400" dirty="0" smtClean="0">
                <a:latin typeface="Calibri" panose="020F0502020204030204" pitchFamily="34" charset="0"/>
                <a:cs typeface="Calibri" panose="020F0502020204030204" pitchFamily="34" charset="0"/>
              </a:rPr>
              <a:t>30/360 is the money market day count convention; it is actual/365 for GBP,  actual/360 for LIBOR, EUR and USD.</a:t>
            </a: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The forward rate is a function of home and foreign interest rates. If the home rate is higher than the foreign rate, forward rate will be higher than the spot rate; this implies  that the foreign/base  currency is at a forward premium. </a:t>
            </a:r>
          </a:p>
          <a:p>
            <a:pPr marL="285750" indent="-285750">
              <a:buFont typeface="Arial" panose="020B0604020202020204" pitchFamily="34" charset="0"/>
              <a:buChar char="•"/>
            </a:pPr>
            <a:r>
              <a:rPr lang="en-US" sz="1400" dirty="0" smtClean="0">
                <a:latin typeface="Calibri" panose="020F0502020204030204" pitchFamily="34" charset="0"/>
                <a:cs typeface="Calibri" panose="020F0502020204030204" pitchFamily="34" charset="0"/>
              </a:rPr>
              <a:t>The table on the left, indicates higher interest rates in the US which implies a forward premium for the EUR. </a:t>
            </a:r>
            <a:endParaRPr lang="en-US" sz="1400" dirty="0">
              <a:latin typeface="Calibri" panose="020F0502020204030204" pitchFamily="34" charset="0"/>
              <a:cs typeface="Calibri" panose="020F0502020204030204" pitchFamily="34" charset="0"/>
            </a:endParaRPr>
          </a:p>
        </p:txBody>
      </p:sp>
      <p:sp>
        <p:nvSpPr>
          <p:cNvPr id="10" name="TextBox 9"/>
          <p:cNvSpPr txBox="1"/>
          <p:nvPr/>
        </p:nvSpPr>
        <p:spPr>
          <a:xfrm>
            <a:off x="1329813" y="4475838"/>
            <a:ext cx="3775587"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Dealers quote rates for variety of settlement dates from spot to 1 Year forward. </a:t>
            </a: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For instance the dealer sells EUR 1-Month Forward at $1.1049; the buyer pays more USD than the spot rate of $1.0128; in this case </a:t>
            </a:r>
            <a:r>
              <a:rPr lang="en-US" sz="1600" dirty="0" smtClean="0">
                <a:latin typeface="Calibri" panose="020F0502020204030204" pitchFamily="34" charset="0"/>
                <a:cs typeface="Calibri" panose="020F0502020204030204" pitchFamily="34" charset="0"/>
              </a:rPr>
              <a:t>the base currency EUR </a:t>
            </a:r>
            <a:r>
              <a:rPr lang="en-US" sz="1600" dirty="0">
                <a:latin typeface="Calibri" panose="020F0502020204030204" pitchFamily="34" charset="0"/>
                <a:cs typeface="Calibri" panose="020F0502020204030204" pitchFamily="34" charset="0"/>
              </a:rPr>
              <a:t>is selling at a forward </a:t>
            </a:r>
            <a:r>
              <a:rPr lang="en-US" sz="1600" dirty="0" smtClean="0">
                <a:latin typeface="Calibri" panose="020F0502020204030204" pitchFamily="34" charset="0"/>
                <a:cs typeface="Calibri" panose="020F0502020204030204" pitchFamily="34" charset="0"/>
              </a:rPr>
              <a:t>premium</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9719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Dealer Spot Forward Point Quotes (or Swap Point Quotes)</a:t>
            </a:r>
          </a:p>
        </p:txBody>
      </p:sp>
      <p:graphicFrame>
        <p:nvGraphicFramePr>
          <p:cNvPr id="4" name="Table 3"/>
          <p:cNvGraphicFramePr>
            <a:graphicFrameLocks noGrp="1"/>
          </p:cNvGraphicFramePr>
          <p:nvPr>
            <p:extLst>
              <p:ext uri="{D42A27DB-BD31-4B8C-83A1-F6EECF244321}">
                <p14:modId xmlns:p14="http://schemas.microsoft.com/office/powerpoint/2010/main" val="1507011599"/>
              </p:ext>
            </p:extLst>
          </p:nvPr>
        </p:nvGraphicFramePr>
        <p:xfrm>
          <a:off x="1401146" y="1752600"/>
          <a:ext cx="3200401" cy="3139440"/>
        </p:xfrm>
        <a:graphic>
          <a:graphicData uri="http://schemas.openxmlformats.org/drawingml/2006/table">
            <a:tbl>
              <a:tblPr/>
              <a:tblGrid>
                <a:gridCol w="986170">
                  <a:extLst>
                    <a:ext uri="{9D8B030D-6E8A-4147-A177-3AD203B41FA5}">
                      <a16:colId xmlns:a16="http://schemas.microsoft.com/office/drawing/2014/main" val="2048812524"/>
                    </a:ext>
                  </a:extLst>
                </a:gridCol>
                <a:gridCol w="1097812">
                  <a:extLst>
                    <a:ext uri="{9D8B030D-6E8A-4147-A177-3AD203B41FA5}">
                      <a16:colId xmlns:a16="http://schemas.microsoft.com/office/drawing/2014/main" val="2490130740"/>
                    </a:ext>
                  </a:extLst>
                </a:gridCol>
                <a:gridCol w="1116419">
                  <a:extLst>
                    <a:ext uri="{9D8B030D-6E8A-4147-A177-3AD203B41FA5}">
                      <a16:colId xmlns:a16="http://schemas.microsoft.com/office/drawing/2014/main" val="2924942873"/>
                    </a:ext>
                  </a:extLst>
                </a:gridCol>
              </a:tblGrid>
              <a:tr h="457200">
                <a:tc>
                  <a:txBody>
                    <a:bodyPr/>
                    <a:lstStyle/>
                    <a:p>
                      <a:pPr algn="l" fontAlgn="b"/>
                      <a:r>
                        <a:rPr lang="en-US" sz="1600" b="1" i="0" u="none" strike="noStrike" dirty="0">
                          <a:solidFill>
                            <a:srgbClr val="305496"/>
                          </a:solidFill>
                          <a:effectLst/>
                          <a:latin typeface="Calibri" panose="020F0502020204030204" pitchFamily="34" charset="0"/>
                          <a:cs typeface="Calibri" panose="020F0502020204030204" pitchFamily="34" charset="0"/>
                        </a:rPr>
                        <a:t>Maturity</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600" b="1" i="0" u="none" strike="noStrike" dirty="0">
                          <a:solidFill>
                            <a:srgbClr val="305496"/>
                          </a:solidFill>
                          <a:effectLst/>
                          <a:latin typeface="Calibri" panose="020F0502020204030204" pitchFamily="34" charset="0"/>
                          <a:cs typeface="Calibri" panose="020F0502020204030204" pitchFamily="34" charset="0"/>
                        </a:rPr>
                        <a:t>Points Bid</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tc>
                  <a:txBody>
                    <a:bodyPr/>
                    <a:lstStyle/>
                    <a:p>
                      <a:pPr algn="l" fontAlgn="b"/>
                      <a:r>
                        <a:rPr lang="en-US" sz="1600" b="1" i="0" u="none" strike="noStrike" dirty="0">
                          <a:solidFill>
                            <a:srgbClr val="305496"/>
                          </a:solidFill>
                          <a:effectLst/>
                          <a:latin typeface="Calibri" panose="020F0502020204030204" pitchFamily="34" charset="0"/>
                          <a:cs typeface="Calibri" panose="020F0502020204030204" pitchFamily="34" charset="0"/>
                        </a:rPr>
                        <a:t>Points Ask</a:t>
                      </a:r>
                    </a:p>
                  </a:txBody>
                  <a:tcPr marL="0" marR="0" marT="0" marB="0" anchor="b">
                    <a:lnL>
                      <a:noFill/>
                    </a:lnL>
                    <a:lnR>
                      <a:noFill/>
                    </a:lnR>
                    <a:lnT w="6350" cap="flat" cmpd="sng" algn="ctr">
                      <a:solidFill>
                        <a:srgbClr val="4472C4"/>
                      </a:solidFill>
                      <a:prstDash val="solid"/>
                      <a:round/>
                      <a:headEnd type="none" w="med" len="med"/>
                      <a:tailEnd type="none" w="med" len="med"/>
                    </a:lnT>
                    <a:lnB w="635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539057363"/>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Spot </a:t>
                      </a:r>
                    </a:p>
                  </a:txBody>
                  <a:tcPr marL="0" marR="0" marT="0" marB="0" anchor="b">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1.1025</a:t>
                      </a:r>
                    </a:p>
                  </a:txBody>
                  <a:tcPr marL="0" marR="0" marT="0" marB="0" anchor="b">
                    <a:lnL>
                      <a:noFill/>
                    </a:lnL>
                    <a:lnR>
                      <a:noFill/>
                    </a:lnR>
                    <a:lnT w="6350" cap="flat" cmpd="sng" algn="ctr">
                      <a:solidFill>
                        <a:srgbClr val="4472C4"/>
                      </a:solidFill>
                      <a:prstDash val="solid"/>
                      <a:round/>
                      <a:headEnd type="none" w="med" len="med"/>
                      <a:tailEnd type="none" w="med" len="med"/>
                    </a:lnT>
                    <a:lnB>
                      <a:noFill/>
                    </a:lnB>
                    <a:solidFill>
                      <a:srgbClr val="D9E1F2"/>
                    </a:solidFill>
                  </a:tcPr>
                </a:tc>
                <a:tc>
                  <a:txBody>
                    <a:bodyPr/>
                    <a:lstStyle/>
                    <a:p>
                      <a:pPr algn="r" fontAlgn="b"/>
                      <a:r>
                        <a:rPr lang="en-US" sz="1600" b="0" i="0" u="none" strike="noStrike" dirty="0" smtClean="0">
                          <a:solidFill>
                            <a:srgbClr val="305496"/>
                          </a:solidFill>
                          <a:effectLst/>
                          <a:latin typeface="Calibri" panose="020F0502020204030204" pitchFamily="34" charset="0"/>
                          <a:cs typeface="Calibri" panose="020F0502020204030204" pitchFamily="34" charset="0"/>
                        </a:rPr>
                        <a:t>1.1028</a:t>
                      </a:r>
                      <a:endParaRPr lang="en-US" sz="1600" b="0" i="0" u="none" strike="noStrike" dirty="0">
                        <a:solidFill>
                          <a:srgbClr val="305496"/>
                        </a:solidFill>
                        <a:effectLst/>
                        <a:latin typeface="Calibri" panose="020F0502020204030204" pitchFamily="34" charset="0"/>
                        <a:cs typeface="Calibri" panose="020F0502020204030204" pitchFamily="34" charset="0"/>
                      </a:endParaRPr>
                    </a:p>
                  </a:txBody>
                  <a:tcPr marL="0" marR="0" marT="0" marB="0" anchor="b">
                    <a:lnL>
                      <a:noFill/>
                    </a:lnL>
                    <a:lnR>
                      <a:noFill/>
                    </a:lnR>
                    <a:lnT w="6350" cap="flat" cmpd="sng" algn="ctr">
                      <a:solidFill>
                        <a:srgbClr val="4472C4"/>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374536658"/>
                  </a:ext>
                </a:extLst>
              </a:tr>
              <a:tr h="167640">
                <a:tc>
                  <a:txBody>
                    <a:bodyPr/>
                    <a:lstStyle/>
                    <a:p>
                      <a:pPr algn="l" fontAlgn="b"/>
                      <a:endParaRPr lang="en-US" sz="1600" b="0" i="0" u="none" strike="noStrike">
                        <a:solidFill>
                          <a:srgbClr val="305496"/>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600" b="0" i="0" u="none" strike="noStrike">
                        <a:solidFill>
                          <a:srgbClr val="305496"/>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1600" b="0" i="0" u="none" strike="noStrike" dirty="0">
                        <a:solidFill>
                          <a:srgbClr val="305496"/>
                        </a:solidFill>
                        <a:effectLst/>
                        <a:latin typeface="Calibri" panose="020F0502020204030204" pitchFamily="34" charset="0"/>
                        <a:cs typeface="Calibri" panose="020F0502020204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076459944"/>
                  </a:ext>
                </a:extLst>
              </a:tr>
              <a:tr h="167640">
                <a:tc>
                  <a:txBody>
                    <a:bodyPr/>
                    <a:lstStyle/>
                    <a:p>
                      <a:pPr algn="l" fontAlgn="b"/>
                      <a:r>
                        <a:rPr lang="en-US" sz="1600" b="0" i="0" u="none" strike="noStrike" dirty="0">
                          <a:solidFill>
                            <a:srgbClr val="305496"/>
                          </a:solidFill>
                          <a:effectLst/>
                          <a:latin typeface="Calibri" panose="020F0502020204030204" pitchFamily="34" charset="0"/>
                          <a:cs typeface="Calibri" panose="020F0502020204030204" pitchFamily="34" charset="0"/>
                        </a:rPr>
                        <a:t>ON</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-2.98</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-2.61</a:t>
                      </a:r>
                    </a:p>
                  </a:txBody>
                  <a:tcPr marL="0" marR="0" marT="0" marB="0" anchor="b">
                    <a:lnL>
                      <a:noFill/>
                    </a:lnL>
                    <a:lnR>
                      <a:noFill/>
                    </a:lnR>
                    <a:lnT>
                      <a:noFill/>
                    </a:lnT>
                    <a:lnB>
                      <a:noFill/>
                    </a:lnB>
                    <a:solidFill>
                      <a:srgbClr val="D9E1F2"/>
                    </a:solidFill>
                  </a:tcPr>
                </a:tc>
                <a:extLst>
                  <a:ext uri="{0D108BD9-81ED-4DB2-BD59-A6C34878D82A}">
                    <a16:rowId xmlns:a16="http://schemas.microsoft.com/office/drawing/2014/main" val="2069724027"/>
                  </a:ext>
                </a:extLst>
              </a:tr>
              <a:tr h="167640">
                <a:tc>
                  <a:txBody>
                    <a:bodyPr/>
                    <a:lstStyle/>
                    <a:p>
                      <a:pPr algn="l" fontAlgn="b"/>
                      <a:r>
                        <a:rPr lang="en-US" sz="1600" b="0" i="0" u="none" strike="noStrike" dirty="0">
                          <a:solidFill>
                            <a:srgbClr val="305496"/>
                          </a:solidFill>
                          <a:effectLst/>
                          <a:latin typeface="Calibri" panose="020F0502020204030204" pitchFamily="34" charset="0"/>
                          <a:cs typeface="Calibri" panose="020F0502020204030204" pitchFamily="34" charset="0"/>
                        </a:rPr>
                        <a:t>SW</a:t>
                      </a:r>
                    </a:p>
                  </a:txBody>
                  <a:tcPr marL="0" marR="0" marT="0" marB="0" anchor="b">
                    <a:lnL>
                      <a:noFill/>
                    </a:lnL>
                    <a:lnR>
                      <a:noFill/>
                    </a:lnR>
                    <a:lnT>
                      <a:noFill/>
                    </a:lnT>
                    <a:lnB>
                      <a:noFill/>
                    </a:lnB>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4.76</a:t>
                      </a:r>
                    </a:p>
                  </a:txBody>
                  <a:tcPr marL="0" marR="0" marT="0" marB="0" anchor="b">
                    <a:lnL>
                      <a:noFill/>
                    </a:lnL>
                    <a:lnR>
                      <a:noFill/>
                    </a:lnR>
                    <a:lnT>
                      <a:noFill/>
                    </a:lnT>
                    <a:lnB>
                      <a:noFill/>
                    </a:lnB>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4.97</a:t>
                      </a:r>
                    </a:p>
                  </a:txBody>
                  <a:tcPr marL="0" marR="0" marT="0" marB="0" anchor="b">
                    <a:lnL>
                      <a:noFill/>
                    </a:lnL>
                    <a:lnR>
                      <a:noFill/>
                    </a:lnR>
                    <a:lnT>
                      <a:noFill/>
                    </a:lnT>
                    <a:lnB>
                      <a:noFill/>
                    </a:lnB>
                  </a:tcPr>
                </a:tc>
                <a:extLst>
                  <a:ext uri="{0D108BD9-81ED-4DB2-BD59-A6C34878D82A}">
                    <a16:rowId xmlns:a16="http://schemas.microsoft.com/office/drawing/2014/main" val="724318182"/>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2W</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9.45</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9.84</a:t>
                      </a:r>
                    </a:p>
                  </a:txBody>
                  <a:tcPr marL="0" marR="0" marT="0" marB="0" anchor="b">
                    <a:lnL>
                      <a:noFill/>
                    </a:lnL>
                    <a:lnR>
                      <a:noFill/>
                    </a:lnR>
                    <a:lnT>
                      <a:noFill/>
                    </a:lnT>
                    <a:lnB>
                      <a:noFill/>
                    </a:lnB>
                    <a:solidFill>
                      <a:srgbClr val="D9E1F2"/>
                    </a:solidFill>
                  </a:tcPr>
                </a:tc>
                <a:extLst>
                  <a:ext uri="{0D108BD9-81ED-4DB2-BD59-A6C34878D82A}">
                    <a16:rowId xmlns:a16="http://schemas.microsoft.com/office/drawing/2014/main" val="2190910861"/>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1M</a:t>
                      </a:r>
                    </a:p>
                  </a:txBody>
                  <a:tcPr marL="0" marR="0" marT="0" marB="0" anchor="b">
                    <a:lnL>
                      <a:noFill/>
                    </a:lnL>
                    <a:lnR>
                      <a:noFill/>
                    </a:lnR>
                    <a:lnT>
                      <a:noFill/>
                    </a:lnT>
                    <a:lnB>
                      <a:noFill/>
                    </a:lnB>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21.04</a:t>
                      </a:r>
                    </a:p>
                  </a:txBody>
                  <a:tcPr marL="0" marR="0" marT="0" marB="0" anchor="b">
                    <a:lnL>
                      <a:noFill/>
                    </a:lnL>
                    <a:lnR>
                      <a:noFill/>
                    </a:lnR>
                    <a:lnT>
                      <a:noFill/>
                    </a:lnT>
                    <a:lnB>
                      <a:noFill/>
                    </a:lnB>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21.2</a:t>
                      </a:r>
                    </a:p>
                  </a:txBody>
                  <a:tcPr marL="0" marR="0" marT="0" marB="0" anchor="b">
                    <a:lnL>
                      <a:noFill/>
                    </a:lnL>
                    <a:lnR>
                      <a:noFill/>
                    </a:lnR>
                    <a:lnT>
                      <a:noFill/>
                    </a:lnT>
                    <a:lnB>
                      <a:noFill/>
                    </a:lnB>
                  </a:tcPr>
                </a:tc>
                <a:extLst>
                  <a:ext uri="{0D108BD9-81ED-4DB2-BD59-A6C34878D82A}">
                    <a16:rowId xmlns:a16="http://schemas.microsoft.com/office/drawing/2014/main" val="590084445"/>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2M</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39.42</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41.02</a:t>
                      </a:r>
                    </a:p>
                  </a:txBody>
                  <a:tcPr marL="0" marR="0" marT="0" marB="0" anchor="b">
                    <a:lnL>
                      <a:noFill/>
                    </a:lnL>
                    <a:lnR>
                      <a:noFill/>
                    </a:lnR>
                    <a:lnT>
                      <a:noFill/>
                    </a:lnT>
                    <a:lnB>
                      <a:noFill/>
                    </a:lnB>
                    <a:solidFill>
                      <a:srgbClr val="D9E1F2"/>
                    </a:solidFill>
                  </a:tcPr>
                </a:tc>
                <a:extLst>
                  <a:ext uri="{0D108BD9-81ED-4DB2-BD59-A6C34878D82A}">
                    <a16:rowId xmlns:a16="http://schemas.microsoft.com/office/drawing/2014/main" val="298556469"/>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3M</a:t>
                      </a:r>
                    </a:p>
                  </a:txBody>
                  <a:tcPr marL="0" marR="0" marT="0" marB="0" anchor="b">
                    <a:lnL>
                      <a:noFill/>
                    </a:lnL>
                    <a:lnR>
                      <a:noFill/>
                    </a:lnR>
                    <a:lnT>
                      <a:noFill/>
                    </a:lnT>
                    <a:lnB>
                      <a:noFill/>
                    </a:lnB>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56.68</a:t>
                      </a:r>
                    </a:p>
                  </a:txBody>
                  <a:tcPr marL="0" marR="0" marT="0" marB="0" anchor="b">
                    <a:lnL>
                      <a:noFill/>
                    </a:lnL>
                    <a:lnR>
                      <a:noFill/>
                    </a:lnR>
                    <a:lnT>
                      <a:noFill/>
                    </a:lnT>
                    <a:lnB>
                      <a:noFill/>
                    </a:lnB>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58.68</a:t>
                      </a:r>
                    </a:p>
                  </a:txBody>
                  <a:tcPr marL="0" marR="0" marT="0" marB="0" anchor="b">
                    <a:lnL>
                      <a:noFill/>
                    </a:lnL>
                    <a:lnR>
                      <a:noFill/>
                    </a:lnR>
                    <a:lnT>
                      <a:noFill/>
                    </a:lnT>
                    <a:lnB>
                      <a:noFill/>
                    </a:lnB>
                  </a:tcPr>
                </a:tc>
                <a:extLst>
                  <a:ext uri="{0D108BD9-81ED-4DB2-BD59-A6C34878D82A}">
                    <a16:rowId xmlns:a16="http://schemas.microsoft.com/office/drawing/2014/main" val="3051942342"/>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6M</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105.65</a:t>
                      </a:r>
                    </a:p>
                  </a:txBody>
                  <a:tcPr marL="0" marR="0" marT="0" marB="0" anchor="b">
                    <a:lnL>
                      <a:noFill/>
                    </a:lnL>
                    <a:lnR>
                      <a:noFill/>
                    </a:lnR>
                    <a:lnT>
                      <a:noFill/>
                    </a:lnT>
                    <a:lnB>
                      <a:noFill/>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107.65</a:t>
                      </a:r>
                    </a:p>
                  </a:txBody>
                  <a:tcPr marL="0" marR="0" marT="0" marB="0" anchor="b">
                    <a:lnL>
                      <a:noFill/>
                    </a:lnL>
                    <a:lnR>
                      <a:noFill/>
                    </a:lnR>
                    <a:lnT>
                      <a:noFill/>
                    </a:lnT>
                    <a:lnB>
                      <a:noFill/>
                    </a:lnB>
                    <a:solidFill>
                      <a:srgbClr val="D9E1F2"/>
                    </a:solidFill>
                  </a:tcPr>
                </a:tc>
                <a:extLst>
                  <a:ext uri="{0D108BD9-81ED-4DB2-BD59-A6C34878D82A}">
                    <a16:rowId xmlns:a16="http://schemas.microsoft.com/office/drawing/2014/main" val="2635386412"/>
                  </a:ext>
                </a:extLst>
              </a:tr>
              <a:tr h="167640">
                <a:tc>
                  <a:txBody>
                    <a:bodyPr/>
                    <a:lstStyle/>
                    <a:p>
                      <a:pPr algn="l" fontAlgn="b"/>
                      <a:r>
                        <a:rPr lang="en-US" sz="1600" b="0" i="0" u="none" strike="noStrike">
                          <a:solidFill>
                            <a:srgbClr val="305496"/>
                          </a:solidFill>
                          <a:effectLst/>
                          <a:latin typeface="Calibri" panose="020F0502020204030204" pitchFamily="34" charset="0"/>
                          <a:cs typeface="Calibri" panose="020F0502020204030204" pitchFamily="34" charset="0"/>
                        </a:rPr>
                        <a:t>9M</a:t>
                      </a:r>
                    </a:p>
                  </a:txBody>
                  <a:tcPr marL="0" marR="0" marT="0" marB="0" anchor="b">
                    <a:lnL>
                      <a:noFill/>
                    </a:lnL>
                    <a:lnR>
                      <a:noFill/>
                    </a:lnR>
                    <a:lnT>
                      <a:noFill/>
                    </a:lnT>
                    <a:lnB>
                      <a:noFill/>
                    </a:lnB>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149.98</a:t>
                      </a:r>
                    </a:p>
                  </a:txBody>
                  <a:tcPr marL="0" marR="0" marT="0" marB="0" anchor="b">
                    <a:lnL>
                      <a:noFill/>
                    </a:lnL>
                    <a:lnR>
                      <a:noFill/>
                    </a:lnR>
                    <a:lnT>
                      <a:noFill/>
                    </a:lnT>
                    <a:lnB>
                      <a:noFill/>
                    </a:lnB>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152.98</a:t>
                      </a:r>
                    </a:p>
                  </a:txBody>
                  <a:tcPr marL="0" marR="0" marT="0" marB="0" anchor="b">
                    <a:lnL>
                      <a:noFill/>
                    </a:lnL>
                    <a:lnR>
                      <a:noFill/>
                    </a:lnR>
                    <a:lnT>
                      <a:noFill/>
                    </a:lnT>
                    <a:lnB>
                      <a:noFill/>
                    </a:lnB>
                  </a:tcPr>
                </a:tc>
                <a:extLst>
                  <a:ext uri="{0D108BD9-81ED-4DB2-BD59-A6C34878D82A}">
                    <a16:rowId xmlns:a16="http://schemas.microsoft.com/office/drawing/2014/main" val="1334822057"/>
                  </a:ext>
                </a:extLst>
              </a:tr>
              <a:tr h="167640">
                <a:tc>
                  <a:txBody>
                    <a:bodyPr/>
                    <a:lstStyle/>
                    <a:p>
                      <a:pPr algn="l" fontAlgn="b"/>
                      <a:r>
                        <a:rPr lang="en-US" sz="1600" b="0" i="0" u="none" strike="noStrike" dirty="0">
                          <a:solidFill>
                            <a:srgbClr val="305496"/>
                          </a:solidFill>
                          <a:effectLst/>
                          <a:latin typeface="Calibri" panose="020F0502020204030204" pitchFamily="34" charset="0"/>
                          <a:cs typeface="Calibri" panose="020F0502020204030204" pitchFamily="34" charset="0"/>
                        </a:rPr>
                        <a:t>1Y</a:t>
                      </a: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en-US" sz="1600" b="0" i="0" u="none" strike="noStrike">
                          <a:solidFill>
                            <a:srgbClr val="305496"/>
                          </a:solidFill>
                          <a:effectLst/>
                          <a:latin typeface="Calibri" panose="020F0502020204030204" pitchFamily="34" charset="0"/>
                          <a:cs typeface="Calibri" panose="020F0502020204030204" pitchFamily="34" charset="0"/>
                        </a:rPr>
                        <a:t>199.42</a:t>
                      </a: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D9E1F2"/>
                    </a:solidFill>
                  </a:tcPr>
                </a:tc>
                <a:tc>
                  <a:txBody>
                    <a:bodyPr/>
                    <a:lstStyle/>
                    <a:p>
                      <a:pPr algn="r" fontAlgn="b"/>
                      <a:r>
                        <a:rPr lang="en-US" sz="1600" b="0" i="0" u="none" strike="noStrike" dirty="0">
                          <a:solidFill>
                            <a:srgbClr val="305496"/>
                          </a:solidFill>
                          <a:effectLst/>
                          <a:latin typeface="Calibri" panose="020F0502020204030204" pitchFamily="34" charset="0"/>
                          <a:cs typeface="Calibri" panose="020F0502020204030204" pitchFamily="34" charset="0"/>
                        </a:rPr>
                        <a:t>203.88</a:t>
                      </a:r>
                    </a:p>
                  </a:txBody>
                  <a:tcPr marL="0" marR="0" marT="0" marB="0" anchor="b">
                    <a:lnL>
                      <a:noFill/>
                    </a:lnL>
                    <a:lnR>
                      <a:noFill/>
                    </a:lnR>
                    <a:lnT>
                      <a:noFill/>
                    </a:lnT>
                    <a:lnB w="6350" cap="flat" cmpd="sng"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2777167525"/>
                  </a:ext>
                </a:extLst>
              </a:tr>
            </a:tbl>
          </a:graphicData>
        </a:graphic>
      </p:graphicFrame>
      <p:sp>
        <p:nvSpPr>
          <p:cNvPr id="5" name="TextBox 4"/>
          <p:cNvSpPr txBox="1"/>
          <p:nvPr/>
        </p:nvSpPr>
        <p:spPr>
          <a:xfrm>
            <a:off x="4733925" y="1641729"/>
            <a:ext cx="3867150" cy="830997"/>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Forward points are quoted in reference to the spot rates. We can calculate the outright rates from forward points:</a:t>
            </a:r>
          </a:p>
        </p:txBody>
      </p:sp>
      <p:graphicFrame>
        <p:nvGraphicFramePr>
          <p:cNvPr id="6" name="Object 5"/>
          <p:cNvGraphicFramePr>
            <a:graphicFrameLocks noChangeAspect="1"/>
          </p:cNvGraphicFramePr>
          <p:nvPr>
            <p:extLst>
              <p:ext uri="{D42A27DB-BD31-4B8C-83A1-F6EECF244321}">
                <p14:modId xmlns:p14="http://schemas.microsoft.com/office/powerpoint/2010/main" val="4104894395"/>
              </p:ext>
            </p:extLst>
          </p:nvPr>
        </p:nvGraphicFramePr>
        <p:xfrm>
          <a:off x="5334000" y="2696818"/>
          <a:ext cx="2667000" cy="838200"/>
        </p:xfrm>
        <a:graphic>
          <a:graphicData uri="http://schemas.openxmlformats.org/presentationml/2006/ole">
            <mc:AlternateContent xmlns:mc="http://schemas.openxmlformats.org/markup-compatibility/2006">
              <mc:Choice xmlns:v="urn:schemas-microsoft-com:vml" Requires="v">
                <p:oleObj spid="_x0000_s2062" name="Equation" r:id="rId3" imgW="2666880" imgH="838080" progId="Equation.DSMT4">
                  <p:embed/>
                </p:oleObj>
              </mc:Choice>
              <mc:Fallback>
                <p:oleObj name="Equation" r:id="rId3" imgW="2666880" imgH="838080" progId="Equation.DSMT4">
                  <p:embed/>
                  <p:pic>
                    <p:nvPicPr>
                      <p:cNvPr id="6" name="Object 5"/>
                      <p:cNvPicPr/>
                      <p:nvPr/>
                    </p:nvPicPr>
                    <p:blipFill>
                      <a:blip r:embed="rId4"/>
                      <a:stretch>
                        <a:fillRect/>
                      </a:stretch>
                    </p:blipFill>
                    <p:spPr>
                      <a:xfrm>
                        <a:off x="5334000" y="2696818"/>
                        <a:ext cx="2667000" cy="8382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04076713"/>
              </p:ext>
            </p:extLst>
          </p:nvPr>
        </p:nvGraphicFramePr>
        <p:xfrm>
          <a:off x="5321300" y="3648939"/>
          <a:ext cx="2679700" cy="838200"/>
        </p:xfrm>
        <a:graphic>
          <a:graphicData uri="http://schemas.openxmlformats.org/presentationml/2006/ole">
            <mc:AlternateContent xmlns:mc="http://schemas.openxmlformats.org/markup-compatibility/2006">
              <mc:Choice xmlns:v="urn:schemas-microsoft-com:vml" Requires="v">
                <p:oleObj spid="_x0000_s2063" name="Equation" r:id="rId5" imgW="2679480" imgH="838080" progId="Equation.DSMT4">
                  <p:embed/>
                </p:oleObj>
              </mc:Choice>
              <mc:Fallback>
                <p:oleObj name="Equation" r:id="rId5" imgW="2679480" imgH="838080" progId="Equation.DSMT4">
                  <p:embed/>
                  <p:pic>
                    <p:nvPicPr>
                      <p:cNvPr id="7" name="Object 6"/>
                      <p:cNvPicPr/>
                      <p:nvPr/>
                    </p:nvPicPr>
                    <p:blipFill>
                      <a:blip r:embed="rId6"/>
                      <a:stretch>
                        <a:fillRect/>
                      </a:stretch>
                    </p:blipFill>
                    <p:spPr>
                      <a:xfrm>
                        <a:off x="5321300" y="3648939"/>
                        <a:ext cx="2679700" cy="838200"/>
                      </a:xfrm>
                      <a:prstGeom prst="rect">
                        <a:avLst/>
                      </a:prstGeom>
                    </p:spPr>
                  </p:pic>
                </p:oleObj>
              </mc:Fallback>
            </mc:AlternateContent>
          </a:graphicData>
        </a:graphic>
      </p:graphicFrame>
      <p:sp>
        <p:nvSpPr>
          <p:cNvPr id="8" name="TextBox 7"/>
          <p:cNvSpPr txBox="1"/>
          <p:nvPr/>
        </p:nvSpPr>
        <p:spPr>
          <a:xfrm>
            <a:off x="4800600" y="4849730"/>
            <a:ext cx="3867150" cy="1569660"/>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Outright Forward rates are calculated as:</a:t>
            </a:r>
          </a:p>
          <a:p>
            <a:r>
              <a:rPr lang="en-US" sz="1600" b="1" dirty="0" smtClean="0">
                <a:solidFill>
                  <a:srgbClr val="C00000"/>
                </a:solidFill>
                <a:latin typeface="Calibri" panose="020F0502020204030204" pitchFamily="34" charset="0"/>
                <a:cs typeface="Calibri" panose="020F0502020204030204" pitchFamily="34" charset="0"/>
              </a:rPr>
              <a:t>Forward =Spot +Forward Points</a:t>
            </a:r>
          </a:p>
          <a:p>
            <a:r>
              <a:rPr lang="en-US" sz="1600" dirty="0" smtClean="0">
                <a:latin typeface="Calibri" panose="020F0502020204030204" pitchFamily="34" charset="0"/>
                <a:cs typeface="Calibri" panose="020F0502020204030204" pitchFamily="34" charset="0"/>
              </a:rPr>
              <a:t>Alternatively, forward points are the difference between the forward and spot rates:</a:t>
            </a:r>
          </a:p>
          <a:p>
            <a:r>
              <a:rPr lang="en-US" sz="1600" dirty="0" smtClean="0">
                <a:latin typeface="Calibri" panose="020F0502020204030204" pitchFamily="34" charset="0"/>
                <a:cs typeface="Calibri" panose="020F0502020204030204" pitchFamily="34" charset="0"/>
              </a:rPr>
              <a:t> </a:t>
            </a:r>
            <a:r>
              <a:rPr lang="en-US" sz="1600" b="1" dirty="0" smtClean="0">
                <a:solidFill>
                  <a:srgbClr val="C00000"/>
                </a:solidFill>
                <a:latin typeface="Calibri" panose="020F0502020204030204" pitchFamily="34" charset="0"/>
                <a:cs typeface="Calibri" panose="020F0502020204030204" pitchFamily="34" charset="0"/>
              </a:rPr>
              <a:t>Forward Points=Forward -Spot</a:t>
            </a:r>
            <a:endParaRPr lang="en-US" b="1" dirty="0" smtClean="0">
              <a:solidFill>
                <a:srgbClr val="C00000"/>
              </a:solidFill>
              <a:latin typeface="Calibri" panose="020F0502020204030204" pitchFamily="34" charset="0"/>
              <a:cs typeface="Calibri" panose="020F0502020204030204" pitchFamily="34" charset="0"/>
            </a:endParaRPr>
          </a:p>
        </p:txBody>
      </p:sp>
      <p:sp>
        <p:nvSpPr>
          <p:cNvPr id="3" name="TextBox 2"/>
          <p:cNvSpPr txBox="1"/>
          <p:nvPr/>
        </p:nvSpPr>
        <p:spPr>
          <a:xfrm>
            <a:off x="1401146" y="4965392"/>
            <a:ext cx="2942254" cy="523220"/>
          </a:xfrm>
          <a:prstGeom prst="rect">
            <a:avLst/>
          </a:prstGeom>
          <a:noFill/>
        </p:spPr>
        <p:txBody>
          <a:bodyPr wrap="square" rtlCol="0">
            <a:spAutoFit/>
          </a:bodyPr>
          <a:lstStyle/>
          <a:p>
            <a:r>
              <a:rPr lang="en-US" sz="1400" dirty="0" smtClean="0"/>
              <a:t>ON: Overnight</a:t>
            </a:r>
          </a:p>
          <a:p>
            <a:r>
              <a:rPr lang="en-US" sz="1400" dirty="0" smtClean="0"/>
              <a:t>SW: Spot Week </a:t>
            </a:r>
            <a:endParaRPr lang="en-US" sz="1400" dirty="0"/>
          </a:p>
        </p:txBody>
      </p:sp>
    </p:spTree>
    <p:extLst>
      <p:ext uri="{BB962C8B-B14F-4D97-AF65-F5344CB8AC3E}">
        <p14:creationId xmlns:p14="http://schemas.microsoft.com/office/powerpoint/2010/main" val="2662598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Forward Points and Outright Rates </a:t>
            </a:r>
            <a:endParaRPr lang="en-US" dirty="0"/>
          </a:p>
        </p:txBody>
      </p:sp>
      <p:sp>
        <p:nvSpPr>
          <p:cNvPr id="3" name="Content Placeholder 2"/>
          <p:cNvSpPr>
            <a:spLocks noGrp="1"/>
          </p:cNvSpPr>
          <p:nvPr>
            <p:ph idx="1"/>
          </p:nvPr>
        </p:nvSpPr>
        <p:spPr/>
        <p:txBody>
          <a:bodyPr/>
          <a:lstStyle/>
          <a:p>
            <a:r>
              <a:rPr lang="en-US" sz="2000" dirty="0" smtClean="0"/>
              <a:t>Since forward points are a function of interest rate differentials, traders find them more intuitive and use primarily forward points in trading environment. </a:t>
            </a:r>
          </a:p>
          <a:p>
            <a:r>
              <a:rPr lang="en-US" sz="2000" dirty="0" smtClean="0"/>
              <a:t>From the corporate treasury perspective forward points give an indication of the cost or benefit of entering forward contracts. </a:t>
            </a:r>
          </a:p>
          <a:p>
            <a:r>
              <a:rPr lang="en-US" sz="2000" dirty="0" smtClean="0"/>
              <a:t>For </a:t>
            </a:r>
            <a:r>
              <a:rPr lang="en-US" sz="2000" dirty="0"/>
              <a:t>instance forward </a:t>
            </a:r>
            <a:r>
              <a:rPr lang="en-US" sz="2000" dirty="0" smtClean="0"/>
              <a:t>points </a:t>
            </a:r>
            <a:r>
              <a:rPr lang="en-US" sz="2000" dirty="0"/>
              <a:t>for 1-year contract is 203.88; this implies that we pay $0.020388 more per EUR than the spot ask rate of 1.1028; 1-Year forward ask rate is 1.1028+0.0204=$1.1232! </a:t>
            </a:r>
            <a:endParaRPr lang="en-US" sz="2000" dirty="0" smtClean="0"/>
          </a:p>
          <a:p>
            <a:endParaRPr lang="en-US" sz="2000" dirty="0"/>
          </a:p>
          <a:p>
            <a:endParaRPr lang="en-US" sz="2000" dirty="0" smtClean="0"/>
          </a:p>
        </p:txBody>
      </p:sp>
    </p:spTree>
    <p:extLst>
      <p:ext uri="{BB962C8B-B14F-4D97-AF65-F5344CB8AC3E}">
        <p14:creationId xmlns:p14="http://schemas.microsoft.com/office/powerpoint/2010/main" val="3854568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Few Words about Forward Contracts </a:t>
            </a:r>
            <a:endParaRPr lang="en-US" dirty="0"/>
          </a:p>
        </p:txBody>
      </p:sp>
      <p:sp>
        <p:nvSpPr>
          <p:cNvPr id="3" name="Content Placeholder 2"/>
          <p:cNvSpPr>
            <a:spLocks noGrp="1"/>
          </p:cNvSpPr>
          <p:nvPr>
            <p:ph idx="1"/>
          </p:nvPr>
        </p:nvSpPr>
        <p:spPr/>
        <p:txBody>
          <a:bodyPr/>
          <a:lstStyle/>
          <a:p>
            <a:r>
              <a:rPr lang="en-US" sz="1800" dirty="0" smtClean="0"/>
              <a:t>They are “over the counter” privately negotiated contracts</a:t>
            </a:r>
          </a:p>
          <a:p>
            <a:r>
              <a:rPr lang="en-US" sz="1800" dirty="0" smtClean="0"/>
              <a:t>They are customized for the specific needs; amounts and maturities are flexible </a:t>
            </a:r>
          </a:p>
          <a:p>
            <a:r>
              <a:rPr lang="en-US" sz="1800" dirty="0" smtClean="0"/>
              <a:t>The cost is embedded in bid-ask spread; there is no commission</a:t>
            </a:r>
          </a:p>
          <a:p>
            <a:r>
              <a:rPr lang="en-US" sz="1800" dirty="0" smtClean="0"/>
              <a:t>Both parties in the contract take credit risk, but since it is a swap of currencies against each other, the credit risk is small; </a:t>
            </a:r>
            <a:endParaRPr lang="en-US" sz="1800" dirty="0"/>
          </a:p>
          <a:p>
            <a:r>
              <a:rPr lang="en-US" sz="1800" dirty="0" smtClean="0"/>
              <a:t>The forward contract has zero value at the inception, at T=0; but the contract has non-zero value at any time T=t, between 0 and maturity T.</a:t>
            </a:r>
          </a:p>
          <a:p>
            <a:r>
              <a:rPr lang="en-US" sz="1800" dirty="0" smtClean="0"/>
              <a:t>It has only one cash flow that occurs at the maturity </a:t>
            </a:r>
          </a:p>
          <a:p>
            <a:r>
              <a:rPr lang="en-US" sz="1800" dirty="0" smtClean="0"/>
              <a:t>It is not transferable; contracts are not traded  </a:t>
            </a:r>
          </a:p>
          <a:p>
            <a:r>
              <a:rPr lang="en-US" sz="1800" dirty="0" smtClean="0"/>
              <a:t>Daily trading volume of outright contracts are $920bn</a:t>
            </a:r>
            <a:endParaRPr lang="en-US" sz="2000" dirty="0" smtClean="0"/>
          </a:p>
        </p:txBody>
      </p:sp>
    </p:spTree>
    <p:extLst>
      <p:ext uri="{BB962C8B-B14F-4D97-AF65-F5344CB8AC3E}">
        <p14:creationId xmlns:p14="http://schemas.microsoft.com/office/powerpoint/2010/main" val="292132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Advantages and </a:t>
            </a:r>
            <a:r>
              <a:rPr lang="en-US" dirty="0" err="1" smtClean="0"/>
              <a:t>Disadvantags</a:t>
            </a:r>
            <a:r>
              <a:rPr lang="en-US" dirty="0" smtClean="0"/>
              <a:t> as a Risk Management Tool</a:t>
            </a:r>
            <a:endParaRPr lang="en-US" dirty="0"/>
          </a:p>
        </p:txBody>
      </p:sp>
      <p:grpSp>
        <p:nvGrpSpPr>
          <p:cNvPr id="3" name="Group 2"/>
          <p:cNvGrpSpPr/>
          <p:nvPr/>
        </p:nvGrpSpPr>
        <p:grpSpPr>
          <a:xfrm>
            <a:off x="1676400" y="1600200"/>
            <a:ext cx="7086600" cy="4741714"/>
            <a:chOff x="914400" y="1506686"/>
            <a:chExt cx="7086600" cy="4741714"/>
          </a:xfrm>
        </p:grpSpPr>
        <p:sp>
          <p:nvSpPr>
            <p:cNvPr id="6" name="Rounded Rectangle 5"/>
            <p:cNvSpPr/>
            <p:nvPr/>
          </p:nvSpPr>
          <p:spPr>
            <a:xfrm>
              <a:off x="914400" y="2057400"/>
              <a:ext cx="2971800" cy="4191000"/>
            </a:xfrm>
            <a:prstGeom prst="roundRect">
              <a:avLst/>
            </a:prstGeom>
            <a:solidFill>
              <a:srgbClr val="E5FEC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a:solidFill>
                    <a:srgbClr val="002060"/>
                  </a:solidFill>
                </a:rPr>
                <a:t>Simple</a:t>
              </a:r>
            </a:p>
            <a:p>
              <a:pPr marL="285750" indent="-285750">
                <a:buFont typeface="Arial" panose="020B0604020202020204" pitchFamily="34" charset="0"/>
                <a:buChar char="•"/>
              </a:pPr>
              <a:r>
                <a:rPr lang="en-US" sz="2800" dirty="0">
                  <a:solidFill>
                    <a:srgbClr val="002060"/>
                  </a:solidFill>
                </a:rPr>
                <a:t>One cash flow</a:t>
              </a:r>
            </a:p>
            <a:p>
              <a:pPr marL="285750" indent="-285750">
                <a:buFont typeface="Arial" panose="020B0604020202020204" pitchFamily="34" charset="0"/>
                <a:buChar char="•"/>
              </a:pPr>
              <a:r>
                <a:rPr lang="en-US" sz="2800" dirty="0">
                  <a:solidFill>
                    <a:srgbClr val="002060"/>
                  </a:solidFill>
                </a:rPr>
                <a:t>Widely available </a:t>
              </a:r>
            </a:p>
            <a:p>
              <a:pPr marL="285750" indent="-285750">
                <a:buFont typeface="Arial" panose="020B0604020202020204" pitchFamily="34" charset="0"/>
                <a:buChar char="•"/>
              </a:pPr>
              <a:r>
                <a:rPr lang="en-US" sz="2800" dirty="0">
                  <a:solidFill>
                    <a:srgbClr val="002060"/>
                  </a:solidFill>
                </a:rPr>
                <a:t>Easily customized for specific needs</a:t>
              </a:r>
            </a:p>
            <a:p>
              <a:pPr marL="285750" indent="-285750">
                <a:buFont typeface="Arial" panose="020B0604020202020204" pitchFamily="34" charset="0"/>
                <a:buChar char="•"/>
              </a:pPr>
              <a:r>
                <a:rPr lang="en-US" sz="2800" dirty="0">
                  <a:solidFill>
                    <a:srgbClr val="002060"/>
                  </a:solidFill>
                </a:rPr>
                <a:t>Zero </a:t>
              </a:r>
              <a:r>
                <a:rPr lang="en-US" sz="2800" dirty="0" smtClean="0">
                  <a:solidFill>
                    <a:srgbClr val="002060"/>
                  </a:solidFill>
                </a:rPr>
                <a:t>cost</a:t>
              </a:r>
              <a:endParaRPr lang="en-US" dirty="0">
                <a:solidFill>
                  <a:srgbClr val="002060"/>
                </a:solidFill>
              </a:endParaRPr>
            </a:p>
          </p:txBody>
        </p:sp>
        <p:sp>
          <p:nvSpPr>
            <p:cNvPr id="8" name="Rounded Rectangle 7"/>
            <p:cNvSpPr/>
            <p:nvPr/>
          </p:nvSpPr>
          <p:spPr>
            <a:xfrm>
              <a:off x="4953000" y="2057400"/>
              <a:ext cx="3048000" cy="4191000"/>
            </a:xfrm>
            <a:prstGeom prst="roundRect">
              <a:avLst/>
            </a:prstGeom>
            <a:solidFill>
              <a:srgbClr val="C4F7FE"/>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smtClean="0">
                  <a:solidFill>
                    <a:srgbClr val="002060"/>
                  </a:solidFill>
                </a:rPr>
                <a:t>Lack </a:t>
              </a:r>
              <a:r>
                <a:rPr lang="en-US" sz="2800" dirty="0">
                  <a:solidFill>
                    <a:srgbClr val="002060"/>
                  </a:solidFill>
                </a:rPr>
                <a:t>of liquidity</a:t>
              </a:r>
            </a:p>
            <a:p>
              <a:pPr marL="285750" indent="-285750">
                <a:buFont typeface="Arial" panose="020B0604020202020204" pitchFamily="34" charset="0"/>
                <a:buChar char="•"/>
              </a:pPr>
              <a:r>
                <a:rPr lang="en-US" sz="2800" dirty="0">
                  <a:solidFill>
                    <a:srgbClr val="002060"/>
                  </a:solidFill>
                </a:rPr>
                <a:t>Credit risk</a:t>
              </a:r>
            </a:p>
            <a:p>
              <a:pPr marL="285750" indent="-285750">
                <a:buFont typeface="Arial" panose="020B0604020202020204" pitchFamily="34" charset="0"/>
                <a:buChar char="•"/>
              </a:pPr>
              <a:r>
                <a:rPr lang="en-US" sz="2800" dirty="0">
                  <a:solidFill>
                    <a:srgbClr val="002060"/>
                  </a:solidFill>
                </a:rPr>
                <a:t>No flexibility; does not allow to take advantage of favorable </a:t>
              </a:r>
              <a:r>
                <a:rPr lang="en-US" sz="2800" dirty="0" smtClean="0">
                  <a:solidFill>
                    <a:srgbClr val="002060"/>
                  </a:solidFill>
                </a:rPr>
                <a:t>movements</a:t>
              </a:r>
              <a:endParaRPr lang="en-US" sz="2800" dirty="0">
                <a:solidFill>
                  <a:srgbClr val="002060"/>
                </a:solidFill>
              </a:endParaRPr>
            </a:p>
          </p:txBody>
        </p:sp>
        <p:sp>
          <p:nvSpPr>
            <p:cNvPr id="9" name="TextBox 8"/>
            <p:cNvSpPr txBox="1"/>
            <p:nvPr/>
          </p:nvSpPr>
          <p:spPr>
            <a:xfrm>
              <a:off x="1066800" y="1506686"/>
              <a:ext cx="2514600" cy="461665"/>
            </a:xfrm>
            <a:prstGeom prst="rect">
              <a:avLst/>
            </a:prstGeom>
            <a:solidFill>
              <a:srgbClr val="F7C6FC"/>
            </a:solidFill>
            <a:effectLst>
              <a:softEdge rad="63500"/>
            </a:effectLst>
          </p:spPr>
          <p:txBody>
            <a:bodyPr wrap="square" rtlCol="0">
              <a:spAutoFit/>
            </a:bodyPr>
            <a:lstStyle/>
            <a:p>
              <a:pPr algn="ctr"/>
              <a:r>
                <a:rPr lang="en-US" b="1" dirty="0" smtClean="0">
                  <a:solidFill>
                    <a:srgbClr val="002060"/>
                  </a:solidFill>
                </a:rPr>
                <a:t>A</a:t>
              </a:r>
              <a:r>
                <a:rPr lang="en-US" sz="2400" b="1" dirty="0" smtClean="0">
                  <a:solidFill>
                    <a:srgbClr val="002060"/>
                  </a:solidFill>
                </a:rPr>
                <a:t>dvantages</a:t>
              </a:r>
              <a:endParaRPr lang="en-US" sz="2400" b="1" dirty="0">
                <a:solidFill>
                  <a:srgbClr val="002060"/>
                </a:solidFill>
              </a:endParaRPr>
            </a:p>
          </p:txBody>
        </p:sp>
        <p:sp>
          <p:nvSpPr>
            <p:cNvPr id="10" name="TextBox 9"/>
            <p:cNvSpPr txBox="1"/>
            <p:nvPr/>
          </p:nvSpPr>
          <p:spPr>
            <a:xfrm>
              <a:off x="5105400" y="1506686"/>
              <a:ext cx="2514600" cy="461665"/>
            </a:xfrm>
            <a:prstGeom prst="rect">
              <a:avLst/>
            </a:prstGeom>
            <a:solidFill>
              <a:srgbClr val="F7C6FC"/>
            </a:solidFill>
            <a:effectLst>
              <a:softEdge rad="63500"/>
            </a:effectLst>
          </p:spPr>
          <p:txBody>
            <a:bodyPr wrap="square" rtlCol="0">
              <a:spAutoFit/>
            </a:bodyPr>
            <a:lstStyle/>
            <a:p>
              <a:pPr algn="ctr"/>
              <a:r>
                <a:rPr lang="en-US" sz="2400" b="1" dirty="0" smtClean="0">
                  <a:solidFill>
                    <a:srgbClr val="002060"/>
                  </a:solidFill>
                </a:rPr>
                <a:t>Disadvantages</a:t>
              </a:r>
              <a:endParaRPr lang="en-US" sz="2400" b="1" dirty="0">
                <a:solidFill>
                  <a:srgbClr val="002060"/>
                </a:solidFill>
              </a:endParaRPr>
            </a:p>
          </p:txBody>
        </p:sp>
      </p:grpSp>
    </p:spTree>
    <p:extLst>
      <p:ext uri="{BB962C8B-B14F-4D97-AF65-F5344CB8AC3E}">
        <p14:creationId xmlns:p14="http://schemas.microsoft.com/office/powerpoint/2010/main" val="3254890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mtClean="0"/>
              <a:t>Example</a:t>
            </a:r>
          </a:p>
        </p:txBody>
      </p:sp>
      <p:sp>
        <p:nvSpPr>
          <p:cNvPr id="26627" name="Rectangle 3"/>
          <p:cNvSpPr>
            <a:spLocks noGrp="1" noChangeArrowheads="1"/>
          </p:cNvSpPr>
          <p:nvPr>
            <p:ph type="body" idx="1"/>
          </p:nvPr>
        </p:nvSpPr>
        <p:spPr/>
        <p:txBody>
          <a:bodyPr/>
          <a:lstStyle/>
          <a:p>
            <a:pPr eaLnBrk="1" hangingPunct="1"/>
            <a:r>
              <a:rPr lang="en-US" dirty="0" smtClean="0"/>
              <a:t>You have EUR5,000,000  </a:t>
            </a:r>
            <a:r>
              <a:rPr lang="en-US" u="sng" dirty="0" smtClean="0"/>
              <a:t>receivable</a:t>
            </a:r>
            <a:r>
              <a:rPr lang="en-US" dirty="0" smtClean="0"/>
              <a:t> due in one year. </a:t>
            </a:r>
          </a:p>
          <a:p>
            <a:pPr eaLnBrk="1" hangingPunct="1"/>
            <a:r>
              <a:rPr lang="en-US" dirty="0" smtClean="0"/>
              <a:t>Spot EUR/USD  is 1.3176-1.3177 </a:t>
            </a:r>
          </a:p>
          <a:p>
            <a:pPr eaLnBrk="1" hangingPunct="1"/>
            <a:r>
              <a:rPr lang="en-US" dirty="0" smtClean="0"/>
              <a:t>1 year outright forward quote is given as:</a:t>
            </a:r>
          </a:p>
          <a:p>
            <a:r>
              <a:rPr lang="en-US" dirty="0" smtClean="0"/>
              <a:t>Forward EUR/USD 1.3366-1.3374</a:t>
            </a:r>
          </a:p>
          <a:p>
            <a:pPr eaLnBrk="1" hangingPunct="1"/>
            <a:r>
              <a:rPr lang="en-US" dirty="0" smtClean="0"/>
              <a:t>Note that as seller of EUR, you receive forward points! </a:t>
            </a:r>
          </a:p>
          <a:p>
            <a:pPr eaLnBrk="1" hangingPunct="1"/>
            <a:r>
              <a:rPr lang="en-US" dirty="0" smtClean="0"/>
              <a:t>Assume that you locked into 1-year forward rate!</a:t>
            </a:r>
          </a:p>
          <a:p>
            <a:pPr eaLnBrk="1" hangingPunct="1">
              <a:buFontTx/>
              <a:buNone/>
            </a:pPr>
            <a:endParaRPr lang="en-US" dirty="0" smtClean="0"/>
          </a:p>
        </p:txBody>
      </p:sp>
    </p:spTree>
    <p:extLst>
      <p:ext uri="{BB962C8B-B14F-4D97-AF65-F5344CB8AC3E}">
        <p14:creationId xmlns:p14="http://schemas.microsoft.com/office/powerpoint/2010/main" val="7593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mtClean="0"/>
              <a:t>Forward Contract</a:t>
            </a:r>
          </a:p>
        </p:txBody>
      </p:sp>
      <p:sp>
        <p:nvSpPr>
          <p:cNvPr id="27651" name="Rectangle 3"/>
          <p:cNvSpPr>
            <a:spLocks noGrp="1" noChangeArrowheads="1"/>
          </p:cNvSpPr>
          <p:nvPr>
            <p:ph type="body" idx="1"/>
          </p:nvPr>
        </p:nvSpPr>
        <p:spPr/>
        <p:txBody>
          <a:bodyPr/>
          <a:lstStyle/>
          <a:p>
            <a:pPr eaLnBrk="1" hangingPunct="1"/>
            <a:r>
              <a:rPr lang="en-US" dirty="0" smtClean="0"/>
              <a:t>You will trade at bid rate of $1.3366.</a:t>
            </a:r>
          </a:p>
          <a:p>
            <a:pPr eaLnBrk="1" hangingPunct="1"/>
            <a:r>
              <a:rPr lang="en-US" dirty="0" smtClean="0"/>
              <a:t>The transaction requires you to deliver €5,000,000 euros in exchange for $6,683,000</a:t>
            </a:r>
          </a:p>
          <a:p>
            <a:pPr eaLnBrk="1" hangingPunct="1"/>
            <a:r>
              <a:rPr lang="en-US" dirty="0" smtClean="0"/>
              <a:t>The transaction settles 1 year after spot value date (spot value date: T+2)</a:t>
            </a:r>
          </a:p>
          <a:p>
            <a:pPr eaLnBrk="1" hangingPunct="1"/>
            <a:endParaRPr lang="en-US" dirty="0" smtClean="0"/>
          </a:p>
        </p:txBody>
      </p:sp>
    </p:spTree>
    <p:extLst>
      <p:ext uri="{BB962C8B-B14F-4D97-AF65-F5344CB8AC3E}">
        <p14:creationId xmlns:p14="http://schemas.microsoft.com/office/powerpoint/2010/main" val="3334302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Market Fact Sheet</a:t>
            </a:r>
          </a:p>
        </p:txBody>
      </p:sp>
      <p:sp>
        <p:nvSpPr>
          <p:cNvPr id="7171" name="Rectangle 3"/>
          <p:cNvSpPr>
            <a:spLocks noGrp="1" noChangeArrowheads="1"/>
          </p:cNvSpPr>
          <p:nvPr>
            <p:ph type="body" idx="1"/>
          </p:nvPr>
        </p:nvSpPr>
        <p:spPr/>
        <p:txBody>
          <a:bodyPr/>
          <a:lstStyle/>
          <a:p>
            <a:pPr eaLnBrk="1" hangingPunct="1">
              <a:lnSpc>
                <a:spcPct val="90000"/>
              </a:lnSpc>
            </a:pPr>
            <a:r>
              <a:rPr lang="en-US" sz="2000" dirty="0" smtClean="0"/>
              <a:t>An integrated virtual market place </a:t>
            </a:r>
          </a:p>
          <a:p>
            <a:pPr eaLnBrk="1" hangingPunct="1">
              <a:lnSpc>
                <a:spcPct val="90000"/>
              </a:lnSpc>
            </a:pPr>
            <a:r>
              <a:rPr lang="en-US" sz="2000" dirty="0" smtClean="0"/>
              <a:t>Electronically connected financial institutions make up the market worldwide</a:t>
            </a:r>
          </a:p>
          <a:p>
            <a:pPr eaLnBrk="1" hangingPunct="1">
              <a:lnSpc>
                <a:spcPct val="90000"/>
              </a:lnSpc>
            </a:pPr>
            <a:r>
              <a:rPr lang="en-US" sz="2000" dirty="0" smtClean="0"/>
              <a:t>Over $6.6 trillion daily trading volume! </a:t>
            </a:r>
          </a:p>
          <a:p>
            <a:pPr eaLnBrk="1" hangingPunct="1">
              <a:lnSpc>
                <a:spcPct val="90000"/>
              </a:lnSpc>
            </a:pPr>
            <a:r>
              <a:rPr lang="en-US" sz="2000" dirty="0" smtClean="0"/>
              <a:t>By far the largest financial market; closest rival bond market volume  (about $900bn per day) trails the FX volume with a huge gap</a:t>
            </a:r>
          </a:p>
          <a:p>
            <a:pPr>
              <a:lnSpc>
                <a:spcPct val="80000"/>
              </a:lnSpc>
            </a:pPr>
            <a:r>
              <a:rPr lang="en-US" sz="2000" dirty="0"/>
              <a:t>Large portion of trading takes place in proprietary electronic trading systems (Reuters &amp; EBS)</a:t>
            </a:r>
          </a:p>
          <a:p>
            <a:pPr lvl="1">
              <a:lnSpc>
                <a:spcPct val="80000"/>
              </a:lnSpc>
            </a:pPr>
            <a:r>
              <a:rPr lang="en-US" sz="1800" dirty="0" smtClean="0"/>
              <a:t>Approximately 60% of transactions are cross-border </a:t>
            </a:r>
          </a:p>
          <a:p>
            <a:pPr lvl="1">
              <a:lnSpc>
                <a:spcPct val="80000"/>
              </a:lnSpc>
            </a:pPr>
            <a:r>
              <a:rPr lang="en-US" sz="1800" dirty="0" smtClean="0"/>
              <a:t>85</a:t>
            </a:r>
            <a:r>
              <a:rPr lang="en-US" sz="1800" dirty="0"/>
              <a:t>%-90% of all inter-bank spot market transaction for the currency majors</a:t>
            </a:r>
          </a:p>
          <a:p>
            <a:pPr>
              <a:lnSpc>
                <a:spcPct val="80000"/>
              </a:lnSpc>
            </a:pPr>
            <a:r>
              <a:rPr lang="en-US" sz="2000" dirty="0"/>
              <a:t>Large players dominate the market</a:t>
            </a:r>
            <a:endParaRPr lang="en-US" sz="2000" dirty="0" smtClean="0"/>
          </a:p>
          <a:p>
            <a:pPr eaLnBrk="1" hangingPunct="1">
              <a:lnSpc>
                <a:spcPct val="90000"/>
              </a:lnSpc>
            </a:pPr>
            <a:endParaRPr lang="en-US" dirty="0" smtClean="0"/>
          </a:p>
        </p:txBody>
      </p:sp>
    </p:spTree>
    <p:extLst>
      <p:ext uri="{BB962C8B-B14F-4D97-AF65-F5344CB8AC3E}">
        <p14:creationId xmlns:p14="http://schemas.microsoft.com/office/powerpoint/2010/main" val="36291010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USD Value of the Receivable</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1560619"/>
              </p:ext>
            </p:extLst>
          </p:nvPr>
        </p:nvGraphicFramePr>
        <p:xfrm>
          <a:off x="1905000" y="1552827"/>
          <a:ext cx="6324600" cy="990600"/>
        </p:xfrm>
        <a:graphic>
          <a:graphicData uri="http://schemas.openxmlformats.org/drawingml/2006/table">
            <a:tbl>
              <a:tblPr/>
              <a:tblGrid>
                <a:gridCol w="2225730">
                  <a:extLst>
                    <a:ext uri="{9D8B030D-6E8A-4147-A177-3AD203B41FA5}">
                      <a16:colId xmlns:a16="http://schemas.microsoft.com/office/drawing/2014/main" val="161535205"/>
                    </a:ext>
                  </a:extLst>
                </a:gridCol>
                <a:gridCol w="1366290">
                  <a:extLst>
                    <a:ext uri="{9D8B030D-6E8A-4147-A177-3AD203B41FA5}">
                      <a16:colId xmlns:a16="http://schemas.microsoft.com/office/drawing/2014/main" val="592591103"/>
                    </a:ext>
                  </a:extLst>
                </a:gridCol>
                <a:gridCol w="1366290">
                  <a:extLst>
                    <a:ext uri="{9D8B030D-6E8A-4147-A177-3AD203B41FA5}">
                      <a16:colId xmlns:a16="http://schemas.microsoft.com/office/drawing/2014/main" val="2546007090"/>
                    </a:ext>
                  </a:extLst>
                </a:gridCol>
                <a:gridCol w="1366290">
                  <a:extLst>
                    <a:ext uri="{9D8B030D-6E8A-4147-A177-3AD203B41FA5}">
                      <a16:colId xmlns:a16="http://schemas.microsoft.com/office/drawing/2014/main" val="991232252"/>
                    </a:ext>
                  </a:extLst>
                </a:gridCol>
              </a:tblGrid>
              <a:tr h="187569">
                <a:tc>
                  <a:txBody>
                    <a:bodyPr/>
                    <a:lstStyle/>
                    <a:p>
                      <a:pPr algn="l" fontAlgn="b"/>
                      <a:r>
                        <a:rPr lang="en-US" sz="1200" b="1" i="0" u="none" strike="noStrike" dirty="0">
                          <a:solidFill>
                            <a:srgbClr val="002060"/>
                          </a:solidFill>
                          <a:effectLst/>
                          <a:latin typeface="+mn-lt"/>
                        </a:rPr>
                        <a:t>Alternative</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200" b="1" i="0" u="none" strike="noStrike" dirty="0">
                          <a:solidFill>
                            <a:srgbClr val="002060"/>
                          </a:solidFill>
                          <a:effectLst/>
                          <a:latin typeface="+mn-lt"/>
                        </a:rPr>
                        <a:t>  $1.2000  </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l" fontAlgn="b"/>
                      <a:r>
                        <a:rPr lang="en-US" sz="1200" b="1" i="0" u="none" strike="noStrike" dirty="0">
                          <a:solidFill>
                            <a:srgbClr val="002060"/>
                          </a:solidFill>
                          <a:effectLst/>
                          <a:latin typeface="+mn-lt"/>
                        </a:rPr>
                        <a:t>  $1.3000  </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tc>
                  <a:txBody>
                    <a:bodyPr/>
                    <a:lstStyle/>
                    <a:p>
                      <a:pPr algn="ctr" fontAlgn="b"/>
                      <a:r>
                        <a:rPr lang="en-US" sz="1200" b="1" i="0" u="none" strike="noStrike" dirty="0">
                          <a:solidFill>
                            <a:srgbClr val="002060"/>
                          </a:solidFill>
                          <a:effectLst/>
                          <a:latin typeface="+mn-lt"/>
                        </a:rPr>
                        <a:t>  $1.4000  </a:t>
                      </a:r>
                    </a:p>
                  </a:txBody>
                  <a:tcPr marL="0" marR="0" marT="0" marB="0" anchor="b">
                    <a:lnL>
                      <a:noFill/>
                    </a:lnL>
                    <a:lnR>
                      <a:noFill/>
                    </a:lnR>
                    <a:lnT w="6350" cap="flat" cmpd="sng" algn="ctr">
                      <a:solidFill>
                        <a:srgbClr val="5B9BD5"/>
                      </a:solidFill>
                      <a:prstDash val="solid"/>
                      <a:round/>
                      <a:headEnd type="none" w="med" len="med"/>
                      <a:tailEnd type="none" w="med" len="med"/>
                    </a:lnT>
                    <a:lnB w="635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3796678379"/>
                  </a:ext>
                </a:extLst>
              </a:tr>
              <a:tr h="304800">
                <a:tc>
                  <a:txBody>
                    <a:bodyPr/>
                    <a:lstStyle/>
                    <a:p>
                      <a:pPr algn="l" fontAlgn="ctr"/>
                      <a:r>
                        <a:rPr lang="en-US" sz="1200" b="0" i="0" u="none" strike="noStrike" dirty="0" smtClean="0">
                          <a:solidFill>
                            <a:srgbClr val="002060"/>
                          </a:solidFill>
                          <a:effectLst/>
                          <a:latin typeface="+mn-lt"/>
                        </a:rPr>
                        <a:t>Spot/Unhedged</a:t>
                      </a:r>
                      <a:endParaRPr lang="en-US" sz="1200" b="0" i="0" u="none" strike="noStrike" dirty="0">
                        <a:solidFill>
                          <a:srgbClr val="002060"/>
                        </a:solidFill>
                        <a:effectLst/>
                        <a:latin typeface="+mn-lt"/>
                      </a:endParaRPr>
                    </a:p>
                  </a:txBody>
                  <a:tcPr marL="0" marR="0" marT="0" marB="0" anchor="ctr">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ctr"/>
                      <a:r>
                        <a:rPr lang="en-US" sz="1200" b="0" i="0" u="none" strike="noStrike" dirty="0">
                          <a:solidFill>
                            <a:srgbClr val="002060"/>
                          </a:solidFill>
                          <a:effectLst/>
                          <a:latin typeface="+mn-lt"/>
                        </a:rPr>
                        <a:t> $6,000,000 </a:t>
                      </a:r>
                    </a:p>
                  </a:txBody>
                  <a:tcPr marL="0" marR="0" marT="0" marB="0" anchor="ctr">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ctr"/>
                      <a:r>
                        <a:rPr lang="en-US" sz="1200" b="0" i="0" u="none" strike="noStrike" dirty="0">
                          <a:solidFill>
                            <a:srgbClr val="002060"/>
                          </a:solidFill>
                          <a:effectLst/>
                          <a:latin typeface="+mn-lt"/>
                        </a:rPr>
                        <a:t> $6,500,000 </a:t>
                      </a:r>
                    </a:p>
                  </a:txBody>
                  <a:tcPr marL="0" marR="0" marT="0" marB="0" anchor="ctr">
                    <a:lnL>
                      <a:noFill/>
                    </a:lnL>
                    <a:lnR>
                      <a:noFill/>
                    </a:lnR>
                    <a:lnT w="6350" cap="flat" cmpd="sng" algn="ctr">
                      <a:solidFill>
                        <a:srgbClr val="5B9BD5"/>
                      </a:solidFill>
                      <a:prstDash val="solid"/>
                      <a:round/>
                      <a:headEnd type="none" w="med" len="med"/>
                      <a:tailEnd type="none" w="med" len="med"/>
                    </a:lnT>
                    <a:lnB>
                      <a:noFill/>
                    </a:lnB>
                    <a:solidFill>
                      <a:srgbClr val="DDEBF7"/>
                    </a:solidFill>
                  </a:tcPr>
                </a:tc>
                <a:tc>
                  <a:txBody>
                    <a:bodyPr/>
                    <a:lstStyle/>
                    <a:p>
                      <a:pPr algn="l" fontAlgn="ctr"/>
                      <a:r>
                        <a:rPr lang="en-US" sz="1200" b="0" i="0" u="none" strike="noStrike" dirty="0">
                          <a:solidFill>
                            <a:srgbClr val="002060"/>
                          </a:solidFill>
                          <a:effectLst/>
                          <a:latin typeface="+mn-lt"/>
                        </a:rPr>
                        <a:t> $7,000,000 </a:t>
                      </a:r>
                    </a:p>
                  </a:txBody>
                  <a:tcPr marL="0" marR="0" marT="0" marB="0" anchor="ctr">
                    <a:lnL>
                      <a:noFill/>
                    </a:lnL>
                    <a:lnR>
                      <a:noFill/>
                    </a:lnR>
                    <a:lnT w="6350" cap="flat" cmpd="sng" algn="ctr">
                      <a:solidFill>
                        <a:srgbClr val="5B9BD5"/>
                      </a:solidFill>
                      <a:prstDash val="solid"/>
                      <a:round/>
                      <a:headEnd type="none" w="med" len="med"/>
                      <a:tailEnd type="none" w="med" len="med"/>
                    </a:lnT>
                    <a:lnB>
                      <a:noFill/>
                    </a:lnB>
                    <a:solidFill>
                      <a:srgbClr val="DDEBF7"/>
                    </a:solidFill>
                  </a:tcPr>
                </a:tc>
                <a:extLst>
                  <a:ext uri="{0D108BD9-81ED-4DB2-BD59-A6C34878D82A}">
                    <a16:rowId xmlns:a16="http://schemas.microsoft.com/office/drawing/2014/main" val="2785680326"/>
                  </a:ext>
                </a:extLst>
              </a:tr>
              <a:tr h="310662">
                <a:tc>
                  <a:txBody>
                    <a:bodyPr/>
                    <a:lstStyle/>
                    <a:p>
                      <a:pPr algn="l" fontAlgn="ctr"/>
                      <a:r>
                        <a:rPr lang="en-US" sz="1200" b="0" i="0" u="none" strike="noStrike" dirty="0" smtClean="0">
                          <a:solidFill>
                            <a:srgbClr val="002060"/>
                          </a:solidFill>
                          <a:effectLst/>
                          <a:latin typeface="+mn-lt"/>
                        </a:rPr>
                        <a:t>Forward/Hedged</a:t>
                      </a:r>
                      <a:endParaRPr lang="en-US" sz="1200" b="0" i="0" u="none" strike="noStrike" dirty="0">
                        <a:solidFill>
                          <a:srgbClr val="002060"/>
                        </a:solidFill>
                        <a:effectLst/>
                        <a:latin typeface="+mn-lt"/>
                      </a:endParaRPr>
                    </a:p>
                  </a:txBody>
                  <a:tcPr marL="0" marR="0" marT="0" marB="0" anchor="ctr">
                    <a:lnL>
                      <a:noFill/>
                    </a:lnL>
                    <a:lnR>
                      <a:noFill/>
                    </a:lnR>
                    <a:lnT>
                      <a:noFill/>
                    </a:lnT>
                    <a:lnB>
                      <a:noFill/>
                    </a:lnB>
                  </a:tcPr>
                </a:tc>
                <a:tc>
                  <a:txBody>
                    <a:bodyPr/>
                    <a:lstStyle/>
                    <a:p>
                      <a:pPr algn="l" fontAlgn="ctr"/>
                      <a:r>
                        <a:rPr lang="en-US" sz="1200" b="0" i="0" u="none" strike="noStrike" dirty="0">
                          <a:solidFill>
                            <a:srgbClr val="002060"/>
                          </a:solidFill>
                          <a:effectLst/>
                          <a:latin typeface="+mn-lt"/>
                        </a:rPr>
                        <a:t> $6,683,000 </a:t>
                      </a:r>
                    </a:p>
                  </a:txBody>
                  <a:tcPr marL="0" marR="0" marT="0" marB="0" anchor="ctr">
                    <a:lnL>
                      <a:noFill/>
                    </a:lnL>
                    <a:lnR>
                      <a:noFill/>
                    </a:lnR>
                    <a:lnT>
                      <a:noFill/>
                    </a:lnT>
                    <a:lnB>
                      <a:noFill/>
                    </a:lnB>
                  </a:tcPr>
                </a:tc>
                <a:tc>
                  <a:txBody>
                    <a:bodyPr/>
                    <a:lstStyle/>
                    <a:p>
                      <a:pPr algn="l" fontAlgn="ctr"/>
                      <a:r>
                        <a:rPr lang="en-US" sz="1200" b="0" i="0" u="none" strike="noStrike" dirty="0">
                          <a:solidFill>
                            <a:srgbClr val="002060"/>
                          </a:solidFill>
                          <a:effectLst/>
                          <a:latin typeface="+mn-lt"/>
                        </a:rPr>
                        <a:t> $6,683,000 </a:t>
                      </a:r>
                    </a:p>
                  </a:txBody>
                  <a:tcPr marL="0" marR="0" marT="0" marB="0" anchor="ctr">
                    <a:lnL>
                      <a:noFill/>
                    </a:lnL>
                    <a:lnR>
                      <a:noFill/>
                    </a:lnR>
                    <a:lnT>
                      <a:noFill/>
                    </a:lnT>
                    <a:lnB>
                      <a:noFill/>
                    </a:lnB>
                  </a:tcPr>
                </a:tc>
                <a:tc>
                  <a:txBody>
                    <a:bodyPr/>
                    <a:lstStyle/>
                    <a:p>
                      <a:pPr algn="l" fontAlgn="ctr"/>
                      <a:r>
                        <a:rPr lang="en-US" sz="1200" b="0" i="0" u="none" strike="noStrike" dirty="0">
                          <a:solidFill>
                            <a:srgbClr val="002060"/>
                          </a:solidFill>
                          <a:effectLst/>
                          <a:latin typeface="+mn-lt"/>
                        </a:rPr>
                        <a:t> $6,683,000 </a:t>
                      </a:r>
                    </a:p>
                  </a:txBody>
                  <a:tcPr marL="0" marR="0" marT="0" marB="0" anchor="ctr">
                    <a:lnL>
                      <a:noFill/>
                    </a:lnL>
                    <a:lnR>
                      <a:noFill/>
                    </a:lnR>
                    <a:lnT>
                      <a:noFill/>
                    </a:lnT>
                    <a:lnB>
                      <a:noFill/>
                    </a:lnB>
                  </a:tcPr>
                </a:tc>
                <a:extLst>
                  <a:ext uri="{0D108BD9-81ED-4DB2-BD59-A6C34878D82A}">
                    <a16:rowId xmlns:a16="http://schemas.microsoft.com/office/drawing/2014/main" val="968509066"/>
                  </a:ext>
                </a:extLst>
              </a:tr>
              <a:tr h="187569">
                <a:tc>
                  <a:txBody>
                    <a:bodyPr/>
                    <a:lstStyle/>
                    <a:p>
                      <a:pPr algn="l" fontAlgn="b"/>
                      <a:r>
                        <a:rPr lang="en-US" sz="1200" b="0" i="0" u="none" strike="noStrike" dirty="0">
                          <a:solidFill>
                            <a:srgbClr val="002060"/>
                          </a:solidFill>
                          <a:effectLst/>
                          <a:latin typeface="+mn-lt"/>
                        </a:rPr>
                        <a:t>Hedging Gain (Loss)</a:t>
                      </a:r>
                    </a:p>
                  </a:txBody>
                  <a:tcPr marL="0" marR="0" marT="0" marB="0" anchor="b">
                    <a:lnL>
                      <a:noFill/>
                    </a:lnL>
                    <a:lnR>
                      <a:noFill/>
                    </a:lnR>
                    <a:lnT>
                      <a:noFill/>
                    </a:lnT>
                    <a:lnB w="6350" cap="flat" cmpd="sng" algn="ctr">
                      <a:solidFill>
                        <a:srgbClr val="5B9BD5"/>
                      </a:solidFill>
                      <a:prstDash val="solid"/>
                      <a:round/>
                      <a:headEnd type="none" w="med" len="med"/>
                      <a:tailEnd type="none" w="med" len="med"/>
                    </a:lnB>
                    <a:solidFill>
                      <a:srgbClr val="DDEBF7"/>
                    </a:solidFill>
                  </a:tcPr>
                </a:tc>
                <a:tc>
                  <a:txBody>
                    <a:bodyPr/>
                    <a:lstStyle/>
                    <a:p>
                      <a:pPr algn="l" fontAlgn="ctr"/>
                      <a:r>
                        <a:rPr lang="en-US" sz="1200" b="0" i="0" u="none" strike="noStrike" dirty="0">
                          <a:solidFill>
                            <a:srgbClr val="002060"/>
                          </a:solidFill>
                          <a:effectLst/>
                          <a:latin typeface="+mn-lt"/>
                        </a:rPr>
                        <a:t> $   683,000 </a:t>
                      </a:r>
                    </a:p>
                  </a:txBody>
                  <a:tcPr marL="0" marR="0" marT="0" marB="0" anchor="ctr">
                    <a:lnL>
                      <a:noFill/>
                    </a:lnL>
                    <a:lnR>
                      <a:noFill/>
                    </a:lnR>
                    <a:lnT>
                      <a:noFill/>
                    </a:lnT>
                    <a:lnB w="6350" cap="flat" cmpd="sng" algn="ctr">
                      <a:solidFill>
                        <a:srgbClr val="5B9BD5"/>
                      </a:solidFill>
                      <a:prstDash val="solid"/>
                      <a:round/>
                      <a:headEnd type="none" w="med" len="med"/>
                      <a:tailEnd type="none" w="med" len="med"/>
                    </a:lnB>
                    <a:solidFill>
                      <a:srgbClr val="DDEBF7"/>
                    </a:solidFill>
                  </a:tcPr>
                </a:tc>
                <a:tc>
                  <a:txBody>
                    <a:bodyPr/>
                    <a:lstStyle/>
                    <a:p>
                      <a:pPr algn="l" fontAlgn="ctr"/>
                      <a:r>
                        <a:rPr lang="en-US" sz="1200" b="0" i="0" u="none" strike="noStrike" dirty="0">
                          <a:solidFill>
                            <a:srgbClr val="002060"/>
                          </a:solidFill>
                          <a:effectLst/>
                          <a:latin typeface="+mn-lt"/>
                        </a:rPr>
                        <a:t> $   183,000 </a:t>
                      </a:r>
                    </a:p>
                  </a:txBody>
                  <a:tcPr marL="0" marR="0" marT="0" marB="0" anchor="ctr">
                    <a:lnL>
                      <a:noFill/>
                    </a:lnL>
                    <a:lnR>
                      <a:noFill/>
                    </a:lnR>
                    <a:lnT>
                      <a:noFill/>
                    </a:lnT>
                    <a:lnB w="6350" cap="flat" cmpd="sng" algn="ctr">
                      <a:solidFill>
                        <a:srgbClr val="5B9BD5"/>
                      </a:solidFill>
                      <a:prstDash val="solid"/>
                      <a:round/>
                      <a:headEnd type="none" w="med" len="med"/>
                      <a:tailEnd type="none" w="med" len="med"/>
                    </a:lnB>
                    <a:solidFill>
                      <a:srgbClr val="DDEBF7"/>
                    </a:solidFill>
                  </a:tcPr>
                </a:tc>
                <a:tc>
                  <a:txBody>
                    <a:bodyPr/>
                    <a:lstStyle/>
                    <a:p>
                      <a:pPr algn="l" fontAlgn="ctr"/>
                      <a:r>
                        <a:rPr lang="en-US" sz="1200" b="0" i="0" u="none" strike="noStrike" dirty="0">
                          <a:solidFill>
                            <a:srgbClr val="002060"/>
                          </a:solidFill>
                          <a:effectLst/>
                          <a:latin typeface="+mn-lt"/>
                        </a:rPr>
                        <a:t> $  (317,000)</a:t>
                      </a:r>
                    </a:p>
                  </a:txBody>
                  <a:tcPr marL="0" marR="0" marT="0" marB="0" anchor="ctr">
                    <a:lnL>
                      <a:noFill/>
                    </a:lnL>
                    <a:lnR>
                      <a:noFill/>
                    </a:lnR>
                    <a:lnT>
                      <a:noFill/>
                    </a:lnT>
                    <a:lnB w="6350" cap="flat" cmpd="sng" algn="ctr">
                      <a:solidFill>
                        <a:srgbClr val="5B9BD5"/>
                      </a:solidFill>
                      <a:prstDash val="solid"/>
                      <a:round/>
                      <a:headEnd type="none" w="med" len="med"/>
                      <a:tailEnd type="none" w="med" len="med"/>
                    </a:lnB>
                    <a:solidFill>
                      <a:srgbClr val="DDEBF7"/>
                    </a:solidFill>
                  </a:tcPr>
                </a:tc>
                <a:extLst>
                  <a:ext uri="{0D108BD9-81ED-4DB2-BD59-A6C34878D82A}">
                    <a16:rowId xmlns:a16="http://schemas.microsoft.com/office/drawing/2014/main" val="112883821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851373723"/>
              </p:ext>
            </p:extLst>
          </p:nvPr>
        </p:nvGraphicFramePr>
        <p:xfrm>
          <a:off x="1447800" y="2732160"/>
          <a:ext cx="5257800" cy="351484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590800" y="4330806"/>
            <a:ext cx="784123" cy="317559"/>
          </a:xfrm>
          <a:prstGeom prst="rect">
            <a:avLst/>
          </a:prstGeom>
          <a:noFill/>
        </p:spPr>
        <p:txBody>
          <a:bodyPr wrap="square" rtlCol="0">
            <a:spAutoFit/>
          </a:bodyPr>
          <a:lstStyle/>
          <a:p>
            <a:r>
              <a:rPr lang="en-US" sz="1400" dirty="0" smtClean="0">
                <a:solidFill>
                  <a:srgbClr val="002060"/>
                </a:solidFill>
              </a:rPr>
              <a:t>Gain</a:t>
            </a:r>
            <a:endParaRPr lang="en-US" sz="1400" dirty="0">
              <a:solidFill>
                <a:srgbClr val="002060"/>
              </a:solidFill>
            </a:endParaRPr>
          </a:p>
        </p:txBody>
      </p:sp>
      <p:sp>
        <p:nvSpPr>
          <p:cNvPr id="10" name="TextBox 9"/>
          <p:cNvSpPr txBox="1"/>
          <p:nvPr/>
        </p:nvSpPr>
        <p:spPr>
          <a:xfrm>
            <a:off x="6858000" y="2986372"/>
            <a:ext cx="2057400" cy="3108543"/>
          </a:xfrm>
          <a:prstGeom prst="rect">
            <a:avLst/>
          </a:prstGeom>
          <a:solidFill>
            <a:srgbClr val="E5FEC4"/>
          </a:solidFill>
        </p:spPr>
        <p:txBody>
          <a:bodyPr wrap="square" rtlCol="0">
            <a:spAutoFit/>
          </a:bodyPr>
          <a:lstStyle/>
          <a:p>
            <a:r>
              <a:rPr lang="en-US" sz="1400" dirty="0" smtClean="0">
                <a:latin typeface="Calibri" panose="020F0502020204030204" pitchFamily="34" charset="0"/>
                <a:cs typeface="Calibri" panose="020F0502020204030204" pitchFamily="34" charset="0"/>
              </a:rPr>
              <a:t>Both the table above and the chart on the left tell the same story</a:t>
            </a:r>
          </a:p>
          <a:p>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Forward contract locks the EUR receivables at a fixed dollar amount. </a:t>
            </a:r>
          </a:p>
          <a:p>
            <a:endParaRPr lang="en-US" sz="1400" dirty="0">
              <a:latin typeface="Calibri" panose="020F0502020204030204" pitchFamily="34" charset="0"/>
              <a:cs typeface="Calibri" panose="020F0502020204030204" pitchFamily="34" charset="0"/>
            </a:endParaRPr>
          </a:p>
          <a:p>
            <a:r>
              <a:rPr lang="en-US" sz="1400" dirty="0" smtClean="0">
                <a:latin typeface="Calibri" panose="020F0502020204030204" pitchFamily="34" charset="0"/>
                <a:cs typeface="Calibri" panose="020F0502020204030204" pitchFamily="34" charset="0"/>
              </a:rPr>
              <a:t>This could be a blessing when the spot rate is below the forward rate 1.3366, but a missed opportunity when the spot is above this rate!  </a:t>
            </a:r>
            <a:endParaRPr lang="en-US" sz="1400" dirty="0">
              <a:latin typeface="Calibri" panose="020F0502020204030204" pitchFamily="34" charset="0"/>
              <a:cs typeface="Calibri" panose="020F0502020204030204" pitchFamily="34" charset="0"/>
            </a:endParaRPr>
          </a:p>
        </p:txBody>
      </p:sp>
      <p:sp>
        <p:nvSpPr>
          <p:cNvPr id="11" name="TextBox 10"/>
          <p:cNvSpPr txBox="1"/>
          <p:nvPr/>
        </p:nvSpPr>
        <p:spPr>
          <a:xfrm>
            <a:off x="5943600" y="3808570"/>
            <a:ext cx="609600" cy="307777"/>
          </a:xfrm>
          <a:prstGeom prst="rect">
            <a:avLst/>
          </a:prstGeom>
          <a:noFill/>
        </p:spPr>
        <p:txBody>
          <a:bodyPr wrap="square" rtlCol="0">
            <a:spAutoFit/>
          </a:bodyPr>
          <a:lstStyle/>
          <a:p>
            <a:r>
              <a:rPr lang="en-US" sz="1400" dirty="0" smtClean="0">
                <a:solidFill>
                  <a:srgbClr val="CC0000"/>
                </a:solidFill>
              </a:rPr>
              <a:t>Loss</a:t>
            </a:r>
            <a:endParaRPr lang="en-US" sz="1400" dirty="0">
              <a:solidFill>
                <a:srgbClr val="CC0000"/>
              </a:solidFill>
            </a:endParaRPr>
          </a:p>
        </p:txBody>
      </p:sp>
    </p:spTree>
    <p:extLst>
      <p:ext uri="{BB962C8B-B14F-4D97-AF65-F5344CB8AC3E}">
        <p14:creationId xmlns:p14="http://schemas.microsoft.com/office/powerpoint/2010/main" val="3309741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Swaps </a:t>
            </a:r>
            <a:endParaRPr lang="en-US" dirty="0"/>
          </a:p>
        </p:txBody>
      </p:sp>
      <p:sp>
        <p:nvSpPr>
          <p:cNvPr id="3" name="Content Placeholder 2"/>
          <p:cNvSpPr>
            <a:spLocks noGrp="1"/>
          </p:cNvSpPr>
          <p:nvPr>
            <p:ph idx="1"/>
          </p:nvPr>
        </p:nvSpPr>
        <p:spPr/>
        <p:txBody>
          <a:bodyPr/>
          <a:lstStyle/>
          <a:p>
            <a:r>
              <a:rPr lang="en-US" sz="2000" dirty="0" smtClean="0"/>
              <a:t>The largest segment of the FX market</a:t>
            </a:r>
          </a:p>
          <a:p>
            <a:r>
              <a:rPr lang="en-US" sz="2000" dirty="0" smtClean="0"/>
              <a:t>It involves simultaneous spot and forward transactions:</a:t>
            </a:r>
          </a:p>
          <a:p>
            <a:pPr lvl="1"/>
            <a:r>
              <a:rPr lang="en-US" sz="1800" dirty="0" smtClean="0"/>
              <a:t>Buy spot – sell forward</a:t>
            </a:r>
          </a:p>
          <a:p>
            <a:pPr lvl="1"/>
            <a:r>
              <a:rPr lang="en-US" sz="1800" dirty="0" smtClean="0"/>
              <a:t>Sell spot – buy forward </a:t>
            </a:r>
          </a:p>
          <a:p>
            <a:r>
              <a:rPr lang="en-US" sz="2000" dirty="0" smtClean="0"/>
              <a:t>Both spot and forward rates are known at the time of the initiation of the trade </a:t>
            </a:r>
          </a:p>
          <a:p>
            <a:r>
              <a:rPr lang="en-US" sz="2000" dirty="0" smtClean="0"/>
              <a:t>It facilitates a cost effective and safe switching from one currency to another </a:t>
            </a:r>
          </a:p>
          <a:p>
            <a:r>
              <a:rPr lang="en-US" sz="2000" dirty="0" smtClean="0"/>
              <a:t>Banks use swaps extensively; servicing clients, making bets, investing in foreign securities are primary motivations </a:t>
            </a:r>
          </a:p>
          <a:p>
            <a:r>
              <a:rPr lang="en-US" sz="2000" dirty="0" smtClean="0"/>
              <a:t>It is equivalent to “Repo” market in domestic setting; instead of providing a T-Bill as a collateral, you provide a currency as collateral!  </a:t>
            </a:r>
            <a:endParaRPr lang="en-US" sz="2000" dirty="0"/>
          </a:p>
        </p:txBody>
      </p:sp>
    </p:spTree>
    <p:extLst>
      <p:ext uri="{BB962C8B-B14F-4D97-AF65-F5344CB8AC3E}">
        <p14:creationId xmlns:p14="http://schemas.microsoft.com/office/powerpoint/2010/main" val="3466171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FX Swaps</a:t>
            </a:r>
            <a:endParaRPr lang="en-US" dirty="0"/>
          </a:p>
        </p:txBody>
      </p:sp>
      <p:pic>
        <p:nvPicPr>
          <p:cNvPr id="5" name="Picture 4"/>
          <p:cNvPicPr>
            <a:picLocks noChangeAspect="1"/>
          </p:cNvPicPr>
          <p:nvPr/>
        </p:nvPicPr>
        <p:blipFill>
          <a:blip r:embed="rId2"/>
          <a:stretch>
            <a:fillRect/>
          </a:stretch>
        </p:blipFill>
        <p:spPr>
          <a:xfrm>
            <a:off x="1727135" y="1676400"/>
            <a:ext cx="2847975" cy="2914650"/>
          </a:xfrm>
          <a:prstGeom prst="rect">
            <a:avLst/>
          </a:prstGeom>
        </p:spPr>
      </p:pic>
      <p:sp>
        <p:nvSpPr>
          <p:cNvPr id="6" name="TextBox 5"/>
          <p:cNvSpPr txBox="1"/>
          <p:nvPr/>
        </p:nvSpPr>
        <p:spPr>
          <a:xfrm>
            <a:off x="4876800" y="1523999"/>
            <a:ext cx="4274090" cy="3693319"/>
          </a:xfrm>
          <a:prstGeom prst="rect">
            <a:avLst/>
          </a:prstGeom>
          <a:noFill/>
        </p:spPr>
        <p:txBody>
          <a:bodyPr wrap="square" rtlCol="0">
            <a:spAutoFit/>
          </a:bodyPr>
          <a:lstStyle/>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The largest segment of the FX </a:t>
            </a:r>
            <a:r>
              <a:rPr lang="en-US" sz="1600" dirty="0" smtClean="0">
                <a:latin typeface="Calibri" panose="020F0502020204030204" pitchFamily="34" charset="0"/>
                <a:cs typeface="Calibri" panose="020F0502020204030204" pitchFamily="34" charset="0"/>
              </a:rPr>
              <a:t>market</a:t>
            </a:r>
          </a:p>
          <a:p>
            <a:pPr marL="342900" indent="-34290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It involves simultaneous spot and forward transactions:</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Buy spot – sell forward</a:t>
            </a:r>
          </a:p>
          <a:p>
            <a:pPr marL="742950" lvl="1"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Sell spot – buy forward </a:t>
            </a:r>
            <a:endParaRPr lang="en-US" sz="1600" dirty="0" smtClean="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latin typeface="Calibri" panose="020F0502020204030204" pitchFamily="34" charset="0"/>
                <a:cs typeface="Calibri" panose="020F0502020204030204" pitchFamily="34" charset="0"/>
              </a:rPr>
              <a:t>Both spot and forward rates are known at the time of the initiation of the </a:t>
            </a:r>
            <a:r>
              <a:rPr lang="en-US" sz="1600" dirty="0" smtClean="0">
                <a:latin typeface="Calibri" panose="020F0502020204030204" pitchFamily="34" charset="0"/>
                <a:cs typeface="Calibri" panose="020F0502020204030204" pitchFamily="34" charset="0"/>
              </a:rPr>
              <a:t>trade</a:t>
            </a:r>
          </a:p>
          <a:p>
            <a:pPr marL="342900" indent="-342900">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FX Swaps  facilitate cost </a:t>
            </a:r>
            <a:r>
              <a:rPr lang="en-US" sz="1600" dirty="0">
                <a:latin typeface="Calibri" panose="020F0502020204030204" pitchFamily="34" charset="0"/>
                <a:cs typeface="Calibri" panose="020F0502020204030204" pitchFamily="34" charset="0"/>
              </a:rPr>
              <a:t>effective and safe switching from one </a:t>
            </a:r>
            <a:r>
              <a:rPr lang="en-US" sz="1600" dirty="0" smtClean="0">
                <a:latin typeface="Calibri" panose="020F0502020204030204" pitchFamily="34" charset="0"/>
                <a:cs typeface="Calibri" panose="020F0502020204030204" pitchFamily="34" charset="0"/>
              </a:rPr>
              <a:t>currency segment to </a:t>
            </a:r>
            <a:r>
              <a:rPr lang="en-US" sz="1600" dirty="0">
                <a:latin typeface="Calibri" panose="020F0502020204030204" pitchFamily="34" charset="0"/>
                <a:cs typeface="Calibri" panose="020F0502020204030204" pitchFamily="34" charset="0"/>
              </a:rPr>
              <a:t>another </a:t>
            </a:r>
          </a:p>
          <a:p>
            <a:pPr marL="285750" indent="-285750">
              <a:buFont typeface="Arial" panose="020B0604020202020204" pitchFamily="34" charset="0"/>
              <a:buChar char="•"/>
            </a:pPr>
            <a:endParaRPr lang="en-US" dirty="0">
              <a:latin typeface="+mn-lt"/>
            </a:endParaRPr>
          </a:p>
        </p:txBody>
      </p:sp>
      <p:sp>
        <p:nvSpPr>
          <p:cNvPr id="7" name="TextBox 6"/>
          <p:cNvSpPr txBox="1"/>
          <p:nvPr/>
        </p:nvSpPr>
        <p:spPr>
          <a:xfrm>
            <a:off x="1820085" y="5105400"/>
            <a:ext cx="6638115"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Banks use swaps extensively; servicing clients, making bets, investing in foreign securities are primary motivations </a:t>
            </a:r>
            <a:endParaRPr lang="en-US" sz="16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sz="1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It is equivalent to “Repo” market in domestic setting; instead of providing a T-Bill as a collateral, you provide a currency as collateral! </a:t>
            </a:r>
          </a:p>
        </p:txBody>
      </p:sp>
      <p:sp>
        <p:nvSpPr>
          <p:cNvPr id="8" name="TextBox 7"/>
          <p:cNvSpPr txBox="1"/>
          <p:nvPr/>
        </p:nvSpPr>
        <p:spPr>
          <a:xfrm>
            <a:off x="990600" y="3448878"/>
            <a:ext cx="945988" cy="276999"/>
          </a:xfrm>
          <a:prstGeom prst="rect">
            <a:avLst/>
          </a:prstGeom>
          <a:noFill/>
        </p:spPr>
        <p:txBody>
          <a:bodyPr wrap="square" rtlCol="0">
            <a:spAutoFit/>
          </a:bodyPr>
          <a:lstStyle/>
          <a:p>
            <a:r>
              <a:rPr lang="en-US" sz="1200" b="1" dirty="0" smtClean="0">
                <a:solidFill>
                  <a:srgbClr val="002060"/>
                </a:solidFill>
              </a:rPr>
              <a:t>FX Swaps</a:t>
            </a:r>
            <a:endParaRPr lang="en-US" sz="1200" b="1" dirty="0">
              <a:solidFill>
                <a:srgbClr val="002060"/>
              </a:solidFill>
            </a:endParaRPr>
          </a:p>
        </p:txBody>
      </p:sp>
      <p:sp>
        <p:nvSpPr>
          <p:cNvPr id="9" name="TextBox 8"/>
          <p:cNvSpPr txBox="1"/>
          <p:nvPr/>
        </p:nvSpPr>
        <p:spPr>
          <a:xfrm>
            <a:off x="1820085" y="2522731"/>
            <a:ext cx="997085" cy="276999"/>
          </a:xfrm>
          <a:prstGeom prst="rect">
            <a:avLst/>
          </a:prstGeom>
          <a:noFill/>
        </p:spPr>
        <p:txBody>
          <a:bodyPr wrap="square" rtlCol="0">
            <a:spAutoFit/>
          </a:bodyPr>
          <a:lstStyle/>
          <a:p>
            <a:r>
              <a:rPr lang="en-US" sz="1200" b="1" dirty="0" smtClean="0">
                <a:solidFill>
                  <a:srgbClr val="002060"/>
                </a:solidFill>
              </a:rPr>
              <a:t>FX Spot</a:t>
            </a:r>
            <a:endParaRPr lang="en-US" sz="1200" b="1" dirty="0">
              <a:solidFill>
                <a:srgbClr val="002060"/>
              </a:solidFill>
            </a:endParaRPr>
          </a:p>
        </p:txBody>
      </p:sp>
      <p:sp>
        <p:nvSpPr>
          <p:cNvPr id="10" name="TextBox 9"/>
          <p:cNvSpPr txBox="1"/>
          <p:nvPr/>
        </p:nvSpPr>
        <p:spPr>
          <a:xfrm>
            <a:off x="2108065" y="3386048"/>
            <a:ext cx="997085" cy="276999"/>
          </a:xfrm>
          <a:prstGeom prst="rect">
            <a:avLst/>
          </a:prstGeom>
          <a:noFill/>
        </p:spPr>
        <p:txBody>
          <a:bodyPr wrap="square" rtlCol="0">
            <a:spAutoFit/>
          </a:bodyPr>
          <a:lstStyle/>
          <a:p>
            <a:r>
              <a:rPr lang="en-US" sz="1200" b="1" dirty="0" smtClean="0">
                <a:solidFill>
                  <a:srgbClr val="002060"/>
                </a:solidFill>
              </a:rPr>
              <a:t>Forward</a:t>
            </a:r>
            <a:endParaRPr lang="en-US" sz="1200" b="1" dirty="0">
              <a:solidFill>
                <a:srgbClr val="002060"/>
              </a:solidFill>
            </a:endParaRPr>
          </a:p>
        </p:txBody>
      </p:sp>
    </p:spTree>
    <p:extLst>
      <p:ext uri="{BB962C8B-B14F-4D97-AF65-F5344CB8AC3E}">
        <p14:creationId xmlns:p14="http://schemas.microsoft.com/office/powerpoint/2010/main" val="440507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FX Swap Example</a:t>
            </a:r>
            <a:endParaRPr lang="en-US" dirty="0"/>
          </a:p>
        </p:txBody>
      </p:sp>
      <p:sp>
        <p:nvSpPr>
          <p:cNvPr id="4" name="Content Placeholder 3"/>
          <p:cNvSpPr>
            <a:spLocks noGrp="1"/>
          </p:cNvSpPr>
          <p:nvPr>
            <p:ph idx="1"/>
          </p:nvPr>
        </p:nvSpPr>
        <p:spPr/>
        <p:txBody>
          <a:bodyPr/>
          <a:lstStyle/>
          <a:p>
            <a:r>
              <a:rPr lang="en-US" sz="2000" dirty="0" smtClean="0"/>
              <a:t>It is composed of a spot and forward transaction. </a:t>
            </a:r>
            <a:endParaRPr lang="en-US" sz="2000" dirty="0"/>
          </a:p>
          <a:p>
            <a:pPr lvl="1"/>
            <a:r>
              <a:rPr lang="en-US" sz="1800" dirty="0" smtClean="0"/>
              <a:t>Suppose spot rate and 3-month forward rate are $1.5110 and $1.5190 per EUR</a:t>
            </a:r>
          </a:p>
          <a:p>
            <a:pPr lvl="1"/>
            <a:r>
              <a:rPr lang="en-US" sz="1800" dirty="0" smtClean="0"/>
              <a:t>Commerzbank swaps EUR 1,000,000 with City London</a:t>
            </a:r>
          </a:p>
          <a:p>
            <a:pPr lvl="1"/>
            <a:r>
              <a:rPr lang="en-US" sz="1800" dirty="0"/>
              <a:t>Commerzbank delivers </a:t>
            </a:r>
            <a:r>
              <a:rPr lang="en-US" sz="1800" dirty="0" smtClean="0"/>
              <a:t>EUR 1,000,000 and receives $1,511,000 from </a:t>
            </a:r>
            <a:r>
              <a:rPr lang="en-US" sz="1800" dirty="0"/>
              <a:t>City  </a:t>
            </a:r>
            <a:r>
              <a:rPr lang="en-US" sz="1800" dirty="0" smtClean="0"/>
              <a:t>[think of EUR 1m is delivered to City as collateral]</a:t>
            </a:r>
          </a:p>
          <a:p>
            <a:pPr lvl="1"/>
            <a:r>
              <a:rPr lang="en-US" sz="1800" dirty="0" smtClean="0"/>
              <a:t>In three months, </a:t>
            </a:r>
            <a:r>
              <a:rPr lang="en-US" sz="1800" dirty="0"/>
              <a:t>Commerzbank </a:t>
            </a:r>
            <a:r>
              <a:rPr lang="en-US" sz="1800" dirty="0" smtClean="0"/>
              <a:t>receives its EUR 1,000,000 back and pays out $1,519,000  [City returns collateral back]</a:t>
            </a:r>
          </a:p>
          <a:p>
            <a:pPr lvl="1"/>
            <a:r>
              <a:rPr lang="en-US" sz="1800" dirty="0"/>
              <a:t>Commerzbank </a:t>
            </a:r>
            <a:r>
              <a:rPr lang="en-US" sz="1800" dirty="0" smtClean="0"/>
              <a:t>(the dollar borrower) pays interest on the borrowed amount; ~2.1% pa; the interest paid is equivalent to forward premium of EUR, as the collateral earns interest for the lender.</a:t>
            </a:r>
          </a:p>
          <a:p>
            <a:r>
              <a:rPr lang="en-US" sz="2000" dirty="0" smtClean="0"/>
              <a:t>You can see that </a:t>
            </a:r>
            <a:r>
              <a:rPr lang="en-US" sz="2000" dirty="0"/>
              <a:t>Commerzbank buys </a:t>
            </a:r>
            <a:r>
              <a:rPr lang="en-US" sz="2000" dirty="0" smtClean="0"/>
              <a:t>USD spot and sells USD forward, both at prices that are determined today</a:t>
            </a:r>
            <a:endParaRPr lang="en-US" sz="2000" dirty="0"/>
          </a:p>
        </p:txBody>
      </p:sp>
    </p:spTree>
    <p:extLst>
      <p:ext uri="{BB962C8B-B14F-4D97-AF65-F5344CB8AC3E}">
        <p14:creationId xmlns:p14="http://schemas.microsoft.com/office/powerpoint/2010/main" val="3551050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a:t>
            </a:r>
            <a:r>
              <a:rPr lang="en-US" dirty="0"/>
              <a:t>Commerzbank </a:t>
            </a:r>
            <a:r>
              <a:rPr lang="en-US" dirty="0" smtClean="0"/>
              <a:t>do that? </a:t>
            </a:r>
            <a:endParaRPr lang="en-US" dirty="0"/>
          </a:p>
        </p:txBody>
      </p:sp>
      <p:sp>
        <p:nvSpPr>
          <p:cNvPr id="3" name="Content Placeholder 2"/>
          <p:cNvSpPr>
            <a:spLocks noGrp="1"/>
          </p:cNvSpPr>
          <p:nvPr>
            <p:ph idx="1"/>
          </p:nvPr>
        </p:nvSpPr>
        <p:spPr/>
        <p:txBody>
          <a:bodyPr/>
          <a:lstStyle/>
          <a:p>
            <a:r>
              <a:rPr lang="en-US" sz="1800" dirty="0" smtClean="0"/>
              <a:t>FX swap is the largest segment of the FX market, it nearly accounts for the half of the transactions </a:t>
            </a:r>
          </a:p>
          <a:p>
            <a:r>
              <a:rPr lang="en-US" sz="1800" dirty="0" smtClean="0"/>
              <a:t>FX swaps are mainly used by banks. In the example we used, a European </a:t>
            </a:r>
            <a:r>
              <a:rPr lang="en-US" sz="1800" dirty="0"/>
              <a:t>bank, </a:t>
            </a:r>
            <a:r>
              <a:rPr lang="en-US" sz="1800" dirty="0" smtClean="0"/>
              <a:t>Commerzbank, is  in need of dollars to lend to a customer for 90 days; </a:t>
            </a:r>
          </a:p>
          <a:p>
            <a:r>
              <a:rPr lang="en-US" sz="1800" dirty="0" smtClean="0"/>
              <a:t>It receives $1,511,000 and lends it to a client for 90 days say at 10% annual interest</a:t>
            </a:r>
          </a:p>
          <a:p>
            <a:r>
              <a:rPr lang="en-US" sz="1800" dirty="0" smtClean="0"/>
              <a:t>In 90 days, it receives $1,548,775 from its client and pays $1,519,000 of that to get back its EUR 1,000,000. In the process it makes $29,775 profit; </a:t>
            </a:r>
          </a:p>
          <a:p>
            <a:r>
              <a:rPr lang="en-US" sz="1800" dirty="0" smtClean="0"/>
              <a:t>The EUR equivalent of this $29,775/1.5190</a:t>
            </a:r>
            <a:r>
              <a:rPr lang="en-US" sz="1800" dirty="0"/>
              <a:t>=</a:t>
            </a:r>
            <a:r>
              <a:rPr lang="en-US" sz="1800" dirty="0" smtClean="0"/>
              <a:t>€19,601; assuming 1.5% opportunity cost for EUR collateral, the net gain is 19,601-3,750=€15,851.71</a:t>
            </a:r>
          </a:p>
          <a:p>
            <a:endParaRPr lang="en-US" dirty="0"/>
          </a:p>
        </p:txBody>
      </p:sp>
    </p:spTree>
    <p:extLst>
      <p:ext uri="{BB962C8B-B14F-4D97-AF65-F5344CB8AC3E}">
        <p14:creationId xmlns:p14="http://schemas.microsoft.com/office/powerpoint/2010/main" val="3773721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main benefit is that </a:t>
            </a:r>
            <a:r>
              <a:rPr lang="en-US" dirty="0"/>
              <a:t>Commerzbank </a:t>
            </a:r>
            <a:r>
              <a:rPr lang="en-US" dirty="0" smtClean="0"/>
              <a:t>does not take any currency risk and satisfies the client need! </a:t>
            </a:r>
          </a:p>
          <a:p>
            <a:r>
              <a:rPr lang="en-US" dirty="0" smtClean="0"/>
              <a:t>On the other side of the deal, City may lend the EURs it received for 90 days or invests in an instrument to take advantage of the funds it will hold for 90 days.</a:t>
            </a:r>
          </a:p>
          <a:p>
            <a:r>
              <a:rPr lang="en-US" dirty="0" smtClean="0"/>
              <a:t>FX </a:t>
            </a:r>
            <a:r>
              <a:rPr lang="en-US" dirty="0"/>
              <a:t>Swaps are an important element of the plumbing of the global financial markets. </a:t>
            </a:r>
          </a:p>
          <a:p>
            <a:endParaRPr lang="en-US" dirty="0"/>
          </a:p>
        </p:txBody>
      </p:sp>
    </p:spTree>
    <p:extLst>
      <p:ext uri="{BB962C8B-B14F-4D97-AF65-F5344CB8AC3E}">
        <p14:creationId xmlns:p14="http://schemas.microsoft.com/office/powerpoint/2010/main" val="11085866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What is an FX Option</a:t>
            </a:r>
          </a:p>
        </p:txBody>
      </p:sp>
      <p:sp>
        <p:nvSpPr>
          <p:cNvPr id="83971" name="Rectangle 3"/>
          <p:cNvSpPr>
            <a:spLocks noGrp="1" noChangeArrowheads="1"/>
          </p:cNvSpPr>
          <p:nvPr>
            <p:ph type="body" idx="1"/>
          </p:nvPr>
        </p:nvSpPr>
        <p:spPr/>
        <p:txBody>
          <a:bodyPr/>
          <a:lstStyle/>
          <a:p>
            <a:pPr eaLnBrk="1" hangingPunct="1"/>
            <a:r>
              <a:rPr lang="en-US" dirty="0" smtClean="0"/>
              <a:t>A foreign currency option is a contract giving the </a:t>
            </a:r>
            <a:r>
              <a:rPr lang="en-US" u="sng" dirty="0" smtClean="0"/>
              <a:t>purchaser</a:t>
            </a:r>
            <a:r>
              <a:rPr lang="en-US" dirty="0" smtClean="0"/>
              <a:t> of the option the right to buy or sell a given amount of currency at a </a:t>
            </a:r>
            <a:r>
              <a:rPr lang="en-US" u="sng" dirty="0" smtClean="0"/>
              <a:t>fixed price</a:t>
            </a:r>
            <a:r>
              <a:rPr lang="en-US" dirty="0" smtClean="0"/>
              <a:t> per unit for a specified time period</a:t>
            </a:r>
          </a:p>
          <a:p>
            <a:pPr eaLnBrk="1" hangingPunct="1"/>
            <a:r>
              <a:rPr lang="en-US" dirty="0" smtClean="0"/>
              <a:t>Currency Options are traded in two different settings:</a:t>
            </a:r>
          </a:p>
          <a:p>
            <a:pPr lvl="1"/>
            <a:r>
              <a:rPr lang="en-US" dirty="0" smtClean="0"/>
              <a:t>Options Exchanges (CME, PHLX) </a:t>
            </a:r>
          </a:p>
          <a:p>
            <a:pPr lvl="1"/>
            <a:r>
              <a:rPr lang="en-US" dirty="0" smtClean="0"/>
              <a:t>Over The Counter Market  (Major global banks)</a:t>
            </a:r>
          </a:p>
        </p:txBody>
      </p:sp>
    </p:spTree>
    <p:extLst>
      <p:ext uri="{BB962C8B-B14F-4D97-AF65-F5344CB8AC3E}">
        <p14:creationId xmlns:p14="http://schemas.microsoft.com/office/powerpoint/2010/main" val="1589823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EUR Contract in NASDQ-PHLX </a:t>
            </a:r>
            <a:endParaRPr lang="en-US" dirty="0"/>
          </a:p>
        </p:txBody>
      </p:sp>
      <p:pic>
        <p:nvPicPr>
          <p:cNvPr id="5" name="Picture 4"/>
          <p:cNvPicPr>
            <a:picLocks noChangeAspect="1"/>
          </p:cNvPicPr>
          <p:nvPr/>
        </p:nvPicPr>
        <p:blipFill>
          <a:blip r:embed="rId2"/>
          <a:stretch>
            <a:fillRect/>
          </a:stretch>
        </p:blipFill>
        <p:spPr>
          <a:xfrm>
            <a:off x="1524000" y="1600200"/>
            <a:ext cx="5529262" cy="5061687"/>
          </a:xfrm>
          <a:prstGeom prst="rect">
            <a:avLst/>
          </a:prstGeom>
        </p:spPr>
      </p:pic>
    </p:spTree>
    <p:extLst>
      <p:ext uri="{BB962C8B-B14F-4D97-AF65-F5344CB8AC3E}">
        <p14:creationId xmlns:p14="http://schemas.microsoft.com/office/powerpoint/2010/main" val="1193423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dirty="0" smtClean="0"/>
              <a:t>Options: Characteristics</a:t>
            </a:r>
          </a:p>
        </p:txBody>
      </p:sp>
      <p:sp>
        <p:nvSpPr>
          <p:cNvPr id="84995" name="Rectangle 3"/>
          <p:cNvSpPr>
            <a:spLocks noGrp="1" noChangeArrowheads="1"/>
          </p:cNvSpPr>
          <p:nvPr>
            <p:ph type="body" idx="1"/>
          </p:nvPr>
        </p:nvSpPr>
        <p:spPr/>
        <p:txBody>
          <a:bodyPr/>
          <a:lstStyle/>
          <a:p>
            <a:pPr lvl="1" eaLnBrk="1" hangingPunct="1"/>
            <a:r>
              <a:rPr lang="en-US" dirty="0" smtClean="0"/>
              <a:t>The most important part of clause is the “</a:t>
            </a:r>
            <a:r>
              <a:rPr lang="en-US" u="sng" dirty="0" smtClean="0"/>
              <a:t>right</a:t>
            </a:r>
            <a:r>
              <a:rPr lang="en-US" dirty="0" smtClean="0"/>
              <a:t>, but not the obligation” to take an action</a:t>
            </a:r>
          </a:p>
          <a:p>
            <a:pPr lvl="1" eaLnBrk="1" hangingPunct="1"/>
            <a:r>
              <a:rPr lang="en-US" dirty="0" smtClean="0"/>
              <a:t>Two basic types of options, </a:t>
            </a:r>
            <a:r>
              <a:rPr lang="en-US" u="sng" dirty="0" smtClean="0"/>
              <a:t>calls</a:t>
            </a:r>
            <a:r>
              <a:rPr lang="en-US" dirty="0" smtClean="0"/>
              <a:t> and </a:t>
            </a:r>
            <a:r>
              <a:rPr lang="en-US" u="sng" dirty="0" smtClean="0"/>
              <a:t>puts</a:t>
            </a:r>
          </a:p>
          <a:p>
            <a:pPr lvl="2" eaLnBrk="1" hangingPunct="1"/>
            <a:r>
              <a:rPr lang="en-US" dirty="0" smtClean="0"/>
              <a:t>Call – buyer has right to purchase currency</a:t>
            </a:r>
          </a:p>
          <a:p>
            <a:pPr lvl="2" eaLnBrk="1" hangingPunct="1"/>
            <a:r>
              <a:rPr lang="en-US" dirty="0" smtClean="0"/>
              <a:t>Put – buyer has right to sell currency</a:t>
            </a:r>
          </a:p>
          <a:p>
            <a:pPr lvl="1" eaLnBrk="1" hangingPunct="1"/>
            <a:r>
              <a:rPr lang="en-US" dirty="0" smtClean="0"/>
              <a:t>The buyer of the option is the </a:t>
            </a:r>
            <a:r>
              <a:rPr lang="en-US" b="1" dirty="0" smtClean="0"/>
              <a:t>holder</a:t>
            </a:r>
            <a:r>
              <a:rPr lang="en-US" dirty="0" smtClean="0"/>
              <a:t> and the seller of the option is termed the </a:t>
            </a:r>
            <a:r>
              <a:rPr lang="en-US" b="1" dirty="0" smtClean="0"/>
              <a:t>writer</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204867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dirty="0" smtClean="0"/>
              <a:t>Basic Terminology</a:t>
            </a:r>
          </a:p>
        </p:txBody>
      </p:sp>
      <p:sp>
        <p:nvSpPr>
          <p:cNvPr id="87043" name="Rectangle 3"/>
          <p:cNvSpPr>
            <a:spLocks noGrp="1" noChangeArrowheads="1"/>
          </p:cNvSpPr>
          <p:nvPr>
            <p:ph type="body" idx="1"/>
          </p:nvPr>
        </p:nvSpPr>
        <p:spPr>
          <a:xfrm>
            <a:off x="1524000" y="1676400"/>
            <a:ext cx="7010400" cy="4830763"/>
          </a:xfrm>
        </p:spPr>
        <p:txBody>
          <a:bodyPr/>
          <a:lstStyle/>
          <a:p>
            <a:pPr eaLnBrk="1" hangingPunct="1">
              <a:lnSpc>
                <a:spcPct val="90000"/>
              </a:lnSpc>
            </a:pPr>
            <a:r>
              <a:rPr lang="en-US" sz="2800" dirty="0" smtClean="0"/>
              <a:t>Every option has three main elements</a:t>
            </a:r>
          </a:p>
          <a:p>
            <a:pPr lvl="1">
              <a:lnSpc>
                <a:spcPct val="90000"/>
              </a:lnSpc>
            </a:pPr>
            <a:r>
              <a:rPr lang="en-US" dirty="0" smtClean="0"/>
              <a:t>Strike Price</a:t>
            </a:r>
          </a:p>
          <a:p>
            <a:pPr lvl="1">
              <a:lnSpc>
                <a:spcPct val="90000"/>
              </a:lnSpc>
            </a:pPr>
            <a:r>
              <a:rPr lang="en-US" dirty="0" smtClean="0"/>
              <a:t>Premium</a:t>
            </a:r>
          </a:p>
          <a:p>
            <a:pPr lvl="1">
              <a:lnSpc>
                <a:spcPct val="90000"/>
              </a:lnSpc>
            </a:pPr>
            <a:r>
              <a:rPr lang="en-US" dirty="0" smtClean="0"/>
              <a:t>Expiration Date</a:t>
            </a:r>
          </a:p>
          <a:p>
            <a:pPr eaLnBrk="1" hangingPunct="1">
              <a:lnSpc>
                <a:spcPct val="90000"/>
              </a:lnSpc>
            </a:pPr>
            <a:r>
              <a:rPr lang="en-US" sz="2800" dirty="0" smtClean="0"/>
              <a:t>There are two types of options</a:t>
            </a:r>
          </a:p>
          <a:p>
            <a:pPr lvl="1" eaLnBrk="1" hangingPunct="1">
              <a:lnSpc>
                <a:spcPct val="90000"/>
              </a:lnSpc>
            </a:pPr>
            <a:r>
              <a:rPr lang="en-US" sz="2400" b="1" u="sng" dirty="0" smtClean="0"/>
              <a:t>American options</a:t>
            </a:r>
            <a:r>
              <a:rPr lang="en-US" sz="2400" dirty="0" smtClean="0"/>
              <a:t> may be exercised at any time during the life of the option  (all exchange traded options)</a:t>
            </a:r>
          </a:p>
          <a:p>
            <a:pPr lvl="1" eaLnBrk="1" hangingPunct="1">
              <a:lnSpc>
                <a:spcPct val="90000"/>
              </a:lnSpc>
            </a:pPr>
            <a:r>
              <a:rPr lang="en-US" sz="2400" b="1" u="sng" dirty="0" smtClean="0"/>
              <a:t>European options</a:t>
            </a:r>
            <a:r>
              <a:rPr lang="en-US" sz="2400" dirty="0" smtClean="0"/>
              <a:t> may not be exercised until the specified maturity date (all over the counter options)</a:t>
            </a:r>
            <a:endParaRPr lang="en-US" sz="2400" b="1" dirty="0" smtClean="0"/>
          </a:p>
          <a:p>
            <a:pPr eaLnBrk="1" hangingPunct="1">
              <a:lnSpc>
                <a:spcPct val="90000"/>
              </a:lnSpc>
            </a:pPr>
            <a:endParaRPr lang="en-US" sz="2800" dirty="0" smtClean="0"/>
          </a:p>
        </p:txBody>
      </p:sp>
    </p:spTree>
    <p:extLst>
      <p:ext uri="{BB962C8B-B14F-4D97-AF65-F5344CB8AC3E}">
        <p14:creationId xmlns:p14="http://schemas.microsoft.com/office/powerpoint/2010/main" val="325124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 by Counterparty</a:t>
            </a:r>
            <a:endParaRPr lang="en-US" dirty="0"/>
          </a:p>
        </p:txBody>
      </p:sp>
      <p:pic>
        <p:nvPicPr>
          <p:cNvPr id="3" name="Picture 2"/>
          <p:cNvPicPr>
            <a:picLocks noChangeAspect="1"/>
          </p:cNvPicPr>
          <p:nvPr/>
        </p:nvPicPr>
        <p:blipFill>
          <a:blip r:embed="rId2"/>
          <a:stretch>
            <a:fillRect/>
          </a:stretch>
        </p:blipFill>
        <p:spPr>
          <a:xfrm>
            <a:off x="1340773" y="1600200"/>
            <a:ext cx="7794128" cy="4643310"/>
          </a:xfrm>
          <a:prstGeom prst="rect">
            <a:avLst/>
          </a:prstGeom>
        </p:spPr>
      </p:pic>
    </p:spTree>
    <p:extLst>
      <p:ext uri="{BB962C8B-B14F-4D97-AF65-F5344CB8AC3E}">
        <p14:creationId xmlns:p14="http://schemas.microsoft.com/office/powerpoint/2010/main" val="3645805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t>Plain Vanilla Options as Hedging Tools</a:t>
            </a:r>
          </a:p>
        </p:txBody>
      </p:sp>
      <p:sp>
        <p:nvSpPr>
          <p:cNvPr id="88067" name="Rectangle 3"/>
          <p:cNvSpPr>
            <a:spLocks noGrp="1" noChangeArrowheads="1"/>
          </p:cNvSpPr>
          <p:nvPr>
            <p:ph type="body" idx="1"/>
          </p:nvPr>
        </p:nvSpPr>
        <p:spPr/>
        <p:txBody>
          <a:bodyPr/>
          <a:lstStyle/>
          <a:p>
            <a:pPr eaLnBrk="1" hangingPunct="1">
              <a:lnSpc>
                <a:spcPct val="90000"/>
              </a:lnSpc>
            </a:pPr>
            <a:r>
              <a:rPr lang="en-US" dirty="0" smtClean="0"/>
              <a:t>Call Option: </a:t>
            </a:r>
          </a:p>
          <a:p>
            <a:pPr lvl="1" eaLnBrk="1" hangingPunct="1">
              <a:lnSpc>
                <a:spcPct val="90000"/>
              </a:lnSpc>
            </a:pPr>
            <a:r>
              <a:rPr lang="en-US" dirty="0" smtClean="0"/>
              <a:t>Used to limit (cap)  the local currency cost of  a FC payable (liability)</a:t>
            </a:r>
          </a:p>
          <a:p>
            <a:pPr lvl="1" eaLnBrk="1" hangingPunct="1">
              <a:lnSpc>
                <a:spcPct val="90000"/>
              </a:lnSpc>
            </a:pPr>
            <a:r>
              <a:rPr lang="en-US" dirty="0" smtClean="0"/>
              <a:t>Cap is set @ Call </a:t>
            </a:r>
            <a:r>
              <a:rPr lang="en-US" dirty="0" err="1" smtClean="0"/>
              <a:t>Strike+Premium</a:t>
            </a:r>
            <a:endParaRPr lang="en-US" dirty="0" smtClean="0"/>
          </a:p>
          <a:p>
            <a:pPr eaLnBrk="1" hangingPunct="1">
              <a:lnSpc>
                <a:spcPct val="90000"/>
              </a:lnSpc>
            </a:pPr>
            <a:r>
              <a:rPr lang="en-US" dirty="0" smtClean="0"/>
              <a:t>Put Option </a:t>
            </a:r>
          </a:p>
          <a:p>
            <a:pPr lvl="1" eaLnBrk="1" hangingPunct="1">
              <a:lnSpc>
                <a:spcPct val="90000"/>
              </a:lnSpc>
            </a:pPr>
            <a:r>
              <a:rPr lang="en-US" dirty="0" smtClean="0"/>
              <a:t>Used to protect (set a floor) the local currency value of FC receivable (asset)</a:t>
            </a:r>
          </a:p>
          <a:p>
            <a:pPr lvl="1" eaLnBrk="1" hangingPunct="1">
              <a:lnSpc>
                <a:spcPct val="90000"/>
              </a:lnSpc>
            </a:pPr>
            <a:r>
              <a:rPr lang="en-US" dirty="0" smtClean="0"/>
              <a:t>Floor is set @ Put Strike-Premium</a:t>
            </a:r>
          </a:p>
        </p:txBody>
      </p:sp>
    </p:spTree>
    <p:extLst>
      <p:ext uri="{BB962C8B-B14F-4D97-AF65-F5344CB8AC3E}">
        <p14:creationId xmlns:p14="http://schemas.microsoft.com/office/powerpoint/2010/main" val="28032149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Simple Example</a:t>
            </a:r>
          </a:p>
        </p:txBody>
      </p:sp>
      <p:sp>
        <p:nvSpPr>
          <p:cNvPr id="89091" name="Rectangle 3"/>
          <p:cNvSpPr>
            <a:spLocks noGrp="1" noChangeArrowheads="1"/>
          </p:cNvSpPr>
          <p:nvPr>
            <p:ph type="body" idx="1"/>
          </p:nvPr>
        </p:nvSpPr>
        <p:spPr/>
        <p:txBody>
          <a:bodyPr/>
          <a:lstStyle/>
          <a:p>
            <a:pPr eaLnBrk="1" hangingPunct="1"/>
            <a:r>
              <a:rPr lang="en-US" dirty="0" smtClean="0"/>
              <a:t>ABC has Euro 10m payment due in 128 days. </a:t>
            </a:r>
          </a:p>
          <a:p>
            <a:pPr eaLnBrk="1" hangingPunct="1"/>
            <a:r>
              <a:rPr lang="en-US" dirty="0" smtClean="0"/>
              <a:t>Buys Call options to limit (cap)  its cost of Euro payable!</a:t>
            </a:r>
          </a:p>
          <a:p>
            <a:pPr eaLnBrk="1" hangingPunct="1"/>
            <a:r>
              <a:rPr lang="en-US" dirty="0" smtClean="0"/>
              <a:t>Strike Price: $1.31 per Euro</a:t>
            </a:r>
          </a:p>
          <a:p>
            <a:pPr eaLnBrk="1" hangingPunct="1"/>
            <a:r>
              <a:rPr lang="en-US" dirty="0" smtClean="0"/>
              <a:t>Premium: $0.016 per Euro</a:t>
            </a:r>
          </a:p>
        </p:txBody>
      </p:sp>
    </p:spTree>
    <p:extLst>
      <p:ext uri="{BB962C8B-B14F-4D97-AF65-F5344CB8AC3E}">
        <p14:creationId xmlns:p14="http://schemas.microsoft.com/office/powerpoint/2010/main" val="31260270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en-US" dirty="0" smtClean="0"/>
              <a:t>Spot=EUR/USD 1.3500</a:t>
            </a:r>
          </a:p>
        </p:txBody>
      </p:sp>
      <p:sp>
        <p:nvSpPr>
          <p:cNvPr id="90115" name="Rectangle 3"/>
          <p:cNvSpPr>
            <a:spLocks noGrp="1" noChangeArrowheads="1"/>
          </p:cNvSpPr>
          <p:nvPr>
            <p:ph type="body" idx="1"/>
          </p:nvPr>
        </p:nvSpPr>
        <p:spPr/>
        <p:txBody>
          <a:bodyPr/>
          <a:lstStyle/>
          <a:p>
            <a:pPr eaLnBrk="1" hangingPunct="1"/>
            <a:r>
              <a:rPr lang="en-US" dirty="0" smtClean="0"/>
              <a:t>If spot rate is $1.3500 should the call option be exercised!</a:t>
            </a:r>
          </a:p>
          <a:p>
            <a:pPr lvl="1" eaLnBrk="1" hangingPunct="1"/>
            <a:r>
              <a:rPr lang="en-US" dirty="0" smtClean="0"/>
              <a:t>Yes, because Spot &gt;1.3100 and the option allows purchase at  a lower price</a:t>
            </a:r>
          </a:p>
          <a:p>
            <a:pPr lvl="1" eaLnBrk="1" hangingPunct="1"/>
            <a:r>
              <a:rPr lang="en-US" dirty="0" smtClean="0"/>
              <a:t>Cost=Strike x Underlying </a:t>
            </a:r>
            <a:r>
              <a:rPr lang="en-US" dirty="0" err="1" smtClean="0"/>
              <a:t>Amt</a:t>
            </a:r>
            <a:r>
              <a:rPr lang="en-US" dirty="0" smtClean="0"/>
              <a:t> + Premium</a:t>
            </a:r>
          </a:p>
          <a:p>
            <a:pPr lvl="1" eaLnBrk="1" hangingPunct="1"/>
            <a:r>
              <a:rPr lang="en-US" dirty="0" smtClean="0"/>
              <a:t>Premium=$0.016 x 10,000,000=$160,000</a:t>
            </a:r>
          </a:p>
          <a:p>
            <a:pPr lvl="1" eaLnBrk="1" hangingPunct="1"/>
            <a:r>
              <a:rPr lang="en-US" dirty="0" smtClean="0"/>
              <a:t>Cost= 1.31 x (10,000,000)+160,000  =$13,260,000</a:t>
            </a:r>
          </a:p>
          <a:p>
            <a:pPr lvl="1" eaLnBrk="1" hangingPunct="1"/>
            <a:r>
              <a:rPr lang="en-US" dirty="0" smtClean="0"/>
              <a:t>Or unit cost  $1.31+$0.016=$1.3260</a:t>
            </a:r>
          </a:p>
        </p:txBody>
      </p:sp>
    </p:spTree>
    <p:extLst>
      <p:ext uri="{BB962C8B-B14F-4D97-AF65-F5344CB8AC3E}">
        <p14:creationId xmlns:p14="http://schemas.microsoft.com/office/powerpoint/2010/main" val="33465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 calcmode="lin" valueType="num">
                                      <p:cBhvr additive="base">
                                        <p:cTn id="13"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anim calcmode="lin" valueType="num">
                                      <p:cBhvr additive="base">
                                        <p:cTn id="19"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 calcmode="lin" valueType="num">
                                      <p:cBhvr additive="base">
                                        <p:cTn id="25"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0115">
                                            <p:txEl>
                                              <p:pRg st="5" end="5"/>
                                            </p:txEl>
                                          </p:spTgt>
                                        </p:tgtEl>
                                        <p:attrNameLst>
                                          <p:attrName>style.visibility</p:attrName>
                                        </p:attrNameLst>
                                      </p:cBhvr>
                                      <p:to>
                                        <p:strVal val="visible"/>
                                      </p:to>
                                    </p:set>
                                    <p:anim calcmode="lin" valueType="num">
                                      <p:cBhvr additive="base">
                                        <p:cTn id="31"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t>Spot&lt;1.31</a:t>
            </a:r>
          </a:p>
        </p:txBody>
      </p:sp>
      <p:sp>
        <p:nvSpPr>
          <p:cNvPr id="91139" name="Rectangle 3"/>
          <p:cNvSpPr>
            <a:spLocks noGrp="1" noChangeArrowheads="1"/>
          </p:cNvSpPr>
          <p:nvPr>
            <p:ph type="body" idx="1"/>
          </p:nvPr>
        </p:nvSpPr>
        <p:spPr/>
        <p:txBody>
          <a:bodyPr/>
          <a:lstStyle/>
          <a:p>
            <a:pPr eaLnBrk="1" hangingPunct="1"/>
            <a:r>
              <a:rPr lang="en-US" dirty="0" smtClean="0"/>
              <a:t>If 1.2900 &lt; 1.3100, should the call be exercised. </a:t>
            </a:r>
          </a:p>
          <a:p>
            <a:pPr eaLnBrk="1" hangingPunct="1"/>
            <a:r>
              <a:rPr lang="en-US" dirty="0" smtClean="0"/>
              <a:t>No, because we can buy Euro at a lower price in the spot market </a:t>
            </a:r>
          </a:p>
          <a:p>
            <a:pPr eaLnBrk="1" hangingPunct="1"/>
            <a:r>
              <a:rPr lang="en-US" dirty="0" smtClean="0"/>
              <a:t>Remember that premium is a sunk cost and has no bearing on the exercise decision</a:t>
            </a:r>
          </a:p>
          <a:p>
            <a:r>
              <a:rPr lang="en-US" dirty="0" smtClean="0"/>
              <a:t>Cost=Spot </a:t>
            </a:r>
            <a:r>
              <a:rPr lang="en-US" dirty="0"/>
              <a:t>x </a:t>
            </a:r>
            <a:r>
              <a:rPr lang="en-US" dirty="0" smtClean="0"/>
              <a:t>Underlying </a:t>
            </a:r>
            <a:r>
              <a:rPr lang="en-US" dirty="0" err="1" smtClean="0"/>
              <a:t>Amt</a:t>
            </a:r>
            <a:r>
              <a:rPr lang="en-US" dirty="0" smtClean="0"/>
              <a:t>.+Premium</a:t>
            </a:r>
          </a:p>
          <a:p>
            <a:r>
              <a:rPr lang="en-US" dirty="0"/>
              <a:t>Premium=$0.016 x 10,000,000=$</a:t>
            </a:r>
            <a:r>
              <a:rPr lang="en-US" dirty="0" smtClean="0"/>
              <a:t>160,000</a:t>
            </a:r>
          </a:p>
          <a:p>
            <a:pPr eaLnBrk="1" hangingPunct="1"/>
            <a:r>
              <a:rPr lang="en-US" dirty="0" smtClean="0"/>
              <a:t>Cost=1.2900 x 10,000,000+160,000=13,060,000</a:t>
            </a:r>
          </a:p>
          <a:p>
            <a:pPr eaLnBrk="1" hangingPunct="1"/>
            <a:r>
              <a:rPr lang="en-US" dirty="0" smtClean="0"/>
              <a:t>=or per unit =1.2900+0.016=1.3060 &lt;1.3260</a:t>
            </a:r>
          </a:p>
          <a:p>
            <a:pPr eaLnBrk="1" hangingPunct="1"/>
            <a:endParaRPr lang="en-US" dirty="0" smtClean="0"/>
          </a:p>
        </p:txBody>
      </p:sp>
    </p:spTree>
    <p:extLst>
      <p:ext uri="{BB962C8B-B14F-4D97-AF65-F5344CB8AC3E}">
        <p14:creationId xmlns:p14="http://schemas.microsoft.com/office/powerpoint/2010/main" val="136764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 calcmode="lin" valueType="num">
                                      <p:cBhvr additive="base">
                                        <p:cTn id="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 calcmode="lin" valueType="num">
                                      <p:cBhvr additive="base">
                                        <p:cTn id="13"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 calcmode="lin" valueType="num">
                                      <p:cBhvr additive="base">
                                        <p:cTn id="19"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139">
                                            <p:txEl>
                                              <p:pRg st="4" end="4"/>
                                            </p:txEl>
                                          </p:spTgt>
                                        </p:tgtEl>
                                        <p:attrNameLst>
                                          <p:attrName>style.visibility</p:attrName>
                                        </p:attrNameLst>
                                      </p:cBhvr>
                                      <p:to>
                                        <p:strVal val="visible"/>
                                      </p:to>
                                    </p:set>
                                    <p:anim calcmode="lin" valueType="num">
                                      <p:cBhvr additive="base">
                                        <p:cTn id="25"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anim calcmode="lin" valueType="num">
                                      <p:cBhvr additive="base">
                                        <p:cTn id="31"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 calcmode="lin" valueType="num">
                                      <p:cBhvr additive="base">
                                        <p:cTn id="37"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defRPr/>
            </a:pPr>
            <a:r>
              <a:rPr lang="en-US" sz="2000" dirty="0" smtClean="0"/>
              <a:t>Cost of 10m Euro payment: Range:$1.28-$1.35 </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228010084"/>
              </p:ext>
            </p:extLst>
          </p:nvPr>
        </p:nvGraphicFramePr>
        <p:xfrm>
          <a:off x="1447800" y="1752600"/>
          <a:ext cx="7366000" cy="3927650"/>
        </p:xfrm>
        <a:graphic>
          <a:graphicData uri="http://schemas.openxmlformats.org/drawingml/2006/chart">
            <c:chart xmlns:c="http://schemas.openxmlformats.org/drawingml/2006/chart" xmlns:r="http://schemas.openxmlformats.org/officeDocument/2006/relationships" r:id="rId3"/>
          </a:graphicData>
        </a:graphic>
      </p:graphicFrame>
      <p:sp>
        <p:nvSpPr>
          <p:cNvPr id="14340" name="Text Box 4"/>
          <p:cNvSpPr txBox="1">
            <a:spLocks noChangeArrowheads="1"/>
          </p:cNvSpPr>
          <p:nvPr/>
        </p:nvSpPr>
        <p:spPr bwMode="auto">
          <a:xfrm>
            <a:off x="7315200" y="3200400"/>
            <a:ext cx="1739900" cy="646331"/>
          </a:xfrm>
          <a:prstGeom prst="rect">
            <a:avLst/>
          </a:prstGeom>
          <a:noFill/>
          <a:ln w="9525">
            <a:noFill/>
            <a:miter lim="800000"/>
            <a:headEnd/>
            <a:tailEnd/>
          </a:ln>
        </p:spPr>
        <p:txBody>
          <a:bodyPr wrap="square">
            <a:spAutoFit/>
          </a:bodyPr>
          <a:lstStyle/>
          <a:p>
            <a:r>
              <a:rPr lang="en-US" sz="1200" dirty="0"/>
              <a:t>=$</a:t>
            </a:r>
            <a:r>
              <a:rPr lang="en-US" sz="1200" dirty="0" smtClean="0"/>
              <a:t>13,260,000 </a:t>
            </a:r>
          </a:p>
          <a:p>
            <a:r>
              <a:rPr lang="en-US" sz="1200" dirty="0" smtClean="0"/>
              <a:t>Per </a:t>
            </a:r>
            <a:r>
              <a:rPr lang="en-US" sz="1200" dirty="0"/>
              <a:t>Unit:</a:t>
            </a:r>
          </a:p>
          <a:p>
            <a:r>
              <a:rPr lang="en-US" sz="1200" dirty="0" smtClean="0"/>
              <a:t>1.31+0.016 =$</a:t>
            </a:r>
            <a:r>
              <a:rPr lang="en-US" sz="1200" dirty="0"/>
              <a:t>1.3260</a:t>
            </a:r>
          </a:p>
        </p:txBody>
      </p:sp>
    </p:spTree>
    <p:extLst>
      <p:ext uri="{BB962C8B-B14F-4D97-AF65-F5344CB8AC3E}">
        <p14:creationId xmlns:p14="http://schemas.microsoft.com/office/powerpoint/2010/main" val="691111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Option with no underlying exposure </a:t>
            </a:r>
            <a:endParaRPr lang="en-US" dirty="0"/>
          </a:p>
        </p:txBody>
      </p:sp>
      <p:sp>
        <p:nvSpPr>
          <p:cNvPr id="3" name="Content Placeholder 2"/>
          <p:cNvSpPr>
            <a:spLocks noGrp="1"/>
          </p:cNvSpPr>
          <p:nvPr>
            <p:ph idx="1"/>
          </p:nvPr>
        </p:nvSpPr>
        <p:spPr/>
        <p:txBody>
          <a:bodyPr/>
          <a:lstStyle/>
          <a:p>
            <a:r>
              <a:rPr lang="en-US" dirty="0" smtClean="0"/>
              <a:t>Suppose we expect Euro to appreciate and we would like to make a bet on Euro appreciation. We buy 160 Euro call options in CME with a strike price of 1.31 at a cost of $0.016 per EURO. Each Euro contract is on EUR 62,500. </a:t>
            </a:r>
          </a:p>
          <a:p>
            <a:pPr lvl="1"/>
            <a:r>
              <a:rPr lang="en-US" dirty="0" smtClean="0"/>
              <a:t>What would be your profit/loss if EUR/USD rate is $1.3500 at expiration?</a:t>
            </a:r>
          </a:p>
          <a:p>
            <a:pPr lvl="1"/>
            <a:r>
              <a:rPr lang="en-US" dirty="0" smtClean="0"/>
              <a:t>What would be your profit/loss if EUR/USD rate is $</a:t>
            </a:r>
            <a:r>
              <a:rPr lang="en-US" dirty="0"/>
              <a:t>1.2900 at </a:t>
            </a:r>
            <a:r>
              <a:rPr lang="en-US" dirty="0" smtClean="0"/>
              <a:t>expiration?</a:t>
            </a:r>
          </a:p>
          <a:p>
            <a:pPr lvl="1"/>
            <a:r>
              <a:rPr lang="en-US" dirty="0" smtClean="0"/>
              <a:t>What would be your profit/loss if EUR/USD rate is </a:t>
            </a:r>
            <a:r>
              <a:rPr lang="en-US" dirty="0"/>
              <a:t>1.3200 at expiration?</a:t>
            </a:r>
          </a:p>
        </p:txBody>
      </p:sp>
    </p:spTree>
    <p:extLst>
      <p:ext uri="{BB962C8B-B14F-4D97-AF65-F5344CB8AC3E}">
        <p14:creationId xmlns:p14="http://schemas.microsoft.com/office/powerpoint/2010/main" val="35362376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 per EUR</a:t>
            </a:r>
            <a:endParaRPr lang="en-US" dirty="0"/>
          </a:p>
        </p:txBody>
      </p:sp>
      <p:sp>
        <p:nvSpPr>
          <p:cNvPr id="3" name="Content Placeholder 2"/>
          <p:cNvSpPr>
            <a:spLocks noGrp="1"/>
          </p:cNvSpPr>
          <p:nvPr>
            <p:ph idx="1"/>
          </p:nvPr>
        </p:nvSpPr>
        <p:spPr/>
        <p:txBody>
          <a:bodyPr/>
          <a:lstStyle/>
          <a:p>
            <a:r>
              <a:rPr lang="en-US" sz="2000" dirty="0" smtClean="0"/>
              <a:t>Since Spot &gt;Exercise price, we would exercise the call</a:t>
            </a:r>
          </a:p>
          <a:p>
            <a:r>
              <a:rPr lang="en-US" sz="2000" dirty="0" smtClean="0"/>
              <a:t>1.3500&gt;1.3100</a:t>
            </a:r>
          </a:p>
          <a:p>
            <a:r>
              <a:rPr lang="en-US" sz="2000" dirty="0" smtClean="0"/>
              <a:t>We will pay $1.31 per EURO and get:</a:t>
            </a:r>
          </a:p>
          <a:p>
            <a:r>
              <a:rPr lang="en-US" sz="2000" dirty="0" smtClean="0"/>
              <a:t>Pay 1.3100 x 62,500 x 16=$13,100,000 </a:t>
            </a:r>
            <a:r>
              <a:rPr lang="en-US" sz="2000" dirty="0" smtClean="0">
                <a:sym typeface="Wingdings" panose="05000000000000000000" pitchFamily="2" charset="2"/>
              </a:rPr>
              <a:t> get €10,000,000</a:t>
            </a:r>
            <a:endParaRPr lang="en-US" sz="2000" dirty="0" smtClean="0"/>
          </a:p>
          <a:p>
            <a:r>
              <a:rPr lang="en-US" sz="2000" dirty="0" smtClean="0"/>
              <a:t>Sell </a:t>
            </a:r>
            <a:r>
              <a:rPr lang="en-US" sz="2000" dirty="0">
                <a:sym typeface="Wingdings" panose="05000000000000000000" pitchFamily="2" charset="2"/>
              </a:rPr>
              <a:t>€</a:t>
            </a:r>
            <a:r>
              <a:rPr lang="en-US" sz="2000" dirty="0" smtClean="0">
                <a:sym typeface="Wingdings" panose="05000000000000000000" pitchFamily="2" charset="2"/>
              </a:rPr>
              <a:t>10.000,000 at spot rate of $1.3500 and collect</a:t>
            </a:r>
          </a:p>
          <a:p>
            <a:r>
              <a:rPr lang="en-US" sz="2000" dirty="0" smtClean="0">
                <a:sym typeface="Wingdings" panose="05000000000000000000" pitchFamily="2" charset="2"/>
              </a:rPr>
              <a:t>10,000,000 x 1.3500=13,500,000</a:t>
            </a:r>
          </a:p>
          <a:p>
            <a:r>
              <a:rPr lang="en-US" sz="2000" dirty="0" smtClean="0">
                <a:sym typeface="Wingdings" panose="05000000000000000000" pitchFamily="2" charset="2"/>
              </a:rPr>
              <a:t>Since we paid the upfront premium of $0.016 our premium cost: </a:t>
            </a:r>
          </a:p>
          <a:p>
            <a:pPr lvl="1"/>
            <a:r>
              <a:rPr lang="en-US" sz="1600" dirty="0" smtClean="0">
                <a:sym typeface="Wingdings" panose="05000000000000000000" pitchFamily="2" charset="2"/>
              </a:rPr>
              <a:t>0.016 x 62,500x160=$160,000</a:t>
            </a:r>
          </a:p>
          <a:p>
            <a:r>
              <a:rPr lang="en-US" sz="2000" dirty="0" smtClean="0">
                <a:sym typeface="Wingdings" panose="05000000000000000000" pitchFamily="2" charset="2"/>
              </a:rPr>
              <a:t>Net gain=13,500,000-13.100,000-160,000=240,000</a:t>
            </a:r>
          </a:p>
          <a:p>
            <a:r>
              <a:rPr lang="en-US" sz="2000" dirty="0" smtClean="0">
                <a:sym typeface="Wingdings" panose="05000000000000000000" pitchFamily="2" charset="2"/>
              </a:rPr>
              <a:t>ROI=240,000/160,000=150%</a:t>
            </a:r>
            <a:endParaRPr lang="en-US" sz="2000" dirty="0"/>
          </a:p>
          <a:p>
            <a:endParaRPr lang="en-US" dirty="0"/>
          </a:p>
        </p:txBody>
      </p:sp>
    </p:spTree>
    <p:extLst>
      <p:ext uri="{BB962C8B-B14F-4D97-AF65-F5344CB8AC3E}">
        <p14:creationId xmlns:p14="http://schemas.microsoft.com/office/powerpoint/2010/main" val="30787971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$1.29 per EUR</a:t>
            </a:r>
            <a:endParaRPr lang="en-US" dirty="0"/>
          </a:p>
        </p:txBody>
      </p:sp>
      <p:sp>
        <p:nvSpPr>
          <p:cNvPr id="3" name="Content Placeholder 2"/>
          <p:cNvSpPr>
            <a:spLocks noGrp="1"/>
          </p:cNvSpPr>
          <p:nvPr>
            <p:ph idx="1"/>
          </p:nvPr>
        </p:nvSpPr>
        <p:spPr/>
        <p:txBody>
          <a:bodyPr/>
          <a:lstStyle/>
          <a:p>
            <a:r>
              <a:rPr lang="en-US" sz="2000" dirty="0" smtClean="0"/>
              <a:t>Since Spot &lt;Exercise price, we would NOT exercise the call</a:t>
            </a:r>
          </a:p>
          <a:p>
            <a:r>
              <a:rPr lang="en-US" sz="2000" dirty="0" smtClean="0"/>
              <a:t>1.2900&lt;1.3100</a:t>
            </a:r>
          </a:p>
          <a:p>
            <a:r>
              <a:rPr lang="en-US" sz="2000" dirty="0" smtClean="0">
                <a:sym typeface="Wingdings" panose="05000000000000000000" pitchFamily="2" charset="2"/>
              </a:rPr>
              <a:t>Since we paid the upfront premium of $0.016 our premium cost: $160,000</a:t>
            </a:r>
          </a:p>
          <a:p>
            <a:r>
              <a:rPr lang="en-US" sz="2000" dirty="0" smtClean="0">
                <a:sym typeface="Wingdings" panose="05000000000000000000" pitchFamily="2" charset="2"/>
              </a:rPr>
              <a:t>Net gain/loss=-160,000</a:t>
            </a:r>
          </a:p>
          <a:p>
            <a:r>
              <a:rPr lang="en-US" sz="2000" dirty="0" smtClean="0">
                <a:sym typeface="Wingdings" panose="05000000000000000000" pitchFamily="2" charset="2"/>
              </a:rPr>
              <a:t>ROI=-160,000/160,000=-100%</a:t>
            </a:r>
            <a:endParaRPr lang="en-US" sz="2000" dirty="0"/>
          </a:p>
          <a:p>
            <a:endParaRPr lang="en-US" dirty="0"/>
          </a:p>
        </p:txBody>
      </p:sp>
    </p:spTree>
    <p:extLst>
      <p:ext uri="{BB962C8B-B14F-4D97-AF65-F5344CB8AC3E}">
        <p14:creationId xmlns:p14="http://schemas.microsoft.com/office/powerpoint/2010/main" val="679422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$1.3200  per EUR</a:t>
            </a:r>
            <a:endParaRPr lang="en-US" dirty="0"/>
          </a:p>
        </p:txBody>
      </p:sp>
      <p:sp>
        <p:nvSpPr>
          <p:cNvPr id="3" name="Content Placeholder 2"/>
          <p:cNvSpPr>
            <a:spLocks noGrp="1"/>
          </p:cNvSpPr>
          <p:nvPr>
            <p:ph idx="1"/>
          </p:nvPr>
        </p:nvSpPr>
        <p:spPr/>
        <p:txBody>
          <a:bodyPr/>
          <a:lstStyle/>
          <a:p>
            <a:r>
              <a:rPr lang="en-US" sz="2000" dirty="0" smtClean="0"/>
              <a:t>Since Spot &gt;Exercise price, we would exercise the call</a:t>
            </a:r>
          </a:p>
          <a:p>
            <a:r>
              <a:rPr lang="en-US" sz="2000" dirty="0" smtClean="0"/>
              <a:t>1.3200&gt;1.3100</a:t>
            </a:r>
          </a:p>
          <a:p>
            <a:r>
              <a:rPr lang="en-US" sz="2000" dirty="0" smtClean="0"/>
              <a:t>We will pay $1.31 per EURO and get:</a:t>
            </a:r>
          </a:p>
          <a:p>
            <a:r>
              <a:rPr lang="en-US" sz="2000" dirty="0" smtClean="0"/>
              <a:t>Pay 1.3100 x 62,500 x 160=$13,100,000 </a:t>
            </a:r>
            <a:r>
              <a:rPr lang="en-US" sz="2000" dirty="0" smtClean="0">
                <a:sym typeface="Wingdings" panose="05000000000000000000" pitchFamily="2" charset="2"/>
              </a:rPr>
              <a:t> get €10,000,000</a:t>
            </a:r>
            <a:endParaRPr lang="en-US" sz="2000" dirty="0" smtClean="0"/>
          </a:p>
          <a:p>
            <a:r>
              <a:rPr lang="en-US" sz="2000" dirty="0" smtClean="0"/>
              <a:t>Sell </a:t>
            </a:r>
            <a:r>
              <a:rPr lang="en-US" sz="2000" dirty="0">
                <a:sym typeface="Wingdings" panose="05000000000000000000" pitchFamily="2" charset="2"/>
              </a:rPr>
              <a:t>€</a:t>
            </a:r>
            <a:r>
              <a:rPr lang="en-US" sz="2000" dirty="0" smtClean="0">
                <a:sym typeface="Wingdings" panose="05000000000000000000" pitchFamily="2" charset="2"/>
              </a:rPr>
              <a:t>10,000,000 at spot rate of $1.3200 and collect</a:t>
            </a:r>
          </a:p>
          <a:p>
            <a:r>
              <a:rPr lang="en-US" sz="2000" dirty="0" smtClean="0">
                <a:sym typeface="Wingdings" panose="05000000000000000000" pitchFamily="2" charset="2"/>
              </a:rPr>
              <a:t>10,000,000 x 1.3200=13,200,000</a:t>
            </a:r>
          </a:p>
          <a:p>
            <a:r>
              <a:rPr lang="en-US" sz="2000" dirty="0" smtClean="0">
                <a:sym typeface="Wingdings" panose="05000000000000000000" pitchFamily="2" charset="2"/>
              </a:rPr>
              <a:t>Since we paid the upfront premium of $0.016 our premium cost: $160,000</a:t>
            </a:r>
          </a:p>
          <a:p>
            <a:r>
              <a:rPr lang="en-US" sz="2000" dirty="0" smtClean="0">
                <a:sym typeface="Wingdings" panose="05000000000000000000" pitchFamily="2" charset="2"/>
              </a:rPr>
              <a:t>Net gain=13,200,000-13,100,000-160,000=-60,000</a:t>
            </a:r>
          </a:p>
          <a:p>
            <a:r>
              <a:rPr lang="en-US" sz="2000" dirty="0" smtClean="0">
                <a:sym typeface="Wingdings" panose="05000000000000000000" pitchFamily="2" charset="2"/>
              </a:rPr>
              <a:t>ROI=-60,000/160,000=-37.5%</a:t>
            </a:r>
            <a:endParaRPr lang="en-US" sz="2000" dirty="0"/>
          </a:p>
          <a:p>
            <a:endParaRPr lang="en-US" dirty="0"/>
          </a:p>
        </p:txBody>
      </p:sp>
    </p:spTree>
    <p:extLst>
      <p:ext uri="{BB962C8B-B14F-4D97-AF65-F5344CB8AC3E}">
        <p14:creationId xmlns:p14="http://schemas.microsoft.com/office/powerpoint/2010/main" val="21207560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Note that speculator will breakeven at 1.3260; at any spot rate below this, speculator will incur a loss and at any price above it, she will enjoy profit. </a:t>
            </a:r>
            <a:endParaRPr lang="en-US" dirty="0"/>
          </a:p>
        </p:txBody>
      </p:sp>
    </p:spTree>
    <p:extLst>
      <p:ext uri="{BB962C8B-B14F-4D97-AF65-F5344CB8AC3E}">
        <p14:creationId xmlns:p14="http://schemas.microsoft.com/office/powerpoint/2010/main" val="177310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Market Participants </a:t>
            </a:r>
            <a:endParaRPr lang="en-US" dirty="0"/>
          </a:p>
        </p:txBody>
      </p:sp>
      <p:sp>
        <p:nvSpPr>
          <p:cNvPr id="3" name="Content Placeholder 2"/>
          <p:cNvSpPr>
            <a:spLocks noGrp="1"/>
          </p:cNvSpPr>
          <p:nvPr>
            <p:ph idx="1"/>
          </p:nvPr>
        </p:nvSpPr>
        <p:spPr/>
        <p:txBody>
          <a:bodyPr/>
          <a:lstStyle/>
          <a:p>
            <a:r>
              <a:rPr lang="en-US" sz="2000" dirty="0" smtClean="0"/>
              <a:t>Reporting Dealers  </a:t>
            </a:r>
            <a:r>
              <a:rPr lang="en-US" sz="2000" dirty="0" smtClean="0">
                <a:solidFill>
                  <a:srgbClr val="C00000"/>
                </a:solidFill>
              </a:rPr>
              <a:t>[38% of the Volume]</a:t>
            </a:r>
          </a:p>
          <a:p>
            <a:pPr lvl="1"/>
            <a:r>
              <a:rPr lang="en-US" sz="1800" dirty="0" smtClean="0"/>
              <a:t>Multinational Banks such as JP Morgan, Citi, DB, Barclays, HSBC etc. </a:t>
            </a:r>
          </a:p>
          <a:p>
            <a:r>
              <a:rPr lang="en-US" sz="2000" dirty="0" smtClean="0"/>
              <a:t>Other Financial Institutions  </a:t>
            </a:r>
            <a:r>
              <a:rPr lang="en-US" sz="2000" dirty="0" smtClean="0">
                <a:solidFill>
                  <a:srgbClr val="C00000"/>
                </a:solidFill>
              </a:rPr>
              <a:t>[55% of the Volume]</a:t>
            </a:r>
          </a:p>
          <a:p>
            <a:pPr lvl="1"/>
            <a:r>
              <a:rPr lang="en-US" sz="1800" dirty="0" smtClean="0"/>
              <a:t>Non-reporting banks (24%)</a:t>
            </a:r>
          </a:p>
          <a:p>
            <a:pPr lvl="2"/>
            <a:r>
              <a:rPr lang="en-US" sz="1600" dirty="0" smtClean="0"/>
              <a:t>Smaller regional banks </a:t>
            </a:r>
          </a:p>
          <a:p>
            <a:pPr lvl="1"/>
            <a:r>
              <a:rPr lang="en-US" sz="1800" dirty="0" smtClean="0"/>
              <a:t>Institutional Investors (12%)</a:t>
            </a:r>
          </a:p>
          <a:p>
            <a:pPr lvl="2"/>
            <a:r>
              <a:rPr lang="en-US" sz="1600" dirty="0" smtClean="0"/>
              <a:t>Mutual Funds, Pension Funds </a:t>
            </a:r>
          </a:p>
          <a:p>
            <a:pPr lvl="1"/>
            <a:r>
              <a:rPr lang="en-US" sz="1800" dirty="0" smtClean="0"/>
              <a:t>Hedge Funds &amp; PTF (9%)</a:t>
            </a:r>
          </a:p>
          <a:p>
            <a:pPr lvl="1"/>
            <a:r>
              <a:rPr lang="en-US" sz="1800" dirty="0" smtClean="0"/>
              <a:t>Official Sector (1%)</a:t>
            </a:r>
          </a:p>
          <a:p>
            <a:pPr lvl="2"/>
            <a:r>
              <a:rPr lang="en-US" sz="1600" dirty="0" smtClean="0"/>
              <a:t>Central Banks  </a:t>
            </a:r>
          </a:p>
          <a:p>
            <a:r>
              <a:rPr lang="en-US" sz="2000" dirty="0" smtClean="0"/>
              <a:t>Non-financial Customers  </a:t>
            </a:r>
            <a:r>
              <a:rPr lang="en-US" sz="2000" dirty="0" smtClean="0">
                <a:solidFill>
                  <a:srgbClr val="C00000"/>
                </a:solidFill>
              </a:rPr>
              <a:t>[7% of the Volume]</a:t>
            </a:r>
          </a:p>
          <a:p>
            <a:pPr lvl="1"/>
            <a:r>
              <a:rPr lang="en-US" sz="1600" dirty="0" smtClean="0"/>
              <a:t>MNEs, exporters, importers </a:t>
            </a:r>
            <a:endParaRPr lang="en-US" sz="1600" dirty="0"/>
          </a:p>
        </p:txBody>
      </p:sp>
    </p:spTree>
    <p:extLst>
      <p:ext uri="{BB962C8B-B14F-4D97-AF65-F5344CB8AC3E}">
        <p14:creationId xmlns:p14="http://schemas.microsoft.com/office/powerpoint/2010/main" val="37843585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p:txBody>
          <a:bodyPr/>
          <a:lstStyle/>
          <a:p>
            <a:pPr eaLnBrk="1" hangingPunct="1">
              <a:defRPr/>
            </a:pPr>
            <a:r>
              <a:rPr lang="en-US" dirty="0" smtClean="0"/>
              <a:t>Option Payoff</a:t>
            </a:r>
          </a:p>
        </p:txBody>
      </p:sp>
      <p:graphicFrame>
        <p:nvGraphicFramePr>
          <p:cNvPr id="3" name="Object 5"/>
          <p:cNvGraphicFramePr>
            <a:graphicFrameLocks noGrp="1" noChangeAspect="1"/>
          </p:cNvGraphicFramePr>
          <p:nvPr>
            <p:ph idx="1"/>
            <p:extLst>
              <p:ext uri="{D42A27DB-BD31-4B8C-83A1-F6EECF244321}">
                <p14:modId xmlns:p14="http://schemas.microsoft.com/office/powerpoint/2010/main" val="387017464"/>
              </p:ext>
            </p:extLst>
          </p:nvPr>
        </p:nvGraphicFramePr>
        <p:xfrm>
          <a:off x="1651000" y="1803400"/>
          <a:ext cx="6832600" cy="4165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181600" y="2286000"/>
            <a:ext cx="2819400" cy="369332"/>
          </a:xfrm>
          <a:prstGeom prst="rect">
            <a:avLst/>
          </a:prstGeom>
          <a:solidFill>
            <a:srgbClr val="FFC000"/>
          </a:solidFill>
        </p:spPr>
        <p:txBody>
          <a:bodyPr wrap="square" rtlCol="0">
            <a:spAutoFit/>
          </a:bodyPr>
          <a:lstStyle/>
          <a:p>
            <a:r>
              <a:rPr lang="en-US" dirty="0" smtClean="0"/>
              <a:t>Break-even point:1.3260</a:t>
            </a:r>
            <a:endParaRPr lang="en-US" dirty="0"/>
          </a:p>
        </p:txBody>
      </p:sp>
    </p:spTree>
    <p:extLst>
      <p:ext uri="{BB962C8B-B14F-4D97-AF65-F5344CB8AC3E}">
        <p14:creationId xmlns:p14="http://schemas.microsoft.com/office/powerpoint/2010/main" val="7574285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5"/>
          <p:cNvGraphicFramePr>
            <a:graphicFrameLocks noGrp="1" noChangeAspect="1"/>
          </p:cNvGraphicFramePr>
          <p:nvPr>
            <p:ph idx="1"/>
          </p:nvPr>
        </p:nvGraphicFramePr>
        <p:xfrm>
          <a:off x="228600" y="1066800"/>
          <a:ext cx="8915400" cy="5486400"/>
        </p:xfrm>
        <a:graphic>
          <a:graphicData uri="http://schemas.openxmlformats.org/presentationml/2006/ole">
            <mc:AlternateContent xmlns:mc="http://schemas.openxmlformats.org/markup-compatibility/2006">
              <mc:Choice xmlns:v="urn:schemas-microsoft-com:vml" Requires="v">
                <p:oleObj spid="_x0000_s5126" name="Chart" r:id="rId4" imgW="8039100" imgH="4162349" progId="Excel.Chart.8">
                  <p:embed/>
                </p:oleObj>
              </mc:Choice>
              <mc:Fallback>
                <p:oleObj name="Chart" r:id="rId4" imgW="8039100" imgH="4162349" progId="Excel.Chart.8">
                  <p:embed/>
                  <p:pic>
                    <p:nvPicPr>
                      <p:cNvPr id="163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915400" cy="548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7" name="Text Box 8"/>
          <p:cNvSpPr txBox="1">
            <a:spLocks noChangeArrowheads="1"/>
          </p:cNvSpPr>
          <p:nvPr/>
        </p:nvSpPr>
        <p:spPr bwMode="auto">
          <a:xfrm>
            <a:off x="2209800" y="2514600"/>
            <a:ext cx="1428750" cy="366713"/>
          </a:xfrm>
          <a:prstGeom prst="rect">
            <a:avLst/>
          </a:prstGeom>
          <a:noFill/>
          <a:ln w="9525">
            <a:noFill/>
            <a:miter lim="800000"/>
            <a:headEnd/>
            <a:tailEnd/>
          </a:ln>
        </p:spPr>
        <p:txBody>
          <a:bodyPr wrap="none">
            <a:spAutoFit/>
          </a:bodyPr>
          <a:lstStyle/>
          <a:p>
            <a:r>
              <a:rPr lang="en-US" b="1">
                <a:solidFill>
                  <a:srgbClr val="CC0000"/>
                </a:solidFill>
              </a:rPr>
              <a:t>Right Scale</a:t>
            </a:r>
          </a:p>
        </p:txBody>
      </p:sp>
    </p:spTree>
    <p:extLst>
      <p:ext uri="{BB962C8B-B14F-4D97-AF65-F5344CB8AC3E}">
        <p14:creationId xmlns:p14="http://schemas.microsoft.com/office/powerpoint/2010/main" val="13381708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Japanese Importer and EUR Call Option</a:t>
            </a:r>
            <a:endParaRPr lang="en-US" dirty="0"/>
          </a:p>
        </p:txBody>
      </p:sp>
      <p:sp>
        <p:nvSpPr>
          <p:cNvPr id="3" name="Content Placeholder 2"/>
          <p:cNvSpPr>
            <a:spLocks noGrp="1"/>
          </p:cNvSpPr>
          <p:nvPr>
            <p:ph idx="1"/>
          </p:nvPr>
        </p:nvSpPr>
        <p:spPr/>
        <p:txBody>
          <a:bodyPr/>
          <a:lstStyle/>
          <a:p>
            <a:r>
              <a:rPr lang="en-US" sz="2000" dirty="0" smtClean="0"/>
              <a:t>A Japanese importer, who incurs costs in Euro's and invoices its customers in JPY, is concerned about the depreciation of JPY against Euro due to EURO payables of 1,000,000 in three months. </a:t>
            </a:r>
          </a:p>
          <a:p>
            <a:r>
              <a:rPr lang="en-US" sz="2000" dirty="0" smtClean="0"/>
              <a:t>To hedge (protect himself/herself) the position, importer decides to use option markets. </a:t>
            </a:r>
          </a:p>
          <a:p>
            <a:r>
              <a:rPr lang="en-US" sz="2000" dirty="0" smtClean="0"/>
              <a:t>Currently at the money call options with JPY 130 strike are traded at JPY10 (i.e. currently spot rate is EUR/JPY 130). </a:t>
            </a:r>
          </a:p>
          <a:p>
            <a:r>
              <a:rPr lang="en-US" sz="2000" dirty="0" smtClean="0"/>
              <a:t>Suppose the importer buys at the money call options on EUR 1,000,000.  At the option expiration date three months later, spot price of EUR is EUR/JPY 139.  </a:t>
            </a:r>
          </a:p>
          <a:p>
            <a:r>
              <a:rPr lang="en-US" sz="2000" dirty="0" smtClean="0"/>
              <a:t>What should be the unit cost of EURO for the Japanese importer in terms of JPY?</a:t>
            </a:r>
          </a:p>
          <a:p>
            <a:endParaRPr lang="en-US" sz="2000" dirty="0"/>
          </a:p>
        </p:txBody>
      </p:sp>
    </p:spTree>
    <p:extLst>
      <p:ext uri="{BB962C8B-B14F-4D97-AF65-F5344CB8AC3E}">
        <p14:creationId xmlns:p14="http://schemas.microsoft.com/office/powerpoint/2010/main" val="2840117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6398130"/>
              </p:ext>
            </p:extLst>
          </p:nvPr>
        </p:nvGraphicFramePr>
        <p:xfrm>
          <a:off x="1943100" y="1828800"/>
          <a:ext cx="5257800" cy="2245360"/>
        </p:xfrm>
        <a:graphic>
          <a:graphicData uri="http://schemas.openxmlformats.org/drawingml/2006/table">
            <a:tbl>
              <a:tblPr>
                <a:tableStyleId>{21E4AEA4-8DFA-4A89-87EB-49C32662AFE0}</a:tableStyleId>
              </a:tblPr>
              <a:tblGrid>
                <a:gridCol w="2812311">
                  <a:extLst>
                    <a:ext uri="{9D8B030D-6E8A-4147-A177-3AD203B41FA5}">
                      <a16:colId xmlns:a16="http://schemas.microsoft.com/office/drawing/2014/main" val="20000"/>
                    </a:ext>
                  </a:extLst>
                </a:gridCol>
                <a:gridCol w="2445489">
                  <a:extLst>
                    <a:ext uri="{9D8B030D-6E8A-4147-A177-3AD203B41FA5}">
                      <a16:colId xmlns:a16="http://schemas.microsoft.com/office/drawing/2014/main" val="20001"/>
                    </a:ext>
                  </a:extLst>
                </a:gridCol>
              </a:tblGrid>
              <a:tr h="184150">
                <a:tc>
                  <a:txBody>
                    <a:bodyPr/>
                    <a:lstStyle/>
                    <a:p>
                      <a:pPr algn="l" fontAlgn="b"/>
                      <a:r>
                        <a:rPr lang="en-US" sz="1800" u="none" strike="noStrike" dirty="0">
                          <a:effectLst/>
                        </a:rPr>
                        <a:t>Payable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rPr>
                        <a:t>1,000,000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184150">
                <a:tc>
                  <a:txBody>
                    <a:bodyPr/>
                    <a:lstStyle/>
                    <a:p>
                      <a:pPr algn="l" fontAlgn="b"/>
                      <a:r>
                        <a:rPr lang="en-US" sz="1800" u="none" strike="noStrike" dirty="0">
                          <a:effectLst/>
                        </a:rPr>
                        <a:t>Spot </a:t>
                      </a:r>
                      <a:r>
                        <a:rPr lang="en-US" sz="1800" u="none" strike="noStrike" dirty="0" smtClean="0">
                          <a:effectLst/>
                        </a:rPr>
                        <a:t>at T=0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smtClean="0">
                          <a:effectLst/>
                        </a:rPr>
                        <a:t>130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184150">
                <a:tc>
                  <a:txBody>
                    <a:bodyPr/>
                    <a:lstStyle/>
                    <a:p>
                      <a:pPr algn="l" fontAlgn="b"/>
                      <a:r>
                        <a:rPr lang="en-US" sz="1800" u="none" strike="noStrike" dirty="0">
                          <a:effectLst/>
                        </a:rPr>
                        <a:t>Strike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rPr>
                        <a:t>130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184150">
                <a:tc>
                  <a:txBody>
                    <a:bodyPr/>
                    <a:lstStyle/>
                    <a:p>
                      <a:pPr algn="l" fontAlgn="b"/>
                      <a:r>
                        <a:rPr lang="en-US" sz="1800" u="none" strike="noStrike">
                          <a:effectLst/>
                        </a:rPr>
                        <a:t>Premium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r h="184150">
                <a:tc>
                  <a:txBody>
                    <a:bodyPr/>
                    <a:lstStyle/>
                    <a:p>
                      <a:pPr algn="l" fontAlgn="b"/>
                      <a:r>
                        <a:rPr lang="en-US" sz="1800" u="none" strike="noStrike" dirty="0">
                          <a:effectLst/>
                        </a:rPr>
                        <a:t>Spot @ </a:t>
                      </a:r>
                      <a:r>
                        <a:rPr lang="en-US" sz="1800" u="none" strike="noStrike" dirty="0" smtClean="0">
                          <a:effectLst/>
                        </a:rPr>
                        <a:t>Expiration (T=T)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rPr>
                        <a:t>139</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184150">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184150">
                <a:tc>
                  <a:txBody>
                    <a:bodyPr/>
                    <a:lstStyle/>
                    <a:p>
                      <a:pPr algn="l" fontAlgn="b"/>
                      <a:r>
                        <a:rPr lang="en-US" sz="1800" u="none" strike="noStrike" dirty="0">
                          <a:effectLst/>
                        </a:rPr>
                        <a:t>Decision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rPr>
                        <a:t>Exercise the call</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r h="184150">
                <a:tc>
                  <a:txBody>
                    <a:bodyPr/>
                    <a:lstStyle/>
                    <a:p>
                      <a:pPr algn="l" fontAlgn="b"/>
                      <a:r>
                        <a:rPr lang="en-US" sz="1800" u="none" strike="noStrike">
                          <a:effectLst/>
                        </a:rPr>
                        <a:t>Cost in JPY</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l" fontAlgn="b"/>
                      <a:r>
                        <a:rPr lang="en-US" sz="1800" u="none" strike="noStrike" dirty="0">
                          <a:effectLst/>
                        </a:rPr>
                        <a:t>        140,000,000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7"/>
                  </a:ext>
                </a:extLst>
              </a:tr>
            </a:tbl>
          </a:graphicData>
        </a:graphic>
      </p:graphicFrame>
      <p:sp>
        <p:nvSpPr>
          <p:cNvPr id="7" name="TextBox 6"/>
          <p:cNvSpPr txBox="1"/>
          <p:nvPr/>
        </p:nvSpPr>
        <p:spPr>
          <a:xfrm>
            <a:off x="1752600" y="4191000"/>
            <a:ext cx="7010400" cy="2092881"/>
          </a:xfrm>
          <a:prstGeom prst="rect">
            <a:avLst/>
          </a:prstGeom>
          <a:noFill/>
        </p:spPr>
        <p:txBody>
          <a:bodyPr wrap="square" rtlCol="0">
            <a:spAutoFit/>
          </a:bodyPr>
          <a:lstStyle/>
          <a:p>
            <a:r>
              <a:rPr lang="en-US" dirty="0">
                <a:solidFill>
                  <a:srgbClr val="002060"/>
                </a:solidFill>
                <a:latin typeface="Calibri" panose="020F0502020204030204" pitchFamily="34" charset="0"/>
                <a:cs typeface="Calibri" panose="020F0502020204030204" pitchFamily="34" charset="0"/>
              </a:rPr>
              <a:t>Since Spot &gt; Strike Price </a:t>
            </a:r>
            <a:r>
              <a:rPr lang="en-US" dirty="0">
                <a:solidFill>
                  <a:srgbClr val="002060"/>
                </a:solidFill>
                <a:latin typeface="Calibri" panose="020F0502020204030204" pitchFamily="34" charset="0"/>
                <a:cs typeface="Calibri" panose="020F0502020204030204" pitchFamily="34" charset="0"/>
                <a:sym typeface="Wingdings" pitchFamily="2" charset="2"/>
              </a:rPr>
              <a:t> Exercise the call option</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rPr>
              <a:t>At time T=T </a:t>
            </a:r>
            <a:r>
              <a:rPr lang="en-US" sz="1600" dirty="0" smtClean="0">
                <a:latin typeface="Calibri" panose="020F0502020204030204" pitchFamily="34" charset="0"/>
                <a:cs typeface="Calibri" panose="020F0502020204030204" pitchFamily="34" charset="0"/>
                <a:sym typeface="Wingdings" panose="05000000000000000000" pitchFamily="2" charset="2"/>
              </a:rPr>
              <a:t> </a:t>
            </a:r>
            <a:r>
              <a:rPr lang="en-US" sz="1600" dirty="0" smtClean="0">
                <a:latin typeface="Calibri" panose="020F0502020204030204" pitchFamily="34" charset="0"/>
                <a:cs typeface="Calibri" panose="020F0502020204030204" pitchFamily="34" charset="0"/>
              </a:rPr>
              <a:t>Exercise the call </a:t>
            </a:r>
            <a:r>
              <a:rPr lang="en-US" sz="1600" dirty="0" smtClean="0">
                <a:latin typeface="Calibri" panose="020F0502020204030204" pitchFamily="34" charset="0"/>
                <a:cs typeface="Calibri" panose="020F0502020204030204" pitchFamily="34" charset="0"/>
                <a:sym typeface="Wingdings" panose="05000000000000000000" pitchFamily="2" charset="2"/>
              </a:rPr>
              <a:t> Pay JPY130 x 1,000,000=JPY130,000,000</a:t>
            </a:r>
          </a:p>
          <a:p>
            <a:pPr marL="285750" indent="-285750">
              <a:buFont typeface="Arial" panose="020B0604020202020204" pitchFamily="34" charset="0"/>
              <a:buChar char="•"/>
            </a:pPr>
            <a:endParaRPr lang="en-US" sz="1600" dirty="0" smtClean="0">
              <a:latin typeface="Calibri" panose="020F0502020204030204" pitchFamily="34" charset="0"/>
              <a:cs typeface="Calibri" panose="020F0502020204030204" pitchFamily="34" charset="0"/>
              <a:sym typeface="Wingdings" panose="05000000000000000000" pitchFamily="2" charset="2"/>
            </a:endParaRP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sym typeface="Wingdings" panose="05000000000000000000" pitchFamily="2" charset="2"/>
              </a:rPr>
              <a:t>Option Premium Paid at T=0, JPY10 x 1,000,000=JPY10,000,000</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sym typeface="Wingdings" panose="05000000000000000000" pitchFamily="2" charset="2"/>
              </a:rPr>
              <a:t>Total Cost=JPY130,000,000 +JPY10,000,000=JPY 140,000,000</a:t>
            </a:r>
          </a:p>
          <a:p>
            <a:r>
              <a:rPr lang="en-US" sz="1600" dirty="0" smtClean="0">
                <a:latin typeface="Calibri" panose="020F0502020204030204" pitchFamily="34" charset="0"/>
                <a:cs typeface="Calibri" panose="020F0502020204030204" pitchFamily="34" charset="0"/>
                <a:sym typeface="Wingdings" panose="05000000000000000000" pitchFamily="2" charset="2"/>
              </a:rPr>
              <a:t>       (Note that we ignored the time value of the premium here for simplicity)</a:t>
            </a:r>
          </a:p>
          <a:p>
            <a:pPr marL="285750" indent="-285750">
              <a:buFont typeface="Arial" panose="020B0604020202020204" pitchFamily="34" charset="0"/>
              <a:buChar char="•"/>
            </a:pPr>
            <a:r>
              <a:rPr lang="en-US" sz="1600" dirty="0" smtClean="0">
                <a:latin typeface="Calibri" panose="020F0502020204030204" pitchFamily="34" charset="0"/>
                <a:cs typeface="Calibri" panose="020F0502020204030204" pitchFamily="34" charset="0"/>
                <a:sym typeface="Wingdings" panose="05000000000000000000" pitchFamily="2" charset="2"/>
              </a:rPr>
              <a:t>Cap= Strike + Premium  on a per unit basis </a:t>
            </a:r>
          </a:p>
          <a:p>
            <a:pPr marL="285750" indent="-285750">
              <a:buFont typeface="Arial" panose="020B0604020202020204" pitchFamily="34" charset="0"/>
              <a:buChar char="•"/>
            </a:pPr>
            <a:r>
              <a:rPr lang="en-US" sz="1600" b="1" dirty="0" smtClean="0">
                <a:latin typeface="Calibri" panose="020F0502020204030204" pitchFamily="34" charset="0"/>
                <a:cs typeface="Calibri" panose="020F0502020204030204" pitchFamily="34" charset="0"/>
                <a:sym typeface="Wingdings" panose="05000000000000000000" pitchFamily="2" charset="2"/>
              </a:rPr>
              <a:t>Cap on position = 130 x 1,000,000 + 10 x 1,000,000 =140,000,000 </a:t>
            </a:r>
            <a:endParaRPr lang="en-US" sz="1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8554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Hedging EUR Liability with  a EUR Call Option</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487429358"/>
              </p:ext>
            </p:extLst>
          </p:nvPr>
        </p:nvGraphicFramePr>
        <p:xfrm>
          <a:off x="1600200" y="1676400"/>
          <a:ext cx="69342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905000" y="4800600"/>
            <a:ext cx="6781800" cy="1754326"/>
          </a:xfrm>
          <a:prstGeom prst="rect">
            <a:avLst/>
          </a:prstGeom>
          <a:noFill/>
        </p:spPr>
        <p:txBody>
          <a:bodyPr wrap="square" rtlCol="0">
            <a:spAutoFit/>
          </a:bodyPr>
          <a:lstStyle/>
          <a:p>
            <a:r>
              <a:rPr lang="en-US" dirty="0" smtClean="0"/>
              <a:t>The call option protects the importer when the spot rate appreciates beyond JPY 130, but allows the importer to take advantage of the EUR depreciation to below JPY 130</a:t>
            </a:r>
          </a:p>
          <a:p>
            <a:endParaRPr lang="en-US" dirty="0"/>
          </a:p>
          <a:p>
            <a:r>
              <a:rPr lang="en-US" dirty="0" smtClean="0"/>
              <a:t>The importers cost will never exceed JPY140 million, but it may be lower</a:t>
            </a:r>
            <a:endParaRPr lang="en-US" dirty="0"/>
          </a:p>
        </p:txBody>
      </p:sp>
    </p:spTree>
    <p:extLst>
      <p:ext uri="{BB962C8B-B14F-4D97-AF65-F5344CB8AC3E}">
        <p14:creationId xmlns:p14="http://schemas.microsoft.com/office/powerpoint/2010/main" val="7933188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US Exporter and Euro Receivables: Put Option Hedge</a:t>
            </a:r>
            <a:endParaRPr lang="en-US" dirty="0"/>
          </a:p>
        </p:txBody>
      </p:sp>
      <p:sp>
        <p:nvSpPr>
          <p:cNvPr id="3" name="Content Placeholder 2"/>
          <p:cNvSpPr>
            <a:spLocks noGrp="1"/>
          </p:cNvSpPr>
          <p:nvPr>
            <p:ph idx="1"/>
          </p:nvPr>
        </p:nvSpPr>
        <p:spPr/>
        <p:txBody>
          <a:bodyPr/>
          <a:lstStyle/>
          <a:p>
            <a:r>
              <a:rPr lang="en-US" dirty="0" smtClean="0"/>
              <a:t>A </a:t>
            </a:r>
            <a:r>
              <a:rPr lang="en-US" dirty="0"/>
              <a:t>U.S. company wants to use </a:t>
            </a:r>
            <a:r>
              <a:rPr lang="en-US" dirty="0" smtClean="0"/>
              <a:t>European </a:t>
            </a:r>
            <a:r>
              <a:rPr lang="en-US" dirty="0"/>
              <a:t>currency put </a:t>
            </a:r>
            <a:r>
              <a:rPr lang="en-US" dirty="0" smtClean="0"/>
              <a:t>options </a:t>
            </a:r>
            <a:r>
              <a:rPr lang="en-US" dirty="0"/>
              <a:t>to hedge 25 million Euro in accounts receivable due in one year. </a:t>
            </a:r>
            <a:endParaRPr lang="en-US" dirty="0" smtClean="0"/>
          </a:p>
          <a:p>
            <a:r>
              <a:rPr lang="en-US" dirty="0" smtClean="0"/>
              <a:t>The </a:t>
            </a:r>
            <a:r>
              <a:rPr lang="en-US" dirty="0"/>
              <a:t>premium of the currency put option with a strike price of $1.3675  is $0.045. </a:t>
            </a:r>
            <a:endParaRPr lang="en-US" dirty="0" smtClean="0"/>
          </a:p>
          <a:p>
            <a:r>
              <a:rPr lang="en-US" dirty="0" smtClean="0"/>
              <a:t>In </a:t>
            </a:r>
            <a:r>
              <a:rPr lang="en-US" dirty="0"/>
              <a:t>one year, at the expiration date of the option, spot rate of Euro turns out to be EUR/USD 1.2210. </a:t>
            </a:r>
            <a:endParaRPr lang="en-US" dirty="0" smtClean="0"/>
          </a:p>
          <a:p>
            <a:r>
              <a:rPr lang="en-US" dirty="0" smtClean="0"/>
              <a:t>What </a:t>
            </a:r>
            <a:r>
              <a:rPr lang="en-US" dirty="0"/>
              <a:t>is the USD value of the hedged receivable in one year. </a:t>
            </a:r>
          </a:p>
          <a:p>
            <a:pPr marL="0" indent="0">
              <a:buNone/>
            </a:pPr>
            <a:endParaRPr lang="en-US" dirty="0"/>
          </a:p>
        </p:txBody>
      </p:sp>
    </p:spTree>
    <p:extLst>
      <p:ext uri="{BB962C8B-B14F-4D97-AF65-F5344CB8AC3E}">
        <p14:creationId xmlns:p14="http://schemas.microsoft.com/office/powerpoint/2010/main" val="561433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86927499"/>
              </p:ext>
            </p:extLst>
          </p:nvPr>
        </p:nvGraphicFramePr>
        <p:xfrm>
          <a:off x="1981200" y="1828800"/>
          <a:ext cx="4724400" cy="1964690"/>
        </p:xfrm>
        <a:graphic>
          <a:graphicData uri="http://schemas.openxmlformats.org/drawingml/2006/table">
            <a:tbl>
              <a:tblPr>
                <a:tableStyleId>{5C22544A-7EE6-4342-B048-85BDC9FD1C3A}</a:tableStyleId>
              </a:tblPr>
              <a:tblGrid>
                <a:gridCol w="2244743">
                  <a:extLst>
                    <a:ext uri="{9D8B030D-6E8A-4147-A177-3AD203B41FA5}">
                      <a16:colId xmlns:a16="http://schemas.microsoft.com/office/drawing/2014/main" val="20000"/>
                    </a:ext>
                  </a:extLst>
                </a:gridCol>
                <a:gridCol w="2479657">
                  <a:extLst>
                    <a:ext uri="{9D8B030D-6E8A-4147-A177-3AD203B41FA5}">
                      <a16:colId xmlns:a16="http://schemas.microsoft.com/office/drawing/2014/main" val="20001"/>
                    </a:ext>
                  </a:extLst>
                </a:gridCol>
              </a:tblGrid>
              <a:tr h="184150">
                <a:tc>
                  <a:txBody>
                    <a:bodyPr/>
                    <a:lstStyle/>
                    <a:p>
                      <a:pPr algn="l" fontAlgn="b"/>
                      <a:r>
                        <a:rPr lang="en-US" sz="1800" u="sng" strike="noStrike" dirty="0">
                          <a:effectLst/>
                          <a:latin typeface="Calibri" panose="020F0502020204030204" pitchFamily="34" charset="0"/>
                          <a:cs typeface="Calibri" panose="020F0502020204030204" pitchFamily="34" charset="0"/>
                        </a:rPr>
                        <a:t>A/R</a:t>
                      </a:r>
                      <a:endParaRPr lang="en-US" sz="1800" b="0" i="0" u="sng"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        </a:t>
                      </a:r>
                      <a:r>
                        <a:rPr lang="en-US" sz="1800" u="none" strike="noStrike" dirty="0" smtClean="0">
                          <a:effectLst/>
                          <a:latin typeface="Calibri" panose="020F0502020204030204" pitchFamily="34" charset="0"/>
                          <a:cs typeface="Calibri" panose="020F0502020204030204" pitchFamily="34" charset="0"/>
                        </a:rPr>
                        <a:t>25,000,000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0"/>
                  </a:ext>
                </a:extLst>
              </a:tr>
              <a:tr h="184150">
                <a:tc>
                  <a:txBody>
                    <a:bodyPr/>
                    <a:lstStyle/>
                    <a:p>
                      <a:pPr algn="l" fontAlgn="b"/>
                      <a:r>
                        <a:rPr lang="en-US" sz="1800" u="none" strike="noStrike" dirty="0">
                          <a:effectLst/>
                          <a:latin typeface="Calibri" panose="020F0502020204030204" pitchFamily="34" charset="0"/>
                          <a:cs typeface="Calibri" panose="020F0502020204030204" pitchFamily="34" charset="0"/>
                        </a:rPr>
                        <a:t>Put Strike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1.3675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1"/>
                  </a:ext>
                </a:extLst>
              </a:tr>
              <a:tr h="184150">
                <a:tc>
                  <a:txBody>
                    <a:bodyPr/>
                    <a:lstStyle/>
                    <a:p>
                      <a:pPr algn="l" fontAlgn="b"/>
                      <a:r>
                        <a:rPr lang="en-US" sz="1800" u="none" strike="noStrike" dirty="0">
                          <a:effectLst/>
                          <a:latin typeface="Calibri" panose="020F0502020204030204" pitchFamily="34" charset="0"/>
                          <a:cs typeface="Calibri" panose="020F0502020204030204" pitchFamily="34" charset="0"/>
                        </a:rPr>
                        <a:t>Put Premium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0.045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2"/>
                  </a:ext>
                </a:extLst>
              </a:tr>
              <a:tr h="184150">
                <a:tc>
                  <a:txBody>
                    <a:bodyPr/>
                    <a:lstStyle/>
                    <a:p>
                      <a:pPr algn="l" fontAlgn="b"/>
                      <a:r>
                        <a:rPr lang="en-US" sz="1800" u="none" strike="noStrike" dirty="0">
                          <a:effectLst/>
                          <a:latin typeface="Calibri" panose="020F0502020204030204" pitchFamily="34" charset="0"/>
                          <a:cs typeface="Calibri" panose="020F0502020204030204" pitchFamily="34" charset="0"/>
                        </a:rPr>
                        <a:t>Spot at Expiration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1.221</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3"/>
                  </a:ext>
                </a:extLst>
              </a:tr>
              <a:tr h="184150">
                <a:tc>
                  <a:txBody>
                    <a:bodyPr/>
                    <a:lstStyle/>
                    <a:p>
                      <a:pPr algn="l" fontAlgn="b"/>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4"/>
                  </a:ext>
                </a:extLst>
              </a:tr>
              <a:tr h="184150">
                <a:tc>
                  <a:txBody>
                    <a:bodyPr/>
                    <a:lstStyle/>
                    <a:p>
                      <a:pPr algn="l" fontAlgn="b"/>
                      <a:r>
                        <a:rPr lang="en-US" sz="1800" u="sng" strike="noStrike" dirty="0">
                          <a:effectLst/>
                          <a:latin typeface="Calibri" panose="020F0502020204030204" pitchFamily="34" charset="0"/>
                          <a:cs typeface="Calibri" panose="020F0502020204030204" pitchFamily="34" charset="0"/>
                        </a:rPr>
                        <a:t>Decision </a:t>
                      </a:r>
                      <a:endParaRPr lang="en-US" sz="1800" b="1" i="0" u="sng"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sng" strike="noStrike" dirty="0" smtClean="0">
                          <a:effectLst/>
                          <a:latin typeface="Calibri" panose="020F0502020204030204" pitchFamily="34" charset="0"/>
                          <a:cs typeface="Calibri" panose="020F0502020204030204" pitchFamily="34" charset="0"/>
                        </a:rPr>
                        <a:t>?</a:t>
                      </a:r>
                      <a:endParaRPr lang="en-US" sz="1800" b="1" i="0" u="sng"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5"/>
                  </a:ext>
                </a:extLst>
              </a:tr>
              <a:tr h="184150">
                <a:tc>
                  <a:txBody>
                    <a:bodyPr/>
                    <a:lstStyle/>
                    <a:p>
                      <a:pPr algn="l" fontAlgn="b"/>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tc>
                  <a:txBody>
                    <a:bodyPr/>
                    <a:lstStyle/>
                    <a:p>
                      <a:pPr algn="r"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04881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55466755"/>
              </p:ext>
            </p:extLst>
          </p:nvPr>
        </p:nvGraphicFramePr>
        <p:xfrm>
          <a:off x="1981200" y="1717199"/>
          <a:ext cx="3200400" cy="878840"/>
        </p:xfrm>
        <a:graphic>
          <a:graphicData uri="http://schemas.openxmlformats.org/drawingml/2006/table">
            <a:tbl>
              <a:tblPr>
                <a:tableStyleId>{93296810-A885-4BE3-A3E7-6D5BEEA58F35}</a:tableStyleId>
              </a:tblPr>
              <a:tblGrid>
                <a:gridCol w="1520632">
                  <a:extLst>
                    <a:ext uri="{9D8B030D-6E8A-4147-A177-3AD203B41FA5}">
                      <a16:colId xmlns:a16="http://schemas.microsoft.com/office/drawing/2014/main" val="20000"/>
                    </a:ext>
                  </a:extLst>
                </a:gridCol>
                <a:gridCol w="1679768">
                  <a:extLst>
                    <a:ext uri="{9D8B030D-6E8A-4147-A177-3AD203B41FA5}">
                      <a16:colId xmlns:a16="http://schemas.microsoft.com/office/drawing/2014/main" val="20001"/>
                    </a:ext>
                  </a:extLst>
                </a:gridCol>
              </a:tblGrid>
              <a:tr h="184150">
                <a:tc>
                  <a:txBody>
                    <a:bodyPr/>
                    <a:lstStyle/>
                    <a:p>
                      <a:pPr algn="l" fontAlgn="b"/>
                      <a:r>
                        <a:rPr lang="en-US" sz="1400" u="sng" strike="noStrike" dirty="0">
                          <a:effectLst/>
                        </a:rPr>
                        <a:t>A/R</a:t>
                      </a:r>
                      <a:endParaRPr lang="en-US" sz="1400" b="0" i="0" u="sng"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        </a:t>
                      </a:r>
                      <a:r>
                        <a:rPr lang="en-US" sz="1400" u="none" strike="noStrike" dirty="0" smtClean="0">
                          <a:effectLst/>
                        </a:rPr>
                        <a:t>25,000,000 </a:t>
                      </a:r>
                      <a:endParaRPr lang="en-US" sz="1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0"/>
                  </a:ext>
                </a:extLst>
              </a:tr>
              <a:tr h="184150">
                <a:tc>
                  <a:txBody>
                    <a:bodyPr/>
                    <a:lstStyle/>
                    <a:p>
                      <a:pPr algn="l" fontAlgn="b"/>
                      <a:r>
                        <a:rPr lang="en-US" sz="1400" u="none" strike="noStrike" dirty="0">
                          <a:effectLst/>
                        </a:rPr>
                        <a:t>Put Strike</a:t>
                      </a:r>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1.3675</a:t>
                      </a:r>
                      <a:endParaRPr lang="en-US" sz="1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1"/>
                  </a:ext>
                </a:extLst>
              </a:tr>
              <a:tr h="184150">
                <a:tc>
                  <a:txBody>
                    <a:bodyPr/>
                    <a:lstStyle/>
                    <a:p>
                      <a:pPr algn="l" fontAlgn="b"/>
                      <a:r>
                        <a:rPr lang="en-US" sz="1400" u="none" strike="noStrike" dirty="0">
                          <a:effectLst/>
                        </a:rPr>
                        <a:t>Put Premium</a:t>
                      </a:r>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0.045</a:t>
                      </a:r>
                      <a:endParaRPr lang="en-US" sz="1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2"/>
                  </a:ext>
                </a:extLst>
              </a:tr>
              <a:tr h="184150">
                <a:tc>
                  <a:txBody>
                    <a:bodyPr/>
                    <a:lstStyle/>
                    <a:p>
                      <a:pPr algn="l" fontAlgn="b"/>
                      <a:r>
                        <a:rPr lang="en-US" sz="1400" u="none" strike="noStrike" dirty="0">
                          <a:effectLst/>
                        </a:rPr>
                        <a:t>Spot at Expiration</a:t>
                      </a:r>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1.221</a:t>
                      </a:r>
                      <a:endParaRPr lang="en-US" sz="1400" b="0" i="0" u="none" strike="noStrike" dirty="0">
                        <a:solidFill>
                          <a:srgbClr val="000000"/>
                        </a:solidFill>
                        <a:effectLst/>
                        <a:latin typeface="Calibri"/>
                      </a:endParaRPr>
                    </a:p>
                  </a:txBody>
                  <a:tcPr marL="6350" marR="6350" marT="6350" marB="0" anchor="b"/>
                </a:tc>
                <a:extLst>
                  <a:ext uri="{0D108BD9-81ED-4DB2-BD59-A6C34878D82A}">
                    <a16:rowId xmlns:a16="http://schemas.microsoft.com/office/drawing/2014/main" val="10003"/>
                  </a:ext>
                </a:extLst>
              </a:tr>
            </a:tbl>
          </a:graphicData>
        </a:graphic>
      </p:graphicFrame>
      <p:sp>
        <p:nvSpPr>
          <p:cNvPr id="6" name="TextBox 5"/>
          <p:cNvSpPr txBox="1"/>
          <p:nvPr/>
        </p:nvSpPr>
        <p:spPr>
          <a:xfrm>
            <a:off x="1981200" y="2895600"/>
            <a:ext cx="5943600" cy="3293209"/>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Since the spot value of Euro is well below the put strike of 1.3675, we would </a:t>
            </a:r>
            <a:r>
              <a:rPr lang="en-US" sz="1600" b="1" dirty="0" smtClean="0">
                <a:latin typeface="Calibri" panose="020F0502020204030204" pitchFamily="34" charset="0"/>
                <a:cs typeface="Calibri" panose="020F0502020204030204" pitchFamily="34" charset="0"/>
              </a:rPr>
              <a:t>exercise the put opt</a:t>
            </a:r>
            <a:r>
              <a:rPr lang="en-US" sz="1600" dirty="0" smtClean="0">
                <a:latin typeface="Calibri" panose="020F0502020204030204" pitchFamily="34" charset="0"/>
                <a:cs typeface="Calibri" panose="020F0502020204030204" pitchFamily="34" charset="0"/>
              </a:rPr>
              <a:t>ion sell 25m Euros at $1.3675 and receive </a:t>
            </a:r>
            <a:r>
              <a:rPr lang="en-US" sz="1600" b="1" dirty="0" smtClean="0">
                <a:latin typeface="Calibri" panose="020F0502020204030204" pitchFamily="34" charset="0"/>
                <a:cs typeface="Calibri" panose="020F0502020204030204" pitchFamily="34" charset="0"/>
              </a:rPr>
              <a:t>$34,187,500</a:t>
            </a:r>
            <a:r>
              <a:rPr lang="en-US" sz="1600" dirty="0" smtClean="0">
                <a:latin typeface="Calibri" panose="020F0502020204030204" pitchFamily="34" charset="0"/>
                <a:cs typeface="Calibri" panose="020F0502020204030204" pitchFamily="34" charset="0"/>
              </a:rPr>
              <a:t>. </a:t>
            </a:r>
          </a:p>
          <a:p>
            <a:endParaRPr lang="en-US" sz="1600" dirty="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After deducting the </a:t>
            </a:r>
            <a:r>
              <a:rPr lang="en-US" sz="1600" b="1" dirty="0" smtClean="0">
                <a:latin typeface="Calibri" panose="020F0502020204030204" pitchFamily="34" charset="0"/>
                <a:cs typeface="Calibri" panose="020F0502020204030204" pitchFamily="34" charset="0"/>
              </a:rPr>
              <a:t>premium</a:t>
            </a:r>
            <a:r>
              <a:rPr lang="en-US" sz="1600" dirty="0" smtClean="0">
                <a:latin typeface="Calibri" panose="020F0502020204030204" pitchFamily="34" charset="0"/>
                <a:cs typeface="Calibri" panose="020F0502020204030204" pitchFamily="34" charset="0"/>
              </a:rPr>
              <a:t> of [25,000,000 x $0.045=$1,125,000], the net amount of USD received is </a:t>
            </a:r>
            <a:r>
              <a:rPr lang="en-US" sz="1600" b="1" dirty="0" smtClean="0">
                <a:latin typeface="Calibri" panose="020F0502020204030204" pitchFamily="34" charset="0"/>
                <a:cs typeface="Calibri" panose="020F0502020204030204" pitchFamily="34" charset="0"/>
              </a:rPr>
              <a:t>$33,062,500</a:t>
            </a:r>
            <a:r>
              <a:rPr lang="en-US" sz="1600" dirty="0" smtClean="0">
                <a:latin typeface="Calibri" panose="020F0502020204030204" pitchFamily="34" charset="0"/>
                <a:cs typeface="Calibri" panose="020F0502020204030204" pitchFamily="34" charset="0"/>
              </a:rPr>
              <a:t>.</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USD received per Euro=Strike –Premium =1.3675-0.045=1.3225</a:t>
            </a:r>
          </a:p>
          <a:p>
            <a:r>
              <a:rPr lang="en-US" sz="1600" dirty="0" smtClean="0">
                <a:latin typeface="Calibri" panose="020F0502020204030204" pitchFamily="34" charset="0"/>
                <a:cs typeface="Calibri" panose="020F0502020204030204" pitchFamily="34" charset="0"/>
              </a:rPr>
              <a:t>1.3225 x 25,000,000 =33,062,5000 </a:t>
            </a:r>
            <a:endParaRPr lang="en-US" sz="1600" dirty="0">
              <a:latin typeface="Calibri" panose="020F0502020204030204" pitchFamily="34" charset="0"/>
              <a:cs typeface="Calibri" panose="020F0502020204030204" pitchFamily="34" charset="0"/>
            </a:endParaRPr>
          </a:p>
          <a:p>
            <a:endParaRPr lang="en-US" sz="1600" dirty="0" smtClean="0">
              <a:latin typeface="Calibri" panose="020F0502020204030204" pitchFamily="34" charset="0"/>
              <a:cs typeface="Calibri" panose="020F0502020204030204" pitchFamily="34" charset="0"/>
            </a:endParaRPr>
          </a:p>
          <a:p>
            <a:r>
              <a:rPr lang="en-US" sz="1600" b="1" u="sng" dirty="0" smtClean="0">
                <a:latin typeface="Calibri" panose="020F0502020204030204" pitchFamily="34" charset="0"/>
                <a:cs typeface="Calibri" panose="020F0502020204030204" pitchFamily="34" charset="0"/>
              </a:rPr>
              <a:t>Alternatively: </a:t>
            </a:r>
          </a:p>
          <a:p>
            <a:endParaRPr lang="en-US" sz="1600" dirty="0" smtClean="0">
              <a:latin typeface="Calibri" panose="020F0502020204030204" pitchFamily="34" charset="0"/>
              <a:cs typeface="Calibri" panose="020F0502020204030204" pitchFamily="34" charset="0"/>
            </a:endParaRPr>
          </a:p>
          <a:p>
            <a:r>
              <a:rPr lang="en-US" sz="1600" dirty="0" smtClean="0">
                <a:latin typeface="Calibri" panose="020F0502020204030204" pitchFamily="34" charset="0"/>
                <a:cs typeface="Calibri" panose="020F0502020204030204" pitchFamily="34" charset="0"/>
              </a:rPr>
              <a:t>25,000,000 x 1.3675 –(25,000,000*0.045) =33,062,500</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3881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p:txBody>
          <a:bodyPr/>
          <a:lstStyle/>
          <a:p>
            <a:r>
              <a:rPr lang="en-US" altLang="en-US" smtClean="0"/>
              <a:t>Range Forward Contacts  </a:t>
            </a:r>
            <a:endParaRPr lang="en-US" altLang="en-US" dirty="0"/>
          </a:p>
        </p:txBody>
      </p:sp>
      <p:sp>
        <p:nvSpPr>
          <p:cNvPr id="558083" name="Rectangle 3"/>
          <p:cNvSpPr>
            <a:spLocks noGrp="1" noChangeArrowheads="1"/>
          </p:cNvSpPr>
          <p:nvPr>
            <p:ph type="body" idx="1"/>
          </p:nvPr>
        </p:nvSpPr>
        <p:spPr/>
        <p:txBody>
          <a:bodyPr/>
          <a:lstStyle/>
          <a:p>
            <a:r>
              <a:rPr lang="en-US" altLang="en-US" sz="1800" dirty="0" smtClean="0"/>
              <a:t>Range forward requires buying a put option and selling a call option.</a:t>
            </a:r>
          </a:p>
          <a:p>
            <a:r>
              <a:rPr lang="en-US" altLang="en-US" sz="1800" dirty="0" smtClean="0"/>
              <a:t>The idea is to maintain the protection at a lower cost!  The premium received from the call option should bring the cost down!  </a:t>
            </a:r>
          </a:p>
          <a:p>
            <a:r>
              <a:rPr lang="en-US" altLang="en-US" sz="1800" dirty="0" smtClean="0"/>
              <a:t>The trade-off to cost reduction is the limit imposed on the upside with the call strike; when the exchange rate moves in favor, at some point call will be exercised.</a:t>
            </a:r>
          </a:p>
          <a:p>
            <a:r>
              <a:rPr lang="en-US" altLang="en-US" sz="1800" dirty="0" smtClean="0"/>
              <a:t>Other names used for Range-Forward contracts are: </a:t>
            </a:r>
          </a:p>
          <a:p>
            <a:pPr lvl="1"/>
            <a:r>
              <a:rPr lang="en-US" altLang="en-US" sz="1400" dirty="0" smtClean="0"/>
              <a:t>Collar, </a:t>
            </a:r>
          </a:p>
          <a:p>
            <a:pPr lvl="1"/>
            <a:r>
              <a:rPr lang="en-US" altLang="en-US" sz="1400" dirty="0" smtClean="0"/>
              <a:t>Flexible Forward, </a:t>
            </a:r>
          </a:p>
          <a:p>
            <a:pPr lvl="1"/>
            <a:r>
              <a:rPr lang="en-US" altLang="en-US" sz="1400" dirty="0" smtClean="0"/>
              <a:t>Cylinder Option, </a:t>
            </a:r>
          </a:p>
          <a:p>
            <a:pPr lvl="1"/>
            <a:r>
              <a:rPr lang="en-US" altLang="en-US" sz="1400" dirty="0" smtClean="0"/>
              <a:t>Fence, </a:t>
            </a:r>
          </a:p>
          <a:p>
            <a:pPr lvl="1"/>
            <a:r>
              <a:rPr lang="en-US" altLang="en-US" sz="1400" dirty="0" smtClean="0"/>
              <a:t>Zero-Cost Tunnel, </a:t>
            </a:r>
          </a:p>
          <a:p>
            <a:pPr lvl="1"/>
            <a:r>
              <a:rPr lang="en-US" altLang="en-US" sz="1400" dirty="0" smtClean="0"/>
              <a:t>Mini-Max</a:t>
            </a:r>
            <a:endParaRPr lang="en-US" altLang="en-US" sz="1400" dirty="0"/>
          </a:p>
        </p:txBody>
      </p:sp>
    </p:spTree>
    <p:extLst>
      <p:ext uri="{BB962C8B-B14F-4D97-AF65-F5344CB8AC3E}">
        <p14:creationId xmlns:p14="http://schemas.microsoft.com/office/powerpoint/2010/main" val="66130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p:txBody>
          <a:bodyPr/>
          <a:lstStyle/>
          <a:p>
            <a:r>
              <a:rPr lang="en-US" altLang="en-US"/>
              <a:t>How to Set it up? </a:t>
            </a:r>
          </a:p>
        </p:txBody>
      </p:sp>
      <p:sp>
        <p:nvSpPr>
          <p:cNvPr id="574467" name="Rectangle 3"/>
          <p:cNvSpPr>
            <a:spLocks noGrp="1" noChangeArrowheads="1"/>
          </p:cNvSpPr>
          <p:nvPr>
            <p:ph type="body" idx="1"/>
          </p:nvPr>
        </p:nvSpPr>
        <p:spPr/>
        <p:txBody>
          <a:bodyPr/>
          <a:lstStyle/>
          <a:p>
            <a:pPr>
              <a:lnSpc>
                <a:spcPct val="90000"/>
              </a:lnSpc>
            </a:pPr>
            <a:r>
              <a:rPr lang="en-US" altLang="en-US" dirty="0" smtClean="0"/>
              <a:t>In the case of  a foreign currency denominated receivable, we first set the protection level (downside) which establishes </a:t>
            </a:r>
            <a:r>
              <a:rPr lang="en-US" altLang="en-US" b="1" u="sng" dirty="0" smtClean="0"/>
              <a:t>the </a:t>
            </a:r>
            <a:r>
              <a:rPr lang="en-US" altLang="en-US" b="1" u="sng" dirty="0"/>
              <a:t>floor </a:t>
            </a:r>
            <a:r>
              <a:rPr lang="en-US" altLang="en-US" dirty="0"/>
              <a:t>for the receivable. </a:t>
            </a:r>
          </a:p>
          <a:p>
            <a:pPr>
              <a:lnSpc>
                <a:spcPct val="90000"/>
              </a:lnSpc>
            </a:pPr>
            <a:r>
              <a:rPr lang="en-US" altLang="en-US" dirty="0"/>
              <a:t>Then depending on the upside potential that we are willing to give up, we set </a:t>
            </a:r>
            <a:r>
              <a:rPr lang="en-US" altLang="en-US" b="1" dirty="0"/>
              <a:t>the </a:t>
            </a:r>
            <a:r>
              <a:rPr lang="en-US" altLang="en-US" b="1" dirty="0" smtClean="0"/>
              <a:t>cap/limit </a:t>
            </a:r>
            <a:r>
              <a:rPr lang="en-US" altLang="en-US" dirty="0" smtClean="0"/>
              <a:t>on the upside with  </a:t>
            </a:r>
            <a:r>
              <a:rPr lang="en-US" altLang="en-US" dirty="0"/>
              <a:t>the call strike.</a:t>
            </a:r>
          </a:p>
          <a:p>
            <a:pPr>
              <a:lnSpc>
                <a:spcPct val="90000"/>
              </a:lnSpc>
            </a:pPr>
            <a:r>
              <a:rPr lang="en-US" altLang="en-US" dirty="0"/>
              <a:t>The more we give up, the more premium we collect! </a:t>
            </a:r>
          </a:p>
          <a:p>
            <a:pPr>
              <a:lnSpc>
                <a:spcPct val="90000"/>
              </a:lnSpc>
            </a:pPr>
            <a:r>
              <a:rPr lang="en-US" altLang="en-US" dirty="0" smtClean="0"/>
              <a:t>In zero-cost combinations, the call strike is selected such that the call premium fully covers the put premium we pay. </a:t>
            </a:r>
          </a:p>
          <a:p>
            <a:pPr>
              <a:lnSpc>
                <a:spcPct val="90000"/>
              </a:lnSpc>
            </a:pPr>
            <a:r>
              <a:rPr lang="en-US" altLang="en-US" dirty="0" smtClean="0"/>
              <a:t>Note that the call strike, the lower the call premium; therefore, if we desire to cover the put premium, we will have to settle with a relatively low limit. </a:t>
            </a:r>
            <a:endParaRPr lang="en-US" altLang="en-US" dirty="0"/>
          </a:p>
        </p:txBody>
      </p:sp>
    </p:spTree>
    <p:extLst>
      <p:ext uri="{BB962C8B-B14F-4D97-AF65-F5344CB8AC3E}">
        <p14:creationId xmlns:p14="http://schemas.microsoft.com/office/powerpoint/2010/main" val="1055433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Leading FX Traders </a:t>
            </a:r>
            <a:endParaRPr lang="en-US" dirty="0"/>
          </a:p>
        </p:txBody>
      </p:sp>
      <p:graphicFrame>
        <p:nvGraphicFramePr>
          <p:cNvPr id="5" name="ChartObject"/>
          <p:cNvGraphicFramePr/>
          <p:nvPr>
            <p:extLst/>
          </p:nvPr>
        </p:nvGraphicFramePr>
        <p:xfrm>
          <a:off x="762000" y="1752600"/>
          <a:ext cx="710040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81432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ltLang="en-US" dirty="0"/>
              <a:t>Range Forward </a:t>
            </a:r>
            <a:r>
              <a:rPr lang="en-US" altLang="en-US" sz="2400" dirty="0" smtClean="0"/>
              <a:t>Example</a:t>
            </a:r>
            <a:endParaRPr lang="en-US" altLang="en-US" sz="2400" dirty="0"/>
          </a:p>
        </p:txBody>
      </p:sp>
      <p:sp>
        <p:nvSpPr>
          <p:cNvPr id="559107" name="Rectangle 3"/>
          <p:cNvSpPr>
            <a:spLocks noGrp="1" noChangeArrowheads="1"/>
          </p:cNvSpPr>
          <p:nvPr>
            <p:ph type="body" idx="1"/>
          </p:nvPr>
        </p:nvSpPr>
        <p:spPr/>
        <p:txBody>
          <a:bodyPr/>
          <a:lstStyle/>
          <a:p>
            <a:r>
              <a:rPr lang="en-US" altLang="en-US" sz="2000" dirty="0" smtClean="0"/>
              <a:t>Suppose </a:t>
            </a:r>
            <a:r>
              <a:rPr lang="en-US" altLang="en-US" sz="2000" dirty="0"/>
              <a:t>w</a:t>
            </a:r>
            <a:r>
              <a:rPr lang="en-US" altLang="en-US" sz="2000" dirty="0" smtClean="0"/>
              <a:t>e have GBP 1m receivable; we are unsure about the direction of the pound. </a:t>
            </a:r>
          </a:p>
          <a:p>
            <a:r>
              <a:rPr lang="en-US" altLang="en-US" sz="2000" dirty="0" smtClean="0"/>
              <a:t>The forward contract on pound trades at  $1.4700 per pound; if we sell pound forward at 1.47 we are protected as the pound depreciates, but we miss the opportunity to benefit from its appreciation. </a:t>
            </a:r>
          </a:p>
          <a:p>
            <a:r>
              <a:rPr lang="en-US" altLang="en-US" sz="2000" dirty="0" smtClean="0"/>
              <a:t>A put option offers the upside potential  that we do not get with the forward contract. </a:t>
            </a:r>
          </a:p>
          <a:p>
            <a:r>
              <a:rPr lang="en-US" altLang="en-US" sz="2000" dirty="0" smtClean="0"/>
              <a:t>We can </a:t>
            </a:r>
            <a:r>
              <a:rPr lang="en-US" altLang="en-US" sz="2000" dirty="0"/>
              <a:t>b</a:t>
            </a:r>
            <a:r>
              <a:rPr lang="en-US" altLang="en-US" sz="2000" dirty="0" smtClean="0"/>
              <a:t>uy </a:t>
            </a:r>
            <a:r>
              <a:rPr lang="en-US" altLang="en-US" sz="2000" dirty="0"/>
              <a:t>a put </a:t>
            </a:r>
            <a:r>
              <a:rPr lang="en-US" altLang="en-US" sz="2000" dirty="0" smtClean="0"/>
              <a:t>option at a strike close to the forward rate;  this would affords us the protection that forward contract provides and will allow us to benefit from the appreciation of pound.</a:t>
            </a:r>
          </a:p>
          <a:p>
            <a:r>
              <a:rPr lang="en-US" altLang="en-US" sz="2000" dirty="0" smtClean="0"/>
              <a:t>The only problem with this solution is its cost; a put option at $1.47 will cost a substantial amount!  </a:t>
            </a:r>
            <a:endParaRPr lang="en-US" altLang="en-US" sz="2000" dirty="0"/>
          </a:p>
          <a:p>
            <a:pPr lvl="1"/>
            <a:endParaRPr lang="en-US" altLang="en-US" dirty="0"/>
          </a:p>
        </p:txBody>
      </p:sp>
    </p:spTree>
    <p:extLst>
      <p:ext uri="{BB962C8B-B14F-4D97-AF65-F5344CB8AC3E}">
        <p14:creationId xmlns:p14="http://schemas.microsoft.com/office/powerpoint/2010/main" val="15254873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p:txBody>
          <a:bodyPr/>
          <a:lstStyle/>
          <a:p>
            <a:r>
              <a:rPr lang="en-US" altLang="en-US" dirty="0"/>
              <a:t>Range Forward </a:t>
            </a:r>
            <a:r>
              <a:rPr lang="en-US" altLang="en-US" sz="2400" dirty="0" smtClean="0"/>
              <a:t>Example</a:t>
            </a:r>
            <a:endParaRPr lang="en-US" altLang="en-US" sz="2400" dirty="0"/>
          </a:p>
        </p:txBody>
      </p:sp>
      <p:sp>
        <p:nvSpPr>
          <p:cNvPr id="559107" name="Rectangle 3"/>
          <p:cNvSpPr>
            <a:spLocks noGrp="1" noChangeArrowheads="1"/>
          </p:cNvSpPr>
          <p:nvPr>
            <p:ph type="body" idx="1"/>
          </p:nvPr>
        </p:nvSpPr>
        <p:spPr/>
        <p:txBody>
          <a:bodyPr/>
          <a:lstStyle/>
          <a:p>
            <a:r>
              <a:rPr lang="en-US" altLang="en-US" sz="2000" dirty="0" smtClean="0"/>
              <a:t>“Range Forward” or “Zero Cost Collar” could be a possible compromise. </a:t>
            </a:r>
          </a:p>
          <a:p>
            <a:r>
              <a:rPr lang="en-US" altLang="en-US" sz="2000" dirty="0" smtClean="0"/>
              <a:t>We buy a put option with strike 1.4500; this sets the floor at $1.4500 per pound; the cost of this put option is $0.0226.</a:t>
            </a:r>
          </a:p>
          <a:p>
            <a:r>
              <a:rPr lang="en-US" altLang="en-US" sz="2000" dirty="0" smtClean="0"/>
              <a:t>To mitigate the put premium, we sell a call option that would cover the cost of buying put. A call option on pound with strike price $1.4900 costs $0.0226 which would cover the cost of the put option. </a:t>
            </a:r>
          </a:p>
          <a:p>
            <a:r>
              <a:rPr lang="en-US" altLang="en-US" sz="2000" dirty="0" smtClean="0"/>
              <a:t>With a long put with strike 1.4500 and short call with strike 1.4900 the net premium is zero.</a:t>
            </a:r>
          </a:p>
          <a:p>
            <a:r>
              <a:rPr lang="en-US" altLang="en-US" sz="2000" dirty="0" smtClean="0"/>
              <a:t>Long put at $1.4500 sets the floor for the pound receivable</a:t>
            </a:r>
          </a:p>
          <a:p>
            <a:r>
              <a:rPr lang="en-US" altLang="en-US" sz="2000" dirty="0" smtClean="0"/>
              <a:t>Short call at $1.4900 sets the cap for the pound receivable</a:t>
            </a:r>
          </a:p>
          <a:p>
            <a:r>
              <a:rPr lang="en-US" altLang="en-US" sz="2000" dirty="0" smtClean="0"/>
              <a:t>If the spot is below 1.45, we exercise the put; if the spot is above 1.49, call holder exercise the call. Between 1.45 and 1.49, neither option is exercised; we sell pound spot. </a:t>
            </a:r>
            <a:endParaRPr lang="en-US" altLang="en-US" sz="2000" dirty="0"/>
          </a:p>
        </p:txBody>
      </p:sp>
    </p:spTree>
    <p:extLst>
      <p:ext uri="{BB962C8B-B14F-4D97-AF65-F5344CB8AC3E}">
        <p14:creationId xmlns:p14="http://schemas.microsoft.com/office/powerpoint/2010/main" val="28826177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altLang="en-US"/>
              <a:t>Range Forward</a:t>
            </a:r>
          </a:p>
        </p:txBody>
      </p:sp>
      <p:graphicFrame>
        <p:nvGraphicFramePr>
          <p:cNvPr id="2" name="Object 3"/>
          <p:cNvGraphicFramePr>
            <a:graphicFrameLocks noGrp="1" noChangeAspect="1"/>
          </p:cNvGraphicFramePr>
          <p:nvPr>
            <p:ph type="chart" idx="4294967295"/>
          </p:nvPr>
        </p:nvGraphicFramePr>
        <p:xfrm>
          <a:off x="565170" y="1752600"/>
          <a:ext cx="801366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729990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p:txBody>
          <a:bodyPr/>
          <a:lstStyle/>
          <a:p>
            <a:r>
              <a:rPr lang="en-US" altLang="en-US"/>
              <a:t>Analysis</a:t>
            </a:r>
          </a:p>
        </p:txBody>
      </p:sp>
      <p:sp>
        <p:nvSpPr>
          <p:cNvPr id="561155" name="Rectangle 3"/>
          <p:cNvSpPr>
            <a:spLocks noGrp="1" noChangeArrowheads="1"/>
          </p:cNvSpPr>
          <p:nvPr>
            <p:ph type="body" idx="1"/>
          </p:nvPr>
        </p:nvSpPr>
        <p:spPr/>
        <p:txBody>
          <a:bodyPr/>
          <a:lstStyle/>
          <a:p>
            <a:r>
              <a:rPr lang="en-US" altLang="en-US"/>
              <a:t>If spot is below 1.45, we exercise the put option and clear $1,450,000!</a:t>
            </a:r>
          </a:p>
          <a:p>
            <a:r>
              <a:rPr lang="en-US" altLang="en-US"/>
              <a:t>If spot is above 1.49, the call option is exercised and we clear 1,490,000!</a:t>
            </a:r>
          </a:p>
          <a:p>
            <a:r>
              <a:rPr lang="en-US" altLang="en-US"/>
              <a:t>If the spot is between 1.45 and 1.49, neither option is exercised, and we sell pound in the spot market! </a:t>
            </a:r>
          </a:p>
        </p:txBody>
      </p:sp>
    </p:spTree>
    <p:extLst>
      <p:ext uri="{BB962C8B-B14F-4D97-AF65-F5344CB8AC3E}">
        <p14:creationId xmlns:p14="http://schemas.microsoft.com/office/powerpoint/2010/main" val="36301196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 Mayer Zero Cost Collar</a:t>
            </a:r>
            <a:endParaRPr lang="en-US" dirty="0"/>
          </a:p>
        </p:txBody>
      </p:sp>
      <p:sp>
        <p:nvSpPr>
          <p:cNvPr id="3" name="Content Placeholder 2"/>
          <p:cNvSpPr>
            <a:spLocks noGrp="1"/>
          </p:cNvSpPr>
          <p:nvPr>
            <p:ph idx="1"/>
          </p:nvPr>
        </p:nvSpPr>
        <p:spPr/>
        <p:txBody>
          <a:bodyPr/>
          <a:lstStyle/>
          <a:p>
            <a:r>
              <a:rPr lang="en-US" sz="1800" dirty="0" smtClean="0"/>
              <a:t>F. Mayer, an Australian importer of gourmet food from Europe has EUR 70 m payable in four months and is willing to hedge its EUR exposure. </a:t>
            </a:r>
          </a:p>
          <a:p>
            <a:r>
              <a:rPr lang="en-US" sz="1800" dirty="0" smtClean="0"/>
              <a:t>Plain Vanilla put options offered by </a:t>
            </a:r>
            <a:r>
              <a:rPr lang="en-US" sz="1800" dirty="0" err="1" smtClean="0"/>
              <a:t>F.Mayer’s</a:t>
            </a:r>
            <a:r>
              <a:rPr lang="en-US" sz="1800" dirty="0" smtClean="0"/>
              <a:t> at strike price EUR0.6910, has a premium of approximately €1.49m or AUD 2.13. </a:t>
            </a:r>
          </a:p>
          <a:p>
            <a:r>
              <a:rPr lang="en-US" sz="1800" dirty="0" smtClean="0"/>
              <a:t> In order to reduce this hefty put premium to limit the COGS below AUD103m, F. Mayer could sell call options on AUD at an acceptable strike price. </a:t>
            </a:r>
          </a:p>
          <a:p>
            <a:r>
              <a:rPr lang="en-US" sz="1800" dirty="0" smtClean="0"/>
              <a:t>With this, it can practically offset the premium paid for the put option by giving up cost reduction opportunities beyond the call strike! </a:t>
            </a:r>
          </a:p>
          <a:p>
            <a:r>
              <a:rPr lang="en-US" sz="1800" dirty="0" smtClean="0"/>
              <a:t>F. Mayer’s banker suggested F</a:t>
            </a:r>
            <a:r>
              <a:rPr lang="en-US" sz="1800" dirty="0"/>
              <a:t>. Mayer buys a put with €0.6860 and sells a call option with €0.6942 with the same expiration dates</a:t>
            </a:r>
            <a:r>
              <a:rPr lang="en-US" sz="1800" dirty="0" smtClean="0"/>
              <a:t>. At these strike prices, premiums paid and received offset each other; in other words combination has zero net cost. </a:t>
            </a:r>
            <a:endParaRPr lang="en-US" sz="1800" dirty="0"/>
          </a:p>
          <a:p>
            <a:endParaRPr lang="en-US" sz="1800" dirty="0"/>
          </a:p>
        </p:txBody>
      </p:sp>
    </p:spTree>
    <p:extLst>
      <p:ext uri="{BB962C8B-B14F-4D97-AF65-F5344CB8AC3E}">
        <p14:creationId xmlns:p14="http://schemas.microsoft.com/office/powerpoint/2010/main" val="135364486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parameters of the Collar-1</a:t>
            </a:r>
            <a:endParaRPr lang="en-US" dirty="0"/>
          </a:p>
        </p:txBody>
      </p:sp>
      <p:sp>
        <p:nvSpPr>
          <p:cNvPr id="3" name="Content Placeholder 2"/>
          <p:cNvSpPr>
            <a:spLocks noGrp="1"/>
          </p:cNvSpPr>
          <p:nvPr>
            <p:ph idx="1"/>
          </p:nvPr>
        </p:nvSpPr>
        <p:spPr/>
        <p:txBody>
          <a:bodyPr/>
          <a:lstStyle/>
          <a:p>
            <a:r>
              <a:rPr lang="en-US" sz="1800" dirty="0" smtClean="0"/>
              <a:t>If the EUR appreciates beyond EUR0.6860; </a:t>
            </a:r>
            <a:r>
              <a:rPr lang="en-US" sz="1800" dirty="0" err="1" smtClean="0"/>
              <a:t>F.Mayer</a:t>
            </a:r>
            <a:r>
              <a:rPr lang="en-US" sz="1800" dirty="0" smtClean="0"/>
              <a:t> exercises the AUD put/EUR call and limits its EUR 70 million cost at </a:t>
            </a:r>
          </a:p>
          <a:p>
            <a:pPr marL="457200" lvl="1" indent="0">
              <a:buNone/>
            </a:pPr>
            <a:r>
              <a:rPr lang="en-US" sz="1600" dirty="0" smtClean="0"/>
              <a:t> EUR70,000,000/[AUD/EUR0.6860]=A$102,040,816</a:t>
            </a:r>
          </a:p>
          <a:p>
            <a:r>
              <a:rPr lang="en-US" sz="1800" dirty="0" smtClean="0"/>
              <a:t>If the EUR depreciates beyond </a:t>
            </a:r>
            <a:r>
              <a:rPr lang="en-US" sz="1800" dirty="0"/>
              <a:t>€</a:t>
            </a:r>
            <a:r>
              <a:rPr lang="en-US" sz="1800" dirty="0" smtClean="0"/>
              <a:t>0.6942, the call holder exercises the call option and the cost of EUR 70m payable turns out to be:</a:t>
            </a:r>
          </a:p>
          <a:p>
            <a:pPr marL="457200" lvl="1" indent="0">
              <a:buNone/>
            </a:pPr>
            <a:r>
              <a:rPr lang="en-US" sz="1600" dirty="0" smtClean="0"/>
              <a:t>EUR70,000,000/[AUD/EUR0.6942]=A$100,835,494</a:t>
            </a:r>
          </a:p>
          <a:p>
            <a:r>
              <a:rPr lang="en-US" sz="1800" dirty="0" smtClean="0"/>
              <a:t>If the spot is between 0.6860 and 0.6942, neither option is exercised and F. Mayer purchases EUR 70m at the spot rate. </a:t>
            </a:r>
          </a:p>
          <a:p>
            <a:r>
              <a:rPr lang="en-US" sz="1800" dirty="0" smtClean="0"/>
              <a:t>With this arrangement, F. Mayer is locked into a </a:t>
            </a:r>
            <a:r>
              <a:rPr lang="en-US" sz="1800" dirty="0"/>
              <a:t>range between €</a:t>
            </a:r>
            <a:r>
              <a:rPr lang="en-US" sz="1800" dirty="0" smtClean="0"/>
              <a:t>0.6860 and €0.6942; with this, cost of EUR 70 m will never exceed A$102m, but it will also never be below A$100.8m </a:t>
            </a:r>
          </a:p>
          <a:p>
            <a:r>
              <a:rPr lang="en-US" sz="1800" dirty="0" smtClean="0"/>
              <a:t>The chart in the next slide illustrates this visually! </a:t>
            </a:r>
            <a:endParaRPr lang="en-US" sz="1800" dirty="0"/>
          </a:p>
        </p:txBody>
      </p:sp>
    </p:spTree>
    <p:extLst>
      <p:ext uri="{BB962C8B-B14F-4D97-AF65-F5344CB8AC3E}">
        <p14:creationId xmlns:p14="http://schemas.microsoft.com/office/powerpoint/2010/main" val="37485950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1600" dirty="0" smtClean="0"/>
              <a:t>Hedging </a:t>
            </a:r>
            <a:r>
              <a:rPr lang="en-US" sz="1600" dirty="0"/>
              <a:t>with </a:t>
            </a:r>
            <a:r>
              <a:rPr lang="en-US" sz="1600" dirty="0" err="1"/>
              <a:t>Collars:Long</a:t>
            </a:r>
            <a:r>
              <a:rPr lang="en-US" sz="1600" dirty="0"/>
              <a:t> Put with Strike €0.6860 and Short Call with Strike €</a:t>
            </a:r>
            <a:r>
              <a:rPr lang="en-US" sz="1600" dirty="0" smtClean="0"/>
              <a:t>0.6942</a:t>
            </a:r>
            <a:endParaRPr lang="en-US" sz="1600" dirty="0"/>
          </a:p>
        </p:txBody>
      </p:sp>
      <p:graphicFrame>
        <p:nvGraphicFramePr>
          <p:cNvPr id="5" name="Chart 4"/>
          <p:cNvGraphicFramePr>
            <a:graphicFrameLocks/>
          </p:cNvGraphicFramePr>
          <p:nvPr>
            <p:extLst/>
          </p:nvPr>
        </p:nvGraphicFramePr>
        <p:xfrm>
          <a:off x="1019175" y="1590675"/>
          <a:ext cx="6753225" cy="32861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286000" y="2590800"/>
            <a:ext cx="1524000" cy="461665"/>
          </a:xfrm>
          <a:prstGeom prst="rect">
            <a:avLst/>
          </a:prstGeom>
          <a:solidFill>
            <a:srgbClr val="92D050"/>
          </a:solidFill>
        </p:spPr>
        <p:txBody>
          <a:bodyPr wrap="square" rtlCol="0">
            <a:spAutoFit/>
          </a:bodyPr>
          <a:lstStyle/>
          <a:p>
            <a:pPr algn="ctr"/>
            <a:r>
              <a:rPr lang="en-US" sz="1200" dirty="0" smtClean="0"/>
              <a:t>Spot&lt;0.6860</a:t>
            </a:r>
          </a:p>
          <a:p>
            <a:pPr algn="ctr"/>
            <a:r>
              <a:rPr lang="en-US" sz="1200" dirty="0" smtClean="0"/>
              <a:t>Put is Exercised</a:t>
            </a:r>
            <a:endParaRPr lang="en-US" sz="1200" dirty="0"/>
          </a:p>
        </p:txBody>
      </p:sp>
      <p:sp>
        <p:nvSpPr>
          <p:cNvPr id="7" name="TextBox 6"/>
          <p:cNvSpPr txBox="1"/>
          <p:nvPr/>
        </p:nvSpPr>
        <p:spPr>
          <a:xfrm>
            <a:off x="5638800" y="2895600"/>
            <a:ext cx="1524000" cy="461665"/>
          </a:xfrm>
          <a:prstGeom prst="rect">
            <a:avLst/>
          </a:prstGeom>
          <a:solidFill>
            <a:srgbClr val="CCECFF"/>
          </a:solidFill>
        </p:spPr>
        <p:txBody>
          <a:bodyPr wrap="square" rtlCol="0">
            <a:spAutoFit/>
          </a:bodyPr>
          <a:lstStyle/>
          <a:p>
            <a:pPr algn="ctr"/>
            <a:r>
              <a:rPr lang="en-US" sz="1200" dirty="0" smtClean="0"/>
              <a:t>Spot&lt;0.6942</a:t>
            </a:r>
          </a:p>
          <a:p>
            <a:pPr algn="ctr"/>
            <a:r>
              <a:rPr lang="en-US" sz="1200" dirty="0" smtClean="0"/>
              <a:t>Call is Exercised</a:t>
            </a:r>
            <a:endParaRPr lang="en-US" sz="1200" dirty="0"/>
          </a:p>
        </p:txBody>
      </p:sp>
      <p:sp>
        <p:nvSpPr>
          <p:cNvPr id="8" name="TextBox 7"/>
          <p:cNvSpPr txBox="1"/>
          <p:nvPr/>
        </p:nvSpPr>
        <p:spPr>
          <a:xfrm>
            <a:off x="3505200" y="3779966"/>
            <a:ext cx="2590800" cy="369332"/>
          </a:xfrm>
          <a:prstGeom prst="rect">
            <a:avLst/>
          </a:prstGeom>
          <a:solidFill>
            <a:srgbClr val="FFC000"/>
          </a:solidFill>
        </p:spPr>
        <p:txBody>
          <a:bodyPr wrap="square" rtlCol="0">
            <a:spAutoFit/>
          </a:bodyPr>
          <a:lstStyle/>
          <a:p>
            <a:pPr algn="ctr"/>
            <a:r>
              <a:rPr lang="en-US" sz="900" dirty="0" smtClean="0"/>
              <a:t>0.6869&lt;Spot&lt;0.6942</a:t>
            </a:r>
          </a:p>
          <a:p>
            <a:pPr algn="ctr"/>
            <a:r>
              <a:rPr lang="en-US" sz="900" dirty="0" smtClean="0"/>
              <a:t>Neither of the Options are Exercised</a:t>
            </a:r>
            <a:endParaRPr lang="en-US" sz="900" dirty="0"/>
          </a:p>
        </p:txBody>
      </p:sp>
      <p:sp>
        <p:nvSpPr>
          <p:cNvPr id="9" name="TextBox 8"/>
          <p:cNvSpPr txBox="1"/>
          <p:nvPr/>
        </p:nvSpPr>
        <p:spPr>
          <a:xfrm>
            <a:off x="914400" y="5029200"/>
            <a:ext cx="7620000" cy="1077218"/>
          </a:xfrm>
          <a:prstGeom prst="rect">
            <a:avLst/>
          </a:prstGeom>
          <a:noFill/>
        </p:spPr>
        <p:txBody>
          <a:bodyPr wrap="square" rtlCol="0">
            <a:spAutoFit/>
          </a:bodyPr>
          <a:lstStyle/>
          <a:p>
            <a:r>
              <a:rPr lang="en-US" sz="1600" dirty="0" smtClean="0">
                <a:latin typeface="+mn-lt"/>
              </a:rPr>
              <a:t>By combining a long put option (or put option bought) and short call option (or call option sold) F. Mayer can eliminate option premiums. This incredible gain comes at a cost: we give up the opportunity to benefit from favorable exchange rate movements above 0.6942. This strategy locks </a:t>
            </a:r>
            <a:r>
              <a:rPr lang="en-US" sz="1600" dirty="0" err="1" smtClean="0">
                <a:latin typeface="+mn-lt"/>
              </a:rPr>
              <a:t>F.Mayer’s</a:t>
            </a:r>
            <a:r>
              <a:rPr lang="en-US" sz="1600" dirty="0" smtClean="0">
                <a:latin typeface="+mn-lt"/>
              </a:rPr>
              <a:t> COGS between AUD102,040,816 and AUD100,835,494.</a:t>
            </a:r>
            <a:endParaRPr lang="en-US" sz="1600" dirty="0">
              <a:latin typeface="+mn-lt"/>
            </a:endParaRPr>
          </a:p>
        </p:txBody>
      </p:sp>
    </p:spTree>
    <p:extLst>
      <p:ext uri="{BB962C8B-B14F-4D97-AF65-F5344CB8AC3E}">
        <p14:creationId xmlns:p14="http://schemas.microsoft.com/office/powerpoint/2010/main" val="29064503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smtClean="0"/>
              <a:t>Option Pricing and Valuation</a:t>
            </a:r>
            <a:endParaRPr lang="en-US" dirty="0"/>
          </a:p>
        </p:txBody>
      </p:sp>
      <p:sp>
        <p:nvSpPr>
          <p:cNvPr id="104451" name="Rectangle 3"/>
          <p:cNvSpPr>
            <a:spLocks noGrp="1" noChangeArrowheads="1"/>
          </p:cNvSpPr>
          <p:nvPr>
            <p:ph type="body" idx="1"/>
          </p:nvPr>
        </p:nvSpPr>
        <p:spPr>
          <a:ln>
            <a:solidFill>
              <a:srgbClr val="002060"/>
            </a:solidFill>
          </a:ln>
        </p:spPr>
        <p:txBody>
          <a:bodyPr/>
          <a:lstStyle/>
          <a:p>
            <a:r>
              <a:rPr lang="en-US" sz="1600" dirty="0" smtClean="0"/>
              <a:t>The premium of an option is composed of two parts: intrinsic value and time value.</a:t>
            </a:r>
          </a:p>
          <a:p>
            <a:endParaRPr lang="en-US" sz="1600" dirty="0" smtClean="0"/>
          </a:p>
          <a:p>
            <a:endParaRPr lang="en-US" sz="1600" dirty="0"/>
          </a:p>
          <a:p>
            <a:endParaRPr lang="en-US" sz="1600" dirty="0" smtClean="0"/>
          </a:p>
          <a:p>
            <a:endParaRPr lang="en-US" sz="1600" dirty="0" smtClean="0"/>
          </a:p>
          <a:p>
            <a:endParaRPr lang="en-US" sz="1600" dirty="0"/>
          </a:p>
          <a:p>
            <a:r>
              <a:rPr lang="en-US" sz="1600" dirty="0" smtClean="0"/>
              <a:t>Intrinsic value is the financial gain if the option is exercised immediately.</a:t>
            </a:r>
          </a:p>
          <a:p>
            <a:pPr lvl="1"/>
            <a:r>
              <a:rPr lang="en-US" sz="1400" dirty="0" smtClean="0"/>
              <a:t>S=Spot Rate, K=Exercise Price</a:t>
            </a:r>
          </a:p>
          <a:p>
            <a:pPr lvl="1"/>
            <a:r>
              <a:rPr lang="en-US" sz="1400" dirty="0" smtClean="0"/>
              <a:t>For a call option, intrinsic value is Max{(S-K),0} </a:t>
            </a:r>
          </a:p>
          <a:p>
            <a:pPr lvl="2"/>
            <a:r>
              <a:rPr lang="en-US" sz="1200" dirty="0" smtClean="0"/>
              <a:t>IV is zero when  the spot price is below the strike price (IV=0 if S&lt;K), otherwise it is (S-K)</a:t>
            </a:r>
          </a:p>
          <a:p>
            <a:pPr lvl="1"/>
            <a:r>
              <a:rPr lang="en-US" sz="1400" dirty="0" smtClean="0"/>
              <a:t>For a Put Option, Intrinsic Value (IV) is Max{(K-S),0}.</a:t>
            </a:r>
          </a:p>
          <a:p>
            <a:pPr lvl="2"/>
            <a:r>
              <a:rPr lang="en-US" sz="1200" dirty="0" smtClean="0"/>
              <a:t>IV is zero if the exercise price is below spot price  (IV=0 if K&lt;S)</a:t>
            </a:r>
          </a:p>
          <a:p>
            <a:pPr lvl="1"/>
            <a:r>
              <a:rPr lang="en-US" sz="1400" dirty="0" smtClean="0"/>
              <a:t>At the expiration, an option will have a value equal to its intrinsic value (zero time remaining to expiration means zero time value)</a:t>
            </a:r>
          </a:p>
        </p:txBody>
      </p:sp>
      <p:sp>
        <p:nvSpPr>
          <p:cNvPr id="10445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4" name="Rounded Rectangle 3"/>
          <p:cNvSpPr/>
          <p:nvPr/>
        </p:nvSpPr>
        <p:spPr>
          <a:xfrm>
            <a:off x="3581400" y="2286000"/>
            <a:ext cx="2362200" cy="5334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Option Premium </a:t>
            </a:r>
            <a:endParaRPr lang="en-US" dirty="0">
              <a:solidFill>
                <a:srgbClr val="002060"/>
              </a:solidFill>
            </a:endParaRPr>
          </a:p>
        </p:txBody>
      </p:sp>
      <p:sp>
        <p:nvSpPr>
          <p:cNvPr id="5" name="Rounded Rectangle 4"/>
          <p:cNvSpPr/>
          <p:nvPr/>
        </p:nvSpPr>
        <p:spPr>
          <a:xfrm>
            <a:off x="2286000" y="2971800"/>
            <a:ext cx="2352092" cy="9906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r>
              <a:rPr lang="en-US" dirty="0" smtClean="0">
                <a:solidFill>
                  <a:srgbClr val="002060"/>
                </a:solidFill>
              </a:rPr>
              <a:t>Intrinsic Value</a:t>
            </a:r>
          </a:p>
          <a:p>
            <a:pPr algn="ctr"/>
            <a:r>
              <a:rPr lang="en-US" sz="1600" dirty="0" err="1" smtClean="0"/>
              <a:t>Call-IV:Max</a:t>
            </a:r>
            <a:r>
              <a:rPr lang="en-US" sz="1600" dirty="0"/>
              <a:t>{(S-K),0} </a:t>
            </a:r>
            <a:endParaRPr lang="en-US" sz="1600" dirty="0" smtClean="0"/>
          </a:p>
          <a:p>
            <a:pPr algn="ctr"/>
            <a:r>
              <a:rPr lang="en-US" sz="1600" dirty="0" smtClean="0"/>
              <a:t>Put </a:t>
            </a:r>
            <a:r>
              <a:rPr lang="en-US" sz="1600" dirty="0" err="1" smtClean="0"/>
              <a:t>IV:Max</a:t>
            </a:r>
            <a:r>
              <a:rPr lang="en-US" sz="1600" dirty="0"/>
              <a:t>{(K-S),0}.</a:t>
            </a:r>
          </a:p>
          <a:p>
            <a:pPr algn="ctr"/>
            <a:r>
              <a:rPr lang="en-US" sz="1600" dirty="0" smtClean="0">
                <a:solidFill>
                  <a:srgbClr val="002060"/>
                </a:solidFill>
              </a:rPr>
              <a:t> </a:t>
            </a:r>
            <a:endParaRPr lang="en-US" sz="1600" dirty="0">
              <a:solidFill>
                <a:srgbClr val="002060"/>
              </a:solidFill>
            </a:endParaRPr>
          </a:p>
        </p:txBody>
      </p:sp>
      <p:sp>
        <p:nvSpPr>
          <p:cNvPr id="9" name="Rounded Rectangle 8"/>
          <p:cNvSpPr/>
          <p:nvPr/>
        </p:nvSpPr>
        <p:spPr>
          <a:xfrm>
            <a:off x="5105400" y="2990298"/>
            <a:ext cx="2667000" cy="97210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Time Value</a:t>
            </a:r>
          </a:p>
          <a:p>
            <a:pPr algn="ctr"/>
            <a:r>
              <a:rPr lang="en-US" dirty="0" smtClean="0">
                <a:solidFill>
                  <a:schemeClr val="bg1"/>
                </a:solidFill>
              </a:rPr>
              <a:t>Call/Put TV: f (</a:t>
            </a:r>
            <a:r>
              <a:rPr lang="en-US" dirty="0" err="1" smtClean="0">
                <a:solidFill>
                  <a:schemeClr val="bg1"/>
                </a:solidFill>
              </a:rPr>
              <a:t>T,i</a:t>
            </a:r>
            <a:r>
              <a:rPr lang="en-US" baseline="-25000" dirty="0" err="1" smtClean="0">
                <a:solidFill>
                  <a:schemeClr val="bg1"/>
                </a:solidFill>
              </a:rPr>
              <a:t>d</a:t>
            </a:r>
            <a:r>
              <a:rPr lang="en-US" dirty="0" smtClean="0">
                <a:solidFill>
                  <a:schemeClr val="bg1"/>
                </a:solidFill>
              </a:rPr>
              <a:t>-i</a:t>
            </a:r>
            <a:r>
              <a:rPr lang="en-US" baseline="-25000" dirty="0" smtClean="0">
                <a:solidFill>
                  <a:schemeClr val="bg1"/>
                </a:solidFill>
              </a:rPr>
              <a:t>f</a:t>
            </a:r>
            <a:r>
              <a:rPr lang="en-US" dirty="0" smtClean="0">
                <a:solidFill>
                  <a:schemeClr val="bg1"/>
                </a:solidFill>
              </a:rPr>
              <a:t>,</a:t>
            </a:r>
            <a:r>
              <a:rPr lang="el-GR" dirty="0" smtClean="0">
                <a:solidFill>
                  <a:schemeClr val="bg1"/>
                </a:solidFill>
                <a:latin typeface="Times New Roman" panose="02020603050405020304" pitchFamily="18" charset="0"/>
                <a:cs typeface="Times New Roman" panose="02020603050405020304" pitchFamily="18" charset="0"/>
              </a:rPr>
              <a:t>σ</a:t>
            </a:r>
            <a:r>
              <a:rPr lang="en-US" dirty="0" smtClean="0">
                <a:solidFill>
                  <a:schemeClr val="bg1"/>
                </a:solidFill>
              </a:rPr>
              <a:t>)</a:t>
            </a:r>
            <a:endParaRPr lang="en-US" dirty="0">
              <a:solidFill>
                <a:schemeClr val="bg1"/>
              </a:solidFill>
            </a:endParaRPr>
          </a:p>
        </p:txBody>
      </p:sp>
      <p:sp>
        <p:nvSpPr>
          <p:cNvPr id="7" name="TextBox 6"/>
          <p:cNvSpPr txBox="1"/>
          <p:nvPr/>
        </p:nvSpPr>
        <p:spPr>
          <a:xfrm>
            <a:off x="4701853" y="3319209"/>
            <a:ext cx="304800" cy="369332"/>
          </a:xfrm>
          <a:prstGeom prst="rect">
            <a:avLst/>
          </a:prstGeom>
          <a:noFill/>
        </p:spPr>
        <p:txBody>
          <a:bodyPr wrap="square" rtlCol="0">
            <a:spAutoFit/>
          </a:bodyPr>
          <a:lstStyle/>
          <a:p>
            <a:r>
              <a:rPr lang="en-US" dirty="0" smtClean="0"/>
              <a:t>+</a:t>
            </a:r>
            <a:endParaRPr lang="en-US" dirty="0"/>
          </a:p>
        </p:txBody>
      </p:sp>
      <p:cxnSp>
        <p:nvCxnSpPr>
          <p:cNvPr id="15" name="Straight Connector 14"/>
          <p:cNvCxnSpPr/>
          <p:nvPr/>
        </p:nvCxnSpPr>
        <p:spPr>
          <a:xfrm>
            <a:off x="5599930" y="2812141"/>
            <a:ext cx="0" cy="1659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100806" y="2807387"/>
            <a:ext cx="0" cy="165965"/>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82124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time value of the option reflects the prospect of a favorable movement of the </a:t>
            </a:r>
            <a:r>
              <a:rPr lang="en-US" dirty="0" smtClean="0"/>
              <a:t>spot </a:t>
            </a:r>
            <a:r>
              <a:rPr lang="en-US" dirty="0"/>
              <a:t>rate such that the option expires with a more favorable intrinsic value than the current intrinsic value. </a:t>
            </a:r>
          </a:p>
          <a:p>
            <a:r>
              <a:rPr lang="en-US" dirty="0"/>
              <a:t>It exists because  the spot rate, can potentially move further and further into the money between the present time and the option’s expiration date.</a:t>
            </a:r>
          </a:p>
          <a:p>
            <a:endParaRPr lang="en-US" dirty="0"/>
          </a:p>
        </p:txBody>
      </p:sp>
    </p:spTree>
    <p:extLst>
      <p:ext uri="{BB962C8B-B14F-4D97-AF65-F5344CB8AC3E}">
        <p14:creationId xmlns:p14="http://schemas.microsoft.com/office/powerpoint/2010/main" val="2552459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Option Pricing and Valuation</a:t>
            </a:r>
          </a:p>
        </p:txBody>
      </p:sp>
      <p:sp>
        <p:nvSpPr>
          <p:cNvPr id="105475" name="Rectangle 3"/>
          <p:cNvSpPr>
            <a:spLocks noGrp="1" noChangeArrowheads="1"/>
          </p:cNvSpPr>
          <p:nvPr>
            <p:ph type="body" idx="1"/>
          </p:nvPr>
        </p:nvSpPr>
        <p:spPr>
          <a:xfrm>
            <a:off x="1676400" y="1600200"/>
            <a:ext cx="6553200" cy="4906963"/>
          </a:xfrm>
        </p:spPr>
        <p:txBody>
          <a:bodyPr/>
          <a:lstStyle/>
          <a:p>
            <a:pPr>
              <a:lnSpc>
                <a:spcPct val="90000"/>
              </a:lnSpc>
            </a:pPr>
            <a:r>
              <a:rPr lang="en-US" dirty="0" smtClean="0"/>
              <a:t>The pricing of any currency option combines six elements:</a:t>
            </a:r>
          </a:p>
          <a:p>
            <a:pPr lvl="1">
              <a:lnSpc>
                <a:spcPct val="90000"/>
              </a:lnSpc>
            </a:pPr>
            <a:r>
              <a:rPr lang="en-US" dirty="0" smtClean="0"/>
              <a:t>Spot rate</a:t>
            </a:r>
          </a:p>
          <a:p>
            <a:pPr lvl="1">
              <a:lnSpc>
                <a:spcPct val="90000"/>
              </a:lnSpc>
            </a:pPr>
            <a:r>
              <a:rPr lang="en-US" dirty="0" smtClean="0"/>
              <a:t>Strike Price </a:t>
            </a:r>
          </a:p>
          <a:p>
            <a:pPr lvl="1">
              <a:lnSpc>
                <a:spcPct val="90000"/>
              </a:lnSpc>
            </a:pPr>
            <a:r>
              <a:rPr lang="en-US" dirty="0" smtClean="0"/>
              <a:t>Time to maturity</a:t>
            </a:r>
          </a:p>
          <a:p>
            <a:pPr lvl="1">
              <a:lnSpc>
                <a:spcPct val="90000"/>
              </a:lnSpc>
            </a:pPr>
            <a:r>
              <a:rPr lang="en-US" dirty="0" smtClean="0"/>
              <a:t>Domestic interest rate</a:t>
            </a:r>
          </a:p>
          <a:p>
            <a:pPr lvl="1">
              <a:lnSpc>
                <a:spcPct val="90000"/>
              </a:lnSpc>
            </a:pPr>
            <a:r>
              <a:rPr lang="en-US" dirty="0" smtClean="0"/>
              <a:t>Foreign currency interest rate</a:t>
            </a:r>
          </a:p>
          <a:p>
            <a:pPr lvl="1">
              <a:lnSpc>
                <a:spcPct val="90000"/>
              </a:lnSpc>
            </a:pPr>
            <a:r>
              <a:rPr lang="en-US" dirty="0" smtClean="0"/>
              <a:t>Volatility (standard deviation of daily spot price movements)</a:t>
            </a:r>
          </a:p>
        </p:txBody>
      </p:sp>
      <p:sp>
        <p:nvSpPr>
          <p:cNvPr id="10547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3140608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Turnover by Instrument</a:t>
            </a:r>
            <a:endParaRPr lang="en-US" dirty="0"/>
          </a:p>
        </p:txBody>
      </p:sp>
      <p:pic>
        <p:nvPicPr>
          <p:cNvPr id="5" name="Picture 4"/>
          <p:cNvPicPr>
            <a:picLocks noChangeAspect="1"/>
          </p:cNvPicPr>
          <p:nvPr/>
        </p:nvPicPr>
        <p:blipFill>
          <a:blip r:embed="rId2"/>
          <a:stretch>
            <a:fillRect/>
          </a:stretch>
        </p:blipFill>
        <p:spPr>
          <a:xfrm>
            <a:off x="1447800" y="1828800"/>
            <a:ext cx="7491083" cy="4309314"/>
          </a:xfrm>
          <a:prstGeom prst="rect">
            <a:avLst/>
          </a:prstGeom>
        </p:spPr>
      </p:pic>
    </p:spTree>
    <p:extLst>
      <p:ext uri="{BB962C8B-B14F-4D97-AF65-F5344CB8AC3E}">
        <p14:creationId xmlns:p14="http://schemas.microsoft.com/office/powerpoint/2010/main" val="18122919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0"/>
          <p:cNvSpPr>
            <a:spLocks noGrp="1" noChangeArrowheads="1"/>
          </p:cNvSpPr>
          <p:nvPr>
            <p:ph type="title"/>
          </p:nvPr>
        </p:nvSpPr>
        <p:spPr/>
        <p:txBody>
          <a:bodyPr/>
          <a:lstStyle/>
          <a:p>
            <a:pPr eaLnBrk="1" hangingPunct="1"/>
            <a:r>
              <a:rPr lang="en-US" sz="2800" smtClean="0"/>
              <a:t>Option Prices/Value</a:t>
            </a:r>
          </a:p>
        </p:txBody>
      </p:sp>
      <p:graphicFrame>
        <p:nvGraphicFramePr>
          <p:cNvPr id="555050" name="Group 42"/>
          <p:cNvGraphicFramePr>
            <a:graphicFrameLocks noGrp="1"/>
          </p:cNvGraphicFramePr>
          <p:nvPr>
            <p:ph idx="1"/>
            <p:extLst/>
          </p:nvPr>
        </p:nvGraphicFramePr>
        <p:xfrm>
          <a:off x="571500" y="1752600"/>
          <a:ext cx="8001000" cy="4571683"/>
        </p:xfrm>
        <a:graphic>
          <a:graphicData uri="http://schemas.openxmlformats.org/drawingml/2006/table">
            <a:tbl>
              <a:tblPr/>
              <a:tblGrid>
                <a:gridCol w="2667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tblGrid>
              <a:tr h="527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rgbClr val="002060"/>
                          </a:solidFill>
                          <a:effectLst/>
                          <a:latin typeface="Times New Roman" pitchFamily="18" charset="0"/>
                        </a:rPr>
                        <a:t>Factors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rPr>
                        <a:t>Call Premium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rPr>
                        <a:t>Put Premium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5762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rPr>
                        <a:t>Spot Price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5524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Strike Price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7429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Time to Expiration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527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Volatility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57943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rgbClr val="002060"/>
                          </a:solidFill>
                          <a:effectLst/>
                          <a:latin typeface="Times New Roman" pitchFamily="18" charset="0"/>
                        </a:rPr>
                        <a:t>Domestic Interest Rate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r h="5810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rgbClr val="002060"/>
                          </a:solidFill>
                          <a:effectLst/>
                          <a:latin typeface="Times New Roman" pitchFamily="18" charset="0"/>
                        </a:rPr>
                        <a:t>Foreign Interest Rate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dirty="0" smtClean="0">
                          <a:ln>
                            <a:noFill/>
                          </a:ln>
                          <a:solidFill>
                            <a:srgbClr val="002060"/>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43969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defRPr/>
            </a:pPr>
            <a:r>
              <a:rPr lang="en-US" sz="2800" dirty="0" smtClean="0"/>
              <a:t>Modified Black and Sholes Option Pricing Model</a:t>
            </a:r>
          </a:p>
        </p:txBody>
      </p:sp>
      <p:graphicFrame>
        <p:nvGraphicFramePr>
          <p:cNvPr id="19458" name="Object 3"/>
          <p:cNvGraphicFramePr>
            <a:graphicFrameLocks noGrp="1" noChangeAspect="1"/>
          </p:cNvGraphicFramePr>
          <p:nvPr>
            <p:ph idx="4294967295"/>
            <p:extLst>
              <p:ext uri="{D42A27DB-BD31-4B8C-83A1-F6EECF244321}">
                <p14:modId xmlns:p14="http://schemas.microsoft.com/office/powerpoint/2010/main" val="2803818249"/>
              </p:ext>
            </p:extLst>
          </p:nvPr>
        </p:nvGraphicFramePr>
        <p:xfrm>
          <a:off x="2111687" y="1562716"/>
          <a:ext cx="5022512" cy="1022674"/>
        </p:xfrm>
        <a:graphic>
          <a:graphicData uri="http://schemas.openxmlformats.org/presentationml/2006/ole">
            <mc:AlternateContent xmlns:mc="http://schemas.openxmlformats.org/markup-compatibility/2006">
              <mc:Choice xmlns:v="urn:schemas-microsoft-com:vml" Requires="v">
                <p:oleObj spid="_x0000_s6161" name="Equation" r:id="rId4" imgW="2120760" imgH="431640" progId="Equation.DSMT4">
                  <p:embed/>
                </p:oleObj>
              </mc:Choice>
              <mc:Fallback>
                <p:oleObj name="Equation" r:id="rId4" imgW="2120760" imgH="431640" progId="Equation.DSMT4">
                  <p:embed/>
                  <p:pic>
                    <p:nvPicPr>
                      <p:cNvPr id="19458" name="Object 3"/>
                      <p:cNvPicPr>
                        <a:picLocks noChangeAspect="1" noChangeArrowheads="1"/>
                      </p:cNvPicPr>
                      <p:nvPr/>
                    </p:nvPicPr>
                    <p:blipFill>
                      <a:blip r:embed="rId5"/>
                      <a:srcRect/>
                      <a:stretch>
                        <a:fillRect/>
                      </a:stretch>
                    </p:blipFill>
                    <p:spPr bwMode="auto">
                      <a:xfrm>
                        <a:off x="2111687" y="1562716"/>
                        <a:ext cx="5022512" cy="1022674"/>
                      </a:xfrm>
                      <a:prstGeom prst="rect">
                        <a:avLst/>
                      </a:prstGeom>
                      <a:noFill/>
                      <a:ln w="38100">
                        <a:noFill/>
                        <a:miter lim="800000"/>
                        <a:headEnd type="none" w="sm" len="sm"/>
                        <a:tailEnd type="none" w="sm" len="sm"/>
                      </a:ln>
                      <a:effectLst/>
                    </p:spPr>
                  </p:pic>
                </p:oleObj>
              </mc:Fallback>
            </mc:AlternateContent>
          </a:graphicData>
        </a:graphic>
      </p:graphicFrame>
      <p:sp>
        <p:nvSpPr>
          <p:cNvPr id="19460" name="Text Box 41"/>
          <p:cNvSpPr txBox="1">
            <a:spLocks noChangeArrowheads="1"/>
          </p:cNvSpPr>
          <p:nvPr/>
        </p:nvSpPr>
        <p:spPr bwMode="auto">
          <a:xfrm>
            <a:off x="1574981" y="5292733"/>
            <a:ext cx="7399376" cy="923330"/>
          </a:xfrm>
          <a:prstGeom prst="rect">
            <a:avLst/>
          </a:prstGeom>
          <a:noFill/>
          <a:ln w="9525">
            <a:noFill/>
            <a:miter lim="800000"/>
            <a:headEnd/>
            <a:tailEnd/>
          </a:ln>
        </p:spPr>
        <p:txBody>
          <a:bodyPr wrap="square">
            <a:spAutoFit/>
          </a:bodyPr>
          <a:lstStyle/>
          <a:p>
            <a:endParaRPr lang="en-US" dirty="0" smtClean="0"/>
          </a:p>
          <a:p>
            <a:r>
              <a:rPr lang="en-US" b="1" dirty="0">
                <a:latin typeface="Calibri" panose="020F0502020204030204" pitchFamily="34" charset="0"/>
                <a:cs typeface="Calibri" panose="020F0502020204030204" pitchFamily="34" charset="0"/>
              </a:rPr>
              <a:t>Option Price=</a:t>
            </a:r>
            <a:r>
              <a:rPr lang="en-US" b="1" i="1" dirty="0">
                <a:latin typeface="Calibri" panose="020F0502020204030204" pitchFamily="34" charset="0"/>
                <a:cs typeface="Calibri" panose="020F0502020204030204" pitchFamily="34" charset="0"/>
              </a:rPr>
              <a:t>f</a:t>
            </a:r>
            <a:r>
              <a:rPr lang="en-US" b="1" dirty="0">
                <a:latin typeface="Calibri" panose="020F0502020204030204" pitchFamily="34" charset="0"/>
                <a:cs typeface="Calibri" panose="020F0502020204030204" pitchFamily="34" charset="0"/>
              </a:rPr>
              <a:t> (Spot, Strike, Time To Expiration, Volatility, Interest Rate Diff)</a:t>
            </a:r>
          </a:p>
          <a:p>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08354291"/>
              </p:ext>
            </p:extLst>
          </p:nvPr>
        </p:nvGraphicFramePr>
        <p:xfrm>
          <a:off x="1676294" y="2456901"/>
          <a:ext cx="3598375" cy="1115644"/>
        </p:xfrm>
        <a:graphic>
          <a:graphicData uri="http://schemas.openxmlformats.org/presentationml/2006/ole">
            <mc:AlternateContent xmlns:mc="http://schemas.openxmlformats.org/markup-compatibility/2006">
              <mc:Choice xmlns:v="urn:schemas-microsoft-com:vml" Requires="v">
                <p:oleObj spid="_x0000_s6162" name="Equation" r:id="rId6" imgW="2006280" imgH="622080" progId="Equation.DSMT4">
                  <p:embed/>
                </p:oleObj>
              </mc:Choice>
              <mc:Fallback>
                <p:oleObj name="Equation" r:id="rId6" imgW="2006280" imgH="622080" progId="Equation.DSMT4">
                  <p:embed/>
                  <p:pic>
                    <p:nvPicPr>
                      <p:cNvPr id="2" name="Object 1"/>
                      <p:cNvPicPr/>
                      <p:nvPr/>
                    </p:nvPicPr>
                    <p:blipFill>
                      <a:blip r:embed="rId7"/>
                      <a:stretch>
                        <a:fillRect/>
                      </a:stretch>
                    </p:blipFill>
                    <p:spPr>
                      <a:xfrm>
                        <a:off x="1676294" y="2456901"/>
                        <a:ext cx="3598375" cy="1115644"/>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800891957"/>
              </p:ext>
            </p:extLst>
          </p:nvPr>
        </p:nvGraphicFramePr>
        <p:xfrm>
          <a:off x="1676400" y="4326978"/>
          <a:ext cx="1974562" cy="487546"/>
        </p:xfrm>
        <a:graphic>
          <a:graphicData uri="http://schemas.openxmlformats.org/presentationml/2006/ole">
            <mc:AlternateContent xmlns:mc="http://schemas.openxmlformats.org/markup-compatibility/2006">
              <mc:Choice xmlns:v="urn:schemas-microsoft-com:vml" Requires="v">
                <p:oleObj spid="_x0000_s6163" name="Equation" r:id="rId8" imgW="1028520" imgH="253800" progId="Equation.DSMT4">
                  <p:embed/>
                </p:oleObj>
              </mc:Choice>
              <mc:Fallback>
                <p:oleObj name="Equation" r:id="rId8" imgW="1028520" imgH="253800" progId="Equation.DSMT4">
                  <p:embed/>
                  <p:pic>
                    <p:nvPicPr>
                      <p:cNvPr id="3" name="Object 2"/>
                      <p:cNvPicPr/>
                      <p:nvPr/>
                    </p:nvPicPr>
                    <p:blipFill>
                      <a:blip r:embed="rId9"/>
                      <a:stretch>
                        <a:fillRect/>
                      </a:stretch>
                    </p:blipFill>
                    <p:spPr>
                      <a:xfrm>
                        <a:off x="1676400" y="4326978"/>
                        <a:ext cx="1974562" cy="487546"/>
                      </a:xfrm>
                      <a:prstGeom prst="rect">
                        <a:avLst/>
                      </a:prstGeom>
                    </p:spPr>
                  </p:pic>
                </p:oleObj>
              </mc:Fallback>
            </mc:AlternateContent>
          </a:graphicData>
        </a:graphic>
      </p:graphicFrame>
      <p:sp>
        <p:nvSpPr>
          <p:cNvPr id="4" name="Rectangle 3"/>
          <p:cNvSpPr/>
          <p:nvPr/>
        </p:nvSpPr>
        <p:spPr>
          <a:xfrm>
            <a:off x="1379982" y="2416711"/>
            <a:ext cx="4191000" cy="1273567"/>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10062" y="2380933"/>
            <a:ext cx="3122004" cy="1477328"/>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a:t>
            </a:r>
            <a:r>
              <a:rPr lang="en-US" baseline="-25000" dirty="0" smtClean="0">
                <a:latin typeface="Calibri" panose="020F0502020204030204" pitchFamily="34" charset="0"/>
                <a:cs typeface="Calibri" panose="020F0502020204030204" pitchFamily="34" charset="0"/>
              </a:rPr>
              <a:t>1</a:t>
            </a:r>
            <a:r>
              <a:rPr lang="en-US" dirty="0" smtClean="0">
                <a:latin typeface="Calibri" panose="020F0502020204030204" pitchFamily="34" charset="0"/>
                <a:cs typeface="Calibri" panose="020F0502020204030204" pitchFamily="34" charset="0"/>
              </a:rPr>
              <a:t>, maps the expected spot rate at the expiration to a standard normal variable with mean zero and volatility 1 with the condition imposed that S&gt;K</a:t>
            </a:r>
            <a:endParaRPr lang="en-US" dirty="0">
              <a:latin typeface="Calibri" panose="020F0502020204030204" pitchFamily="34" charset="0"/>
              <a:cs typeface="Calibri" panose="020F0502020204030204" pitchFamily="34" charset="0"/>
            </a:endParaRPr>
          </a:p>
        </p:txBody>
      </p:sp>
      <p:sp>
        <p:nvSpPr>
          <p:cNvPr id="9" name="TextBox 8"/>
          <p:cNvSpPr txBox="1"/>
          <p:nvPr/>
        </p:nvSpPr>
        <p:spPr>
          <a:xfrm>
            <a:off x="4114800" y="4018307"/>
            <a:ext cx="4461774" cy="1200329"/>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d</a:t>
            </a:r>
            <a:r>
              <a:rPr lang="en-US" baseline="-25000" dirty="0" smtClean="0">
                <a:latin typeface="Calibri" panose="020F0502020204030204" pitchFamily="34" charset="0"/>
                <a:cs typeface="Calibri" panose="020F0502020204030204" pitchFamily="34" charset="0"/>
              </a:rPr>
              <a:t>2</a:t>
            </a:r>
            <a:r>
              <a:rPr lang="en-US" dirty="0" smtClean="0">
                <a:latin typeface="Calibri" panose="020F0502020204030204" pitchFamily="34" charset="0"/>
                <a:cs typeface="Calibri" panose="020F0502020204030204" pitchFamily="34" charset="0"/>
              </a:rPr>
              <a:t>, maps the expected spot rate at the expiration to a standard normal variable with mean zero and volatility 1 with no condition imposed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80976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Pricing a Call Option</a:t>
            </a:r>
            <a:endParaRPr lang="en-US" dirty="0"/>
          </a:p>
        </p:txBody>
      </p:sp>
      <p:sp>
        <p:nvSpPr>
          <p:cNvPr id="4" name="Content Placeholder 3"/>
          <p:cNvSpPr>
            <a:spLocks noGrp="1"/>
          </p:cNvSpPr>
          <p:nvPr>
            <p:ph idx="1"/>
          </p:nvPr>
        </p:nvSpPr>
        <p:spPr/>
        <p:txBody>
          <a:bodyPr/>
          <a:lstStyle/>
          <a:p>
            <a:r>
              <a:rPr lang="en-US" dirty="0" smtClean="0"/>
              <a:t>Suppose we want to price one </a:t>
            </a:r>
            <a:r>
              <a:rPr lang="en-US" dirty="0"/>
              <a:t>year call option on Euros at a strike rate of EUR/USD1.2500 </a:t>
            </a:r>
            <a:r>
              <a:rPr lang="en-US" dirty="0" smtClean="0"/>
              <a:t>when the spot rate is 1.2675.  </a:t>
            </a:r>
          </a:p>
          <a:p>
            <a:r>
              <a:rPr lang="en-US" dirty="0" smtClean="0"/>
              <a:t>Also assume that the domestic </a:t>
            </a:r>
            <a:r>
              <a:rPr lang="en-US" dirty="0"/>
              <a:t>and foreign interest rates are 1.45 and 2.19</a:t>
            </a:r>
            <a:r>
              <a:rPr lang="en-US" dirty="0" smtClean="0"/>
              <a:t>%, </a:t>
            </a:r>
            <a:r>
              <a:rPr lang="en-US" dirty="0"/>
              <a:t>respectively.  </a:t>
            </a:r>
            <a:r>
              <a:rPr lang="en-US" dirty="0" smtClean="0"/>
              <a:t>The volatility of EUR/USD exchange rate is 10.5%. </a:t>
            </a:r>
          </a:p>
          <a:p>
            <a:r>
              <a:rPr lang="en-US" dirty="0" smtClean="0"/>
              <a:t>What is the B-S-M-K value of the call option? Or simply what is the option premium for this call option? </a:t>
            </a:r>
          </a:p>
          <a:p>
            <a:endParaRPr lang="en-US" dirty="0"/>
          </a:p>
        </p:txBody>
      </p:sp>
    </p:spTree>
    <p:extLst>
      <p:ext uri="{BB962C8B-B14F-4D97-AF65-F5344CB8AC3E}">
        <p14:creationId xmlns:p14="http://schemas.microsoft.com/office/powerpoint/2010/main" val="17934507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B-S-M-K Model/Call Option Premium</a:t>
            </a:r>
            <a:endParaRPr lang="en-US" dirty="0"/>
          </a:p>
        </p:txBody>
      </p:sp>
      <p:sp>
        <p:nvSpPr>
          <p:cNvPr id="4" name="Content Placeholder 3"/>
          <p:cNvSpPr>
            <a:spLocks noGrp="1"/>
          </p:cNvSpPr>
          <p:nvPr>
            <p:ph idx="1"/>
          </p:nvPr>
        </p:nvSpPr>
        <p:spPr/>
        <p:txBody>
          <a:bodyPr/>
          <a:lstStyle/>
          <a:p>
            <a:r>
              <a:rPr lang="en-US" sz="2000" dirty="0" smtClean="0"/>
              <a:t>To solve the problem we need to use B-S-M-Garman-</a:t>
            </a:r>
            <a:r>
              <a:rPr lang="en-US" sz="2000" dirty="0" err="1" smtClean="0"/>
              <a:t>Kolhagen</a:t>
            </a:r>
            <a:r>
              <a:rPr lang="en-US" sz="2000" dirty="0" smtClean="0"/>
              <a:t> currency option model which is given as:</a:t>
            </a:r>
          </a:p>
          <a:p>
            <a:endParaRPr lang="en-US" sz="2000" dirty="0"/>
          </a:p>
          <a:p>
            <a:endParaRPr lang="en-US" sz="2000" dirty="0" smtClean="0"/>
          </a:p>
          <a:p>
            <a:r>
              <a:rPr lang="en-US" sz="2000" dirty="0" smtClean="0"/>
              <a:t>The inputs in the model are spot rate, domestic and foreign interest rates and two probabilities N(d</a:t>
            </a:r>
            <a:r>
              <a:rPr lang="en-US" sz="2000" baseline="-25000" dirty="0" smtClean="0"/>
              <a:t>1</a:t>
            </a:r>
            <a:r>
              <a:rPr lang="en-US" sz="2000" dirty="0" smtClean="0"/>
              <a:t>) and N(d</a:t>
            </a:r>
            <a:r>
              <a:rPr lang="en-US" sz="2000" baseline="-25000" dirty="0" smtClean="0"/>
              <a:t>2</a:t>
            </a:r>
            <a:r>
              <a:rPr lang="en-US" sz="2000" dirty="0" smtClean="0"/>
              <a:t>). “d</a:t>
            </a:r>
            <a:r>
              <a:rPr lang="en-US" sz="2000" baseline="-25000" dirty="0" smtClean="0"/>
              <a:t>1</a:t>
            </a:r>
            <a:r>
              <a:rPr lang="en-US" sz="2000" dirty="0" smtClean="0"/>
              <a:t>” and d</a:t>
            </a:r>
            <a:r>
              <a:rPr lang="en-US" sz="2000" baseline="-25000" dirty="0" smtClean="0"/>
              <a:t>2</a:t>
            </a:r>
            <a:r>
              <a:rPr lang="en-US" sz="2000" dirty="0" smtClean="0"/>
              <a:t> are given as follows: </a:t>
            </a:r>
          </a:p>
          <a:p>
            <a:endParaRPr lang="en-US" sz="2000" dirty="0"/>
          </a:p>
          <a:p>
            <a:endParaRPr lang="en-US" sz="2000" dirty="0" smtClean="0"/>
          </a:p>
          <a:p>
            <a:endParaRPr lang="en-US" sz="20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3330473173"/>
              </p:ext>
            </p:extLst>
          </p:nvPr>
        </p:nvGraphicFramePr>
        <p:xfrm>
          <a:off x="2133600" y="2438400"/>
          <a:ext cx="6127750" cy="628650"/>
        </p:xfrm>
        <a:graphic>
          <a:graphicData uri="http://schemas.openxmlformats.org/presentationml/2006/ole">
            <mc:AlternateContent xmlns:mc="http://schemas.openxmlformats.org/markup-compatibility/2006">
              <mc:Choice xmlns:v="urn:schemas-microsoft-com:vml" Requires="v">
                <p:oleObj spid="_x0000_s7180" name="Equation" r:id="rId3" imgW="2476440" imgH="253800" progId="Equation.DSMT4">
                  <p:embed/>
                </p:oleObj>
              </mc:Choice>
              <mc:Fallback>
                <p:oleObj name="Equation" r:id="rId3" imgW="2476440" imgH="253800" progId="Equation.DSMT4">
                  <p:embed/>
                  <p:pic>
                    <p:nvPicPr>
                      <p:cNvPr id="5" name="Object 4"/>
                      <p:cNvPicPr>
                        <a:picLocks noGrp="1" noChangeAspect="1" noChangeArrowheads="1"/>
                      </p:cNvPicPr>
                      <p:nvPr/>
                    </p:nvPicPr>
                    <p:blipFill>
                      <a:blip r:embed="rId4"/>
                      <a:srcRect/>
                      <a:stretch>
                        <a:fillRect/>
                      </a:stretch>
                    </p:blipFill>
                    <p:spPr bwMode="auto">
                      <a:xfrm>
                        <a:off x="2133600" y="2438400"/>
                        <a:ext cx="6127750" cy="628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37642172"/>
              </p:ext>
            </p:extLst>
          </p:nvPr>
        </p:nvGraphicFramePr>
        <p:xfrm>
          <a:off x="1905793" y="4419600"/>
          <a:ext cx="6583363" cy="1458913"/>
        </p:xfrm>
        <a:graphic>
          <a:graphicData uri="http://schemas.openxmlformats.org/presentationml/2006/ole">
            <mc:AlternateContent xmlns:mc="http://schemas.openxmlformats.org/markup-compatibility/2006">
              <mc:Choice xmlns:v="urn:schemas-microsoft-com:vml" Requires="v">
                <p:oleObj spid="_x0000_s7181" name="Equation" r:id="rId5" imgW="3035160" imgH="672840" progId="Equation.DSMT4">
                  <p:embed/>
                </p:oleObj>
              </mc:Choice>
              <mc:Fallback>
                <p:oleObj name="Equation" r:id="rId5" imgW="3035160" imgH="672840" progId="Equation.DSMT4">
                  <p:embed/>
                  <p:pic>
                    <p:nvPicPr>
                      <p:cNvPr id="6" name="Object 5"/>
                      <p:cNvPicPr/>
                      <p:nvPr/>
                    </p:nvPicPr>
                    <p:blipFill>
                      <a:blip r:embed="rId6"/>
                      <a:stretch>
                        <a:fillRect/>
                      </a:stretch>
                    </p:blipFill>
                    <p:spPr>
                      <a:xfrm>
                        <a:off x="1905793" y="4419600"/>
                        <a:ext cx="6583363" cy="1458913"/>
                      </a:xfrm>
                      <a:prstGeom prst="rect">
                        <a:avLst/>
                      </a:prstGeom>
                    </p:spPr>
                  </p:pic>
                </p:oleObj>
              </mc:Fallback>
            </mc:AlternateContent>
          </a:graphicData>
        </a:graphic>
      </p:graphicFrame>
    </p:spTree>
    <p:extLst>
      <p:ext uri="{BB962C8B-B14F-4D97-AF65-F5344CB8AC3E}">
        <p14:creationId xmlns:p14="http://schemas.microsoft.com/office/powerpoint/2010/main" val="328243411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Probabilities in the Model </a:t>
            </a:r>
            <a:endParaRPr lang="en-US" dirty="0"/>
          </a:p>
        </p:txBody>
      </p:sp>
      <p:pic>
        <p:nvPicPr>
          <p:cNvPr id="11266" name="Picture 2" descr="Image result for Standard Normal Distribu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18848"/>
            <a:ext cx="4638675" cy="2105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19470" y="1570383"/>
            <a:ext cx="1905000" cy="818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42661" y="3972339"/>
            <a:ext cx="6264966"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mn-lt"/>
              </a:rPr>
              <a:t>N(d</a:t>
            </a:r>
            <a:r>
              <a:rPr lang="en-US" baseline="-25000" dirty="0" smtClean="0">
                <a:latin typeface="+mn-lt"/>
              </a:rPr>
              <a:t>1</a:t>
            </a:r>
            <a:r>
              <a:rPr lang="en-US" dirty="0" smtClean="0">
                <a:latin typeface="+mn-lt"/>
              </a:rPr>
              <a:t>)=</a:t>
            </a:r>
            <a:r>
              <a:rPr lang="en-US" dirty="0" err="1" smtClean="0">
                <a:latin typeface="+mn-lt"/>
              </a:rPr>
              <a:t>Normsdist</a:t>
            </a:r>
            <a:r>
              <a:rPr lang="en-US" dirty="0" smtClean="0">
                <a:latin typeface="+mn-lt"/>
              </a:rPr>
              <a:t>(</a:t>
            </a:r>
            <a:r>
              <a:rPr lang="en-US" dirty="0"/>
              <a:t>d</a:t>
            </a:r>
            <a:r>
              <a:rPr lang="en-US" baseline="-25000" dirty="0"/>
              <a:t>1</a:t>
            </a:r>
            <a:r>
              <a:rPr lang="en-US" dirty="0" smtClean="0">
                <a:latin typeface="+mn-lt"/>
              </a:rPr>
              <a:t>)</a:t>
            </a:r>
            <a:r>
              <a:rPr lang="en-US" dirty="0" smtClean="0">
                <a:latin typeface="+mn-lt"/>
                <a:sym typeface="Wingdings" panose="05000000000000000000" pitchFamily="2" charset="2"/>
              </a:rPr>
              <a:t> is the area below </a:t>
            </a:r>
            <a:r>
              <a:rPr lang="en-US" dirty="0">
                <a:latin typeface="+mn-lt"/>
              </a:rPr>
              <a:t>d</a:t>
            </a:r>
            <a:r>
              <a:rPr lang="en-US" baseline="-25000" dirty="0">
                <a:latin typeface="+mn-lt"/>
              </a:rPr>
              <a:t>1</a:t>
            </a:r>
            <a:r>
              <a:rPr lang="en-US" dirty="0" smtClean="0">
                <a:latin typeface="+mn-lt"/>
                <a:sym typeface="Wingdings" panose="05000000000000000000" pitchFamily="2" charset="2"/>
              </a:rPr>
              <a:t>. This is the probability of observing random variables smaller than </a:t>
            </a:r>
            <a:r>
              <a:rPr lang="en-US" dirty="0">
                <a:latin typeface="+mn-lt"/>
              </a:rPr>
              <a:t>d</a:t>
            </a:r>
            <a:r>
              <a:rPr lang="en-US" baseline="-25000" dirty="0">
                <a:latin typeface="+mn-lt"/>
              </a:rPr>
              <a:t>1</a:t>
            </a:r>
            <a:r>
              <a:rPr lang="en-US" dirty="0" smtClean="0">
                <a:latin typeface="+mn-lt"/>
                <a:sym typeface="Wingdings" panose="05000000000000000000" pitchFamily="2" charset="2"/>
              </a:rPr>
              <a:t> or </a:t>
            </a:r>
            <a:r>
              <a:rPr lang="en-US" dirty="0" err="1" smtClean="0">
                <a:latin typeface="+mn-lt"/>
                <a:sym typeface="Wingdings" panose="05000000000000000000" pitchFamily="2" charset="2"/>
              </a:rPr>
              <a:t>Pr</a:t>
            </a:r>
            <a:r>
              <a:rPr lang="en-US" dirty="0" smtClean="0">
                <a:latin typeface="+mn-lt"/>
                <a:sym typeface="Wingdings" panose="05000000000000000000" pitchFamily="2" charset="2"/>
              </a:rPr>
              <a:t>(Z≤</a:t>
            </a:r>
            <a:r>
              <a:rPr lang="en-US" dirty="0">
                <a:latin typeface="+mn-lt"/>
              </a:rPr>
              <a:t>d</a:t>
            </a:r>
            <a:r>
              <a:rPr lang="en-US" baseline="-25000" dirty="0">
                <a:latin typeface="+mn-lt"/>
              </a:rPr>
              <a:t>1</a:t>
            </a:r>
            <a:r>
              <a:rPr lang="en-US" dirty="0" smtClean="0">
                <a:latin typeface="+mn-lt"/>
                <a:sym typeface="Wingdings" panose="05000000000000000000" pitchFamily="2" charset="2"/>
              </a:rPr>
              <a:t>). </a:t>
            </a:r>
          </a:p>
          <a:p>
            <a:pPr marL="285750" indent="-285750">
              <a:buFont typeface="Arial" panose="020B0604020202020204" pitchFamily="34" charset="0"/>
              <a:buChar char="•"/>
            </a:pPr>
            <a:endParaRPr lang="en-US" dirty="0">
              <a:latin typeface="+mn-lt"/>
              <a:sym typeface="Wingdings" panose="05000000000000000000" pitchFamily="2" charset="2"/>
            </a:endParaRPr>
          </a:p>
          <a:p>
            <a:pPr marL="285750" indent="-285750">
              <a:buFont typeface="Arial" panose="020B0604020202020204" pitchFamily="34" charset="0"/>
              <a:buChar char="•"/>
            </a:pPr>
            <a:r>
              <a:rPr lang="en-US" dirty="0" smtClean="0">
                <a:latin typeface="+mn-lt"/>
                <a:sym typeface="Wingdings" panose="05000000000000000000" pitchFamily="2" charset="2"/>
              </a:rPr>
              <a:t>In BSMK model we calculate probabilities </a:t>
            </a:r>
            <a:r>
              <a:rPr lang="en-US" dirty="0" err="1" smtClean="0">
                <a:latin typeface="+mn-lt"/>
                <a:sym typeface="Wingdings" panose="05000000000000000000" pitchFamily="2" charset="2"/>
              </a:rPr>
              <a:t>Pr</a:t>
            </a:r>
            <a:r>
              <a:rPr lang="en-US" dirty="0" smtClean="0">
                <a:latin typeface="+mn-lt"/>
                <a:sym typeface="Wingdings" panose="05000000000000000000" pitchFamily="2" charset="2"/>
              </a:rPr>
              <a:t>(Z≤d</a:t>
            </a:r>
            <a:r>
              <a:rPr lang="en-US" baseline="-25000" dirty="0" smtClean="0">
                <a:latin typeface="+mn-lt"/>
                <a:sym typeface="Wingdings" panose="05000000000000000000" pitchFamily="2" charset="2"/>
              </a:rPr>
              <a:t>1</a:t>
            </a:r>
            <a:r>
              <a:rPr lang="en-US" dirty="0" smtClean="0">
                <a:latin typeface="+mn-lt"/>
                <a:sym typeface="Wingdings" panose="05000000000000000000" pitchFamily="2" charset="2"/>
              </a:rPr>
              <a:t>) and </a:t>
            </a:r>
            <a:r>
              <a:rPr lang="en-US" dirty="0" err="1">
                <a:latin typeface="+mn-lt"/>
                <a:sym typeface="Wingdings" panose="05000000000000000000" pitchFamily="2" charset="2"/>
              </a:rPr>
              <a:t>Pr</a:t>
            </a:r>
            <a:r>
              <a:rPr lang="en-US" dirty="0">
                <a:latin typeface="+mn-lt"/>
                <a:sym typeface="Wingdings" panose="05000000000000000000" pitchFamily="2" charset="2"/>
              </a:rPr>
              <a:t>(Z</a:t>
            </a:r>
            <a:r>
              <a:rPr lang="en-US" dirty="0" smtClean="0">
                <a:latin typeface="+mn-lt"/>
                <a:sym typeface="Wingdings" panose="05000000000000000000" pitchFamily="2" charset="2"/>
              </a:rPr>
              <a:t>≤d</a:t>
            </a:r>
            <a:r>
              <a:rPr lang="en-US" baseline="-25000" dirty="0">
                <a:latin typeface="+mn-lt"/>
                <a:sym typeface="Wingdings" panose="05000000000000000000" pitchFamily="2" charset="2"/>
              </a:rPr>
              <a:t>2</a:t>
            </a:r>
            <a:r>
              <a:rPr lang="en-US" dirty="0" smtClean="0">
                <a:latin typeface="+mn-lt"/>
                <a:sym typeface="Wingdings" panose="05000000000000000000" pitchFamily="2" charset="2"/>
              </a:rPr>
              <a:t>)</a:t>
            </a:r>
          </a:p>
          <a:p>
            <a:endParaRPr lang="en-US" dirty="0"/>
          </a:p>
        </p:txBody>
      </p:sp>
      <p:sp>
        <p:nvSpPr>
          <p:cNvPr id="2" name="TextBox 1"/>
          <p:cNvSpPr txBox="1"/>
          <p:nvPr/>
        </p:nvSpPr>
        <p:spPr>
          <a:xfrm>
            <a:off x="3767137" y="3528775"/>
            <a:ext cx="685800" cy="338554"/>
          </a:xfrm>
          <a:prstGeom prst="rect">
            <a:avLst/>
          </a:prstGeom>
          <a:noFill/>
        </p:spPr>
        <p:txBody>
          <a:bodyPr wrap="square" rtlCol="0">
            <a:spAutoFit/>
          </a:bodyPr>
          <a:lstStyle/>
          <a:p>
            <a:r>
              <a:rPr lang="en-US" sz="1600" dirty="0" smtClean="0"/>
              <a:t>=d</a:t>
            </a:r>
            <a:r>
              <a:rPr lang="en-US" sz="1600" baseline="-25000" dirty="0" smtClean="0"/>
              <a:t>1</a:t>
            </a:r>
            <a:endParaRPr lang="en-US" sz="1600" baseline="-25000" dirty="0"/>
          </a:p>
        </p:txBody>
      </p:sp>
    </p:spTree>
    <p:extLst>
      <p:ext uri="{BB962C8B-B14F-4D97-AF65-F5344CB8AC3E}">
        <p14:creationId xmlns:p14="http://schemas.microsoft.com/office/powerpoint/2010/main" val="37892657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B-S-M-K Model/Put Option Premium</a:t>
            </a:r>
            <a:endParaRPr lang="en-US" dirty="0"/>
          </a:p>
        </p:txBody>
      </p:sp>
      <p:sp>
        <p:nvSpPr>
          <p:cNvPr id="4" name="Content Placeholder 3"/>
          <p:cNvSpPr>
            <a:spLocks noGrp="1"/>
          </p:cNvSpPr>
          <p:nvPr>
            <p:ph idx="1"/>
          </p:nvPr>
        </p:nvSpPr>
        <p:spPr/>
        <p:txBody>
          <a:bodyPr/>
          <a:lstStyle/>
          <a:p>
            <a:r>
              <a:rPr lang="en-US" sz="2000" dirty="0" smtClean="0"/>
              <a:t>To solve the problem we need to use B-S-M-Garman-</a:t>
            </a:r>
            <a:r>
              <a:rPr lang="en-US" sz="2000" dirty="0" err="1" smtClean="0"/>
              <a:t>Kolhagen</a:t>
            </a:r>
            <a:r>
              <a:rPr lang="en-US" sz="2000" dirty="0" smtClean="0"/>
              <a:t> currency option model which is given as:</a:t>
            </a:r>
          </a:p>
          <a:p>
            <a:endParaRPr lang="en-US" dirty="0"/>
          </a:p>
          <a:p>
            <a:endParaRPr lang="en-US" dirty="0" smtClean="0"/>
          </a:p>
          <a:p>
            <a:r>
              <a:rPr lang="en-US" sz="2000" dirty="0" smtClean="0"/>
              <a:t>The inputs in the model are spot rate, domestic and foreign interest rates and two probabilities N(d</a:t>
            </a:r>
            <a:r>
              <a:rPr lang="en-US" sz="2000" baseline="-25000" dirty="0" smtClean="0"/>
              <a:t>1</a:t>
            </a:r>
            <a:r>
              <a:rPr lang="en-US" sz="2000" dirty="0" smtClean="0"/>
              <a:t>) and N(d</a:t>
            </a:r>
            <a:r>
              <a:rPr lang="en-US" sz="2000" baseline="-25000" dirty="0" smtClean="0"/>
              <a:t>2</a:t>
            </a:r>
            <a:r>
              <a:rPr lang="en-US" sz="2000" dirty="0" smtClean="0"/>
              <a:t>). “d</a:t>
            </a:r>
            <a:r>
              <a:rPr lang="en-US" sz="2000" baseline="-25000" dirty="0" smtClean="0"/>
              <a:t>1</a:t>
            </a:r>
            <a:r>
              <a:rPr lang="en-US" sz="2000" dirty="0" smtClean="0"/>
              <a:t>” and d</a:t>
            </a:r>
            <a:r>
              <a:rPr lang="en-US" sz="2000" baseline="-25000" dirty="0" smtClean="0"/>
              <a:t>2</a:t>
            </a:r>
            <a:r>
              <a:rPr lang="en-US" sz="2000" dirty="0" smtClean="0"/>
              <a:t> are given as follows: </a:t>
            </a:r>
          </a:p>
          <a:p>
            <a:endParaRPr lang="en-US" sz="2000" dirty="0"/>
          </a:p>
          <a:p>
            <a:endParaRPr lang="en-US" dirty="0" smtClean="0"/>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694005610"/>
              </p:ext>
            </p:extLst>
          </p:nvPr>
        </p:nvGraphicFramePr>
        <p:xfrm>
          <a:off x="2268239" y="2596810"/>
          <a:ext cx="5427675" cy="504123"/>
        </p:xfrm>
        <a:graphic>
          <a:graphicData uri="http://schemas.openxmlformats.org/presentationml/2006/ole">
            <mc:AlternateContent xmlns:mc="http://schemas.openxmlformats.org/markup-compatibility/2006">
              <mc:Choice xmlns:v="urn:schemas-microsoft-com:vml" Requires="v">
                <p:oleObj spid="_x0000_s8204" name="Equation" r:id="rId3" imgW="2654280" imgH="253800" progId="Equation.DSMT4">
                  <p:embed/>
                </p:oleObj>
              </mc:Choice>
              <mc:Fallback>
                <p:oleObj name="Equation" r:id="rId3" imgW="2654280" imgH="253800" progId="Equation.DSMT4">
                  <p:embed/>
                  <p:pic>
                    <p:nvPicPr>
                      <p:cNvPr id="5" name="Object 4"/>
                      <p:cNvPicPr>
                        <a:picLocks noGrp="1" noChangeAspect="1" noChangeArrowheads="1"/>
                      </p:cNvPicPr>
                      <p:nvPr/>
                    </p:nvPicPr>
                    <p:blipFill>
                      <a:blip r:embed="rId4"/>
                      <a:srcRect/>
                      <a:stretch>
                        <a:fillRect/>
                      </a:stretch>
                    </p:blipFill>
                    <p:spPr bwMode="auto">
                      <a:xfrm>
                        <a:off x="2268239" y="2596810"/>
                        <a:ext cx="5427675" cy="504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47520856"/>
              </p:ext>
            </p:extLst>
          </p:nvPr>
        </p:nvGraphicFramePr>
        <p:xfrm>
          <a:off x="2243357" y="4648200"/>
          <a:ext cx="4946177" cy="1096104"/>
        </p:xfrm>
        <a:graphic>
          <a:graphicData uri="http://schemas.openxmlformats.org/presentationml/2006/ole">
            <mc:AlternateContent xmlns:mc="http://schemas.openxmlformats.org/markup-compatibility/2006">
              <mc:Choice xmlns:v="urn:schemas-microsoft-com:vml" Requires="v">
                <p:oleObj spid="_x0000_s8205" name="Equation" r:id="rId5" imgW="3035160" imgH="672840" progId="Equation.DSMT4">
                  <p:embed/>
                </p:oleObj>
              </mc:Choice>
              <mc:Fallback>
                <p:oleObj name="Equation" r:id="rId5" imgW="3035160" imgH="672840" progId="Equation.DSMT4">
                  <p:embed/>
                  <p:pic>
                    <p:nvPicPr>
                      <p:cNvPr id="6" name="Object 5"/>
                      <p:cNvPicPr/>
                      <p:nvPr/>
                    </p:nvPicPr>
                    <p:blipFill>
                      <a:blip r:embed="rId6"/>
                      <a:stretch>
                        <a:fillRect/>
                      </a:stretch>
                    </p:blipFill>
                    <p:spPr>
                      <a:xfrm>
                        <a:off x="2243357" y="4648200"/>
                        <a:ext cx="4946177" cy="1096104"/>
                      </a:xfrm>
                      <a:prstGeom prst="rect">
                        <a:avLst/>
                      </a:prstGeom>
                    </p:spPr>
                  </p:pic>
                </p:oleObj>
              </mc:Fallback>
            </mc:AlternateContent>
          </a:graphicData>
        </a:graphic>
      </p:graphicFrame>
    </p:spTree>
    <p:extLst>
      <p:ext uri="{BB962C8B-B14F-4D97-AF65-F5344CB8AC3E}">
        <p14:creationId xmlns:p14="http://schemas.microsoft.com/office/powerpoint/2010/main" val="93492361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BSMK Call Premium</a:t>
            </a:r>
            <a:endParaRPr lang="en-US" dirty="0"/>
          </a:p>
        </p:txBody>
      </p:sp>
      <p:sp>
        <p:nvSpPr>
          <p:cNvPr id="3" name="Content Placeholder 2"/>
          <p:cNvSpPr>
            <a:spLocks noGrp="1"/>
          </p:cNvSpPr>
          <p:nvPr>
            <p:ph idx="1"/>
          </p:nvPr>
        </p:nvSpPr>
        <p:spPr/>
        <p:txBody>
          <a:bodyPr/>
          <a:lstStyle/>
          <a:p>
            <a:pPr marL="0" indent="0">
              <a:buNone/>
            </a:pPr>
            <a:r>
              <a:rPr lang="en-US" b="1" u="sng" dirty="0" smtClean="0"/>
              <a:t>Inputs for the model:</a:t>
            </a:r>
            <a:endParaRPr lang="en-US" b="1" u="sng" dirty="0"/>
          </a:p>
        </p:txBody>
      </p:sp>
      <p:graphicFrame>
        <p:nvGraphicFramePr>
          <p:cNvPr id="5" name="Table 4"/>
          <p:cNvGraphicFramePr>
            <a:graphicFrameLocks noGrp="1"/>
          </p:cNvGraphicFramePr>
          <p:nvPr>
            <p:extLst>
              <p:ext uri="{D42A27DB-BD31-4B8C-83A1-F6EECF244321}">
                <p14:modId xmlns:p14="http://schemas.microsoft.com/office/powerpoint/2010/main" val="2651593267"/>
              </p:ext>
            </p:extLst>
          </p:nvPr>
        </p:nvGraphicFramePr>
        <p:xfrm>
          <a:off x="1818329" y="2286000"/>
          <a:ext cx="2209800" cy="1828800"/>
        </p:xfrm>
        <a:graphic>
          <a:graphicData uri="http://schemas.openxmlformats.org/drawingml/2006/table">
            <a:tbl>
              <a:tblPr/>
              <a:tblGrid>
                <a:gridCol w="1354394">
                  <a:extLst>
                    <a:ext uri="{9D8B030D-6E8A-4147-A177-3AD203B41FA5}">
                      <a16:colId xmlns:a16="http://schemas.microsoft.com/office/drawing/2014/main" val="17100438"/>
                    </a:ext>
                  </a:extLst>
                </a:gridCol>
                <a:gridCol w="855406">
                  <a:extLst>
                    <a:ext uri="{9D8B030D-6E8A-4147-A177-3AD203B41FA5}">
                      <a16:colId xmlns:a16="http://schemas.microsoft.com/office/drawing/2014/main" val="3661518064"/>
                    </a:ext>
                  </a:extLst>
                </a:gridCol>
              </a:tblGrid>
              <a:tr h="198120">
                <a:tc>
                  <a:txBody>
                    <a:bodyPr/>
                    <a:lstStyle/>
                    <a:p>
                      <a:pPr algn="l" fontAlgn="b"/>
                      <a:r>
                        <a:rPr lang="en-US" sz="2000" b="0" i="0" u="none" strike="noStrike">
                          <a:solidFill>
                            <a:srgbClr val="000000"/>
                          </a:solidFill>
                          <a:effectLst/>
                          <a:latin typeface="Times New Roman" panose="02020603050405020304" pitchFamily="18" charset="0"/>
                        </a:rPr>
                        <a:t>S</a:t>
                      </a:r>
                      <a:r>
                        <a:rPr lang="en-US" sz="2000" b="0" i="0" u="none" strike="noStrike" baseline="-25000">
                          <a:solidFill>
                            <a:srgbClr val="000000"/>
                          </a:solidFill>
                          <a:effectLst/>
                          <a:latin typeface="Times New Roman" panose="02020603050405020304" pitchFamily="18" charset="0"/>
                        </a:rPr>
                        <a:t>0</a:t>
                      </a:r>
                      <a:endParaRPr lang="en-US" sz="20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rPr>
                        <a:t>1.2675</a:t>
                      </a:r>
                    </a:p>
                  </a:txBody>
                  <a:tcPr marL="0" marR="0" marT="0" marB="0" anchor="b">
                    <a:lnL>
                      <a:noFill/>
                    </a:lnL>
                    <a:lnR>
                      <a:noFill/>
                    </a:lnR>
                    <a:lnT>
                      <a:noFill/>
                    </a:lnT>
                    <a:lnB>
                      <a:noFill/>
                    </a:lnB>
                  </a:tcPr>
                </a:tc>
                <a:extLst>
                  <a:ext uri="{0D108BD9-81ED-4DB2-BD59-A6C34878D82A}">
                    <a16:rowId xmlns:a16="http://schemas.microsoft.com/office/drawing/2014/main" val="2896858726"/>
                  </a:ext>
                </a:extLst>
              </a:tr>
              <a:tr h="167640">
                <a:tc>
                  <a:txBody>
                    <a:bodyPr/>
                    <a:lstStyle/>
                    <a:p>
                      <a:pPr algn="l" fontAlgn="b"/>
                      <a:r>
                        <a:rPr lang="en-US" sz="2000" b="0" i="0" u="none" strike="noStrike">
                          <a:solidFill>
                            <a:srgbClr val="000000"/>
                          </a:solidFill>
                          <a:effectLst/>
                          <a:latin typeface="Times New Roman" panose="02020603050405020304" pitchFamily="18" charset="0"/>
                        </a:rPr>
                        <a:t>K</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rPr>
                        <a:t>1.2500</a:t>
                      </a:r>
                    </a:p>
                  </a:txBody>
                  <a:tcPr marL="0" marR="0" marT="0" marB="0" anchor="b">
                    <a:lnL>
                      <a:noFill/>
                    </a:lnL>
                    <a:lnR>
                      <a:noFill/>
                    </a:lnR>
                    <a:lnT>
                      <a:noFill/>
                    </a:lnT>
                    <a:lnB>
                      <a:noFill/>
                    </a:lnB>
                  </a:tcPr>
                </a:tc>
                <a:extLst>
                  <a:ext uri="{0D108BD9-81ED-4DB2-BD59-A6C34878D82A}">
                    <a16:rowId xmlns:a16="http://schemas.microsoft.com/office/drawing/2014/main" val="3233570978"/>
                  </a:ext>
                </a:extLst>
              </a:tr>
              <a:tr h="167640">
                <a:tc>
                  <a:txBody>
                    <a:bodyPr/>
                    <a:lstStyle/>
                    <a:p>
                      <a:pPr algn="l" fontAlgn="b"/>
                      <a:r>
                        <a:rPr lang="en-US" sz="2000" b="1" i="0" u="none" strike="noStrike" dirty="0">
                          <a:solidFill>
                            <a:srgbClr val="000000"/>
                          </a:solidFill>
                          <a:effectLst/>
                          <a:latin typeface="Times New Roman" panose="02020603050405020304" pitchFamily="18" charset="0"/>
                        </a:rPr>
                        <a:t>T</a:t>
                      </a:r>
                    </a:p>
                  </a:txBody>
                  <a:tcPr marL="0" marR="0" marT="0" marB="0" anchor="b">
                    <a:lnL>
                      <a:noFill/>
                    </a:lnL>
                    <a:lnR>
                      <a:noFill/>
                    </a:lnR>
                    <a:lnT>
                      <a:noFill/>
                    </a:lnT>
                    <a:lnB>
                      <a:noFill/>
                    </a:lnB>
                    <a:solidFill>
                      <a:srgbClr val="FFF2CC"/>
                    </a:solidFill>
                  </a:tcPr>
                </a:tc>
                <a:tc>
                  <a:txBody>
                    <a:bodyPr/>
                    <a:lstStyle/>
                    <a:p>
                      <a:pPr algn="r" fontAlgn="b"/>
                      <a:r>
                        <a:rPr lang="en-US" sz="2000" b="1" i="0" u="none" strike="noStrike">
                          <a:solidFill>
                            <a:srgbClr val="000000"/>
                          </a:solidFill>
                          <a:effectLst/>
                          <a:latin typeface="Times New Roman" panose="02020603050405020304" pitchFamily="18" charset="0"/>
                        </a:rPr>
                        <a:t>1</a:t>
                      </a:r>
                    </a:p>
                  </a:txBody>
                  <a:tcPr marL="0" marR="0" marT="0" marB="0" anchor="b">
                    <a:lnL>
                      <a:noFill/>
                    </a:lnL>
                    <a:lnR>
                      <a:noFill/>
                    </a:lnR>
                    <a:lnT>
                      <a:noFill/>
                    </a:lnT>
                    <a:lnB>
                      <a:noFill/>
                    </a:lnB>
                    <a:solidFill>
                      <a:srgbClr val="FFF2CC"/>
                    </a:solidFill>
                  </a:tcPr>
                </a:tc>
                <a:extLst>
                  <a:ext uri="{0D108BD9-81ED-4DB2-BD59-A6C34878D82A}">
                    <a16:rowId xmlns:a16="http://schemas.microsoft.com/office/drawing/2014/main" val="1957408322"/>
                  </a:ext>
                </a:extLst>
              </a:tr>
              <a:tr h="198120">
                <a:tc>
                  <a:txBody>
                    <a:bodyPr/>
                    <a:lstStyle/>
                    <a:p>
                      <a:pPr algn="l" fontAlgn="b"/>
                      <a:r>
                        <a:rPr lang="en-US" sz="2000" b="0" i="0" u="none" strike="noStrike">
                          <a:solidFill>
                            <a:srgbClr val="000000"/>
                          </a:solidFill>
                          <a:effectLst/>
                          <a:latin typeface="Times New Roman" panose="02020603050405020304" pitchFamily="18" charset="0"/>
                        </a:rPr>
                        <a:t>r</a:t>
                      </a:r>
                      <a:r>
                        <a:rPr lang="en-US" sz="2000" b="0" i="0" u="none" strike="noStrike" baseline="-25000">
                          <a:solidFill>
                            <a:srgbClr val="000000"/>
                          </a:solidFill>
                          <a:effectLst/>
                          <a:latin typeface="Times New Roman" panose="02020603050405020304" pitchFamily="18" charset="0"/>
                        </a:rPr>
                        <a:t>d</a:t>
                      </a:r>
                      <a:endParaRPr lang="en-US" sz="20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rPr>
                        <a:t>1.45%</a:t>
                      </a:r>
                    </a:p>
                  </a:txBody>
                  <a:tcPr marL="0" marR="0" marT="0" marB="0" anchor="b">
                    <a:lnL>
                      <a:noFill/>
                    </a:lnL>
                    <a:lnR>
                      <a:noFill/>
                    </a:lnR>
                    <a:lnT>
                      <a:noFill/>
                    </a:lnT>
                    <a:lnB>
                      <a:noFill/>
                    </a:lnB>
                  </a:tcPr>
                </a:tc>
                <a:extLst>
                  <a:ext uri="{0D108BD9-81ED-4DB2-BD59-A6C34878D82A}">
                    <a16:rowId xmlns:a16="http://schemas.microsoft.com/office/drawing/2014/main" val="1272983087"/>
                  </a:ext>
                </a:extLst>
              </a:tr>
              <a:tr h="198120">
                <a:tc>
                  <a:txBody>
                    <a:bodyPr/>
                    <a:lstStyle/>
                    <a:p>
                      <a:pPr algn="l" fontAlgn="b"/>
                      <a:r>
                        <a:rPr lang="en-US" sz="2000" b="0" i="0" u="none" strike="noStrike">
                          <a:solidFill>
                            <a:srgbClr val="000000"/>
                          </a:solidFill>
                          <a:effectLst/>
                          <a:latin typeface="Times New Roman" panose="02020603050405020304" pitchFamily="18" charset="0"/>
                        </a:rPr>
                        <a:t>r</a:t>
                      </a:r>
                      <a:r>
                        <a:rPr lang="en-US" sz="2000" b="0" i="0" u="none" strike="noStrike" baseline="-25000">
                          <a:solidFill>
                            <a:srgbClr val="000000"/>
                          </a:solidFill>
                          <a:effectLst/>
                          <a:latin typeface="Times New Roman" panose="02020603050405020304" pitchFamily="18" charset="0"/>
                        </a:rPr>
                        <a:t>f</a:t>
                      </a:r>
                      <a:endParaRPr lang="en-US" sz="20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rPr>
                        <a:t>2.19%</a:t>
                      </a:r>
                    </a:p>
                  </a:txBody>
                  <a:tcPr marL="0" marR="0" marT="0" marB="0" anchor="b">
                    <a:lnL>
                      <a:noFill/>
                    </a:lnL>
                    <a:lnR>
                      <a:noFill/>
                    </a:lnR>
                    <a:lnT>
                      <a:noFill/>
                    </a:lnT>
                    <a:lnB>
                      <a:noFill/>
                    </a:lnB>
                  </a:tcPr>
                </a:tc>
                <a:extLst>
                  <a:ext uri="{0D108BD9-81ED-4DB2-BD59-A6C34878D82A}">
                    <a16:rowId xmlns:a16="http://schemas.microsoft.com/office/drawing/2014/main" val="2181720998"/>
                  </a:ext>
                </a:extLst>
              </a:tr>
              <a:tr h="167640">
                <a:tc>
                  <a:txBody>
                    <a:bodyPr/>
                    <a:lstStyle/>
                    <a:p>
                      <a:pPr algn="l" fontAlgn="b"/>
                      <a:r>
                        <a:rPr lang="en-US" sz="2000" b="0" i="0" u="none" strike="noStrike" dirty="0">
                          <a:solidFill>
                            <a:srgbClr val="000000"/>
                          </a:solidFill>
                          <a:effectLst/>
                          <a:latin typeface="Times New Roman" panose="02020603050405020304" pitchFamily="18" charset="0"/>
                        </a:rPr>
                        <a:t>s</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rPr>
                        <a:t>10.50%</a:t>
                      </a:r>
                    </a:p>
                  </a:txBody>
                  <a:tcPr marL="0" marR="0" marT="0" marB="0" anchor="b">
                    <a:lnL>
                      <a:noFill/>
                    </a:lnL>
                    <a:lnR>
                      <a:noFill/>
                    </a:lnR>
                    <a:lnT>
                      <a:noFill/>
                    </a:lnT>
                    <a:lnB>
                      <a:noFill/>
                    </a:lnB>
                  </a:tcPr>
                </a:tc>
                <a:extLst>
                  <a:ext uri="{0D108BD9-81ED-4DB2-BD59-A6C34878D82A}">
                    <a16:rowId xmlns:a16="http://schemas.microsoft.com/office/drawing/2014/main" val="3816147494"/>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91933097"/>
              </p:ext>
            </p:extLst>
          </p:nvPr>
        </p:nvGraphicFramePr>
        <p:xfrm>
          <a:off x="4724400" y="2591529"/>
          <a:ext cx="4141787" cy="749300"/>
        </p:xfrm>
        <a:graphic>
          <a:graphicData uri="http://schemas.openxmlformats.org/presentationml/2006/ole">
            <mc:AlternateContent xmlns:mc="http://schemas.openxmlformats.org/markup-compatibility/2006">
              <mc:Choice xmlns:v="urn:schemas-microsoft-com:vml" Requires="v">
                <p:oleObj spid="_x0000_s9228" name="Equation" r:id="rId3" imgW="3720960" imgH="672840" progId="Equation.DSMT4">
                  <p:embed/>
                </p:oleObj>
              </mc:Choice>
              <mc:Fallback>
                <p:oleObj name="Equation" r:id="rId3" imgW="3720960" imgH="672840" progId="Equation.DSMT4">
                  <p:embed/>
                  <p:pic>
                    <p:nvPicPr>
                      <p:cNvPr id="6" name="Object 5"/>
                      <p:cNvPicPr>
                        <a:picLocks noChangeAspect="1" noChangeArrowheads="1"/>
                      </p:cNvPicPr>
                      <p:nvPr/>
                    </p:nvPicPr>
                    <p:blipFill>
                      <a:blip r:embed="rId4"/>
                      <a:srcRect/>
                      <a:stretch>
                        <a:fillRect/>
                      </a:stretch>
                    </p:blipFill>
                    <p:spPr bwMode="auto">
                      <a:xfrm>
                        <a:off x="4724400" y="2591529"/>
                        <a:ext cx="4141787"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76052860"/>
              </p:ext>
            </p:extLst>
          </p:nvPr>
        </p:nvGraphicFramePr>
        <p:xfrm>
          <a:off x="4953000" y="3803650"/>
          <a:ext cx="3187700" cy="311150"/>
        </p:xfrm>
        <a:graphic>
          <a:graphicData uri="http://schemas.openxmlformats.org/presentationml/2006/ole">
            <mc:AlternateContent xmlns:mc="http://schemas.openxmlformats.org/markup-compatibility/2006">
              <mc:Choice xmlns:v="urn:schemas-microsoft-com:vml" Requires="v">
                <p:oleObj spid="_x0000_s9229" name="Equation" r:id="rId5" imgW="2603160" imgH="253800" progId="Equation.DSMT4">
                  <p:embed/>
                </p:oleObj>
              </mc:Choice>
              <mc:Fallback>
                <p:oleObj name="Equation" r:id="rId5" imgW="2603160" imgH="253800" progId="Equation.DSMT4">
                  <p:embed/>
                  <p:pic>
                    <p:nvPicPr>
                      <p:cNvPr id="7" name="Object 6"/>
                      <p:cNvPicPr>
                        <a:picLocks noChangeAspect="1" noChangeArrowheads="1"/>
                      </p:cNvPicPr>
                      <p:nvPr/>
                    </p:nvPicPr>
                    <p:blipFill>
                      <a:blip r:embed="rId6"/>
                      <a:srcRect/>
                      <a:stretch>
                        <a:fillRect/>
                      </a:stretch>
                    </p:blipFill>
                    <p:spPr bwMode="auto">
                      <a:xfrm>
                        <a:off x="4953000" y="3803650"/>
                        <a:ext cx="31877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351012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N(d</a:t>
            </a:r>
            <a:r>
              <a:rPr lang="en-US" baseline="-25000" dirty="0" smtClean="0"/>
              <a:t>1</a:t>
            </a:r>
            <a:r>
              <a:rPr lang="en-US" dirty="0" smtClean="0"/>
              <a:t>)=</a:t>
            </a:r>
            <a:r>
              <a:rPr lang="en-US" dirty="0" err="1">
                <a:sym typeface="Wingdings" panose="05000000000000000000" pitchFamily="2" charset="2"/>
              </a:rPr>
              <a:t>Pr</a:t>
            </a:r>
            <a:r>
              <a:rPr lang="en-US" dirty="0">
                <a:sym typeface="Wingdings" panose="05000000000000000000" pitchFamily="2" charset="2"/>
              </a:rPr>
              <a:t>(Z</a:t>
            </a:r>
            <a:r>
              <a:rPr lang="en-US" dirty="0" smtClean="0">
                <a:sym typeface="Wingdings" panose="05000000000000000000" pitchFamily="2" charset="2"/>
              </a:rPr>
              <a:t>≤</a:t>
            </a:r>
            <a:r>
              <a:rPr lang="en-US" dirty="0"/>
              <a:t>d</a:t>
            </a:r>
            <a:r>
              <a:rPr lang="en-US" baseline="-25000" dirty="0"/>
              <a:t>1</a:t>
            </a:r>
            <a:r>
              <a:rPr lang="en-US" dirty="0" smtClean="0">
                <a:sym typeface="Wingdings" panose="05000000000000000000" pitchFamily="2" charset="2"/>
              </a:rPr>
              <a:t>)</a:t>
            </a:r>
            <a:endParaRPr lang="en-US" dirty="0"/>
          </a:p>
        </p:txBody>
      </p:sp>
      <p:pic>
        <p:nvPicPr>
          <p:cNvPr id="11266" name="Picture 2" descr="Image result for Standard Normal Distribu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70383"/>
            <a:ext cx="4638675" cy="21050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19470" y="1570383"/>
            <a:ext cx="1905000" cy="818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42660" y="3972339"/>
            <a:ext cx="7172739" cy="1754326"/>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mn-lt"/>
                <a:sym typeface="Wingdings" panose="05000000000000000000" pitchFamily="2" charset="2"/>
              </a:rPr>
              <a:t>Pr</a:t>
            </a:r>
            <a:r>
              <a:rPr lang="en-US" dirty="0">
                <a:latin typeface="+mn-lt"/>
                <a:sym typeface="Wingdings" panose="05000000000000000000" pitchFamily="2" charset="2"/>
              </a:rPr>
              <a:t>(Z</a:t>
            </a:r>
            <a:r>
              <a:rPr lang="en-US" dirty="0" smtClean="0">
                <a:latin typeface="+mn-lt"/>
                <a:sym typeface="Wingdings" panose="05000000000000000000" pitchFamily="2" charset="2"/>
              </a:rPr>
              <a:t>≤0.1144)=</a:t>
            </a:r>
            <a:r>
              <a:rPr lang="en-US" dirty="0" smtClean="0">
                <a:latin typeface="+mn-lt"/>
              </a:rPr>
              <a:t>N(0.1144)=</a:t>
            </a:r>
            <a:r>
              <a:rPr lang="en-US" dirty="0" err="1" smtClean="0">
                <a:latin typeface="+mn-lt"/>
              </a:rPr>
              <a:t>Normsdist</a:t>
            </a:r>
            <a:r>
              <a:rPr lang="en-US" dirty="0" smtClean="0">
                <a:latin typeface="+mn-lt"/>
              </a:rPr>
              <a:t>(0.1144)=0.5455</a:t>
            </a:r>
          </a:p>
          <a:p>
            <a:pPr marL="285750" indent="-285750">
              <a:buFont typeface="Arial" panose="020B0604020202020204" pitchFamily="34" charset="0"/>
              <a:buChar char="•"/>
            </a:pPr>
            <a:endParaRPr lang="en-US" dirty="0">
              <a:latin typeface="+mn-lt"/>
              <a:sym typeface="Wingdings" panose="05000000000000000000" pitchFamily="2" charset="2"/>
            </a:endParaRPr>
          </a:p>
          <a:p>
            <a:pPr marL="285750" indent="-285750">
              <a:buFont typeface="Arial" panose="020B0604020202020204" pitchFamily="34" charset="0"/>
              <a:buChar char="•"/>
            </a:pPr>
            <a:r>
              <a:rPr lang="en-US" dirty="0" smtClean="0">
                <a:latin typeface="+mn-lt"/>
                <a:sym typeface="Wingdings" panose="05000000000000000000" pitchFamily="2" charset="2"/>
              </a:rPr>
              <a:t>Similarly  </a:t>
            </a:r>
            <a:r>
              <a:rPr lang="en-US" dirty="0" err="1">
                <a:latin typeface="+mn-lt"/>
                <a:sym typeface="Wingdings" panose="05000000000000000000" pitchFamily="2" charset="2"/>
              </a:rPr>
              <a:t>Pr</a:t>
            </a:r>
            <a:r>
              <a:rPr lang="en-US" dirty="0">
                <a:latin typeface="+mn-lt"/>
                <a:sym typeface="Wingdings" panose="05000000000000000000" pitchFamily="2" charset="2"/>
              </a:rPr>
              <a:t>(Z</a:t>
            </a:r>
            <a:r>
              <a:rPr lang="en-US" dirty="0" smtClean="0">
                <a:latin typeface="+mn-lt"/>
                <a:sym typeface="Wingdings" panose="05000000000000000000" pitchFamily="2" charset="2"/>
              </a:rPr>
              <a:t>≤d</a:t>
            </a:r>
            <a:r>
              <a:rPr lang="en-US" baseline="-25000" dirty="0" smtClean="0">
                <a:latin typeface="+mn-lt"/>
                <a:sym typeface="Wingdings" panose="05000000000000000000" pitchFamily="2" charset="2"/>
              </a:rPr>
              <a:t>2</a:t>
            </a:r>
            <a:r>
              <a:rPr lang="en-US" dirty="0" smtClean="0">
                <a:latin typeface="+mn-lt"/>
                <a:sym typeface="Wingdings" panose="05000000000000000000" pitchFamily="2" charset="2"/>
              </a:rPr>
              <a:t>)=</a:t>
            </a:r>
            <a:r>
              <a:rPr lang="en-US" dirty="0" err="1">
                <a:latin typeface="+mn-lt"/>
                <a:sym typeface="Wingdings" panose="05000000000000000000" pitchFamily="2" charset="2"/>
              </a:rPr>
              <a:t>Pr</a:t>
            </a:r>
            <a:r>
              <a:rPr lang="en-US" dirty="0">
                <a:latin typeface="+mn-lt"/>
                <a:sym typeface="Wingdings" panose="05000000000000000000" pitchFamily="2" charset="2"/>
              </a:rPr>
              <a:t>(Z</a:t>
            </a:r>
            <a:r>
              <a:rPr lang="en-US" dirty="0" smtClean="0">
                <a:latin typeface="+mn-lt"/>
                <a:sym typeface="Wingdings" panose="05000000000000000000" pitchFamily="2" charset="2"/>
              </a:rPr>
              <a:t>≤0.0094)=N(0.0094)=</a:t>
            </a:r>
            <a:r>
              <a:rPr lang="en-US" dirty="0" err="1" smtClean="0">
                <a:latin typeface="+mn-lt"/>
                <a:sym typeface="Wingdings" panose="05000000000000000000" pitchFamily="2" charset="2"/>
              </a:rPr>
              <a:t>Normsdist</a:t>
            </a:r>
            <a:r>
              <a:rPr lang="en-US" dirty="0" smtClean="0">
                <a:latin typeface="+mn-lt"/>
                <a:sym typeface="Wingdings" panose="05000000000000000000" pitchFamily="2" charset="2"/>
              </a:rPr>
              <a:t>(0.0094)=0.5038</a:t>
            </a:r>
            <a:endParaRPr lang="en-US" dirty="0">
              <a:latin typeface="+mn-lt"/>
              <a:sym typeface="Wingdings" panose="05000000000000000000" pitchFamily="2" charset="2"/>
            </a:endParaRPr>
          </a:p>
          <a:p>
            <a:pPr marL="285750" indent="-285750">
              <a:buFont typeface="Arial" panose="020B0604020202020204" pitchFamily="34" charset="0"/>
              <a:buChar char="•"/>
            </a:pPr>
            <a:endParaRPr lang="en-US" dirty="0" smtClean="0">
              <a:latin typeface="+mn-lt"/>
              <a:sym typeface="Wingdings" panose="05000000000000000000" pitchFamily="2" charset="2"/>
            </a:endParaRPr>
          </a:p>
          <a:p>
            <a:endParaRPr lang="en-US" dirty="0"/>
          </a:p>
        </p:txBody>
      </p:sp>
      <p:sp>
        <p:nvSpPr>
          <p:cNvPr id="2" name="TextBox 1"/>
          <p:cNvSpPr txBox="1"/>
          <p:nvPr/>
        </p:nvSpPr>
        <p:spPr>
          <a:xfrm>
            <a:off x="4529136" y="3387966"/>
            <a:ext cx="1262064" cy="338554"/>
          </a:xfrm>
          <a:prstGeom prst="rect">
            <a:avLst/>
          </a:prstGeom>
          <a:noFill/>
        </p:spPr>
        <p:txBody>
          <a:bodyPr wrap="square" rtlCol="0">
            <a:spAutoFit/>
          </a:bodyPr>
          <a:lstStyle/>
          <a:p>
            <a:r>
              <a:rPr lang="en-US" sz="1600" dirty="0" smtClean="0"/>
              <a:t>d</a:t>
            </a:r>
            <a:r>
              <a:rPr lang="en-US" sz="1600" baseline="-25000" dirty="0" smtClean="0"/>
              <a:t>1</a:t>
            </a:r>
            <a:r>
              <a:rPr lang="en-US" sz="1600" dirty="0" smtClean="0"/>
              <a:t>=0.1144</a:t>
            </a:r>
            <a:endParaRPr lang="en-US" sz="1600" baseline="-25000" dirty="0"/>
          </a:p>
        </p:txBody>
      </p:sp>
      <p:cxnSp>
        <p:nvCxnSpPr>
          <p:cNvPr id="5" name="Straight Connector 4"/>
          <p:cNvCxnSpPr/>
          <p:nvPr/>
        </p:nvCxnSpPr>
        <p:spPr>
          <a:xfrm flipH="1">
            <a:off x="4444652" y="1570383"/>
            <a:ext cx="7242" cy="178965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56484" y="1560201"/>
            <a:ext cx="0" cy="1810019"/>
          </a:xfrm>
          <a:prstGeom prst="line">
            <a:avLst/>
          </a:prstGeom>
          <a:ln w="28575">
            <a:solidFill>
              <a:srgbClr val="CC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810000" y="1570383"/>
            <a:ext cx="838200" cy="6394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817240" y="1790907"/>
            <a:ext cx="838200" cy="63941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71800" y="2022110"/>
            <a:ext cx="1683640" cy="1186087"/>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124200" y="2260055"/>
            <a:ext cx="1534860" cy="108629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423570" y="2513815"/>
            <a:ext cx="1195959" cy="832532"/>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96652" y="2743062"/>
            <a:ext cx="860598" cy="6136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624470" y="3416643"/>
            <a:ext cx="397079" cy="25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80944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the BSMK Call Premium</a:t>
            </a:r>
            <a:endParaRPr lang="en-US" dirty="0"/>
          </a:p>
        </p:txBody>
      </p:sp>
      <p:sp>
        <p:nvSpPr>
          <p:cNvPr id="3" name="Content Placeholder 2"/>
          <p:cNvSpPr>
            <a:spLocks noGrp="1"/>
          </p:cNvSpPr>
          <p:nvPr>
            <p:ph idx="1"/>
          </p:nvPr>
        </p:nvSpPr>
        <p:spPr/>
        <p:txBody>
          <a:bodyPr/>
          <a:lstStyle/>
          <a:p>
            <a:pPr marL="0" indent="0">
              <a:buNone/>
            </a:pPr>
            <a:r>
              <a:rPr lang="en-US" b="1" u="sng" dirty="0" smtClean="0"/>
              <a:t>Inputs for the model:</a:t>
            </a:r>
            <a:endParaRPr lang="en-US" b="1" u="sng" dirty="0"/>
          </a:p>
        </p:txBody>
      </p:sp>
      <p:graphicFrame>
        <p:nvGraphicFramePr>
          <p:cNvPr id="5" name="Table 4"/>
          <p:cNvGraphicFramePr>
            <a:graphicFrameLocks noGrp="1"/>
          </p:cNvGraphicFramePr>
          <p:nvPr>
            <p:extLst>
              <p:ext uri="{D42A27DB-BD31-4B8C-83A1-F6EECF244321}">
                <p14:modId xmlns:p14="http://schemas.microsoft.com/office/powerpoint/2010/main" val="2868060866"/>
              </p:ext>
            </p:extLst>
          </p:nvPr>
        </p:nvGraphicFramePr>
        <p:xfrm>
          <a:off x="1828800" y="2226953"/>
          <a:ext cx="2209800" cy="1828800"/>
        </p:xfrm>
        <a:graphic>
          <a:graphicData uri="http://schemas.openxmlformats.org/drawingml/2006/table">
            <a:tbl>
              <a:tblPr/>
              <a:tblGrid>
                <a:gridCol w="1354394">
                  <a:extLst>
                    <a:ext uri="{9D8B030D-6E8A-4147-A177-3AD203B41FA5}">
                      <a16:colId xmlns:a16="http://schemas.microsoft.com/office/drawing/2014/main" val="17100438"/>
                    </a:ext>
                  </a:extLst>
                </a:gridCol>
                <a:gridCol w="855406">
                  <a:extLst>
                    <a:ext uri="{9D8B030D-6E8A-4147-A177-3AD203B41FA5}">
                      <a16:colId xmlns:a16="http://schemas.microsoft.com/office/drawing/2014/main" val="3661518064"/>
                    </a:ext>
                  </a:extLst>
                </a:gridCol>
              </a:tblGrid>
              <a:tr h="198120">
                <a:tc>
                  <a:txBody>
                    <a:bodyPr/>
                    <a:lstStyle/>
                    <a:p>
                      <a:pPr algn="l" fontAlgn="b"/>
                      <a:r>
                        <a:rPr lang="en-US" sz="2000" b="0" i="0" u="none" strike="noStrike">
                          <a:solidFill>
                            <a:srgbClr val="000000"/>
                          </a:solidFill>
                          <a:effectLst/>
                          <a:latin typeface="Times New Roman" panose="02020603050405020304" pitchFamily="18" charset="0"/>
                        </a:rPr>
                        <a:t>S</a:t>
                      </a:r>
                      <a:r>
                        <a:rPr lang="en-US" sz="2000" b="0" i="0" u="none" strike="noStrike" baseline="-25000">
                          <a:solidFill>
                            <a:srgbClr val="000000"/>
                          </a:solidFill>
                          <a:effectLst/>
                          <a:latin typeface="Times New Roman" panose="02020603050405020304" pitchFamily="18" charset="0"/>
                        </a:rPr>
                        <a:t>0</a:t>
                      </a:r>
                      <a:endParaRPr lang="en-US" sz="20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rPr>
                        <a:t>1.2675</a:t>
                      </a:r>
                    </a:p>
                  </a:txBody>
                  <a:tcPr marL="0" marR="0" marT="0" marB="0" anchor="b">
                    <a:lnL>
                      <a:noFill/>
                    </a:lnL>
                    <a:lnR>
                      <a:noFill/>
                    </a:lnR>
                    <a:lnT>
                      <a:noFill/>
                    </a:lnT>
                    <a:lnB>
                      <a:noFill/>
                    </a:lnB>
                  </a:tcPr>
                </a:tc>
                <a:extLst>
                  <a:ext uri="{0D108BD9-81ED-4DB2-BD59-A6C34878D82A}">
                    <a16:rowId xmlns:a16="http://schemas.microsoft.com/office/drawing/2014/main" val="2896858726"/>
                  </a:ext>
                </a:extLst>
              </a:tr>
              <a:tr h="167640">
                <a:tc>
                  <a:txBody>
                    <a:bodyPr/>
                    <a:lstStyle/>
                    <a:p>
                      <a:pPr algn="l" fontAlgn="b"/>
                      <a:r>
                        <a:rPr lang="en-US" sz="2000" b="0" i="0" u="none" strike="noStrike">
                          <a:solidFill>
                            <a:srgbClr val="000000"/>
                          </a:solidFill>
                          <a:effectLst/>
                          <a:latin typeface="Times New Roman" panose="02020603050405020304" pitchFamily="18" charset="0"/>
                        </a:rPr>
                        <a:t>K</a:t>
                      </a: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rPr>
                        <a:t>1.2500</a:t>
                      </a:r>
                    </a:p>
                  </a:txBody>
                  <a:tcPr marL="0" marR="0" marT="0" marB="0" anchor="b">
                    <a:lnL>
                      <a:noFill/>
                    </a:lnL>
                    <a:lnR>
                      <a:noFill/>
                    </a:lnR>
                    <a:lnT>
                      <a:noFill/>
                    </a:lnT>
                    <a:lnB>
                      <a:noFill/>
                    </a:lnB>
                  </a:tcPr>
                </a:tc>
                <a:extLst>
                  <a:ext uri="{0D108BD9-81ED-4DB2-BD59-A6C34878D82A}">
                    <a16:rowId xmlns:a16="http://schemas.microsoft.com/office/drawing/2014/main" val="3233570978"/>
                  </a:ext>
                </a:extLst>
              </a:tr>
              <a:tr h="167640">
                <a:tc>
                  <a:txBody>
                    <a:bodyPr/>
                    <a:lstStyle/>
                    <a:p>
                      <a:pPr algn="l" fontAlgn="b"/>
                      <a:r>
                        <a:rPr lang="en-US" sz="2000" b="1" i="0" u="none" strike="noStrike" dirty="0">
                          <a:solidFill>
                            <a:srgbClr val="000000"/>
                          </a:solidFill>
                          <a:effectLst/>
                          <a:latin typeface="Times New Roman" panose="02020603050405020304" pitchFamily="18" charset="0"/>
                        </a:rPr>
                        <a:t>T</a:t>
                      </a:r>
                    </a:p>
                  </a:txBody>
                  <a:tcPr marL="0" marR="0" marT="0" marB="0" anchor="b">
                    <a:lnL>
                      <a:noFill/>
                    </a:lnL>
                    <a:lnR>
                      <a:noFill/>
                    </a:lnR>
                    <a:lnT>
                      <a:noFill/>
                    </a:lnT>
                    <a:lnB>
                      <a:noFill/>
                    </a:lnB>
                    <a:solidFill>
                      <a:srgbClr val="FFF2CC"/>
                    </a:solidFill>
                  </a:tcPr>
                </a:tc>
                <a:tc>
                  <a:txBody>
                    <a:bodyPr/>
                    <a:lstStyle/>
                    <a:p>
                      <a:pPr algn="r" fontAlgn="b"/>
                      <a:r>
                        <a:rPr lang="en-US" sz="2000" b="1" i="0" u="none" strike="noStrike">
                          <a:solidFill>
                            <a:srgbClr val="000000"/>
                          </a:solidFill>
                          <a:effectLst/>
                          <a:latin typeface="Times New Roman" panose="02020603050405020304" pitchFamily="18" charset="0"/>
                        </a:rPr>
                        <a:t>1</a:t>
                      </a:r>
                    </a:p>
                  </a:txBody>
                  <a:tcPr marL="0" marR="0" marT="0" marB="0" anchor="b">
                    <a:lnL>
                      <a:noFill/>
                    </a:lnL>
                    <a:lnR>
                      <a:noFill/>
                    </a:lnR>
                    <a:lnT>
                      <a:noFill/>
                    </a:lnT>
                    <a:lnB>
                      <a:noFill/>
                    </a:lnB>
                    <a:solidFill>
                      <a:srgbClr val="FFF2CC"/>
                    </a:solidFill>
                  </a:tcPr>
                </a:tc>
                <a:extLst>
                  <a:ext uri="{0D108BD9-81ED-4DB2-BD59-A6C34878D82A}">
                    <a16:rowId xmlns:a16="http://schemas.microsoft.com/office/drawing/2014/main" val="1957408322"/>
                  </a:ext>
                </a:extLst>
              </a:tr>
              <a:tr h="198120">
                <a:tc>
                  <a:txBody>
                    <a:bodyPr/>
                    <a:lstStyle/>
                    <a:p>
                      <a:pPr algn="l" fontAlgn="b"/>
                      <a:r>
                        <a:rPr lang="en-US" sz="2000" b="0" i="0" u="none" strike="noStrike">
                          <a:solidFill>
                            <a:srgbClr val="000000"/>
                          </a:solidFill>
                          <a:effectLst/>
                          <a:latin typeface="Times New Roman" panose="02020603050405020304" pitchFamily="18" charset="0"/>
                        </a:rPr>
                        <a:t>r</a:t>
                      </a:r>
                      <a:r>
                        <a:rPr lang="en-US" sz="2000" b="0" i="0" u="none" strike="noStrike" baseline="-25000">
                          <a:solidFill>
                            <a:srgbClr val="000000"/>
                          </a:solidFill>
                          <a:effectLst/>
                          <a:latin typeface="Times New Roman" panose="02020603050405020304" pitchFamily="18" charset="0"/>
                        </a:rPr>
                        <a:t>d</a:t>
                      </a:r>
                      <a:endParaRPr lang="en-US" sz="20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rPr>
                        <a:t>1.45%</a:t>
                      </a:r>
                    </a:p>
                  </a:txBody>
                  <a:tcPr marL="0" marR="0" marT="0" marB="0" anchor="b">
                    <a:lnL>
                      <a:noFill/>
                    </a:lnL>
                    <a:lnR>
                      <a:noFill/>
                    </a:lnR>
                    <a:lnT>
                      <a:noFill/>
                    </a:lnT>
                    <a:lnB>
                      <a:noFill/>
                    </a:lnB>
                  </a:tcPr>
                </a:tc>
                <a:extLst>
                  <a:ext uri="{0D108BD9-81ED-4DB2-BD59-A6C34878D82A}">
                    <a16:rowId xmlns:a16="http://schemas.microsoft.com/office/drawing/2014/main" val="1272983087"/>
                  </a:ext>
                </a:extLst>
              </a:tr>
              <a:tr h="198120">
                <a:tc>
                  <a:txBody>
                    <a:bodyPr/>
                    <a:lstStyle/>
                    <a:p>
                      <a:pPr algn="l" fontAlgn="b"/>
                      <a:r>
                        <a:rPr lang="en-US" sz="2000" b="0" i="0" u="none" strike="noStrike">
                          <a:solidFill>
                            <a:srgbClr val="000000"/>
                          </a:solidFill>
                          <a:effectLst/>
                          <a:latin typeface="Times New Roman" panose="02020603050405020304" pitchFamily="18" charset="0"/>
                        </a:rPr>
                        <a:t>r</a:t>
                      </a:r>
                      <a:r>
                        <a:rPr lang="en-US" sz="2000" b="0" i="0" u="none" strike="noStrike" baseline="-25000">
                          <a:solidFill>
                            <a:srgbClr val="000000"/>
                          </a:solidFill>
                          <a:effectLst/>
                          <a:latin typeface="Times New Roman" panose="02020603050405020304" pitchFamily="18" charset="0"/>
                        </a:rPr>
                        <a:t>f</a:t>
                      </a:r>
                      <a:endParaRPr lang="en-US" sz="2000" b="0" i="0" u="none" strike="noStrike">
                        <a:solidFill>
                          <a:srgbClr val="000000"/>
                        </a:solidFill>
                        <a:effectLst/>
                        <a:latin typeface="Times New Roman" panose="02020603050405020304" pitchFamily="18" charset="0"/>
                      </a:endParaRPr>
                    </a:p>
                  </a:txBody>
                  <a:tcPr marL="0" marR="0" marT="0" marB="0" anchor="b">
                    <a:lnL>
                      <a:noFill/>
                    </a:lnL>
                    <a:lnR>
                      <a:noFill/>
                    </a:lnR>
                    <a:lnT>
                      <a:noFill/>
                    </a:lnT>
                    <a:lnB>
                      <a:noFill/>
                    </a:lnB>
                  </a:tcPr>
                </a:tc>
                <a:tc>
                  <a:txBody>
                    <a:bodyPr/>
                    <a:lstStyle/>
                    <a:p>
                      <a:pPr algn="r" fontAlgn="b"/>
                      <a:r>
                        <a:rPr lang="en-US" sz="2000" b="0" i="0" u="none" strike="noStrike">
                          <a:solidFill>
                            <a:srgbClr val="000000"/>
                          </a:solidFill>
                          <a:effectLst/>
                          <a:latin typeface="Times New Roman" panose="02020603050405020304" pitchFamily="18" charset="0"/>
                        </a:rPr>
                        <a:t>2.19%</a:t>
                      </a:r>
                    </a:p>
                  </a:txBody>
                  <a:tcPr marL="0" marR="0" marT="0" marB="0" anchor="b">
                    <a:lnL>
                      <a:noFill/>
                    </a:lnL>
                    <a:lnR>
                      <a:noFill/>
                    </a:lnR>
                    <a:lnT>
                      <a:noFill/>
                    </a:lnT>
                    <a:lnB>
                      <a:noFill/>
                    </a:lnB>
                  </a:tcPr>
                </a:tc>
                <a:extLst>
                  <a:ext uri="{0D108BD9-81ED-4DB2-BD59-A6C34878D82A}">
                    <a16:rowId xmlns:a16="http://schemas.microsoft.com/office/drawing/2014/main" val="2181720998"/>
                  </a:ext>
                </a:extLst>
              </a:tr>
              <a:tr h="167640">
                <a:tc>
                  <a:txBody>
                    <a:bodyPr/>
                    <a:lstStyle/>
                    <a:p>
                      <a:pPr algn="l" fontAlgn="b"/>
                      <a:r>
                        <a:rPr lang="en-US" sz="2000" b="0" i="0" u="none" strike="noStrike" dirty="0">
                          <a:solidFill>
                            <a:srgbClr val="000000"/>
                          </a:solidFill>
                          <a:effectLst/>
                          <a:latin typeface="Times New Roman" panose="02020603050405020304" pitchFamily="18" charset="0"/>
                        </a:rPr>
                        <a:t>s</a:t>
                      </a:r>
                    </a:p>
                  </a:txBody>
                  <a:tcPr marL="0" marR="0" marT="0" marB="0" anchor="b">
                    <a:lnL>
                      <a:noFill/>
                    </a:lnL>
                    <a:lnR>
                      <a:noFill/>
                    </a:lnR>
                    <a:lnT>
                      <a:noFill/>
                    </a:lnT>
                    <a:lnB>
                      <a:noFill/>
                    </a:lnB>
                  </a:tcPr>
                </a:tc>
                <a:tc>
                  <a:txBody>
                    <a:bodyPr/>
                    <a:lstStyle/>
                    <a:p>
                      <a:pPr algn="r" fontAlgn="b"/>
                      <a:r>
                        <a:rPr lang="en-US" sz="2000" b="0" i="0" u="none" strike="noStrike" dirty="0">
                          <a:solidFill>
                            <a:srgbClr val="000000"/>
                          </a:solidFill>
                          <a:effectLst/>
                          <a:latin typeface="Times New Roman" panose="02020603050405020304" pitchFamily="18" charset="0"/>
                        </a:rPr>
                        <a:t>10.50%</a:t>
                      </a:r>
                    </a:p>
                  </a:txBody>
                  <a:tcPr marL="0" marR="0" marT="0" marB="0" anchor="b">
                    <a:lnL>
                      <a:noFill/>
                    </a:lnL>
                    <a:lnR>
                      <a:noFill/>
                    </a:lnR>
                    <a:lnT>
                      <a:noFill/>
                    </a:lnT>
                    <a:lnB>
                      <a:noFill/>
                    </a:lnB>
                  </a:tcPr>
                </a:tc>
                <a:extLst>
                  <a:ext uri="{0D108BD9-81ED-4DB2-BD59-A6C34878D82A}">
                    <a16:rowId xmlns:a16="http://schemas.microsoft.com/office/drawing/2014/main" val="3816147494"/>
                  </a:ext>
                </a:extLst>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97416255"/>
              </p:ext>
            </p:extLst>
          </p:nvPr>
        </p:nvGraphicFramePr>
        <p:xfrm>
          <a:off x="4582885" y="2040497"/>
          <a:ext cx="4141787" cy="749300"/>
        </p:xfrm>
        <a:graphic>
          <a:graphicData uri="http://schemas.openxmlformats.org/presentationml/2006/ole">
            <mc:AlternateContent xmlns:mc="http://schemas.openxmlformats.org/markup-compatibility/2006">
              <mc:Choice xmlns:v="urn:schemas-microsoft-com:vml" Requires="v">
                <p:oleObj spid="_x0000_s10262" name="Equation" r:id="rId3" imgW="3720960" imgH="672840" progId="Equation.DSMT4">
                  <p:embed/>
                </p:oleObj>
              </mc:Choice>
              <mc:Fallback>
                <p:oleObj name="Equation" r:id="rId3" imgW="3720960" imgH="672840" progId="Equation.DSMT4">
                  <p:embed/>
                  <p:pic>
                    <p:nvPicPr>
                      <p:cNvPr id="6" name="Object 5"/>
                      <p:cNvPicPr>
                        <a:picLocks noChangeAspect="1" noChangeArrowheads="1"/>
                      </p:cNvPicPr>
                      <p:nvPr/>
                    </p:nvPicPr>
                    <p:blipFill>
                      <a:blip r:embed="rId4"/>
                      <a:srcRect/>
                      <a:stretch>
                        <a:fillRect/>
                      </a:stretch>
                    </p:blipFill>
                    <p:spPr bwMode="auto">
                      <a:xfrm>
                        <a:off x="4582885" y="2040497"/>
                        <a:ext cx="4141787"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6940253"/>
              </p:ext>
            </p:extLst>
          </p:nvPr>
        </p:nvGraphicFramePr>
        <p:xfrm>
          <a:off x="4571999" y="2985778"/>
          <a:ext cx="3187700" cy="311150"/>
        </p:xfrm>
        <a:graphic>
          <a:graphicData uri="http://schemas.openxmlformats.org/presentationml/2006/ole">
            <mc:AlternateContent xmlns:mc="http://schemas.openxmlformats.org/markup-compatibility/2006">
              <mc:Choice xmlns:v="urn:schemas-microsoft-com:vml" Requires="v">
                <p:oleObj spid="_x0000_s10263" name="Equation" r:id="rId5" imgW="2603160" imgH="253800" progId="Equation.DSMT4">
                  <p:embed/>
                </p:oleObj>
              </mc:Choice>
              <mc:Fallback>
                <p:oleObj name="Equation" r:id="rId5" imgW="2603160" imgH="253800" progId="Equation.DSMT4">
                  <p:embed/>
                  <p:pic>
                    <p:nvPicPr>
                      <p:cNvPr id="7" name="Object 6"/>
                      <p:cNvPicPr>
                        <a:picLocks noChangeAspect="1" noChangeArrowheads="1"/>
                      </p:cNvPicPr>
                      <p:nvPr/>
                    </p:nvPicPr>
                    <p:blipFill>
                      <a:blip r:embed="rId6"/>
                      <a:srcRect/>
                      <a:stretch>
                        <a:fillRect/>
                      </a:stretch>
                    </p:blipFill>
                    <p:spPr bwMode="auto">
                      <a:xfrm>
                        <a:off x="4571999" y="2985778"/>
                        <a:ext cx="31877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1696616" y="4352060"/>
            <a:ext cx="5297390" cy="1107996"/>
          </a:xfrm>
          <a:prstGeom prst="rect">
            <a:avLst/>
          </a:prstGeom>
          <a:noFill/>
        </p:spPr>
        <p:txBody>
          <a:bodyPr wrap="square" rtlCol="0">
            <a:spAutoFit/>
          </a:bodyPr>
          <a:lstStyle/>
          <a:p>
            <a:r>
              <a:rPr lang="en-US" sz="1600" dirty="0" smtClean="0">
                <a:latin typeface="+mn-lt"/>
                <a:sym typeface="Wingdings" panose="05000000000000000000" pitchFamily="2" charset="2"/>
              </a:rPr>
              <a:t> </a:t>
            </a:r>
            <a:r>
              <a:rPr lang="en-US" sz="1600" dirty="0" err="1" smtClean="0">
                <a:latin typeface="+mn-lt"/>
                <a:sym typeface="Wingdings" panose="05000000000000000000" pitchFamily="2" charset="2"/>
              </a:rPr>
              <a:t>Pr</a:t>
            </a:r>
            <a:r>
              <a:rPr lang="en-US" sz="1600" dirty="0" smtClean="0">
                <a:latin typeface="+mn-lt"/>
                <a:sym typeface="Wingdings" panose="05000000000000000000" pitchFamily="2" charset="2"/>
              </a:rPr>
              <a:t>(Z≤0.1144)=N(d1)=</a:t>
            </a:r>
            <a:r>
              <a:rPr lang="en-US" sz="1600" dirty="0" smtClean="0">
                <a:latin typeface="+mn-lt"/>
              </a:rPr>
              <a:t>N(0.1144)=</a:t>
            </a:r>
            <a:r>
              <a:rPr lang="en-US" sz="1600" dirty="0" err="1" smtClean="0">
                <a:latin typeface="+mn-lt"/>
              </a:rPr>
              <a:t>Normsdist</a:t>
            </a:r>
            <a:r>
              <a:rPr lang="en-US" sz="1600" dirty="0" smtClean="0">
                <a:latin typeface="+mn-lt"/>
              </a:rPr>
              <a:t>(0.1144)=0.5455</a:t>
            </a:r>
          </a:p>
          <a:p>
            <a:r>
              <a:rPr lang="en-US" sz="1600" dirty="0" smtClean="0">
                <a:latin typeface="+mn-lt"/>
                <a:sym typeface="Wingdings" panose="05000000000000000000" pitchFamily="2" charset="2"/>
              </a:rPr>
              <a:t> </a:t>
            </a:r>
            <a:r>
              <a:rPr lang="en-US" sz="1600" dirty="0" err="1" smtClean="0">
                <a:latin typeface="+mn-lt"/>
                <a:sym typeface="Wingdings" panose="05000000000000000000" pitchFamily="2" charset="2"/>
              </a:rPr>
              <a:t>Pr</a:t>
            </a:r>
            <a:r>
              <a:rPr lang="en-US" sz="1600" dirty="0" smtClean="0">
                <a:latin typeface="+mn-lt"/>
                <a:sym typeface="Wingdings" panose="05000000000000000000" pitchFamily="2" charset="2"/>
              </a:rPr>
              <a:t>(Z≤0.0094)=N(d2)=N(0.0094)=</a:t>
            </a:r>
            <a:r>
              <a:rPr lang="en-US" sz="1600" dirty="0" err="1" smtClean="0">
                <a:latin typeface="+mn-lt"/>
                <a:sym typeface="Wingdings" panose="05000000000000000000" pitchFamily="2" charset="2"/>
              </a:rPr>
              <a:t>Normsdist</a:t>
            </a:r>
            <a:r>
              <a:rPr lang="en-US" sz="1600" dirty="0" smtClean="0">
                <a:latin typeface="+mn-lt"/>
                <a:sym typeface="Wingdings" panose="05000000000000000000" pitchFamily="2" charset="2"/>
              </a:rPr>
              <a:t>(0.0094)=0.5038</a:t>
            </a:r>
            <a:endParaRPr lang="en-US" sz="1600" dirty="0">
              <a:latin typeface="+mn-lt"/>
              <a:sym typeface="Wingdings" panose="05000000000000000000" pitchFamily="2" charset="2"/>
            </a:endParaRPr>
          </a:p>
          <a:p>
            <a:pPr marL="285750" indent="-285750">
              <a:buFont typeface="Arial" panose="020B0604020202020204" pitchFamily="34" charset="0"/>
              <a:buChar char="•"/>
            </a:pPr>
            <a:endParaRPr lang="en-US" sz="1600" dirty="0" smtClean="0">
              <a:latin typeface="+mn-lt"/>
              <a:sym typeface="Wingdings" panose="05000000000000000000" pitchFamily="2" charset="2"/>
            </a:endParaRPr>
          </a:p>
          <a:p>
            <a:endParaRPr lang="en-US" dirty="0"/>
          </a:p>
        </p:txBody>
      </p:sp>
      <p:graphicFrame>
        <p:nvGraphicFramePr>
          <p:cNvPr id="9" name="Object 8"/>
          <p:cNvGraphicFramePr>
            <a:graphicFrameLocks noGrp="1" noChangeAspect="1"/>
          </p:cNvGraphicFramePr>
          <p:nvPr>
            <p:extLst>
              <p:ext uri="{D42A27DB-BD31-4B8C-83A1-F6EECF244321}">
                <p14:modId xmlns:p14="http://schemas.microsoft.com/office/powerpoint/2010/main" val="1352995034"/>
              </p:ext>
            </p:extLst>
          </p:nvPr>
        </p:nvGraphicFramePr>
        <p:xfrm>
          <a:off x="1696616" y="5586766"/>
          <a:ext cx="6545263" cy="342900"/>
        </p:xfrm>
        <a:graphic>
          <a:graphicData uri="http://schemas.openxmlformats.org/presentationml/2006/ole">
            <mc:AlternateContent xmlns:mc="http://schemas.openxmlformats.org/markup-compatibility/2006">
              <mc:Choice xmlns:v="urn:schemas-microsoft-com:vml" Requires="v">
                <p:oleObj spid="_x0000_s10264" name="Equation" r:id="rId7" imgW="3873240" imgH="203040" progId="Equation.DSMT4">
                  <p:embed/>
                </p:oleObj>
              </mc:Choice>
              <mc:Fallback>
                <p:oleObj name="Equation" r:id="rId7" imgW="3873240" imgH="203040" progId="Equation.DSMT4">
                  <p:embed/>
                  <p:pic>
                    <p:nvPicPr>
                      <p:cNvPr id="9" name="Object 8"/>
                      <p:cNvPicPr>
                        <a:picLocks noGrp="1" noChangeAspect="1" noChangeArrowheads="1"/>
                      </p:cNvPicPr>
                      <p:nvPr/>
                    </p:nvPicPr>
                    <p:blipFill>
                      <a:blip r:embed="rId8"/>
                      <a:srcRect/>
                      <a:stretch>
                        <a:fillRect/>
                      </a:stretch>
                    </p:blipFill>
                    <p:spPr bwMode="auto">
                      <a:xfrm>
                        <a:off x="1696616" y="5586766"/>
                        <a:ext cx="654526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graphicFrame>
        <p:nvGraphicFramePr>
          <p:cNvPr id="10" name="Object 9"/>
          <p:cNvGraphicFramePr>
            <a:graphicFrameLocks noGrp="1" noChangeAspect="1"/>
          </p:cNvGraphicFramePr>
          <p:nvPr>
            <p:extLst>
              <p:ext uri="{D42A27DB-BD31-4B8C-83A1-F6EECF244321}">
                <p14:modId xmlns:p14="http://schemas.microsoft.com/office/powerpoint/2010/main" val="2055172231"/>
              </p:ext>
            </p:extLst>
          </p:nvPr>
        </p:nvGraphicFramePr>
        <p:xfrm>
          <a:off x="1696616" y="5032768"/>
          <a:ext cx="4185335" cy="429376"/>
        </p:xfrm>
        <a:graphic>
          <a:graphicData uri="http://schemas.openxmlformats.org/presentationml/2006/ole">
            <mc:AlternateContent xmlns:mc="http://schemas.openxmlformats.org/markup-compatibility/2006">
              <mc:Choice xmlns:v="urn:schemas-microsoft-com:vml" Requires="v">
                <p:oleObj spid="_x0000_s10265" name="Equation" r:id="rId9" imgW="2476440" imgH="253800" progId="Equation.DSMT4">
                  <p:embed/>
                </p:oleObj>
              </mc:Choice>
              <mc:Fallback>
                <p:oleObj name="Equation" r:id="rId9" imgW="2476440" imgH="253800" progId="Equation.DSMT4">
                  <p:embed/>
                  <p:pic>
                    <p:nvPicPr>
                      <p:cNvPr id="10" name="Object 9"/>
                      <p:cNvPicPr>
                        <a:picLocks noGrp="1" noChangeAspect="1" noChangeArrowheads="1"/>
                      </p:cNvPicPr>
                      <p:nvPr/>
                    </p:nvPicPr>
                    <p:blipFill>
                      <a:blip r:embed="rId10"/>
                      <a:srcRect/>
                      <a:stretch>
                        <a:fillRect/>
                      </a:stretch>
                    </p:blipFill>
                    <p:spPr bwMode="auto">
                      <a:xfrm>
                        <a:off x="1696616" y="5032768"/>
                        <a:ext cx="4185335" cy="42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spTree>
    <p:extLst>
      <p:ext uri="{BB962C8B-B14F-4D97-AF65-F5344CB8AC3E}">
        <p14:creationId xmlns:p14="http://schemas.microsoft.com/office/powerpoint/2010/main" val="31255582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Call Option with Strike 1.2500, Spot:1.2675, Vol=10.5%</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2765340"/>
              </p:ext>
            </p:extLst>
          </p:nvPr>
        </p:nvGraphicFramePr>
        <p:xfrm>
          <a:off x="1752600" y="1600200"/>
          <a:ext cx="6216905" cy="5084431"/>
        </p:xfrm>
        <a:graphic>
          <a:graphicData uri="http://schemas.openxmlformats.org/drawingml/2006/table">
            <a:tbl>
              <a:tblPr/>
              <a:tblGrid>
                <a:gridCol w="1704996">
                  <a:extLst>
                    <a:ext uri="{9D8B030D-6E8A-4147-A177-3AD203B41FA5}">
                      <a16:colId xmlns:a16="http://schemas.microsoft.com/office/drawing/2014/main" val="291339293"/>
                    </a:ext>
                  </a:extLst>
                </a:gridCol>
                <a:gridCol w="156353">
                  <a:extLst>
                    <a:ext uri="{9D8B030D-6E8A-4147-A177-3AD203B41FA5}">
                      <a16:colId xmlns:a16="http://schemas.microsoft.com/office/drawing/2014/main" val="2398087830"/>
                    </a:ext>
                  </a:extLst>
                </a:gridCol>
                <a:gridCol w="632859">
                  <a:extLst>
                    <a:ext uri="{9D8B030D-6E8A-4147-A177-3AD203B41FA5}">
                      <a16:colId xmlns:a16="http://schemas.microsoft.com/office/drawing/2014/main" val="3795467934"/>
                    </a:ext>
                  </a:extLst>
                </a:gridCol>
                <a:gridCol w="198544">
                  <a:extLst>
                    <a:ext uri="{9D8B030D-6E8A-4147-A177-3AD203B41FA5}">
                      <a16:colId xmlns:a16="http://schemas.microsoft.com/office/drawing/2014/main" val="4056114670"/>
                    </a:ext>
                  </a:extLst>
                </a:gridCol>
                <a:gridCol w="794175">
                  <a:extLst>
                    <a:ext uri="{9D8B030D-6E8A-4147-A177-3AD203B41FA5}">
                      <a16:colId xmlns:a16="http://schemas.microsoft.com/office/drawing/2014/main" val="3011835270"/>
                    </a:ext>
                  </a:extLst>
                </a:gridCol>
                <a:gridCol w="198544">
                  <a:extLst>
                    <a:ext uri="{9D8B030D-6E8A-4147-A177-3AD203B41FA5}">
                      <a16:colId xmlns:a16="http://schemas.microsoft.com/office/drawing/2014/main" val="1687781308"/>
                    </a:ext>
                  </a:extLst>
                </a:gridCol>
                <a:gridCol w="347452">
                  <a:extLst>
                    <a:ext uri="{9D8B030D-6E8A-4147-A177-3AD203B41FA5}">
                      <a16:colId xmlns:a16="http://schemas.microsoft.com/office/drawing/2014/main" val="3168820506"/>
                    </a:ext>
                  </a:extLst>
                </a:gridCol>
                <a:gridCol w="198544">
                  <a:extLst>
                    <a:ext uri="{9D8B030D-6E8A-4147-A177-3AD203B41FA5}">
                      <a16:colId xmlns:a16="http://schemas.microsoft.com/office/drawing/2014/main" val="1460867539"/>
                    </a:ext>
                  </a:extLst>
                </a:gridCol>
                <a:gridCol w="794175">
                  <a:extLst>
                    <a:ext uri="{9D8B030D-6E8A-4147-A177-3AD203B41FA5}">
                      <a16:colId xmlns:a16="http://schemas.microsoft.com/office/drawing/2014/main" val="2695537837"/>
                    </a:ext>
                  </a:extLst>
                </a:gridCol>
                <a:gridCol w="198544">
                  <a:extLst>
                    <a:ext uri="{9D8B030D-6E8A-4147-A177-3AD203B41FA5}">
                      <a16:colId xmlns:a16="http://schemas.microsoft.com/office/drawing/2014/main" val="760255155"/>
                    </a:ext>
                  </a:extLst>
                </a:gridCol>
                <a:gridCol w="794175">
                  <a:extLst>
                    <a:ext uri="{9D8B030D-6E8A-4147-A177-3AD203B41FA5}">
                      <a16:colId xmlns:a16="http://schemas.microsoft.com/office/drawing/2014/main" val="4122845864"/>
                    </a:ext>
                  </a:extLst>
                </a:gridCol>
                <a:gridCol w="198544">
                  <a:extLst>
                    <a:ext uri="{9D8B030D-6E8A-4147-A177-3AD203B41FA5}">
                      <a16:colId xmlns:a16="http://schemas.microsoft.com/office/drawing/2014/main" val="75603822"/>
                    </a:ext>
                  </a:extLst>
                </a:gridCol>
              </a:tblGrid>
              <a:tr h="406832">
                <a:tc gridSpan="3">
                  <a:txBody>
                    <a:bodyPr/>
                    <a:lstStyle/>
                    <a:p>
                      <a:pPr algn="l" fontAlgn="b"/>
                      <a:r>
                        <a:rPr lang="en-US" sz="1300" b="1" i="0" u="none" strike="noStrike">
                          <a:effectLst/>
                          <a:latin typeface="Times New Roman" panose="02020603050405020304" pitchFamily="18" charset="0"/>
                        </a:rPr>
                        <a:t>Pricing Currency Options on the Euro</a:t>
                      </a:r>
                    </a:p>
                  </a:txBody>
                  <a:tcPr marL="7137" marR="7137" marT="713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620448549"/>
                  </a:ext>
                </a:extLst>
              </a:tr>
              <a:tr h="185572">
                <a:tc>
                  <a:txBody>
                    <a:bodyPr/>
                    <a:lstStyle/>
                    <a:p>
                      <a:pPr algn="l" fontAlgn="b"/>
                      <a:r>
                        <a:rPr lang="en-US" sz="1100" b="1" i="0" u="none" strike="noStrike">
                          <a:solidFill>
                            <a:srgbClr val="FF0000"/>
                          </a:solidFill>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1931505519"/>
                  </a:ext>
                </a:extLst>
              </a:tr>
              <a:tr h="185572">
                <a:tc>
                  <a:txBody>
                    <a:bodyPr/>
                    <a:lstStyle/>
                    <a:p>
                      <a:pPr algn="l" fontAlgn="b"/>
                      <a:r>
                        <a:rPr lang="en-US" sz="1100" b="1" i="0" u="none" strike="noStrike">
                          <a:solidFill>
                            <a:srgbClr val="FF0000"/>
                          </a:solidFill>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gridSpan="5">
                  <a:txBody>
                    <a:bodyPr/>
                    <a:lstStyle/>
                    <a:p>
                      <a:pPr algn="ctr" fontAlgn="b"/>
                      <a:r>
                        <a:rPr lang="en-US" sz="1000" b="1" i="1" u="none" strike="noStrike">
                          <a:effectLst/>
                          <a:latin typeface="Times New Roman" panose="02020603050405020304" pitchFamily="18" charset="0"/>
                        </a:rPr>
                        <a:t>A U.S.-based firm wishing to buy</a:t>
                      </a:r>
                    </a:p>
                  </a:txBody>
                  <a:tcPr marL="7137" marR="7137" marT="713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gridSpan="5">
                  <a:txBody>
                    <a:bodyPr/>
                    <a:lstStyle/>
                    <a:p>
                      <a:pPr algn="ctr" fontAlgn="b"/>
                      <a:r>
                        <a:rPr lang="en-US" sz="1000" b="1" i="1" u="none" strike="noStrike">
                          <a:effectLst/>
                          <a:latin typeface="Times New Roman" panose="02020603050405020304" pitchFamily="18" charset="0"/>
                        </a:rPr>
                        <a:t>A European firm wishing to buy</a:t>
                      </a:r>
                    </a:p>
                  </a:txBody>
                  <a:tcPr marL="7137" marR="7137" marT="713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49043497"/>
                  </a:ext>
                </a:extLst>
              </a:tr>
              <a:tr h="185572">
                <a:tc>
                  <a:txBody>
                    <a:bodyPr/>
                    <a:lstStyle/>
                    <a:p>
                      <a:pPr algn="l" fontAlgn="b"/>
                      <a:r>
                        <a:rPr lang="en-US" sz="1100" b="1" i="0" u="none" strike="noStrike">
                          <a:solidFill>
                            <a:srgbClr val="FF0000"/>
                          </a:solidFill>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gridSpan="5">
                  <a:txBody>
                    <a:bodyPr/>
                    <a:lstStyle/>
                    <a:p>
                      <a:pPr algn="ctr" fontAlgn="b"/>
                      <a:r>
                        <a:rPr lang="en-US" sz="1000" b="1" i="1" u="none" strike="noStrike">
                          <a:effectLst/>
                          <a:latin typeface="Times New Roman" panose="02020603050405020304" pitchFamily="18" charset="0"/>
                        </a:rPr>
                        <a:t>or sell euros (the foreign currency)</a:t>
                      </a:r>
                    </a:p>
                  </a:txBody>
                  <a:tcPr marL="7137" marR="7137" marT="713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gridSpan="5">
                  <a:txBody>
                    <a:bodyPr/>
                    <a:lstStyle/>
                    <a:p>
                      <a:pPr algn="ctr" fontAlgn="b"/>
                      <a:r>
                        <a:rPr lang="en-US" sz="1000" b="1" i="1" u="none" strike="noStrike">
                          <a:effectLst/>
                          <a:latin typeface="Times New Roman" panose="02020603050405020304" pitchFamily="18" charset="0"/>
                        </a:rPr>
                        <a:t>or sell dollars (the foreign currency)</a:t>
                      </a:r>
                    </a:p>
                  </a:txBody>
                  <a:tcPr marL="7137" marR="7137" marT="7137" marB="0" anchor="b">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1209295"/>
                  </a:ext>
                </a:extLst>
              </a:tr>
              <a:tr h="185572">
                <a:tc>
                  <a:txBody>
                    <a:bodyPr/>
                    <a:lstStyle/>
                    <a:p>
                      <a:pPr algn="l" fontAlgn="b"/>
                      <a:r>
                        <a:rPr lang="en-US" sz="1100" b="1" i="0" u="none" strike="noStrike">
                          <a:solidFill>
                            <a:srgbClr val="FF0000"/>
                          </a:solidFill>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2459074600"/>
                  </a:ext>
                </a:extLst>
              </a:tr>
              <a:tr h="185572">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Variable</a:t>
                      </a:r>
                    </a:p>
                  </a:txBody>
                  <a:tcPr marL="7137" marR="7137" marT="713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Value</a:t>
                      </a:r>
                    </a:p>
                  </a:txBody>
                  <a:tcPr marL="7137" marR="7137" marT="713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Variable</a:t>
                      </a:r>
                    </a:p>
                  </a:txBody>
                  <a:tcPr marL="7137" marR="7137" marT="713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Value</a:t>
                      </a:r>
                    </a:p>
                  </a:txBody>
                  <a:tcPr marL="7137" marR="7137" marT="7137"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2704301087"/>
                  </a:ext>
                </a:extLst>
              </a:tr>
              <a:tr h="214122">
                <a:tc>
                  <a:txBody>
                    <a:bodyPr/>
                    <a:lstStyle/>
                    <a:p>
                      <a:pPr algn="l" fontAlgn="b"/>
                      <a:r>
                        <a:rPr lang="en-US" sz="1100" b="1" i="0" u="none" strike="noStrike">
                          <a:effectLst/>
                          <a:latin typeface="Times New Roman" panose="02020603050405020304" pitchFamily="18" charset="0"/>
                        </a:rPr>
                        <a:t>Spot rate (domestic/foreign)</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S</a:t>
                      </a:r>
                      <a:r>
                        <a:rPr lang="en-US" sz="1100" b="1" i="0" u="none" strike="noStrike" baseline="-25000">
                          <a:effectLst/>
                          <a:latin typeface="Times New Roman" panose="02020603050405020304" pitchFamily="18" charset="0"/>
                        </a:rPr>
                        <a:t>0</a:t>
                      </a:r>
                      <a:endParaRPr lang="en-US" sz="1100" b="1" i="0" u="none" strike="noStrike">
                        <a:effectLst/>
                        <a:latin typeface="Times New Roman" panose="02020603050405020304" pitchFamily="18" charset="0"/>
                      </a:endParaRPr>
                    </a:p>
                  </a:txBody>
                  <a:tcPr marL="7137" marR="7137" marT="71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$1.2675</a:t>
                      </a:r>
                    </a:p>
                  </a:txBody>
                  <a:tcPr marL="7137" marR="7137" marT="71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S</a:t>
                      </a:r>
                      <a:r>
                        <a:rPr lang="en-US" sz="1100" b="1" i="0" u="none" strike="noStrike" baseline="-25000">
                          <a:effectLst/>
                          <a:latin typeface="Times New Roman" panose="02020603050405020304" pitchFamily="18" charset="0"/>
                        </a:rPr>
                        <a:t>0</a:t>
                      </a:r>
                      <a:endParaRPr lang="en-US" sz="1100" b="1" i="0" u="none" strike="noStrike">
                        <a:effectLst/>
                        <a:latin typeface="Times New Roman" panose="02020603050405020304" pitchFamily="18" charset="0"/>
                      </a:endParaRPr>
                    </a:p>
                  </a:txBody>
                  <a:tcPr marL="7137" marR="7137" marT="71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€ 0.7890</a:t>
                      </a:r>
                    </a:p>
                  </a:txBody>
                  <a:tcPr marL="7137" marR="7137" marT="71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89002298"/>
                  </a:ext>
                </a:extLst>
              </a:tr>
              <a:tr h="349733">
                <a:tc>
                  <a:txBody>
                    <a:bodyPr/>
                    <a:lstStyle/>
                    <a:p>
                      <a:pPr algn="l" fontAlgn="b"/>
                      <a:r>
                        <a:rPr lang="en-US" sz="1100" b="1" i="0" u="none" strike="noStrike">
                          <a:effectLst/>
                          <a:latin typeface="Times New Roman" panose="02020603050405020304" pitchFamily="18" charset="0"/>
                        </a:rPr>
                        <a:t>Strike rate (domestic/foreign)</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X</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$1.2500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X</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€ 0.8000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143161034"/>
                  </a:ext>
                </a:extLst>
              </a:tr>
              <a:tr h="349733">
                <a:tc>
                  <a:txBody>
                    <a:bodyPr/>
                    <a:lstStyle/>
                    <a:p>
                      <a:pPr algn="l" fontAlgn="b"/>
                      <a:r>
                        <a:rPr lang="en-US" sz="1100" b="1" i="0" u="none" strike="noStrike">
                          <a:effectLst/>
                          <a:latin typeface="Times New Roman" panose="02020603050405020304" pitchFamily="18" charset="0"/>
                        </a:rPr>
                        <a:t>Domestic interest rate (% p.a.)</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r</a:t>
                      </a:r>
                      <a:r>
                        <a:rPr lang="en-US" sz="1100" b="1" i="0" u="none" strike="noStrike" baseline="-25000">
                          <a:effectLst/>
                          <a:latin typeface="Times New Roman" panose="02020603050405020304" pitchFamily="18" charset="0"/>
                        </a:rPr>
                        <a:t>d</a:t>
                      </a:r>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1.450%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r</a:t>
                      </a:r>
                      <a:r>
                        <a:rPr lang="en-US" sz="1100" b="1" i="0" u="none" strike="noStrike" baseline="-25000">
                          <a:effectLst/>
                          <a:latin typeface="Times New Roman" panose="02020603050405020304" pitchFamily="18" charset="0"/>
                        </a:rPr>
                        <a:t>d</a:t>
                      </a:r>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2.190%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1843022752"/>
                  </a:ext>
                </a:extLst>
              </a:tr>
              <a:tr h="214122">
                <a:tc>
                  <a:txBody>
                    <a:bodyPr/>
                    <a:lstStyle/>
                    <a:p>
                      <a:pPr algn="l" fontAlgn="b"/>
                      <a:r>
                        <a:rPr lang="en-US" sz="1100" b="1" i="0" u="none" strike="noStrike" dirty="0">
                          <a:effectLst/>
                          <a:latin typeface="Times New Roman" panose="02020603050405020304" pitchFamily="18" charset="0"/>
                        </a:rPr>
                        <a:t>Foreign interest rate (% p.a.)</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r</a:t>
                      </a:r>
                      <a:r>
                        <a:rPr lang="en-US" sz="1100" b="1" i="0" u="none" strike="noStrike" baseline="-25000">
                          <a:effectLst/>
                          <a:latin typeface="Times New Roman" panose="02020603050405020304" pitchFamily="18" charset="0"/>
                        </a:rPr>
                        <a:t>f</a:t>
                      </a:r>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2.190%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r</a:t>
                      </a:r>
                      <a:r>
                        <a:rPr lang="en-US" sz="1100" b="1" i="0" u="none" strike="noStrike" baseline="-25000">
                          <a:effectLst/>
                          <a:latin typeface="Times New Roman" panose="02020603050405020304" pitchFamily="18" charset="0"/>
                        </a:rPr>
                        <a:t>f</a:t>
                      </a:r>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1.450%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1815579794"/>
                  </a:ext>
                </a:extLst>
              </a:tr>
              <a:tr h="185572">
                <a:tc>
                  <a:txBody>
                    <a:bodyPr/>
                    <a:lstStyle/>
                    <a:p>
                      <a:pPr algn="l" fontAlgn="b"/>
                      <a:r>
                        <a:rPr lang="en-US" sz="1100" b="1" i="0" u="none" strike="noStrike">
                          <a:effectLst/>
                          <a:latin typeface="Times New Roman" panose="02020603050405020304" pitchFamily="18" charset="0"/>
                        </a:rPr>
                        <a:t>Time (years, 365 days)</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T</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1.000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T</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1.000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831933886"/>
                  </a:ext>
                </a:extLst>
              </a:tr>
              <a:tr h="185572">
                <a:tc>
                  <a:txBody>
                    <a:bodyPr/>
                    <a:lstStyle/>
                    <a:p>
                      <a:pPr algn="l" fontAlgn="b"/>
                      <a:r>
                        <a:rPr lang="en-US" sz="1100" b="1" i="0" u="none" strike="noStrike">
                          <a:effectLst/>
                          <a:latin typeface="Times New Roman" panose="02020603050405020304" pitchFamily="18" charset="0"/>
                        </a:rPr>
                        <a:t>     Days equivalent</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365.00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365.00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74704632"/>
                  </a:ext>
                </a:extLst>
              </a:tr>
              <a:tr h="185572">
                <a:tc>
                  <a:txBody>
                    <a:bodyPr/>
                    <a:lstStyle/>
                    <a:p>
                      <a:pPr algn="l" fontAlgn="b"/>
                      <a:r>
                        <a:rPr lang="en-US" sz="1100" b="1" i="0" u="none" strike="noStrike">
                          <a:effectLst/>
                          <a:latin typeface="Times New Roman" panose="02020603050405020304" pitchFamily="18" charset="0"/>
                        </a:rPr>
                        <a:t>Volatility (% p.a.)</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s</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10.500%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s</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solidFill>
                            <a:srgbClr val="0000FF"/>
                          </a:solidFill>
                          <a:effectLst/>
                          <a:latin typeface="Times New Roman" panose="02020603050405020304" pitchFamily="18" charset="0"/>
                        </a:rPr>
                        <a:t>10.500%</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928027765"/>
                  </a:ext>
                </a:extLst>
              </a:tr>
              <a:tr h="185572">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endParaRPr lang="en-US" sz="1100" b="1" i="0" u="none" strike="noStrike" dirty="0">
                        <a:effectLst/>
                        <a:latin typeface="Times New Roman" panose="02020603050405020304" pitchFamily="18" charset="0"/>
                      </a:endParaRPr>
                    </a:p>
                  </a:txBody>
                  <a:tcPr marL="7137" marR="7137" marT="71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4066925708"/>
                  </a:ext>
                </a:extLst>
              </a:tr>
              <a:tr h="349733">
                <a:tc>
                  <a:txBody>
                    <a:bodyPr/>
                    <a:lstStyle/>
                    <a:p>
                      <a:pPr algn="l" fontAlgn="b"/>
                      <a:r>
                        <a:rPr lang="en-US" sz="1100" b="1" i="0" u="none" strike="noStrike">
                          <a:effectLst/>
                          <a:latin typeface="Times New Roman" panose="02020603050405020304" pitchFamily="18" charset="0"/>
                        </a:rPr>
                        <a:t>Call option premium (per unit fc)</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c</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$0.0559</a:t>
                      </a:r>
                    </a:p>
                  </a:txBody>
                  <a:tcPr marL="7137" marR="7137" marT="7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c</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€ 0.0302</a:t>
                      </a:r>
                    </a:p>
                  </a:txBody>
                  <a:tcPr marL="7137" marR="7137" marT="7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3446005399"/>
                  </a:ext>
                </a:extLst>
              </a:tr>
              <a:tr h="349733">
                <a:tc>
                  <a:txBody>
                    <a:bodyPr/>
                    <a:lstStyle/>
                    <a:p>
                      <a:pPr algn="l" fontAlgn="b"/>
                      <a:r>
                        <a:rPr lang="en-US" sz="1100" b="1" i="0" u="none" strike="noStrike">
                          <a:effectLst/>
                          <a:latin typeface="Times New Roman" panose="02020603050405020304" pitchFamily="18" charset="0"/>
                        </a:rPr>
                        <a:t>Put option premium (per unit fc)</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p</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$0.0478</a:t>
                      </a:r>
                    </a:p>
                  </a:txBody>
                  <a:tcPr marL="7137" marR="7137" marT="7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p</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€ 0.0353</a:t>
                      </a:r>
                    </a:p>
                  </a:txBody>
                  <a:tcPr marL="7137" marR="7137" marT="71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extLst>
                  <a:ext uri="{0D108BD9-81ED-4DB2-BD59-A6C34878D82A}">
                    <a16:rowId xmlns:a16="http://schemas.microsoft.com/office/drawing/2014/main" val="1671864124"/>
                  </a:ext>
                </a:extLst>
              </a:tr>
              <a:tr h="234749">
                <a:tc>
                  <a:txBody>
                    <a:bodyPr/>
                    <a:lstStyle/>
                    <a:p>
                      <a:pPr algn="l" fontAlgn="b"/>
                      <a:r>
                        <a:rPr lang="en-US" sz="700" b="1" i="0" u="none" strike="noStrike">
                          <a:effectLst/>
                          <a:latin typeface="Times New Roman" panose="02020603050405020304" pitchFamily="18" charset="0"/>
                        </a:rPr>
                        <a:t>     (European pricing)</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endParaRPr lang="en-US" sz="1100" b="1" i="0" u="none" strike="noStrike">
                        <a:effectLst/>
                        <a:latin typeface="Times New Roman" panose="02020603050405020304" pitchFamily="18" charset="0"/>
                      </a:endParaRPr>
                    </a:p>
                  </a:txBody>
                  <a:tcPr marL="7137" marR="7137" marT="71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endParaRPr lang="en-US" sz="1100" b="1" i="0" u="none" strike="noStrike">
                        <a:effectLst/>
                        <a:latin typeface="Times New Roman" panose="02020603050405020304" pitchFamily="18" charset="0"/>
                      </a:endParaRP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endParaRPr lang="en-US" sz="1100" b="1" i="0" u="none" strike="noStrike">
                        <a:effectLst/>
                        <a:latin typeface="Times New Roman" panose="02020603050405020304" pitchFamily="18" charset="0"/>
                      </a:endParaRPr>
                    </a:p>
                  </a:txBody>
                  <a:tcPr marL="7137" marR="7137" marT="713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594010023"/>
                  </a:ext>
                </a:extLst>
              </a:tr>
              <a:tr h="185572">
                <a:tc>
                  <a:txBody>
                    <a:bodyPr/>
                    <a:lstStyle/>
                    <a:p>
                      <a:pPr algn="l" fontAlgn="b"/>
                      <a:r>
                        <a:rPr lang="en-US" sz="7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1593633979"/>
                  </a:ext>
                </a:extLst>
              </a:tr>
              <a:tr h="185572">
                <a:tc>
                  <a:txBody>
                    <a:bodyPr/>
                    <a:lstStyle/>
                    <a:p>
                      <a:pPr algn="l" fontAlgn="b"/>
                      <a:r>
                        <a:rPr lang="en-US" sz="1100" b="1" i="0" u="none" strike="noStrike">
                          <a:effectLst/>
                          <a:latin typeface="Times New Roman" panose="02020603050405020304" pitchFamily="18" charset="0"/>
                        </a:rPr>
                        <a:t>Call option premium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c</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4.41%</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c</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3.83%</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3369624115"/>
                  </a:ext>
                </a:extLst>
              </a:tr>
              <a:tr h="185572">
                <a:tc>
                  <a:txBody>
                    <a:bodyPr/>
                    <a:lstStyle/>
                    <a:p>
                      <a:pPr algn="l" fontAlgn="b"/>
                      <a:r>
                        <a:rPr lang="en-US" sz="1100" b="1" i="0" u="none" strike="noStrike">
                          <a:effectLst/>
                          <a:latin typeface="Times New Roman" panose="02020603050405020304" pitchFamily="18" charset="0"/>
                        </a:rPr>
                        <a:t>Put option premium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p</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3.77%</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ctr" fontAlgn="b"/>
                      <a:r>
                        <a:rPr lang="en-US" sz="1100" b="1" i="0" u="none" strike="noStrike">
                          <a:effectLst/>
                          <a:latin typeface="Times New Roman" panose="02020603050405020304" pitchFamily="18" charset="0"/>
                        </a:rPr>
                        <a:t>p</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tc>
                  <a:txBody>
                    <a:bodyPr/>
                    <a:lstStyle/>
                    <a:p>
                      <a:pPr algn="r" fontAlgn="b"/>
                      <a:r>
                        <a:rPr lang="en-US" sz="1100" b="1" i="0" u="none" strike="noStrike">
                          <a:effectLst/>
                          <a:latin typeface="Times New Roman" panose="02020603050405020304" pitchFamily="18" charset="0"/>
                        </a:rPr>
                        <a:t>4.47%</a:t>
                      </a:r>
                    </a:p>
                  </a:txBody>
                  <a:tcPr marL="7137" marR="7137" marT="7137" marB="0" anchor="b">
                    <a:lnL>
                      <a:noFill/>
                    </a:lnL>
                    <a:lnR>
                      <a:noFill/>
                    </a:lnR>
                    <a:lnT>
                      <a:noFill/>
                    </a:lnT>
                    <a:lnB>
                      <a:noFill/>
                    </a:lnB>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a:noFill/>
                    </a:lnB>
                    <a:solidFill>
                      <a:srgbClr val="FFFFFF"/>
                    </a:solidFill>
                  </a:tcPr>
                </a:tc>
                <a:extLst>
                  <a:ext uri="{0D108BD9-81ED-4DB2-BD59-A6C34878D82A}">
                    <a16:rowId xmlns:a16="http://schemas.microsoft.com/office/drawing/2014/main" val="715755412"/>
                  </a:ext>
                </a:extLst>
              </a:tr>
              <a:tr h="260515">
                <a:tc gridSpan="9">
                  <a:txBody>
                    <a:bodyPr/>
                    <a:lstStyle/>
                    <a:p>
                      <a:pPr algn="l" fontAlgn="b"/>
                      <a:r>
                        <a:rPr lang="en-US" sz="700" b="1" i="0" u="none" strike="noStrike">
                          <a:effectLst/>
                          <a:latin typeface="Times New Roman" panose="02020603050405020304" pitchFamily="18" charset="0"/>
                        </a:rPr>
                        <a:t>Copyright © 2004, Barbara S. Petitt and Michael H. Moffett, Thunderbird, The Garvin School of International Management.</a:t>
                      </a:r>
                    </a:p>
                  </a:txBody>
                  <a:tcPr marL="7137" marR="7137" marT="713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a:effectLst/>
                          <a:latin typeface="Times New Roman" panose="02020603050405020304" pitchFamily="18" charset="0"/>
                        </a:rPr>
                        <a:t> </a:t>
                      </a:r>
                    </a:p>
                  </a:txBody>
                  <a:tcPr marL="7137" marR="7137" marT="713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1" i="0" u="none" strike="noStrike" dirty="0">
                          <a:effectLst/>
                          <a:latin typeface="Times New Roman" panose="02020603050405020304" pitchFamily="18" charset="0"/>
                        </a:rPr>
                        <a:t> </a:t>
                      </a:r>
                    </a:p>
                  </a:txBody>
                  <a:tcPr marL="7137" marR="7137" marT="7137"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67081432"/>
                  </a:ext>
                </a:extLst>
              </a:tr>
            </a:tbl>
          </a:graphicData>
        </a:graphic>
      </p:graphicFrame>
      <p:sp>
        <p:nvSpPr>
          <p:cNvPr id="2" name="Oval 1"/>
          <p:cNvSpPr/>
          <p:nvPr/>
        </p:nvSpPr>
        <p:spPr>
          <a:xfrm>
            <a:off x="4343400" y="4953000"/>
            <a:ext cx="1219200" cy="685800"/>
          </a:xfrm>
          <a:prstGeom prst="ellipse">
            <a:avLst/>
          </a:prstGeom>
          <a:solidFill>
            <a:srgbClr val="F7C6FC">
              <a:alpha val="17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738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FX Instruments </a:t>
            </a:r>
            <a:endParaRPr lang="en-US" dirty="0"/>
          </a:p>
        </p:txBody>
      </p:sp>
      <p:sp>
        <p:nvSpPr>
          <p:cNvPr id="3" name="Content Placeholder 2"/>
          <p:cNvSpPr>
            <a:spLocks noGrp="1"/>
          </p:cNvSpPr>
          <p:nvPr>
            <p:ph idx="1"/>
          </p:nvPr>
        </p:nvSpPr>
        <p:spPr/>
        <p:txBody>
          <a:bodyPr/>
          <a:lstStyle/>
          <a:p>
            <a:r>
              <a:rPr lang="en-US" sz="1800" dirty="0" smtClean="0"/>
              <a:t>Spot</a:t>
            </a:r>
          </a:p>
          <a:p>
            <a:pPr lvl="1"/>
            <a:r>
              <a:rPr lang="en-US" sz="1600" dirty="0" smtClean="0"/>
              <a:t>Settlement:  T+2</a:t>
            </a:r>
          </a:p>
          <a:p>
            <a:r>
              <a:rPr lang="en-US" sz="1800" dirty="0" smtClean="0"/>
              <a:t>Forwards </a:t>
            </a:r>
          </a:p>
          <a:p>
            <a:pPr lvl="1"/>
            <a:r>
              <a:rPr lang="en-US" sz="1600" dirty="0"/>
              <a:t>Settlement:  </a:t>
            </a:r>
            <a:r>
              <a:rPr lang="en-US" sz="1600" dirty="0" smtClean="0"/>
              <a:t>T+3 and beyond; rare beyond 2 years </a:t>
            </a:r>
          </a:p>
          <a:p>
            <a:r>
              <a:rPr lang="en-US" sz="1800" dirty="0" smtClean="0"/>
              <a:t>FX Swaps</a:t>
            </a:r>
          </a:p>
          <a:p>
            <a:pPr lvl="1"/>
            <a:r>
              <a:rPr lang="en-US" sz="1600" dirty="0" smtClean="0"/>
              <a:t>Bundle of Spot and Forward transactions in opposite directions; e.g. but spot + sell forward; sell spot buy forward</a:t>
            </a:r>
          </a:p>
          <a:p>
            <a:r>
              <a:rPr lang="en-US" sz="1800" dirty="0" smtClean="0"/>
              <a:t>FX Options</a:t>
            </a:r>
          </a:p>
          <a:p>
            <a:pPr lvl="1"/>
            <a:r>
              <a:rPr lang="en-US" sz="1600" dirty="0" smtClean="0"/>
              <a:t>Plain Vanilla Call/Put, Combinations </a:t>
            </a:r>
          </a:p>
          <a:p>
            <a:r>
              <a:rPr lang="en-US" sz="1800" dirty="0" smtClean="0"/>
              <a:t>FX Futures</a:t>
            </a:r>
          </a:p>
          <a:p>
            <a:pPr lvl="1"/>
            <a:r>
              <a:rPr lang="en-US" sz="1400" dirty="0" smtClean="0"/>
              <a:t>Similar to forwards in end result, but distinct product and institutional characteristics</a:t>
            </a:r>
          </a:p>
          <a:p>
            <a:r>
              <a:rPr lang="en-US" sz="1800" dirty="0" smtClean="0"/>
              <a:t>Currency Swaps/Cross Currency Swaps</a:t>
            </a:r>
          </a:p>
          <a:p>
            <a:pPr lvl="1"/>
            <a:r>
              <a:rPr lang="en-US" sz="1400" dirty="0" smtClean="0"/>
              <a:t>Bundles of forward contracts stretching to 10-15 years</a:t>
            </a:r>
          </a:p>
        </p:txBody>
      </p:sp>
    </p:spTree>
    <p:extLst>
      <p:ext uri="{BB962C8B-B14F-4D97-AF65-F5344CB8AC3E}">
        <p14:creationId xmlns:p14="http://schemas.microsoft.com/office/powerpoint/2010/main" val="364247589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BSMK Option Premium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19547241"/>
              </p:ext>
            </p:extLst>
          </p:nvPr>
        </p:nvGraphicFramePr>
        <p:xfrm>
          <a:off x="1371600" y="1985865"/>
          <a:ext cx="1574800" cy="3421380"/>
        </p:xfrm>
        <a:graphic>
          <a:graphicData uri="http://schemas.openxmlformats.org/drawingml/2006/table">
            <a:tbl>
              <a:tblPr/>
              <a:tblGrid>
                <a:gridCol w="963968">
                  <a:extLst>
                    <a:ext uri="{9D8B030D-6E8A-4147-A177-3AD203B41FA5}">
                      <a16:colId xmlns:a16="http://schemas.microsoft.com/office/drawing/2014/main" val="67947157"/>
                    </a:ext>
                  </a:extLst>
                </a:gridCol>
                <a:gridCol w="610832">
                  <a:extLst>
                    <a:ext uri="{9D8B030D-6E8A-4147-A177-3AD203B41FA5}">
                      <a16:colId xmlns:a16="http://schemas.microsoft.com/office/drawing/2014/main" val="2912700322"/>
                    </a:ext>
                  </a:extLst>
                </a:gridCol>
              </a:tblGrid>
              <a:tr h="167640">
                <a:tc gridSpan="2">
                  <a:txBody>
                    <a:bodyPr/>
                    <a:lstStyle/>
                    <a:p>
                      <a:pPr algn="l" fontAlgn="b"/>
                      <a:r>
                        <a:rPr lang="en-US" sz="1000" b="1" i="0" u="none" strike="noStrike" dirty="0">
                          <a:solidFill>
                            <a:srgbClr val="000000"/>
                          </a:solidFill>
                          <a:effectLst/>
                          <a:latin typeface="Times New Roman" panose="02020603050405020304" pitchFamily="18" charset="0"/>
                        </a:rPr>
                        <a:t>Call on EURO with Strike </a:t>
                      </a:r>
                      <a:r>
                        <a:rPr lang="en-US" sz="1000" b="1" i="0" u="none" strike="noStrike" dirty="0" smtClean="0">
                          <a:solidFill>
                            <a:srgbClr val="000000"/>
                          </a:solidFill>
                          <a:effectLst/>
                          <a:latin typeface="Times New Roman" panose="02020603050405020304" pitchFamily="18" charset="0"/>
                        </a:rPr>
                        <a:t>1.2500</a:t>
                      </a:r>
                      <a:endParaRPr lang="en-US" sz="1000" b="1" i="0" u="none" strike="noStrike" dirty="0">
                        <a:solidFill>
                          <a:srgbClr val="000000"/>
                        </a:solidFill>
                        <a:effectLst/>
                        <a:latin typeface="Times New Roman" panose="02020603050405020304" pitchFamily="18" charset="0"/>
                      </a:endParaRPr>
                    </a:p>
                  </a:txBody>
                  <a:tcPr marL="7620" marR="7620" marT="7620" marB="0" anchor="b">
                    <a:lnL>
                      <a:noFill/>
                    </a:lnL>
                    <a:lnR>
                      <a:noFill/>
                    </a:lnR>
                    <a:lnT>
                      <a:noFill/>
                    </a:lnT>
                    <a:lnB>
                      <a:noFill/>
                    </a:lnB>
                    <a:solidFill>
                      <a:srgbClr val="FFFF00"/>
                    </a:solidFill>
                  </a:tcPr>
                </a:tc>
                <a:tc hMerge="1">
                  <a:txBody>
                    <a:bodyPr/>
                    <a:lstStyle/>
                    <a:p>
                      <a:endParaRPr lang="en-US"/>
                    </a:p>
                  </a:txBody>
                  <a:tcPr/>
                </a:tc>
                <a:extLst>
                  <a:ext uri="{0D108BD9-81ED-4DB2-BD59-A6C34878D82A}">
                    <a16:rowId xmlns:a16="http://schemas.microsoft.com/office/drawing/2014/main" val="3813876874"/>
                  </a:ext>
                </a:extLst>
              </a:tr>
              <a:tr h="167640">
                <a:tc>
                  <a:txBody>
                    <a:bodyPr/>
                    <a:lstStyle/>
                    <a:p>
                      <a:pPr algn="l" fontAlgn="b"/>
                      <a:r>
                        <a:rPr lang="en-US" sz="1000" b="0" i="0" u="none" strike="noStrike">
                          <a:solidFill>
                            <a:srgbClr val="000000"/>
                          </a:solidFill>
                          <a:effectLst/>
                          <a:latin typeface="Times New Roman" panose="02020603050405020304" pitchFamily="18" charset="0"/>
                        </a:rPr>
                        <a:t>Daily Volatility</a:t>
                      </a:r>
                    </a:p>
                  </a:txBody>
                  <a:tcPr marL="7620" marR="7620" marT="7620" marB="0" anchor="b">
                    <a:lnL>
                      <a:noFill/>
                    </a:lnL>
                    <a:lnR>
                      <a:noFill/>
                    </a:lnR>
                    <a:lnT>
                      <a:noFill/>
                    </a:lnT>
                    <a:lnB>
                      <a:noFill/>
                    </a:lnB>
                    <a:solidFill>
                      <a:srgbClr val="E2EFDA"/>
                    </a:solidFill>
                  </a:tcPr>
                </a:tc>
                <a:tc>
                  <a:txBody>
                    <a:bodyPr/>
                    <a:lstStyle/>
                    <a:p>
                      <a:pPr algn="r" fontAlgn="b"/>
                      <a:r>
                        <a:rPr lang="en-US" sz="1000" b="0" i="0" u="none" strike="noStrike">
                          <a:solidFill>
                            <a:srgbClr val="000000"/>
                          </a:solidFill>
                          <a:effectLst/>
                          <a:latin typeface="Times New Roman" panose="02020603050405020304" pitchFamily="18" charset="0"/>
                        </a:rPr>
                        <a:t>0.66%</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3055353295"/>
                  </a:ext>
                </a:extLst>
              </a:tr>
              <a:tr h="167640">
                <a:tc>
                  <a:txBody>
                    <a:bodyPr/>
                    <a:lstStyle/>
                    <a:p>
                      <a:pPr algn="l" fontAlgn="b"/>
                      <a:r>
                        <a:rPr lang="en-US" sz="1000" b="0" i="0" u="none" strike="noStrike">
                          <a:solidFill>
                            <a:srgbClr val="000000"/>
                          </a:solidFill>
                          <a:effectLst/>
                          <a:latin typeface="Times New Roman" panose="02020603050405020304" pitchFamily="18" charset="0"/>
                        </a:rPr>
                        <a:t>Annual Volatility</a:t>
                      </a:r>
                    </a:p>
                  </a:txBody>
                  <a:tcPr marL="7620" marR="7620" marT="7620" marB="0" anchor="b">
                    <a:lnL>
                      <a:noFill/>
                    </a:lnL>
                    <a:lnR>
                      <a:noFill/>
                    </a:lnR>
                    <a:lnT>
                      <a:noFill/>
                    </a:lnT>
                    <a:lnB>
                      <a:noFill/>
                    </a:lnB>
                    <a:solidFill>
                      <a:srgbClr val="E2EFDA"/>
                    </a:solidFill>
                  </a:tcPr>
                </a:tc>
                <a:tc>
                  <a:txBody>
                    <a:bodyPr/>
                    <a:lstStyle/>
                    <a:p>
                      <a:pPr algn="r" fontAlgn="b"/>
                      <a:r>
                        <a:rPr lang="en-US" sz="1000" b="0" i="0" u="none" strike="noStrike">
                          <a:solidFill>
                            <a:srgbClr val="000000"/>
                          </a:solidFill>
                          <a:effectLst/>
                          <a:latin typeface="Times New Roman" panose="02020603050405020304" pitchFamily="18" charset="0"/>
                        </a:rPr>
                        <a:t>10.50%</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2101921686"/>
                  </a:ext>
                </a:extLst>
              </a:tr>
              <a:tr h="167640">
                <a:tc>
                  <a:txBody>
                    <a:bodyPr/>
                    <a:lstStyle/>
                    <a:p>
                      <a:pPr algn="l" fontAlgn="b"/>
                      <a:r>
                        <a:rPr lang="en-US" sz="1000" b="0" i="0" u="none" strike="noStrike">
                          <a:solidFill>
                            <a:srgbClr val="000000"/>
                          </a:solidFill>
                          <a:effectLst/>
                          <a:latin typeface="Times New Roman" panose="02020603050405020304" pitchFamily="18" charset="0"/>
                        </a:rPr>
                        <a:t># Trading Days</a:t>
                      </a:r>
                    </a:p>
                  </a:txBody>
                  <a:tcPr marL="7620" marR="7620" marT="7620" marB="0" anchor="b">
                    <a:lnL>
                      <a:noFill/>
                    </a:lnL>
                    <a:lnR>
                      <a:noFill/>
                    </a:lnR>
                    <a:lnT>
                      <a:noFill/>
                    </a:lnT>
                    <a:lnB>
                      <a:noFill/>
                    </a:lnB>
                    <a:solidFill>
                      <a:srgbClr val="E2EFDA"/>
                    </a:solidFill>
                  </a:tcPr>
                </a:tc>
                <a:tc>
                  <a:txBody>
                    <a:bodyPr/>
                    <a:lstStyle/>
                    <a:p>
                      <a:pPr algn="r" fontAlgn="b"/>
                      <a:r>
                        <a:rPr lang="en-US" sz="1000" b="0" i="0" u="none" strike="noStrike">
                          <a:solidFill>
                            <a:srgbClr val="000000"/>
                          </a:solidFill>
                          <a:effectLst/>
                          <a:latin typeface="Times New Roman" panose="02020603050405020304" pitchFamily="18" charset="0"/>
                        </a:rPr>
                        <a:t>255</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1733084912"/>
                  </a:ext>
                </a:extLst>
              </a:tr>
              <a:tr h="198120">
                <a:tc>
                  <a:txBody>
                    <a:bodyPr/>
                    <a:lstStyle/>
                    <a:p>
                      <a:pPr algn="l" fontAlgn="b"/>
                      <a:r>
                        <a:rPr lang="en-US" sz="1000" b="0" i="0" u="none" strike="noStrike">
                          <a:solidFill>
                            <a:srgbClr val="000000"/>
                          </a:solidFill>
                          <a:effectLst/>
                          <a:latin typeface="Times New Roman" panose="02020603050405020304" pitchFamily="18" charset="0"/>
                        </a:rPr>
                        <a:t>S</a:t>
                      </a:r>
                      <a:r>
                        <a:rPr lang="en-US" sz="1000" b="0" i="0" u="none" strike="noStrike" baseline="-25000">
                          <a:solidFill>
                            <a:srgbClr val="000000"/>
                          </a:solidFill>
                          <a:effectLst/>
                          <a:latin typeface="Times New Roman" panose="02020603050405020304" pitchFamily="18" charset="0"/>
                        </a:rPr>
                        <a:t>0</a:t>
                      </a:r>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1.2675</a:t>
                      </a:r>
                    </a:p>
                  </a:txBody>
                  <a:tcPr marL="7620" marR="7620" marT="7620" marB="0" anchor="b">
                    <a:lnL>
                      <a:noFill/>
                    </a:lnL>
                    <a:lnR>
                      <a:noFill/>
                    </a:lnR>
                    <a:lnT>
                      <a:noFill/>
                    </a:lnT>
                    <a:lnB>
                      <a:noFill/>
                    </a:lnB>
                  </a:tcPr>
                </a:tc>
                <a:extLst>
                  <a:ext uri="{0D108BD9-81ED-4DB2-BD59-A6C34878D82A}">
                    <a16:rowId xmlns:a16="http://schemas.microsoft.com/office/drawing/2014/main" val="1676868810"/>
                  </a:ext>
                </a:extLst>
              </a:tr>
              <a:tr h="167640">
                <a:tc>
                  <a:txBody>
                    <a:bodyPr/>
                    <a:lstStyle/>
                    <a:p>
                      <a:pPr algn="l" fontAlgn="b"/>
                      <a:r>
                        <a:rPr lang="en-US" sz="1000" b="0" i="0" u="none" strike="noStrike">
                          <a:solidFill>
                            <a:srgbClr val="000000"/>
                          </a:solidFill>
                          <a:effectLst/>
                          <a:latin typeface="Times New Roman" panose="02020603050405020304" pitchFamily="18" charset="0"/>
                        </a:rPr>
                        <a:t>K</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1.2500</a:t>
                      </a:r>
                    </a:p>
                  </a:txBody>
                  <a:tcPr marL="7620" marR="7620" marT="7620" marB="0" anchor="b">
                    <a:lnL>
                      <a:noFill/>
                    </a:lnL>
                    <a:lnR>
                      <a:noFill/>
                    </a:lnR>
                    <a:lnT>
                      <a:noFill/>
                    </a:lnT>
                    <a:lnB>
                      <a:noFill/>
                    </a:lnB>
                  </a:tcPr>
                </a:tc>
                <a:extLst>
                  <a:ext uri="{0D108BD9-81ED-4DB2-BD59-A6C34878D82A}">
                    <a16:rowId xmlns:a16="http://schemas.microsoft.com/office/drawing/2014/main" val="237154929"/>
                  </a:ext>
                </a:extLst>
              </a:tr>
              <a:tr h="167640">
                <a:tc>
                  <a:txBody>
                    <a:bodyPr/>
                    <a:lstStyle/>
                    <a:p>
                      <a:pPr algn="l" fontAlgn="b"/>
                      <a:r>
                        <a:rPr lang="en-US" sz="1000" b="1" i="0" u="none" strike="noStrike">
                          <a:solidFill>
                            <a:srgbClr val="000000"/>
                          </a:solidFill>
                          <a:effectLst/>
                          <a:latin typeface="Times New Roman" panose="02020603050405020304" pitchFamily="18" charset="0"/>
                        </a:rPr>
                        <a:t>T</a:t>
                      </a:r>
                    </a:p>
                  </a:txBody>
                  <a:tcPr marL="7620" marR="7620" marT="7620" marB="0" anchor="b">
                    <a:lnL>
                      <a:noFill/>
                    </a:lnL>
                    <a:lnR>
                      <a:noFill/>
                    </a:lnR>
                    <a:lnT>
                      <a:noFill/>
                    </a:lnT>
                    <a:lnB>
                      <a:noFill/>
                    </a:lnB>
                    <a:solidFill>
                      <a:srgbClr val="FFF2CC"/>
                    </a:solidFill>
                  </a:tcPr>
                </a:tc>
                <a:tc>
                  <a:txBody>
                    <a:bodyPr/>
                    <a:lstStyle/>
                    <a:p>
                      <a:pPr algn="r" fontAlgn="b"/>
                      <a:r>
                        <a:rPr lang="en-US" sz="1000" b="1" i="0" u="none" strike="noStrike">
                          <a:solidFill>
                            <a:srgbClr val="000000"/>
                          </a:solidFill>
                          <a:effectLst/>
                          <a:latin typeface="Times New Roman" panose="02020603050405020304" pitchFamily="18" charset="0"/>
                        </a:rPr>
                        <a:t>1</a:t>
                      </a:r>
                    </a:p>
                  </a:txBody>
                  <a:tcPr marL="7620" marR="7620" marT="7620" marB="0" anchor="b">
                    <a:lnL>
                      <a:noFill/>
                    </a:lnL>
                    <a:lnR>
                      <a:noFill/>
                    </a:lnR>
                    <a:lnT>
                      <a:noFill/>
                    </a:lnT>
                    <a:lnB>
                      <a:noFill/>
                    </a:lnB>
                    <a:solidFill>
                      <a:srgbClr val="FFF2CC"/>
                    </a:solidFill>
                  </a:tcPr>
                </a:tc>
                <a:extLst>
                  <a:ext uri="{0D108BD9-81ED-4DB2-BD59-A6C34878D82A}">
                    <a16:rowId xmlns:a16="http://schemas.microsoft.com/office/drawing/2014/main" val="4239804225"/>
                  </a:ext>
                </a:extLst>
              </a:tr>
              <a:tr h="198120">
                <a:tc>
                  <a:txBody>
                    <a:bodyPr/>
                    <a:lstStyle/>
                    <a:p>
                      <a:pPr algn="l" fontAlgn="b"/>
                      <a:r>
                        <a:rPr lang="en-US" sz="1000" b="0" i="0" u="none" strike="noStrike" dirty="0" err="1">
                          <a:solidFill>
                            <a:srgbClr val="000000"/>
                          </a:solidFill>
                          <a:effectLst/>
                          <a:latin typeface="Times New Roman" panose="02020603050405020304" pitchFamily="18" charset="0"/>
                        </a:rPr>
                        <a:t>r</a:t>
                      </a:r>
                      <a:r>
                        <a:rPr lang="en-US" sz="1000" b="0" i="0" u="none" strike="noStrike" baseline="-25000" dirty="0" err="1">
                          <a:solidFill>
                            <a:srgbClr val="000000"/>
                          </a:solidFill>
                          <a:effectLst/>
                          <a:latin typeface="Times New Roman" panose="02020603050405020304" pitchFamily="18" charset="0"/>
                        </a:rPr>
                        <a:t>d</a:t>
                      </a:r>
                      <a:endParaRPr lang="en-US" sz="1000" b="0" i="0" u="none" strike="noStrike" dirty="0">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1.45%</a:t>
                      </a:r>
                    </a:p>
                  </a:txBody>
                  <a:tcPr marL="7620" marR="7620" marT="7620" marB="0" anchor="b">
                    <a:lnL>
                      <a:noFill/>
                    </a:lnL>
                    <a:lnR>
                      <a:noFill/>
                    </a:lnR>
                    <a:lnT>
                      <a:noFill/>
                    </a:lnT>
                    <a:lnB>
                      <a:noFill/>
                    </a:lnB>
                  </a:tcPr>
                </a:tc>
                <a:extLst>
                  <a:ext uri="{0D108BD9-81ED-4DB2-BD59-A6C34878D82A}">
                    <a16:rowId xmlns:a16="http://schemas.microsoft.com/office/drawing/2014/main" val="1871627471"/>
                  </a:ext>
                </a:extLst>
              </a:tr>
              <a:tr h="198120">
                <a:tc>
                  <a:txBody>
                    <a:bodyPr/>
                    <a:lstStyle/>
                    <a:p>
                      <a:pPr algn="l" fontAlgn="b"/>
                      <a:r>
                        <a:rPr lang="en-US" sz="1000" b="0" i="0" u="none" strike="noStrike">
                          <a:solidFill>
                            <a:srgbClr val="000000"/>
                          </a:solidFill>
                          <a:effectLst/>
                          <a:latin typeface="Times New Roman" panose="02020603050405020304" pitchFamily="18" charset="0"/>
                        </a:rPr>
                        <a:t>r</a:t>
                      </a:r>
                      <a:r>
                        <a:rPr lang="en-US" sz="1000" b="0" i="0" u="none" strike="noStrike" baseline="-25000">
                          <a:solidFill>
                            <a:srgbClr val="000000"/>
                          </a:solidFill>
                          <a:effectLst/>
                          <a:latin typeface="Times New Roman" panose="02020603050405020304" pitchFamily="18" charset="0"/>
                        </a:rPr>
                        <a:t>f</a:t>
                      </a:r>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2.19%</a:t>
                      </a:r>
                    </a:p>
                  </a:txBody>
                  <a:tcPr marL="7620" marR="7620" marT="7620" marB="0" anchor="b">
                    <a:lnL>
                      <a:noFill/>
                    </a:lnL>
                    <a:lnR>
                      <a:noFill/>
                    </a:lnR>
                    <a:lnT>
                      <a:noFill/>
                    </a:lnT>
                    <a:lnB>
                      <a:noFill/>
                    </a:lnB>
                  </a:tcPr>
                </a:tc>
                <a:extLst>
                  <a:ext uri="{0D108BD9-81ED-4DB2-BD59-A6C34878D82A}">
                    <a16:rowId xmlns:a16="http://schemas.microsoft.com/office/drawing/2014/main" val="2127925049"/>
                  </a:ext>
                </a:extLst>
              </a:tr>
              <a:tr h="167640">
                <a:tc>
                  <a:txBody>
                    <a:bodyPr/>
                    <a:lstStyle/>
                    <a:p>
                      <a:pPr algn="l" fontAlgn="b"/>
                      <a:r>
                        <a:rPr lang="en-US" sz="1000" b="0" i="0" u="none" strike="noStrike">
                          <a:solidFill>
                            <a:srgbClr val="000000"/>
                          </a:solidFill>
                          <a:effectLst/>
                          <a:latin typeface="Times New Roman" panose="02020603050405020304" pitchFamily="18" charset="0"/>
                        </a:rPr>
                        <a:t>s</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10.50%</a:t>
                      </a:r>
                    </a:p>
                  </a:txBody>
                  <a:tcPr marL="7620" marR="7620" marT="7620" marB="0" anchor="b">
                    <a:lnL>
                      <a:noFill/>
                    </a:lnL>
                    <a:lnR>
                      <a:noFill/>
                    </a:lnR>
                    <a:lnT>
                      <a:noFill/>
                    </a:lnT>
                    <a:lnB>
                      <a:noFill/>
                    </a:lnB>
                  </a:tcPr>
                </a:tc>
                <a:extLst>
                  <a:ext uri="{0D108BD9-81ED-4DB2-BD59-A6C34878D82A}">
                    <a16:rowId xmlns:a16="http://schemas.microsoft.com/office/drawing/2014/main" val="1245691774"/>
                  </a:ext>
                </a:extLst>
              </a:tr>
              <a:tr h="167640">
                <a:tc>
                  <a:txBody>
                    <a:bodyPr/>
                    <a:lstStyle/>
                    <a:p>
                      <a:pPr algn="l" fontAlgn="b"/>
                      <a:r>
                        <a:rPr lang="en-US" sz="1000" b="0" i="0" u="none" strike="noStrike">
                          <a:solidFill>
                            <a:srgbClr val="000000"/>
                          </a:solidFill>
                          <a:effectLst/>
                          <a:latin typeface="Times New Roman" panose="02020603050405020304" pitchFamily="18" charset="0"/>
                        </a:rPr>
                        <a:t>s^2</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1.10%</a:t>
                      </a:r>
                    </a:p>
                  </a:txBody>
                  <a:tcPr marL="7620" marR="7620" marT="7620" marB="0" anchor="b">
                    <a:lnL>
                      <a:noFill/>
                    </a:lnL>
                    <a:lnR>
                      <a:noFill/>
                    </a:lnR>
                    <a:lnT>
                      <a:noFill/>
                    </a:lnT>
                    <a:lnB>
                      <a:noFill/>
                    </a:lnB>
                  </a:tcPr>
                </a:tc>
                <a:extLst>
                  <a:ext uri="{0D108BD9-81ED-4DB2-BD59-A6C34878D82A}">
                    <a16:rowId xmlns:a16="http://schemas.microsoft.com/office/drawing/2014/main" val="1479690675"/>
                  </a:ext>
                </a:extLst>
              </a:tr>
              <a:tr h="167640">
                <a:tc>
                  <a:txBody>
                    <a:bodyPr/>
                    <a:lstStyle/>
                    <a:p>
                      <a:pPr algn="l" fontAlgn="b"/>
                      <a:r>
                        <a:rPr lang="en-US" sz="1000" b="0" i="0" u="none" strike="noStrike">
                          <a:solidFill>
                            <a:srgbClr val="000000"/>
                          </a:solidFill>
                          <a:effectLst/>
                          <a:latin typeface="Times New Roman" panose="02020603050405020304" pitchFamily="18" charset="0"/>
                        </a:rPr>
                        <a:t>d1</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0.114432</a:t>
                      </a:r>
                    </a:p>
                  </a:txBody>
                  <a:tcPr marL="7620" marR="7620" marT="7620" marB="0" anchor="b">
                    <a:lnL>
                      <a:noFill/>
                    </a:lnL>
                    <a:lnR>
                      <a:noFill/>
                    </a:lnR>
                    <a:lnT>
                      <a:noFill/>
                    </a:lnT>
                    <a:lnB>
                      <a:noFill/>
                    </a:lnB>
                  </a:tcPr>
                </a:tc>
                <a:extLst>
                  <a:ext uri="{0D108BD9-81ED-4DB2-BD59-A6C34878D82A}">
                    <a16:rowId xmlns:a16="http://schemas.microsoft.com/office/drawing/2014/main" val="3884867660"/>
                  </a:ext>
                </a:extLst>
              </a:tr>
              <a:tr h="167640">
                <a:tc>
                  <a:txBody>
                    <a:bodyPr/>
                    <a:lstStyle/>
                    <a:p>
                      <a:pPr algn="l" fontAlgn="b"/>
                      <a:r>
                        <a:rPr lang="en-US" sz="1000" b="0" i="0" u="none" strike="noStrike">
                          <a:solidFill>
                            <a:srgbClr val="000000"/>
                          </a:solidFill>
                          <a:effectLst/>
                          <a:latin typeface="Times New Roman" panose="02020603050405020304" pitchFamily="18" charset="0"/>
                        </a:rPr>
                        <a:t>d2</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0.009432</a:t>
                      </a:r>
                    </a:p>
                  </a:txBody>
                  <a:tcPr marL="7620" marR="7620" marT="7620" marB="0" anchor="b">
                    <a:lnL>
                      <a:noFill/>
                    </a:lnL>
                    <a:lnR>
                      <a:noFill/>
                    </a:lnR>
                    <a:lnT>
                      <a:noFill/>
                    </a:lnT>
                    <a:lnB>
                      <a:noFill/>
                    </a:lnB>
                  </a:tcPr>
                </a:tc>
                <a:extLst>
                  <a:ext uri="{0D108BD9-81ED-4DB2-BD59-A6C34878D82A}">
                    <a16:rowId xmlns:a16="http://schemas.microsoft.com/office/drawing/2014/main" val="697767140"/>
                  </a:ext>
                </a:extLst>
              </a:tr>
              <a:tr h="167640">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3300548061"/>
                  </a:ext>
                </a:extLst>
              </a:tr>
              <a:tr h="167640">
                <a:tc>
                  <a:txBody>
                    <a:bodyPr/>
                    <a:lstStyle/>
                    <a:p>
                      <a:pPr algn="l" fontAlgn="b"/>
                      <a:r>
                        <a:rPr lang="en-US" sz="1000" b="0" i="0" u="none" strike="noStrike">
                          <a:solidFill>
                            <a:srgbClr val="000000"/>
                          </a:solidFill>
                          <a:effectLst/>
                          <a:latin typeface="Times New Roman" panose="02020603050405020304" pitchFamily="18" charset="0"/>
                        </a:rPr>
                        <a:t>N(d1)</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0.545552</a:t>
                      </a:r>
                    </a:p>
                  </a:txBody>
                  <a:tcPr marL="7620" marR="7620" marT="7620" marB="0" anchor="b">
                    <a:lnL>
                      <a:noFill/>
                    </a:lnL>
                    <a:lnR>
                      <a:noFill/>
                    </a:lnR>
                    <a:lnT>
                      <a:noFill/>
                    </a:lnT>
                    <a:lnB>
                      <a:noFill/>
                    </a:lnB>
                  </a:tcPr>
                </a:tc>
                <a:extLst>
                  <a:ext uri="{0D108BD9-81ED-4DB2-BD59-A6C34878D82A}">
                    <a16:rowId xmlns:a16="http://schemas.microsoft.com/office/drawing/2014/main" val="1632662095"/>
                  </a:ext>
                </a:extLst>
              </a:tr>
              <a:tr h="167640">
                <a:tc>
                  <a:txBody>
                    <a:bodyPr/>
                    <a:lstStyle/>
                    <a:p>
                      <a:pPr algn="l" fontAlgn="b"/>
                      <a:r>
                        <a:rPr lang="en-US" sz="1000" b="0" i="0" u="none" strike="noStrike">
                          <a:solidFill>
                            <a:srgbClr val="000000"/>
                          </a:solidFill>
                          <a:effectLst/>
                          <a:latin typeface="Times New Roman" panose="02020603050405020304" pitchFamily="18" charset="0"/>
                        </a:rPr>
                        <a:t>N(d2)</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0.503763</a:t>
                      </a:r>
                    </a:p>
                  </a:txBody>
                  <a:tcPr marL="7620" marR="7620" marT="7620" marB="0" anchor="b">
                    <a:lnL>
                      <a:noFill/>
                    </a:lnL>
                    <a:lnR>
                      <a:noFill/>
                    </a:lnR>
                    <a:lnT>
                      <a:noFill/>
                    </a:lnT>
                    <a:lnB>
                      <a:noFill/>
                    </a:lnB>
                  </a:tcPr>
                </a:tc>
                <a:extLst>
                  <a:ext uri="{0D108BD9-81ED-4DB2-BD59-A6C34878D82A}">
                    <a16:rowId xmlns:a16="http://schemas.microsoft.com/office/drawing/2014/main" val="921918398"/>
                  </a:ext>
                </a:extLst>
              </a:tr>
              <a:tr h="167640">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179855078"/>
                  </a:ext>
                </a:extLst>
              </a:tr>
              <a:tr h="167640">
                <a:tc>
                  <a:txBody>
                    <a:bodyPr/>
                    <a:lstStyle/>
                    <a:p>
                      <a:pPr algn="l" fontAlgn="b"/>
                      <a:r>
                        <a:rPr lang="en-US" sz="1000" b="1" i="0" u="none" strike="noStrike">
                          <a:solidFill>
                            <a:srgbClr val="000000"/>
                          </a:solidFill>
                          <a:effectLst/>
                          <a:latin typeface="Times New Roman" panose="02020603050405020304" pitchFamily="18" charset="0"/>
                        </a:rPr>
                        <a:t>Call Premium</a:t>
                      </a:r>
                    </a:p>
                  </a:txBody>
                  <a:tcPr marL="7620" marR="7620" marT="7620" marB="0" anchor="b">
                    <a:lnL>
                      <a:noFill/>
                    </a:lnL>
                    <a:lnR>
                      <a:noFill/>
                    </a:lnR>
                    <a:lnT>
                      <a:noFill/>
                    </a:lnT>
                    <a:lnB>
                      <a:noFill/>
                    </a:lnB>
                    <a:solidFill>
                      <a:srgbClr val="DDEBF7"/>
                    </a:solidFill>
                  </a:tcPr>
                </a:tc>
                <a:tc>
                  <a:txBody>
                    <a:bodyPr/>
                    <a:lstStyle/>
                    <a:p>
                      <a:pPr algn="r" fontAlgn="b"/>
                      <a:r>
                        <a:rPr lang="en-US" sz="1000" b="1" i="0" u="none" strike="noStrike">
                          <a:solidFill>
                            <a:srgbClr val="000000"/>
                          </a:solidFill>
                          <a:effectLst/>
                          <a:latin typeface="Times New Roman" panose="02020603050405020304" pitchFamily="18" charset="0"/>
                        </a:rPr>
                        <a:t>0.0559</a:t>
                      </a: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2272819728"/>
                  </a:ext>
                </a:extLst>
              </a:tr>
              <a:tr h="167640">
                <a:tc>
                  <a:txBody>
                    <a:bodyPr/>
                    <a:lstStyle/>
                    <a:p>
                      <a:pPr algn="l" fontAlgn="b"/>
                      <a:r>
                        <a:rPr lang="en-US" sz="1000" b="1" i="0" u="none" strike="noStrike">
                          <a:solidFill>
                            <a:srgbClr val="C00000"/>
                          </a:solidFill>
                          <a:effectLst/>
                          <a:latin typeface="Times New Roman" panose="02020603050405020304" pitchFamily="18" charset="0"/>
                        </a:rPr>
                        <a:t>Call Premium</a:t>
                      </a:r>
                    </a:p>
                  </a:txBody>
                  <a:tcPr marL="7620" marR="7620" marT="7620" marB="0" anchor="b">
                    <a:lnL>
                      <a:noFill/>
                    </a:lnL>
                    <a:lnR>
                      <a:noFill/>
                    </a:lnR>
                    <a:lnT>
                      <a:noFill/>
                    </a:lnT>
                    <a:lnB>
                      <a:noFill/>
                    </a:lnB>
                  </a:tcPr>
                </a:tc>
                <a:tc>
                  <a:txBody>
                    <a:bodyPr/>
                    <a:lstStyle/>
                    <a:p>
                      <a:pPr algn="r" fontAlgn="b"/>
                      <a:r>
                        <a:rPr lang="en-US" sz="1000" b="1" i="0" u="none" strike="noStrike" dirty="0">
                          <a:solidFill>
                            <a:srgbClr val="C00000"/>
                          </a:solidFill>
                          <a:effectLst/>
                          <a:latin typeface="Times New Roman" panose="02020603050405020304" pitchFamily="18" charset="0"/>
                        </a:rPr>
                        <a:t>4.41%</a:t>
                      </a:r>
                    </a:p>
                  </a:txBody>
                  <a:tcPr marL="7620" marR="7620" marT="7620" marB="0" anchor="b">
                    <a:lnL>
                      <a:noFill/>
                    </a:lnL>
                    <a:lnR>
                      <a:noFill/>
                    </a:lnR>
                    <a:lnT>
                      <a:noFill/>
                    </a:lnT>
                    <a:lnB>
                      <a:noFill/>
                    </a:lnB>
                  </a:tcPr>
                </a:tc>
                <a:extLst>
                  <a:ext uri="{0D108BD9-81ED-4DB2-BD59-A6C34878D82A}">
                    <a16:rowId xmlns:a16="http://schemas.microsoft.com/office/drawing/2014/main" val="973239056"/>
                  </a:ext>
                </a:extLst>
              </a:tr>
            </a:tbl>
          </a:graphicData>
        </a:graphic>
      </p:graphicFrame>
      <p:graphicFrame>
        <p:nvGraphicFramePr>
          <p:cNvPr id="4" name="Chart 3"/>
          <p:cNvGraphicFramePr>
            <a:graphicFrameLocks/>
          </p:cNvGraphicFramePr>
          <p:nvPr>
            <p:extLst/>
          </p:nvPr>
        </p:nvGraphicFramePr>
        <p:xfrm>
          <a:off x="3200400" y="1985865"/>
          <a:ext cx="5257800" cy="3416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65233306"/>
              </p:ext>
            </p:extLst>
          </p:nvPr>
        </p:nvGraphicFramePr>
        <p:xfrm>
          <a:off x="1727849" y="5513387"/>
          <a:ext cx="4141787" cy="749300"/>
        </p:xfrm>
        <a:graphic>
          <a:graphicData uri="http://schemas.openxmlformats.org/presentationml/2006/ole">
            <mc:AlternateContent xmlns:mc="http://schemas.openxmlformats.org/markup-compatibility/2006">
              <mc:Choice xmlns:v="urn:schemas-microsoft-com:vml" Requires="v">
                <p:oleObj spid="_x0000_s11276" name="Equation" r:id="rId4" imgW="3720960" imgH="672840" progId="Equation.DSMT4">
                  <p:embed/>
                </p:oleObj>
              </mc:Choice>
              <mc:Fallback>
                <p:oleObj name="Equation" r:id="rId4" imgW="3720960" imgH="672840" progId="Equation.DSMT4">
                  <p:embed/>
                  <p:pic>
                    <p:nvPicPr>
                      <p:cNvPr id="5" name="Object 4"/>
                      <p:cNvPicPr>
                        <a:picLocks noChangeAspect="1" noChangeArrowheads="1"/>
                      </p:cNvPicPr>
                      <p:nvPr/>
                    </p:nvPicPr>
                    <p:blipFill>
                      <a:blip r:embed="rId5"/>
                      <a:srcRect/>
                      <a:stretch>
                        <a:fillRect/>
                      </a:stretch>
                    </p:blipFill>
                    <p:spPr bwMode="auto">
                      <a:xfrm>
                        <a:off x="1727849" y="5513387"/>
                        <a:ext cx="4141787"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966856114"/>
              </p:ext>
            </p:extLst>
          </p:nvPr>
        </p:nvGraphicFramePr>
        <p:xfrm>
          <a:off x="1828800" y="6368829"/>
          <a:ext cx="3187700" cy="311150"/>
        </p:xfrm>
        <a:graphic>
          <a:graphicData uri="http://schemas.openxmlformats.org/presentationml/2006/ole">
            <mc:AlternateContent xmlns:mc="http://schemas.openxmlformats.org/markup-compatibility/2006">
              <mc:Choice xmlns:v="urn:schemas-microsoft-com:vml" Requires="v">
                <p:oleObj spid="_x0000_s11277" name="Equation" r:id="rId6" imgW="2603160" imgH="253800" progId="Equation.DSMT4">
                  <p:embed/>
                </p:oleObj>
              </mc:Choice>
              <mc:Fallback>
                <p:oleObj name="Equation" r:id="rId6" imgW="2603160" imgH="253800" progId="Equation.DSMT4">
                  <p:embed/>
                  <p:pic>
                    <p:nvPicPr>
                      <p:cNvPr id="6" name="Object 5"/>
                      <p:cNvPicPr>
                        <a:picLocks noChangeAspect="1" noChangeArrowheads="1"/>
                      </p:cNvPicPr>
                      <p:nvPr/>
                    </p:nvPicPr>
                    <p:blipFill>
                      <a:blip r:embed="rId7"/>
                      <a:srcRect/>
                      <a:stretch>
                        <a:fillRect/>
                      </a:stretch>
                    </p:blipFill>
                    <p:spPr bwMode="auto">
                      <a:xfrm>
                        <a:off x="1828800" y="6368829"/>
                        <a:ext cx="3187700" cy="31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989335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BSMK Option Premium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41061876"/>
              </p:ext>
            </p:extLst>
          </p:nvPr>
        </p:nvGraphicFramePr>
        <p:xfrm>
          <a:off x="1447800" y="1998945"/>
          <a:ext cx="1574800" cy="3421380"/>
        </p:xfrm>
        <a:graphic>
          <a:graphicData uri="http://schemas.openxmlformats.org/drawingml/2006/table">
            <a:tbl>
              <a:tblPr/>
              <a:tblGrid>
                <a:gridCol w="963968">
                  <a:extLst>
                    <a:ext uri="{9D8B030D-6E8A-4147-A177-3AD203B41FA5}">
                      <a16:colId xmlns:a16="http://schemas.microsoft.com/office/drawing/2014/main" val="67947157"/>
                    </a:ext>
                  </a:extLst>
                </a:gridCol>
                <a:gridCol w="610832">
                  <a:extLst>
                    <a:ext uri="{9D8B030D-6E8A-4147-A177-3AD203B41FA5}">
                      <a16:colId xmlns:a16="http://schemas.microsoft.com/office/drawing/2014/main" val="2912700322"/>
                    </a:ext>
                  </a:extLst>
                </a:gridCol>
              </a:tblGrid>
              <a:tr h="167640">
                <a:tc gridSpan="2">
                  <a:txBody>
                    <a:bodyPr/>
                    <a:lstStyle/>
                    <a:p>
                      <a:pPr algn="l" fontAlgn="b"/>
                      <a:r>
                        <a:rPr lang="en-US" sz="1000" b="1" i="0" u="none" strike="noStrike" dirty="0">
                          <a:solidFill>
                            <a:srgbClr val="000000"/>
                          </a:solidFill>
                          <a:effectLst/>
                          <a:latin typeface="Times New Roman" panose="02020603050405020304" pitchFamily="18" charset="0"/>
                        </a:rPr>
                        <a:t>Call on EURO with Strike </a:t>
                      </a:r>
                      <a:r>
                        <a:rPr lang="en-US" sz="1000" b="1" i="0" u="none" strike="noStrike" dirty="0" smtClean="0">
                          <a:solidFill>
                            <a:srgbClr val="000000"/>
                          </a:solidFill>
                          <a:effectLst/>
                          <a:latin typeface="Times New Roman" panose="02020603050405020304" pitchFamily="18" charset="0"/>
                        </a:rPr>
                        <a:t>1.2500</a:t>
                      </a:r>
                      <a:endParaRPr lang="en-US" sz="1000" b="1" i="0" u="none" strike="noStrike" dirty="0">
                        <a:solidFill>
                          <a:srgbClr val="000000"/>
                        </a:solidFill>
                        <a:effectLst/>
                        <a:latin typeface="Times New Roman" panose="02020603050405020304" pitchFamily="18" charset="0"/>
                      </a:endParaRPr>
                    </a:p>
                  </a:txBody>
                  <a:tcPr marL="7620" marR="7620" marT="7620" marB="0" anchor="b">
                    <a:lnL>
                      <a:noFill/>
                    </a:lnL>
                    <a:lnR>
                      <a:noFill/>
                    </a:lnR>
                    <a:lnT>
                      <a:noFill/>
                    </a:lnT>
                    <a:lnB>
                      <a:noFill/>
                    </a:lnB>
                    <a:solidFill>
                      <a:srgbClr val="FFFF00"/>
                    </a:solidFill>
                  </a:tcPr>
                </a:tc>
                <a:tc hMerge="1">
                  <a:txBody>
                    <a:bodyPr/>
                    <a:lstStyle/>
                    <a:p>
                      <a:endParaRPr lang="en-US"/>
                    </a:p>
                  </a:txBody>
                  <a:tcPr/>
                </a:tc>
                <a:extLst>
                  <a:ext uri="{0D108BD9-81ED-4DB2-BD59-A6C34878D82A}">
                    <a16:rowId xmlns:a16="http://schemas.microsoft.com/office/drawing/2014/main" val="3813876874"/>
                  </a:ext>
                </a:extLst>
              </a:tr>
              <a:tr h="167640">
                <a:tc>
                  <a:txBody>
                    <a:bodyPr/>
                    <a:lstStyle/>
                    <a:p>
                      <a:pPr algn="l" fontAlgn="b"/>
                      <a:r>
                        <a:rPr lang="en-US" sz="1000" b="0" i="0" u="none" strike="noStrike">
                          <a:solidFill>
                            <a:srgbClr val="000000"/>
                          </a:solidFill>
                          <a:effectLst/>
                          <a:latin typeface="Times New Roman" panose="02020603050405020304" pitchFamily="18" charset="0"/>
                        </a:rPr>
                        <a:t>Daily Volatility</a:t>
                      </a:r>
                    </a:p>
                  </a:txBody>
                  <a:tcPr marL="7620" marR="7620" marT="7620" marB="0" anchor="b">
                    <a:lnL>
                      <a:noFill/>
                    </a:lnL>
                    <a:lnR>
                      <a:noFill/>
                    </a:lnR>
                    <a:lnT>
                      <a:noFill/>
                    </a:lnT>
                    <a:lnB>
                      <a:noFill/>
                    </a:lnB>
                    <a:solidFill>
                      <a:srgbClr val="E2EFDA"/>
                    </a:solidFill>
                  </a:tcPr>
                </a:tc>
                <a:tc>
                  <a:txBody>
                    <a:bodyPr/>
                    <a:lstStyle/>
                    <a:p>
                      <a:pPr algn="r" fontAlgn="b"/>
                      <a:r>
                        <a:rPr lang="en-US" sz="1000" b="0" i="0" u="none" strike="noStrike">
                          <a:solidFill>
                            <a:srgbClr val="000000"/>
                          </a:solidFill>
                          <a:effectLst/>
                          <a:latin typeface="Times New Roman" panose="02020603050405020304" pitchFamily="18" charset="0"/>
                        </a:rPr>
                        <a:t>0.66%</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3055353295"/>
                  </a:ext>
                </a:extLst>
              </a:tr>
              <a:tr h="167640">
                <a:tc>
                  <a:txBody>
                    <a:bodyPr/>
                    <a:lstStyle/>
                    <a:p>
                      <a:pPr algn="l" fontAlgn="b"/>
                      <a:r>
                        <a:rPr lang="en-US" sz="1000" b="0" i="0" u="none" strike="noStrike">
                          <a:solidFill>
                            <a:srgbClr val="000000"/>
                          </a:solidFill>
                          <a:effectLst/>
                          <a:latin typeface="Times New Roman" panose="02020603050405020304" pitchFamily="18" charset="0"/>
                        </a:rPr>
                        <a:t>Annual Volatility</a:t>
                      </a:r>
                    </a:p>
                  </a:txBody>
                  <a:tcPr marL="7620" marR="7620" marT="7620" marB="0" anchor="b">
                    <a:lnL>
                      <a:noFill/>
                    </a:lnL>
                    <a:lnR>
                      <a:noFill/>
                    </a:lnR>
                    <a:lnT>
                      <a:noFill/>
                    </a:lnT>
                    <a:lnB>
                      <a:noFill/>
                    </a:lnB>
                    <a:solidFill>
                      <a:srgbClr val="E2EFDA"/>
                    </a:solidFill>
                  </a:tcPr>
                </a:tc>
                <a:tc>
                  <a:txBody>
                    <a:bodyPr/>
                    <a:lstStyle/>
                    <a:p>
                      <a:pPr algn="r" fontAlgn="b"/>
                      <a:r>
                        <a:rPr lang="en-US" sz="1000" b="0" i="0" u="none" strike="noStrike">
                          <a:solidFill>
                            <a:srgbClr val="000000"/>
                          </a:solidFill>
                          <a:effectLst/>
                          <a:latin typeface="Times New Roman" panose="02020603050405020304" pitchFamily="18" charset="0"/>
                        </a:rPr>
                        <a:t>10.50%</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2101921686"/>
                  </a:ext>
                </a:extLst>
              </a:tr>
              <a:tr h="167640">
                <a:tc>
                  <a:txBody>
                    <a:bodyPr/>
                    <a:lstStyle/>
                    <a:p>
                      <a:pPr algn="l" fontAlgn="b"/>
                      <a:r>
                        <a:rPr lang="en-US" sz="1000" b="0" i="0" u="none" strike="noStrike" dirty="0">
                          <a:solidFill>
                            <a:srgbClr val="000000"/>
                          </a:solidFill>
                          <a:effectLst/>
                          <a:latin typeface="Times New Roman" panose="02020603050405020304" pitchFamily="18" charset="0"/>
                        </a:rPr>
                        <a:t># Trading Days</a:t>
                      </a:r>
                    </a:p>
                  </a:txBody>
                  <a:tcPr marL="7620" marR="7620" marT="7620" marB="0" anchor="b">
                    <a:lnL>
                      <a:noFill/>
                    </a:lnL>
                    <a:lnR>
                      <a:noFill/>
                    </a:lnR>
                    <a:lnT>
                      <a:noFill/>
                    </a:lnT>
                    <a:lnB>
                      <a:noFill/>
                    </a:lnB>
                    <a:solidFill>
                      <a:srgbClr val="E2EFDA"/>
                    </a:solidFill>
                  </a:tcPr>
                </a:tc>
                <a:tc>
                  <a:txBody>
                    <a:bodyPr/>
                    <a:lstStyle/>
                    <a:p>
                      <a:pPr algn="r" fontAlgn="b"/>
                      <a:r>
                        <a:rPr lang="en-US" sz="1000" b="0" i="0" u="none" strike="noStrike">
                          <a:solidFill>
                            <a:srgbClr val="000000"/>
                          </a:solidFill>
                          <a:effectLst/>
                          <a:latin typeface="Times New Roman" panose="02020603050405020304" pitchFamily="18" charset="0"/>
                        </a:rPr>
                        <a:t>255</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1733084912"/>
                  </a:ext>
                </a:extLst>
              </a:tr>
              <a:tr h="198120">
                <a:tc>
                  <a:txBody>
                    <a:bodyPr/>
                    <a:lstStyle/>
                    <a:p>
                      <a:pPr algn="l" fontAlgn="b"/>
                      <a:r>
                        <a:rPr lang="en-US" sz="1000" b="0" i="0" u="none" strike="noStrike">
                          <a:solidFill>
                            <a:srgbClr val="000000"/>
                          </a:solidFill>
                          <a:effectLst/>
                          <a:latin typeface="Times New Roman" panose="02020603050405020304" pitchFamily="18" charset="0"/>
                        </a:rPr>
                        <a:t>S</a:t>
                      </a:r>
                      <a:r>
                        <a:rPr lang="en-US" sz="1000" b="0" i="0" u="none" strike="noStrike" baseline="-25000">
                          <a:solidFill>
                            <a:srgbClr val="000000"/>
                          </a:solidFill>
                          <a:effectLst/>
                          <a:latin typeface="Times New Roman" panose="02020603050405020304" pitchFamily="18" charset="0"/>
                        </a:rPr>
                        <a:t>0</a:t>
                      </a:r>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1.2675</a:t>
                      </a:r>
                    </a:p>
                  </a:txBody>
                  <a:tcPr marL="7620" marR="7620" marT="7620" marB="0" anchor="b">
                    <a:lnL>
                      <a:noFill/>
                    </a:lnL>
                    <a:lnR>
                      <a:noFill/>
                    </a:lnR>
                    <a:lnT>
                      <a:noFill/>
                    </a:lnT>
                    <a:lnB>
                      <a:noFill/>
                    </a:lnB>
                  </a:tcPr>
                </a:tc>
                <a:extLst>
                  <a:ext uri="{0D108BD9-81ED-4DB2-BD59-A6C34878D82A}">
                    <a16:rowId xmlns:a16="http://schemas.microsoft.com/office/drawing/2014/main" val="1676868810"/>
                  </a:ext>
                </a:extLst>
              </a:tr>
              <a:tr h="167640">
                <a:tc>
                  <a:txBody>
                    <a:bodyPr/>
                    <a:lstStyle/>
                    <a:p>
                      <a:pPr algn="l" fontAlgn="b"/>
                      <a:r>
                        <a:rPr lang="en-US" sz="1000" b="0" i="0" u="none" strike="noStrike">
                          <a:solidFill>
                            <a:srgbClr val="000000"/>
                          </a:solidFill>
                          <a:effectLst/>
                          <a:latin typeface="Times New Roman" panose="02020603050405020304" pitchFamily="18" charset="0"/>
                        </a:rPr>
                        <a:t>K</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1.2500</a:t>
                      </a:r>
                    </a:p>
                  </a:txBody>
                  <a:tcPr marL="7620" marR="7620" marT="7620" marB="0" anchor="b">
                    <a:lnL>
                      <a:noFill/>
                    </a:lnL>
                    <a:lnR>
                      <a:noFill/>
                    </a:lnR>
                    <a:lnT>
                      <a:noFill/>
                    </a:lnT>
                    <a:lnB>
                      <a:noFill/>
                    </a:lnB>
                  </a:tcPr>
                </a:tc>
                <a:extLst>
                  <a:ext uri="{0D108BD9-81ED-4DB2-BD59-A6C34878D82A}">
                    <a16:rowId xmlns:a16="http://schemas.microsoft.com/office/drawing/2014/main" val="237154929"/>
                  </a:ext>
                </a:extLst>
              </a:tr>
              <a:tr h="167640">
                <a:tc>
                  <a:txBody>
                    <a:bodyPr/>
                    <a:lstStyle/>
                    <a:p>
                      <a:pPr algn="l" fontAlgn="b"/>
                      <a:r>
                        <a:rPr lang="en-US" sz="1000" b="1" i="0" u="none" strike="noStrike">
                          <a:solidFill>
                            <a:srgbClr val="000000"/>
                          </a:solidFill>
                          <a:effectLst/>
                          <a:latin typeface="Times New Roman" panose="02020603050405020304" pitchFamily="18" charset="0"/>
                        </a:rPr>
                        <a:t>T</a:t>
                      </a:r>
                    </a:p>
                  </a:txBody>
                  <a:tcPr marL="7620" marR="7620" marT="7620" marB="0" anchor="b">
                    <a:lnL>
                      <a:noFill/>
                    </a:lnL>
                    <a:lnR>
                      <a:noFill/>
                    </a:lnR>
                    <a:lnT>
                      <a:noFill/>
                    </a:lnT>
                    <a:lnB>
                      <a:noFill/>
                    </a:lnB>
                    <a:solidFill>
                      <a:srgbClr val="FFF2CC"/>
                    </a:solidFill>
                  </a:tcPr>
                </a:tc>
                <a:tc>
                  <a:txBody>
                    <a:bodyPr/>
                    <a:lstStyle/>
                    <a:p>
                      <a:pPr algn="r" fontAlgn="b"/>
                      <a:r>
                        <a:rPr lang="en-US" sz="1000" b="1" i="0" u="none" strike="noStrike">
                          <a:solidFill>
                            <a:srgbClr val="000000"/>
                          </a:solidFill>
                          <a:effectLst/>
                          <a:latin typeface="Times New Roman" panose="02020603050405020304" pitchFamily="18" charset="0"/>
                        </a:rPr>
                        <a:t>1</a:t>
                      </a:r>
                    </a:p>
                  </a:txBody>
                  <a:tcPr marL="7620" marR="7620" marT="7620" marB="0" anchor="b">
                    <a:lnL>
                      <a:noFill/>
                    </a:lnL>
                    <a:lnR>
                      <a:noFill/>
                    </a:lnR>
                    <a:lnT>
                      <a:noFill/>
                    </a:lnT>
                    <a:lnB>
                      <a:noFill/>
                    </a:lnB>
                    <a:solidFill>
                      <a:srgbClr val="FFF2CC"/>
                    </a:solidFill>
                  </a:tcPr>
                </a:tc>
                <a:extLst>
                  <a:ext uri="{0D108BD9-81ED-4DB2-BD59-A6C34878D82A}">
                    <a16:rowId xmlns:a16="http://schemas.microsoft.com/office/drawing/2014/main" val="4239804225"/>
                  </a:ext>
                </a:extLst>
              </a:tr>
              <a:tr h="198120">
                <a:tc>
                  <a:txBody>
                    <a:bodyPr/>
                    <a:lstStyle/>
                    <a:p>
                      <a:pPr algn="l" fontAlgn="b"/>
                      <a:r>
                        <a:rPr lang="en-US" sz="1000" b="0" i="0" u="none" strike="noStrike">
                          <a:solidFill>
                            <a:srgbClr val="000000"/>
                          </a:solidFill>
                          <a:effectLst/>
                          <a:latin typeface="Times New Roman" panose="02020603050405020304" pitchFamily="18" charset="0"/>
                        </a:rPr>
                        <a:t>r</a:t>
                      </a:r>
                      <a:r>
                        <a:rPr lang="en-US" sz="1000" b="0" i="0" u="none" strike="noStrike" baseline="-25000">
                          <a:solidFill>
                            <a:srgbClr val="000000"/>
                          </a:solidFill>
                          <a:effectLst/>
                          <a:latin typeface="Times New Roman" panose="02020603050405020304" pitchFamily="18" charset="0"/>
                        </a:rPr>
                        <a:t>d</a:t>
                      </a:r>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1.45%</a:t>
                      </a:r>
                    </a:p>
                  </a:txBody>
                  <a:tcPr marL="7620" marR="7620" marT="7620" marB="0" anchor="b">
                    <a:lnL>
                      <a:noFill/>
                    </a:lnL>
                    <a:lnR>
                      <a:noFill/>
                    </a:lnR>
                    <a:lnT>
                      <a:noFill/>
                    </a:lnT>
                    <a:lnB>
                      <a:noFill/>
                    </a:lnB>
                  </a:tcPr>
                </a:tc>
                <a:extLst>
                  <a:ext uri="{0D108BD9-81ED-4DB2-BD59-A6C34878D82A}">
                    <a16:rowId xmlns:a16="http://schemas.microsoft.com/office/drawing/2014/main" val="1871627471"/>
                  </a:ext>
                </a:extLst>
              </a:tr>
              <a:tr h="198120">
                <a:tc>
                  <a:txBody>
                    <a:bodyPr/>
                    <a:lstStyle/>
                    <a:p>
                      <a:pPr algn="l" fontAlgn="b"/>
                      <a:r>
                        <a:rPr lang="en-US" sz="1000" b="0" i="0" u="none" strike="noStrike">
                          <a:solidFill>
                            <a:srgbClr val="000000"/>
                          </a:solidFill>
                          <a:effectLst/>
                          <a:latin typeface="Times New Roman" panose="02020603050405020304" pitchFamily="18" charset="0"/>
                        </a:rPr>
                        <a:t>r</a:t>
                      </a:r>
                      <a:r>
                        <a:rPr lang="en-US" sz="1000" b="0" i="0" u="none" strike="noStrike" baseline="-25000">
                          <a:solidFill>
                            <a:srgbClr val="000000"/>
                          </a:solidFill>
                          <a:effectLst/>
                          <a:latin typeface="Times New Roman" panose="02020603050405020304" pitchFamily="18" charset="0"/>
                        </a:rPr>
                        <a:t>f</a:t>
                      </a:r>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2.19%</a:t>
                      </a:r>
                    </a:p>
                  </a:txBody>
                  <a:tcPr marL="7620" marR="7620" marT="7620" marB="0" anchor="b">
                    <a:lnL>
                      <a:noFill/>
                    </a:lnL>
                    <a:lnR>
                      <a:noFill/>
                    </a:lnR>
                    <a:lnT>
                      <a:noFill/>
                    </a:lnT>
                    <a:lnB>
                      <a:noFill/>
                    </a:lnB>
                  </a:tcPr>
                </a:tc>
                <a:extLst>
                  <a:ext uri="{0D108BD9-81ED-4DB2-BD59-A6C34878D82A}">
                    <a16:rowId xmlns:a16="http://schemas.microsoft.com/office/drawing/2014/main" val="2127925049"/>
                  </a:ext>
                </a:extLst>
              </a:tr>
              <a:tr h="167640">
                <a:tc>
                  <a:txBody>
                    <a:bodyPr/>
                    <a:lstStyle/>
                    <a:p>
                      <a:pPr algn="l" fontAlgn="b"/>
                      <a:r>
                        <a:rPr lang="en-US" sz="1000" b="0" i="0" u="none" strike="noStrike">
                          <a:solidFill>
                            <a:srgbClr val="000000"/>
                          </a:solidFill>
                          <a:effectLst/>
                          <a:latin typeface="Times New Roman" panose="02020603050405020304" pitchFamily="18" charset="0"/>
                        </a:rPr>
                        <a:t>s</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10.50%</a:t>
                      </a:r>
                    </a:p>
                  </a:txBody>
                  <a:tcPr marL="7620" marR="7620" marT="7620" marB="0" anchor="b">
                    <a:lnL>
                      <a:noFill/>
                    </a:lnL>
                    <a:lnR>
                      <a:noFill/>
                    </a:lnR>
                    <a:lnT>
                      <a:noFill/>
                    </a:lnT>
                    <a:lnB>
                      <a:noFill/>
                    </a:lnB>
                  </a:tcPr>
                </a:tc>
                <a:extLst>
                  <a:ext uri="{0D108BD9-81ED-4DB2-BD59-A6C34878D82A}">
                    <a16:rowId xmlns:a16="http://schemas.microsoft.com/office/drawing/2014/main" val="1245691774"/>
                  </a:ext>
                </a:extLst>
              </a:tr>
              <a:tr h="167640">
                <a:tc>
                  <a:txBody>
                    <a:bodyPr/>
                    <a:lstStyle/>
                    <a:p>
                      <a:pPr algn="l" fontAlgn="b"/>
                      <a:r>
                        <a:rPr lang="en-US" sz="1000" b="0" i="0" u="none" strike="noStrike">
                          <a:solidFill>
                            <a:srgbClr val="000000"/>
                          </a:solidFill>
                          <a:effectLst/>
                          <a:latin typeface="Times New Roman" panose="02020603050405020304" pitchFamily="18" charset="0"/>
                        </a:rPr>
                        <a:t>s^2</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1.10%</a:t>
                      </a:r>
                    </a:p>
                  </a:txBody>
                  <a:tcPr marL="7620" marR="7620" marT="7620" marB="0" anchor="b">
                    <a:lnL>
                      <a:noFill/>
                    </a:lnL>
                    <a:lnR>
                      <a:noFill/>
                    </a:lnR>
                    <a:lnT>
                      <a:noFill/>
                    </a:lnT>
                    <a:lnB>
                      <a:noFill/>
                    </a:lnB>
                  </a:tcPr>
                </a:tc>
                <a:extLst>
                  <a:ext uri="{0D108BD9-81ED-4DB2-BD59-A6C34878D82A}">
                    <a16:rowId xmlns:a16="http://schemas.microsoft.com/office/drawing/2014/main" val="1479690675"/>
                  </a:ext>
                </a:extLst>
              </a:tr>
              <a:tr h="167640">
                <a:tc>
                  <a:txBody>
                    <a:bodyPr/>
                    <a:lstStyle/>
                    <a:p>
                      <a:pPr algn="l" fontAlgn="b"/>
                      <a:r>
                        <a:rPr lang="en-US" sz="1000" b="0" i="0" u="none" strike="noStrike">
                          <a:solidFill>
                            <a:srgbClr val="000000"/>
                          </a:solidFill>
                          <a:effectLst/>
                          <a:latin typeface="Times New Roman" panose="02020603050405020304" pitchFamily="18" charset="0"/>
                        </a:rPr>
                        <a:t>d1</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0.114432</a:t>
                      </a:r>
                    </a:p>
                  </a:txBody>
                  <a:tcPr marL="7620" marR="7620" marT="7620" marB="0" anchor="b">
                    <a:lnL>
                      <a:noFill/>
                    </a:lnL>
                    <a:lnR>
                      <a:noFill/>
                    </a:lnR>
                    <a:lnT>
                      <a:noFill/>
                    </a:lnT>
                    <a:lnB>
                      <a:noFill/>
                    </a:lnB>
                  </a:tcPr>
                </a:tc>
                <a:extLst>
                  <a:ext uri="{0D108BD9-81ED-4DB2-BD59-A6C34878D82A}">
                    <a16:rowId xmlns:a16="http://schemas.microsoft.com/office/drawing/2014/main" val="3884867660"/>
                  </a:ext>
                </a:extLst>
              </a:tr>
              <a:tr h="167640">
                <a:tc>
                  <a:txBody>
                    <a:bodyPr/>
                    <a:lstStyle/>
                    <a:p>
                      <a:pPr algn="l" fontAlgn="b"/>
                      <a:r>
                        <a:rPr lang="en-US" sz="1000" b="0" i="0" u="none" strike="noStrike">
                          <a:solidFill>
                            <a:srgbClr val="000000"/>
                          </a:solidFill>
                          <a:effectLst/>
                          <a:latin typeface="Times New Roman" panose="02020603050405020304" pitchFamily="18" charset="0"/>
                        </a:rPr>
                        <a:t>d2</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0.009432</a:t>
                      </a:r>
                    </a:p>
                  </a:txBody>
                  <a:tcPr marL="7620" marR="7620" marT="7620" marB="0" anchor="b">
                    <a:lnL>
                      <a:noFill/>
                    </a:lnL>
                    <a:lnR>
                      <a:noFill/>
                    </a:lnR>
                    <a:lnT>
                      <a:noFill/>
                    </a:lnT>
                    <a:lnB>
                      <a:noFill/>
                    </a:lnB>
                  </a:tcPr>
                </a:tc>
                <a:extLst>
                  <a:ext uri="{0D108BD9-81ED-4DB2-BD59-A6C34878D82A}">
                    <a16:rowId xmlns:a16="http://schemas.microsoft.com/office/drawing/2014/main" val="697767140"/>
                  </a:ext>
                </a:extLst>
              </a:tr>
              <a:tr h="167640">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3300548061"/>
                  </a:ext>
                </a:extLst>
              </a:tr>
              <a:tr h="167640">
                <a:tc>
                  <a:txBody>
                    <a:bodyPr/>
                    <a:lstStyle/>
                    <a:p>
                      <a:pPr algn="l" fontAlgn="b"/>
                      <a:r>
                        <a:rPr lang="en-US" sz="1000" b="0" i="0" u="none" strike="noStrike">
                          <a:solidFill>
                            <a:srgbClr val="000000"/>
                          </a:solidFill>
                          <a:effectLst/>
                          <a:latin typeface="Times New Roman" panose="02020603050405020304" pitchFamily="18" charset="0"/>
                        </a:rPr>
                        <a:t>N(d1)</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0.545552</a:t>
                      </a:r>
                    </a:p>
                  </a:txBody>
                  <a:tcPr marL="7620" marR="7620" marT="7620" marB="0" anchor="b">
                    <a:lnL>
                      <a:noFill/>
                    </a:lnL>
                    <a:lnR>
                      <a:noFill/>
                    </a:lnR>
                    <a:lnT>
                      <a:noFill/>
                    </a:lnT>
                    <a:lnB>
                      <a:noFill/>
                    </a:lnB>
                  </a:tcPr>
                </a:tc>
                <a:extLst>
                  <a:ext uri="{0D108BD9-81ED-4DB2-BD59-A6C34878D82A}">
                    <a16:rowId xmlns:a16="http://schemas.microsoft.com/office/drawing/2014/main" val="1632662095"/>
                  </a:ext>
                </a:extLst>
              </a:tr>
              <a:tr h="167640">
                <a:tc>
                  <a:txBody>
                    <a:bodyPr/>
                    <a:lstStyle/>
                    <a:p>
                      <a:pPr algn="l" fontAlgn="b"/>
                      <a:r>
                        <a:rPr lang="en-US" sz="1000" b="0" i="0" u="none" strike="noStrike">
                          <a:solidFill>
                            <a:srgbClr val="000000"/>
                          </a:solidFill>
                          <a:effectLst/>
                          <a:latin typeface="Times New Roman" panose="02020603050405020304" pitchFamily="18" charset="0"/>
                        </a:rPr>
                        <a:t>N(d2)</a:t>
                      </a:r>
                    </a:p>
                  </a:txBody>
                  <a:tcPr marL="7620" marR="7620" marT="7620" marB="0" anchor="b">
                    <a:lnL>
                      <a:noFill/>
                    </a:lnL>
                    <a:lnR>
                      <a:noFill/>
                    </a:lnR>
                    <a:lnT>
                      <a:noFill/>
                    </a:lnT>
                    <a:lnB>
                      <a:noFill/>
                    </a:lnB>
                  </a:tcPr>
                </a:tc>
                <a:tc>
                  <a:txBody>
                    <a:bodyPr/>
                    <a:lstStyle/>
                    <a:p>
                      <a:pPr algn="r" fontAlgn="b"/>
                      <a:r>
                        <a:rPr lang="en-US" sz="1000" b="0" i="0" u="none" strike="noStrike">
                          <a:solidFill>
                            <a:srgbClr val="000000"/>
                          </a:solidFill>
                          <a:effectLst/>
                          <a:latin typeface="Times New Roman" panose="02020603050405020304" pitchFamily="18" charset="0"/>
                        </a:rPr>
                        <a:t>0.503763</a:t>
                      </a:r>
                    </a:p>
                  </a:txBody>
                  <a:tcPr marL="7620" marR="7620" marT="7620" marB="0" anchor="b">
                    <a:lnL>
                      <a:noFill/>
                    </a:lnL>
                    <a:lnR>
                      <a:noFill/>
                    </a:lnR>
                    <a:lnT>
                      <a:noFill/>
                    </a:lnT>
                    <a:lnB>
                      <a:noFill/>
                    </a:lnB>
                  </a:tcPr>
                </a:tc>
                <a:extLst>
                  <a:ext uri="{0D108BD9-81ED-4DB2-BD59-A6C34878D82A}">
                    <a16:rowId xmlns:a16="http://schemas.microsoft.com/office/drawing/2014/main" val="921918398"/>
                  </a:ext>
                </a:extLst>
              </a:tr>
              <a:tr h="167640">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0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179855078"/>
                  </a:ext>
                </a:extLst>
              </a:tr>
              <a:tr h="167640">
                <a:tc>
                  <a:txBody>
                    <a:bodyPr/>
                    <a:lstStyle/>
                    <a:p>
                      <a:pPr algn="l" fontAlgn="b"/>
                      <a:r>
                        <a:rPr lang="en-US" sz="1000" b="1" i="0" u="none" strike="noStrike">
                          <a:solidFill>
                            <a:srgbClr val="000000"/>
                          </a:solidFill>
                          <a:effectLst/>
                          <a:latin typeface="Times New Roman" panose="02020603050405020304" pitchFamily="18" charset="0"/>
                        </a:rPr>
                        <a:t>Call Premium</a:t>
                      </a:r>
                    </a:p>
                  </a:txBody>
                  <a:tcPr marL="7620" marR="7620" marT="7620" marB="0" anchor="b">
                    <a:lnL>
                      <a:noFill/>
                    </a:lnL>
                    <a:lnR>
                      <a:noFill/>
                    </a:lnR>
                    <a:lnT>
                      <a:noFill/>
                    </a:lnT>
                    <a:lnB>
                      <a:noFill/>
                    </a:lnB>
                    <a:solidFill>
                      <a:srgbClr val="DDEBF7"/>
                    </a:solidFill>
                  </a:tcPr>
                </a:tc>
                <a:tc>
                  <a:txBody>
                    <a:bodyPr/>
                    <a:lstStyle/>
                    <a:p>
                      <a:pPr algn="r" fontAlgn="b"/>
                      <a:r>
                        <a:rPr lang="en-US" sz="1000" b="1" i="0" u="none" strike="noStrike">
                          <a:solidFill>
                            <a:srgbClr val="000000"/>
                          </a:solidFill>
                          <a:effectLst/>
                          <a:latin typeface="Times New Roman" panose="02020603050405020304" pitchFamily="18" charset="0"/>
                        </a:rPr>
                        <a:t>0.0559</a:t>
                      </a: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2272819728"/>
                  </a:ext>
                </a:extLst>
              </a:tr>
              <a:tr h="167640">
                <a:tc>
                  <a:txBody>
                    <a:bodyPr/>
                    <a:lstStyle/>
                    <a:p>
                      <a:pPr algn="l" fontAlgn="b"/>
                      <a:r>
                        <a:rPr lang="en-US" sz="1000" b="1" i="0" u="none" strike="noStrike">
                          <a:solidFill>
                            <a:srgbClr val="C00000"/>
                          </a:solidFill>
                          <a:effectLst/>
                          <a:latin typeface="Times New Roman" panose="02020603050405020304" pitchFamily="18" charset="0"/>
                        </a:rPr>
                        <a:t>Call Premium</a:t>
                      </a:r>
                    </a:p>
                  </a:txBody>
                  <a:tcPr marL="7620" marR="7620" marT="7620" marB="0" anchor="b">
                    <a:lnL>
                      <a:noFill/>
                    </a:lnL>
                    <a:lnR>
                      <a:noFill/>
                    </a:lnR>
                    <a:lnT>
                      <a:noFill/>
                    </a:lnT>
                    <a:lnB>
                      <a:noFill/>
                    </a:lnB>
                  </a:tcPr>
                </a:tc>
                <a:tc>
                  <a:txBody>
                    <a:bodyPr/>
                    <a:lstStyle/>
                    <a:p>
                      <a:pPr algn="r" fontAlgn="b"/>
                      <a:r>
                        <a:rPr lang="en-US" sz="1000" b="1" i="0" u="none" strike="noStrike" dirty="0">
                          <a:solidFill>
                            <a:srgbClr val="C00000"/>
                          </a:solidFill>
                          <a:effectLst/>
                          <a:latin typeface="Times New Roman" panose="02020603050405020304" pitchFamily="18" charset="0"/>
                        </a:rPr>
                        <a:t>4.41%</a:t>
                      </a:r>
                    </a:p>
                  </a:txBody>
                  <a:tcPr marL="7620" marR="7620" marT="7620" marB="0" anchor="b">
                    <a:lnL>
                      <a:noFill/>
                    </a:lnL>
                    <a:lnR>
                      <a:noFill/>
                    </a:lnR>
                    <a:lnT>
                      <a:noFill/>
                    </a:lnT>
                    <a:lnB>
                      <a:noFill/>
                    </a:lnB>
                  </a:tcPr>
                </a:tc>
                <a:extLst>
                  <a:ext uri="{0D108BD9-81ED-4DB2-BD59-A6C34878D82A}">
                    <a16:rowId xmlns:a16="http://schemas.microsoft.com/office/drawing/2014/main" val="973239056"/>
                  </a:ext>
                </a:extLst>
              </a:tr>
            </a:tbl>
          </a:graphicData>
        </a:graphic>
      </p:graphicFrame>
      <p:graphicFrame>
        <p:nvGraphicFramePr>
          <p:cNvPr id="4" name="Chart 3"/>
          <p:cNvGraphicFramePr>
            <a:graphicFrameLocks/>
          </p:cNvGraphicFramePr>
          <p:nvPr>
            <p:extLst/>
          </p:nvPr>
        </p:nvGraphicFramePr>
        <p:xfrm>
          <a:off x="3200400" y="1985865"/>
          <a:ext cx="5257800" cy="34167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6"/>
          <p:cNvGraphicFramePr>
            <a:graphicFrameLocks noGrp="1" noChangeAspect="1"/>
          </p:cNvGraphicFramePr>
          <p:nvPr>
            <p:extLst>
              <p:ext uri="{D42A27DB-BD31-4B8C-83A1-F6EECF244321}">
                <p14:modId xmlns:p14="http://schemas.microsoft.com/office/powerpoint/2010/main" val="2400495330"/>
              </p:ext>
            </p:extLst>
          </p:nvPr>
        </p:nvGraphicFramePr>
        <p:xfrm>
          <a:off x="1573763" y="5638800"/>
          <a:ext cx="4185335" cy="429376"/>
        </p:xfrm>
        <a:graphic>
          <a:graphicData uri="http://schemas.openxmlformats.org/presentationml/2006/ole">
            <mc:AlternateContent xmlns:mc="http://schemas.openxmlformats.org/markup-compatibility/2006">
              <mc:Choice xmlns:v="urn:schemas-microsoft-com:vml" Requires="v">
                <p:oleObj spid="_x0000_s12300" name="Equation" r:id="rId4" imgW="2476440" imgH="253800" progId="Equation.DSMT4">
                  <p:embed/>
                </p:oleObj>
              </mc:Choice>
              <mc:Fallback>
                <p:oleObj name="Equation" r:id="rId4" imgW="2476440" imgH="253800" progId="Equation.DSMT4">
                  <p:embed/>
                  <p:pic>
                    <p:nvPicPr>
                      <p:cNvPr id="7" name="Object 6"/>
                      <p:cNvPicPr>
                        <a:picLocks noGrp="1" noChangeAspect="1" noChangeArrowheads="1"/>
                      </p:cNvPicPr>
                      <p:nvPr/>
                    </p:nvPicPr>
                    <p:blipFill>
                      <a:blip r:embed="rId5"/>
                      <a:srcRect/>
                      <a:stretch>
                        <a:fillRect/>
                      </a:stretch>
                    </p:blipFill>
                    <p:spPr bwMode="auto">
                      <a:xfrm>
                        <a:off x="1573763" y="5638800"/>
                        <a:ext cx="4185335" cy="429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graphicFrame>
        <p:nvGraphicFramePr>
          <p:cNvPr id="8" name="Object 7"/>
          <p:cNvGraphicFramePr>
            <a:graphicFrameLocks noGrp="1" noChangeAspect="1"/>
          </p:cNvGraphicFramePr>
          <p:nvPr>
            <p:extLst>
              <p:ext uri="{D42A27DB-BD31-4B8C-83A1-F6EECF244321}">
                <p14:modId xmlns:p14="http://schemas.microsoft.com/office/powerpoint/2010/main" val="484296186"/>
              </p:ext>
            </p:extLst>
          </p:nvPr>
        </p:nvGraphicFramePr>
        <p:xfrm>
          <a:off x="1600200" y="6172200"/>
          <a:ext cx="6545263" cy="342900"/>
        </p:xfrm>
        <a:graphic>
          <a:graphicData uri="http://schemas.openxmlformats.org/presentationml/2006/ole">
            <mc:AlternateContent xmlns:mc="http://schemas.openxmlformats.org/markup-compatibility/2006">
              <mc:Choice xmlns:v="urn:schemas-microsoft-com:vml" Requires="v">
                <p:oleObj spid="_x0000_s12301" name="Equation" r:id="rId6" imgW="3873240" imgH="203040" progId="Equation.DSMT4">
                  <p:embed/>
                </p:oleObj>
              </mc:Choice>
              <mc:Fallback>
                <p:oleObj name="Equation" r:id="rId6" imgW="3873240" imgH="203040" progId="Equation.DSMT4">
                  <p:embed/>
                  <p:pic>
                    <p:nvPicPr>
                      <p:cNvPr id="8" name="Object 7"/>
                      <p:cNvPicPr>
                        <a:picLocks noGrp="1" noChangeAspect="1" noChangeArrowheads="1"/>
                      </p:cNvPicPr>
                      <p:nvPr/>
                    </p:nvPicPr>
                    <p:blipFill>
                      <a:blip r:embed="rId7"/>
                      <a:srcRect/>
                      <a:stretch>
                        <a:fillRect/>
                      </a:stretch>
                    </p:blipFill>
                    <p:spPr bwMode="auto">
                      <a:xfrm>
                        <a:off x="1600200" y="6172200"/>
                        <a:ext cx="6545263"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spTree>
    <p:extLst>
      <p:ext uri="{BB962C8B-B14F-4D97-AF65-F5344CB8AC3E}">
        <p14:creationId xmlns:p14="http://schemas.microsoft.com/office/powerpoint/2010/main" val="31142249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New Spot Rate  &amp; Volatility</a:t>
            </a:r>
            <a:endParaRPr lang="en-US" dirty="0"/>
          </a:p>
        </p:txBody>
      </p:sp>
      <p:sp>
        <p:nvSpPr>
          <p:cNvPr id="4" name="Content Placeholder 3"/>
          <p:cNvSpPr>
            <a:spLocks noGrp="1"/>
          </p:cNvSpPr>
          <p:nvPr>
            <p:ph idx="1"/>
          </p:nvPr>
        </p:nvSpPr>
        <p:spPr/>
        <p:txBody>
          <a:bodyPr/>
          <a:lstStyle/>
          <a:p>
            <a:r>
              <a:rPr lang="en-US" dirty="0" smtClean="0"/>
              <a:t>What </a:t>
            </a:r>
            <a:r>
              <a:rPr lang="en-US" dirty="0"/>
              <a:t>would </a:t>
            </a:r>
            <a:r>
              <a:rPr lang="en-US" dirty="0" smtClean="0"/>
              <a:t>be the value of the  </a:t>
            </a:r>
            <a:r>
              <a:rPr lang="en-US" dirty="0"/>
              <a:t>same call option </a:t>
            </a:r>
            <a:r>
              <a:rPr lang="en-US" dirty="0" smtClean="0"/>
              <a:t>if </a:t>
            </a:r>
            <a:r>
              <a:rPr lang="en-US" dirty="0"/>
              <a:t>the volatility was 12% and the spot rate was </a:t>
            </a:r>
            <a:r>
              <a:rPr lang="en-US" dirty="0" smtClean="0"/>
              <a:t>EUR/USD US1.2480</a:t>
            </a:r>
            <a:endParaRPr lang="en-US" dirty="0"/>
          </a:p>
          <a:p>
            <a:endParaRPr lang="en-US" dirty="0"/>
          </a:p>
        </p:txBody>
      </p:sp>
    </p:spTree>
    <p:extLst>
      <p:ext uri="{BB962C8B-B14F-4D97-AF65-F5344CB8AC3E}">
        <p14:creationId xmlns:p14="http://schemas.microsoft.com/office/powerpoint/2010/main" val="28992985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Spot 1.2480 and Volatility=12%</a:t>
            </a:r>
            <a:endParaRPr lang="en-US" dirty="0"/>
          </a:p>
        </p:txBody>
      </p:sp>
      <p:sp>
        <p:nvSpPr>
          <p:cNvPr id="4" name="Content Placeholder 3"/>
          <p:cNvSpPr>
            <a:spLocks noGrp="1"/>
          </p:cNvSpPr>
          <p:nvPr>
            <p:ph idx="1"/>
          </p:nvPr>
        </p:nvSpPr>
        <p:spPr/>
        <p:txBody>
          <a:bodyPr/>
          <a:lstStyle/>
          <a:p>
            <a:r>
              <a:rPr lang="en-US" dirty="0" smtClean="0"/>
              <a:t>Call premium with spot price of 1.2480 and the volatility of 12% can be calculated as follow:</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49936781"/>
              </p:ext>
            </p:extLst>
          </p:nvPr>
        </p:nvGraphicFramePr>
        <p:xfrm>
          <a:off x="2057400" y="2651821"/>
          <a:ext cx="5217575" cy="907545"/>
        </p:xfrm>
        <a:graphic>
          <a:graphicData uri="http://schemas.openxmlformats.org/presentationml/2006/ole">
            <mc:AlternateContent xmlns:mc="http://schemas.openxmlformats.org/markup-compatibility/2006">
              <mc:Choice xmlns:v="urn:schemas-microsoft-com:vml" Requires="v">
                <p:oleObj spid="_x0000_s13334" name="Equation" r:id="rId3" imgW="3873240" imgH="672840" progId="Equation.DSMT4">
                  <p:embed/>
                </p:oleObj>
              </mc:Choice>
              <mc:Fallback>
                <p:oleObj name="Equation" r:id="rId3" imgW="3873240" imgH="672840" progId="Equation.DSMT4">
                  <p:embed/>
                  <p:pic>
                    <p:nvPicPr>
                      <p:cNvPr id="5" name="Object 4"/>
                      <p:cNvPicPr>
                        <a:picLocks noChangeAspect="1" noChangeArrowheads="1"/>
                      </p:cNvPicPr>
                      <p:nvPr/>
                    </p:nvPicPr>
                    <p:blipFill>
                      <a:blip r:embed="rId4"/>
                      <a:srcRect/>
                      <a:stretch>
                        <a:fillRect/>
                      </a:stretch>
                    </p:blipFill>
                    <p:spPr bwMode="auto">
                      <a:xfrm>
                        <a:off x="2057400" y="2651821"/>
                        <a:ext cx="5217575" cy="907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81670879"/>
              </p:ext>
            </p:extLst>
          </p:nvPr>
        </p:nvGraphicFramePr>
        <p:xfrm>
          <a:off x="2133600" y="3729228"/>
          <a:ext cx="4617784" cy="414909"/>
        </p:xfrm>
        <a:graphic>
          <a:graphicData uri="http://schemas.openxmlformats.org/presentationml/2006/ole">
            <mc:AlternateContent xmlns:mc="http://schemas.openxmlformats.org/markup-compatibility/2006">
              <mc:Choice xmlns:v="urn:schemas-microsoft-com:vml" Requires="v">
                <p:oleObj spid="_x0000_s13335" name="Equation" r:id="rId5" imgW="2831760" imgH="253800" progId="Equation.DSMT4">
                  <p:embed/>
                </p:oleObj>
              </mc:Choice>
              <mc:Fallback>
                <p:oleObj name="Equation" r:id="rId5" imgW="2831760" imgH="253800" progId="Equation.DSMT4">
                  <p:embed/>
                  <p:pic>
                    <p:nvPicPr>
                      <p:cNvPr id="6" name="Object 5"/>
                      <p:cNvPicPr>
                        <a:picLocks noChangeAspect="1" noChangeArrowheads="1"/>
                      </p:cNvPicPr>
                      <p:nvPr/>
                    </p:nvPicPr>
                    <p:blipFill>
                      <a:blip r:embed="rId6"/>
                      <a:srcRect/>
                      <a:stretch>
                        <a:fillRect/>
                      </a:stretch>
                    </p:blipFill>
                    <p:spPr bwMode="auto">
                      <a:xfrm>
                        <a:off x="2133600" y="3729228"/>
                        <a:ext cx="4617784" cy="414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Grp="1" noChangeAspect="1"/>
          </p:cNvGraphicFramePr>
          <p:nvPr>
            <p:extLst>
              <p:ext uri="{D42A27DB-BD31-4B8C-83A1-F6EECF244321}">
                <p14:modId xmlns:p14="http://schemas.microsoft.com/office/powerpoint/2010/main" val="2542010028"/>
              </p:ext>
            </p:extLst>
          </p:nvPr>
        </p:nvGraphicFramePr>
        <p:xfrm>
          <a:off x="2057400" y="5592159"/>
          <a:ext cx="6416675" cy="342900"/>
        </p:xfrm>
        <a:graphic>
          <a:graphicData uri="http://schemas.openxmlformats.org/presentationml/2006/ole">
            <mc:AlternateContent xmlns:mc="http://schemas.openxmlformats.org/markup-compatibility/2006">
              <mc:Choice xmlns:v="urn:schemas-microsoft-com:vml" Requires="v">
                <p:oleObj spid="_x0000_s13336" name="Equation" r:id="rId7" imgW="3797280" imgH="203040" progId="Equation.DSMT4">
                  <p:embed/>
                </p:oleObj>
              </mc:Choice>
              <mc:Fallback>
                <p:oleObj name="Equation" r:id="rId7" imgW="3797280" imgH="203040" progId="Equation.DSMT4">
                  <p:embed/>
                  <p:pic>
                    <p:nvPicPr>
                      <p:cNvPr id="7" name="Object 6"/>
                      <p:cNvPicPr>
                        <a:picLocks noGrp="1" noChangeAspect="1" noChangeArrowheads="1"/>
                      </p:cNvPicPr>
                      <p:nvPr/>
                    </p:nvPicPr>
                    <p:blipFill>
                      <a:blip r:embed="rId8"/>
                      <a:srcRect/>
                      <a:stretch>
                        <a:fillRect/>
                      </a:stretch>
                    </p:blipFill>
                    <p:spPr bwMode="auto">
                      <a:xfrm>
                        <a:off x="2057400" y="5592159"/>
                        <a:ext cx="6416675"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89602320"/>
              </p:ext>
            </p:extLst>
          </p:nvPr>
        </p:nvGraphicFramePr>
        <p:xfrm>
          <a:off x="2014213" y="4419981"/>
          <a:ext cx="3106738" cy="744537"/>
        </p:xfrm>
        <a:graphic>
          <a:graphicData uri="http://schemas.openxmlformats.org/presentationml/2006/ole">
            <mc:AlternateContent xmlns:mc="http://schemas.openxmlformats.org/markup-compatibility/2006">
              <mc:Choice xmlns:v="urn:schemas-microsoft-com:vml" Requires="v">
                <p:oleObj spid="_x0000_s13337" name="Equation" r:id="rId9" imgW="1904760" imgH="457200" progId="Equation.DSMT4">
                  <p:embed/>
                </p:oleObj>
              </mc:Choice>
              <mc:Fallback>
                <p:oleObj name="Equation" r:id="rId9" imgW="1904760" imgH="457200" progId="Equation.DSMT4">
                  <p:embed/>
                  <p:pic>
                    <p:nvPicPr>
                      <p:cNvPr id="8" name="Object 7"/>
                      <p:cNvPicPr>
                        <a:picLocks noChangeAspect="1" noChangeArrowheads="1"/>
                      </p:cNvPicPr>
                      <p:nvPr/>
                    </p:nvPicPr>
                    <p:blipFill>
                      <a:blip r:embed="rId10"/>
                      <a:srcRect/>
                      <a:stretch>
                        <a:fillRect/>
                      </a:stretch>
                    </p:blipFill>
                    <p:spPr bwMode="auto">
                      <a:xfrm>
                        <a:off x="2014213" y="4419981"/>
                        <a:ext cx="3106738" cy="744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334387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graphicFrame>
        <p:nvGraphicFramePr>
          <p:cNvPr id="5" name="Table 4"/>
          <p:cNvGraphicFramePr>
            <a:graphicFrameLocks noGrp="1"/>
          </p:cNvGraphicFramePr>
          <p:nvPr>
            <p:extLst/>
          </p:nvPr>
        </p:nvGraphicFramePr>
        <p:xfrm>
          <a:off x="1752600" y="1524000"/>
          <a:ext cx="5410200" cy="5029200"/>
        </p:xfrm>
        <a:graphic>
          <a:graphicData uri="http://schemas.openxmlformats.org/drawingml/2006/table">
            <a:tbl>
              <a:tblPr/>
              <a:tblGrid>
                <a:gridCol w="2230327">
                  <a:extLst>
                    <a:ext uri="{9D8B030D-6E8A-4147-A177-3AD203B41FA5}">
                      <a16:colId xmlns:a16="http://schemas.microsoft.com/office/drawing/2014/main" val="2711602208"/>
                    </a:ext>
                  </a:extLst>
                </a:gridCol>
                <a:gridCol w="1413278">
                  <a:extLst>
                    <a:ext uri="{9D8B030D-6E8A-4147-A177-3AD203B41FA5}">
                      <a16:colId xmlns:a16="http://schemas.microsoft.com/office/drawing/2014/main" val="3382671681"/>
                    </a:ext>
                  </a:extLst>
                </a:gridCol>
                <a:gridCol w="1766595">
                  <a:extLst>
                    <a:ext uri="{9D8B030D-6E8A-4147-A177-3AD203B41FA5}">
                      <a16:colId xmlns:a16="http://schemas.microsoft.com/office/drawing/2014/main" val="2381322445"/>
                    </a:ext>
                  </a:extLst>
                </a:gridCol>
              </a:tblGrid>
              <a:tr h="167640">
                <a:tc gridSpan="2">
                  <a:txBody>
                    <a:bodyPr/>
                    <a:lstStyle/>
                    <a:p>
                      <a:pPr algn="l" fontAlgn="b"/>
                      <a:r>
                        <a:rPr lang="en-US" sz="1600" b="1" i="0" u="none" strike="noStrike">
                          <a:solidFill>
                            <a:srgbClr val="000000"/>
                          </a:solidFill>
                          <a:effectLst/>
                          <a:latin typeface="Times New Roman" panose="02020603050405020304" pitchFamily="18" charset="0"/>
                        </a:rPr>
                        <a:t>BSMK Option Pricing</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1816414200"/>
                  </a:ext>
                </a:extLst>
              </a:tr>
              <a:tr h="167640">
                <a:tc gridSpan="3">
                  <a:txBody>
                    <a:bodyPr/>
                    <a:lstStyle/>
                    <a:p>
                      <a:pPr algn="l" fontAlgn="b"/>
                      <a:r>
                        <a:rPr lang="en-US" sz="1600" b="1" i="0" u="none" strike="noStrike" dirty="0">
                          <a:solidFill>
                            <a:srgbClr val="000000"/>
                          </a:solidFill>
                          <a:effectLst/>
                          <a:latin typeface="Times New Roman" panose="02020603050405020304" pitchFamily="18" charset="0"/>
                        </a:rPr>
                        <a:t>Call on EURO with Strike </a:t>
                      </a:r>
                      <a:r>
                        <a:rPr lang="en-US" sz="1600" b="1" i="0" u="none" strike="noStrike" dirty="0" smtClean="0">
                          <a:solidFill>
                            <a:srgbClr val="000000"/>
                          </a:solidFill>
                          <a:effectLst/>
                          <a:latin typeface="Times New Roman" panose="02020603050405020304" pitchFamily="18" charset="0"/>
                        </a:rPr>
                        <a:t>1.2500</a:t>
                      </a:r>
                      <a:endParaRPr lang="en-US" sz="1600" b="1" i="0" u="none" strike="noStrike" dirty="0">
                        <a:solidFill>
                          <a:srgbClr val="000000"/>
                        </a:solidFill>
                        <a:effectLst/>
                        <a:latin typeface="Times New Roman" panose="02020603050405020304" pitchFamily="18"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6061308"/>
                  </a:ext>
                </a:extLst>
              </a:tr>
              <a:tr h="167640">
                <a:tc>
                  <a:txBody>
                    <a:bodyPr/>
                    <a:lstStyle/>
                    <a:p>
                      <a:pPr algn="l" fontAlgn="b"/>
                      <a:r>
                        <a:rPr lang="en-US" sz="1600" b="0" i="0" u="none" strike="noStrike">
                          <a:solidFill>
                            <a:srgbClr val="000000"/>
                          </a:solidFill>
                          <a:effectLst/>
                          <a:latin typeface="Times New Roman" panose="02020603050405020304" pitchFamily="18" charset="0"/>
                        </a:rPr>
                        <a:t>Daily Volatility</a:t>
                      </a:r>
                    </a:p>
                  </a:txBody>
                  <a:tcPr marL="7620" marR="7620" marT="7620" marB="0" anchor="b">
                    <a:lnL>
                      <a:noFill/>
                    </a:lnL>
                    <a:lnR>
                      <a:noFill/>
                    </a:lnR>
                    <a:lnT>
                      <a:noFill/>
                    </a:lnT>
                    <a:lnB>
                      <a:noFill/>
                    </a:lnB>
                    <a:solidFill>
                      <a:srgbClr val="E2EFDA"/>
                    </a:solidFill>
                  </a:tcPr>
                </a:tc>
                <a:tc>
                  <a:txBody>
                    <a:bodyPr/>
                    <a:lstStyle/>
                    <a:p>
                      <a:pPr algn="r" fontAlgn="b"/>
                      <a:r>
                        <a:rPr lang="en-US" sz="1600" b="0" i="0" u="none" strike="noStrike">
                          <a:solidFill>
                            <a:srgbClr val="000000"/>
                          </a:solidFill>
                          <a:effectLst/>
                          <a:latin typeface="Times New Roman" panose="02020603050405020304" pitchFamily="18" charset="0"/>
                        </a:rPr>
                        <a:t>0.66%</a:t>
                      </a:r>
                    </a:p>
                  </a:txBody>
                  <a:tcPr marL="7620" marR="7620" marT="7620" marB="0" anchor="b">
                    <a:lnL>
                      <a:noFill/>
                    </a:lnL>
                    <a:lnR>
                      <a:noFill/>
                    </a:lnR>
                    <a:lnT>
                      <a:noFill/>
                    </a:lnT>
                    <a:lnB>
                      <a:noFill/>
                    </a:lnB>
                    <a:solidFill>
                      <a:srgbClr val="E2EFDA"/>
                    </a:solidFill>
                  </a:tcPr>
                </a:tc>
                <a:tc>
                  <a:txBody>
                    <a:bodyPr/>
                    <a:lstStyle/>
                    <a:p>
                      <a:pPr algn="r" fontAlgn="b"/>
                      <a:r>
                        <a:rPr lang="en-US" sz="1600" b="0" i="0" u="none" strike="noStrike">
                          <a:solidFill>
                            <a:srgbClr val="000000"/>
                          </a:solidFill>
                          <a:effectLst/>
                          <a:latin typeface="Times New Roman" panose="02020603050405020304" pitchFamily="18" charset="0"/>
                        </a:rPr>
                        <a:t>0.75%</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263722349"/>
                  </a:ext>
                </a:extLst>
              </a:tr>
              <a:tr h="167640">
                <a:tc>
                  <a:txBody>
                    <a:bodyPr/>
                    <a:lstStyle/>
                    <a:p>
                      <a:pPr algn="l" fontAlgn="b"/>
                      <a:r>
                        <a:rPr lang="en-US" sz="1600" b="0" i="0" u="none" strike="noStrike">
                          <a:solidFill>
                            <a:srgbClr val="000000"/>
                          </a:solidFill>
                          <a:effectLst/>
                          <a:latin typeface="Times New Roman" panose="02020603050405020304" pitchFamily="18" charset="0"/>
                        </a:rPr>
                        <a:t>Annual Volatility</a:t>
                      </a:r>
                    </a:p>
                  </a:txBody>
                  <a:tcPr marL="7620" marR="7620" marT="7620" marB="0" anchor="b">
                    <a:lnL>
                      <a:noFill/>
                    </a:lnL>
                    <a:lnR>
                      <a:noFill/>
                    </a:lnR>
                    <a:lnT>
                      <a:noFill/>
                    </a:lnT>
                    <a:lnB>
                      <a:noFill/>
                    </a:lnB>
                    <a:solidFill>
                      <a:srgbClr val="E2EFDA"/>
                    </a:solidFill>
                  </a:tcPr>
                </a:tc>
                <a:tc>
                  <a:txBody>
                    <a:bodyPr/>
                    <a:lstStyle/>
                    <a:p>
                      <a:pPr algn="r" fontAlgn="b"/>
                      <a:r>
                        <a:rPr lang="en-US" sz="1600" b="0" i="0" u="none" strike="noStrike">
                          <a:solidFill>
                            <a:srgbClr val="000000"/>
                          </a:solidFill>
                          <a:effectLst/>
                          <a:latin typeface="Times New Roman" panose="02020603050405020304" pitchFamily="18" charset="0"/>
                        </a:rPr>
                        <a:t>10.50%</a:t>
                      </a:r>
                    </a:p>
                  </a:txBody>
                  <a:tcPr marL="7620" marR="7620" marT="7620" marB="0" anchor="b">
                    <a:lnL>
                      <a:noFill/>
                    </a:lnL>
                    <a:lnR>
                      <a:noFill/>
                    </a:lnR>
                    <a:lnT>
                      <a:noFill/>
                    </a:lnT>
                    <a:lnB>
                      <a:noFill/>
                    </a:lnB>
                    <a:solidFill>
                      <a:srgbClr val="E2EFDA"/>
                    </a:solidFill>
                  </a:tcPr>
                </a:tc>
                <a:tc>
                  <a:txBody>
                    <a:bodyPr/>
                    <a:lstStyle/>
                    <a:p>
                      <a:pPr algn="r" fontAlgn="b"/>
                      <a:r>
                        <a:rPr lang="en-US" sz="1600" b="0" i="0" u="none" strike="noStrike">
                          <a:solidFill>
                            <a:srgbClr val="000000"/>
                          </a:solidFill>
                          <a:effectLst/>
                          <a:latin typeface="Times New Roman" panose="02020603050405020304" pitchFamily="18" charset="0"/>
                        </a:rPr>
                        <a:t>12.00%</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3775515296"/>
                  </a:ext>
                </a:extLst>
              </a:tr>
              <a:tr h="167640">
                <a:tc>
                  <a:txBody>
                    <a:bodyPr/>
                    <a:lstStyle/>
                    <a:p>
                      <a:pPr algn="l" fontAlgn="b"/>
                      <a:r>
                        <a:rPr lang="en-US" sz="1600" b="0" i="0" u="none" strike="noStrike">
                          <a:solidFill>
                            <a:srgbClr val="000000"/>
                          </a:solidFill>
                          <a:effectLst/>
                          <a:latin typeface="Times New Roman" panose="02020603050405020304" pitchFamily="18" charset="0"/>
                        </a:rPr>
                        <a:t># Trading Days</a:t>
                      </a:r>
                    </a:p>
                  </a:txBody>
                  <a:tcPr marL="7620" marR="7620" marT="7620" marB="0" anchor="b">
                    <a:lnL>
                      <a:noFill/>
                    </a:lnL>
                    <a:lnR>
                      <a:noFill/>
                    </a:lnR>
                    <a:lnT>
                      <a:noFill/>
                    </a:lnT>
                    <a:lnB>
                      <a:noFill/>
                    </a:lnB>
                    <a:solidFill>
                      <a:srgbClr val="E2EFDA"/>
                    </a:solidFill>
                  </a:tcPr>
                </a:tc>
                <a:tc>
                  <a:txBody>
                    <a:bodyPr/>
                    <a:lstStyle/>
                    <a:p>
                      <a:pPr algn="r" fontAlgn="b"/>
                      <a:r>
                        <a:rPr lang="en-US" sz="1600" b="0" i="0" u="none" strike="noStrike">
                          <a:solidFill>
                            <a:srgbClr val="000000"/>
                          </a:solidFill>
                          <a:effectLst/>
                          <a:latin typeface="Times New Roman" panose="02020603050405020304" pitchFamily="18" charset="0"/>
                        </a:rPr>
                        <a:t>255</a:t>
                      </a:r>
                    </a:p>
                  </a:txBody>
                  <a:tcPr marL="7620" marR="7620" marT="7620" marB="0" anchor="b">
                    <a:lnL>
                      <a:noFill/>
                    </a:lnL>
                    <a:lnR>
                      <a:noFill/>
                    </a:lnR>
                    <a:lnT>
                      <a:noFill/>
                    </a:lnT>
                    <a:lnB>
                      <a:noFill/>
                    </a:lnB>
                    <a:solidFill>
                      <a:srgbClr val="E2EFDA"/>
                    </a:solidFill>
                  </a:tcPr>
                </a:tc>
                <a:tc>
                  <a:txBody>
                    <a:bodyPr/>
                    <a:lstStyle/>
                    <a:p>
                      <a:pPr algn="r" fontAlgn="b"/>
                      <a:r>
                        <a:rPr lang="en-US" sz="1600" b="0" i="0" u="none" strike="noStrike">
                          <a:solidFill>
                            <a:srgbClr val="000000"/>
                          </a:solidFill>
                          <a:effectLst/>
                          <a:latin typeface="Times New Roman" panose="02020603050405020304" pitchFamily="18" charset="0"/>
                        </a:rPr>
                        <a:t>255</a:t>
                      </a:r>
                    </a:p>
                  </a:txBody>
                  <a:tcPr marL="7620" marR="7620" marT="7620" marB="0" anchor="b">
                    <a:lnL>
                      <a:noFill/>
                    </a:lnL>
                    <a:lnR>
                      <a:noFill/>
                    </a:lnR>
                    <a:lnT>
                      <a:noFill/>
                    </a:lnT>
                    <a:lnB>
                      <a:noFill/>
                    </a:lnB>
                    <a:solidFill>
                      <a:srgbClr val="E2EFDA"/>
                    </a:solidFill>
                  </a:tcPr>
                </a:tc>
                <a:extLst>
                  <a:ext uri="{0D108BD9-81ED-4DB2-BD59-A6C34878D82A}">
                    <a16:rowId xmlns:a16="http://schemas.microsoft.com/office/drawing/2014/main" val="405078498"/>
                  </a:ext>
                </a:extLst>
              </a:tr>
              <a:tr h="198120">
                <a:tc>
                  <a:txBody>
                    <a:bodyPr/>
                    <a:lstStyle/>
                    <a:p>
                      <a:pPr algn="l" fontAlgn="b"/>
                      <a:r>
                        <a:rPr lang="en-US" sz="1600" b="0" i="0" u="none" strike="noStrike">
                          <a:solidFill>
                            <a:srgbClr val="000000"/>
                          </a:solidFill>
                          <a:effectLst/>
                          <a:latin typeface="Times New Roman" panose="02020603050405020304" pitchFamily="18" charset="0"/>
                        </a:rPr>
                        <a:t>S</a:t>
                      </a:r>
                      <a:r>
                        <a:rPr lang="en-US" sz="1600" b="0" i="0" u="none" strike="noStrike" baseline="-25000">
                          <a:solidFill>
                            <a:srgbClr val="000000"/>
                          </a:solidFill>
                          <a:effectLst/>
                          <a:latin typeface="Times New Roman" panose="02020603050405020304" pitchFamily="18" charset="0"/>
                        </a:rPr>
                        <a:t>0</a:t>
                      </a:r>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1.2675</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1.2480</a:t>
                      </a:r>
                    </a:p>
                  </a:txBody>
                  <a:tcPr marL="7620" marR="7620" marT="7620" marB="0" anchor="b">
                    <a:lnL>
                      <a:noFill/>
                    </a:lnL>
                    <a:lnR>
                      <a:noFill/>
                    </a:lnR>
                    <a:lnT>
                      <a:noFill/>
                    </a:lnT>
                    <a:lnB>
                      <a:noFill/>
                    </a:lnB>
                  </a:tcPr>
                </a:tc>
                <a:extLst>
                  <a:ext uri="{0D108BD9-81ED-4DB2-BD59-A6C34878D82A}">
                    <a16:rowId xmlns:a16="http://schemas.microsoft.com/office/drawing/2014/main" val="1432849341"/>
                  </a:ext>
                </a:extLst>
              </a:tr>
              <a:tr h="167640">
                <a:tc>
                  <a:txBody>
                    <a:bodyPr/>
                    <a:lstStyle/>
                    <a:p>
                      <a:pPr algn="l" fontAlgn="b"/>
                      <a:r>
                        <a:rPr lang="en-US" sz="1600" b="0" i="0" u="none" strike="noStrike">
                          <a:solidFill>
                            <a:srgbClr val="000000"/>
                          </a:solidFill>
                          <a:effectLst/>
                          <a:latin typeface="Times New Roman" panose="02020603050405020304" pitchFamily="18" charset="0"/>
                        </a:rPr>
                        <a:t>K</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1.2500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1.2500</a:t>
                      </a:r>
                    </a:p>
                  </a:txBody>
                  <a:tcPr marL="7620" marR="7620" marT="7620" marB="0" anchor="b">
                    <a:lnL>
                      <a:noFill/>
                    </a:lnL>
                    <a:lnR>
                      <a:noFill/>
                    </a:lnR>
                    <a:lnT>
                      <a:noFill/>
                    </a:lnT>
                    <a:lnB>
                      <a:noFill/>
                    </a:lnB>
                  </a:tcPr>
                </a:tc>
                <a:extLst>
                  <a:ext uri="{0D108BD9-81ED-4DB2-BD59-A6C34878D82A}">
                    <a16:rowId xmlns:a16="http://schemas.microsoft.com/office/drawing/2014/main" val="4088948108"/>
                  </a:ext>
                </a:extLst>
              </a:tr>
              <a:tr h="167640">
                <a:tc>
                  <a:txBody>
                    <a:bodyPr/>
                    <a:lstStyle/>
                    <a:p>
                      <a:pPr algn="l" fontAlgn="b"/>
                      <a:r>
                        <a:rPr lang="en-US" sz="1600" b="1" i="0" u="none" strike="noStrike">
                          <a:solidFill>
                            <a:srgbClr val="000000"/>
                          </a:solidFill>
                          <a:effectLst/>
                          <a:latin typeface="Times New Roman" panose="02020603050405020304" pitchFamily="18" charset="0"/>
                        </a:rPr>
                        <a:t>T</a:t>
                      </a:r>
                    </a:p>
                  </a:txBody>
                  <a:tcPr marL="7620" marR="7620" marT="7620" marB="0" anchor="b">
                    <a:lnL>
                      <a:noFill/>
                    </a:lnL>
                    <a:lnR>
                      <a:noFill/>
                    </a:lnR>
                    <a:lnT>
                      <a:noFill/>
                    </a:lnT>
                    <a:lnB>
                      <a:noFill/>
                    </a:lnB>
                    <a:solidFill>
                      <a:srgbClr val="FFF2CC"/>
                    </a:solidFill>
                  </a:tcPr>
                </a:tc>
                <a:tc>
                  <a:txBody>
                    <a:bodyPr/>
                    <a:lstStyle/>
                    <a:p>
                      <a:pPr algn="r" fontAlgn="b"/>
                      <a:r>
                        <a:rPr lang="en-US" sz="1600" b="1" i="0" u="none" strike="noStrike">
                          <a:solidFill>
                            <a:srgbClr val="000000"/>
                          </a:solidFill>
                          <a:effectLst/>
                          <a:latin typeface="Times New Roman" panose="02020603050405020304" pitchFamily="18" charset="0"/>
                        </a:rPr>
                        <a:t>1</a:t>
                      </a:r>
                    </a:p>
                  </a:txBody>
                  <a:tcPr marL="7620" marR="7620" marT="7620" marB="0" anchor="b">
                    <a:lnL>
                      <a:noFill/>
                    </a:lnL>
                    <a:lnR>
                      <a:noFill/>
                    </a:lnR>
                    <a:lnT>
                      <a:noFill/>
                    </a:lnT>
                    <a:lnB>
                      <a:noFill/>
                    </a:lnB>
                    <a:solidFill>
                      <a:srgbClr val="FFF2CC"/>
                    </a:solidFill>
                  </a:tcPr>
                </a:tc>
                <a:tc>
                  <a:txBody>
                    <a:bodyPr/>
                    <a:lstStyle/>
                    <a:p>
                      <a:pPr algn="r" fontAlgn="b"/>
                      <a:r>
                        <a:rPr lang="en-US" sz="1600" b="1" i="0" u="none" strike="noStrike">
                          <a:solidFill>
                            <a:srgbClr val="000000"/>
                          </a:solidFill>
                          <a:effectLst/>
                          <a:latin typeface="Times New Roman" panose="02020603050405020304" pitchFamily="18" charset="0"/>
                        </a:rPr>
                        <a:t>1</a:t>
                      </a:r>
                    </a:p>
                  </a:txBody>
                  <a:tcPr marL="7620" marR="7620" marT="7620" marB="0" anchor="b">
                    <a:lnL>
                      <a:noFill/>
                    </a:lnL>
                    <a:lnR>
                      <a:noFill/>
                    </a:lnR>
                    <a:lnT>
                      <a:noFill/>
                    </a:lnT>
                    <a:lnB>
                      <a:noFill/>
                    </a:lnB>
                    <a:solidFill>
                      <a:srgbClr val="FFF2CC"/>
                    </a:solidFill>
                  </a:tcPr>
                </a:tc>
                <a:extLst>
                  <a:ext uri="{0D108BD9-81ED-4DB2-BD59-A6C34878D82A}">
                    <a16:rowId xmlns:a16="http://schemas.microsoft.com/office/drawing/2014/main" val="8575852"/>
                  </a:ext>
                </a:extLst>
              </a:tr>
              <a:tr h="198120">
                <a:tc>
                  <a:txBody>
                    <a:bodyPr/>
                    <a:lstStyle/>
                    <a:p>
                      <a:pPr algn="l" fontAlgn="b"/>
                      <a:r>
                        <a:rPr lang="en-US" sz="1600" b="0" i="0" u="none" strike="noStrike">
                          <a:solidFill>
                            <a:srgbClr val="000000"/>
                          </a:solidFill>
                          <a:effectLst/>
                          <a:latin typeface="Times New Roman" panose="02020603050405020304" pitchFamily="18" charset="0"/>
                        </a:rPr>
                        <a:t>r</a:t>
                      </a:r>
                      <a:r>
                        <a:rPr lang="en-US" sz="1600" b="0" i="0" u="none" strike="noStrike" baseline="-25000">
                          <a:solidFill>
                            <a:srgbClr val="000000"/>
                          </a:solidFill>
                          <a:effectLst/>
                          <a:latin typeface="Times New Roman" panose="02020603050405020304" pitchFamily="18" charset="0"/>
                        </a:rPr>
                        <a:t>d</a:t>
                      </a:r>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1.45%</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1.45%</a:t>
                      </a:r>
                    </a:p>
                  </a:txBody>
                  <a:tcPr marL="7620" marR="7620" marT="7620" marB="0" anchor="b">
                    <a:lnL>
                      <a:noFill/>
                    </a:lnL>
                    <a:lnR>
                      <a:noFill/>
                    </a:lnR>
                    <a:lnT>
                      <a:noFill/>
                    </a:lnT>
                    <a:lnB>
                      <a:noFill/>
                    </a:lnB>
                  </a:tcPr>
                </a:tc>
                <a:extLst>
                  <a:ext uri="{0D108BD9-81ED-4DB2-BD59-A6C34878D82A}">
                    <a16:rowId xmlns:a16="http://schemas.microsoft.com/office/drawing/2014/main" val="1877625230"/>
                  </a:ext>
                </a:extLst>
              </a:tr>
              <a:tr h="198120">
                <a:tc>
                  <a:txBody>
                    <a:bodyPr/>
                    <a:lstStyle/>
                    <a:p>
                      <a:pPr algn="l" fontAlgn="b"/>
                      <a:r>
                        <a:rPr lang="en-US" sz="1600" b="0" i="0" u="none" strike="noStrike">
                          <a:solidFill>
                            <a:srgbClr val="000000"/>
                          </a:solidFill>
                          <a:effectLst/>
                          <a:latin typeface="Times New Roman" panose="02020603050405020304" pitchFamily="18" charset="0"/>
                        </a:rPr>
                        <a:t>r</a:t>
                      </a:r>
                      <a:r>
                        <a:rPr lang="en-US" sz="1600" b="0" i="0" u="none" strike="noStrike" baseline="-25000">
                          <a:solidFill>
                            <a:srgbClr val="000000"/>
                          </a:solidFill>
                          <a:effectLst/>
                          <a:latin typeface="Times New Roman" panose="02020603050405020304" pitchFamily="18" charset="0"/>
                        </a:rPr>
                        <a:t>f</a:t>
                      </a:r>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2.19%</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2.19%</a:t>
                      </a:r>
                    </a:p>
                  </a:txBody>
                  <a:tcPr marL="7620" marR="7620" marT="7620" marB="0" anchor="b">
                    <a:lnL>
                      <a:noFill/>
                    </a:lnL>
                    <a:lnR>
                      <a:noFill/>
                    </a:lnR>
                    <a:lnT>
                      <a:noFill/>
                    </a:lnT>
                    <a:lnB>
                      <a:noFill/>
                    </a:lnB>
                  </a:tcPr>
                </a:tc>
                <a:extLst>
                  <a:ext uri="{0D108BD9-81ED-4DB2-BD59-A6C34878D82A}">
                    <a16:rowId xmlns:a16="http://schemas.microsoft.com/office/drawing/2014/main" val="3256063516"/>
                  </a:ext>
                </a:extLst>
              </a:tr>
              <a:tr h="167640">
                <a:tc>
                  <a:txBody>
                    <a:bodyPr/>
                    <a:lstStyle/>
                    <a:p>
                      <a:pPr algn="l" fontAlgn="b"/>
                      <a:r>
                        <a:rPr lang="en-US" sz="1600" b="0" i="0" u="none" strike="noStrike">
                          <a:solidFill>
                            <a:srgbClr val="000000"/>
                          </a:solidFill>
                          <a:effectLst/>
                          <a:latin typeface="Times New Roman" panose="02020603050405020304" pitchFamily="18" charset="0"/>
                        </a:rPr>
                        <a:t>s</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10.50%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12.00%</a:t>
                      </a:r>
                    </a:p>
                  </a:txBody>
                  <a:tcPr marL="7620" marR="7620" marT="7620" marB="0" anchor="b">
                    <a:lnL>
                      <a:noFill/>
                    </a:lnL>
                    <a:lnR>
                      <a:noFill/>
                    </a:lnR>
                    <a:lnT>
                      <a:noFill/>
                    </a:lnT>
                    <a:lnB>
                      <a:noFill/>
                    </a:lnB>
                  </a:tcPr>
                </a:tc>
                <a:extLst>
                  <a:ext uri="{0D108BD9-81ED-4DB2-BD59-A6C34878D82A}">
                    <a16:rowId xmlns:a16="http://schemas.microsoft.com/office/drawing/2014/main" val="740837516"/>
                  </a:ext>
                </a:extLst>
              </a:tr>
              <a:tr h="167640">
                <a:tc>
                  <a:txBody>
                    <a:bodyPr/>
                    <a:lstStyle/>
                    <a:p>
                      <a:pPr algn="l" fontAlgn="b"/>
                      <a:r>
                        <a:rPr lang="en-US" sz="1600" b="0" i="0" u="none" strike="noStrike">
                          <a:solidFill>
                            <a:srgbClr val="000000"/>
                          </a:solidFill>
                          <a:effectLst/>
                          <a:latin typeface="Times New Roman" panose="02020603050405020304" pitchFamily="18" charset="0"/>
                        </a:rPr>
                        <a:t>s^2</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1.10%</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1.44%</a:t>
                      </a:r>
                    </a:p>
                  </a:txBody>
                  <a:tcPr marL="7620" marR="7620" marT="7620" marB="0" anchor="b">
                    <a:lnL>
                      <a:noFill/>
                    </a:lnL>
                    <a:lnR>
                      <a:noFill/>
                    </a:lnR>
                    <a:lnT>
                      <a:noFill/>
                    </a:lnT>
                    <a:lnB>
                      <a:noFill/>
                    </a:lnB>
                  </a:tcPr>
                </a:tc>
                <a:extLst>
                  <a:ext uri="{0D108BD9-81ED-4DB2-BD59-A6C34878D82A}">
                    <a16:rowId xmlns:a16="http://schemas.microsoft.com/office/drawing/2014/main" val="3196951261"/>
                  </a:ext>
                </a:extLst>
              </a:tr>
              <a:tr h="167640">
                <a:tc>
                  <a:txBody>
                    <a:bodyPr/>
                    <a:lstStyle/>
                    <a:p>
                      <a:pPr algn="l" fontAlgn="b"/>
                      <a:r>
                        <a:rPr lang="en-US" sz="1600" b="0" i="0" u="none" strike="noStrike">
                          <a:solidFill>
                            <a:srgbClr val="000000"/>
                          </a:solidFill>
                          <a:effectLst/>
                          <a:latin typeface="Times New Roman" panose="02020603050405020304" pitchFamily="18" charset="0"/>
                        </a:rPr>
                        <a:t>d1</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0.114432</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-0.01501</a:t>
                      </a:r>
                    </a:p>
                  </a:txBody>
                  <a:tcPr marL="7620" marR="7620" marT="7620" marB="0" anchor="b">
                    <a:lnL>
                      <a:noFill/>
                    </a:lnL>
                    <a:lnR>
                      <a:noFill/>
                    </a:lnR>
                    <a:lnT>
                      <a:noFill/>
                    </a:lnT>
                    <a:lnB>
                      <a:noFill/>
                    </a:lnB>
                  </a:tcPr>
                </a:tc>
                <a:extLst>
                  <a:ext uri="{0D108BD9-81ED-4DB2-BD59-A6C34878D82A}">
                    <a16:rowId xmlns:a16="http://schemas.microsoft.com/office/drawing/2014/main" val="2115519182"/>
                  </a:ext>
                </a:extLst>
              </a:tr>
              <a:tr h="167640">
                <a:tc>
                  <a:txBody>
                    <a:bodyPr/>
                    <a:lstStyle/>
                    <a:p>
                      <a:pPr algn="l" fontAlgn="b"/>
                      <a:r>
                        <a:rPr lang="en-US" sz="1600" b="0" i="0" u="none" strike="noStrike">
                          <a:solidFill>
                            <a:srgbClr val="000000"/>
                          </a:solidFill>
                          <a:effectLst/>
                          <a:latin typeface="Times New Roman" panose="02020603050405020304" pitchFamily="18" charset="0"/>
                        </a:rPr>
                        <a:t>d2</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0.009432</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-0.13501</a:t>
                      </a:r>
                    </a:p>
                  </a:txBody>
                  <a:tcPr marL="7620" marR="7620" marT="7620" marB="0" anchor="b">
                    <a:lnL>
                      <a:noFill/>
                    </a:lnL>
                    <a:lnR>
                      <a:noFill/>
                    </a:lnR>
                    <a:lnT>
                      <a:noFill/>
                    </a:lnT>
                    <a:lnB>
                      <a:noFill/>
                    </a:lnB>
                  </a:tcPr>
                </a:tc>
                <a:extLst>
                  <a:ext uri="{0D108BD9-81ED-4DB2-BD59-A6C34878D82A}">
                    <a16:rowId xmlns:a16="http://schemas.microsoft.com/office/drawing/2014/main" val="1307142294"/>
                  </a:ext>
                </a:extLst>
              </a:tr>
              <a:tr h="167640">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574304666"/>
                  </a:ext>
                </a:extLst>
              </a:tr>
              <a:tr h="167640">
                <a:tc>
                  <a:txBody>
                    <a:bodyPr/>
                    <a:lstStyle/>
                    <a:p>
                      <a:pPr algn="l" fontAlgn="b"/>
                      <a:r>
                        <a:rPr lang="en-US" sz="1600" b="0" i="0" u="none" strike="noStrike">
                          <a:solidFill>
                            <a:srgbClr val="000000"/>
                          </a:solidFill>
                          <a:effectLst/>
                          <a:latin typeface="Times New Roman" panose="02020603050405020304" pitchFamily="18" charset="0"/>
                        </a:rPr>
                        <a:t>N(d1)</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0.545552</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0.494012</a:t>
                      </a:r>
                    </a:p>
                  </a:txBody>
                  <a:tcPr marL="7620" marR="7620" marT="7620" marB="0" anchor="b">
                    <a:lnL>
                      <a:noFill/>
                    </a:lnL>
                    <a:lnR>
                      <a:noFill/>
                    </a:lnR>
                    <a:lnT>
                      <a:noFill/>
                    </a:lnT>
                    <a:lnB>
                      <a:noFill/>
                    </a:lnB>
                  </a:tcPr>
                </a:tc>
                <a:extLst>
                  <a:ext uri="{0D108BD9-81ED-4DB2-BD59-A6C34878D82A}">
                    <a16:rowId xmlns:a16="http://schemas.microsoft.com/office/drawing/2014/main" val="1570226905"/>
                  </a:ext>
                </a:extLst>
              </a:tr>
              <a:tr h="167640">
                <a:tc>
                  <a:txBody>
                    <a:bodyPr/>
                    <a:lstStyle/>
                    <a:p>
                      <a:pPr algn="l" fontAlgn="b"/>
                      <a:r>
                        <a:rPr lang="en-US" sz="1600" b="0" i="0" u="none" strike="noStrike">
                          <a:solidFill>
                            <a:srgbClr val="000000"/>
                          </a:solidFill>
                          <a:effectLst/>
                          <a:latin typeface="Times New Roman" panose="02020603050405020304" pitchFamily="18" charset="0"/>
                        </a:rPr>
                        <a:t>N(d2)</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0.503763</a:t>
                      </a:r>
                    </a:p>
                  </a:txBody>
                  <a:tcPr marL="7620" marR="7620" marT="7620" marB="0" anchor="b">
                    <a:lnL>
                      <a:noFill/>
                    </a:lnL>
                    <a:lnR>
                      <a:noFill/>
                    </a:lnR>
                    <a:lnT>
                      <a:noFill/>
                    </a:lnT>
                    <a:lnB>
                      <a:noFill/>
                    </a:lnB>
                  </a:tcPr>
                </a:tc>
                <a:tc>
                  <a:txBody>
                    <a:bodyPr/>
                    <a:lstStyle/>
                    <a:p>
                      <a:pPr algn="r" fontAlgn="b"/>
                      <a:r>
                        <a:rPr lang="en-US" sz="1600" b="0" i="0" u="none" strike="noStrike">
                          <a:solidFill>
                            <a:srgbClr val="000000"/>
                          </a:solidFill>
                          <a:effectLst/>
                          <a:latin typeface="Times New Roman" panose="02020603050405020304" pitchFamily="18" charset="0"/>
                        </a:rPr>
                        <a:t>0.446302</a:t>
                      </a:r>
                    </a:p>
                  </a:txBody>
                  <a:tcPr marL="7620" marR="7620" marT="7620" marB="0" anchor="b">
                    <a:lnL>
                      <a:noFill/>
                    </a:lnL>
                    <a:lnR>
                      <a:noFill/>
                    </a:lnR>
                    <a:lnT>
                      <a:noFill/>
                    </a:lnT>
                    <a:lnB>
                      <a:noFill/>
                    </a:lnB>
                  </a:tcPr>
                </a:tc>
                <a:extLst>
                  <a:ext uri="{0D108BD9-81ED-4DB2-BD59-A6C34878D82A}">
                    <a16:rowId xmlns:a16="http://schemas.microsoft.com/office/drawing/2014/main" val="4194135462"/>
                  </a:ext>
                </a:extLst>
              </a:tr>
              <a:tr h="167640">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tc>
                  <a:txBody>
                    <a:bodyPr/>
                    <a:lstStyle/>
                    <a:p>
                      <a:pPr algn="l" fontAlgn="b"/>
                      <a:endParaRPr lang="en-US" sz="1600" b="0" i="0" u="none" strike="noStrike">
                        <a:solidFill>
                          <a:srgbClr val="000000"/>
                        </a:solidFill>
                        <a:effectLst/>
                        <a:latin typeface="Times New Roman" panose="02020603050405020304" pitchFamily="18" charset="0"/>
                      </a:endParaRPr>
                    </a:p>
                  </a:txBody>
                  <a:tcPr marL="7620" marR="7620" marT="7620" marB="0" anchor="b">
                    <a:lnL>
                      <a:noFill/>
                    </a:lnL>
                    <a:lnR>
                      <a:noFill/>
                    </a:lnR>
                    <a:lnT>
                      <a:noFill/>
                    </a:lnT>
                    <a:lnB>
                      <a:noFill/>
                    </a:lnB>
                  </a:tcPr>
                </a:tc>
                <a:extLst>
                  <a:ext uri="{0D108BD9-81ED-4DB2-BD59-A6C34878D82A}">
                    <a16:rowId xmlns:a16="http://schemas.microsoft.com/office/drawing/2014/main" val="2436493354"/>
                  </a:ext>
                </a:extLst>
              </a:tr>
              <a:tr h="167640">
                <a:tc>
                  <a:txBody>
                    <a:bodyPr/>
                    <a:lstStyle/>
                    <a:p>
                      <a:pPr algn="l" fontAlgn="b"/>
                      <a:r>
                        <a:rPr lang="en-US" sz="1600" b="1" i="0" u="none" strike="noStrike">
                          <a:solidFill>
                            <a:srgbClr val="000000"/>
                          </a:solidFill>
                          <a:effectLst/>
                          <a:latin typeface="Times New Roman" panose="02020603050405020304" pitchFamily="18" charset="0"/>
                        </a:rPr>
                        <a:t>Call Premium</a:t>
                      </a:r>
                    </a:p>
                  </a:txBody>
                  <a:tcPr marL="7620" marR="7620" marT="7620" marB="0" anchor="b">
                    <a:lnL>
                      <a:noFill/>
                    </a:lnL>
                    <a:lnR>
                      <a:noFill/>
                    </a:lnR>
                    <a:lnT>
                      <a:noFill/>
                    </a:lnT>
                    <a:lnB>
                      <a:noFill/>
                    </a:lnB>
                    <a:solidFill>
                      <a:srgbClr val="DDEBF7"/>
                    </a:solidFill>
                  </a:tcPr>
                </a:tc>
                <a:tc>
                  <a:txBody>
                    <a:bodyPr/>
                    <a:lstStyle/>
                    <a:p>
                      <a:pPr algn="r" fontAlgn="b"/>
                      <a:r>
                        <a:rPr lang="en-US" sz="1600" b="1" i="0" u="none" strike="noStrike">
                          <a:solidFill>
                            <a:srgbClr val="000000"/>
                          </a:solidFill>
                          <a:effectLst/>
                          <a:latin typeface="Times New Roman" panose="02020603050405020304" pitchFamily="18" charset="0"/>
                        </a:rPr>
                        <a:t>0.0559</a:t>
                      </a:r>
                    </a:p>
                  </a:txBody>
                  <a:tcPr marL="7620" marR="7620" marT="7620" marB="0" anchor="b">
                    <a:lnL>
                      <a:noFill/>
                    </a:lnL>
                    <a:lnR>
                      <a:noFill/>
                    </a:lnR>
                    <a:lnT>
                      <a:noFill/>
                    </a:lnT>
                    <a:lnB>
                      <a:noFill/>
                    </a:lnB>
                    <a:solidFill>
                      <a:srgbClr val="DDEBF7"/>
                    </a:solidFill>
                  </a:tcPr>
                </a:tc>
                <a:tc>
                  <a:txBody>
                    <a:bodyPr/>
                    <a:lstStyle/>
                    <a:p>
                      <a:pPr algn="r" fontAlgn="b"/>
                      <a:r>
                        <a:rPr lang="en-US" sz="1600" b="1" i="0" u="none" strike="noStrike">
                          <a:solidFill>
                            <a:srgbClr val="000000"/>
                          </a:solidFill>
                          <a:effectLst/>
                          <a:latin typeface="Times New Roman" panose="02020603050405020304" pitchFamily="18" charset="0"/>
                        </a:rPr>
                        <a:t>0.053325</a:t>
                      </a:r>
                    </a:p>
                  </a:txBody>
                  <a:tcPr marL="7620" marR="7620" marT="7620" marB="0" anchor="b">
                    <a:lnL>
                      <a:noFill/>
                    </a:lnL>
                    <a:lnR>
                      <a:noFill/>
                    </a:lnR>
                    <a:lnT>
                      <a:noFill/>
                    </a:lnT>
                    <a:lnB>
                      <a:noFill/>
                    </a:lnB>
                    <a:solidFill>
                      <a:srgbClr val="DDEBF7"/>
                    </a:solidFill>
                  </a:tcPr>
                </a:tc>
                <a:extLst>
                  <a:ext uri="{0D108BD9-81ED-4DB2-BD59-A6C34878D82A}">
                    <a16:rowId xmlns:a16="http://schemas.microsoft.com/office/drawing/2014/main" val="1324830817"/>
                  </a:ext>
                </a:extLst>
              </a:tr>
              <a:tr h="167640">
                <a:tc>
                  <a:txBody>
                    <a:bodyPr/>
                    <a:lstStyle/>
                    <a:p>
                      <a:pPr algn="l" fontAlgn="b"/>
                      <a:r>
                        <a:rPr lang="en-US" sz="1600" b="1" i="0" u="none" strike="noStrike">
                          <a:solidFill>
                            <a:srgbClr val="C00000"/>
                          </a:solidFill>
                          <a:effectLst/>
                          <a:latin typeface="Times New Roman" panose="02020603050405020304" pitchFamily="18" charset="0"/>
                        </a:rPr>
                        <a:t>Call Premium</a:t>
                      </a:r>
                    </a:p>
                  </a:txBody>
                  <a:tcPr marL="7620" marR="7620" marT="7620" marB="0" anchor="b">
                    <a:lnL>
                      <a:noFill/>
                    </a:lnL>
                    <a:lnR>
                      <a:noFill/>
                    </a:lnR>
                    <a:lnT>
                      <a:noFill/>
                    </a:lnT>
                    <a:lnB>
                      <a:noFill/>
                    </a:lnB>
                  </a:tcPr>
                </a:tc>
                <a:tc>
                  <a:txBody>
                    <a:bodyPr/>
                    <a:lstStyle/>
                    <a:p>
                      <a:pPr algn="r" fontAlgn="b"/>
                      <a:r>
                        <a:rPr lang="en-US" sz="1600" b="1" i="0" u="none" strike="noStrike">
                          <a:solidFill>
                            <a:srgbClr val="C00000"/>
                          </a:solidFill>
                          <a:effectLst/>
                          <a:latin typeface="Times New Roman" panose="02020603050405020304" pitchFamily="18" charset="0"/>
                        </a:rPr>
                        <a:t>4.41%</a:t>
                      </a:r>
                    </a:p>
                  </a:txBody>
                  <a:tcPr marL="7620" marR="7620" marT="7620" marB="0" anchor="b">
                    <a:lnL>
                      <a:noFill/>
                    </a:lnL>
                    <a:lnR>
                      <a:noFill/>
                    </a:lnR>
                    <a:lnT>
                      <a:noFill/>
                    </a:lnT>
                    <a:lnB>
                      <a:noFill/>
                    </a:lnB>
                  </a:tcPr>
                </a:tc>
                <a:tc>
                  <a:txBody>
                    <a:bodyPr/>
                    <a:lstStyle/>
                    <a:p>
                      <a:pPr algn="r" fontAlgn="b"/>
                      <a:r>
                        <a:rPr lang="en-US" sz="1600" b="1" i="0" u="none" strike="noStrike" dirty="0">
                          <a:solidFill>
                            <a:srgbClr val="C00000"/>
                          </a:solidFill>
                          <a:effectLst/>
                          <a:latin typeface="Times New Roman" panose="02020603050405020304" pitchFamily="18" charset="0"/>
                        </a:rPr>
                        <a:t>4.27%</a:t>
                      </a:r>
                    </a:p>
                  </a:txBody>
                  <a:tcPr marL="7620" marR="7620" marT="7620" marB="0" anchor="b">
                    <a:lnL>
                      <a:noFill/>
                    </a:lnL>
                    <a:lnR>
                      <a:noFill/>
                    </a:lnR>
                    <a:lnT>
                      <a:noFill/>
                    </a:lnT>
                    <a:lnB>
                      <a:noFill/>
                    </a:lnB>
                  </a:tcPr>
                </a:tc>
                <a:extLst>
                  <a:ext uri="{0D108BD9-81ED-4DB2-BD59-A6C34878D82A}">
                    <a16:rowId xmlns:a16="http://schemas.microsoft.com/office/drawing/2014/main" val="2807916760"/>
                  </a:ext>
                </a:extLst>
              </a:tr>
            </a:tbl>
          </a:graphicData>
        </a:graphic>
      </p:graphicFrame>
    </p:spTree>
    <p:extLst>
      <p:ext uri="{BB962C8B-B14F-4D97-AF65-F5344CB8AC3E}">
        <p14:creationId xmlns:p14="http://schemas.microsoft.com/office/powerpoint/2010/main" val="7780202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dirty="0" smtClean="0"/>
              <a:t>The B-S-M-K Formula  and Replication</a:t>
            </a:r>
          </a:p>
        </p:txBody>
      </p:sp>
      <p:graphicFrame>
        <p:nvGraphicFramePr>
          <p:cNvPr id="23554" name="Object 2"/>
          <p:cNvGraphicFramePr>
            <a:graphicFrameLocks/>
          </p:cNvGraphicFramePr>
          <p:nvPr>
            <p:extLst>
              <p:ext uri="{D42A27DB-BD31-4B8C-83A1-F6EECF244321}">
                <p14:modId xmlns:p14="http://schemas.microsoft.com/office/powerpoint/2010/main" val="3475297165"/>
              </p:ext>
            </p:extLst>
          </p:nvPr>
        </p:nvGraphicFramePr>
        <p:xfrm>
          <a:off x="1340645" y="2602035"/>
          <a:ext cx="7193755" cy="588740"/>
        </p:xfrm>
        <a:graphic>
          <a:graphicData uri="http://schemas.openxmlformats.org/presentationml/2006/ole">
            <mc:AlternateContent xmlns:mc="http://schemas.openxmlformats.org/markup-compatibility/2006">
              <mc:Choice xmlns:v="urn:schemas-microsoft-com:vml" Requires="v">
                <p:oleObj spid="_x0000_s14350" name="Equation" r:id="rId4" imgW="2552400" imgH="253800" progId="Equation.DSMT4">
                  <p:embed/>
                </p:oleObj>
              </mc:Choice>
              <mc:Fallback>
                <p:oleObj name="Equation" r:id="rId4" imgW="2552400" imgH="253800" progId="Equation.DSMT4">
                  <p:embed/>
                  <p:pic>
                    <p:nvPicPr>
                      <p:cNvPr id="23554" name="Object 2"/>
                      <p:cNvPicPr>
                        <a:picLocks noChangeArrowheads="1"/>
                      </p:cNvPicPr>
                      <p:nvPr/>
                    </p:nvPicPr>
                    <p:blipFill>
                      <a:blip r:embed="rId5"/>
                      <a:srcRect/>
                      <a:stretch>
                        <a:fillRect/>
                      </a:stretch>
                    </p:blipFill>
                    <p:spPr bwMode="auto">
                      <a:xfrm>
                        <a:off x="1340645" y="2602035"/>
                        <a:ext cx="7193755" cy="588740"/>
                      </a:xfrm>
                      <a:prstGeom prst="rect">
                        <a:avLst/>
                      </a:prstGeom>
                      <a:noFill/>
                      <a:ln>
                        <a:noFill/>
                      </a:ln>
                      <a:effectLst/>
                      <a:extLst/>
                    </p:spPr>
                  </p:pic>
                </p:oleObj>
              </mc:Fallback>
            </mc:AlternateContent>
          </a:graphicData>
        </a:graphic>
      </p:graphicFrame>
      <p:sp>
        <p:nvSpPr>
          <p:cNvPr id="23556" name="AutoShape 5"/>
          <p:cNvSpPr>
            <a:spLocks/>
          </p:cNvSpPr>
          <p:nvPr/>
        </p:nvSpPr>
        <p:spPr bwMode="auto">
          <a:xfrm rot="16200000">
            <a:off x="2839244" y="1497135"/>
            <a:ext cx="457200" cy="1752600"/>
          </a:xfrm>
          <a:prstGeom prst="rightBrace">
            <a:avLst>
              <a:gd name="adj1" fmla="val 31944"/>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3557" name="AutoShape 6"/>
          <p:cNvSpPr>
            <a:spLocks/>
          </p:cNvSpPr>
          <p:nvPr/>
        </p:nvSpPr>
        <p:spPr bwMode="auto">
          <a:xfrm rot="5400000">
            <a:off x="2921000" y="2856657"/>
            <a:ext cx="457200" cy="1066800"/>
          </a:xfrm>
          <a:prstGeom prst="rightBrace">
            <a:avLst>
              <a:gd name="adj1" fmla="val 19444"/>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3558" name="AutoShape 7"/>
          <p:cNvSpPr>
            <a:spLocks/>
          </p:cNvSpPr>
          <p:nvPr/>
        </p:nvSpPr>
        <p:spPr bwMode="auto">
          <a:xfrm rot="-5400000">
            <a:off x="4953000" y="1165225"/>
            <a:ext cx="457200" cy="2286000"/>
          </a:xfrm>
          <a:prstGeom prst="rightBrace">
            <a:avLst>
              <a:gd name="adj1" fmla="val 416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441352" name="Text Box 8"/>
          <p:cNvSpPr txBox="1">
            <a:spLocks noChangeArrowheads="1"/>
          </p:cNvSpPr>
          <p:nvPr/>
        </p:nvSpPr>
        <p:spPr bwMode="auto">
          <a:xfrm>
            <a:off x="1371600" y="1600200"/>
            <a:ext cx="2941831" cy="646331"/>
          </a:xfrm>
          <a:prstGeom prst="rect">
            <a:avLst/>
          </a:prstGeom>
          <a:noFill/>
          <a:ln w="12700">
            <a:noFill/>
            <a:miter lim="800000"/>
            <a:headEnd type="none" w="sm" len="sm"/>
            <a:tailEnd type="none" w="sm" len="sm"/>
          </a:ln>
          <a:effectLst/>
        </p:spPr>
        <p:txBody>
          <a:bodyPr wrap="none">
            <a:spAutoFit/>
          </a:bodyPr>
          <a:lstStyle/>
          <a:p>
            <a:pPr>
              <a:defRPr/>
            </a:pPr>
            <a:r>
              <a:rPr lang="en-US" dirty="0" smtClean="0"/>
              <a:t>Position on the Underlying </a:t>
            </a:r>
          </a:p>
          <a:p>
            <a:pPr>
              <a:defRPr/>
            </a:pPr>
            <a:r>
              <a:rPr lang="en-US" dirty="0" smtClean="0"/>
              <a:t>Currency</a:t>
            </a:r>
            <a:endParaRPr lang="en-US" dirty="0"/>
          </a:p>
        </p:txBody>
      </p:sp>
      <p:sp>
        <p:nvSpPr>
          <p:cNvPr id="441353" name="Text Box 9"/>
          <p:cNvSpPr txBox="1">
            <a:spLocks noChangeArrowheads="1"/>
          </p:cNvSpPr>
          <p:nvPr/>
        </p:nvSpPr>
        <p:spPr bwMode="auto">
          <a:xfrm>
            <a:off x="4324543" y="1605311"/>
            <a:ext cx="2076257" cy="646331"/>
          </a:xfrm>
          <a:prstGeom prst="rect">
            <a:avLst/>
          </a:prstGeom>
          <a:noFill/>
          <a:ln w="12700">
            <a:noFill/>
            <a:miter lim="800000"/>
            <a:headEnd type="none" w="sm" len="sm"/>
            <a:tailEnd type="none" w="sm" len="sm"/>
          </a:ln>
          <a:effectLst/>
        </p:spPr>
        <p:txBody>
          <a:bodyPr wrap="square">
            <a:spAutoFit/>
          </a:bodyPr>
          <a:lstStyle/>
          <a:p>
            <a:pPr>
              <a:defRPr/>
            </a:pPr>
            <a:r>
              <a:rPr lang="en-US" dirty="0" smtClean="0"/>
              <a:t>Position on the </a:t>
            </a:r>
          </a:p>
          <a:p>
            <a:pPr>
              <a:defRPr/>
            </a:pPr>
            <a:r>
              <a:rPr lang="en-US" dirty="0" smtClean="0"/>
              <a:t>domestic Bond</a:t>
            </a:r>
            <a:endParaRPr lang="en-US" dirty="0"/>
          </a:p>
        </p:txBody>
      </p:sp>
      <p:sp>
        <p:nvSpPr>
          <p:cNvPr id="23561" name="AutoShape 10"/>
          <p:cNvSpPr>
            <a:spLocks/>
          </p:cNvSpPr>
          <p:nvPr/>
        </p:nvSpPr>
        <p:spPr bwMode="auto">
          <a:xfrm rot="5400000">
            <a:off x="4876800" y="2141538"/>
            <a:ext cx="457200" cy="2438400"/>
          </a:xfrm>
          <a:prstGeom prst="rightBrace">
            <a:avLst>
              <a:gd name="adj1" fmla="val 44444"/>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3562" name="Text Box 11"/>
          <p:cNvSpPr txBox="1">
            <a:spLocks noChangeArrowheads="1"/>
          </p:cNvSpPr>
          <p:nvPr/>
        </p:nvSpPr>
        <p:spPr bwMode="auto">
          <a:xfrm>
            <a:off x="4990483" y="3551239"/>
            <a:ext cx="1198563" cy="368300"/>
          </a:xfrm>
          <a:prstGeom prst="rect">
            <a:avLst/>
          </a:prstGeom>
          <a:noFill/>
          <a:ln w="12700">
            <a:noFill/>
            <a:miter lim="800000"/>
            <a:headEnd type="none" w="sm" len="sm"/>
            <a:tailEnd type="none" w="sm" len="sm"/>
          </a:ln>
        </p:spPr>
        <p:txBody>
          <a:bodyPr wrap="none">
            <a:spAutoFit/>
          </a:bodyPr>
          <a:lstStyle/>
          <a:p>
            <a:r>
              <a:rPr lang="en-US" dirty="0"/>
              <a:t>borrowing</a:t>
            </a:r>
          </a:p>
        </p:txBody>
      </p:sp>
      <p:sp>
        <p:nvSpPr>
          <p:cNvPr id="23563" name="Text Box 12"/>
          <p:cNvSpPr txBox="1">
            <a:spLocks noChangeArrowheads="1"/>
          </p:cNvSpPr>
          <p:nvPr/>
        </p:nvSpPr>
        <p:spPr bwMode="auto">
          <a:xfrm>
            <a:off x="2818250" y="3649075"/>
            <a:ext cx="685800" cy="369888"/>
          </a:xfrm>
          <a:prstGeom prst="rect">
            <a:avLst/>
          </a:prstGeom>
          <a:noFill/>
          <a:ln w="12700">
            <a:noFill/>
            <a:miter lim="800000"/>
            <a:headEnd type="none" w="sm" len="sm"/>
            <a:tailEnd type="none" w="sm" len="sm"/>
          </a:ln>
        </p:spPr>
        <p:txBody>
          <a:bodyPr wrap="none">
            <a:spAutoFit/>
          </a:bodyPr>
          <a:lstStyle/>
          <a:p>
            <a:r>
              <a:rPr lang="en-US" dirty="0"/>
              <a:t>delta</a:t>
            </a:r>
          </a:p>
        </p:txBody>
      </p:sp>
      <p:sp>
        <p:nvSpPr>
          <p:cNvPr id="23564" name="Oval 13"/>
          <p:cNvSpPr>
            <a:spLocks noChangeArrowheads="1"/>
          </p:cNvSpPr>
          <p:nvPr/>
        </p:nvSpPr>
        <p:spPr bwMode="auto">
          <a:xfrm>
            <a:off x="1828800" y="1794935"/>
            <a:ext cx="2427288" cy="2352675"/>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23565" name="Oval 14"/>
          <p:cNvSpPr>
            <a:spLocks noChangeArrowheads="1"/>
          </p:cNvSpPr>
          <p:nvPr/>
        </p:nvSpPr>
        <p:spPr bwMode="auto">
          <a:xfrm>
            <a:off x="4350544" y="1874838"/>
            <a:ext cx="2507456" cy="2316162"/>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23566" name="Text Box 15"/>
          <p:cNvSpPr txBox="1">
            <a:spLocks noChangeArrowheads="1"/>
          </p:cNvSpPr>
          <p:nvPr/>
        </p:nvSpPr>
        <p:spPr bwMode="auto">
          <a:xfrm>
            <a:off x="2439194" y="4303840"/>
            <a:ext cx="1206500" cy="369888"/>
          </a:xfrm>
          <a:prstGeom prst="rect">
            <a:avLst/>
          </a:prstGeom>
          <a:noFill/>
          <a:ln w="12700">
            <a:noFill/>
            <a:miter lim="800000"/>
            <a:headEnd type="none" w="sm" len="sm"/>
            <a:tailEnd type="none" w="sm" len="sm"/>
          </a:ln>
        </p:spPr>
        <p:txBody>
          <a:bodyPr wrap="none">
            <a:spAutoFit/>
          </a:bodyPr>
          <a:lstStyle/>
          <a:p>
            <a:r>
              <a:rPr lang="en-US" dirty="0"/>
              <a:t>First Term</a:t>
            </a:r>
          </a:p>
        </p:txBody>
      </p:sp>
      <p:sp>
        <p:nvSpPr>
          <p:cNvPr id="23567" name="Text Box 16"/>
          <p:cNvSpPr txBox="1">
            <a:spLocks noChangeArrowheads="1"/>
          </p:cNvSpPr>
          <p:nvPr/>
        </p:nvSpPr>
        <p:spPr bwMode="auto">
          <a:xfrm>
            <a:off x="4649171" y="4265645"/>
            <a:ext cx="1539875" cy="369888"/>
          </a:xfrm>
          <a:prstGeom prst="rect">
            <a:avLst/>
          </a:prstGeom>
          <a:noFill/>
          <a:ln w="12700">
            <a:noFill/>
            <a:miter lim="800000"/>
            <a:headEnd type="none" w="sm" len="sm"/>
            <a:tailEnd type="none" w="sm" len="sm"/>
          </a:ln>
        </p:spPr>
        <p:txBody>
          <a:bodyPr wrap="none">
            <a:spAutoFit/>
          </a:bodyPr>
          <a:lstStyle/>
          <a:p>
            <a:r>
              <a:rPr lang="en-US" dirty="0"/>
              <a:t>Second Term</a:t>
            </a:r>
          </a:p>
        </p:txBody>
      </p:sp>
      <p:sp>
        <p:nvSpPr>
          <p:cNvPr id="23568" name="TextBox 15"/>
          <p:cNvSpPr txBox="1">
            <a:spLocks noChangeArrowheads="1"/>
          </p:cNvSpPr>
          <p:nvPr/>
        </p:nvSpPr>
        <p:spPr bwMode="auto">
          <a:xfrm>
            <a:off x="1401699" y="4949058"/>
            <a:ext cx="5197151" cy="830997"/>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1600" dirty="0">
                <a:latin typeface="Calibri" panose="020F0502020204030204" pitchFamily="34" charset="0"/>
                <a:cs typeface="Calibri" panose="020F0502020204030204" pitchFamily="34" charset="0"/>
              </a:rPr>
              <a:t>The first term is the discounted partial expectation of the </a:t>
            </a:r>
            <a:r>
              <a:rPr lang="en-US" sz="1600" dirty="0" smtClean="0">
                <a:latin typeface="Calibri" panose="020F0502020204030204" pitchFamily="34" charset="0"/>
                <a:cs typeface="Calibri" panose="020F0502020204030204" pitchFamily="34" charset="0"/>
              </a:rPr>
              <a:t>exchange rate conditional on </a:t>
            </a:r>
            <a:r>
              <a:rPr lang="en-US" sz="1600" dirty="0">
                <a:latin typeface="Calibri" panose="020F0502020204030204" pitchFamily="34" charset="0"/>
                <a:cs typeface="Calibri" panose="020F0502020204030204" pitchFamily="34" charset="0"/>
              </a:rPr>
              <a:t>spot exceeding the </a:t>
            </a:r>
            <a:r>
              <a:rPr lang="en-US" sz="1600" dirty="0" smtClean="0">
                <a:latin typeface="Calibri" panose="020F0502020204030204" pitchFamily="34" charset="0"/>
                <a:cs typeface="Calibri" panose="020F0502020204030204" pitchFamily="34" charset="0"/>
              </a:rPr>
              <a:t>strike </a:t>
            </a:r>
            <a:r>
              <a:rPr lang="en-US" sz="1600" dirty="0">
                <a:latin typeface="Calibri" panose="020F0502020204030204" pitchFamily="34" charset="0"/>
                <a:cs typeface="Calibri" panose="020F0502020204030204" pitchFamily="34" charset="0"/>
              </a:rPr>
              <a:t>price at time </a:t>
            </a:r>
            <a:r>
              <a:rPr lang="en-US" sz="1600" dirty="0" smtClean="0">
                <a:latin typeface="Calibri" panose="020F0502020204030204" pitchFamily="34" charset="0"/>
                <a:cs typeface="Calibri" panose="020F0502020204030204" pitchFamily="34" charset="0"/>
              </a:rPr>
              <a:t>T</a:t>
            </a:r>
            <a:r>
              <a:rPr lang="en-US" sz="1600" dirty="0">
                <a:latin typeface="Calibri" panose="020F0502020204030204" pitchFamily="34" charset="0"/>
                <a:cs typeface="Calibri" panose="020F0502020204030204" pitchFamily="34" charset="0"/>
              </a:rPr>
              <a:t>:</a:t>
            </a:r>
            <a:endParaRPr lang="en-US" sz="1600" dirty="0" smtClean="0">
              <a:latin typeface="Calibri" panose="020F0502020204030204" pitchFamily="34" charset="0"/>
              <a:cs typeface="Calibri" panose="020F0502020204030204" pitchFamily="34" charset="0"/>
            </a:endParaRPr>
          </a:p>
        </p:txBody>
      </p:sp>
      <p:sp>
        <p:nvSpPr>
          <p:cNvPr id="23569" name="TextBox 16"/>
          <p:cNvSpPr txBox="1">
            <a:spLocks noChangeArrowheads="1"/>
          </p:cNvSpPr>
          <p:nvPr/>
        </p:nvSpPr>
        <p:spPr bwMode="auto">
          <a:xfrm>
            <a:off x="6952456" y="1725256"/>
            <a:ext cx="2085975" cy="4062651"/>
          </a:xfrm>
          <a:prstGeom prst="rect">
            <a:avLst/>
          </a:prstGeom>
          <a:noFill/>
          <a:ln w="9525">
            <a:noFill/>
            <a:miter lim="800000"/>
            <a:headEnd/>
            <a:tailEnd/>
          </a:ln>
        </p:spPr>
        <p:txBody>
          <a:bodyPr wrap="square">
            <a:spAutoFit/>
          </a:bodyPr>
          <a:lstStyle/>
          <a:p>
            <a:r>
              <a:rPr lang="en-US" sz="1600" dirty="0">
                <a:latin typeface="Calibri" panose="020F0502020204030204" pitchFamily="34" charset="0"/>
                <a:cs typeface="Calibri" panose="020F0502020204030204" pitchFamily="34" charset="0"/>
              </a:rPr>
              <a:t>The second term is the discounted expected cost of owning the option, with expectations taken under the risk neutral probability measure!  N(d2) is the risk neutral probability that the option finishes in the money, K is your cost if it does, and the </a:t>
            </a:r>
            <a:r>
              <a:rPr lang="en-US" sz="1600" dirty="0" smtClean="0">
                <a:latin typeface="Calibri" panose="020F0502020204030204" pitchFamily="34" charset="0"/>
                <a:cs typeface="Calibri" panose="020F0502020204030204" pitchFamily="34" charset="0"/>
              </a:rPr>
              <a:t>e</a:t>
            </a:r>
            <a:r>
              <a:rPr lang="en-US" sz="1600" baseline="30000" dirty="0" smtClean="0">
                <a:latin typeface="Calibri" panose="020F0502020204030204" pitchFamily="34" charset="0"/>
                <a:cs typeface="Calibri" panose="020F0502020204030204" pitchFamily="34" charset="0"/>
              </a:rPr>
              <a:t>-</a:t>
            </a:r>
            <a:r>
              <a:rPr lang="en-US" sz="1600" baseline="30000" dirty="0" err="1" smtClean="0">
                <a:latin typeface="Calibri" panose="020F0502020204030204" pitchFamily="34" charset="0"/>
                <a:cs typeface="Calibri" panose="020F0502020204030204" pitchFamily="34" charset="0"/>
              </a:rPr>
              <a:t>rdT</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is the discount factor at the risk free rate!</a:t>
            </a:r>
          </a:p>
          <a:p>
            <a:endParaRPr lang="en-US" dirty="0"/>
          </a:p>
        </p:txBody>
      </p:sp>
      <p:graphicFrame>
        <p:nvGraphicFramePr>
          <p:cNvPr id="18" name="Object 6"/>
          <p:cNvGraphicFramePr>
            <a:graphicFrameLocks noChangeAspect="1"/>
          </p:cNvGraphicFramePr>
          <p:nvPr>
            <p:extLst>
              <p:ext uri="{D42A27DB-BD31-4B8C-83A1-F6EECF244321}">
                <p14:modId xmlns:p14="http://schemas.microsoft.com/office/powerpoint/2010/main" val="321143328"/>
              </p:ext>
            </p:extLst>
          </p:nvPr>
        </p:nvGraphicFramePr>
        <p:xfrm>
          <a:off x="1506538" y="5905383"/>
          <a:ext cx="5688012" cy="739775"/>
        </p:xfrm>
        <a:graphic>
          <a:graphicData uri="http://schemas.openxmlformats.org/presentationml/2006/ole">
            <mc:AlternateContent xmlns:mc="http://schemas.openxmlformats.org/markup-compatibility/2006">
              <mc:Choice xmlns:v="urn:schemas-microsoft-com:vml" Requires="v">
                <p:oleObj spid="_x0000_s14351" name="Equation" r:id="rId6" imgW="2590560" imgH="304560" progId="Equation.DSMT4">
                  <p:embed/>
                </p:oleObj>
              </mc:Choice>
              <mc:Fallback>
                <p:oleObj name="Equation" r:id="rId6" imgW="2590560" imgH="304560" progId="Equation.DSMT4">
                  <p:embed/>
                  <p:pic>
                    <p:nvPicPr>
                      <p:cNvPr id="18" name="Object 6"/>
                      <p:cNvPicPr>
                        <a:picLocks noChangeAspect="1" noChangeArrowheads="1"/>
                      </p:cNvPicPr>
                      <p:nvPr/>
                    </p:nvPicPr>
                    <p:blipFill>
                      <a:blip r:embed="rId7"/>
                      <a:srcRect/>
                      <a:stretch>
                        <a:fillRect/>
                      </a:stretch>
                    </p:blipFill>
                    <p:spPr bwMode="auto">
                      <a:xfrm>
                        <a:off x="1506538" y="5905383"/>
                        <a:ext cx="5688012" cy="73977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3900831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Trillion Dollar Bet </a:t>
            </a:r>
            <a:endParaRPr lang="en-US" dirty="0"/>
          </a:p>
        </p:txBody>
      </p:sp>
      <p:sp>
        <p:nvSpPr>
          <p:cNvPr id="3" name="TextBox 2"/>
          <p:cNvSpPr txBox="1"/>
          <p:nvPr/>
        </p:nvSpPr>
        <p:spPr>
          <a:xfrm>
            <a:off x="1828800" y="2667000"/>
            <a:ext cx="6858000" cy="923330"/>
          </a:xfrm>
          <a:prstGeom prst="rect">
            <a:avLst/>
          </a:prstGeom>
          <a:noFill/>
        </p:spPr>
        <p:txBody>
          <a:bodyPr wrap="square" rtlCol="0">
            <a:spAutoFit/>
          </a:bodyPr>
          <a:lstStyle/>
          <a:p>
            <a:endParaRPr lang="en-US" dirty="0" smtClean="0">
              <a:hlinkClick r:id="rId2"/>
            </a:endParaRPr>
          </a:p>
          <a:p>
            <a:endParaRPr lang="en-US" dirty="0">
              <a:hlinkClick r:id="rId2"/>
            </a:endParaRPr>
          </a:p>
          <a:p>
            <a:r>
              <a:rPr lang="en-US" dirty="0" smtClean="0">
                <a:hlinkClick r:id="rId2"/>
              </a:rPr>
              <a:t>http</a:t>
            </a:r>
            <a:r>
              <a:rPr lang="en-US" dirty="0">
                <a:hlinkClick r:id="rId2"/>
              </a:rPr>
              <a:t>://watchdocumentaries.com/trillion-dollar-bet/</a:t>
            </a:r>
            <a:endParaRPr lang="en-US" dirty="0"/>
          </a:p>
        </p:txBody>
      </p:sp>
      <p:sp>
        <p:nvSpPr>
          <p:cNvPr id="4" name="TextBox 3"/>
          <p:cNvSpPr txBox="1"/>
          <p:nvPr/>
        </p:nvSpPr>
        <p:spPr>
          <a:xfrm>
            <a:off x="1905000" y="1891287"/>
            <a:ext cx="6781800" cy="646331"/>
          </a:xfrm>
          <a:prstGeom prst="rect">
            <a:avLst/>
          </a:prstGeom>
          <a:noFill/>
        </p:spPr>
        <p:txBody>
          <a:bodyPr wrap="square" rtlCol="0">
            <a:spAutoFit/>
          </a:bodyPr>
          <a:lstStyle/>
          <a:p>
            <a:r>
              <a:rPr lang="en-US" dirty="0" smtClean="0"/>
              <a:t>I recommend the following documentary; it is one of the most accessible accounts of the model: </a:t>
            </a:r>
            <a:endParaRPr lang="en-US" dirty="0"/>
          </a:p>
        </p:txBody>
      </p:sp>
    </p:spTree>
    <p:extLst>
      <p:ext uri="{BB962C8B-B14F-4D97-AF65-F5344CB8AC3E}">
        <p14:creationId xmlns:p14="http://schemas.microsoft.com/office/powerpoint/2010/main" val="33374305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Interpretation of N(d</a:t>
            </a:r>
            <a:r>
              <a:rPr lang="en-US" baseline="-25000" dirty="0" smtClean="0"/>
              <a:t>2</a:t>
            </a:r>
            <a:r>
              <a:rPr lang="en-US" dirty="0" smtClean="0"/>
              <a:t>)</a:t>
            </a:r>
            <a:endParaRPr lang="en-US" dirty="0"/>
          </a:p>
        </p:txBody>
      </p:sp>
      <p:sp>
        <p:nvSpPr>
          <p:cNvPr id="4" name="Content Placeholder 3"/>
          <p:cNvSpPr>
            <a:spLocks noGrp="1"/>
          </p:cNvSpPr>
          <p:nvPr>
            <p:ph idx="1"/>
          </p:nvPr>
        </p:nvSpPr>
        <p:spPr>
          <a:xfrm>
            <a:off x="1566069" y="1600200"/>
            <a:ext cx="7010400" cy="4830763"/>
          </a:xfrm>
        </p:spPr>
        <p:txBody>
          <a:bodyPr/>
          <a:lstStyle/>
          <a:p>
            <a:r>
              <a:rPr lang="en-US" sz="2000" dirty="0"/>
              <a:t>In this model interpretation of N(d</a:t>
            </a:r>
            <a:r>
              <a:rPr lang="en-US" sz="2000" baseline="-25000" dirty="0"/>
              <a:t>2</a:t>
            </a:r>
            <a:r>
              <a:rPr lang="en-US" sz="2000" dirty="0"/>
              <a:t>) is straightforward as it is the unconditional risk neutral probability of </a:t>
            </a:r>
            <a:r>
              <a:rPr lang="en-US" sz="2000" dirty="0" smtClean="0"/>
              <a:t>future spot price exceeding the strike </a:t>
            </a:r>
            <a:r>
              <a:rPr lang="en-US" sz="2000" dirty="0"/>
              <a:t>price. </a:t>
            </a:r>
            <a:r>
              <a:rPr lang="en-US" sz="2000" dirty="0" smtClean="0"/>
              <a:t>We can calculate this probability as follows: </a:t>
            </a:r>
            <a:endParaRPr lang="en-US" sz="2000" dirty="0"/>
          </a:p>
          <a:p>
            <a:endParaRPr lang="en-US" dirty="0"/>
          </a:p>
        </p:txBody>
      </p:sp>
      <p:graphicFrame>
        <p:nvGraphicFramePr>
          <p:cNvPr id="5" name="Object 4"/>
          <p:cNvGraphicFramePr>
            <a:graphicFrameLocks/>
          </p:cNvGraphicFramePr>
          <p:nvPr>
            <p:extLst>
              <p:ext uri="{D42A27DB-BD31-4B8C-83A1-F6EECF244321}">
                <p14:modId xmlns:p14="http://schemas.microsoft.com/office/powerpoint/2010/main" val="1455822186"/>
              </p:ext>
            </p:extLst>
          </p:nvPr>
        </p:nvGraphicFramePr>
        <p:xfrm>
          <a:off x="1752600" y="3063904"/>
          <a:ext cx="6392862" cy="3946525"/>
        </p:xfrm>
        <a:graphic>
          <a:graphicData uri="http://schemas.openxmlformats.org/presentationml/2006/ole">
            <mc:AlternateContent xmlns:mc="http://schemas.openxmlformats.org/markup-compatibility/2006">
              <mc:Choice xmlns:v="urn:schemas-microsoft-com:vml" Requires="v">
                <p:oleObj spid="_x0000_s15367" name="Equation" r:id="rId3" imgW="5892480" imgH="3327120" progId="Equation.DSMT4">
                  <p:embed/>
                </p:oleObj>
              </mc:Choice>
              <mc:Fallback>
                <p:oleObj name="Equation" r:id="rId3" imgW="5892480" imgH="3327120" progId="Equation.DSMT4">
                  <p:embed/>
                  <p:pic>
                    <p:nvPicPr>
                      <p:cNvPr id="5" name="Object 4"/>
                      <p:cNvPicPr>
                        <a:picLocks noChangeArrowheads="1"/>
                      </p:cNvPicPr>
                      <p:nvPr/>
                    </p:nvPicPr>
                    <p:blipFill>
                      <a:blip r:embed="rId4"/>
                      <a:srcRect/>
                      <a:stretch>
                        <a:fillRect/>
                      </a:stretch>
                    </p:blipFill>
                    <p:spPr bwMode="auto">
                      <a:xfrm>
                        <a:off x="1752600" y="3063904"/>
                        <a:ext cx="6392862" cy="3946525"/>
                      </a:xfrm>
                      <a:prstGeom prst="rect">
                        <a:avLst/>
                      </a:prstGeom>
                      <a:noFill/>
                      <a:ln>
                        <a:noFill/>
                      </a:ln>
                      <a:effectLst/>
                      <a:extLst/>
                    </p:spPr>
                  </p:pic>
                </p:oleObj>
              </mc:Fallback>
            </mc:AlternateContent>
          </a:graphicData>
        </a:graphic>
      </p:graphicFrame>
      <p:sp>
        <p:nvSpPr>
          <p:cNvPr id="2" name="TextBox 1"/>
          <p:cNvSpPr txBox="1"/>
          <p:nvPr/>
        </p:nvSpPr>
        <p:spPr>
          <a:xfrm>
            <a:off x="4474766" y="3063904"/>
            <a:ext cx="3886200" cy="523220"/>
          </a:xfrm>
          <a:prstGeom prst="rect">
            <a:avLst/>
          </a:prstGeom>
          <a:noFill/>
        </p:spPr>
        <p:txBody>
          <a:bodyPr wrap="square" rtlCol="0">
            <a:spAutoFit/>
          </a:bodyPr>
          <a:lstStyle/>
          <a:p>
            <a:r>
              <a:rPr lang="en-US" sz="1400" dirty="0" smtClean="0"/>
              <a:t>µ=expected change in the exchange rate which is the interest rate differential </a:t>
            </a:r>
            <a:r>
              <a:rPr lang="en-US" sz="1400" dirty="0" err="1" smtClean="0"/>
              <a:t>r</a:t>
            </a:r>
            <a:r>
              <a:rPr lang="en-US" sz="1400" baseline="-25000" dirty="0" err="1" smtClean="0"/>
              <a:t>d</a:t>
            </a:r>
            <a:r>
              <a:rPr lang="en-US" sz="1400" dirty="0" err="1" smtClean="0"/>
              <a:t>-r</a:t>
            </a:r>
            <a:r>
              <a:rPr lang="en-US" sz="1400" baseline="-25000" dirty="0" err="1" smtClean="0"/>
              <a:t>f</a:t>
            </a:r>
            <a:endParaRPr lang="en-US" sz="1400" baseline="-25000" dirty="0"/>
          </a:p>
        </p:txBody>
      </p:sp>
    </p:spTree>
    <p:extLst>
      <p:ext uri="{BB962C8B-B14F-4D97-AF65-F5344CB8AC3E}">
        <p14:creationId xmlns:p14="http://schemas.microsoft.com/office/powerpoint/2010/main" val="66852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Interpretation of </a:t>
            </a:r>
            <a:r>
              <a:rPr lang="en-US" dirty="0" smtClean="0"/>
              <a:t>N(d</a:t>
            </a:r>
            <a:r>
              <a:rPr lang="en-US" baseline="-25000" dirty="0" smtClean="0"/>
              <a:t>1</a:t>
            </a:r>
            <a:r>
              <a:rPr lang="en-US" dirty="0" smtClean="0"/>
              <a:t>)</a:t>
            </a:r>
            <a:endParaRPr lang="en-US" dirty="0"/>
          </a:p>
        </p:txBody>
      </p:sp>
      <p:sp>
        <p:nvSpPr>
          <p:cNvPr id="4" name="Content Placeholder 3"/>
          <p:cNvSpPr>
            <a:spLocks noGrp="1"/>
          </p:cNvSpPr>
          <p:nvPr>
            <p:ph idx="1"/>
          </p:nvPr>
        </p:nvSpPr>
        <p:spPr>
          <a:xfrm>
            <a:off x="1524000" y="1600200"/>
            <a:ext cx="7010400" cy="4830763"/>
          </a:xfrm>
        </p:spPr>
        <p:txBody>
          <a:bodyPr/>
          <a:lstStyle/>
          <a:p>
            <a:r>
              <a:rPr lang="en-US" dirty="0" smtClean="0"/>
              <a:t>On the other hand, interpretation of N(d</a:t>
            </a:r>
            <a:r>
              <a:rPr lang="en-US" baseline="-25000" dirty="0" smtClean="0"/>
              <a:t>1</a:t>
            </a:r>
            <a:r>
              <a:rPr lang="en-US" dirty="0" smtClean="0"/>
              <a:t>) is not straightforward. None of seminal BSM papers clarifies the interpretation of N(d</a:t>
            </a:r>
            <a:r>
              <a:rPr lang="en-US" baseline="-25000" dirty="0" smtClean="0"/>
              <a:t>1</a:t>
            </a:r>
            <a:r>
              <a:rPr lang="en-US" dirty="0" smtClean="0"/>
              <a:t>).</a:t>
            </a:r>
          </a:p>
          <a:p>
            <a:r>
              <a:rPr lang="en-US" dirty="0" smtClean="0"/>
              <a:t>Note that  d</a:t>
            </a:r>
            <a:r>
              <a:rPr lang="en-US" baseline="-25000" dirty="0" smtClean="0"/>
              <a:t>1</a:t>
            </a:r>
            <a:r>
              <a:rPr lang="en-US" dirty="0" smtClean="0"/>
              <a:t>=d</a:t>
            </a:r>
            <a:r>
              <a:rPr lang="en-US" baseline="-25000" dirty="0" smtClean="0"/>
              <a:t>2</a:t>
            </a:r>
            <a:r>
              <a:rPr lang="en-US" dirty="0" smtClean="0"/>
              <a:t>+</a:t>
            </a:r>
            <a:r>
              <a:rPr lang="el-GR" dirty="0" smtClean="0"/>
              <a:t>σ</a:t>
            </a:r>
            <a:r>
              <a:rPr lang="en-US" dirty="0" smtClean="0">
                <a:latin typeface="Matura MT Script Capitals" panose="03020802060602070202" pitchFamily="66" charset="0"/>
              </a:rPr>
              <a:t>√</a:t>
            </a:r>
            <a:r>
              <a:rPr lang="en-US" dirty="0" smtClean="0">
                <a:latin typeface="Times New Roman" panose="02020603050405020304" pitchFamily="18" charset="0"/>
                <a:cs typeface="Times New Roman" panose="02020603050405020304" pitchFamily="18" charset="0"/>
              </a:rPr>
              <a:t>T; since volatility cannot be negative  N(d</a:t>
            </a:r>
            <a:r>
              <a:rPr lang="en-US" baseline="-250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)&gt;N(d</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endParaRPr lang="en-US" dirty="0" smtClean="0"/>
          </a:p>
          <a:p>
            <a:r>
              <a:rPr lang="en-US" dirty="0" smtClean="0"/>
              <a:t>A commonly agreed interpretation of N(d</a:t>
            </a:r>
            <a:r>
              <a:rPr lang="en-US" baseline="-25000" dirty="0" smtClean="0"/>
              <a:t>1</a:t>
            </a:r>
            <a:r>
              <a:rPr lang="en-US" dirty="0"/>
              <a:t>) is the probability that is adjusted </a:t>
            </a:r>
            <a:r>
              <a:rPr lang="en-US" dirty="0" smtClean="0"/>
              <a:t>for </a:t>
            </a:r>
            <a:r>
              <a:rPr lang="en-US" dirty="0"/>
              <a:t>the extent of S</a:t>
            </a:r>
            <a:r>
              <a:rPr lang="en-US" baseline="-25000" dirty="0"/>
              <a:t>T</a:t>
            </a:r>
            <a:r>
              <a:rPr lang="en-US" dirty="0"/>
              <a:t> exceeding risk neutral expected value of </a:t>
            </a:r>
            <a:r>
              <a:rPr lang="en-US" dirty="0" smtClean="0"/>
              <a:t>S</a:t>
            </a:r>
            <a:r>
              <a:rPr lang="en-US" dirty="0"/>
              <a:t> </a:t>
            </a:r>
            <a:r>
              <a:rPr lang="en-US" dirty="0" smtClean="0"/>
              <a:t> at T</a:t>
            </a:r>
            <a:endParaRPr lang="en-US" baseline="-25000" dirty="0"/>
          </a:p>
          <a:p>
            <a:endParaRPr lang="en-US" dirty="0" smtClean="0"/>
          </a:p>
          <a:p>
            <a:endParaRPr lang="en-US" dirty="0"/>
          </a:p>
          <a:p>
            <a:endParaRPr lang="en-US" dirty="0"/>
          </a:p>
        </p:txBody>
      </p:sp>
      <p:graphicFrame>
        <p:nvGraphicFramePr>
          <p:cNvPr id="5" name="Object 4"/>
          <p:cNvGraphicFramePr>
            <a:graphicFrameLocks noChangeAspect="1"/>
          </p:cNvGraphicFramePr>
          <p:nvPr>
            <p:extLst/>
          </p:nvPr>
        </p:nvGraphicFramePr>
        <p:xfrm>
          <a:off x="1905000" y="5181600"/>
          <a:ext cx="4953000" cy="990600"/>
        </p:xfrm>
        <a:graphic>
          <a:graphicData uri="http://schemas.openxmlformats.org/presentationml/2006/ole">
            <mc:AlternateContent xmlns:mc="http://schemas.openxmlformats.org/markup-compatibility/2006">
              <mc:Choice xmlns:v="urn:schemas-microsoft-com:vml" Requires="v">
                <p:oleObj spid="_x0000_s16391" name="Equation" r:id="rId3" imgW="2539800" imgH="507960" progId="Equation.DSMT4">
                  <p:embed/>
                </p:oleObj>
              </mc:Choice>
              <mc:Fallback>
                <p:oleObj name="Equation" r:id="rId3" imgW="2539800" imgH="507960" progId="Equation.DSMT4">
                  <p:embed/>
                  <p:pic>
                    <p:nvPicPr>
                      <p:cNvPr id="5" name="Object 4"/>
                      <p:cNvPicPr/>
                      <p:nvPr/>
                    </p:nvPicPr>
                    <p:blipFill>
                      <a:blip r:embed="rId4"/>
                      <a:stretch>
                        <a:fillRect/>
                      </a:stretch>
                    </p:blipFill>
                    <p:spPr>
                      <a:xfrm>
                        <a:off x="1905000" y="5181600"/>
                        <a:ext cx="4953000" cy="990600"/>
                      </a:xfrm>
                      <a:prstGeom prst="rect">
                        <a:avLst/>
                      </a:prstGeom>
                    </p:spPr>
                  </p:pic>
                </p:oleObj>
              </mc:Fallback>
            </mc:AlternateContent>
          </a:graphicData>
        </a:graphic>
      </p:graphicFrame>
    </p:spTree>
    <p:extLst>
      <p:ext uri="{BB962C8B-B14F-4D97-AF65-F5344CB8AC3E}">
        <p14:creationId xmlns:p14="http://schemas.microsoft.com/office/powerpoint/2010/main" val="25836841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r>
              <a:rPr lang="en-US" dirty="0" smtClean="0"/>
              <a:t>Calculating probabilities corresponding to d1 and d2 we get the following:</a:t>
            </a:r>
          </a:p>
          <a:p>
            <a:r>
              <a:rPr lang="en-US" dirty="0"/>
              <a:t>N(d1)=</a:t>
            </a:r>
            <a:r>
              <a:rPr lang="en-US" dirty="0" err="1"/>
              <a:t>Normsdist</a:t>
            </a:r>
            <a:r>
              <a:rPr lang="en-US" dirty="0"/>
              <a:t>(d</a:t>
            </a:r>
            <a:r>
              <a:rPr lang="en-US" baseline="-25000" dirty="0"/>
              <a:t>1</a:t>
            </a:r>
            <a:r>
              <a:rPr lang="en-US" dirty="0"/>
              <a:t>)=</a:t>
            </a:r>
            <a:r>
              <a:rPr lang="en-US" dirty="0" err="1"/>
              <a:t>Normsdist</a:t>
            </a:r>
            <a:r>
              <a:rPr lang="en-US" dirty="0"/>
              <a:t>(-0.014511) =0.4942</a:t>
            </a:r>
          </a:p>
          <a:p>
            <a:r>
              <a:rPr lang="en-US" dirty="0"/>
              <a:t>N(d2)=</a:t>
            </a:r>
            <a:r>
              <a:rPr lang="en-US" dirty="0" err="1"/>
              <a:t>Normsdist</a:t>
            </a:r>
            <a:r>
              <a:rPr lang="en-US" dirty="0"/>
              <a:t>(d</a:t>
            </a:r>
            <a:r>
              <a:rPr lang="en-US" baseline="-25000" dirty="0"/>
              <a:t>2</a:t>
            </a:r>
            <a:r>
              <a:rPr lang="en-US" dirty="0"/>
              <a:t>)=</a:t>
            </a:r>
            <a:r>
              <a:rPr lang="en-US" dirty="0" err="1"/>
              <a:t>Normsdist</a:t>
            </a:r>
            <a:r>
              <a:rPr lang="en-US" dirty="0"/>
              <a:t> (-0.13451)=0.4465</a:t>
            </a:r>
          </a:p>
          <a:p>
            <a:endParaRPr lang="en-US"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23539381"/>
              </p:ext>
            </p:extLst>
          </p:nvPr>
        </p:nvGraphicFramePr>
        <p:xfrm>
          <a:off x="1752600" y="4267200"/>
          <a:ext cx="4341812" cy="884237"/>
        </p:xfrm>
        <a:graphic>
          <a:graphicData uri="http://schemas.openxmlformats.org/presentationml/2006/ole">
            <mc:AlternateContent xmlns:mc="http://schemas.openxmlformats.org/markup-compatibility/2006">
              <mc:Choice xmlns:v="urn:schemas-microsoft-com:vml" Requires="v">
                <p:oleObj spid="_x0000_s17420" name="Equation" r:id="rId3" imgW="2120760" imgH="431640" progId="Equation.DSMT4">
                  <p:embed/>
                </p:oleObj>
              </mc:Choice>
              <mc:Fallback>
                <p:oleObj name="Equation" r:id="rId3" imgW="2120760" imgH="431640" progId="Equation.DSMT4">
                  <p:embed/>
                  <p:pic>
                    <p:nvPicPr>
                      <p:cNvPr id="5" name="Object 4"/>
                      <p:cNvPicPr>
                        <a:picLocks noGrp="1" noChangeAspect="1" noChangeArrowheads="1"/>
                      </p:cNvPicPr>
                      <p:nvPr/>
                    </p:nvPicPr>
                    <p:blipFill>
                      <a:blip r:embed="rId4"/>
                      <a:srcRect/>
                      <a:stretch>
                        <a:fillRect/>
                      </a:stretch>
                    </p:blipFill>
                    <p:spPr bwMode="auto">
                      <a:xfrm>
                        <a:off x="1752600" y="4267200"/>
                        <a:ext cx="4341812" cy="884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graphicFrame>
        <p:nvGraphicFramePr>
          <p:cNvPr id="6" name="Object 5"/>
          <p:cNvGraphicFramePr>
            <a:graphicFrameLocks noGrp="1" noChangeAspect="1"/>
          </p:cNvGraphicFramePr>
          <p:nvPr>
            <p:extLst>
              <p:ext uri="{D42A27DB-BD31-4B8C-83A1-F6EECF244321}">
                <p14:modId xmlns:p14="http://schemas.microsoft.com/office/powerpoint/2010/main" val="1561622305"/>
              </p:ext>
            </p:extLst>
          </p:nvPr>
        </p:nvGraphicFramePr>
        <p:xfrm>
          <a:off x="1447800" y="5105400"/>
          <a:ext cx="7496792" cy="731085"/>
        </p:xfrm>
        <a:graphic>
          <a:graphicData uri="http://schemas.openxmlformats.org/presentationml/2006/ole">
            <mc:AlternateContent xmlns:mc="http://schemas.openxmlformats.org/markup-compatibility/2006">
              <mc:Choice xmlns:v="urn:schemas-microsoft-com:vml" Requires="v">
                <p:oleObj spid="_x0000_s17421" name="Equation" r:id="rId5" imgW="4431960" imgH="431640" progId="Equation.DSMT4">
                  <p:embed/>
                </p:oleObj>
              </mc:Choice>
              <mc:Fallback>
                <p:oleObj name="Equation" r:id="rId5" imgW="4431960" imgH="431640" progId="Equation.DSMT4">
                  <p:embed/>
                  <p:pic>
                    <p:nvPicPr>
                      <p:cNvPr id="6" name="Object 5"/>
                      <p:cNvPicPr>
                        <a:picLocks noGrp="1" noChangeAspect="1" noChangeArrowheads="1"/>
                      </p:cNvPicPr>
                      <p:nvPr/>
                    </p:nvPicPr>
                    <p:blipFill>
                      <a:blip r:embed="rId6"/>
                      <a:srcRect/>
                      <a:stretch>
                        <a:fillRect/>
                      </a:stretch>
                    </p:blipFill>
                    <p:spPr bwMode="auto">
                      <a:xfrm>
                        <a:off x="1447800" y="5105400"/>
                        <a:ext cx="7496792" cy="7310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type="none" w="sm" len="sm"/>
                            <a:tailEnd type="none" w="sm" len="sm"/>
                          </a14:hiddenLine>
                        </a:ext>
                      </a:extLst>
                    </p:spPr>
                  </p:pic>
                </p:oleObj>
              </mc:Fallback>
            </mc:AlternateContent>
          </a:graphicData>
        </a:graphic>
      </p:graphicFrame>
    </p:spTree>
    <p:extLst>
      <p:ext uri="{BB962C8B-B14F-4D97-AF65-F5344CB8AC3E}">
        <p14:creationId xmlns:p14="http://schemas.microsoft.com/office/powerpoint/2010/main" val="9424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Spot Transactions </a:t>
            </a:r>
            <a:endParaRPr lang="en-US" dirty="0"/>
          </a:p>
        </p:txBody>
      </p:sp>
      <p:sp>
        <p:nvSpPr>
          <p:cNvPr id="3" name="Content Placeholder 2"/>
          <p:cNvSpPr>
            <a:spLocks noGrp="1"/>
          </p:cNvSpPr>
          <p:nvPr>
            <p:ph idx="1"/>
          </p:nvPr>
        </p:nvSpPr>
        <p:spPr/>
        <p:txBody>
          <a:bodyPr/>
          <a:lstStyle/>
          <a:p>
            <a:r>
              <a:rPr lang="en-US" dirty="0" smtClean="0"/>
              <a:t>Dealer Quotes </a:t>
            </a:r>
          </a:p>
          <a:p>
            <a:endParaRPr lang="en-US" dirty="0"/>
          </a:p>
          <a:p>
            <a:endParaRPr lang="en-US" dirty="0" smtClean="0"/>
          </a:p>
          <a:p>
            <a:endParaRPr lang="en-US" dirty="0"/>
          </a:p>
          <a:p>
            <a:endParaRPr lang="en-US" dirty="0" smtClean="0"/>
          </a:p>
          <a:p>
            <a:r>
              <a:rPr lang="en-US" sz="1800" dirty="0" smtClean="0"/>
              <a:t>Dealers quote Bid and Ask rates, They buy the base currency at the bid rate and sell it at the ask rate </a:t>
            </a:r>
          </a:p>
          <a:p>
            <a:r>
              <a:rPr lang="en-US" sz="1800" dirty="0" smtClean="0"/>
              <a:t>Once the transaction is confirmed, settlement takes place in two business days, hence T+2</a:t>
            </a:r>
          </a:p>
          <a:p>
            <a:r>
              <a:rPr lang="en-US" sz="1800" dirty="0" smtClean="0"/>
              <a:t>In interbank market transactions are multiples of millions; “I take 5 at 13” means I am buying EUR5 million at 1.2313; dealers usually spell that the last two digits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217104462"/>
              </p:ext>
            </p:extLst>
          </p:nvPr>
        </p:nvGraphicFramePr>
        <p:xfrm>
          <a:off x="1333500" y="2362200"/>
          <a:ext cx="3124200" cy="1826454"/>
        </p:xfrm>
        <a:graphic>
          <a:graphicData uri="http://schemas.openxmlformats.org/drawingml/2006/table">
            <a:tbl>
              <a:tblPr firstRow="1" firstCol="1" bandRow="1"/>
              <a:tblGrid>
                <a:gridCol w="1104149">
                  <a:extLst>
                    <a:ext uri="{9D8B030D-6E8A-4147-A177-3AD203B41FA5}">
                      <a16:colId xmlns:a16="http://schemas.microsoft.com/office/drawing/2014/main" val="20000"/>
                    </a:ext>
                  </a:extLst>
                </a:gridCol>
                <a:gridCol w="977444">
                  <a:extLst>
                    <a:ext uri="{9D8B030D-6E8A-4147-A177-3AD203B41FA5}">
                      <a16:colId xmlns:a16="http://schemas.microsoft.com/office/drawing/2014/main" val="20001"/>
                    </a:ext>
                  </a:extLst>
                </a:gridCol>
                <a:gridCol w="1042607">
                  <a:extLst>
                    <a:ext uri="{9D8B030D-6E8A-4147-A177-3AD203B41FA5}">
                      <a16:colId xmlns:a16="http://schemas.microsoft.com/office/drawing/2014/main" val="20002"/>
                    </a:ext>
                  </a:extLst>
                </a:gridCol>
              </a:tblGrid>
              <a:tr h="228600">
                <a:tc>
                  <a:txBody>
                    <a:bodyPr/>
                    <a:lstStyle/>
                    <a:p>
                      <a:pPr marL="0" marR="0">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Currency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Bid Rate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smtClean="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Ask </a:t>
                      </a:r>
                      <a:r>
                        <a:rPr lang="en-US" sz="16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EUR</a:t>
                      </a:r>
                      <a:r>
                        <a:rPr lang="en-US" sz="1600" dirty="0">
                          <a:effectLst/>
                          <a:latin typeface="Calibri" panose="020F0502020204030204" pitchFamily="34" charset="0"/>
                          <a:ea typeface="Calibri" panose="020F0502020204030204" pitchFamily="34" charset="0"/>
                          <a:cs typeface="Times New Roman" panose="02020603050405020304" pitchFamily="18" charset="0"/>
                        </a:rPr>
                        <a:t>/USD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1.2313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GBP</a:t>
                      </a:r>
                      <a:r>
                        <a:rPr lang="en-US" sz="1600" dirty="0">
                          <a:effectLst/>
                          <a:latin typeface="Calibri" panose="020F0502020204030204" pitchFamily="34" charset="0"/>
                          <a:ea typeface="Calibri" panose="020F0502020204030204" pitchFamily="34" charset="0"/>
                          <a:cs typeface="Times New Roman" panose="02020603050405020304" pitchFamily="18" charset="0"/>
                        </a:rPr>
                        <a:t>/USD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1.7945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1.7949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/JPY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110.83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/CHF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1.2815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/CAD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1.1514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1.1517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8600">
                <a:tc>
                  <a:txBody>
                    <a:bodyPr/>
                    <a:lstStyle/>
                    <a:p>
                      <a:pPr marL="0" marR="0">
                        <a:lnSpc>
                          <a:spcPct val="107000"/>
                        </a:lnSpc>
                        <a:spcBef>
                          <a:spcPts val="0"/>
                        </a:spcBef>
                        <a:spcAft>
                          <a:spcPts val="0"/>
                        </a:spcAft>
                      </a:pPr>
                      <a:r>
                        <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USD</a:t>
                      </a:r>
                      <a:r>
                        <a:rPr lang="en-US" sz="1600" dirty="0">
                          <a:effectLst/>
                          <a:latin typeface="Calibri" panose="020F0502020204030204" pitchFamily="34" charset="0"/>
                          <a:ea typeface="Calibri" panose="020F0502020204030204" pitchFamily="34" charset="0"/>
                          <a:cs typeface="Times New Roman" panose="02020603050405020304" pitchFamily="18" charset="0"/>
                        </a:rPr>
                        <a:t>/BRL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2.1780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2.2345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5" name="TextBox 4"/>
          <p:cNvSpPr txBox="1"/>
          <p:nvPr/>
        </p:nvSpPr>
        <p:spPr>
          <a:xfrm>
            <a:off x="4876800" y="2362200"/>
            <a:ext cx="3276600" cy="698653"/>
          </a:xfrm>
          <a:prstGeom prst="rect">
            <a:avLst/>
          </a:prstGeom>
          <a:noFill/>
        </p:spPr>
        <p:txBody>
          <a:bodyPr wrap="square" rtlCol="0">
            <a:spAutoFit/>
          </a:bodyPr>
          <a:lstStyle/>
          <a:p>
            <a:pPr fontAlgn="t">
              <a:lnSpc>
                <a:spcPct val="107000"/>
              </a:lnSpc>
              <a:spcBef>
                <a:spcPts val="0"/>
              </a:spcBef>
              <a:spcAft>
                <a:spcPts val="0"/>
              </a:spcAft>
            </a:pPr>
            <a:r>
              <a:rPr lang="en-US" dirty="0">
                <a:solidFill>
                  <a:srgbClr val="C00000"/>
                </a:solidFill>
                <a:latin typeface="Calibri" panose="020F0502020204030204" pitchFamily="34" charset="0"/>
                <a:ea typeface="Calibri" panose="020F0502020204030204" pitchFamily="34" charset="0"/>
                <a:cs typeface="Times New Roman" panose="02020603050405020304" pitchFamily="18" charset="0"/>
              </a:rPr>
              <a:t>EUR</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/USD   </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1.2310</a:t>
            </a:r>
            <a:r>
              <a:rPr lang="en-US" sz="2000" dirty="0"/>
              <a:t>-</a:t>
            </a:r>
            <a:r>
              <a:rPr lang="en-US"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1.2313</a:t>
            </a:r>
            <a:endParaRPr lang="en-US" sz="2000" dirty="0"/>
          </a:p>
          <a:p>
            <a:endParaRPr lang="en-US" dirty="0"/>
          </a:p>
        </p:txBody>
      </p:sp>
      <p:sp>
        <p:nvSpPr>
          <p:cNvPr id="6" name="Oval 5"/>
          <p:cNvSpPr/>
          <p:nvPr/>
        </p:nvSpPr>
        <p:spPr>
          <a:xfrm>
            <a:off x="4872135" y="2354424"/>
            <a:ext cx="533400" cy="457200"/>
          </a:xfrm>
          <a:prstGeom prst="ellipse">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038600" y="1676400"/>
            <a:ext cx="1752600" cy="523220"/>
          </a:xfrm>
          <a:prstGeom prst="rect">
            <a:avLst/>
          </a:prstGeom>
          <a:solidFill>
            <a:schemeClr val="accent2">
              <a:lumMod val="20000"/>
              <a:lumOff val="80000"/>
            </a:schemeClr>
          </a:solidFill>
          <a:effectLst>
            <a:softEdge rad="63500"/>
          </a:effectLst>
        </p:spPr>
        <p:txBody>
          <a:bodyPr wrap="square" rtlCol="0">
            <a:spAutoFit/>
          </a:bodyPr>
          <a:lstStyle/>
          <a:p>
            <a:pPr algn="ctr"/>
            <a:r>
              <a:rPr lang="en-US" sz="1400" dirty="0" smtClean="0"/>
              <a:t>Base Currency </a:t>
            </a:r>
          </a:p>
          <a:p>
            <a:pPr algn="ctr"/>
            <a:r>
              <a:rPr lang="en-US" sz="1400" dirty="0" smtClean="0"/>
              <a:t>(Foreign Currency)</a:t>
            </a:r>
            <a:endParaRPr lang="en-US" sz="1400" dirty="0"/>
          </a:p>
        </p:txBody>
      </p:sp>
      <p:cxnSp>
        <p:nvCxnSpPr>
          <p:cNvPr id="9" name="Straight Arrow Connector 8"/>
          <p:cNvCxnSpPr>
            <a:endCxn id="7" idx="2"/>
          </p:cNvCxnSpPr>
          <p:nvPr/>
        </p:nvCxnSpPr>
        <p:spPr>
          <a:xfrm flipH="1" flipV="1">
            <a:off x="4914900" y="2199620"/>
            <a:ext cx="114300" cy="15480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448300" y="2354424"/>
            <a:ext cx="457200" cy="457200"/>
          </a:xfrm>
          <a:prstGeom prst="rect">
            <a:avLst/>
          </a:prstGeom>
          <a:noFill/>
          <a:ln>
            <a:solidFill>
              <a:srgbClr val="CC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52288" y="1676400"/>
            <a:ext cx="2320212" cy="523220"/>
          </a:xfrm>
          <a:prstGeom prst="rect">
            <a:avLst/>
          </a:prstGeom>
          <a:solidFill>
            <a:srgbClr val="F7C6FC"/>
          </a:solidFill>
          <a:effectLst>
            <a:softEdge rad="63500"/>
          </a:effectLst>
        </p:spPr>
        <p:txBody>
          <a:bodyPr wrap="square" rtlCol="0">
            <a:spAutoFit/>
          </a:bodyPr>
          <a:lstStyle/>
          <a:p>
            <a:pPr algn="ctr"/>
            <a:r>
              <a:rPr lang="en-US" sz="1400" dirty="0" smtClean="0"/>
              <a:t>Terms or Price Currency </a:t>
            </a:r>
          </a:p>
          <a:p>
            <a:pPr algn="ctr"/>
            <a:r>
              <a:rPr lang="en-US" sz="1400" dirty="0" smtClean="0"/>
              <a:t>(Local Currency)</a:t>
            </a:r>
            <a:endParaRPr lang="en-US" sz="1400" dirty="0"/>
          </a:p>
        </p:txBody>
      </p:sp>
      <p:cxnSp>
        <p:nvCxnSpPr>
          <p:cNvPr id="13" name="Straight Arrow Connector 12"/>
          <p:cNvCxnSpPr/>
          <p:nvPr/>
        </p:nvCxnSpPr>
        <p:spPr>
          <a:xfrm flipV="1">
            <a:off x="5905500" y="2199620"/>
            <a:ext cx="346788" cy="154804"/>
          </a:xfrm>
          <a:prstGeom prst="straightConnector1">
            <a:avLst/>
          </a:prstGeom>
          <a:ln>
            <a:solidFill>
              <a:srgbClr val="CC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16794" y="3127059"/>
            <a:ext cx="2320212" cy="523220"/>
          </a:xfrm>
          <a:prstGeom prst="rect">
            <a:avLst/>
          </a:prstGeom>
          <a:solidFill>
            <a:srgbClr val="C4F7FE"/>
          </a:solidFill>
          <a:effectLst>
            <a:softEdge rad="63500"/>
          </a:effectLst>
        </p:spPr>
        <p:txBody>
          <a:bodyPr wrap="square" rtlCol="0">
            <a:spAutoFit/>
          </a:bodyPr>
          <a:lstStyle/>
          <a:p>
            <a:pPr algn="ctr"/>
            <a:r>
              <a:rPr lang="en-US" sz="1400" dirty="0" smtClean="0"/>
              <a:t>Dealer Buys EUR at this rate</a:t>
            </a:r>
            <a:endParaRPr lang="en-US" sz="1400" dirty="0"/>
          </a:p>
        </p:txBody>
      </p:sp>
      <p:sp>
        <p:nvSpPr>
          <p:cNvPr id="15" name="TextBox 14"/>
          <p:cNvSpPr txBox="1"/>
          <p:nvPr/>
        </p:nvSpPr>
        <p:spPr>
          <a:xfrm>
            <a:off x="6837006" y="3114678"/>
            <a:ext cx="2320212" cy="523220"/>
          </a:xfrm>
          <a:prstGeom prst="rect">
            <a:avLst/>
          </a:prstGeom>
          <a:solidFill>
            <a:srgbClr val="E5FEC4"/>
          </a:solidFill>
          <a:effectLst>
            <a:softEdge rad="63500"/>
          </a:effectLst>
        </p:spPr>
        <p:txBody>
          <a:bodyPr wrap="square" rtlCol="0">
            <a:spAutoFit/>
          </a:bodyPr>
          <a:lstStyle/>
          <a:p>
            <a:pPr algn="ctr"/>
            <a:r>
              <a:rPr lang="en-US" sz="1400" dirty="0" smtClean="0"/>
              <a:t>Dealer sells EUR at this rate</a:t>
            </a:r>
            <a:endParaRPr lang="en-US" sz="1400" dirty="0"/>
          </a:p>
        </p:txBody>
      </p:sp>
      <p:cxnSp>
        <p:nvCxnSpPr>
          <p:cNvPr id="17" name="Straight Arrow Connector 16"/>
          <p:cNvCxnSpPr/>
          <p:nvPr/>
        </p:nvCxnSpPr>
        <p:spPr>
          <a:xfrm flipH="1">
            <a:off x="5905500" y="2711526"/>
            <a:ext cx="419100" cy="40315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7086600" y="2711526"/>
            <a:ext cx="685800" cy="34932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12906" y="3704104"/>
            <a:ext cx="4332903" cy="646331"/>
          </a:xfrm>
          <a:prstGeom prst="rect">
            <a:avLst/>
          </a:prstGeom>
          <a:noFill/>
        </p:spPr>
        <p:txBody>
          <a:bodyPr wrap="square" rtlCol="0">
            <a:spAutoFit/>
          </a:bodyPr>
          <a:lstStyle/>
          <a:p>
            <a:r>
              <a:rPr lang="en-US" sz="1200" dirty="0" smtClean="0"/>
              <a:t>The difference between bid and ask rates is the spread, in this case 3 pips or $0.0003; each point in the fourth decimal is 1 pip</a:t>
            </a:r>
            <a:endParaRPr lang="en-US" sz="1200" dirty="0"/>
          </a:p>
        </p:txBody>
      </p:sp>
    </p:spTree>
    <p:extLst>
      <p:ext uri="{BB962C8B-B14F-4D97-AF65-F5344CB8AC3E}">
        <p14:creationId xmlns:p14="http://schemas.microsoft.com/office/powerpoint/2010/main" val="21159324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Value of a Forward Contract </a:t>
            </a:r>
            <a:r>
              <a:rPr lang="en-US" dirty="0" smtClean="0"/>
              <a:t>time T=t</a:t>
            </a:r>
            <a:endParaRPr lang="en-US" dirty="0"/>
          </a:p>
        </p:txBody>
      </p:sp>
      <p:sp>
        <p:nvSpPr>
          <p:cNvPr id="3" name="Content Placeholder 2"/>
          <p:cNvSpPr>
            <a:spLocks noGrp="1"/>
          </p:cNvSpPr>
          <p:nvPr>
            <p:ph idx="1"/>
          </p:nvPr>
        </p:nvSpPr>
        <p:spPr/>
        <p:txBody>
          <a:bodyPr/>
          <a:lstStyle/>
          <a:p>
            <a:r>
              <a:rPr lang="en-US" sz="1800" dirty="0" smtClean="0"/>
              <a:t>Suppose we enter into a contract to receive EUR 1 at T=0. The forward rate is F</a:t>
            </a:r>
            <a:r>
              <a:rPr lang="en-US" sz="1800" baseline="-25000" dirty="0" smtClean="0"/>
              <a:t>0,T</a:t>
            </a:r>
            <a:r>
              <a:rPr lang="en-US" sz="1800" dirty="0" smtClean="0"/>
              <a:t> at T=0; as per the contract we will deliver F</a:t>
            </a:r>
            <a:r>
              <a:rPr lang="en-US" sz="1800" baseline="-25000" dirty="0" smtClean="0"/>
              <a:t>0,T  </a:t>
            </a:r>
            <a:r>
              <a:rPr lang="en-US" sz="1800" dirty="0" smtClean="0"/>
              <a:t>dollars and receive EUR1 at T=T.</a:t>
            </a:r>
          </a:p>
          <a:p>
            <a:r>
              <a:rPr lang="en-US" sz="1800" dirty="0" smtClean="0"/>
              <a:t>Suppose at time T=t, the forward rate for EUR 1 is </a:t>
            </a:r>
            <a:r>
              <a:rPr lang="en-US" sz="1800" dirty="0" err="1" smtClean="0"/>
              <a:t>F</a:t>
            </a:r>
            <a:r>
              <a:rPr lang="en-US" sz="1800" baseline="-25000" dirty="0" err="1" smtClean="0"/>
              <a:t>t,T</a:t>
            </a:r>
            <a:r>
              <a:rPr lang="en-US" sz="1800" baseline="-25000" dirty="0"/>
              <a:t> </a:t>
            </a:r>
            <a:r>
              <a:rPr lang="en-US" sz="1800" dirty="0" smtClean="0"/>
              <a:t> for maturity T. In other words, the buyer of EUR pays  </a:t>
            </a:r>
            <a:r>
              <a:rPr lang="en-US" sz="1800" dirty="0" err="1" smtClean="0"/>
              <a:t>F</a:t>
            </a:r>
            <a:r>
              <a:rPr lang="en-US" sz="1800" baseline="-25000" dirty="0" err="1" smtClean="0"/>
              <a:t>t,T</a:t>
            </a:r>
            <a:r>
              <a:rPr lang="en-US" sz="1800" baseline="-25000" dirty="0" smtClean="0"/>
              <a:t> </a:t>
            </a:r>
            <a:r>
              <a:rPr lang="en-US" sz="1800" dirty="0" smtClean="0"/>
              <a:t>and receives EUR1. </a:t>
            </a:r>
          </a:p>
          <a:p>
            <a:r>
              <a:rPr lang="en-US" sz="1800" dirty="0" smtClean="0"/>
              <a:t>If the original EUR forward contract holder sold EUR he/she is expected to receive in T=T, would receive </a:t>
            </a:r>
            <a:r>
              <a:rPr lang="en-US" sz="1800" dirty="0" err="1" smtClean="0"/>
              <a:t>F</a:t>
            </a:r>
            <a:r>
              <a:rPr lang="en-US" sz="1800" baseline="-25000" dirty="0" err="1" smtClean="0"/>
              <a:t>t,T</a:t>
            </a:r>
            <a:r>
              <a:rPr lang="en-US" sz="1800" baseline="-25000" dirty="0" smtClean="0"/>
              <a:t> </a:t>
            </a:r>
            <a:r>
              <a:rPr lang="en-US" sz="1800" dirty="0" smtClean="0"/>
              <a:t>at the maturity T=T and deliver EUR1.</a:t>
            </a:r>
            <a:endParaRPr lang="en-US" sz="2000" dirty="0" smtClean="0"/>
          </a:p>
          <a:p>
            <a:r>
              <a:rPr lang="en-US" sz="1800" dirty="0" smtClean="0"/>
              <a:t>The net proceeds of the original contract holder at time T=T would be</a:t>
            </a:r>
          </a:p>
          <a:p>
            <a:endParaRPr lang="en-US" sz="1800" dirty="0"/>
          </a:p>
          <a:p>
            <a:r>
              <a:rPr lang="en-US" sz="2000" dirty="0" smtClean="0"/>
              <a:t>The present value of this proceed at time T=t is:</a:t>
            </a:r>
            <a:endParaRPr lang="en-US" sz="2000" dirty="0"/>
          </a:p>
          <a:p>
            <a:endParaRPr lang="en-US" dirty="0" smtClean="0"/>
          </a:p>
          <a:p>
            <a:endParaRPr lang="en-US" dirty="0"/>
          </a:p>
          <a:p>
            <a:endParaRPr lang="en-US" dirty="0" smtClean="0"/>
          </a:p>
        </p:txBody>
      </p:sp>
      <p:graphicFrame>
        <p:nvGraphicFramePr>
          <p:cNvPr id="20" name="Object 19"/>
          <p:cNvGraphicFramePr>
            <a:graphicFrameLocks noChangeAspect="1"/>
          </p:cNvGraphicFramePr>
          <p:nvPr>
            <p:extLst>
              <p:ext uri="{D42A27DB-BD31-4B8C-83A1-F6EECF244321}">
                <p14:modId xmlns:p14="http://schemas.microsoft.com/office/powerpoint/2010/main" val="4223084482"/>
              </p:ext>
            </p:extLst>
          </p:nvPr>
        </p:nvGraphicFramePr>
        <p:xfrm>
          <a:off x="2133600" y="4953000"/>
          <a:ext cx="1078862" cy="352393"/>
        </p:xfrm>
        <a:graphic>
          <a:graphicData uri="http://schemas.openxmlformats.org/presentationml/2006/ole">
            <mc:AlternateContent xmlns:mc="http://schemas.openxmlformats.org/markup-compatibility/2006">
              <mc:Choice xmlns:v="urn:schemas-microsoft-com:vml" Requires="v">
                <p:oleObj spid="_x0000_s18444" name="Equation" r:id="rId3" imgW="736560" imgH="241200" progId="Equation.DSMT4">
                  <p:embed/>
                </p:oleObj>
              </mc:Choice>
              <mc:Fallback>
                <p:oleObj name="Equation" r:id="rId3" imgW="736560" imgH="241200" progId="Equation.DSMT4">
                  <p:embed/>
                  <p:pic>
                    <p:nvPicPr>
                      <p:cNvPr id="20" name="Object 19"/>
                      <p:cNvPicPr/>
                      <p:nvPr/>
                    </p:nvPicPr>
                    <p:blipFill>
                      <a:blip r:embed="rId4"/>
                      <a:stretch>
                        <a:fillRect/>
                      </a:stretch>
                    </p:blipFill>
                    <p:spPr>
                      <a:xfrm>
                        <a:off x="2133600" y="4953000"/>
                        <a:ext cx="1078862" cy="352393"/>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853882842"/>
              </p:ext>
            </p:extLst>
          </p:nvPr>
        </p:nvGraphicFramePr>
        <p:xfrm>
          <a:off x="2209800" y="5800962"/>
          <a:ext cx="2433963" cy="409069"/>
        </p:xfrm>
        <a:graphic>
          <a:graphicData uri="http://schemas.openxmlformats.org/presentationml/2006/ole">
            <mc:AlternateContent xmlns:mc="http://schemas.openxmlformats.org/markup-compatibility/2006">
              <mc:Choice xmlns:v="urn:schemas-microsoft-com:vml" Requires="v">
                <p:oleObj spid="_x0000_s18445" name="Equation" r:id="rId5" imgW="1511280" imgH="253800" progId="Equation.DSMT4">
                  <p:embed/>
                </p:oleObj>
              </mc:Choice>
              <mc:Fallback>
                <p:oleObj name="Equation" r:id="rId5" imgW="1511280" imgH="253800" progId="Equation.DSMT4">
                  <p:embed/>
                  <p:pic>
                    <p:nvPicPr>
                      <p:cNvPr id="21" name="Object 20"/>
                      <p:cNvPicPr/>
                      <p:nvPr/>
                    </p:nvPicPr>
                    <p:blipFill>
                      <a:blip r:embed="rId6"/>
                      <a:stretch>
                        <a:fillRect/>
                      </a:stretch>
                    </p:blipFill>
                    <p:spPr>
                      <a:xfrm>
                        <a:off x="2209800" y="5800962"/>
                        <a:ext cx="2433963" cy="409069"/>
                      </a:xfrm>
                      <a:prstGeom prst="rect">
                        <a:avLst/>
                      </a:prstGeom>
                    </p:spPr>
                  </p:pic>
                </p:oleObj>
              </mc:Fallback>
            </mc:AlternateContent>
          </a:graphicData>
        </a:graphic>
      </p:graphicFrame>
    </p:spTree>
    <p:extLst>
      <p:ext uri="{BB962C8B-B14F-4D97-AF65-F5344CB8AC3E}">
        <p14:creationId xmlns:p14="http://schemas.microsoft.com/office/powerpoint/2010/main" val="35619493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887931" y="1676400"/>
            <a:ext cx="6597308" cy="4830763"/>
          </a:xfrm>
        </p:spPr>
        <p:txBody>
          <a:bodyPr/>
          <a:lstStyle/>
          <a:p>
            <a:r>
              <a:rPr lang="en-US" dirty="0" smtClean="0"/>
              <a:t>Forward Contract Value at time t:</a:t>
            </a:r>
            <a:endParaRPr lang="en-US" dirty="0"/>
          </a:p>
        </p:txBody>
      </p:sp>
      <p:grpSp>
        <p:nvGrpSpPr>
          <p:cNvPr id="4" name="Group 3"/>
          <p:cNvGrpSpPr/>
          <p:nvPr/>
        </p:nvGrpSpPr>
        <p:grpSpPr>
          <a:xfrm>
            <a:off x="2133600" y="2268383"/>
            <a:ext cx="6573970" cy="1323172"/>
            <a:chOff x="1143000" y="3064838"/>
            <a:chExt cx="6573970" cy="1323172"/>
          </a:xfrm>
        </p:grpSpPr>
        <p:cxnSp>
          <p:nvCxnSpPr>
            <p:cNvPr id="5" name="Straight Connector 4"/>
            <p:cNvCxnSpPr/>
            <p:nvPr/>
          </p:nvCxnSpPr>
          <p:spPr>
            <a:xfrm>
              <a:off x="1447800" y="3650224"/>
              <a:ext cx="0" cy="1524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143000" y="3064838"/>
              <a:ext cx="6573970" cy="1323172"/>
              <a:chOff x="1132615" y="3068885"/>
              <a:chExt cx="6573970" cy="1323172"/>
            </a:xfrm>
          </p:grpSpPr>
          <p:cxnSp>
            <p:nvCxnSpPr>
              <p:cNvPr id="7" name="Straight Connector 6"/>
              <p:cNvCxnSpPr/>
              <p:nvPr/>
            </p:nvCxnSpPr>
            <p:spPr>
              <a:xfrm>
                <a:off x="1447800" y="3733800"/>
                <a:ext cx="56388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14235" y="3650224"/>
                <a:ext cx="0" cy="1524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76768" y="3650224"/>
                <a:ext cx="0" cy="1524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32615" y="3103602"/>
                <a:ext cx="630370" cy="369332"/>
              </a:xfrm>
              <a:prstGeom prst="rect">
                <a:avLst/>
              </a:prstGeom>
              <a:noFill/>
            </p:spPr>
            <p:txBody>
              <a:bodyPr wrap="square" rtlCol="0">
                <a:spAutoFit/>
              </a:bodyPr>
              <a:lstStyle/>
              <a:p>
                <a:r>
                  <a:rPr lang="en-US" dirty="0" smtClean="0"/>
                  <a:t>T=0</a:t>
                </a:r>
                <a:endParaRPr lang="en-US" dirty="0"/>
              </a:p>
            </p:txBody>
          </p:sp>
          <p:sp>
            <p:nvSpPr>
              <p:cNvPr id="11" name="TextBox 10"/>
              <p:cNvSpPr txBox="1"/>
              <p:nvPr/>
            </p:nvSpPr>
            <p:spPr>
              <a:xfrm>
                <a:off x="4159169" y="3097765"/>
                <a:ext cx="630370" cy="369332"/>
              </a:xfrm>
              <a:prstGeom prst="rect">
                <a:avLst/>
              </a:prstGeom>
              <a:noFill/>
            </p:spPr>
            <p:txBody>
              <a:bodyPr wrap="square" rtlCol="0">
                <a:spAutoFit/>
              </a:bodyPr>
              <a:lstStyle/>
              <a:p>
                <a:r>
                  <a:rPr lang="en-US" dirty="0" smtClean="0"/>
                  <a:t>T=t</a:t>
                </a:r>
                <a:endParaRPr lang="en-US" dirty="0"/>
              </a:p>
            </p:txBody>
          </p:sp>
          <p:sp>
            <p:nvSpPr>
              <p:cNvPr id="12" name="TextBox 11"/>
              <p:cNvSpPr txBox="1"/>
              <p:nvPr/>
            </p:nvSpPr>
            <p:spPr>
              <a:xfrm>
                <a:off x="6771415" y="3068885"/>
                <a:ext cx="630370" cy="369332"/>
              </a:xfrm>
              <a:prstGeom prst="rect">
                <a:avLst/>
              </a:prstGeom>
              <a:noFill/>
            </p:spPr>
            <p:txBody>
              <a:bodyPr wrap="square" rtlCol="0">
                <a:spAutoFit/>
              </a:bodyPr>
              <a:lstStyle/>
              <a:p>
                <a:r>
                  <a:rPr lang="en-US" dirty="0" smtClean="0"/>
                  <a:t>T=T</a:t>
                </a:r>
                <a:endParaRPr lang="en-US" dirty="0"/>
              </a:p>
            </p:txBody>
          </p:sp>
          <p:sp>
            <p:nvSpPr>
              <p:cNvPr id="13" name="TextBox 12"/>
              <p:cNvSpPr txBox="1"/>
              <p:nvPr/>
            </p:nvSpPr>
            <p:spPr>
              <a:xfrm>
                <a:off x="1157196" y="4017744"/>
                <a:ext cx="772385" cy="369332"/>
              </a:xfrm>
              <a:prstGeom prst="rect">
                <a:avLst/>
              </a:prstGeom>
              <a:noFill/>
            </p:spPr>
            <p:txBody>
              <a:bodyPr wrap="square" rtlCol="0">
                <a:spAutoFit/>
              </a:bodyPr>
              <a:lstStyle/>
              <a:p>
                <a:r>
                  <a:rPr lang="en-US" dirty="0" smtClean="0"/>
                  <a:t>F</a:t>
                </a:r>
                <a:r>
                  <a:rPr lang="en-US" baseline="-25000" dirty="0" smtClean="0"/>
                  <a:t>0,T</a:t>
                </a:r>
                <a:endParaRPr lang="en-US" baseline="-25000" dirty="0"/>
              </a:p>
            </p:txBody>
          </p:sp>
          <p:sp>
            <p:nvSpPr>
              <p:cNvPr id="14" name="TextBox 13"/>
              <p:cNvSpPr txBox="1"/>
              <p:nvPr/>
            </p:nvSpPr>
            <p:spPr>
              <a:xfrm>
                <a:off x="4267877" y="4022725"/>
                <a:ext cx="772385" cy="369332"/>
              </a:xfrm>
              <a:prstGeom prst="rect">
                <a:avLst/>
              </a:prstGeom>
              <a:noFill/>
            </p:spPr>
            <p:txBody>
              <a:bodyPr wrap="square" rtlCol="0">
                <a:spAutoFit/>
              </a:bodyPr>
              <a:lstStyle/>
              <a:p>
                <a:r>
                  <a:rPr lang="en-US" dirty="0" err="1" smtClean="0"/>
                  <a:t>F</a:t>
                </a:r>
                <a:r>
                  <a:rPr lang="en-US" baseline="-25000" dirty="0" err="1"/>
                  <a:t>t</a:t>
                </a:r>
                <a:r>
                  <a:rPr lang="en-US" baseline="-25000" dirty="0" err="1" smtClean="0"/>
                  <a:t>,T</a:t>
                </a:r>
                <a:endParaRPr lang="en-US" baseline="-25000" dirty="0"/>
              </a:p>
            </p:txBody>
          </p:sp>
          <p:sp>
            <p:nvSpPr>
              <p:cNvPr id="15" name="TextBox 14"/>
              <p:cNvSpPr txBox="1"/>
              <p:nvPr/>
            </p:nvSpPr>
            <p:spPr>
              <a:xfrm>
                <a:off x="6934200" y="3907115"/>
                <a:ext cx="772385" cy="369332"/>
              </a:xfrm>
              <a:prstGeom prst="rect">
                <a:avLst/>
              </a:prstGeom>
              <a:noFill/>
            </p:spPr>
            <p:txBody>
              <a:bodyPr wrap="square" rtlCol="0">
                <a:spAutoFit/>
              </a:bodyPr>
              <a:lstStyle/>
              <a:p>
                <a:r>
                  <a:rPr lang="en-US" dirty="0" smtClean="0"/>
                  <a:t>-F</a:t>
                </a:r>
                <a:r>
                  <a:rPr lang="en-US" baseline="-25000" dirty="0" smtClean="0"/>
                  <a:t>0,T</a:t>
                </a:r>
                <a:endParaRPr lang="en-US" baseline="-25000" dirty="0"/>
              </a:p>
            </p:txBody>
          </p:sp>
        </p:grpSp>
      </p:grpSp>
      <p:graphicFrame>
        <p:nvGraphicFramePr>
          <p:cNvPr id="16" name="Object 15"/>
          <p:cNvGraphicFramePr>
            <a:graphicFrameLocks noChangeAspect="1"/>
          </p:cNvGraphicFramePr>
          <p:nvPr>
            <p:extLst/>
          </p:nvPr>
        </p:nvGraphicFramePr>
        <p:xfrm>
          <a:off x="2365961" y="5532091"/>
          <a:ext cx="2433963" cy="409069"/>
        </p:xfrm>
        <a:graphic>
          <a:graphicData uri="http://schemas.openxmlformats.org/presentationml/2006/ole">
            <mc:AlternateContent xmlns:mc="http://schemas.openxmlformats.org/markup-compatibility/2006">
              <mc:Choice xmlns:v="urn:schemas-microsoft-com:vml" Requires="v">
                <p:oleObj spid="_x0000_s19463" name="Equation" r:id="rId3" imgW="1511280" imgH="253800" progId="Equation.DSMT4">
                  <p:embed/>
                </p:oleObj>
              </mc:Choice>
              <mc:Fallback>
                <p:oleObj name="Equation" r:id="rId3" imgW="1511280" imgH="253800" progId="Equation.DSMT4">
                  <p:embed/>
                  <p:pic>
                    <p:nvPicPr>
                      <p:cNvPr id="16" name="Object 15"/>
                      <p:cNvPicPr/>
                      <p:nvPr/>
                    </p:nvPicPr>
                    <p:blipFill>
                      <a:blip r:embed="rId4"/>
                      <a:stretch>
                        <a:fillRect/>
                      </a:stretch>
                    </p:blipFill>
                    <p:spPr>
                      <a:xfrm>
                        <a:off x="2365961" y="5532091"/>
                        <a:ext cx="2433963" cy="409069"/>
                      </a:xfrm>
                      <a:prstGeom prst="rect">
                        <a:avLst/>
                      </a:prstGeom>
                    </p:spPr>
                  </p:pic>
                </p:oleObj>
              </mc:Fallback>
            </mc:AlternateContent>
          </a:graphicData>
        </a:graphic>
      </p:graphicFrame>
      <p:sp>
        <p:nvSpPr>
          <p:cNvPr id="17" name="TextBox 16"/>
          <p:cNvSpPr txBox="1"/>
          <p:nvPr/>
        </p:nvSpPr>
        <p:spPr>
          <a:xfrm>
            <a:off x="7868663" y="3615771"/>
            <a:ext cx="772385" cy="369332"/>
          </a:xfrm>
          <a:prstGeom prst="rect">
            <a:avLst/>
          </a:prstGeom>
          <a:noFill/>
        </p:spPr>
        <p:txBody>
          <a:bodyPr wrap="square" rtlCol="0">
            <a:spAutoFit/>
          </a:bodyPr>
          <a:lstStyle/>
          <a:p>
            <a:r>
              <a:rPr lang="en-US" dirty="0" smtClean="0"/>
              <a:t>+€1</a:t>
            </a:r>
            <a:endParaRPr lang="en-US" baseline="-25000" dirty="0"/>
          </a:p>
        </p:txBody>
      </p:sp>
      <p:sp>
        <p:nvSpPr>
          <p:cNvPr id="18" name="TextBox 17"/>
          <p:cNvSpPr txBox="1"/>
          <p:nvPr/>
        </p:nvSpPr>
        <p:spPr>
          <a:xfrm>
            <a:off x="7811804" y="4247669"/>
            <a:ext cx="772385" cy="369332"/>
          </a:xfrm>
          <a:prstGeom prst="rect">
            <a:avLst/>
          </a:prstGeom>
          <a:noFill/>
        </p:spPr>
        <p:txBody>
          <a:bodyPr wrap="square" rtlCol="0">
            <a:spAutoFit/>
          </a:bodyPr>
          <a:lstStyle/>
          <a:p>
            <a:r>
              <a:rPr lang="en-US" dirty="0" smtClean="0"/>
              <a:t>+ </a:t>
            </a:r>
            <a:r>
              <a:rPr lang="en-US" dirty="0" err="1" smtClean="0"/>
              <a:t>F</a:t>
            </a:r>
            <a:r>
              <a:rPr lang="en-US" baseline="-25000" dirty="0" err="1" smtClean="0"/>
              <a:t>t,T</a:t>
            </a:r>
            <a:endParaRPr lang="en-US" baseline="-25000" dirty="0"/>
          </a:p>
        </p:txBody>
      </p:sp>
      <p:sp>
        <p:nvSpPr>
          <p:cNvPr id="19" name="TextBox 18"/>
          <p:cNvSpPr txBox="1"/>
          <p:nvPr/>
        </p:nvSpPr>
        <p:spPr>
          <a:xfrm>
            <a:off x="7239000" y="4707230"/>
            <a:ext cx="772385" cy="276999"/>
          </a:xfrm>
          <a:prstGeom prst="rect">
            <a:avLst/>
          </a:prstGeom>
          <a:noFill/>
        </p:spPr>
        <p:txBody>
          <a:bodyPr wrap="square" rtlCol="0">
            <a:spAutoFit/>
          </a:bodyPr>
          <a:lstStyle/>
          <a:p>
            <a:endParaRPr lang="en-US" baseline="-25000" dirty="0"/>
          </a:p>
        </p:txBody>
      </p:sp>
      <p:sp>
        <p:nvSpPr>
          <p:cNvPr id="20" name="TextBox 19"/>
          <p:cNvSpPr txBox="1"/>
          <p:nvPr/>
        </p:nvSpPr>
        <p:spPr>
          <a:xfrm>
            <a:off x="7935185" y="4692371"/>
            <a:ext cx="772385" cy="369332"/>
          </a:xfrm>
          <a:prstGeom prst="rect">
            <a:avLst/>
          </a:prstGeom>
          <a:noFill/>
        </p:spPr>
        <p:txBody>
          <a:bodyPr wrap="square" rtlCol="0">
            <a:spAutoFit/>
          </a:bodyPr>
          <a:lstStyle/>
          <a:p>
            <a:r>
              <a:rPr lang="en-US" dirty="0"/>
              <a:t>-</a:t>
            </a:r>
            <a:r>
              <a:rPr lang="en-US" dirty="0" smtClean="0"/>
              <a:t>€1</a:t>
            </a:r>
            <a:endParaRPr lang="en-US" baseline="-25000" dirty="0"/>
          </a:p>
        </p:txBody>
      </p:sp>
      <p:cxnSp>
        <p:nvCxnSpPr>
          <p:cNvPr id="22" name="Straight Connector 21"/>
          <p:cNvCxnSpPr/>
          <p:nvPr/>
        </p:nvCxnSpPr>
        <p:spPr>
          <a:xfrm>
            <a:off x="7687444" y="5167884"/>
            <a:ext cx="949365" cy="1"/>
          </a:xfrm>
          <a:prstGeom prst="line">
            <a:avLst/>
          </a:prstGeom>
          <a:ln w="19050">
            <a:solidFill>
              <a:srgbClr val="00B050"/>
            </a:solidFill>
            <a:prstDash val="dash"/>
          </a:ln>
        </p:spPr>
        <p:style>
          <a:lnRef idx="1">
            <a:schemeClr val="accent6"/>
          </a:lnRef>
          <a:fillRef idx="0">
            <a:schemeClr val="accent6"/>
          </a:fillRef>
          <a:effectRef idx="0">
            <a:schemeClr val="accent6"/>
          </a:effectRef>
          <a:fontRef idx="minor">
            <a:schemeClr val="tx1"/>
          </a:fontRef>
        </p:style>
      </p:cxnSp>
      <p:sp>
        <p:nvSpPr>
          <p:cNvPr id="24" name="TextBox 23"/>
          <p:cNvSpPr txBox="1"/>
          <p:nvPr/>
        </p:nvSpPr>
        <p:spPr>
          <a:xfrm>
            <a:off x="7602408" y="5519382"/>
            <a:ext cx="1223287" cy="369332"/>
          </a:xfrm>
          <a:prstGeom prst="rect">
            <a:avLst/>
          </a:prstGeom>
          <a:noFill/>
        </p:spPr>
        <p:txBody>
          <a:bodyPr wrap="square" rtlCol="0">
            <a:spAutoFit/>
          </a:bodyPr>
          <a:lstStyle/>
          <a:p>
            <a:r>
              <a:rPr lang="en-US" dirty="0" smtClean="0"/>
              <a:t>[</a:t>
            </a:r>
            <a:r>
              <a:rPr lang="en-US" dirty="0"/>
              <a:t>F</a:t>
            </a:r>
            <a:r>
              <a:rPr lang="en-US" baseline="-25000" dirty="0"/>
              <a:t>t,T</a:t>
            </a:r>
            <a:r>
              <a:rPr lang="en-US" dirty="0"/>
              <a:t>-F</a:t>
            </a:r>
            <a:r>
              <a:rPr lang="en-US" baseline="-25000" dirty="0"/>
              <a:t>0,T</a:t>
            </a:r>
            <a:r>
              <a:rPr lang="en-US" dirty="0" smtClean="0"/>
              <a:t>]</a:t>
            </a:r>
            <a:endParaRPr lang="en-US" baseline="-25000" dirty="0"/>
          </a:p>
        </p:txBody>
      </p:sp>
      <p:sp>
        <p:nvSpPr>
          <p:cNvPr id="25" name="Rectangle 24"/>
          <p:cNvSpPr/>
          <p:nvPr/>
        </p:nvSpPr>
        <p:spPr>
          <a:xfrm>
            <a:off x="7427930" y="5441629"/>
            <a:ext cx="1401926" cy="501692"/>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a:stCxn id="25" idx="1"/>
          </p:cNvCxnSpPr>
          <p:nvPr/>
        </p:nvCxnSpPr>
        <p:spPr>
          <a:xfrm flipH="1">
            <a:off x="5772977" y="5692475"/>
            <a:ext cx="1654953" cy="0"/>
          </a:xfrm>
          <a:prstGeom prst="straightConnector1">
            <a:avLst/>
          </a:prstGeom>
          <a:ln>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057400" y="4929833"/>
            <a:ext cx="2993247" cy="151476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1939966" y="4343400"/>
            <a:ext cx="3317834" cy="369332"/>
          </a:xfrm>
          <a:prstGeom prst="rect">
            <a:avLst/>
          </a:prstGeom>
          <a:solidFill>
            <a:srgbClr val="F7C6FC"/>
          </a:solidFill>
          <a:effectLst>
            <a:softEdge rad="63500"/>
          </a:effectLst>
        </p:spPr>
        <p:txBody>
          <a:bodyPr wrap="square" rtlCol="0">
            <a:spAutoFit/>
          </a:bodyPr>
          <a:lstStyle/>
          <a:p>
            <a:r>
              <a:rPr lang="en-US" dirty="0" smtClean="0"/>
              <a:t>PV of the cash flow at T=T</a:t>
            </a:r>
            <a:endParaRPr lang="en-US" dirty="0"/>
          </a:p>
        </p:txBody>
      </p:sp>
      <p:sp>
        <p:nvSpPr>
          <p:cNvPr id="40" name="Rectangle 39"/>
          <p:cNvSpPr/>
          <p:nvPr/>
        </p:nvSpPr>
        <p:spPr>
          <a:xfrm>
            <a:off x="4988676" y="3044155"/>
            <a:ext cx="740953" cy="86358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833604" y="3114068"/>
            <a:ext cx="740953" cy="863580"/>
          </a:xfrm>
          <a:prstGeom prst="rect">
            <a:avLst/>
          </a:prstGeom>
          <a:no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8324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000" dirty="0" smtClean="0"/>
              <a:t>We enter a forward contract to purchase £100m in on December 31, 2020 at forward ask rate of $1.3110. </a:t>
            </a:r>
          </a:p>
          <a:p>
            <a:r>
              <a:rPr lang="en-US" sz="2000" dirty="0" smtClean="0"/>
              <a:t>On June 30</a:t>
            </a:r>
            <a:r>
              <a:rPr lang="en-US" sz="2000" baseline="30000" dirty="0" smtClean="0"/>
              <a:t>th</a:t>
            </a:r>
            <a:r>
              <a:rPr lang="en-US" sz="2000" dirty="0" smtClean="0"/>
              <a:t>,  pound forward contract with December 31 delivery trades as $1.3520 (we can deliver 1 pound and receive $1.3520). </a:t>
            </a:r>
          </a:p>
          <a:p>
            <a:r>
              <a:rPr lang="en-US" sz="2000" dirty="0" smtClean="0"/>
              <a:t>If the USD interest rate is 3% pa what is the value of your original contract? </a:t>
            </a:r>
          </a:p>
        </p:txBody>
      </p:sp>
    </p:spTree>
    <p:extLst>
      <p:ext uri="{BB962C8B-B14F-4D97-AF65-F5344CB8AC3E}">
        <p14:creationId xmlns:p14="http://schemas.microsoft.com/office/powerpoint/2010/main" val="31067708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Answer:</a:t>
            </a:r>
          </a:p>
          <a:p>
            <a:pPr lvl="1"/>
            <a:r>
              <a:rPr lang="en-US" dirty="0"/>
              <a:t>If we enter a 6 month forward contract to deliver £ and receive $, we can do this at 1.3520. </a:t>
            </a:r>
            <a:endParaRPr lang="en-US" dirty="0" smtClean="0"/>
          </a:p>
          <a:p>
            <a:pPr lvl="1"/>
            <a:r>
              <a:rPr lang="en-US" dirty="0" smtClean="0"/>
              <a:t>Our </a:t>
            </a:r>
            <a:r>
              <a:rPr lang="en-US" dirty="0"/>
              <a:t>original forward contract requires us to pay $1.3110 and receive one £. </a:t>
            </a:r>
            <a:endParaRPr lang="en-US" dirty="0" smtClean="0"/>
          </a:p>
          <a:p>
            <a:pPr lvl="1"/>
            <a:r>
              <a:rPr lang="en-US" dirty="0" smtClean="0"/>
              <a:t>The </a:t>
            </a:r>
            <a:r>
              <a:rPr lang="en-US" dirty="0"/>
              <a:t>net proceed at T=T is (1.3520-1.3110) per pound. The present value of this amount on June 30</a:t>
            </a:r>
            <a:r>
              <a:rPr lang="en-US" baseline="30000" dirty="0"/>
              <a:t>th</a:t>
            </a:r>
            <a:r>
              <a:rPr lang="en-US" dirty="0"/>
              <a:t> is given as:</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42475082"/>
              </p:ext>
            </p:extLst>
          </p:nvPr>
        </p:nvGraphicFramePr>
        <p:xfrm>
          <a:off x="1872343" y="4648200"/>
          <a:ext cx="7035801" cy="409575"/>
        </p:xfrm>
        <a:graphic>
          <a:graphicData uri="http://schemas.openxmlformats.org/presentationml/2006/ole">
            <mc:AlternateContent xmlns:mc="http://schemas.openxmlformats.org/markup-compatibility/2006">
              <mc:Choice xmlns:v="urn:schemas-microsoft-com:vml" Requires="v">
                <p:oleObj spid="_x0000_s21512" name="Equation" r:id="rId3" imgW="4368600" imgH="253800" progId="Equation.DSMT4">
                  <p:embed/>
                </p:oleObj>
              </mc:Choice>
              <mc:Fallback>
                <p:oleObj name="Equation" r:id="rId3" imgW="4368600" imgH="253800" progId="Equation.DSMT4">
                  <p:embed/>
                  <p:pic>
                    <p:nvPicPr>
                      <p:cNvPr id="4" name="Object 3"/>
                      <p:cNvPicPr/>
                      <p:nvPr/>
                    </p:nvPicPr>
                    <p:blipFill>
                      <a:blip r:embed="rId4"/>
                      <a:stretch>
                        <a:fillRect/>
                      </a:stretch>
                    </p:blipFill>
                    <p:spPr>
                      <a:xfrm>
                        <a:off x="1872343" y="4648200"/>
                        <a:ext cx="7035801" cy="4095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38002123"/>
              </p:ext>
            </p:extLst>
          </p:nvPr>
        </p:nvGraphicFramePr>
        <p:xfrm>
          <a:off x="1872343" y="5492749"/>
          <a:ext cx="6319837" cy="388938"/>
        </p:xfrm>
        <a:graphic>
          <a:graphicData uri="http://schemas.openxmlformats.org/presentationml/2006/ole">
            <mc:AlternateContent xmlns:mc="http://schemas.openxmlformats.org/markup-compatibility/2006">
              <mc:Choice xmlns:v="urn:schemas-microsoft-com:vml" Requires="v">
                <p:oleObj spid="_x0000_s21513" name="Equation" r:id="rId5" imgW="3924000" imgH="241200" progId="Equation.DSMT4">
                  <p:embed/>
                </p:oleObj>
              </mc:Choice>
              <mc:Fallback>
                <p:oleObj name="Equation" r:id="rId5" imgW="3924000" imgH="241200" progId="Equation.DSMT4">
                  <p:embed/>
                  <p:pic>
                    <p:nvPicPr>
                      <p:cNvPr id="5" name="Object 4"/>
                      <p:cNvPicPr/>
                      <p:nvPr/>
                    </p:nvPicPr>
                    <p:blipFill>
                      <a:blip r:embed="rId6"/>
                      <a:stretch>
                        <a:fillRect/>
                      </a:stretch>
                    </p:blipFill>
                    <p:spPr>
                      <a:xfrm>
                        <a:off x="1872343" y="5492749"/>
                        <a:ext cx="6319837" cy="388938"/>
                      </a:xfrm>
                      <a:prstGeom prst="rect">
                        <a:avLst/>
                      </a:prstGeom>
                    </p:spPr>
                  </p:pic>
                </p:oleObj>
              </mc:Fallback>
            </mc:AlternateContent>
          </a:graphicData>
        </a:graphic>
      </p:graphicFrame>
    </p:spTree>
    <p:extLst>
      <p:ext uri="{BB962C8B-B14F-4D97-AF65-F5344CB8AC3E}">
        <p14:creationId xmlns:p14="http://schemas.microsoft.com/office/powerpoint/2010/main" val="1940794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a:t>
            </a:r>
            <a:endParaRPr lang="en-US" dirty="0"/>
          </a:p>
        </p:txBody>
      </p:sp>
      <p:sp>
        <p:nvSpPr>
          <p:cNvPr id="4" name="Content Placeholder 3"/>
          <p:cNvSpPr>
            <a:spLocks noGrp="1"/>
          </p:cNvSpPr>
          <p:nvPr>
            <p:ph idx="1"/>
          </p:nvPr>
        </p:nvSpPr>
        <p:spPr>
          <a:xfrm>
            <a:off x="2286000" y="1524000"/>
            <a:ext cx="6363919" cy="4830763"/>
          </a:xfrm>
        </p:spPr>
        <p:txBody>
          <a:bodyPr/>
          <a:lstStyle/>
          <a:p>
            <a:r>
              <a:rPr lang="en-US" dirty="0" smtClean="0"/>
              <a:t>A US importer buys JPY 100,000,000 worth of memory chips from Toshiba. </a:t>
            </a:r>
          </a:p>
          <a:p>
            <a:r>
              <a:rPr lang="en-US" dirty="0" smtClean="0"/>
              <a:t>Toshiba expects payment upon confirmation of the terms of the sale. </a:t>
            </a:r>
          </a:p>
          <a:p>
            <a:r>
              <a:rPr lang="en-US" dirty="0" smtClean="0"/>
              <a:t>Which segment of the FX Market should the importer use to pay Toshiba? </a:t>
            </a:r>
            <a:endParaRPr lang="en-US" dirty="0"/>
          </a:p>
        </p:txBody>
      </p:sp>
      <p:pic>
        <p:nvPicPr>
          <p:cNvPr id="5" name="Picture 4"/>
          <p:cNvPicPr>
            <a:picLocks noChangeAspect="1"/>
          </p:cNvPicPr>
          <p:nvPr/>
        </p:nvPicPr>
        <p:blipFill>
          <a:blip r:embed="rId2"/>
          <a:stretch>
            <a:fillRect/>
          </a:stretch>
        </p:blipFill>
        <p:spPr>
          <a:xfrm>
            <a:off x="0" y="1417638"/>
            <a:ext cx="2059838" cy="5364162"/>
          </a:xfrm>
          <a:prstGeom prst="rect">
            <a:avLst/>
          </a:prstGeom>
        </p:spPr>
      </p:pic>
    </p:spTree>
    <p:extLst>
      <p:ext uri="{BB962C8B-B14F-4D97-AF65-F5344CB8AC3E}">
        <p14:creationId xmlns:p14="http://schemas.microsoft.com/office/powerpoint/2010/main" val="73009557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UIDATA" val="&lt;database version=&quot;7.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Quiz – 3 Review &amp;quot;&quot;/&gt;&lt;property id=&quot;20303&quot; value=&quot;-1&quot;/&gt;&lt;property id=&quot;20307&quot; value=&quot;256&quot;/&gt;&lt;property id=&quot;20309&quot; value=&quot;-1&quot;/&gt;&lt;/object&gt;&lt;object type=&quot;3&quot; unique_id=&quot;10884&quot;&gt;&lt;property id=&quot;20148&quot; value=&quot;5&quot;/&gt;&lt;property id=&quot;20300&quot; value=&quot;Slide 2 - &amp;quot;Question-1&amp;quot;&quot;/&gt;&lt;property id=&quot;20303&quot; value=&quot;-1&quot;/&gt;&lt;property id=&quot;20307&quot; value=&quot;257&quot;/&gt;&lt;property id=&quot;20309&quot; value=&quot;-1&quot;/&gt;&lt;/object&gt;&lt;object type=&quot;3&quot; unique_id=&quot;10889&quot;&gt;&lt;property id=&quot;20148&quot; value=&quot;5&quot;/&gt;&lt;property id=&quot;20300&quot; value=&quot;Slide 3 - &amp;quot;Question-2&amp;quot;&quot;/&gt;&lt;property id=&quot;20303&quot; value=&quot;-1&quot;/&gt;&lt;property id=&quot;20307&quot; value=&quot;258&quot;/&gt;&lt;property id=&quot;20309&quot; value=&quot;-1&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ic_2" id="{DE4D547E-5D5A-43A6-B300-BB42664C7481}" vid="{5412B1EA-9BE9-4C8A-9CC4-6378C82F84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Finance Template</Template>
  <TotalTime>695</TotalTime>
  <Words>6079</Words>
  <Application>Microsoft Office PowerPoint</Application>
  <PresentationFormat>On-screen Show (4:3)</PresentationFormat>
  <Paragraphs>1124</Paragraphs>
  <Slides>83</Slides>
  <Notes>27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83</vt:i4>
      </vt:variant>
    </vt:vector>
  </HeadingPairs>
  <TitlesOfParts>
    <vt:vector size="93" baseType="lpstr">
      <vt:lpstr>Arial</vt:lpstr>
      <vt:lpstr>Calibri</vt:lpstr>
      <vt:lpstr>Matura MT Script Capitals</vt:lpstr>
      <vt:lpstr>Tahoma</vt:lpstr>
      <vt:lpstr>Times New Roman</vt:lpstr>
      <vt:lpstr>Verdana</vt:lpstr>
      <vt:lpstr>Wingdings</vt:lpstr>
      <vt:lpstr>Default Design</vt:lpstr>
      <vt:lpstr>Equation</vt:lpstr>
      <vt:lpstr>Chart</vt:lpstr>
      <vt:lpstr> FX Markets &amp; Instruments  An Overview  </vt:lpstr>
      <vt:lpstr>Market Fact Sheet</vt:lpstr>
      <vt:lpstr>Turnover by Counterparty</vt:lpstr>
      <vt:lpstr>FX Market Participants </vt:lpstr>
      <vt:lpstr>Leading FX Traders </vt:lpstr>
      <vt:lpstr>Turnover by Instrument</vt:lpstr>
      <vt:lpstr>FX Instruments </vt:lpstr>
      <vt:lpstr>Spot Transactions </vt:lpstr>
      <vt:lpstr>Example </vt:lpstr>
      <vt:lpstr>Currency Forwards: Definition</vt:lpstr>
      <vt:lpstr>Characteristics</vt:lpstr>
      <vt:lpstr>Day Count Conventions and Maturities  </vt:lpstr>
      <vt:lpstr>Forward Transactions </vt:lpstr>
      <vt:lpstr>Dealer Spot Forward Point Quotes (or Swap Point Quotes)</vt:lpstr>
      <vt:lpstr>Forward Points and Outright Rates </vt:lpstr>
      <vt:lpstr> Few Words about Forward Contracts </vt:lpstr>
      <vt:lpstr>Advantages and Disadvantags as a Risk Management Tool</vt:lpstr>
      <vt:lpstr>Example</vt:lpstr>
      <vt:lpstr>Forward Contract</vt:lpstr>
      <vt:lpstr>The USD Value of the Receivable</vt:lpstr>
      <vt:lpstr>FX Swaps </vt:lpstr>
      <vt:lpstr>FX Swaps</vt:lpstr>
      <vt:lpstr>FX Swap Example</vt:lpstr>
      <vt:lpstr>Why would Commerzbank do that? </vt:lpstr>
      <vt:lpstr>PowerPoint Presentation</vt:lpstr>
      <vt:lpstr>What is an FX Option</vt:lpstr>
      <vt:lpstr>EUR Contract in NASDQ-PHLX </vt:lpstr>
      <vt:lpstr>Options: Characteristics</vt:lpstr>
      <vt:lpstr>Basic Terminology</vt:lpstr>
      <vt:lpstr>Plain Vanilla Options as Hedging Tools</vt:lpstr>
      <vt:lpstr>Simple Example</vt:lpstr>
      <vt:lpstr>Spot=EUR/USD 1.3500</vt:lpstr>
      <vt:lpstr>Spot&lt;1.31</vt:lpstr>
      <vt:lpstr>Cost of 10m Euro payment: Range:$1.28-$1.35 </vt:lpstr>
      <vt:lpstr>Buying Option with no underlying exposure </vt:lpstr>
      <vt:lpstr>$1.35 per EUR</vt:lpstr>
      <vt:lpstr>$1.29 per EUR</vt:lpstr>
      <vt:lpstr>$1.3200  per EUR</vt:lpstr>
      <vt:lpstr>PowerPoint Presentation</vt:lpstr>
      <vt:lpstr>Option Payoff</vt:lpstr>
      <vt:lpstr>PowerPoint Presentation</vt:lpstr>
      <vt:lpstr>Example: Japanese Importer and EUR Call Option</vt:lpstr>
      <vt:lpstr>Solution</vt:lpstr>
      <vt:lpstr>Hedging EUR Liability with  a EUR Call Option</vt:lpstr>
      <vt:lpstr>Example: US Exporter and Euro Receivables: Put Option Hedge</vt:lpstr>
      <vt:lpstr>Solution </vt:lpstr>
      <vt:lpstr>Solution </vt:lpstr>
      <vt:lpstr>Range Forward Contacts  </vt:lpstr>
      <vt:lpstr>How to Set it up? </vt:lpstr>
      <vt:lpstr>Range Forward Example</vt:lpstr>
      <vt:lpstr>Range Forward Example</vt:lpstr>
      <vt:lpstr>Range Forward</vt:lpstr>
      <vt:lpstr>Analysis</vt:lpstr>
      <vt:lpstr>Example: F. Mayer Zero Cost Collar</vt:lpstr>
      <vt:lpstr>The parameters of the Collar-1</vt:lpstr>
      <vt:lpstr>Hedging with Collars:Long Put with Strike €0.6860 and Short Call with Strike €0.6942</vt:lpstr>
      <vt:lpstr>Option Pricing and Valuation</vt:lpstr>
      <vt:lpstr>PowerPoint Presentation</vt:lpstr>
      <vt:lpstr>Option Pricing and Valuation</vt:lpstr>
      <vt:lpstr>Option Prices/Value</vt:lpstr>
      <vt:lpstr>Modified Black and Sholes Option Pricing Model</vt:lpstr>
      <vt:lpstr>Pricing a Call Option</vt:lpstr>
      <vt:lpstr>B-S-M-K Model/Call Option Premium</vt:lpstr>
      <vt:lpstr>Two Probabilities in the Model </vt:lpstr>
      <vt:lpstr>B-S-M-K Model/Put Option Premium</vt:lpstr>
      <vt:lpstr>Calculating the BSMK Call Premium</vt:lpstr>
      <vt:lpstr>N(d1)=Pr(Z≤d1)</vt:lpstr>
      <vt:lpstr>Calculating the BSMK Call Premium</vt:lpstr>
      <vt:lpstr>Call Option with Strike 1.2500, Spot:1.2675, Vol=10.5%</vt:lpstr>
      <vt:lpstr>BSMK Option Premium</vt:lpstr>
      <vt:lpstr>BSMK Option Premium</vt:lpstr>
      <vt:lpstr>New Spot Rate  &amp; Volatility</vt:lpstr>
      <vt:lpstr>Spot 1.2480 and Volatility=12%</vt:lpstr>
      <vt:lpstr>PowerPoint Presentation</vt:lpstr>
      <vt:lpstr>The B-S-M-K Formula  and Replication</vt:lpstr>
      <vt:lpstr>Trillion Dollar Bet </vt:lpstr>
      <vt:lpstr>Interpretation of N(d2)</vt:lpstr>
      <vt:lpstr>Interpretation of N(d1)</vt:lpstr>
      <vt:lpstr>PowerPoint Presentation</vt:lpstr>
      <vt:lpstr>Value of a Forward Contract time T=t</vt:lpstr>
      <vt:lpstr>PowerPoint Presentation</vt:lpstr>
      <vt:lpstr>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FX Markets &amp; Instruments  subtitle</dc:title>
  <dc:creator>Aybar, Bulent</dc:creator>
  <cp:lastModifiedBy>Aybar, Bulent</cp:lastModifiedBy>
  <cp:revision>17</cp:revision>
  <dcterms:created xsi:type="dcterms:W3CDTF">2021-03-06T03:43:41Z</dcterms:created>
  <dcterms:modified xsi:type="dcterms:W3CDTF">2021-03-07T00:25:03Z</dcterms:modified>
</cp:coreProperties>
</file>