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51"/>
  </p:notesMasterIdLst>
  <p:sldIdLst>
    <p:sldId id="256" r:id="rId2"/>
    <p:sldId id="466" r:id="rId3"/>
    <p:sldId id="800" r:id="rId4"/>
    <p:sldId id="411" r:id="rId5"/>
    <p:sldId id="280" r:id="rId6"/>
    <p:sldId id="401" r:id="rId7"/>
    <p:sldId id="412" r:id="rId8"/>
    <p:sldId id="413" r:id="rId9"/>
    <p:sldId id="414" r:id="rId10"/>
    <p:sldId id="467" r:id="rId11"/>
    <p:sldId id="407" r:id="rId12"/>
    <p:sldId id="427" r:id="rId13"/>
    <p:sldId id="409" r:id="rId14"/>
    <p:sldId id="428" r:id="rId15"/>
    <p:sldId id="410" r:id="rId16"/>
    <p:sldId id="429" r:id="rId17"/>
    <p:sldId id="415" r:id="rId18"/>
    <p:sldId id="416" r:id="rId19"/>
    <p:sldId id="417" r:id="rId20"/>
    <p:sldId id="418" r:id="rId21"/>
    <p:sldId id="419" r:id="rId22"/>
    <p:sldId id="420" r:id="rId23"/>
    <p:sldId id="421" r:id="rId24"/>
    <p:sldId id="430" r:id="rId25"/>
    <p:sldId id="432" r:id="rId26"/>
    <p:sldId id="431" r:id="rId27"/>
    <p:sldId id="442" r:id="rId28"/>
    <p:sldId id="436" r:id="rId29"/>
    <p:sldId id="438" r:id="rId30"/>
    <p:sldId id="444" r:id="rId31"/>
    <p:sldId id="445" r:id="rId32"/>
    <p:sldId id="443" r:id="rId33"/>
    <p:sldId id="447" r:id="rId34"/>
    <p:sldId id="448" r:id="rId35"/>
    <p:sldId id="449" r:id="rId36"/>
    <p:sldId id="450" r:id="rId37"/>
    <p:sldId id="460" r:id="rId38"/>
    <p:sldId id="451" r:id="rId39"/>
    <p:sldId id="452" r:id="rId40"/>
    <p:sldId id="944" r:id="rId41"/>
    <p:sldId id="271" r:id="rId42"/>
    <p:sldId id="276" r:id="rId43"/>
    <p:sldId id="453" r:id="rId44"/>
    <p:sldId id="454" r:id="rId45"/>
    <p:sldId id="455" r:id="rId46"/>
    <p:sldId id="456" r:id="rId47"/>
    <p:sldId id="457" r:id="rId48"/>
    <p:sldId id="458" r:id="rId49"/>
    <p:sldId id="459"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2718BC-45B2-4F91-A3FF-3ACC9BC77374}">
          <p14:sldIdLst>
            <p14:sldId id="256"/>
            <p14:sldId id="466"/>
            <p14:sldId id="800"/>
            <p14:sldId id="411"/>
            <p14:sldId id="280"/>
            <p14:sldId id="401"/>
            <p14:sldId id="412"/>
            <p14:sldId id="413"/>
            <p14:sldId id="414"/>
            <p14:sldId id="467"/>
            <p14:sldId id="407"/>
            <p14:sldId id="427"/>
            <p14:sldId id="409"/>
            <p14:sldId id="428"/>
            <p14:sldId id="410"/>
            <p14:sldId id="429"/>
            <p14:sldId id="415"/>
            <p14:sldId id="416"/>
            <p14:sldId id="417"/>
            <p14:sldId id="418"/>
            <p14:sldId id="419"/>
            <p14:sldId id="420"/>
            <p14:sldId id="421"/>
            <p14:sldId id="430"/>
            <p14:sldId id="432"/>
            <p14:sldId id="431"/>
            <p14:sldId id="442"/>
            <p14:sldId id="436"/>
            <p14:sldId id="438"/>
            <p14:sldId id="444"/>
            <p14:sldId id="445"/>
            <p14:sldId id="443"/>
            <p14:sldId id="447"/>
            <p14:sldId id="448"/>
            <p14:sldId id="449"/>
            <p14:sldId id="450"/>
            <p14:sldId id="460"/>
            <p14:sldId id="451"/>
            <p14:sldId id="452"/>
            <p14:sldId id="944"/>
            <p14:sldId id="271"/>
            <p14:sldId id="276"/>
            <p14:sldId id="453"/>
            <p14:sldId id="454"/>
            <p14:sldId id="455"/>
            <p14:sldId id="456"/>
            <p14:sldId id="457"/>
            <p14:sldId id="458"/>
            <p14:sldId id="4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45854" autoAdjust="0"/>
  </p:normalViewPr>
  <p:slideViewPr>
    <p:cSldViewPr snapToGrid="0">
      <p:cViewPr varScale="1">
        <p:scale>
          <a:sx n="36" d="100"/>
          <a:sy n="36" d="100"/>
        </p:scale>
        <p:origin x="2630" y="29"/>
      </p:cViewPr>
      <p:guideLst/>
    </p:cSldViewPr>
  </p:slideViewPr>
  <p:notesTextViewPr>
    <p:cViewPr>
      <p:scale>
        <a:sx n="3" d="2"/>
        <a:sy n="3" d="2"/>
      </p:scale>
      <p:origin x="0" y="0"/>
    </p:cViewPr>
  </p:notesTextViewPr>
  <p:sorterViewPr>
    <p:cViewPr varScale="1">
      <p:scale>
        <a:sx n="100" d="100"/>
        <a:sy n="100" d="100"/>
      </p:scale>
      <p:origin x="0" y="-117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A5A290-E821-4AC7-9652-B416DF97BEE2}" type="datetimeFigureOut">
              <a:rPr lang="en-US" smtClean="0"/>
              <a:t>3/13/2021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97342C-2577-48C1-8B6A-1EDF18F0D8F1}" type="slidenum">
              <a:rPr lang="en-US" smtClean="0"/>
              <a:t>‹#›</a:t>
            </a:fld>
            <a:endParaRPr lang="en-US"/>
          </a:p>
        </p:txBody>
      </p:sp>
    </p:spTree>
    <p:extLst>
      <p:ext uri="{BB962C8B-B14F-4D97-AF65-F5344CB8AC3E}">
        <p14:creationId xmlns:p14="http://schemas.microsoft.com/office/powerpoint/2010/main" val="72456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1</a:t>
            </a:fld>
            <a:endParaRPr lang="en-US"/>
          </a:p>
        </p:txBody>
      </p:sp>
    </p:spTree>
    <p:extLst>
      <p:ext uri="{BB962C8B-B14F-4D97-AF65-F5344CB8AC3E}">
        <p14:creationId xmlns:p14="http://schemas.microsoft.com/office/powerpoint/2010/main" val="2562909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13</a:t>
            </a:fld>
            <a:endParaRPr lang="en-US"/>
          </a:p>
        </p:txBody>
      </p:sp>
    </p:spTree>
    <p:extLst>
      <p:ext uri="{BB962C8B-B14F-4D97-AF65-F5344CB8AC3E}">
        <p14:creationId xmlns:p14="http://schemas.microsoft.com/office/powerpoint/2010/main" val="50424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14</a:t>
            </a:fld>
            <a:endParaRPr lang="en-US"/>
          </a:p>
        </p:txBody>
      </p:sp>
    </p:spTree>
    <p:extLst>
      <p:ext uri="{BB962C8B-B14F-4D97-AF65-F5344CB8AC3E}">
        <p14:creationId xmlns:p14="http://schemas.microsoft.com/office/powerpoint/2010/main" val="62458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2003 33.73*(1+12%)/(1+3%)</a:t>
            </a:r>
          </a:p>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21</a:t>
            </a:fld>
            <a:endParaRPr lang="en-US"/>
          </a:p>
        </p:txBody>
      </p:sp>
    </p:spTree>
    <p:extLst>
      <p:ext uri="{BB962C8B-B14F-4D97-AF65-F5344CB8AC3E}">
        <p14:creationId xmlns:p14="http://schemas.microsoft.com/office/powerpoint/2010/main" val="385261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CIA is based on IRP</a:t>
            </a:r>
          </a:p>
        </p:txBody>
      </p:sp>
      <p:sp>
        <p:nvSpPr>
          <p:cNvPr id="4" name="Slide Number Placeholder 3"/>
          <p:cNvSpPr>
            <a:spLocks noGrp="1"/>
          </p:cNvSpPr>
          <p:nvPr>
            <p:ph type="sldNum" sz="quarter" idx="5"/>
          </p:nvPr>
        </p:nvSpPr>
        <p:spPr/>
        <p:txBody>
          <a:bodyPr/>
          <a:lstStyle/>
          <a:p>
            <a:fld id="{1E97342C-2577-48C1-8B6A-1EDF18F0D8F1}" type="slidenum">
              <a:rPr lang="en-US" smtClean="0"/>
              <a:t>28</a:t>
            </a:fld>
            <a:endParaRPr lang="en-US"/>
          </a:p>
        </p:txBody>
      </p:sp>
    </p:spTree>
    <p:extLst>
      <p:ext uri="{BB962C8B-B14F-4D97-AF65-F5344CB8AC3E}">
        <p14:creationId xmlns:p14="http://schemas.microsoft.com/office/powerpoint/2010/main" val="1156526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differences in day count </a:t>
            </a:r>
          </a:p>
          <a:p>
            <a:endParaRPr lang="en-US" dirty="0"/>
          </a:p>
          <a:p>
            <a:pPr algn="l"/>
            <a:r>
              <a:rPr lang="en-US" b="1" i="0" dirty="0">
                <a:solidFill>
                  <a:srgbClr val="000000"/>
                </a:solidFill>
                <a:effectLst/>
                <a:latin typeface="Arial" panose="020B0604020202020204" pitchFamily="34" charset="0"/>
              </a:rPr>
              <a:t>Money market basis (actual/360)</a:t>
            </a:r>
          </a:p>
          <a:p>
            <a:pPr algn="l"/>
            <a:r>
              <a:rPr lang="en-US" b="0" i="0" dirty="0">
                <a:solidFill>
                  <a:srgbClr val="000000"/>
                </a:solidFill>
                <a:effectLst/>
                <a:latin typeface="Arial" panose="020B0604020202020204" pitchFamily="34" charset="0"/>
              </a:rPr>
              <a:t>This basis is commonly used for all Eurocurrency LIBOR rates, except sterling. The day count fraction is defined as the actual number of days in the period over 360.</a:t>
            </a:r>
          </a:p>
          <a:p>
            <a:pPr algn="l"/>
            <a:r>
              <a:rPr lang="en-US" b="1" i="0" dirty="0">
                <a:solidFill>
                  <a:srgbClr val="000000"/>
                </a:solidFill>
                <a:effectLst/>
                <a:latin typeface="Arial" panose="020B0604020202020204" pitchFamily="34" charset="0"/>
              </a:rPr>
              <a:t>Actual/365 fixed</a:t>
            </a:r>
          </a:p>
          <a:p>
            <a:pPr algn="l"/>
            <a:r>
              <a:rPr lang="en-US" b="0" i="0" dirty="0">
                <a:solidFill>
                  <a:srgbClr val="000000"/>
                </a:solidFill>
                <a:effectLst/>
                <a:latin typeface="Arial" panose="020B0604020202020204" pitchFamily="34" charset="0"/>
              </a:rPr>
              <a:t>This basis is commonly used for all sterling interest rates, including LIBOR.</a:t>
            </a:r>
          </a:p>
          <a:p>
            <a:pPr algn="l"/>
            <a:r>
              <a:rPr lang="en-US" b="0" i="0" dirty="0">
                <a:solidFill>
                  <a:srgbClr val="000000"/>
                </a:solidFill>
                <a:effectLst/>
                <a:latin typeface="Arial" panose="020B0604020202020204" pitchFamily="34" charset="0"/>
              </a:rPr>
              <a:t>The day count fraction is defined as the actual number of days in the period over 365.</a:t>
            </a:r>
          </a:p>
          <a:p>
            <a:pPr algn="l"/>
            <a:r>
              <a:rPr lang="en-US" b="0" i="0" dirty="0">
                <a:solidFill>
                  <a:srgbClr val="000000"/>
                </a:solidFill>
                <a:effectLst/>
                <a:latin typeface="Arial" panose="020B0604020202020204" pitchFamily="34" charset="0"/>
              </a:rPr>
              <a:t>It is also used for money markets in Australia, Canada and New Zealand.</a:t>
            </a:r>
          </a:p>
          <a:p>
            <a:pPr algn="l"/>
            <a:r>
              <a:rPr lang="en-US" b="0" i="0" dirty="0">
                <a:solidFill>
                  <a:srgbClr val="000000"/>
                </a:solidFill>
                <a:effectLst/>
                <a:latin typeface="Arial" panose="020B0604020202020204" pitchFamily="34" charset="0"/>
              </a:rPr>
              <a:t>This basis is sometimes confused with actual/365, which is defined next.</a:t>
            </a:r>
          </a:p>
          <a:p>
            <a:pPr algn="l"/>
            <a:r>
              <a:rPr lang="en-US" b="1" i="0" dirty="0">
                <a:solidFill>
                  <a:srgbClr val="000000"/>
                </a:solidFill>
                <a:effectLst/>
                <a:latin typeface="Arial" panose="020B0604020202020204" pitchFamily="34" charset="0"/>
              </a:rPr>
              <a:t>Actual/365 or actual/actual</a:t>
            </a:r>
          </a:p>
          <a:p>
            <a:pPr algn="l"/>
            <a:r>
              <a:rPr lang="en-US" b="0" i="0" dirty="0">
                <a:solidFill>
                  <a:srgbClr val="000000"/>
                </a:solidFill>
                <a:effectLst/>
                <a:latin typeface="Arial" panose="020B0604020202020204" pitchFamily="34" charset="0"/>
              </a:rPr>
              <a:t>This basis is commonly used for all sterling bonds, Euro denominated bonds, US Treasury bonds and for some USD interest rate swaps.</a:t>
            </a:r>
          </a:p>
          <a:p>
            <a:pPr algn="l"/>
            <a:r>
              <a:rPr lang="en-US" b="0" i="0" dirty="0">
                <a:solidFill>
                  <a:srgbClr val="000000"/>
                </a:solidFill>
                <a:effectLst/>
                <a:latin typeface="Arial" panose="020B0604020202020204" pitchFamily="34" charset="0"/>
              </a:rPr>
              <a:t>In this case, the day-count fraction is the number of days in the period in a normal year over 365 or the number of days in the period in a leap year over 366.</a:t>
            </a:r>
          </a:p>
          <a:p>
            <a:endParaRPr lang="en-US" dirty="0"/>
          </a:p>
          <a:p>
            <a:endParaRPr lang="en-US" dirty="0"/>
          </a:p>
          <a:p>
            <a:pPr algn="l">
              <a:buFont typeface="Arial" panose="020B0604020202020204" pitchFamily="34" charset="0"/>
              <a:buChar char="•"/>
            </a:pPr>
            <a:r>
              <a:rPr lang="en-US" b="0" i="0" dirty="0">
                <a:solidFill>
                  <a:srgbClr val="111111"/>
                </a:solidFill>
                <a:effectLst/>
                <a:latin typeface="SourceSansPro"/>
              </a:rPr>
              <a:t>30/360 - calculates the daily interest using a 360-day year and then multiplies that by 30 (standardized month).</a:t>
            </a:r>
          </a:p>
          <a:p>
            <a:pPr algn="l">
              <a:buFont typeface="Arial" panose="020B0604020202020204" pitchFamily="34" charset="0"/>
              <a:buChar char="•"/>
            </a:pPr>
            <a:r>
              <a:rPr lang="en-US" b="0" i="0" dirty="0">
                <a:solidFill>
                  <a:srgbClr val="111111"/>
                </a:solidFill>
                <a:effectLst/>
                <a:latin typeface="SourceSansPro"/>
              </a:rPr>
              <a:t>30/365 - calculates the daily interest using a 365-day year and then multiplies that by 30 (standardized month).</a:t>
            </a:r>
          </a:p>
          <a:p>
            <a:pPr algn="l">
              <a:buFont typeface="Arial" panose="020B0604020202020204" pitchFamily="34" charset="0"/>
              <a:buChar char="•"/>
            </a:pPr>
            <a:r>
              <a:rPr lang="en-US" b="0" i="0" dirty="0">
                <a:solidFill>
                  <a:srgbClr val="111111"/>
                </a:solidFill>
                <a:effectLst/>
                <a:latin typeface="SourceSansPro"/>
              </a:rPr>
              <a:t>actual/360 - calculates the daily interest using a 360-day year and then multiplies that by the actual number of days in each time period.</a:t>
            </a:r>
          </a:p>
          <a:p>
            <a:pPr algn="l">
              <a:buFont typeface="Arial" panose="020B0604020202020204" pitchFamily="34" charset="0"/>
              <a:buChar char="•"/>
            </a:pPr>
            <a:r>
              <a:rPr lang="en-US" b="0" i="0" dirty="0">
                <a:solidFill>
                  <a:srgbClr val="111111"/>
                </a:solidFill>
                <a:effectLst/>
                <a:latin typeface="SourceSansPro"/>
              </a:rPr>
              <a:t>actual/365 - calculates the daily interest using a 365-day year and then multiplies that by the actual number of days in each time period.</a:t>
            </a:r>
          </a:p>
          <a:p>
            <a:pPr algn="l">
              <a:buFont typeface="Arial" panose="020B0604020202020204" pitchFamily="34" charset="0"/>
              <a:buChar char="•"/>
            </a:pPr>
            <a:r>
              <a:rPr lang="en-US" b="0" i="0" dirty="0">
                <a:solidFill>
                  <a:srgbClr val="111111"/>
                </a:solidFill>
                <a:effectLst/>
                <a:latin typeface="SourceSansPro"/>
              </a:rPr>
              <a:t>actual/actual - calculates the daily interest using the actual number of days in the year and then multiplies that by the actual number of days in each time period.</a:t>
            </a:r>
          </a:p>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29</a:t>
            </a:fld>
            <a:endParaRPr lang="en-US"/>
          </a:p>
        </p:txBody>
      </p:sp>
    </p:spTree>
    <p:extLst>
      <p:ext uri="{BB962C8B-B14F-4D97-AF65-F5344CB8AC3E}">
        <p14:creationId xmlns:p14="http://schemas.microsoft.com/office/powerpoint/2010/main" val="915846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31</a:t>
            </a:fld>
            <a:endParaRPr lang="en-US"/>
          </a:p>
        </p:txBody>
      </p:sp>
    </p:spTree>
    <p:extLst>
      <p:ext uri="{BB962C8B-B14F-4D97-AF65-F5344CB8AC3E}">
        <p14:creationId xmlns:p14="http://schemas.microsoft.com/office/powerpoint/2010/main" val="194994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35</a:t>
            </a:fld>
            <a:endParaRPr lang="en-US"/>
          </a:p>
        </p:txBody>
      </p:sp>
    </p:spTree>
    <p:extLst>
      <p:ext uri="{BB962C8B-B14F-4D97-AF65-F5344CB8AC3E}">
        <p14:creationId xmlns:p14="http://schemas.microsoft.com/office/powerpoint/2010/main" val="1596188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37</a:t>
            </a:fld>
            <a:endParaRPr lang="en-US"/>
          </a:p>
        </p:txBody>
      </p:sp>
    </p:spTree>
    <p:extLst>
      <p:ext uri="{BB962C8B-B14F-4D97-AF65-F5344CB8AC3E}">
        <p14:creationId xmlns:p14="http://schemas.microsoft.com/office/powerpoint/2010/main" val="3264716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IFE = UIP </a:t>
            </a:r>
          </a:p>
          <a:p>
            <a:r>
              <a:rPr lang="en-US" dirty="0"/>
              <a:t>Next slide: not visible shows how IFE or UIP is derived from RPPP and Fisher</a:t>
            </a:r>
          </a:p>
        </p:txBody>
      </p:sp>
      <p:sp>
        <p:nvSpPr>
          <p:cNvPr id="4" name="Slide Number Placeholder 3"/>
          <p:cNvSpPr>
            <a:spLocks noGrp="1"/>
          </p:cNvSpPr>
          <p:nvPr>
            <p:ph type="sldNum" sz="quarter" idx="5"/>
          </p:nvPr>
        </p:nvSpPr>
        <p:spPr/>
        <p:txBody>
          <a:bodyPr/>
          <a:lstStyle/>
          <a:p>
            <a:fld id="{1E97342C-2577-48C1-8B6A-1EDF18F0D8F1}" type="slidenum">
              <a:rPr lang="en-US" smtClean="0"/>
              <a:t>39</a:t>
            </a:fld>
            <a:endParaRPr lang="en-US"/>
          </a:p>
        </p:txBody>
      </p:sp>
    </p:spTree>
    <p:extLst>
      <p:ext uri="{BB962C8B-B14F-4D97-AF65-F5344CB8AC3E}">
        <p14:creationId xmlns:p14="http://schemas.microsoft.com/office/powerpoint/2010/main" val="3027329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40</a:t>
            </a:fld>
            <a:endParaRPr lang="en-US"/>
          </a:p>
        </p:txBody>
      </p:sp>
    </p:spTree>
    <p:extLst>
      <p:ext uri="{BB962C8B-B14F-4D97-AF65-F5344CB8AC3E}">
        <p14:creationId xmlns:p14="http://schemas.microsoft.com/office/powerpoint/2010/main" val="371707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3</a:t>
            </a:fld>
            <a:endParaRPr lang="en-US"/>
          </a:p>
        </p:txBody>
      </p:sp>
    </p:spTree>
    <p:extLst>
      <p:ext uri="{BB962C8B-B14F-4D97-AF65-F5344CB8AC3E}">
        <p14:creationId xmlns:p14="http://schemas.microsoft.com/office/powerpoint/2010/main" val="3438018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42</a:t>
            </a:fld>
            <a:endParaRPr lang="en-US"/>
          </a:p>
        </p:txBody>
      </p:sp>
    </p:spTree>
    <p:extLst>
      <p:ext uri="{BB962C8B-B14F-4D97-AF65-F5344CB8AC3E}">
        <p14:creationId xmlns:p14="http://schemas.microsoft.com/office/powerpoint/2010/main" val="269284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4</a:t>
            </a:fld>
            <a:endParaRPr lang="en-US"/>
          </a:p>
        </p:txBody>
      </p:sp>
    </p:spTree>
    <p:extLst>
      <p:ext uri="{BB962C8B-B14F-4D97-AF65-F5344CB8AC3E}">
        <p14:creationId xmlns:p14="http://schemas.microsoft.com/office/powerpoint/2010/main" val="4176227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latin typeface="Arial" charset="0"/>
            </a:endParaRPr>
          </a:p>
        </p:txBody>
      </p:sp>
      <p:sp>
        <p:nvSpPr>
          <p:cNvPr id="79876" name="Footer Placeholder 3"/>
          <p:cNvSpPr>
            <a:spLocks noGrp="1"/>
          </p:cNvSpPr>
          <p:nvPr>
            <p:ph type="ftr" sz="quarter" idx="4"/>
          </p:nvPr>
        </p:nvSpPr>
        <p:spPr>
          <a:noFill/>
        </p:spPr>
        <p:txBody>
          <a:bodyPr/>
          <a:lstStyle/>
          <a:p>
            <a:r>
              <a:rPr lang="en-US">
                <a:latin typeface="Arial" charset="0"/>
              </a:rPr>
              <a:t>©Bülent Aybar</a:t>
            </a:r>
          </a:p>
        </p:txBody>
      </p:sp>
      <p:sp>
        <p:nvSpPr>
          <p:cNvPr id="79877" name="Slide Number Placeholder 4"/>
          <p:cNvSpPr>
            <a:spLocks noGrp="1"/>
          </p:cNvSpPr>
          <p:nvPr>
            <p:ph type="sldNum" sz="quarter" idx="5"/>
          </p:nvPr>
        </p:nvSpPr>
        <p:spPr>
          <a:noFill/>
        </p:spPr>
        <p:txBody>
          <a:bodyPr/>
          <a:lstStyle/>
          <a:p>
            <a:fld id="{7E981455-1737-474C-B05D-E8A37757E92C}" type="slidenum">
              <a:rPr lang="en-US" smtClean="0">
                <a:latin typeface="Arial" charset="0"/>
              </a:rPr>
              <a:pPr/>
              <a:t>5</a:t>
            </a:fld>
            <a:endParaRPr lang="en-US">
              <a:latin typeface="Arial" charset="0"/>
            </a:endParaRPr>
          </a:p>
        </p:txBody>
      </p:sp>
    </p:spTree>
    <p:extLst>
      <p:ext uri="{BB962C8B-B14F-4D97-AF65-F5344CB8AC3E}">
        <p14:creationId xmlns:p14="http://schemas.microsoft.com/office/powerpoint/2010/main" val="417654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absence of trade frictions (such as transport costs and tariffs), and under conditions of free competition and price flexibility (where no individual sellers or buyers have power to manipulate prices and prices can freely adjust), identical goods sold in different locations must sell for the same price when prices are expressed in a common currency</a:t>
            </a:r>
          </a:p>
        </p:txBody>
      </p:sp>
      <p:sp>
        <p:nvSpPr>
          <p:cNvPr id="4" name="Slide Number Placeholder 3"/>
          <p:cNvSpPr>
            <a:spLocks noGrp="1"/>
          </p:cNvSpPr>
          <p:nvPr>
            <p:ph type="sldNum" sz="quarter" idx="5"/>
          </p:nvPr>
        </p:nvSpPr>
        <p:spPr/>
        <p:txBody>
          <a:bodyPr/>
          <a:lstStyle/>
          <a:p>
            <a:fld id="{1E97342C-2577-48C1-8B6A-1EDF18F0D8F1}" type="slidenum">
              <a:rPr lang="en-US" smtClean="0"/>
              <a:t>7</a:t>
            </a:fld>
            <a:endParaRPr lang="en-US"/>
          </a:p>
        </p:txBody>
      </p:sp>
    </p:spTree>
    <p:extLst>
      <p:ext uri="{BB962C8B-B14F-4D97-AF65-F5344CB8AC3E}">
        <p14:creationId xmlns:p14="http://schemas.microsoft.com/office/powerpoint/2010/main" val="330000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8</a:t>
            </a:fld>
            <a:endParaRPr lang="en-US"/>
          </a:p>
        </p:txBody>
      </p:sp>
    </p:spTree>
    <p:extLst>
      <p:ext uri="{BB962C8B-B14F-4D97-AF65-F5344CB8AC3E}">
        <p14:creationId xmlns:p14="http://schemas.microsoft.com/office/powerpoint/2010/main" val="64868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9</a:t>
            </a:fld>
            <a:endParaRPr lang="en-US"/>
          </a:p>
        </p:txBody>
      </p:sp>
    </p:spTree>
    <p:extLst>
      <p:ext uri="{BB962C8B-B14F-4D97-AF65-F5344CB8AC3E}">
        <p14:creationId xmlns:p14="http://schemas.microsoft.com/office/powerpoint/2010/main" val="368862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11</a:t>
            </a:fld>
            <a:endParaRPr lang="en-US"/>
          </a:p>
        </p:txBody>
      </p:sp>
    </p:spTree>
    <p:extLst>
      <p:ext uri="{BB962C8B-B14F-4D97-AF65-F5344CB8AC3E}">
        <p14:creationId xmlns:p14="http://schemas.microsoft.com/office/powerpoint/2010/main" val="403755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12</a:t>
            </a:fld>
            <a:endParaRPr lang="en-US"/>
          </a:p>
        </p:txBody>
      </p:sp>
    </p:spTree>
    <p:extLst>
      <p:ext uri="{BB962C8B-B14F-4D97-AF65-F5344CB8AC3E}">
        <p14:creationId xmlns:p14="http://schemas.microsoft.com/office/powerpoint/2010/main" val="28525241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3/13/2021</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pic>
        <p:nvPicPr>
          <p:cNvPr id="13" name="Picture 12">
            <a:extLst>
              <a:ext uri="{FF2B5EF4-FFF2-40B4-BE49-F238E27FC236}">
                <a16:creationId xmlns:a16="http://schemas.microsoft.com/office/drawing/2014/main" id="{F4388845-6B23-4B8D-9CC0-8C469935C86A}"/>
              </a:ext>
            </a:extLst>
          </p:cNvPr>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400306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3/13/2021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562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3/13/2021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567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3/13/2021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790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3/13/2021</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pic>
        <p:nvPicPr>
          <p:cNvPr id="11" name="Picture 10">
            <a:extLst>
              <a:ext uri="{FF2B5EF4-FFF2-40B4-BE49-F238E27FC236}">
                <a16:creationId xmlns:a16="http://schemas.microsoft.com/office/drawing/2014/main" id="{79A38779-EB4A-4EB0-B03A-F26C0F994CA6}"/>
              </a:ext>
            </a:extLst>
          </p:cNvPr>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206130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6475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3/13/2021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510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3/13/2021</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995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3/13/2021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244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3/13/2021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pic>
        <p:nvPicPr>
          <p:cNvPr id="15" name="Picture 14">
            <a:extLst>
              <a:ext uri="{FF2B5EF4-FFF2-40B4-BE49-F238E27FC236}">
                <a16:creationId xmlns:a16="http://schemas.microsoft.com/office/drawing/2014/main" id="{F7ED41AE-B078-431F-9B62-533AE42892E7}"/>
              </a:ext>
            </a:extLst>
          </p:cNvPr>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107798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3/13/2021</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pic>
        <p:nvPicPr>
          <p:cNvPr id="15" name="Picture 14">
            <a:extLst>
              <a:ext uri="{FF2B5EF4-FFF2-40B4-BE49-F238E27FC236}">
                <a16:creationId xmlns:a16="http://schemas.microsoft.com/office/drawing/2014/main" id="{C4169E75-3FDA-43D0-9013-A07FBA9FF9A7}"/>
              </a:ext>
            </a:extLst>
          </p:cNvPr>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305283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3/13/2021</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pic>
        <p:nvPicPr>
          <p:cNvPr id="10" name="Picture 9">
            <a:extLst>
              <a:ext uri="{FF2B5EF4-FFF2-40B4-BE49-F238E27FC236}">
                <a16:creationId xmlns:a16="http://schemas.microsoft.com/office/drawing/2014/main" id="{45BB1A5A-F818-468F-94F6-63B46928AFB4}"/>
              </a:ext>
            </a:extLst>
          </p:cNvPr>
          <p:cNvPicPr>
            <a:picLocks noChangeAspect="1"/>
          </p:cNvPicPr>
          <p:nvPr userDrawn="1"/>
        </p:nvPicPr>
        <p:blipFill rotWithShape="1">
          <a:blip r:embed="rId15"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119518819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4.emf"/><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4.emf"/><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4.emf"/><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emf"/><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emf"/></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6.wmf"/></Relationships>
</file>

<file path=ppt/slides/_rels/slide4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slideLayout" Target="../slideLayouts/slideLayout6.xml"/><Relationship Id="rId7" Type="http://schemas.openxmlformats.org/officeDocument/2006/relationships/oleObject" Target="../embeddings/oleObject8.bin"/><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7.wmf"/><Relationship Id="rId5" Type="http://schemas.openxmlformats.org/officeDocument/2006/relationships/oleObject" Target="../embeddings/oleObject7.bin"/><Relationship Id="rId4" Type="http://schemas.openxmlformats.org/officeDocument/2006/relationships/notesSlide" Target="../notesSlides/notesSlide20.xml"/><Relationship Id="rId9"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26.emf"/><Relationship Id="rId7" Type="http://schemas.openxmlformats.org/officeDocument/2006/relationships/image" Target="../media/image430.png"/><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36.wmf"/><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slideLayout" Target="../slideLayouts/slideLayout6.xml"/><Relationship Id="rId7" Type="http://schemas.openxmlformats.org/officeDocument/2006/relationships/oleObject" Target="../embeddings/oleObject8.bin"/><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7.wmf"/><Relationship Id="rId5" Type="http://schemas.openxmlformats.org/officeDocument/2006/relationships/oleObject" Target="../embeddings/oleObject7.bin"/><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wmf"/><Relationship Id="rId9"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60B5-75B3-483F-A892-2F35EF286377}"/>
              </a:ext>
            </a:extLst>
          </p:cNvPr>
          <p:cNvSpPr>
            <a:spLocks noGrp="1"/>
          </p:cNvSpPr>
          <p:nvPr>
            <p:ph type="ctrTitle"/>
          </p:nvPr>
        </p:nvSpPr>
        <p:spPr/>
        <p:txBody>
          <a:bodyPr/>
          <a:lstStyle/>
          <a:p>
            <a:pPr algn="ctr"/>
            <a:r>
              <a:rPr lang="en-US" dirty="0"/>
              <a:t>International Corporate Finance</a:t>
            </a:r>
          </a:p>
        </p:txBody>
      </p:sp>
      <p:sp>
        <p:nvSpPr>
          <p:cNvPr id="3" name="Subtitle 2">
            <a:extLst>
              <a:ext uri="{FF2B5EF4-FFF2-40B4-BE49-F238E27FC236}">
                <a16:creationId xmlns:a16="http://schemas.microsoft.com/office/drawing/2014/main" id="{AD9FF953-555F-4081-81B0-77FE729C9858}"/>
              </a:ext>
            </a:extLst>
          </p:cNvPr>
          <p:cNvSpPr>
            <a:spLocks noGrp="1"/>
          </p:cNvSpPr>
          <p:nvPr>
            <p:ph type="subTitle" idx="1"/>
          </p:nvPr>
        </p:nvSpPr>
        <p:spPr>
          <a:xfrm>
            <a:off x="1405059" y="4991793"/>
            <a:ext cx="5918454" cy="1069848"/>
          </a:xfrm>
        </p:spPr>
        <p:txBody>
          <a:bodyPr>
            <a:normAutofit/>
          </a:bodyPr>
          <a:lstStyle/>
          <a:p>
            <a:pPr algn="ctr"/>
            <a:r>
              <a:rPr lang="en-US" sz="2800" dirty="0"/>
              <a:t>Review Session 2</a:t>
            </a:r>
          </a:p>
          <a:p>
            <a:pPr algn="ctr"/>
            <a:r>
              <a:rPr lang="en-US" sz="2800" dirty="0"/>
              <a:t>Nicole Hruban</a:t>
            </a:r>
          </a:p>
        </p:txBody>
      </p:sp>
    </p:spTree>
    <p:extLst>
      <p:ext uri="{BB962C8B-B14F-4D97-AF65-F5344CB8AC3E}">
        <p14:creationId xmlns:p14="http://schemas.microsoft.com/office/powerpoint/2010/main" val="348150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2B87EE5-902F-4A8A-BE1D-10A6E296301A}"/>
              </a:ext>
            </a:extLst>
          </p:cNvPr>
          <p:cNvSpPr>
            <a:spLocks noGrp="1"/>
          </p:cNvSpPr>
          <p:nvPr>
            <p:ph type="title"/>
          </p:nvPr>
        </p:nvSpPr>
        <p:spPr>
          <a:xfrm>
            <a:off x="685800" y="951773"/>
            <a:ext cx="7772400" cy="1609344"/>
          </a:xfrm>
        </p:spPr>
        <p:txBody>
          <a:bodyPr/>
          <a:lstStyle/>
          <a:p>
            <a:r>
              <a:rPr lang="en-US" dirty="0"/>
              <a:t>International Parity Conditions</a:t>
            </a:r>
            <a:br>
              <a:rPr lang="en-US" dirty="0"/>
            </a:br>
            <a:r>
              <a:rPr lang="en-US" dirty="0"/>
              <a:t>1) APPP &amp; RPPP</a:t>
            </a:r>
          </a:p>
        </p:txBody>
      </p:sp>
      <p:sp>
        <p:nvSpPr>
          <p:cNvPr id="2" name="Rectangle 1">
            <a:extLst>
              <a:ext uri="{FF2B5EF4-FFF2-40B4-BE49-F238E27FC236}">
                <a16:creationId xmlns:a16="http://schemas.microsoft.com/office/drawing/2014/main" id="{A78034FB-C131-42FB-B8F0-7393E0CE6771}"/>
              </a:ext>
            </a:extLst>
          </p:cNvPr>
          <p:cNvSpPr/>
          <p:nvPr/>
        </p:nvSpPr>
        <p:spPr>
          <a:xfrm>
            <a:off x="685800" y="2561117"/>
            <a:ext cx="7772400" cy="3883324"/>
          </a:xfrm>
          <a:prstGeom prst="rect">
            <a:avLst/>
          </a:prstGeom>
        </p:spPr>
        <p:txBody>
          <a:bodyPr wrap="square">
            <a:spAutoFit/>
          </a:bodyPr>
          <a:lstStyle/>
          <a:p>
            <a:r>
              <a:rPr lang="en-US" sz="2000" dirty="0"/>
              <a:t>You are planning a </a:t>
            </a:r>
            <a:r>
              <a:rPr lang="en-US" sz="2000" b="1" dirty="0"/>
              <a:t>ski vacat</a:t>
            </a:r>
            <a:r>
              <a:rPr lang="en-US" sz="2000" dirty="0"/>
              <a:t>ion to Mt. Blanc in Chamonix, France, </a:t>
            </a:r>
            <a:r>
              <a:rPr lang="en-US" sz="2000" b="1" dirty="0"/>
              <a:t>one year from now</a:t>
            </a:r>
            <a:r>
              <a:rPr lang="en-US" sz="2000" dirty="0"/>
              <a:t>. You are </a:t>
            </a:r>
            <a:r>
              <a:rPr lang="en-US" sz="2000" b="1" dirty="0"/>
              <a:t>negotiating over the rental </a:t>
            </a:r>
            <a:r>
              <a:rPr lang="en-US" sz="2000" dirty="0"/>
              <a:t>of a chateau. The chateau's owner wishes to preserve his real income against both inflation and exchange rate changes, and so the </a:t>
            </a:r>
            <a:r>
              <a:rPr lang="en-US" sz="2000" b="1" dirty="0"/>
              <a:t>present weekly rent of €9,800 </a:t>
            </a:r>
            <a:r>
              <a:rPr lang="en-US" sz="2000" dirty="0"/>
              <a:t>(Christmas season) </a:t>
            </a:r>
            <a:r>
              <a:rPr lang="en-US" sz="2000" b="1" dirty="0"/>
              <a:t>will be adjusted upwards or downwards for any change in the French cost of living between now and then</a:t>
            </a:r>
            <a:r>
              <a:rPr lang="en-US" sz="2000" dirty="0"/>
              <a:t>. You are basing your budgeting on </a:t>
            </a:r>
            <a:r>
              <a:rPr lang="en-US" sz="2000" b="1" dirty="0"/>
              <a:t>purchasing power parity (PPP). French</a:t>
            </a:r>
            <a:r>
              <a:rPr lang="en-US" sz="2000" dirty="0"/>
              <a:t> </a:t>
            </a:r>
            <a:r>
              <a:rPr lang="en-US" sz="2000" b="1" dirty="0"/>
              <a:t>inflation</a:t>
            </a:r>
            <a:r>
              <a:rPr lang="en-US" sz="2000" dirty="0"/>
              <a:t> is expected </a:t>
            </a:r>
            <a:r>
              <a:rPr lang="en-US" sz="2000" b="1" dirty="0"/>
              <a:t>to average 3.5% </a:t>
            </a:r>
            <a:r>
              <a:rPr lang="en-US" sz="2000" dirty="0"/>
              <a:t>for the coming year, while </a:t>
            </a:r>
            <a:r>
              <a:rPr lang="en-US" sz="2000" b="1" dirty="0"/>
              <a:t>U.S. dollar inflation </a:t>
            </a:r>
            <a:r>
              <a:rPr lang="en-US" sz="2000" dirty="0"/>
              <a:t>is expected to be 2.5%. The </a:t>
            </a:r>
            <a:r>
              <a:rPr lang="en-US" sz="2000" b="1" dirty="0"/>
              <a:t>current spot rate is $1.3620/€.</a:t>
            </a:r>
            <a:r>
              <a:rPr lang="en-US" sz="2000" dirty="0"/>
              <a:t> What should you </a:t>
            </a:r>
            <a:r>
              <a:rPr lang="en-US" sz="2000" b="1" dirty="0"/>
              <a:t>budget as the U.S. dollar cost of the one week rental? </a:t>
            </a:r>
          </a:p>
        </p:txBody>
      </p:sp>
    </p:spTree>
    <p:extLst>
      <p:ext uri="{BB962C8B-B14F-4D97-AF65-F5344CB8AC3E}">
        <p14:creationId xmlns:p14="http://schemas.microsoft.com/office/powerpoint/2010/main" val="370309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64C52-9489-48B0-92E6-7CEEF48F03F0}"/>
              </a:ext>
            </a:extLst>
          </p:cNvPr>
          <p:cNvPicPr>
            <a:picLocks noChangeAspect="1"/>
          </p:cNvPicPr>
          <p:nvPr/>
        </p:nvPicPr>
        <p:blipFill>
          <a:blip r:embed="rId3"/>
          <a:stretch>
            <a:fillRect/>
          </a:stretch>
        </p:blipFill>
        <p:spPr>
          <a:xfrm>
            <a:off x="385272" y="1426464"/>
            <a:ext cx="8373455" cy="2377440"/>
          </a:xfrm>
          <a:prstGeom prst="rect">
            <a:avLst/>
          </a:prstGeom>
        </p:spPr>
      </p:pic>
      <p:sp>
        <p:nvSpPr>
          <p:cNvPr id="2" name="Rectangle 1">
            <a:extLst>
              <a:ext uri="{FF2B5EF4-FFF2-40B4-BE49-F238E27FC236}">
                <a16:creationId xmlns:a16="http://schemas.microsoft.com/office/drawing/2014/main" id="{A9C59B03-143B-48A5-B845-F8289FB76C8C}"/>
              </a:ext>
            </a:extLst>
          </p:cNvPr>
          <p:cNvSpPr/>
          <p:nvPr/>
        </p:nvSpPr>
        <p:spPr>
          <a:xfrm>
            <a:off x="385272" y="4008203"/>
            <a:ext cx="8373454" cy="369332"/>
          </a:xfrm>
          <a:prstGeom prst="rect">
            <a:avLst/>
          </a:prstGeom>
        </p:spPr>
        <p:txBody>
          <a:bodyPr wrap="square">
            <a:spAutoFit/>
          </a:bodyPr>
          <a:lstStyle/>
          <a:p>
            <a:r>
              <a:rPr lang="en-US" dirty="0"/>
              <a:t>What should you </a:t>
            </a:r>
            <a:r>
              <a:rPr lang="en-US" b="1" dirty="0"/>
              <a:t>budget as the U.S. dollar cost of the one week rental? </a:t>
            </a:r>
            <a:endParaRPr lang="en-US" dirty="0"/>
          </a:p>
        </p:txBody>
      </p:sp>
    </p:spTree>
    <p:extLst>
      <p:ext uri="{BB962C8B-B14F-4D97-AF65-F5344CB8AC3E}">
        <p14:creationId xmlns:p14="http://schemas.microsoft.com/office/powerpoint/2010/main" val="337412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64C52-9489-48B0-92E6-7CEEF48F03F0}"/>
              </a:ext>
            </a:extLst>
          </p:cNvPr>
          <p:cNvPicPr>
            <a:picLocks noChangeAspect="1"/>
          </p:cNvPicPr>
          <p:nvPr/>
        </p:nvPicPr>
        <p:blipFill>
          <a:blip r:embed="rId3"/>
          <a:stretch>
            <a:fillRect/>
          </a:stretch>
        </p:blipFill>
        <p:spPr>
          <a:xfrm>
            <a:off x="385272" y="1426464"/>
            <a:ext cx="8373455" cy="2377440"/>
          </a:xfrm>
          <a:prstGeom prst="rect">
            <a:avLst/>
          </a:prstGeom>
        </p:spPr>
      </p:pic>
      <p:sp>
        <p:nvSpPr>
          <p:cNvPr id="7" name="TextBox 6">
            <a:extLst>
              <a:ext uri="{FF2B5EF4-FFF2-40B4-BE49-F238E27FC236}">
                <a16:creationId xmlns:a16="http://schemas.microsoft.com/office/drawing/2014/main" id="{E240C6D6-218E-401C-813A-AD1BF588087E}"/>
              </a:ext>
            </a:extLst>
          </p:cNvPr>
          <p:cNvSpPr txBox="1"/>
          <p:nvPr/>
        </p:nvSpPr>
        <p:spPr>
          <a:xfrm>
            <a:off x="722670" y="3954208"/>
            <a:ext cx="7698658" cy="1477328"/>
          </a:xfrm>
          <a:prstGeom prst="rect">
            <a:avLst/>
          </a:prstGeom>
          <a:noFill/>
        </p:spPr>
        <p:txBody>
          <a:bodyPr wrap="square" rtlCol="0">
            <a:spAutoFit/>
          </a:bodyPr>
          <a:lstStyle/>
          <a:p>
            <a:r>
              <a:rPr lang="en-US" dirty="0"/>
              <a:t>Step 1) </a:t>
            </a:r>
          </a:p>
          <a:p>
            <a:endParaRPr lang="en-US" dirty="0"/>
          </a:p>
          <a:p>
            <a:r>
              <a:rPr lang="en-US" dirty="0"/>
              <a:t>Determine nominal weekly rent in Euro 1 Year from now</a:t>
            </a:r>
          </a:p>
          <a:p>
            <a:endParaRPr lang="en-US" dirty="0"/>
          </a:p>
          <a:p>
            <a:r>
              <a:rPr lang="en-US" dirty="0"/>
              <a:t>Rent Now + (1 Inflation rate France) = €9,800 * (1+0.035) = € 10,143</a:t>
            </a:r>
          </a:p>
        </p:txBody>
      </p:sp>
    </p:spTree>
    <p:extLst>
      <p:ext uri="{BB962C8B-B14F-4D97-AF65-F5344CB8AC3E}">
        <p14:creationId xmlns:p14="http://schemas.microsoft.com/office/powerpoint/2010/main" val="2823148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64C52-9489-48B0-92E6-7CEEF48F03F0}"/>
              </a:ext>
            </a:extLst>
          </p:cNvPr>
          <p:cNvPicPr>
            <a:picLocks noChangeAspect="1"/>
          </p:cNvPicPr>
          <p:nvPr/>
        </p:nvPicPr>
        <p:blipFill>
          <a:blip r:embed="rId3"/>
          <a:stretch>
            <a:fillRect/>
          </a:stretch>
        </p:blipFill>
        <p:spPr>
          <a:xfrm>
            <a:off x="385272" y="1426464"/>
            <a:ext cx="8373455" cy="2377440"/>
          </a:xfrm>
          <a:prstGeom prst="rect">
            <a:avLst/>
          </a:prstGeom>
        </p:spPr>
      </p:pic>
      <p:sp>
        <p:nvSpPr>
          <p:cNvPr id="7" name="TextBox 6">
            <a:extLst>
              <a:ext uri="{FF2B5EF4-FFF2-40B4-BE49-F238E27FC236}">
                <a16:creationId xmlns:a16="http://schemas.microsoft.com/office/drawing/2014/main" id="{E240C6D6-218E-401C-813A-AD1BF588087E}"/>
              </a:ext>
            </a:extLst>
          </p:cNvPr>
          <p:cNvSpPr txBox="1"/>
          <p:nvPr/>
        </p:nvSpPr>
        <p:spPr>
          <a:xfrm>
            <a:off x="722670" y="3954208"/>
            <a:ext cx="7698658" cy="1477328"/>
          </a:xfrm>
          <a:prstGeom prst="rect">
            <a:avLst/>
          </a:prstGeom>
          <a:noFill/>
        </p:spPr>
        <p:txBody>
          <a:bodyPr wrap="square" rtlCol="0">
            <a:spAutoFit/>
          </a:bodyPr>
          <a:lstStyle/>
          <a:p>
            <a:r>
              <a:rPr lang="en-US" dirty="0"/>
              <a:t>Step 2) </a:t>
            </a:r>
          </a:p>
          <a:p>
            <a:endParaRPr lang="en-US" dirty="0"/>
          </a:p>
          <a:p>
            <a:r>
              <a:rPr lang="en-US" dirty="0"/>
              <a:t>Determine Purchasing Power Exchange Rate forecast</a:t>
            </a:r>
          </a:p>
          <a:p>
            <a:endParaRPr lang="en-US" dirty="0"/>
          </a:p>
          <a:p>
            <a:endParaRPr lang="en-US" dirty="0"/>
          </a:p>
        </p:txBody>
      </p:sp>
    </p:spTree>
    <p:extLst>
      <p:ext uri="{BB962C8B-B14F-4D97-AF65-F5344CB8AC3E}">
        <p14:creationId xmlns:p14="http://schemas.microsoft.com/office/powerpoint/2010/main" val="410153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64C52-9489-48B0-92E6-7CEEF48F03F0}"/>
              </a:ext>
            </a:extLst>
          </p:cNvPr>
          <p:cNvPicPr>
            <a:picLocks noChangeAspect="1"/>
          </p:cNvPicPr>
          <p:nvPr/>
        </p:nvPicPr>
        <p:blipFill>
          <a:blip r:embed="rId3"/>
          <a:stretch>
            <a:fillRect/>
          </a:stretch>
        </p:blipFill>
        <p:spPr>
          <a:xfrm>
            <a:off x="385272" y="1426464"/>
            <a:ext cx="8373455" cy="2377440"/>
          </a:xfrm>
          <a:prstGeom prst="rect">
            <a:avLst/>
          </a:prstGeom>
        </p:spPr>
      </p:pic>
      <p:sp>
        <p:nvSpPr>
          <p:cNvPr id="7" name="TextBox 6">
            <a:extLst>
              <a:ext uri="{FF2B5EF4-FFF2-40B4-BE49-F238E27FC236}">
                <a16:creationId xmlns:a16="http://schemas.microsoft.com/office/drawing/2014/main" id="{E240C6D6-218E-401C-813A-AD1BF588087E}"/>
              </a:ext>
            </a:extLst>
          </p:cNvPr>
          <p:cNvSpPr txBox="1"/>
          <p:nvPr/>
        </p:nvSpPr>
        <p:spPr>
          <a:xfrm>
            <a:off x="722670" y="3954208"/>
            <a:ext cx="7698658" cy="1477328"/>
          </a:xfrm>
          <a:prstGeom prst="rect">
            <a:avLst/>
          </a:prstGeom>
          <a:noFill/>
        </p:spPr>
        <p:txBody>
          <a:bodyPr wrap="square" rtlCol="0">
            <a:spAutoFit/>
          </a:bodyPr>
          <a:lstStyle/>
          <a:p>
            <a:r>
              <a:rPr lang="en-US" dirty="0"/>
              <a:t>Step 2) </a:t>
            </a:r>
          </a:p>
          <a:p>
            <a:endParaRPr lang="en-US" dirty="0"/>
          </a:p>
          <a:p>
            <a:r>
              <a:rPr lang="en-US" dirty="0"/>
              <a:t>Determine Purchasing Power Exchange Rate forecast</a:t>
            </a:r>
          </a:p>
          <a:p>
            <a:endParaRPr lang="en-US" dirty="0"/>
          </a:p>
          <a:p>
            <a:endParaRPr lang="en-US" dirty="0"/>
          </a:p>
        </p:txBody>
      </p:sp>
      <p:pic>
        <p:nvPicPr>
          <p:cNvPr id="2" name="Picture 1">
            <a:extLst>
              <a:ext uri="{FF2B5EF4-FFF2-40B4-BE49-F238E27FC236}">
                <a16:creationId xmlns:a16="http://schemas.microsoft.com/office/drawing/2014/main" id="{535CC508-7701-4F4D-9122-D52B857396AE}"/>
              </a:ext>
            </a:extLst>
          </p:cNvPr>
          <p:cNvPicPr>
            <a:picLocks noChangeAspect="1"/>
          </p:cNvPicPr>
          <p:nvPr/>
        </p:nvPicPr>
        <p:blipFill rotWithShape="1">
          <a:blip r:embed="rId4"/>
          <a:srcRect r="83157" b="3844"/>
          <a:stretch/>
        </p:blipFill>
        <p:spPr>
          <a:xfrm>
            <a:off x="1172718" y="5124354"/>
            <a:ext cx="2320290" cy="914972"/>
          </a:xfrm>
          <a:prstGeom prst="rect">
            <a:avLst/>
          </a:prstGeom>
        </p:spPr>
      </p:pic>
      <p:sp>
        <p:nvSpPr>
          <p:cNvPr id="3" name="TextBox 2">
            <a:extLst>
              <a:ext uri="{FF2B5EF4-FFF2-40B4-BE49-F238E27FC236}">
                <a16:creationId xmlns:a16="http://schemas.microsoft.com/office/drawing/2014/main" id="{76511789-7652-415D-ABC6-FAF88019F434}"/>
              </a:ext>
            </a:extLst>
          </p:cNvPr>
          <p:cNvSpPr txBox="1"/>
          <p:nvPr/>
        </p:nvSpPr>
        <p:spPr>
          <a:xfrm>
            <a:off x="3694176" y="5246870"/>
            <a:ext cx="5177200" cy="923330"/>
          </a:xfrm>
          <a:prstGeom prst="rect">
            <a:avLst/>
          </a:prstGeom>
          <a:noFill/>
        </p:spPr>
        <p:txBody>
          <a:bodyPr wrap="square" rtlCol="0">
            <a:spAutoFit/>
          </a:bodyPr>
          <a:lstStyle/>
          <a:p>
            <a:r>
              <a:rPr lang="en-US" dirty="0"/>
              <a:t>= S</a:t>
            </a:r>
            <a:r>
              <a:rPr lang="en-US" baseline="-25000" dirty="0"/>
              <a:t>t+1 </a:t>
            </a:r>
            <a:r>
              <a:rPr lang="en-US" dirty="0"/>
              <a:t>= 1.3620 ($/€) * (1+0.025)/(1+0.035) = </a:t>
            </a:r>
          </a:p>
          <a:p>
            <a:endParaRPr lang="en-US" dirty="0"/>
          </a:p>
          <a:p>
            <a:r>
              <a:rPr lang="en-US" dirty="0"/>
              <a:t>= 1.3488 ($/ €)</a:t>
            </a:r>
          </a:p>
        </p:txBody>
      </p:sp>
    </p:spTree>
    <p:extLst>
      <p:ext uri="{BB962C8B-B14F-4D97-AF65-F5344CB8AC3E}">
        <p14:creationId xmlns:p14="http://schemas.microsoft.com/office/powerpoint/2010/main" val="392407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868247-49E0-4E84-9670-E6695D0E2E58}"/>
              </a:ext>
            </a:extLst>
          </p:cNvPr>
          <p:cNvPicPr>
            <a:picLocks noChangeAspect="1"/>
          </p:cNvPicPr>
          <p:nvPr/>
        </p:nvPicPr>
        <p:blipFill>
          <a:blip r:embed="rId2"/>
          <a:stretch>
            <a:fillRect/>
          </a:stretch>
        </p:blipFill>
        <p:spPr>
          <a:xfrm>
            <a:off x="385272" y="1426464"/>
            <a:ext cx="8373455" cy="2377440"/>
          </a:xfrm>
          <a:prstGeom prst="rect">
            <a:avLst/>
          </a:prstGeom>
        </p:spPr>
      </p:pic>
      <p:sp>
        <p:nvSpPr>
          <p:cNvPr id="4" name="TextBox 3">
            <a:extLst>
              <a:ext uri="{FF2B5EF4-FFF2-40B4-BE49-F238E27FC236}">
                <a16:creationId xmlns:a16="http://schemas.microsoft.com/office/drawing/2014/main" id="{34989503-ACEB-4666-909F-86A3E5523368}"/>
              </a:ext>
            </a:extLst>
          </p:cNvPr>
          <p:cNvSpPr txBox="1"/>
          <p:nvPr/>
        </p:nvSpPr>
        <p:spPr>
          <a:xfrm>
            <a:off x="722669" y="3954208"/>
            <a:ext cx="8036057" cy="1754326"/>
          </a:xfrm>
          <a:prstGeom prst="rect">
            <a:avLst/>
          </a:prstGeom>
          <a:noFill/>
        </p:spPr>
        <p:txBody>
          <a:bodyPr wrap="square" rtlCol="0">
            <a:spAutoFit/>
          </a:bodyPr>
          <a:lstStyle/>
          <a:p>
            <a:r>
              <a:rPr lang="en-US" dirty="0"/>
              <a:t>Step 3) </a:t>
            </a:r>
          </a:p>
          <a:p>
            <a:endParaRPr lang="en-US" dirty="0"/>
          </a:p>
          <a:p>
            <a:r>
              <a:rPr lang="en-US" dirty="0"/>
              <a:t>Determine Cost of rent in USD one year from now:</a:t>
            </a:r>
          </a:p>
          <a:p>
            <a:endParaRPr lang="en-US" dirty="0"/>
          </a:p>
          <a:p>
            <a:endParaRPr lang="en-US" dirty="0"/>
          </a:p>
          <a:p>
            <a:endParaRPr lang="en-US" dirty="0"/>
          </a:p>
        </p:txBody>
      </p:sp>
    </p:spTree>
    <p:extLst>
      <p:ext uri="{BB962C8B-B14F-4D97-AF65-F5344CB8AC3E}">
        <p14:creationId xmlns:p14="http://schemas.microsoft.com/office/powerpoint/2010/main" val="251140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868247-49E0-4E84-9670-E6695D0E2E58}"/>
              </a:ext>
            </a:extLst>
          </p:cNvPr>
          <p:cNvPicPr>
            <a:picLocks noChangeAspect="1"/>
          </p:cNvPicPr>
          <p:nvPr/>
        </p:nvPicPr>
        <p:blipFill>
          <a:blip r:embed="rId2"/>
          <a:stretch>
            <a:fillRect/>
          </a:stretch>
        </p:blipFill>
        <p:spPr>
          <a:xfrm>
            <a:off x="385272" y="1426464"/>
            <a:ext cx="8373455" cy="2377440"/>
          </a:xfrm>
          <a:prstGeom prst="rect">
            <a:avLst/>
          </a:prstGeom>
        </p:spPr>
      </p:pic>
      <p:sp>
        <p:nvSpPr>
          <p:cNvPr id="4" name="TextBox 3">
            <a:extLst>
              <a:ext uri="{FF2B5EF4-FFF2-40B4-BE49-F238E27FC236}">
                <a16:creationId xmlns:a16="http://schemas.microsoft.com/office/drawing/2014/main" id="{34989503-ACEB-4666-909F-86A3E5523368}"/>
              </a:ext>
            </a:extLst>
          </p:cNvPr>
          <p:cNvSpPr txBox="1"/>
          <p:nvPr/>
        </p:nvSpPr>
        <p:spPr>
          <a:xfrm>
            <a:off x="722669" y="3954208"/>
            <a:ext cx="8036057" cy="2585323"/>
          </a:xfrm>
          <a:prstGeom prst="rect">
            <a:avLst/>
          </a:prstGeom>
          <a:noFill/>
        </p:spPr>
        <p:txBody>
          <a:bodyPr wrap="square" rtlCol="0">
            <a:spAutoFit/>
          </a:bodyPr>
          <a:lstStyle/>
          <a:p>
            <a:r>
              <a:rPr lang="en-US" dirty="0"/>
              <a:t>Step 3) </a:t>
            </a:r>
          </a:p>
          <a:p>
            <a:endParaRPr lang="en-US" dirty="0"/>
          </a:p>
          <a:p>
            <a:r>
              <a:rPr lang="en-US" dirty="0"/>
              <a:t>Determine Cost of rent in USD one year from now:</a:t>
            </a:r>
          </a:p>
          <a:p>
            <a:endParaRPr lang="en-US" dirty="0"/>
          </a:p>
          <a:p>
            <a:endParaRPr lang="en-US" dirty="0"/>
          </a:p>
          <a:p>
            <a:r>
              <a:rPr lang="en-US" dirty="0"/>
              <a:t>Rent 1 </a:t>
            </a:r>
            <a:r>
              <a:rPr lang="en-US" dirty="0" err="1"/>
              <a:t>yr</a:t>
            </a:r>
            <a:r>
              <a:rPr lang="en-US" dirty="0"/>
              <a:t> from now * PPP forecasted Spot Rate = 10,143€ * 1.3488 ($/ €) =</a:t>
            </a:r>
          </a:p>
          <a:p>
            <a:endParaRPr lang="en-US" dirty="0"/>
          </a:p>
          <a:p>
            <a:r>
              <a:rPr lang="en-US" dirty="0"/>
              <a:t>= $ 13,681.39 </a:t>
            </a:r>
          </a:p>
          <a:p>
            <a:endParaRPr lang="en-US" dirty="0"/>
          </a:p>
        </p:txBody>
      </p:sp>
    </p:spTree>
    <p:extLst>
      <p:ext uri="{BB962C8B-B14F-4D97-AF65-F5344CB8AC3E}">
        <p14:creationId xmlns:p14="http://schemas.microsoft.com/office/powerpoint/2010/main" val="326877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537F-24D2-482A-966C-B3DED0FFFC84}"/>
              </a:ext>
            </a:extLst>
          </p:cNvPr>
          <p:cNvSpPr>
            <a:spLocks noGrp="1"/>
          </p:cNvSpPr>
          <p:nvPr>
            <p:ph type="title"/>
          </p:nvPr>
        </p:nvSpPr>
        <p:spPr>
          <a:xfrm>
            <a:off x="685800" y="140075"/>
            <a:ext cx="7772400" cy="1012864"/>
          </a:xfrm>
          <a:solidFill>
            <a:schemeClr val="bg1"/>
          </a:solidFill>
        </p:spPr>
        <p:txBody>
          <a:bodyPr/>
          <a:lstStyle/>
          <a:p>
            <a:r>
              <a:rPr lang="en-US" dirty="0"/>
              <a:t>AVTO – Part I</a:t>
            </a:r>
          </a:p>
        </p:txBody>
      </p:sp>
      <p:pic>
        <p:nvPicPr>
          <p:cNvPr id="3" name="Picture 2">
            <a:extLst>
              <a:ext uri="{FF2B5EF4-FFF2-40B4-BE49-F238E27FC236}">
                <a16:creationId xmlns:a16="http://schemas.microsoft.com/office/drawing/2014/main" id="{F7BA0EBC-A5E8-4AF7-AF07-401A42BDBE9E}"/>
              </a:ext>
            </a:extLst>
          </p:cNvPr>
          <p:cNvPicPr>
            <a:picLocks noChangeAspect="1"/>
          </p:cNvPicPr>
          <p:nvPr/>
        </p:nvPicPr>
        <p:blipFill>
          <a:blip r:embed="rId2"/>
          <a:stretch>
            <a:fillRect/>
          </a:stretch>
        </p:blipFill>
        <p:spPr>
          <a:xfrm>
            <a:off x="132522" y="1152940"/>
            <a:ext cx="8892207" cy="5367130"/>
          </a:xfrm>
          <a:prstGeom prst="rect">
            <a:avLst/>
          </a:prstGeom>
        </p:spPr>
      </p:pic>
    </p:spTree>
    <p:extLst>
      <p:ext uri="{BB962C8B-B14F-4D97-AF65-F5344CB8AC3E}">
        <p14:creationId xmlns:p14="http://schemas.microsoft.com/office/powerpoint/2010/main" val="1372868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537F-24D2-482A-966C-B3DED0FFFC84}"/>
              </a:ext>
            </a:extLst>
          </p:cNvPr>
          <p:cNvSpPr>
            <a:spLocks noGrp="1"/>
          </p:cNvSpPr>
          <p:nvPr>
            <p:ph type="title"/>
          </p:nvPr>
        </p:nvSpPr>
        <p:spPr>
          <a:xfrm>
            <a:off x="473765" y="140075"/>
            <a:ext cx="7772400" cy="721316"/>
          </a:xfrm>
          <a:solidFill>
            <a:schemeClr val="bg1"/>
          </a:solidFill>
        </p:spPr>
        <p:txBody>
          <a:bodyPr/>
          <a:lstStyle/>
          <a:p>
            <a:r>
              <a:rPr lang="en-US" dirty="0"/>
              <a:t>AVTO – Part I</a:t>
            </a:r>
          </a:p>
        </p:txBody>
      </p:sp>
      <p:pic>
        <p:nvPicPr>
          <p:cNvPr id="3" name="Picture 2">
            <a:extLst>
              <a:ext uri="{FF2B5EF4-FFF2-40B4-BE49-F238E27FC236}">
                <a16:creationId xmlns:a16="http://schemas.microsoft.com/office/drawing/2014/main" id="{F7BA0EBC-A5E8-4AF7-AF07-401A42BDBE9E}"/>
              </a:ext>
            </a:extLst>
          </p:cNvPr>
          <p:cNvPicPr>
            <a:picLocks noChangeAspect="1"/>
          </p:cNvPicPr>
          <p:nvPr/>
        </p:nvPicPr>
        <p:blipFill rotWithShape="1">
          <a:blip r:embed="rId2"/>
          <a:srcRect b="29195"/>
          <a:stretch/>
        </p:blipFill>
        <p:spPr>
          <a:xfrm>
            <a:off x="154139" y="1179443"/>
            <a:ext cx="8835721" cy="3790121"/>
          </a:xfrm>
          <a:prstGeom prst="rect">
            <a:avLst/>
          </a:prstGeom>
        </p:spPr>
      </p:pic>
    </p:spTree>
    <p:extLst>
      <p:ext uri="{BB962C8B-B14F-4D97-AF65-F5344CB8AC3E}">
        <p14:creationId xmlns:p14="http://schemas.microsoft.com/office/powerpoint/2010/main" val="31817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537F-24D2-482A-966C-B3DED0FFFC84}"/>
              </a:ext>
            </a:extLst>
          </p:cNvPr>
          <p:cNvSpPr>
            <a:spLocks noGrp="1"/>
          </p:cNvSpPr>
          <p:nvPr>
            <p:ph type="title"/>
          </p:nvPr>
        </p:nvSpPr>
        <p:spPr/>
        <p:txBody>
          <a:bodyPr/>
          <a:lstStyle/>
          <a:p>
            <a:r>
              <a:rPr lang="en-US" dirty="0"/>
              <a:t>AVTO – Part I</a:t>
            </a:r>
          </a:p>
        </p:txBody>
      </p:sp>
      <p:pic>
        <p:nvPicPr>
          <p:cNvPr id="3" name="Picture 2">
            <a:extLst>
              <a:ext uri="{FF2B5EF4-FFF2-40B4-BE49-F238E27FC236}">
                <a16:creationId xmlns:a16="http://schemas.microsoft.com/office/drawing/2014/main" id="{F7BA0EBC-A5E8-4AF7-AF07-401A42BDBE9E}"/>
              </a:ext>
            </a:extLst>
          </p:cNvPr>
          <p:cNvPicPr>
            <a:picLocks noChangeAspect="1"/>
          </p:cNvPicPr>
          <p:nvPr/>
        </p:nvPicPr>
        <p:blipFill rotWithShape="1">
          <a:blip r:embed="rId2"/>
          <a:srcRect b="29195"/>
          <a:stretch/>
        </p:blipFill>
        <p:spPr>
          <a:xfrm>
            <a:off x="154139" y="1693718"/>
            <a:ext cx="8835721" cy="2743199"/>
          </a:xfrm>
          <a:prstGeom prst="rect">
            <a:avLst/>
          </a:prstGeom>
        </p:spPr>
      </p:pic>
      <p:pic>
        <p:nvPicPr>
          <p:cNvPr id="4" name="Picture 3">
            <a:extLst>
              <a:ext uri="{FF2B5EF4-FFF2-40B4-BE49-F238E27FC236}">
                <a16:creationId xmlns:a16="http://schemas.microsoft.com/office/drawing/2014/main" id="{726C84EE-6887-44EF-8A4B-20EF33ECAC9F}"/>
              </a:ext>
            </a:extLst>
          </p:cNvPr>
          <p:cNvPicPr>
            <a:picLocks noChangeAspect="1"/>
          </p:cNvPicPr>
          <p:nvPr/>
        </p:nvPicPr>
        <p:blipFill>
          <a:blip r:embed="rId3"/>
          <a:stretch>
            <a:fillRect/>
          </a:stretch>
        </p:blipFill>
        <p:spPr>
          <a:xfrm>
            <a:off x="220132" y="4877016"/>
            <a:ext cx="8769728" cy="574531"/>
          </a:xfrm>
          <a:prstGeom prst="rect">
            <a:avLst/>
          </a:prstGeom>
        </p:spPr>
      </p:pic>
      <p:sp>
        <p:nvSpPr>
          <p:cNvPr id="5" name="TextBox 4">
            <a:extLst>
              <a:ext uri="{FF2B5EF4-FFF2-40B4-BE49-F238E27FC236}">
                <a16:creationId xmlns:a16="http://schemas.microsoft.com/office/drawing/2014/main" id="{1081FCF4-2900-4FFD-89B4-08DEBEB4BE46}"/>
              </a:ext>
            </a:extLst>
          </p:cNvPr>
          <p:cNvSpPr txBox="1"/>
          <p:nvPr/>
        </p:nvSpPr>
        <p:spPr>
          <a:xfrm>
            <a:off x="3023755" y="5870864"/>
            <a:ext cx="1870363" cy="369332"/>
          </a:xfrm>
          <a:prstGeom prst="rect">
            <a:avLst/>
          </a:prstGeom>
          <a:noFill/>
        </p:spPr>
        <p:txBody>
          <a:bodyPr wrap="square" rtlCol="0">
            <a:spAutoFit/>
          </a:bodyPr>
          <a:lstStyle/>
          <a:p>
            <a:r>
              <a:rPr lang="en-US" dirty="0"/>
              <a:t>260,000*1.14</a:t>
            </a:r>
          </a:p>
        </p:txBody>
      </p:sp>
      <p:cxnSp>
        <p:nvCxnSpPr>
          <p:cNvPr id="7" name="Straight Arrow Connector 6">
            <a:extLst>
              <a:ext uri="{FF2B5EF4-FFF2-40B4-BE49-F238E27FC236}">
                <a16:creationId xmlns:a16="http://schemas.microsoft.com/office/drawing/2014/main" id="{D2B204E5-B005-49B8-8AD0-F406B743724E}"/>
              </a:ext>
            </a:extLst>
          </p:cNvPr>
          <p:cNvCxnSpPr>
            <a:endCxn id="4" idx="2"/>
          </p:cNvCxnSpPr>
          <p:nvPr/>
        </p:nvCxnSpPr>
        <p:spPr>
          <a:xfrm flipV="1">
            <a:off x="4239491" y="5451547"/>
            <a:ext cx="365505" cy="336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1BC807-FBC2-4DBB-A2B8-2F115733DBF9}"/>
              </a:ext>
            </a:extLst>
          </p:cNvPr>
          <p:cNvSpPr txBox="1"/>
          <p:nvPr/>
        </p:nvSpPr>
        <p:spPr>
          <a:xfrm>
            <a:off x="4894118" y="6057717"/>
            <a:ext cx="1870363" cy="369332"/>
          </a:xfrm>
          <a:prstGeom prst="rect">
            <a:avLst/>
          </a:prstGeom>
          <a:noFill/>
        </p:spPr>
        <p:txBody>
          <a:bodyPr wrap="square" rtlCol="0">
            <a:spAutoFit/>
          </a:bodyPr>
          <a:lstStyle/>
          <a:p>
            <a:r>
              <a:rPr lang="en-US" dirty="0"/>
              <a:t>296,400*1.12</a:t>
            </a:r>
          </a:p>
        </p:txBody>
      </p:sp>
      <p:cxnSp>
        <p:nvCxnSpPr>
          <p:cNvPr id="9" name="Straight Arrow Connector 8">
            <a:extLst>
              <a:ext uri="{FF2B5EF4-FFF2-40B4-BE49-F238E27FC236}">
                <a16:creationId xmlns:a16="http://schemas.microsoft.com/office/drawing/2014/main" id="{7D87565B-9FEE-492B-9E14-838092E7E996}"/>
              </a:ext>
            </a:extLst>
          </p:cNvPr>
          <p:cNvCxnSpPr>
            <a:cxnSpLocks/>
          </p:cNvCxnSpPr>
          <p:nvPr/>
        </p:nvCxnSpPr>
        <p:spPr>
          <a:xfrm flipV="1">
            <a:off x="5415487" y="5429923"/>
            <a:ext cx="152400" cy="758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9757423-CD05-4C2D-B162-93BED0BFC0A5}"/>
              </a:ext>
            </a:extLst>
          </p:cNvPr>
          <p:cNvSpPr txBox="1"/>
          <p:nvPr/>
        </p:nvSpPr>
        <p:spPr>
          <a:xfrm>
            <a:off x="6728204" y="6004036"/>
            <a:ext cx="1870363" cy="369332"/>
          </a:xfrm>
          <a:prstGeom prst="rect">
            <a:avLst/>
          </a:prstGeom>
          <a:noFill/>
        </p:spPr>
        <p:txBody>
          <a:bodyPr wrap="square" rtlCol="0">
            <a:spAutoFit/>
          </a:bodyPr>
          <a:lstStyle/>
          <a:p>
            <a:r>
              <a:rPr lang="en-US" dirty="0"/>
              <a:t>331,968*1.11</a:t>
            </a:r>
          </a:p>
        </p:txBody>
      </p:sp>
      <p:cxnSp>
        <p:nvCxnSpPr>
          <p:cNvPr id="13" name="Straight Arrow Connector 12">
            <a:extLst>
              <a:ext uri="{FF2B5EF4-FFF2-40B4-BE49-F238E27FC236}">
                <a16:creationId xmlns:a16="http://schemas.microsoft.com/office/drawing/2014/main" id="{6312E946-BA85-4973-960C-551A40CAB43B}"/>
              </a:ext>
            </a:extLst>
          </p:cNvPr>
          <p:cNvCxnSpPr/>
          <p:nvPr/>
        </p:nvCxnSpPr>
        <p:spPr>
          <a:xfrm flipH="1" flipV="1">
            <a:off x="6670964" y="5476539"/>
            <a:ext cx="374072" cy="415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34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7A24-ECDC-4B73-A1CA-6638B4126899}"/>
              </a:ext>
            </a:extLst>
          </p:cNvPr>
          <p:cNvSpPr>
            <a:spLocks noGrp="1"/>
          </p:cNvSpPr>
          <p:nvPr>
            <p:ph type="title"/>
          </p:nvPr>
        </p:nvSpPr>
        <p:spPr>
          <a:xfrm>
            <a:off x="685800" y="1518301"/>
            <a:ext cx="7772400" cy="1609344"/>
          </a:xfrm>
        </p:spPr>
        <p:txBody>
          <a:bodyPr/>
          <a:lstStyle/>
          <a:p>
            <a:r>
              <a:rPr lang="en-US" dirty="0"/>
              <a:t>EXCHANGE RATES </a:t>
            </a:r>
          </a:p>
        </p:txBody>
      </p:sp>
    </p:spTree>
    <p:extLst>
      <p:ext uri="{BB962C8B-B14F-4D97-AF65-F5344CB8AC3E}">
        <p14:creationId xmlns:p14="http://schemas.microsoft.com/office/powerpoint/2010/main" val="4023379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537F-24D2-482A-966C-B3DED0FFFC84}"/>
              </a:ext>
            </a:extLst>
          </p:cNvPr>
          <p:cNvSpPr>
            <a:spLocks noGrp="1"/>
          </p:cNvSpPr>
          <p:nvPr>
            <p:ph type="title"/>
          </p:nvPr>
        </p:nvSpPr>
        <p:spPr>
          <a:xfrm>
            <a:off x="597478" y="113571"/>
            <a:ext cx="7772400" cy="689471"/>
          </a:xfrm>
          <a:solidFill>
            <a:schemeClr val="bg1"/>
          </a:solidFill>
        </p:spPr>
        <p:txBody>
          <a:bodyPr/>
          <a:lstStyle/>
          <a:p>
            <a:r>
              <a:rPr lang="en-US" dirty="0"/>
              <a:t>AVTO – Part I</a:t>
            </a:r>
          </a:p>
        </p:txBody>
      </p:sp>
      <p:pic>
        <p:nvPicPr>
          <p:cNvPr id="3" name="Picture 2">
            <a:extLst>
              <a:ext uri="{FF2B5EF4-FFF2-40B4-BE49-F238E27FC236}">
                <a16:creationId xmlns:a16="http://schemas.microsoft.com/office/drawing/2014/main" id="{F7BA0EBC-A5E8-4AF7-AF07-401A42BDBE9E}"/>
              </a:ext>
            </a:extLst>
          </p:cNvPr>
          <p:cNvPicPr>
            <a:picLocks noChangeAspect="1"/>
          </p:cNvPicPr>
          <p:nvPr/>
        </p:nvPicPr>
        <p:blipFill rotWithShape="1">
          <a:blip r:embed="rId2"/>
          <a:srcRect b="12863"/>
          <a:stretch/>
        </p:blipFill>
        <p:spPr>
          <a:xfrm>
            <a:off x="132522" y="967412"/>
            <a:ext cx="8762693" cy="3796613"/>
          </a:xfrm>
          <a:prstGeom prst="rect">
            <a:avLst/>
          </a:prstGeom>
        </p:spPr>
      </p:pic>
      <p:pic>
        <p:nvPicPr>
          <p:cNvPr id="4" name="Picture 3">
            <a:extLst>
              <a:ext uri="{FF2B5EF4-FFF2-40B4-BE49-F238E27FC236}">
                <a16:creationId xmlns:a16="http://schemas.microsoft.com/office/drawing/2014/main" id="{DD1A669B-BF77-411E-BC45-D35AF2A05E4A}"/>
              </a:ext>
            </a:extLst>
          </p:cNvPr>
          <p:cNvPicPr>
            <a:picLocks noChangeAspect="1"/>
          </p:cNvPicPr>
          <p:nvPr/>
        </p:nvPicPr>
        <p:blipFill rotWithShape="1">
          <a:blip r:embed="rId3"/>
          <a:srcRect r="83157" b="3844"/>
          <a:stretch/>
        </p:blipFill>
        <p:spPr>
          <a:xfrm>
            <a:off x="2378064" y="4768925"/>
            <a:ext cx="2320290" cy="914972"/>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4CEACB4-76A9-4E0C-83E9-146995643D22}"/>
                  </a:ext>
                </a:extLst>
              </p:cNvPr>
              <p:cNvSpPr/>
              <p:nvPr/>
            </p:nvSpPr>
            <p:spPr>
              <a:xfrm>
                <a:off x="248785" y="4769827"/>
                <a:ext cx="603948" cy="5321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𝐷𝐶</m:t>
                              </m:r>
                            </m:num>
                            <m:den>
                              <m:r>
                                <a:rPr lang="en-US" b="0" i="1" smtClean="0">
                                  <a:solidFill>
                                    <a:srgbClr val="FF0000"/>
                                  </a:solidFill>
                                  <a:latin typeface="Cambria Math" panose="02040503050406030204" pitchFamily="18" charset="0"/>
                                </a:rPr>
                                <m:t>𝐹𝐶</m:t>
                              </m:r>
                            </m:den>
                          </m:f>
                        </m:sub>
                      </m:sSub>
                    </m:oMath>
                  </m:oMathPara>
                </a14:m>
                <a:endParaRPr lang="en-US" dirty="0">
                  <a:solidFill>
                    <a:srgbClr val="FF0000"/>
                  </a:solidFill>
                </a:endParaRPr>
              </a:p>
            </p:txBody>
          </p:sp>
        </mc:Choice>
        <mc:Fallback xmlns="">
          <p:sp>
            <p:nvSpPr>
              <p:cNvPr id="5" name="Rectangle 4">
                <a:extLst>
                  <a:ext uri="{FF2B5EF4-FFF2-40B4-BE49-F238E27FC236}">
                    <a16:creationId xmlns:a16="http://schemas.microsoft.com/office/drawing/2014/main" id="{84CEACB4-76A9-4E0C-83E9-146995643D22}"/>
                  </a:ext>
                </a:extLst>
              </p:cNvPr>
              <p:cNvSpPr>
                <a:spLocks noRot="1" noChangeAspect="1" noMove="1" noResize="1" noEditPoints="1" noAdjustHandles="1" noChangeArrowheads="1" noChangeShapeType="1" noTextEdit="1"/>
              </p:cNvSpPr>
              <p:nvPr/>
            </p:nvSpPr>
            <p:spPr>
              <a:xfrm>
                <a:off x="248785" y="4769827"/>
                <a:ext cx="603948" cy="532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F68E0AD-006F-4C8B-82F8-80CBDE97A2FF}"/>
                  </a:ext>
                </a:extLst>
              </p:cNvPr>
              <p:cNvSpPr/>
              <p:nvPr/>
            </p:nvSpPr>
            <p:spPr>
              <a:xfrm>
                <a:off x="1058038" y="4764025"/>
                <a:ext cx="909415" cy="543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𝑟𝑢𝑏𝑙𝑒𝑠</m:t>
                              </m:r>
                            </m:num>
                            <m:den>
                              <m:r>
                                <a:rPr lang="en-US" b="0" i="1" smtClean="0">
                                  <a:solidFill>
                                    <a:srgbClr val="FF0000"/>
                                  </a:solidFill>
                                  <a:latin typeface="Cambria Math" panose="02040503050406030204" pitchFamily="18" charset="0"/>
                                </a:rPr>
                                <m:t>$</m:t>
                              </m:r>
                            </m:den>
                          </m:f>
                        </m:sub>
                      </m:sSub>
                    </m:oMath>
                  </m:oMathPara>
                </a14:m>
                <a:endParaRPr lang="en-US" dirty="0">
                  <a:solidFill>
                    <a:srgbClr val="FF0000"/>
                  </a:solidFill>
                </a:endParaRPr>
              </a:p>
            </p:txBody>
          </p:sp>
        </mc:Choice>
        <mc:Fallback xmlns="">
          <p:sp>
            <p:nvSpPr>
              <p:cNvPr id="6" name="Rectangle 5">
                <a:extLst>
                  <a:ext uri="{FF2B5EF4-FFF2-40B4-BE49-F238E27FC236}">
                    <a16:creationId xmlns:a16="http://schemas.microsoft.com/office/drawing/2014/main" id="{6F68E0AD-006F-4C8B-82F8-80CBDE97A2FF}"/>
                  </a:ext>
                </a:extLst>
              </p:cNvPr>
              <p:cNvSpPr>
                <a:spLocks noRot="1" noChangeAspect="1" noMove="1" noResize="1" noEditPoints="1" noAdjustHandles="1" noChangeArrowheads="1" noChangeShapeType="1" noTextEdit="1"/>
              </p:cNvSpPr>
              <p:nvPr/>
            </p:nvSpPr>
            <p:spPr>
              <a:xfrm>
                <a:off x="1058038" y="4764025"/>
                <a:ext cx="909415" cy="543803"/>
              </a:xfrm>
              <a:prstGeom prst="rect">
                <a:avLst/>
              </a:prstGeom>
              <a:blipFill>
                <a:blip r:embed="rId5"/>
                <a:stretch>
                  <a:fillRect b="-5618"/>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21D1334-E8CE-455C-ADE2-17A3B1B64915}"/>
              </a:ext>
            </a:extLst>
          </p:cNvPr>
          <p:cNvCxnSpPr>
            <a:stCxn id="5" idx="3"/>
            <a:endCxn id="6" idx="1"/>
          </p:cNvCxnSpPr>
          <p:nvPr/>
        </p:nvCxnSpPr>
        <p:spPr>
          <a:xfrm>
            <a:off x="852733" y="5035926"/>
            <a:ext cx="20530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C06D759-3CDB-4B12-BDD2-9A7B23D0FFE1}"/>
              </a:ext>
            </a:extLst>
          </p:cNvPr>
          <p:cNvSpPr/>
          <p:nvPr/>
        </p:nvSpPr>
        <p:spPr>
          <a:xfrm>
            <a:off x="70779" y="4177899"/>
            <a:ext cx="312324" cy="1974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245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537F-24D2-482A-966C-B3DED0FFFC84}"/>
              </a:ext>
            </a:extLst>
          </p:cNvPr>
          <p:cNvSpPr>
            <a:spLocks noGrp="1"/>
          </p:cNvSpPr>
          <p:nvPr>
            <p:ph type="title"/>
          </p:nvPr>
        </p:nvSpPr>
        <p:spPr>
          <a:xfrm>
            <a:off x="685800" y="116308"/>
            <a:ext cx="7772400" cy="782329"/>
          </a:xfrm>
          <a:solidFill>
            <a:schemeClr val="bg1"/>
          </a:solidFill>
        </p:spPr>
        <p:txBody>
          <a:bodyPr/>
          <a:lstStyle/>
          <a:p>
            <a:r>
              <a:rPr lang="en-US" dirty="0"/>
              <a:t>AVTO – Part I</a:t>
            </a:r>
          </a:p>
        </p:txBody>
      </p:sp>
      <p:pic>
        <p:nvPicPr>
          <p:cNvPr id="3" name="Picture 2">
            <a:extLst>
              <a:ext uri="{FF2B5EF4-FFF2-40B4-BE49-F238E27FC236}">
                <a16:creationId xmlns:a16="http://schemas.microsoft.com/office/drawing/2014/main" id="{F7BA0EBC-A5E8-4AF7-AF07-401A42BDBE9E}"/>
              </a:ext>
            </a:extLst>
          </p:cNvPr>
          <p:cNvPicPr>
            <a:picLocks noChangeAspect="1"/>
          </p:cNvPicPr>
          <p:nvPr/>
        </p:nvPicPr>
        <p:blipFill rotWithShape="1">
          <a:blip r:embed="rId3"/>
          <a:srcRect b="12863"/>
          <a:stretch/>
        </p:blipFill>
        <p:spPr>
          <a:xfrm>
            <a:off x="176646" y="1063194"/>
            <a:ext cx="8808327" cy="3700831"/>
          </a:xfrm>
          <a:prstGeom prst="rect">
            <a:avLst/>
          </a:prstGeom>
        </p:spPr>
      </p:pic>
      <p:pic>
        <p:nvPicPr>
          <p:cNvPr id="4" name="Picture 3">
            <a:extLst>
              <a:ext uri="{FF2B5EF4-FFF2-40B4-BE49-F238E27FC236}">
                <a16:creationId xmlns:a16="http://schemas.microsoft.com/office/drawing/2014/main" id="{DD1A669B-BF77-411E-BC45-D35AF2A05E4A}"/>
              </a:ext>
            </a:extLst>
          </p:cNvPr>
          <p:cNvPicPr>
            <a:picLocks noChangeAspect="1"/>
          </p:cNvPicPr>
          <p:nvPr/>
        </p:nvPicPr>
        <p:blipFill rotWithShape="1">
          <a:blip r:embed="rId4"/>
          <a:srcRect r="83157" b="3844"/>
          <a:stretch/>
        </p:blipFill>
        <p:spPr>
          <a:xfrm>
            <a:off x="2398846" y="4673015"/>
            <a:ext cx="2320290" cy="914972"/>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4CEACB4-76A9-4E0C-83E9-146995643D22}"/>
                  </a:ext>
                </a:extLst>
              </p:cNvPr>
              <p:cNvSpPr/>
              <p:nvPr/>
            </p:nvSpPr>
            <p:spPr>
              <a:xfrm>
                <a:off x="248785" y="4769827"/>
                <a:ext cx="603948" cy="5321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𝐷𝐶</m:t>
                              </m:r>
                            </m:num>
                            <m:den>
                              <m:r>
                                <a:rPr lang="en-US" b="0" i="1" smtClean="0">
                                  <a:solidFill>
                                    <a:srgbClr val="FF0000"/>
                                  </a:solidFill>
                                  <a:latin typeface="Cambria Math" panose="02040503050406030204" pitchFamily="18" charset="0"/>
                                </a:rPr>
                                <m:t>𝐹𝐶</m:t>
                              </m:r>
                            </m:den>
                          </m:f>
                        </m:sub>
                      </m:sSub>
                    </m:oMath>
                  </m:oMathPara>
                </a14:m>
                <a:endParaRPr lang="en-US" dirty="0">
                  <a:solidFill>
                    <a:srgbClr val="FF0000"/>
                  </a:solidFill>
                </a:endParaRPr>
              </a:p>
            </p:txBody>
          </p:sp>
        </mc:Choice>
        <mc:Fallback xmlns="">
          <p:sp>
            <p:nvSpPr>
              <p:cNvPr id="5" name="Rectangle 4">
                <a:extLst>
                  <a:ext uri="{FF2B5EF4-FFF2-40B4-BE49-F238E27FC236}">
                    <a16:creationId xmlns:a16="http://schemas.microsoft.com/office/drawing/2014/main" id="{84CEACB4-76A9-4E0C-83E9-146995643D22}"/>
                  </a:ext>
                </a:extLst>
              </p:cNvPr>
              <p:cNvSpPr>
                <a:spLocks noRot="1" noChangeAspect="1" noMove="1" noResize="1" noEditPoints="1" noAdjustHandles="1" noChangeArrowheads="1" noChangeShapeType="1" noTextEdit="1"/>
              </p:cNvSpPr>
              <p:nvPr/>
            </p:nvSpPr>
            <p:spPr>
              <a:xfrm>
                <a:off x="248785" y="4769827"/>
                <a:ext cx="603948" cy="5321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F68E0AD-006F-4C8B-82F8-80CBDE97A2FF}"/>
                  </a:ext>
                </a:extLst>
              </p:cNvPr>
              <p:cNvSpPr/>
              <p:nvPr/>
            </p:nvSpPr>
            <p:spPr>
              <a:xfrm>
                <a:off x="1058038" y="4764025"/>
                <a:ext cx="909415" cy="543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𝑟𝑢𝑏𝑙𝑒𝑠</m:t>
                              </m:r>
                            </m:num>
                            <m:den>
                              <m:r>
                                <a:rPr lang="en-US" b="0" i="1" smtClean="0">
                                  <a:solidFill>
                                    <a:srgbClr val="FF0000"/>
                                  </a:solidFill>
                                  <a:latin typeface="Cambria Math" panose="02040503050406030204" pitchFamily="18" charset="0"/>
                                </a:rPr>
                                <m:t>$</m:t>
                              </m:r>
                            </m:den>
                          </m:f>
                        </m:sub>
                      </m:sSub>
                    </m:oMath>
                  </m:oMathPara>
                </a14:m>
                <a:endParaRPr lang="en-US" dirty="0">
                  <a:solidFill>
                    <a:srgbClr val="FF0000"/>
                  </a:solidFill>
                </a:endParaRPr>
              </a:p>
            </p:txBody>
          </p:sp>
        </mc:Choice>
        <mc:Fallback xmlns="">
          <p:sp>
            <p:nvSpPr>
              <p:cNvPr id="6" name="Rectangle 5">
                <a:extLst>
                  <a:ext uri="{FF2B5EF4-FFF2-40B4-BE49-F238E27FC236}">
                    <a16:creationId xmlns:a16="http://schemas.microsoft.com/office/drawing/2014/main" id="{6F68E0AD-006F-4C8B-82F8-80CBDE97A2FF}"/>
                  </a:ext>
                </a:extLst>
              </p:cNvPr>
              <p:cNvSpPr>
                <a:spLocks noRot="1" noChangeAspect="1" noMove="1" noResize="1" noEditPoints="1" noAdjustHandles="1" noChangeArrowheads="1" noChangeShapeType="1" noTextEdit="1"/>
              </p:cNvSpPr>
              <p:nvPr/>
            </p:nvSpPr>
            <p:spPr>
              <a:xfrm>
                <a:off x="1058038" y="4764025"/>
                <a:ext cx="909415" cy="543803"/>
              </a:xfrm>
              <a:prstGeom prst="rect">
                <a:avLst/>
              </a:prstGeom>
              <a:blipFill>
                <a:blip r:embed="rId6"/>
                <a:stretch>
                  <a:fillRect b="-5618"/>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21D1334-E8CE-455C-ADE2-17A3B1B64915}"/>
              </a:ext>
            </a:extLst>
          </p:cNvPr>
          <p:cNvCxnSpPr>
            <a:stCxn id="5" idx="3"/>
            <a:endCxn id="6" idx="1"/>
          </p:cNvCxnSpPr>
          <p:nvPr/>
        </p:nvCxnSpPr>
        <p:spPr>
          <a:xfrm>
            <a:off x="852733" y="5035926"/>
            <a:ext cx="20530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D2BAFF7-7EA6-4363-82AE-83D17C0143BD}"/>
                  </a:ext>
                </a:extLst>
              </p:cNvPr>
              <p:cNvSpPr txBox="1"/>
              <p:nvPr/>
            </p:nvSpPr>
            <p:spPr>
              <a:xfrm>
                <a:off x="2244437" y="5496977"/>
                <a:ext cx="5618398" cy="455638"/>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𝑟𝑢𝑏𝑙𝑒𝑠</m:t>
                            </m:r>
                          </m:sub>
                        </m:sSub>
                        <m:r>
                          <a:rPr lang="en-US" b="0" i="1" smtClean="0">
                            <a:latin typeface="Cambria Math" panose="02040503050406030204" pitchFamily="18" charset="0"/>
                          </a:rPr>
                          <m:t>)</m:t>
                        </m:r>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m:t>
                            </m:r>
                          </m:sub>
                        </m:sSub>
                        <m:r>
                          <a:rPr lang="en-US" b="0" i="1" smtClean="0">
                            <a:latin typeface="Cambria Math" panose="02040503050406030204" pitchFamily="18" charset="0"/>
                          </a:rPr>
                          <m:t>)</m:t>
                        </m:r>
                      </m:den>
                    </m:f>
                  </m:oMath>
                </a14:m>
                <a:r>
                  <a:rPr lang="en-US" dirty="0"/>
                  <a:t> = 30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(1+14%)</m:t>
                        </m:r>
                      </m:num>
                      <m:den>
                        <m:r>
                          <a:rPr lang="en-US" b="0" i="1" smtClean="0">
                            <a:latin typeface="Cambria Math" panose="02040503050406030204" pitchFamily="18" charset="0"/>
                          </a:rPr>
                          <m:t>(1+2.5%)</m:t>
                        </m:r>
                      </m:den>
                    </m:f>
                  </m:oMath>
                </a14:m>
                <a:r>
                  <a:rPr lang="en-US" dirty="0"/>
                  <a:t> = 33.37 (rubles/$)</a:t>
                </a:r>
              </a:p>
            </p:txBody>
          </p:sp>
        </mc:Choice>
        <mc:Fallback xmlns="">
          <p:sp>
            <p:nvSpPr>
              <p:cNvPr id="9" name="TextBox 8">
                <a:extLst>
                  <a:ext uri="{FF2B5EF4-FFF2-40B4-BE49-F238E27FC236}">
                    <a16:creationId xmlns:a16="http://schemas.microsoft.com/office/drawing/2014/main" id="{1D2BAFF7-7EA6-4363-82AE-83D17C0143BD}"/>
                  </a:ext>
                </a:extLst>
              </p:cNvPr>
              <p:cNvSpPr txBox="1">
                <a:spLocks noRot="1" noChangeAspect="1" noMove="1" noResize="1" noEditPoints="1" noAdjustHandles="1" noChangeArrowheads="1" noChangeShapeType="1" noTextEdit="1"/>
              </p:cNvSpPr>
              <p:nvPr/>
            </p:nvSpPr>
            <p:spPr>
              <a:xfrm>
                <a:off x="2244437" y="5496977"/>
                <a:ext cx="5618398" cy="455638"/>
              </a:xfrm>
              <a:prstGeom prst="rect">
                <a:avLst/>
              </a:prstGeom>
              <a:blipFill>
                <a:blip r:embed="rId7"/>
                <a:stretch>
                  <a:fillRect l="-1410" t="-2703" r="-1952" b="-1486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2FDD9A3-255B-4780-85B0-19DD2A931267}"/>
              </a:ext>
            </a:extLst>
          </p:cNvPr>
          <p:cNvPicPr>
            <a:picLocks noChangeAspect="1"/>
          </p:cNvPicPr>
          <p:nvPr/>
        </p:nvPicPr>
        <p:blipFill>
          <a:blip r:embed="rId8"/>
          <a:stretch>
            <a:fillRect/>
          </a:stretch>
        </p:blipFill>
        <p:spPr>
          <a:xfrm>
            <a:off x="384465" y="6117172"/>
            <a:ext cx="8406244" cy="727364"/>
          </a:xfrm>
          <a:prstGeom prst="rect">
            <a:avLst/>
          </a:prstGeom>
        </p:spPr>
      </p:pic>
      <p:cxnSp>
        <p:nvCxnSpPr>
          <p:cNvPr id="11" name="Straight Arrow Connector 10">
            <a:extLst>
              <a:ext uri="{FF2B5EF4-FFF2-40B4-BE49-F238E27FC236}">
                <a16:creationId xmlns:a16="http://schemas.microsoft.com/office/drawing/2014/main" id="{B8DDE428-91B1-4A26-B3DD-6CCE78A03BED}"/>
              </a:ext>
            </a:extLst>
          </p:cNvPr>
          <p:cNvCxnSpPr>
            <a:cxnSpLocks/>
          </p:cNvCxnSpPr>
          <p:nvPr/>
        </p:nvCxnSpPr>
        <p:spPr>
          <a:xfrm flipH="1">
            <a:off x="4894119" y="5845270"/>
            <a:ext cx="1194954" cy="635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3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537F-24D2-482A-966C-B3DED0FFFC84}"/>
              </a:ext>
            </a:extLst>
          </p:cNvPr>
          <p:cNvSpPr>
            <a:spLocks noGrp="1"/>
          </p:cNvSpPr>
          <p:nvPr>
            <p:ph type="title"/>
          </p:nvPr>
        </p:nvSpPr>
        <p:spPr>
          <a:xfrm>
            <a:off x="685800" y="113572"/>
            <a:ext cx="7772400" cy="828087"/>
          </a:xfrm>
          <a:solidFill>
            <a:schemeClr val="bg1"/>
          </a:solidFill>
        </p:spPr>
        <p:txBody>
          <a:bodyPr/>
          <a:lstStyle/>
          <a:p>
            <a:r>
              <a:rPr lang="en-US" dirty="0"/>
              <a:t>AVTO – Part I</a:t>
            </a:r>
          </a:p>
        </p:txBody>
      </p:sp>
      <p:grpSp>
        <p:nvGrpSpPr>
          <p:cNvPr id="6" name="Group 5">
            <a:extLst>
              <a:ext uri="{FF2B5EF4-FFF2-40B4-BE49-F238E27FC236}">
                <a16:creationId xmlns:a16="http://schemas.microsoft.com/office/drawing/2014/main" id="{27D0CF87-530E-4576-8BD5-2B536E9F3508}"/>
              </a:ext>
            </a:extLst>
          </p:cNvPr>
          <p:cNvGrpSpPr/>
          <p:nvPr/>
        </p:nvGrpSpPr>
        <p:grpSpPr>
          <a:xfrm>
            <a:off x="300348" y="1127189"/>
            <a:ext cx="8224404" cy="2635395"/>
            <a:chOff x="472787" y="1901968"/>
            <a:chExt cx="8224404" cy="2635395"/>
          </a:xfrm>
        </p:grpSpPr>
        <p:pic>
          <p:nvPicPr>
            <p:cNvPr id="3" name="Picture 2">
              <a:extLst>
                <a:ext uri="{FF2B5EF4-FFF2-40B4-BE49-F238E27FC236}">
                  <a16:creationId xmlns:a16="http://schemas.microsoft.com/office/drawing/2014/main" id="{F7BA0EBC-A5E8-4AF7-AF07-401A42BDBE9E}"/>
                </a:ext>
              </a:extLst>
            </p:cNvPr>
            <p:cNvPicPr>
              <a:picLocks noChangeAspect="1"/>
            </p:cNvPicPr>
            <p:nvPr/>
          </p:nvPicPr>
          <p:blipFill rotWithShape="1">
            <a:blip r:embed="rId2"/>
            <a:srcRect b="38444"/>
            <a:stretch/>
          </p:blipFill>
          <p:spPr>
            <a:xfrm>
              <a:off x="498765" y="1901968"/>
              <a:ext cx="8198426" cy="2212832"/>
            </a:xfrm>
            <a:prstGeom prst="rect">
              <a:avLst/>
            </a:prstGeom>
          </p:spPr>
        </p:pic>
        <p:pic>
          <p:nvPicPr>
            <p:cNvPr id="5" name="Picture 4">
              <a:extLst>
                <a:ext uri="{FF2B5EF4-FFF2-40B4-BE49-F238E27FC236}">
                  <a16:creationId xmlns:a16="http://schemas.microsoft.com/office/drawing/2014/main" id="{78F38B9E-5B0B-4D46-A7E9-F68933F9477B}"/>
                </a:ext>
              </a:extLst>
            </p:cNvPr>
            <p:cNvPicPr>
              <a:picLocks noChangeAspect="1"/>
            </p:cNvPicPr>
            <p:nvPr/>
          </p:nvPicPr>
          <p:blipFill rotWithShape="1">
            <a:blip r:embed="rId2"/>
            <a:srcRect t="89691"/>
            <a:stretch/>
          </p:blipFill>
          <p:spPr>
            <a:xfrm>
              <a:off x="472787" y="4166755"/>
              <a:ext cx="8198426" cy="370608"/>
            </a:xfrm>
            <a:prstGeom prst="rect">
              <a:avLst/>
            </a:prstGeom>
          </p:spPr>
        </p:pic>
      </p:grpSp>
      <p:pic>
        <p:nvPicPr>
          <p:cNvPr id="8" name="Picture 7">
            <a:extLst>
              <a:ext uri="{FF2B5EF4-FFF2-40B4-BE49-F238E27FC236}">
                <a16:creationId xmlns:a16="http://schemas.microsoft.com/office/drawing/2014/main" id="{FD6C2BF2-BE67-48DF-9D33-9D242D5817DF}"/>
              </a:ext>
            </a:extLst>
          </p:cNvPr>
          <p:cNvPicPr>
            <a:picLocks noChangeAspect="1"/>
          </p:cNvPicPr>
          <p:nvPr/>
        </p:nvPicPr>
        <p:blipFill rotWithShape="1">
          <a:blip r:embed="rId3"/>
          <a:srcRect b="22816"/>
          <a:stretch/>
        </p:blipFill>
        <p:spPr>
          <a:xfrm>
            <a:off x="300348" y="3858399"/>
            <a:ext cx="8543304" cy="1124817"/>
          </a:xfrm>
          <a:prstGeom prst="rect">
            <a:avLst/>
          </a:prstGeom>
        </p:spPr>
      </p:pic>
      <p:sp>
        <p:nvSpPr>
          <p:cNvPr id="4" name="Oval 3">
            <a:extLst>
              <a:ext uri="{FF2B5EF4-FFF2-40B4-BE49-F238E27FC236}">
                <a16:creationId xmlns:a16="http://schemas.microsoft.com/office/drawing/2014/main" id="{4F82F3EC-BD96-4093-B7A3-1BDA85612B63}"/>
              </a:ext>
            </a:extLst>
          </p:cNvPr>
          <p:cNvSpPr/>
          <p:nvPr/>
        </p:nvSpPr>
        <p:spPr>
          <a:xfrm>
            <a:off x="142170" y="3296161"/>
            <a:ext cx="477078" cy="2656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717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537F-24D2-482A-966C-B3DED0FFFC84}"/>
              </a:ext>
            </a:extLst>
          </p:cNvPr>
          <p:cNvSpPr>
            <a:spLocks noGrp="1"/>
          </p:cNvSpPr>
          <p:nvPr>
            <p:ph type="title"/>
          </p:nvPr>
        </p:nvSpPr>
        <p:spPr/>
        <p:txBody>
          <a:bodyPr/>
          <a:lstStyle/>
          <a:p>
            <a:r>
              <a:rPr lang="en-US" dirty="0"/>
              <a:t>AVTO – Part I</a:t>
            </a:r>
          </a:p>
        </p:txBody>
      </p:sp>
      <p:grpSp>
        <p:nvGrpSpPr>
          <p:cNvPr id="6" name="Group 5">
            <a:extLst>
              <a:ext uri="{FF2B5EF4-FFF2-40B4-BE49-F238E27FC236}">
                <a16:creationId xmlns:a16="http://schemas.microsoft.com/office/drawing/2014/main" id="{27D0CF87-530E-4576-8BD5-2B536E9F3508}"/>
              </a:ext>
            </a:extLst>
          </p:cNvPr>
          <p:cNvGrpSpPr/>
          <p:nvPr/>
        </p:nvGrpSpPr>
        <p:grpSpPr>
          <a:xfrm>
            <a:off x="368878" y="1735282"/>
            <a:ext cx="8224404" cy="2635395"/>
            <a:chOff x="472787" y="1901968"/>
            <a:chExt cx="8224404" cy="2635395"/>
          </a:xfrm>
        </p:grpSpPr>
        <p:pic>
          <p:nvPicPr>
            <p:cNvPr id="3" name="Picture 2">
              <a:extLst>
                <a:ext uri="{FF2B5EF4-FFF2-40B4-BE49-F238E27FC236}">
                  <a16:creationId xmlns:a16="http://schemas.microsoft.com/office/drawing/2014/main" id="{F7BA0EBC-A5E8-4AF7-AF07-401A42BDBE9E}"/>
                </a:ext>
              </a:extLst>
            </p:cNvPr>
            <p:cNvPicPr>
              <a:picLocks noChangeAspect="1"/>
            </p:cNvPicPr>
            <p:nvPr/>
          </p:nvPicPr>
          <p:blipFill rotWithShape="1">
            <a:blip r:embed="rId2"/>
            <a:srcRect b="38444"/>
            <a:stretch/>
          </p:blipFill>
          <p:spPr>
            <a:xfrm>
              <a:off x="498765" y="1901968"/>
              <a:ext cx="8198426" cy="2212832"/>
            </a:xfrm>
            <a:prstGeom prst="rect">
              <a:avLst/>
            </a:prstGeom>
          </p:spPr>
        </p:pic>
        <p:pic>
          <p:nvPicPr>
            <p:cNvPr id="5" name="Picture 4">
              <a:extLst>
                <a:ext uri="{FF2B5EF4-FFF2-40B4-BE49-F238E27FC236}">
                  <a16:creationId xmlns:a16="http://schemas.microsoft.com/office/drawing/2014/main" id="{78F38B9E-5B0B-4D46-A7E9-F68933F9477B}"/>
                </a:ext>
              </a:extLst>
            </p:cNvPr>
            <p:cNvPicPr>
              <a:picLocks noChangeAspect="1"/>
            </p:cNvPicPr>
            <p:nvPr/>
          </p:nvPicPr>
          <p:blipFill rotWithShape="1">
            <a:blip r:embed="rId2"/>
            <a:srcRect t="89691"/>
            <a:stretch/>
          </p:blipFill>
          <p:spPr>
            <a:xfrm>
              <a:off x="472787" y="4166755"/>
              <a:ext cx="8198426" cy="370608"/>
            </a:xfrm>
            <a:prstGeom prst="rect">
              <a:avLst/>
            </a:prstGeom>
          </p:spPr>
        </p:pic>
      </p:grpSp>
      <p:pic>
        <p:nvPicPr>
          <p:cNvPr id="7" name="Picture 6">
            <a:extLst>
              <a:ext uri="{FF2B5EF4-FFF2-40B4-BE49-F238E27FC236}">
                <a16:creationId xmlns:a16="http://schemas.microsoft.com/office/drawing/2014/main" id="{A7C8136C-584A-4CCD-A507-C3D808F4C029}"/>
              </a:ext>
            </a:extLst>
          </p:cNvPr>
          <p:cNvPicPr>
            <a:picLocks noChangeAspect="1"/>
          </p:cNvPicPr>
          <p:nvPr/>
        </p:nvPicPr>
        <p:blipFill>
          <a:blip r:embed="rId3"/>
          <a:stretch>
            <a:fillRect/>
          </a:stretch>
        </p:blipFill>
        <p:spPr>
          <a:xfrm>
            <a:off x="223406" y="4704483"/>
            <a:ext cx="8543304" cy="1457325"/>
          </a:xfrm>
          <a:prstGeom prst="rect">
            <a:avLst/>
          </a:prstGeom>
        </p:spPr>
      </p:pic>
      <p:sp>
        <p:nvSpPr>
          <p:cNvPr id="4" name="TextBox 3">
            <a:extLst>
              <a:ext uri="{FF2B5EF4-FFF2-40B4-BE49-F238E27FC236}">
                <a16:creationId xmlns:a16="http://schemas.microsoft.com/office/drawing/2014/main" id="{949CBAA7-45FF-4ABB-A86F-7BDCAAC9A5CF}"/>
              </a:ext>
            </a:extLst>
          </p:cNvPr>
          <p:cNvSpPr txBox="1"/>
          <p:nvPr/>
        </p:nvSpPr>
        <p:spPr>
          <a:xfrm>
            <a:off x="685800" y="6400800"/>
            <a:ext cx="3377045" cy="369332"/>
          </a:xfrm>
          <a:prstGeom prst="rect">
            <a:avLst/>
          </a:prstGeom>
          <a:noFill/>
        </p:spPr>
        <p:txBody>
          <a:bodyPr wrap="square" rtlCol="0">
            <a:spAutoFit/>
          </a:bodyPr>
          <a:lstStyle/>
          <a:p>
            <a:r>
              <a:rPr lang="en-US" dirty="0"/>
              <a:t>260,000(</a:t>
            </a:r>
            <a:r>
              <a:rPr lang="en-US" i="1" dirty="0"/>
              <a:t>rubles)</a:t>
            </a:r>
            <a:r>
              <a:rPr lang="en-US" dirty="0"/>
              <a:t>/30(rubles/$)</a:t>
            </a:r>
          </a:p>
        </p:txBody>
      </p:sp>
      <p:cxnSp>
        <p:nvCxnSpPr>
          <p:cNvPr id="9" name="Straight Arrow Connector 8">
            <a:extLst>
              <a:ext uri="{FF2B5EF4-FFF2-40B4-BE49-F238E27FC236}">
                <a16:creationId xmlns:a16="http://schemas.microsoft.com/office/drawing/2014/main" id="{771204E3-6114-45D2-B0FA-644C249DC51B}"/>
              </a:ext>
            </a:extLst>
          </p:cNvPr>
          <p:cNvCxnSpPr/>
          <p:nvPr/>
        </p:nvCxnSpPr>
        <p:spPr>
          <a:xfrm flipV="1">
            <a:off x="3075709" y="6161808"/>
            <a:ext cx="218209" cy="211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F1AD8A4-171A-4848-ACC7-47FD63D8EBD6}"/>
              </a:ext>
            </a:extLst>
          </p:cNvPr>
          <p:cNvSpPr txBox="1"/>
          <p:nvPr/>
        </p:nvSpPr>
        <p:spPr>
          <a:xfrm>
            <a:off x="3955473" y="6373368"/>
            <a:ext cx="3796145" cy="369332"/>
          </a:xfrm>
          <a:prstGeom prst="rect">
            <a:avLst/>
          </a:prstGeom>
          <a:noFill/>
        </p:spPr>
        <p:txBody>
          <a:bodyPr wrap="square" rtlCol="0">
            <a:spAutoFit/>
          </a:bodyPr>
          <a:lstStyle/>
          <a:p>
            <a:r>
              <a:rPr lang="en-US" dirty="0"/>
              <a:t>296,400(</a:t>
            </a:r>
            <a:r>
              <a:rPr lang="en-US" i="1" dirty="0"/>
              <a:t>rubles)</a:t>
            </a:r>
            <a:r>
              <a:rPr lang="en-US" dirty="0"/>
              <a:t>/33.37(rubles/$)</a:t>
            </a:r>
          </a:p>
        </p:txBody>
      </p:sp>
      <p:cxnSp>
        <p:nvCxnSpPr>
          <p:cNvPr id="12" name="Straight Arrow Connector 11">
            <a:extLst>
              <a:ext uri="{FF2B5EF4-FFF2-40B4-BE49-F238E27FC236}">
                <a16:creationId xmlns:a16="http://schemas.microsoft.com/office/drawing/2014/main" id="{8B57A335-85A3-42B3-861F-59D80DC39E88}"/>
              </a:ext>
            </a:extLst>
          </p:cNvPr>
          <p:cNvCxnSpPr>
            <a:endCxn id="7" idx="2"/>
          </p:cNvCxnSpPr>
          <p:nvPr/>
        </p:nvCxnSpPr>
        <p:spPr>
          <a:xfrm flipH="1" flipV="1">
            <a:off x="4495058" y="6161808"/>
            <a:ext cx="76942" cy="211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831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1C40B-F756-4A0D-A471-EDBD6E0660AD}"/>
              </a:ext>
            </a:extLst>
          </p:cNvPr>
          <p:cNvPicPr>
            <a:picLocks noChangeAspect="1"/>
          </p:cNvPicPr>
          <p:nvPr/>
        </p:nvPicPr>
        <p:blipFill rotWithShape="1">
          <a:blip r:embed="rId2"/>
          <a:srcRect b="38444"/>
          <a:stretch/>
        </p:blipFill>
        <p:spPr>
          <a:xfrm>
            <a:off x="394856" y="1735282"/>
            <a:ext cx="8198426" cy="2212832"/>
          </a:xfrm>
          <a:prstGeom prst="rect">
            <a:avLst/>
          </a:prstGeom>
        </p:spPr>
      </p:pic>
      <p:sp>
        <p:nvSpPr>
          <p:cNvPr id="7" name="Title 1">
            <a:extLst>
              <a:ext uri="{FF2B5EF4-FFF2-40B4-BE49-F238E27FC236}">
                <a16:creationId xmlns:a16="http://schemas.microsoft.com/office/drawing/2014/main" id="{260493D2-D31E-495F-9819-B345E9FF7268}"/>
              </a:ext>
            </a:extLst>
          </p:cNvPr>
          <p:cNvSpPr>
            <a:spLocks noGrp="1"/>
          </p:cNvSpPr>
          <p:nvPr>
            <p:ph type="title"/>
          </p:nvPr>
        </p:nvSpPr>
        <p:spPr>
          <a:xfrm>
            <a:off x="685800" y="484632"/>
            <a:ext cx="7772400" cy="1609344"/>
          </a:xfrm>
        </p:spPr>
        <p:txBody>
          <a:bodyPr/>
          <a:lstStyle/>
          <a:p>
            <a:r>
              <a:rPr lang="en-US" dirty="0"/>
              <a:t>AVTO – Part II</a:t>
            </a:r>
          </a:p>
        </p:txBody>
      </p:sp>
      <p:pic>
        <p:nvPicPr>
          <p:cNvPr id="8" name="Picture 7">
            <a:extLst>
              <a:ext uri="{FF2B5EF4-FFF2-40B4-BE49-F238E27FC236}">
                <a16:creationId xmlns:a16="http://schemas.microsoft.com/office/drawing/2014/main" id="{F5A8A995-57A9-4703-8249-B3A0B89876D5}"/>
              </a:ext>
            </a:extLst>
          </p:cNvPr>
          <p:cNvPicPr>
            <a:picLocks noChangeAspect="1"/>
          </p:cNvPicPr>
          <p:nvPr/>
        </p:nvPicPr>
        <p:blipFill rotWithShape="1">
          <a:blip r:embed="rId3"/>
          <a:srcRect b="44523"/>
          <a:stretch/>
        </p:blipFill>
        <p:spPr>
          <a:xfrm>
            <a:off x="342900" y="3948115"/>
            <a:ext cx="8458200" cy="504616"/>
          </a:xfrm>
          <a:prstGeom prst="rect">
            <a:avLst/>
          </a:prstGeom>
        </p:spPr>
      </p:pic>
      <p:sp>
        <p:nvSpPr>
          <p:cNvPr id="9" name="Rectangle 8">
            <a:extLst>
              <a:ext uri="{FF2B5EF4-FFF2-40B4-BE49-F238E27FC236}">
                <a16:creationId xmlns:a16="http://schemas.microsoft.com/office/drawing/2014/main" id="{FEDDFA6D-FB70-4347-83CE-172822EF5C3A}"/>
              </a:ext>
            </a:extLst>
          </p:cNvPr>
          <p:cNvSpPr/>
          <p:nvPr/>
        </p:nvSpPr>
        <p:spPr>
          <a:xfrm>
            <a:off x="4421188" y="3244850"/>
            <a:ext cx="301625" cy="368300"/>
          </a:xfrm>
          <a:prstGeom prst="rect">
            <a:avLst/>
          </a:prstGeom>
        </p:spPr>
        <p:txBody>
          <a:bodyPr wrap="none">
            <a:spAutoFit/>
          </a:bodyPr>
          <a:lstStyle/>
          <a:p>
            <a:r>
              <a:rPr lang="en-US" dirty="0">
                <a:latin typeface="Times New Roman" panose="02020603050405020304" pitchFamily="18" charset="0"/>
              </a:rPr>
              <a:t> </a:t>
            </a:r>
            <a:r>
              <a:rPr lang="en-US" dirty="0"/>
              <a:t> </a:t>
            </a:r>
          </a:p>
        </p:txBody>
      </p:sp>
    </p:spTree>
    <p:extLst>
      <p:ext uri="{BB962C8B-B14F-4D97-AF65-F5344CB8AC3E}">
        <p14:creationId xmlns:p14="http://schemas.microsoft.com/office/powerpoint/2010/main" val="1537680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1C40B-F756-4A0D-A471-EDBD6E0660AD}"/>
              </a:ext>
            </a:extLst>
          </p:cNvPr>
          <p:cNvPicPr>
            <a:picLocks noChangeAspect="1"/>
          </p:cNvPicPr>
          <p:nvPr/>
        </p:nvPicPr>
        <p:blipFill rotWithShape="1">
          <a:blip r:embed="rId2"/>
          <a:srcRect b="38444"/>
          <a:stretch/>
        </p:blipFill>
        <p:spPr>
          <a:xfrm>
            <a:off x="394856" y="1735282"/>
            <a:ext cx="8198426" cy="2212832"/>
          </a:xfrm>
          <a:prstGeom prst="rect">
            <a:avLst/>
          </a:prstGeom>
        </p:spPr>
      </p:pic>
      <p:sp>
        <p:nvSpPr>
          <p:cNvPr id="7" name="Title 1">
            <a:extLst>
              <a:ext uri="{FF2B5EF4-FFF2-40B4-BE49-F238E27FC236}">
                <a16:creationId xmlns:a16="http://schemas.microsoft.com/office/drawing/2014/main" id="{260493D2-D31E-495F-9819-B345E9FF7268}"/>
              </a:ext>
            </a:extLst>
          </p:cNvPr>
          <p:cNvSpPr>
            <a:spLocks noGrp="1"/>
          </p:cNvSpPr>
          <p:nvPr>
            <p:ph type="title"/>
          </p:nvPr>
        </p:nvSpPr>
        <p:spPr>
          <a:xfrm>
            <a:off x="685800" y="484632"/>
            <a:ext cx="7772400" cy="1609344"/>
          </a:xfrm>
        </p:spPr>
        <p:txBody>
          <a:bodyPr/>
          <a:lstStyle/>
          <a:p>
            <a:r>
              <a:rPr lang="en-US" dirty="0"/>
              <a:t>AVTO – Part II</a:t>
            </a:r>
          </a:p>
        </p:txBody>
      </p:sp>
      <p:pic>
        <p:nvPicPr>
          <p:cNvPr id="8" name="Picture 7">
            <a:extLst>
              <a:ext uri="{FF2B5EF4-FFF2-40B4-BE49-F238E27FC236}">
                <a16:creationId xmlns:a16="http://schemas.microsoft.com/office/drawing/2014/main" id="{F5A8A995-57A9-4703-8249-B3A0B89876D5}"/>
              </a:ext>
            </a:extLst>
          </p:cNvPr>
          <p:cNvPicPr>
            <a:picLocks noChangeAspect="1"/>
          </p:cNvPicPr>
          <p:nvPr/>
        </p:nvPicPr>
        <p:blipFill rotWithShape="1">
          <a:blip r:embed="rId3"/>
          <a:srcRect b="47953"/>
          <a:stretch/>
        </p:blipFill>
        <p:spPr>
          <a:xfrm>
            <a:off x="342900" y="3948114"/>
            <a:ext cx="8458200" cy="473415"/>
          </a:xfrm>
          <a:prstGeom prst="rect">
            <a:avLst/>
          </a:prstGeom>
        </p:spPr>
      </p:pic>
      <p:sp>
        <p:nvSpPr>
          <p:cNvPr id="9" name="Rectangle 8">
            <a:extLst>
              <a:ext uri="{FF2B5EF4-FFF2-40B4-BE49-F238E27FC236}">
                <a16:creationId xmlns:a16="http://schemas.microsoft.com/office/drawing/2014/main" id="{FEDDFA6D-FB70-4347-83CE-172822EF5C3A}"/>
              </a:ext>
            </a:extLst>
          </p:cNvPr>
          <p:cNvSpPr/>
          <p:nvPr/>
        </p:nvSpPr>
        <p:spPr>
          <a:xfrm>
            <a:off x="4421188" y="3244850"/>
            <a:ext cx="301625" cy="368300"/>
          </a:xfrm>
          <a:prstGeom prst="rect">
            <a:avLst/>
          </a:prstGeom>
        </p:spPr>
        <p:txBody>
          <a:bodyPr wrap="none">
            <a:spAutoFit/>
          </a:bodyPr>
          <a:lstStyle/>
          <a:p>
            <a:r>
              <a:rPr lang="en-US" dirty="0">
                <a:latin typeface="Times New Roman" panose="02020603050405020304" pitchFamily="18" charset="0"/>
              </a:rPr>
              <a:t> </a:t>
            </a:r>
            <a:r>
              <a:rPr lang="en-US" dirty="0"/>
              <a:t> </a:t>
            </a:r>
          </a:p>
        </p:txBody>
      </p:sp>
      <p:pic>
        <p:nvPicPr>
          <p:cNvPr id="10" name="Picture 9">
            <a:extLst>
              <a:ext uri="{FF2B5EF4-FFF2-40B4-BE49-F238E27FC236}">
                <a16:creationId xmlns:a16="http://schemas.microsoft.com/office/drawing/2014/main" id="{9E9DE4F5-ECF6-4AF5-965A-5719F8699CAF}"/>
              </a:ext>
            </a:extLst>
          </p:cNvPr>
          <p:cNvPicPr>
            <a:picLocks noChangeAspect="1"/>
          </p:cNvPicPr>
          <p:nvPr/>
        </p:nvPicPr>
        <p:blipFill rotWithShape="1">
          <a:blip r:embed="rId4"/>
          <a:srcRect b="54561"/>
          <a:stretch/>
        </p:blipFill>
        <p:spPr>
          <a:xfrm>
            <a:off x="300348" y="4536579"/>
            <a:ext cx="8543304" cy="662185"/>
          </a:xfrm>
          <a:prstGeom prst="rect">
            <a:avLst/>
          </a:prstGeom>
        </p:spPr>
      </p:pic>
      <p:sp>
        <p:nvSpPr>
          <p:cNvPr id="2" name="Oval 1">
            <a:extLst>
              <a:ext uri="{FF2B5EF4-FFF2-40B4-BE49-F238E27FC236}">
                <a16:creationId xmlns:a16="http://schemas.microsoft.com/office/drawing/2014/main" id="{B92EA7F8-E4AB-4428-B4D4-AF3387D5CDE1}"/>
              </a:ext>
            </a:extLst>
          </p:cNvPr>
          <p:cNvSpPr/>
          <p:nvPr/>
        </p:nvSpPr>
        <p:spPr>
          <a:xfrm>
            <a:off x="173620" y="3948114"/>
            <a:ext cx="512180" cy="2303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660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1C40B-F756-4A0D-A471-EDBD6E0660AD}"/>
              </a:ext>
            </a:extLst>
          </p:cNvPr>
          <p:cNvPicPr>
            <a:picLocks noChangeAspect="1"/>
          </p:cNvPicPr>
          <p:nvPr/>
        </p:nvPicPr>
        <p:blipFill rotWithShape="1">
          <a:blip r:embed="rId2"/>
          <a:srcRect b="38444"/>
          <a:stretch/>
        </p:blipFill>
        <p:spPr>
          <a:xfrm>
            <a:off x="394856" y="1735282"/>
            <a:ext cx="8198426" cy="2212832"/>
          </a:xfrm>
          <a:prstGeom prst="rect">
            <a:avLst/>
          </a:prstGeom>
        </p:spPr>
      </p:pic>
      <p:sp>
        <p:nvSpPr>
          <p:cNvPr id="7" name="Title 1">
            <a:extLst>
              <a:ext uri="{FF2B5EF4-FFF2-40B4-BE49-F238E27FC236}">
                <a16:creationId xmlns:a16="http://schemas.microsoft.com/office/drawing/2014/main" id="{260493D2-D31E-495F-9819-B345E9FF7268}"/>
              </a:ext>
            </a:extLst>
          </p:cNvPr>
          <p:cNvSpPr>
            <a:spLocks noGrp="1"/>
          </p:cNvSpPr>
          <p:nvPr>
            <p:ph type="title"/>
          </p:nvPr>
        </p:nvSpPr>
        <p:spPr>
          <a:xfrm>
            <a:off x="685800" y="484632"/>
            <a:ext cx="7772400" cy="1609344"/>
          </a:xfrm>
        </p:spPr>
        <p:txBody>
          <a:bodyPr/>
          <a:lstStyle/>
          <a:p>
            <a:r>
              <a:rPr lang="en-US" dirty="0"/>
              <a:t>AVTO – Part II</a:t>
            </a:r>
          </a:p>
        </p:txBody>
      </p:sp>
      <p:pic>
        <p:nvPicPr>
          <p:cNvPr id="8" name="Picture 7">
            <a:extLst>
              <a:ext uri="{FF2B5EF4-FFF2-40B4-BE49-F238E27FC236}">
                <a16:creationId xmlns:a16="http://schemas.microsoft.com/office/drawing/2014/main" id="{F5A8A995-57A9-4703-8249-B3A0B89876D5}"/>
              </a:ext>
            </a:extLst>
          </p:cNvPr>
          <p:cNvPicPr>
            <a:picLocks noChangeAspect="1"/>
          </p:cNvPicPr>
          <p:nvPr/>
        </p:nvPicPr>
        <p:blipFill rotWithShape="1">
          <a:blip r:embed="rId3"/>
          <a:srcRect b="47953"/>
          <a:stretch/>
        </p:blipFill>
        <p:spPr>
          <a:xfrm>
            <a:off x="342900" y="3948114"/>
            <a:ext cx="8458200" cy="473415"/>
          </a:xfrm>
          <a:prstGeom prst="rect">
            <a:avLst/>
          </a:prstGeom>
        </p:spPr>
      </p:pic>
      <p:sp>
        <p:nvSpPr>
          <p:cNvPr id="9" name="Rectangle 8">
            <a:extLst>
              <a:ext uri="{FF2B5EF4-FFF2-40B4-BE49-F238E27FC236}">
                <a16:creationId xmlns:a16="http://schemas.microsoft.com/office/drawing/2014/main" id="{FEDDFA6D-FB70-4347-83CE-172822EF5C3A}"/>
              </a:ext>
            </a:extLst>
          </p:cNvPr>
          <p:cNvSpPr/>
          <p:nvPr/>
        </p:nvSpPr>
        <p:spPr>
          <a:xfrm>
            <a:off x="4421188" y="3244850"/>
            <a:ext cx="301625" cy="368300"/>
          </a:xfrm>
          <a:prstGeom prst="rect">
            <a:avLst/>
          </a:prstGeom>
        </p:spPr>
        <p:txBody>
          <a:bodyPr wrap="none">
            <a:spAutoFit/>
          </a:bodyPr>
          <a:lstStyle/>
          <a:p>
            <a:r>
              <a:rPr lang="en-US" dirty="0">
                <a:latin typeface="Times New Roman" panose="02020603050405020304" pitchFamily="18" charset="0"/>
              </a:rPr>
              <a:t> </a:t>
            </a:r>
            <a:r>
              <a:rPr lang="en-US" dirty="0"/>
              <a:t> </a:t>
            </a:r>
          </a:p>
        </p:txBody>
      </p:sp>
      <p:pic>
        <p:nvPicPr>
          <p:cNvPr id="10" name="Picture 9">
            <a:extLst>
              <a:ext uri="{FF2B5EF4-FFF2-40B4-BE49-F238E27FC236}">
                <a16:creationId xmlns:a16="http://schemas.microsoft.com/office/drawing/2014/main" id="{9E9DE4F5-ECF6-4AF5-965A-5719F8699CAF}"/>
              </a:ext>
            </a:extLst>
          </p:cNvPr>
          <p:cNvPicPr>
            <a:picLocks noChangeAspect="1"/>
          </p:cNvPicPr>
          <p:nvPr/>
        </p:nvPicPr>
        <p:blipFill rotWithShape="1">
          <a:blip r:embed="rId4"/>
          <a:srcRect b="54561"/>
          <a:stretch/>
        </p:blipFill>
        <p:spPr>
          <a:xfrm>
            <a:off x="300348" y="4536579"/>
            <a:ext cx="8543304" cy="662185"/>
          </a:xfrm>
          <a:prstGeom prst="rect">
            <a:avLst/>
          </a:prstGeom>
        </p:spPr>
      </p:pic>
      <p:pic>
        <p:nvPicPr>
          <p:cNvPr id="11" name="Picture 10">
            <a:extLst>
              <a:ext uri="{FF2B5EF4-FFF2-40B4-BE49-F238E27FC236}">
                <a16:creationId xmlns:a16="http://schemas.microsoft.com/office/drawing/2014/main" id="{F6FAE719-0B47-41B0-83CA-9AA0B08AB793}"/>
              </a:ext>
            </a:extLst>
          </p:cNvPr>
          <p:cNvPicPr>
            <a:picLocks noChangeAspect="1"/>
          </p:cNvPicPr>
          <p:nvPr/>
        </p:nvPicPr>
        <p:blipFill>
          <a:blip r:embed="rId5"/>
          <a:stretch>
            <a:fillRect/>
          </a:stretch>
        </p:blipFill>
        <p:spPr>
          <a:xfrm>
            <a:off x="294885" y="5351538"/>
            <a:ext cx="8699177" cy="204307"/>
          </a:xfrm>
          <a:prstGeom prst="rect">
            <a:avLst/>
          </a:prstGeom>
        </p:spPr>
      </p:pic>
      <p:sp>
        <p:nvSpPr>
          <p:cNvPr id="12" name="TextBox 11">
            <a:extLst>
              <a:ext uri="{FF2B5EF4-FFF2-40B4-BE49-F238E27FC236}">
                <a16:creationId xmlns:a16="http://schemas.microsoft.com/office/drawing/2014/main" id="{21CBBA68-4CDC-4EAB-B71A-A893815C5421}"/>
              </a:ext>
            </a:extLst>
          </p:cNvPr>
          <p:cNvSpPr txBox="1"/>
          <p:nvPr/>
        </p:nvSpPr>
        <p:spPr>
          <a:xfrm>
            <a:off x="604997" y="6016287"/>
            <a:ext cx="3377045" cy="369332"/>
          </a:xfrm>
          <a:prstGeom prst="rect">
            <a:avLst/>
          </a:prstGeom>
          <a:noFill/>
        </p:spPr>
        <p:txBody>
          <a:bodyPr wrap="square" rtlCol="0">
            <a:spAutoFit/>
          </a:bodyPr>
          <a:lstStyle/>
          <a:p>
            <a:r>
              <a:rPr lang="en-US" dirty="0"/>
              <a:t>260,000(</a:t>
            </a:r>
            <a:r>
              <a:rPr lang="en-US" i="1" dirty="0"/>
              <a:t>rubles)</a:t>
            </a:r>
            <a:r>
              <a:rPr lang="en-US" dirty="0"/>
              <a:t>/30(rubles/$)</a:t>
            </a:r>
          </a:p>
        </p:txBody>
      </p:sp>
      <p:sp>
        <p:nvSpPr>
          <p:cNvPr id="13" name="TextBox 12">
            <a:extLst>
              <a:ext uri="{FF2B5EF4-FFF2-40B4-BE49-F238E27FC236}">
                <a16:creationId xmlns:a16="http://schemas.microsoft.com/office/drawing/2014/main" id="{7D2CEAA1-044C-44EB-B37D-ED38C14444BF}"/>
              </a:ext>
            </a:extLst>
          </p:cNvPr>
          <p:cNvSpPr txBox="1"/>
          <p:nvPr/>
        </p:nvSpPr>
        <p:spPr>
          <a:xfrm>
            <a:off x="4175392" y="6016287"/>
            <a:ext cx="3796145" cy="369332"/>
          </a:xfrm>
          <a:prstGeom prst="rect">
            <a:avLst/>
          </a:prstGeom>
          <a:noFill/>
        </p:spPr>
        <p:txBody>
          <a:bodyPr wrap="square" rtlCol="0">
            <a:spAutoFit/>
          </a:bodyPr>
          <a:lstStyle/>
          <a:p>
            <a:r>
              <a:rPr lang="en-US" dirty="0"/>
              <a:t>296,400(</a:t>
            </a:r>
            <a:r>
              <a:rPr lang="en-US" i="1" dirty="0"/>
              <a:t>rubles)</a:t>
            </a:r>
            <a:r>
              <a:rPr lang="en-US" dirty="0"/>
              <a:t>/30(rubles/$)</a:t>
            </a:r>
          </a:p>
        </p:txBody>
      </p:sp>
      <p:cxnSp>
        <p:nvCxnSpPr>
          <p:cNvPr id="15" name="Straight Arrow Connector 14">
            <a:extLst>
              <a:ext uri="{FF2B5EF4-FFF2-40B4-BE49-F238E27FC236}">
                <a16:creationId xmlns:a16="http://schemas.microsoft.com/office/drawing/2014/main" id="{EBE6B572-EBC4-4A7D-B81E-36344483CCEE}"/>
              </a:ext>
            </a:extLst>
          </p:cNvPr>
          <p:cNvCxnSpPr/>
          <p:nvPr/>
        </p:nvCxnSpPr>
        <p:spPr>
          <a:xfrm flipV="1">
            <a:off x="3136739" y="5555845"/>
            <a:ext cx="393539" cy="460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3A8E288-522E-4B1A-8782-71BDC7B942FF}"/>
              </a:ext>
            </a:extLst>
          </p:cNvPr>
          <p:cNvCxnSpPr>
            <a:endCxn id="11" idx="2"/>
          </p:cNvCxnSpPr>
          <p:nvPr/>
        </p:nvCxnSpPr>
        <p:spPr>
          <a:xfrm flipH="1" flipV="1">
            <a:off x="4644474" y="5555845"/>
            <a:ext cx="517486" cy="460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761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056473-72B5-4169-AECA-45E55F89A4D3}"/>
              </a:ext>
            </a:extLst>
          </p:cNvPr>
          <p:cNvSpPr>
            <a:spLocks noGrp="1"/>
          </p:cNvSpPr>
          <p:nvPr>
            <p:ph type="title"/>
          </p:nvPr>
        </p:nvSpPr>
        <p:spPr>
          <a:xfrm>
            <a:off x="541066" y="156347"/>
            <a:ext cx="7772400" cy="824313"/>
          </a:xfrm>
          <a:solidFill>
            <a:schemeClr val="bg1"/>
          </a:solidFill>
        </p:spPr>
        <p:txBody>
          <a:bodyPr/>
          <a:lstStyle/>
          <a:p>
            <a:r>
              <a:rPr lang="en-US" dirty="0"/>
              <a:t>Covered Interest Arbitrage</a:t>
            </a:r>
          </a:p>
        </p:txBody>
      </p:sp>
      <p:pic>
        <p:nvPicPr>
          <p:cNvPr id="5" name="Picture 4">
            <a:extLst>
              <a:ext uri="{FF2B5EF4-FFF2-40B4-BE49-F238E27FC236}">
                <a16:creationId xmlns:a16="http://schemas.microsoft.com/office/drawing/2014/main" id="{B47DDDED-DE60-4847-8B78-32EAA54D9A3C}"/>
              </a:ext>
            </a:extLst>
          </p:cNvPr>
          <p:cNvPicPr>
            <a:picLocks noChangeAspect="1"/>
          </p:cNvPicPr>
          <p:nvPr/>
        </p:nvPicPr>
        <p:blipFill>
          <a:blip r:embed="rId2"/>
          <a:stretch>
            <a:fillRect/>
          </a:stretch>
        </p:blipFill>
        <p:spPr>
          <a:xfrm>
            <a:off x="145774" y="1073426"/>
            <a:ext cx="8865703" cy="3296478"/>
          </a:xfrm>
          <a:prstGeom prst="rect">
            <a:avLst/>
          </a:prstGeom>
        </p:spPr>
      </p:pic>
    </p:spTree>
    <p:extLst>
      <p:ext uri="{BB962C8B-B14F-4D97-AF65-F5344CB8AC3E}">
        <p14:creationId xmlns:p14="http://schemas.microsoft.com/office/powerpoint/2010/main" val="214193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D5DB-298F-4C96-8095-3F22EB7200B3}"/>
              </a:ext>
            </a:extLst>
          </p:cNvPr>
          <p:cNvSpPr>
            <a:spLocks noGrp="1"/>
          </p:cNvSpPr>
          <p:nvPr>
            <p:ph type="title"/>
          </p:nvPr>
        </p:nvSpPr>
        <p:spPr/>
        <p:txBody>
          <a:bodyPr/>
          <a:lstStyle/>
          <a:p>
            <a:r>
              <a:rPr lang="en-US" dirty="0"/>
              <a:t>Recall: Interest Rate Parity</a:t>
            </a:r>
          </a:p>
        </p:txBody>
      </p:sp>
      <p:sp>
        <p:nvSpPr>
          <p:cNvPr id="4" name="TextBox 3">
            <a:extLst>
              <a:ext uri="{FF2B5EF4-FFF2-40B4-BE49-F238E27FC236}">
                <a16:creationId xmlns:a16="http://schemas.microsoft.com/office/drawing/2014/main" id="{5E40678D-00E1-447F-8F60-070DC11C47ED}"/>
              </a:ext>
            </a:extLst>
          </p:cNvPr>
          <p:cNvSpPr txBox="1"/>
          <p:nvPr/>
        </p:nvSpPr>
        <p:spPr>
          <a:xfrm>
            <a:off x="1066800" y="1792224"/>
            <a:ext cx="7010400" cy="1200329"/>
          </a:xfrm>
          <a:prstGeom prst="rect">
            <a:avLst/>
          </a:prstGeom>
          <a:noFill/>
        </p:spPr>
        <p:txBody>
          <a:bodyPr wrap="square" rtlCol="0">
            <a:spAutoFit/>
          </a:bodyPr>
          <a:lstStyle/>
          <a:p>
            <a:r>
              <a:rPr lang="en-US"/>
              <a:t>Forward Rate:  </a:t>
            </a:r>
            <a:r>
              <a:rPr lang="en-US">
                <a:solidFill>
                  <a:srgbClr val="FF0000"/>
                </a:solidFill>
              </a:rPr>
              <a:t>exchange rate quoted for settlement at some future date</a:t>
            </a:r>
            <a:r>
              <a:rPr lang="en-US"/>
              <a:t>. A forward contract states the </a:t>
            </a:r>
            <a:r>
              <a:rPr lang="en-US" b="1"/>
              <a:t>exchange rate </a:t>
            </a:r>
            <a:r>
              <a:rPr lang="en-US"/>
              <a:t>at which a </a:t>
            </a:r>
            <a:r>
              <a:rPr lang="en-US" b="1"/>
              <a:t>foreign currency will be bought or sold forward </a:t>
            </a:r>
            <a:r>
              <a:rPr lang="en-US"/>
              <a:t>at a </a:t>
            </a:r>
            <a:r>
              <a:rPr lang="en-US" b="1"/>
              <a:t>specific date in the future</a:t>
            </a:r>
            <a:endParaRPr lang="en-US" b="1" dirty="0"/>
          </a:p>
        </p:txBody>
      </p:sp>
      <p:sp>
        <p:nvSpPr>
          <p:cNvPr id="5" name="Rectangle 4">
            <a:extLst>
              <a:ext uri="{FF2B5EF4-FFF2-40B4-BE49-F238E27FC236}">
                <a16:creationId xmlns:a16="http://schemas.microsoft.com/office/drawing/2014/main" id="{6B84C05B-4E3E-4B39-B9BE-FAEF8B516F34}"/>
              </a:ext>
            </a:extLst>
          </p:cNvPr>
          <p:cNvSpPr/>
          <p:nvPr/>
        </p:nvSpPr>
        <p:spPr>
          <a:xfrm>
            <a:off x="1066800" y="3219117"/>
            <a:ext cx="6644640" cy="646331"/>
          </a:xfrm>
          <a:prstGeom prst="rect">
            <a:avLst/>
          </a:prstGeom>
        </p:spPr>
        <p:txBody>
          <a:bodyPr wrap="square">
            <a:spAutoFit/>
          </a:bodyPr>
          <a:lstStyle/>
          <a:p>
            <a:r>
              <a:rPr lang="en-US" dirty="0"/>
              <a:t>Interest Rate Parity model establishes a strong linkage among   spot rates, forward rates, and relative interest rates </a:t>
            </a:r>
          </a:p>
        </p:txBody>
      </p:sp>
      <p:pic>
        <p:nvPicPr>
          <p:cNvPr id="6" name="Picture 5">
            <a:extLst>
              <a:ext uri="{FF2B5EF4-FFF2-40B4-BE49-F238E27FC236}">
                <a16:creationId xmlns:a16="http://schemas.microsoft.com/office/drawing/2014/main" id="{135B4039-3242-492F-8202-29D826D29E39}"/>
              </a:ext>
            </a:extLst>
          </p:cNvPr>
          <p:cNvPicPr>
            <a:picLocks noChangeAspect="1"/>
          </p:cNvPicPr>
          <p:nvPr/>
        </p:nvPicPr>
        <p:blipFill rotWithShape="1">
          <a:blip r:embed="rId3"/>
          <a:srcRect l="21065" t="75555" r="54674" b="15020"/>
          <a:stretch/>
        </p:blipFill>
        <p:spPr>
          <a:xfrm>
            <a:off x="2901695" y="4092012"/>
            <a:ext cx="2992355" cy="1455348"/>
          </a:xfrm>
          <a:prstGeom prst="rect">
            <a:avLst/>
          </a:prstGeom>
        </p:spPr>
      </p:pic>
      <p:sp>
        <p:nvSpPr>
          <p:cNvPr id="7" name="TextBox 6">
            <a:extLst>
              <a:ext uri="{FF2B5EF4-FFF2-40B4-BE49-F238E27FC236}">
                <a16:creationId xmlns:a16="http://schemas.microsoft.com/office/drawing/2014/main" id="{C4CBCD2A-7E76-4068-B61E-7A30B97CFB63}"/>
              </a:ext>
            </a:extLst>
          </p:cNvPr>
          <p:cNvSpPr txBox="1"/>
          <p:nvPr/>
        </p:nvSpPr>
        <p:spPr>
          <a:xfrm>
            <a:off x="6120384" y="4092012"/>
            <a:ext cx="2426208" cy="923330"/>
          </a:xfrm>
          <a:prstGeom prst="rect">
            <a:avLst/>
          </a:prstGeom>
          <a:noFill/>
        </p:spPr>
        <p:txBody>
          <a:bodyPr wrap="square" rtlCol="0">
            <a:spAutoFit/>
          </a:bodyPr>
          <a:lstStyle/>
          <a:p>
            <a:r>
              <a:rPr lang="en-US" dirty="0"/>
              <a:t>Domestic nominal interest rate from t to t+1</a:t>
            </a:r>
          </a:p>
        </p:txBody>
      </p:sp>
      <p:sp>
        <p:nvSpPr>
          <p:cNvPr id="8" name="TextBox 7">
            <a:extLst>
              <a:ext uri="{FF2B5EF4-FFF2-40B4-BE49-F238E27FC236}">
                <a16:creationId xmlns:a16="http://schemas.microsoft.com/office/drawing/2014/main" id="{74C9C11E-1511-4511-A214-6A340A5E390F}"/>
              </a:ext>
            </a:extLst>
          </p:cNvPr>
          <p:cNvSpPr txBox="1"/>
          <p:nvPr/>
        </p:nvSpPr>
        <p:spPr>
          <a:xfrm>
            <a:off x="6120384" y="5085660"/>
            <a:ext cx="2426208" cy="923330"/>
          </a:xfrm>
          <a:prstGeom prst="rect">
            <a:avLst/>
          </a:prstGeom>
          <a:noFill/>
        </p:spPr>
        <p:txBody>
          <a:bodyPr wrap="square" rtlCol="0">
            <a:spAutoFit/>
          </a:bodyPr>
          <a:lstStyle/>
          <a:p>
            <a:r>
              <a:rPr lang="en-US" dirty="0"/>
              <a:t>Foreign nominal interest rate from t to t+1</a:t>
            </a:r>
          </a:p>
        </p:txBody>
      </p:sp>
      <p:cxnSp>
        <p:nvCxnSpPr>
          <p:cNvPr id="10" name="Straight Arrow Connector 9">
            <a:extLst>
              <a:ext uri="{FF2B5EF4-FFF2-40B4-BE49-F238E27FC236}">
                <a16:creationId xmlns:a16="http://schemas.microsoft.com/office/drawing/2014/main" id="{11C06390-E19B-4921-BF13-8F0060482B26}"/>
              </a:ext>
            </a:extLst>
          </p:cNvPr>
          <p:cNvCxnSpPr/>
          <p:nvPr/>
        </p:nvCxnSpPr>
        <p:spPr>
          <a:xfrm flipH="1">
            <a:off x="5291328" y="4300145"/>
            <a:ext cx="829056" cy="296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5394B3-BFB2-4A91-AB65-B8CF8308F2AF}"/>
              </a:ext>
            </a:extLst>
          </p:cNvPr>
          <p:cNvCxnSpPr/>
          <p:nvPr/>
        </p:nvCxnSpPr>
        <p:spPr>
          <a:xfrm flipH="1" flipV="1">
            <a:off x="5291328" y="5085660"/>
            <a:ext cx="829056" cy="461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C7A291D-7A92-46F1-BEBF-E37C04BC98A6}"/>
              </a:ext>
            </a:extLst>
          </p:cNvPr>
          <p:cNvSpPr txBox="1"/>
          <p:nvPr/>
        </p:nvSpPr>
        <p:spPr>
          <a:xfrm>
            <a:off x="3184768" y="5547325"/>
            <a:ext cx="2426208" cy="369332"/>
          </a:xfrm>
          <a:prstGeom prst="rect">
            <a:avLst/>
          </a:prstGeom>
          <a:noFill/>
        </p:spPr>
        <p:txBody>
          <a:bodyPr wrap="square" rtlCol="0">
            <a:spAutoFit/>
          </a:bodyPr>
          <a:lstStyle/>
          <a:p>
            <a:r>
              <a:rPr lang="en-US" dirty="0"/>
              <a:t>Spot rate at time t</a:t>
            </a:r>
          </a:p>
        </p:txBody>
      </p:sp>
      <p:cxnSp>
        <p:nvCxnSpPr>
          <p:cNvPr id="15" name="Straight Arrow Connector 14">
            <a:extLst>
              <a:ext uri="{FF2B5EF4-FFF2-40B4-BE49-F238E27FC236}">
                <a16:creationId xmlns:a16="http://schemas.microsoft.com/office/drawing/2014/main" id="{8D310876-2D80-4E37-8E49-00D315F395D7}"/>
              </a:ext>
            </a:extLst>
          </p:cNvPr>
          <p:cNvCxnSpPr/>
          <p:nvPr/>
        </p:nvCxnSpPr>
        <p:spPr>
          <a:xfrm flipV="1">
            <a:off x="3852673" y="4865835"/>
            <a:ext cx="195071" cy="681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70591E-8867-4370-A1E0-9E67612D0BE2}"/>
              </a:ext>
            </a:extLst>
          </p:cNvPr>
          <p:cNvSpPr txBox="1"/>
          <p:nvPr/>
        </p:nvSpPr>
        <p:spPr>
          <a:xfrm>
            <a:off x="598736" y="5131879"/>
            <a:ext cx="2426208" cy="646331"/>
          </a:xfrm>
          <a:prstGeom prst="rect">
            <a:avLst/>
          </a:prstGeom>
          <a:noFill/>
        </p:spPr>
        <p:txBody>
          <a:bodyPr wrap="square" rtlCol="0">
            <a:spAutoFit/>
          </a:bodyPr>
          <a:lstStyle/>
          <a:p>
            <a:r>
              <a:rPr lang="en-US" dirty="0"/>
              <a:t>Forward rate at time t with a maturity t+1</a:t>
            </a:r>
          </a:p>
        </p:txBody>
      </p:sp>
      <p:cxnSp>
        <p:nvCxnSpPr>
          <p:cNvPr id="18" name="Straight Arrow Connector 17">
            <a:extLst>
              <a:ext uri="{FF2B5EF4-FFF2-40B4-BE49-F238E27FC236}">
                <a16:creationId xmlns:a16="http://schemas.microsoft.com/office/drawing/2014/main" id="{D5E9F286-0755-4357-8DF7-AE06D89A92E1}"/>
              </a:ext>
            </a:extLst>
          </p:cNvPr>
          <p:cNvCxnSpPr/>
          <p:nvPr/>
        </p:nvCxnSpPr>
        <p:spPr>
          <a:xfrm flipV="1">
            <a:off x="2609089" y="4816389"/>
            <a:ext cx="480255" cy="269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679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75B37D-C8FF-45C4-90F9-C7A61F767F32}"/>
              </a:ext>
            </a:extLst>
          </p:cNvPr>
          <p:cNvPicPr>
            <a:picLocks noChangeAspect="1"/>
          </p:cNvPicPr>
          <p:nvPr/>
        </p:nvPicPr>
        <p:blipFill rotWithShape="1">
          <a:blip r:embed="rId3"/>
          <a:srcRect l="21065" t="75555" r="54674" b="15020"/>
          <a:stretch/>
        </p:blipFill>
        <p:spPr>
          <a:xfrm>
            <a:off x="829055" y="2153484"/>
            <a:ext cx="2992355" cy="1455348"/>
          </a:xfrm>
          <a:prstGeom prst="rect">
            <a:avLst/>
          </a:prstGeom>
        </p:spPr>
      </p:pic>
      <p:sp>
        <p:nvSpPr>
          <p:cNvPr id="4" name="TextBox 3">
            <a:extLst>
              <a:ext uri="{FF2B5EF4-FFF2-40B4-BE49-F238E27FC236}">
                <a16:creationId xmlns:a16="http://schemas.microsoft.com/office/drawing/2014/main" id="{DB4658EE-6F90-40E8-856B-8A1803FBC6E2}"/>
              </a:ext>
            </a:extLst>
          </p:cNvPr>
          <p:cNvSpPr txBox="1"/>
          <p:nvPr/>
        </p:nvSpPr>
        <p:spPr>
          <a:xfrm>
            <a:off x="414528" y="1060704"/>
            <a:ext cx="5157216" cy="1200329"/>
          </a:xfrm>
          <a:prstGeom prst="rect">
            <a:avLst/>
          </a:prstGeom>
          <a:noFill/>
        </p:spPr>
        <p:txBody>
          <a:bodyPr wrap="square" rtlCol="0">
            <a:spAutoFit/>
          </a:bodyPr>
          <a:lstStyle/>
          <a:p>
            <a:r>
              <a:rPr lang="en-US" dirty="0"/>
              <a:t>NOTE: id and if are quoted annually, if we want to estimate a non-annual forward (e.g. 90 day forward) we need to slightly modify the formula</a:t>
            </a:r>
          </a:p>
        </p:txBody>
      </p:sp>
      <p:sp>
        <p:nvSpPr>
          <p:cNvPr id="5" name="TextBox 4">
            <a:extLst>
              <a:ext uri="{FF2B5EF4-FFF2-40B4-BE49-F238E27FC236}">
                <a16:creationId xmlns:a16="http://schemas.microsoft.com/office/drawing/2014/main" id="{FB8C337A-A335-4BCA-B51F-05A72A90D2FD}"/>
              </a:ext>
            </a:extLst>
          </p:cNvPr>
          <p:cNvSpPr txBox="1"/>
          <p:nvPr/>
        </p:nvSpPr>
        <p:spPr>
          <a:xfrm>
            <a:off x="989077" y="4218719"/>
            <a:ext cx="7629144" cy="646331"/>
          </a:xfrm>
          <a:prstGeom prst="rect">
            <a:avLst/>
          </a:prstGeom>
          <a:noFill/>
        </p:spPr>
        <p:txBody>
          <a:bodyPr wrap="square" rtlCol="0">
            <a:spAutoFit/>
          </a:bodyPr>
          <a:lstStyle/>
          <a:p>
            <a:r>
              <a:rPr lang="en-US" b="1" dirty="0">
                <a:solidFill>
                  <a:srgbClr val="FF0000"/>
                </a:solidFill>
              </a:rPr>
              <a:t>We can Find Covered Interest Arbitrage Opportunities by checking if IRP holds (need to variate the model to):</a:t>
            </a:r>
          </a:p>
        </p:txBody>
      </p:sp>
      <p:cxnSp>
        <p:nvCxnSpPr>
          <p:cNvPr id="7" name="Straight Arrow Connector 6">
            <a:extLst>
              <a:ext uri="{FF2B5EF4-FFF2-40B4-BE49-F238E27FC236}">
                <a16:creationId xmlns:a16="http://schemas.microsoft.com/office/drawing/2014/main" id="{751007D9-9A76-4548-965C-887C28F68627}"/>
              </a:ext>
            </a:extLst>
          </p:cNvPr>
          <p:cNvCxnSpPr/>
          <p:nvPr/>
        </p:nvCxnSpPr>
        <p:spPr>
          <a:xfrm>
            <a:off x="2414016" y="2153484"/>
            <a:ext cx="0" cy="223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2232119-6C61-4F35-BF83-477DD658FAE3}"/>
              </a:ext>
            </a:extLst>
          </p:cNvPr>
          <p:cNvCxnSpPr/>
          <p:nvPr/>
        </p:nvCxnSpPr>
        <p:spPr>
          <a:xfrm>
            <a:off x="4267200" y="2060448"/>
            <a:ext cx="1706880" cy="2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F338981-4ADE-4FFE-A06B-B14EB6FC1D4B}"/>
              </a:ext>
            </a:extLst>
          </p:cNvPr>
          <p:cNvPicPr>
            <a:picLocks noChangeAspect="1"/>
          </p:cNvPicPr>
          <p:nvPr/>
        </p:nvPicPr>
        <p:blipFill rotWithShape="1">
          <a:blip r:embed="rId4"/>
          <a:srcRect l="12041" t="39822" r="56813" b="42675"/>
          <a:stretch/>
        </p:blipFill>
        <p:spPr>
          <a:xfrm>
            <a:off x="4803649" y="2377440"/>
            <a:ext cx="2992354" cy="1841279"/>
          </a:xfrm>
          <a:prstGeom prst="rect">
            <a:avLst/>
          </a:prstGeom>
        </p:spPr>
      </p:pic>
      <p:sp>
        <p:nvSpPr>
          <p:cNvPr id="12" name="TextBox 11">
            <a:extLst>
              <a:ext uri="{FF2B5EF4-FFF2-40B4-BE49-F238E27FC236}">
                <a16:creationId xmlns:a16="http://schemas.microsoft.com/office/drawing/2014/main" id="{FEC71077-C5C8-4A32-9935-DB86F9FFAD26}"/>
              </a:ext>
            </a:extLst>
          </p:cNvPr>
          <p:cNvSpPr txBox="1"/>
          <p:nvPr/>
        </p:nvSpPr>
        <p:spPr>
          <a:xfrm>
            <a:off x="6449568" y="2758047"/>
            <a:ext cx="316992" cy="246221"/>
          </a:xfrm>
          <a:prstGeom prst="rect">
            <a:avLst/>
          </a:prstGeom>
          <a:solidFill>
            <a:schemeClr val="bg1"/>
          </a:solidFill>
        </p:spPr>
        <p:txBody>
          <a:bodyPr wrap="square" rtlCol="0">
            <a:spAutoFit/>
          </a:bodyPr>
          <a:lstStyle/>
          <a:p>
            <a:r>
              <a:rPr lang="en-US" sz="1000" dirty="0" err="1"/>
              <a:t>i</a:t>
            </a:r>
            <a:r>
              <a:rPr lang="en-US" sz="1000" dirty="0"/>
              <a:t> </a:t>
            </a:r>
            <a:r>
              <a:rPr lang="en-US" sz="1000" baseline="-25000" dirty="0"/>
              <a:t>d</a:t>
            </a:r>
          </a:p>
        </p:txBody>
      </p:sp>
      <p:sp>
        <p:nvSpPr>
          <p:cNvPr id="13" name="TextBox 12">
            <a:extLst>
              <a:ext uri="{FF2B5EF4-FFF2-40B4-BE49-F238E27FC236}">
                <a16:creationId xmlns:a16="http://schemas.microsoft.com/office/drawing/2014/main" id="{9F44EF7E-1474-438E-8EDF-77D0B4F9A490}"/>
              </a:ext>
            </a:extLst>
          </p:cNvPr>
          <p:cNvSpPr txBox="1"/>
          <p:nvPr/>
        </p:nvSpPr>
        <p:spPr>
          <a:xfrm>
            <a:off x="6504432" y="3443573"/>
            <a:ext cx="298704" cy="246221"/>
          </a:xfrm>
          <a:prstGeom prst="rect">
            <a:avLst/>
          </a:prstGeom>
          <a:solidFill>
            <a:schemeClr val="bg1"/>
          </a:solidFill>
        </p:spPr>
        <p:txBody>
          <a:bodyPr wrap="square" rtlCol="0">
            <a:spAutoFit/>
          </a:bodyPr>
          <a:lstStyle/>
          <a:p>
            <a:r>
              <a:rPr lang="en-US" sz="1000" dirty="0" err="1"/>
              <a:t>i</a:t>
            </a:r>
            <a:r>
              <a:rPr lang="en-US" sz="1000" dirty="0"/>
              <a:t> </a:t>
            </a:r>
            <a:r>
              <a:rPr lang="en-US" sz="1000" baseline="-25000" dirty="0"/>
              <a:t>f</a:t>
            </a:r>
          </a:p>
        </p:txBody>
      </p:sp>
      <p:sp>
        <p:nvSpPr>
          <p:cNvPr id="15" name="TextBox 14">
            <a:extLst>
              <a:ext uri="{FF2B5EF4-FFF2-40B4-BE49-F238E27FC236}">
                <a16:creationId xmlns:a16="http://schemas.microsoft.com/office/drawing/2014/main" id="{B1732ED8-456B-46FE-87AA-7D323B6CC2F1}"/>
              </a:ext>
            </a:extLst>
          </p:cNvPr>
          <p:cNvSpPr txBox="1"/>
          <p:nvPr/>
        </p:nvSpPr>
        <p:spPr>
          <a:xfrm>
            <a:off x="5068823" y="3255337"/>
            <a:ext cx="390145" cy="194925"/>
          </a:xfrm>
          <a:prstGeom prst="rect">
            <a:avLst/>
          </a:prstGeom>
          <a:solidFill>
            <a:schemeClr val="bg1"/>
          </a:solidFill>
        </p:spPr>
        <p:txBody>
          <a:bodyPr wrap="square" rtlCol="0">
            <a:spAutoFit/>
          </a:bodyPr>
          <a:lstStyle/>
          <a:p>
            <a:r>
              <a:rPr lang="en-US" sz="1000" baseline="-25000" dirty="0"/>
              <a:t>t, </a:t>
            </a:r>
            <a:r>
              <a:rPr lang="en-US" sz="1000" baseline="-25000" dirty="0" err="1"/>
              <a:t>t+d</a:t>
            </a:r>
            <a:endParaRPr lang="en-US" sz="1000" baseline="-25000" dirty="0"/>
          </a:p>
        </p:txBody>
      </p:sp>
      <p:cxnSp>
        <p:nvCxnSpPr>
          <p:cNvPr id="17" name="Straight Arrow Connector 16">
            <a:extLst>
              <a:ext uri="{FF2B5EF4-FFF2-40B4-BE49-F238E27FC236}">
                <a16:creationId xmlns:a16="http://schemas.microsoft.com/office/drawing/2014/main" id="{9C0225E3-7AC6-4EAB-87F0-25B7534E30E1}"/>
              </a:ext>
            </a:extLst>
          </p:cNvPr>
          <p:cNvCxnSpPr/>
          <p:nvPr/>
        </p:nvCxnSpPr>
        <p:spPr>
          <a:xfrm flipH="1">
            <a:off x="7132320" y="1962912"/>
            <a:ext cx="231648" cy="524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86FF633-BEE7-4F72-BC48-24C6A16CA12B}"/>
              </a:ext>
            </a:extLst>
          </p:cNvPr>
          <p:cNvSpPr txBox="1"/>
          <p:nvPr/>
        </p:nvSpPr>
        <p:spPr>
          <a:xfrm>
            <a:off x="6956319" y="1524000"/>
            <a:ext cx="1358626" cy="369332"/>
          </a:xfrm>
          <a:prstGeom prst="rect">
            <a:avLst/>
          </a:prstGeom>
          <a:noFill/>
        </p:spPr>
        <p:txBody>
          <a:bodyPr wrap="square" rtlCol="0">
            <a:spAutoFit/>
          </a:bodyPr>
          <a:lstStyle/>
          <a:p>
            <a:r>
              <a:rPr lang="en-US" dirty="0"/>
              <a:t>day period</a:t>
            </a:r>
          </a:p>
        </p:txBody>
      </p:sp>
      <p:pic>
        <p:nvPicPr>
          <p:cNvPr id="19" name="Picture 18">
            <a:extLst>
              <a:ext uri="{FF2B5EF4-FFF2-40B4-BE49-F238E27FC236}">
                <a16:creationId xmlns:a16="http://schemas.microsoft.com/office/drawing/2014/main" id="{2C9BBB27-9906-4261-AF6D-4DE0189876A7}"/>
              </a:ext>
            </a:extLst>
          </p:cNvPr>
          <p:cNvPicPr>
            <a:picLocks noChangeAspect="1"/>
          </p:cNvPicPr>
          <p:nvPr/>
        </p:nvPicPr>
        <p:blipFill rotWithShape="1">
          <a:blip r:embed="rId5"/>
          <a:srcRect l="33259" t="59681" r="39489" b="33123"/>
          <a:stretch/>
        </p:blipFill>
        <p:spPr>
          <a:xfrm>
            <a:off x="1922469" y="5044180"/>
            <a:ext cx="5209851" cy="1506232"/>
          </a:xfrm>
          <a:prstGeom prst="rect">
            <a:avLst/>
          </a:prstGeom>
        </p:spPr>
      </p:pic>
    </p:spTree>
    <p:extLst>
      <p:ext uri="{BB962C8B-B14F-4D97-AF65-F5344CB8AC3E}">
        <p14:creationId xmlns:p14="http://schemas.microsoft.com/office/powerpoint/2010/main" val="137510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lagCount" hidden="1">
            <a:hlinkClick r:id=""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sz="2400">
                <a:solidFill>
                  <a:schemeClr val="tx1"/>
                </a:solidFill>
                <a:latin typeface="Times" pitchFamily="-1" charset="0"/>
                <a:ea typeface="ヒラギノ角ゴ Pro W3" pitchFamily="-1" charset="-128"/>
              </a:defRPr>
            </a:lvl1pPr>
            <a:lvl2pPr marL="37931725" indent="-37474525">
              <a:defRPr sz="2400">
                <a:solidFill>
                  <a:schemeClr val="tx1"/>
                </a:solidFill>
                <a:latin typeface="Times" pitchFamily="-1" charset="0"/>
                <a:ea typeface="ヒラギノ角ゴ Pro W3" pitchFamily="-1" charset="-128"/>
              </a:defRPr>
            </a:lvl2pPr>
            <a:lvl3pPr marL="1143000" indent="-228600">
              <a:defRPr sz="2400">
                <a:solidFill>
                  <a:schemeClr val="tx1"/>
                </a:solidFill>
                <a:latin typeface="Times" pitchFamily="-1" charset="0"/>
                <a:ea typeface="ヒラギノ角ゴ Pro W3" pitchFamily="-1" charset="-128"/>
              </a:defRPr>
            </a:lvl3pPr>
            <a:lvl4pPr marL="1600200" indent="-228600">
              <a:defRPr sz="2400">
                <a:solidFill>
                  <a:schemeClr val="tx1"/>
                </a:solidFill>
                <a:latin typeface="Times" pitchFamily="-1" charset="0"/>
                <a:ea typeface="ヒラギノ角ゴ Pro W3" pitchFamily="-1" charset="-128"/>
              </a:defRPr>
            </a:lvl4pPr>
            <a:lvl5pPr marL="2057400" indent="-228600">
              <a:defRPr sz="2400">
                <a:solidFill>
                  <a:schemeClr val="tx1"/>
                </a:solidFill>
                <a:latin typeface="Times" pitchFamily="-1"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Times" pitchFamily="-1"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Times" pitchFamily="-1"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Times" pitchFamily="-1"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Times" pitchFamily="-1" charset="0"/>
                <a:ea typeface="ヒラギノ角ゴ Pro W3" pitchFamily="-1" charset="-128"/>
              </a:defRPr>
            </a:lvl9pPr>
          </a:lstStyle>
          <a:p>
            <a:pPr algn="ctr"/>
            <a:r>
              <a:rPr lang="en-US" altLang="en-US" sz="1400" b="1">
                <a:latin typeface="Tahoma" pitchFamily="-1" charset="0"/>
              </a:rPr>
              <a:t>0</a:t>
            </a:r>
          </a:p>
        </p:txBody>
      </p:sp>
      <p:pic>
        <p:nvPicPr>
          <p:cNvPr id="2" name="Picture 1" descr="ex09_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95" y="1806374"/>
            <a:ext cx="8018705" cy="4953000"/>
          </a:xfrm>
          <a:prstGeom prst="rect">
            <a:avLst/>
          </a:prstGeom>
        </p:spPr>
      </p:pic>
      <p:sp>
        <p:nvSpPr>
          <p:cNvPr id="5" name="TextBox 4">
            <a:extLst>
              <a:ext uri="{FF2B5EF4-FFF2-40B4-BE49-F238E27FC236}">
                <a16:creationId xmlns:a16="http://schemas.microsoft.com/office/drawing/2014/main" id="{1A4CE2C4-5117-461C-961E-9376CCAE53E5}"/>
              </a:ext>
            </a:extLst>
          </p:cNvPr>
          <p:cNvSpPr txBox="1"/>
          <p:nvPr/>
        </p:nvSpPr>
        <p:spPr>
          <a:xfrm>
            <a:off x="7569910" y="6636263"/>
            <a:ext cx="2334410" cy="246221"/>
          </a:xfrm>
          <a:prstGeom prst="rect">
            <a:avLst/>
          </a:prstGeom>
          <a:noFill/>
        </p:spPr>
        <p:txBody>
          <a:bodyPr wrap="square" rtlCol="0">
            <a:spAutoFit/>
          </a:bodyPr>
          <a:lstStyle/>
          <a:p>
            <a:r>
              <a:rPr lang="en-US" sz="1000" dirty="0" err="1"/>
              <a:t>Eiteman</a:t>
            </a:r>
            <a:r>
              <a:rPr lang="en-US" sz="1000" dirty="0"/>
              <a:t> / Moffett</a:t>
            </a:r>
          </a:p>
        </p:txBody>
      </p:sp>
      <p:sp>
        <p:nvSpPr>
          <p:cNvPr id="8194" name="Rectangle 14"/>
          <p:cNvSpPr>
            <a:spLocks noGrp="1" noChangeArrowheads="1"/>
          </p:cNvSpPr>
          <p:nvPr>
            <p:ph type="title"/>
          </p:nvPr>
        </p:nvSpPr>
        <p:spPr>
          <a:xfrm>
            <a:off x="160580" y="828338"/>
            <a:ext cx="8822839" cy="1609344"/>
          </a:xfrm>
        </p:spPr>
        <p:txBody>
          <a:bodyPr/>
          <a:lstStyle/>
          <a:p>
            <a:pPr eaLnBrk="1" hangingPunct="1"/>
            <a:r>
              <a:rPr lang="en-US" altLang="en-US" b="0" dirty="0"/>
              <a:t>The Determinants of Foreign Exchange Rates</a:t>
            </a:r>
          </a:p>
        </p:txBody>
      </p:sp>
    </p:spTree>
    <p:extLst>
      <p:ext uri="{BB962C8B-B14F-4D97-AF65-F5344CB8AC3E}">
        <p14:creationId xmlns:p14="http://schemas.microsoft.com/office/powerpoint/2010/main" val="2408257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81E04-AE8F-4A0F-9D8F-F8FDCD868952}"/>
              </a:ext>
            </a:extLst>
          </p:cNvPr>
          <p:cNvSpPr>
            <a:spLocks noGrp="1"/>
          </p:cNvSpPr>
          <p:nvPr>
            <p:ph type="title"/>
          </p:nvPr>
        </p:nvSpPr>
        <p:spPr>
          <a:xfrm>
            <a:off x="576469" y="641805"/>
            <a:ext cx="7772400" cy="1609344"/>
          </a:xfrm>
        </p:spPr>
        <p:txBody>
          <a:bodyPr/>
          <a:lstStyle/>
          <a:p>
            <a:r>
              <a:rPr lang="en-US" dirty="0"/>
              <a:t>RECALL: How DO we Check for CIA?</a:t>
            </a:r>
          </a:p>
        </p:txBody>
      </p:sp>
      <p:sp>
        <p:nvSpPr>
          <p:cNvPr id="3" name="Rectangle 2">
            <a:extLst>
              <a:ext uri="{FF2B5EF4-FFF2-40B4-BE49-F238E27FC236}">
                <a16:creationId xmlns:a16="http://schemas.microsoft.com/office/drawing/2014/main" id="{6FF1155B-CBF6-4BF9-AED1-E30F377FB3E4}"/>
              </a:ext>
            </a:extLst>
          </p:cNvPr>
          <p:cNvSpPr/>
          <p:nvPr/>
        </p:nvSpPr>
        <p:spPr>
          <a:xfrm>
            <a:off x="940903" y="1967582"/>
            <a:ext cx="7222435" cy="4401205"/>
          </a:xfrm>
          <a:prstGeom prst="rect">
            <a:avLst/>
          </a:prstGeom>
        </p:spPr>
        <p:txBody>
          <a:bodyPr wrap="square">
            <a:spAutoFit/>
          </a:bodyPr>
          <a:lstStyle/>
          <a:p>
            <a:r>
              <a:rPr lang="en-US" sz="2000" dirty="0"/>
              <a:t>There are many ways to identify the covered interest arbitrage opportunities, we will </a:t>
            </a:r>
            <a:r>
              <a:rPr lang="en-US" sz="2000" dirty="0">
                <a:solidFill>
                  <a:srgbClr val="C00000"/>
                </a:solidFill>
              </a:rPr>
              <a:t>use one method to keep it simple</a:t>
            </a:r>
            <a:r>
              <a:rPr lang="en-US" sz="2000" dirty="0"/>
              <a:t>: </a:t>
            </a:r>
          </a:p>
          <a:p>
            <a:endParaRPr lang="en-US" sz="2000" dirty="0"/>
          </a:p>
          <a:p>
            <a:r>
              <a:rPr lang="en-US" sz="2000" dirty="0"/>
              <a:t>• Since covered interest arbitrage involves home and foreign interest rates, spot and forward rates, we can use these to conduct a simple test.  </a:t>
            </a:r>
            <a:r>
              <a:rPr lang="en-US" sz="2000" dirty="0">
                <a:solidFill>
                  <a:srgbClr val="C00000"/>
                </a:solidFill>
              </a:rPr>
              <a:t>We have only two options</a:t>
            </a:r>
            <a:r>
              <a:rPr lang="en-US" sz="2000" dirty="0"/>
              <a:t>: </a:t>
            </a:r>
          </a:p>
          <a:p>
            <a:endParaRPr lang="en-US" sz="2000" dirty="0"/>
          </a:p>
          <a:p>
            <a:r>
              <a:rPr lang="en-US" sz="2000" dirty="0"/>
              <a:t>– </a:t>
            </a:r>
            <a:r>
              <a:rPr lang="en-US" sz="2000" dirty="0">
                <a:solidFill>
                  <a:srgbClr val="C00000"/>
                </a:solidFill>
              </a:rPr>
              <a:t>Borrow in home currency </a:t>
            </a:r>
            <a:r>
              <a:rPr lang="en-US" sz="2000" dirty="0"/>
              <a:t>and </a:t>
            </a:r>
            <a:r>
              <a:rPr lang="en-US" sz="2000" dirty="0">
                <a:solidFill>
                  <a:srgbClr val="C00000"/>
                </a:solidFill>
              </a:rPr>
              <a:t>invest in foreign currency </a:t>
            </a:r>
          </a:p>
          <a:p>
            <a:endParaRPr lang="en-US" sz="2000" dirty="0"/>
          </a:p>
          <a:p>
            <a:r>
              <a:rPr lang="en-US" sz="2000" dirty="0"/>
              <a:t>– </a:t>
            </a:r>
            <a:r>
              <a:rPr lang="en-US" sz="2000" dirty="0">
                <a:solidFill>
                  <a:srgbClr val="C00000"/>
                </a:solidFill>
              </a:rPr>
              <a:t>Borrow in foreign currency </a:t>
            </a:r>
            <a:r>
              <a:rPr lang="en-US" sz="2000" dirty="0"/>
              <a:t>and </a:t>
            </a:r>
            <a:r>
              <a:rPr lang="en-US" sz="2000" dirty="0">
                <a:solidFill>
                  <a:srgbClr val="C00000"/>
                </a:solidFill>
              </a:rPr>
              <a:t>invest in home currency </a:t>
            </a:r>
          </a:p>
          <a:p>
            <a:endParaRPr lang="en-US" sz="2000" dirty="0"/>
          </a:p>
          <a:p>
            <a:r>
              <a:rPr lang="en-US" sz="2000" dirty="0"/>
              <a:t>• Our simple test will require us to </a:t>
            </a:r>
            <a:r>
              <a:rPr lang="en-US" sz="2000" dirty="0">
                <a:solidFill>
                  <a:srgbClr val="C00000"/>
                </a:solidFill>
              </a:rPr>
              <a:t>compare return on investment and cost of borrowing</a:t>
            </a:r>
          </a:p>
        </p:txBody>
      </p:sp>
    </p:spTree>
    <p:extLst>
      <p:ext uri="{BB962C8B-B14F-4D97-AF65-F5344CB8AC3E}">
        <p14:creationId xmlns:p14="http://schemas.microsoft.com/office/powerpoint/2010/main" val="3281089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81E04-AE8F-4A0F-9D8F-F8FDCD868952}"/>
              </a:ext>
            </a:extLst>
          </p:cNvPr>
          <p:cNvSpPr>
            <a:spLocks noGrp="1"/>
          </p:cNvSpPr>
          <p:nvPr>
            <p:ph type="title"/>
          </p:nvPr>
        </p:nvSpPr>
        <p:spPr/>
        <p:txBody>
          <a:bodyPr/>
          <a:lstStyle/>
          <a:p>
            <a:r>
              <a:rPr lang="en-US" dirty="0"/>
              <a:t>RECALL: How DO we Check for CIA?</a:t>
            </a:r>
          </a:p>
        </p:txBody>
      </p:sp>
      <p:pic>
        <p:nvPicPr>
          <p:cNvPr id="4" name="Picture 3">
            <a:extLst>
              <a:ext uri="{FF2B5EF4-FFF2-40B4-BE49-F238E27FC236}">
                <a16:creationId xmlns:a16="http://schemas.microsoft.com/office/drawing/2014/main" id="{966B8427-46D3-4327-BDD5-9ED394FF5863}"/>
              </a:ext>
            </a:extLst>
          </p:cNvPr>
          <p:cNvPicPr>
            <a:picLocks noChangeAspect="1"/>
          </p:cNvPicPr>
          <p:nvPr/>
        </p:nvPicPr>
        <p:blipFill rotWithShape="1">
          <a:blip r:embed="rId3"/>
          <a:srcRect l="26400" t="11539" r="25390" b="29662"/>
          <a:stretch/>
        </p:blipFill>
        <p:spPr>
          <a:xfrm>
            <a:off x="745435" y="1708206"/>
            <a:ext cx="7511862" cy="4962710"/>
          </a:xfrm>
          <a:prstGeom prst="rect">
            <a:avLst/>
          </a:prstGeom>
        </p:spPr>
      </p:pic>
    </p:spTree>
    <p:extLst>
      <p:ext uri="{BB962C8B-B14F-4D97-AF65-F5344CB8AC3E}">
        <p14:creationId xmlns:p14="http://schemas.microsoft.com/office/powerpoint/2010/main" val="4024559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056473-72B5-4169-AECA-45E55F89A4D3}"/>
              </a:ext>
            </a:extLst>
          </p:cNvPr>
          <p:cNvSpPr>
            <a:spLocks noGrp="1"/>
          </p:cNvSpPr>
          <p:nvPr>
            <p:ph type="title"/>
          </p:nvPr>
        </p:nvSpPr>
        <p:spPr>
          <a:xfrm>
            <a:off x="429334" y="169600"/>
            <a:ext cx="7772400" cy="877322"/>
          </a:xfrm>
          <a:solidFill>
            <a:schemeClr val="bg1"/>
          </a:solidFill>
        </p:spPr>
        <p:txBody>
          <a:bodyPr/>
          <a:lstStyle/>
          <a:p>
            <a:r>
              <a:rPr lang="en-US" dirty="0"/>
              <a:t>Covered Interest Arbitrage</a:t>
            </a:r>
          </a:p>
        </p:txBody>
      </p:sp>
      <p:pic>
        <p:nvPicPr>
          <p:cNvPr id="2" name="Picture 1">
            <a:extLst>
              <a:ext uri="{FF2B5EF4-FFF2-40B4-BE49-F238E27FC236}">
                <a16:creationId xmlns:a16="http://schemas.microsoft.com/office/drawing/2014/main" id="{8D0C7689-4DAD-465A-BEA3-13E3D7823545}"/>
              </a:ext>
            </a:extLst>
          </p:cNvPr>
          <p:cNvPicPr>
            <a:picLocks noChangeAspect="1"/>
          </p:cNvPicPr>
          <p:nvPr/>
        </p:nvPicPr>
        <p:blipFill>
          <a:blip r:embed="rId2"/>
          <a:stretch>
            <a:fillRect/>
          </a:stretch>
        </p:blipFill>
        <p:spPr>
          <a:xfrm>
            <a:off x="204710" y="1298714"/>
            <a:ext cx="8734580" cy="3163558"/>
          </a:xfrm>
          <a:prstGeom prst="rect">
            <a:avLst/>
          </a:prstGeom>
        </p:spPr>
      </p:pic>
      <p:pic>
        <p:nvPicPr>
          <p:cNvPr id="6" name="Picture 5">
            <a:extLst>
              <a:ext uri="{FF2B5EF4-FFF2-40B4-BE49-F238E27FC236}">
                <a16:creationId xmlns:a16="http://schemas.microsoft.com/office/drawing/2014/main" id="{B6AFE45D-402A-40CF-A3FC-7B3CEC9B5900}"/>
              </a:ext>
            </a:extLst>
          </p:cNvPr>
          <p:cNvPicPr>
            <a:picLocks noChangeAspect="1"/>
          </p:cNvPicPr>
          <p:nvPr/>
        </p:nvPicPr>
        <p:blipFill rotWithShape="1">
          <a:blip r:embed="rId3"/>
          <a:srcRect l="30229" t="17971" r="25390" b="47810"/>
          <a:stretch/>
        </p:blipFill>
        <p:spPr>
          <a:xfrm>
            <a:off x="429334" y="4580726"/>
            <a:ext cx="4206240" cy="1756723"/>
          </a:xfrm>
          <a:prstGeom prst="rect">
            <a:avLst/>
          </a:prstGeom>
        </p:spPr>
      </p:pic>
      <p:sp>
        <p:nvSpPr>
          <p:cNvPr id="7" name="TextBox 6">
            <a:extLst>
              <a:ext uri="{FF2B5EF4-FFF2-40B4-BE49-F238E27FC236}">
                <a16:creationId xmlns:a16="http://schemas.microsoft.com/office/drawing/2014/main" id="{B524B2D0-4D5A-4A20-9514-D1DE9D3E074A}"/>
              </a:ext>
            </a:extLst>
          </p:cNvPr>
          <p:cNvSpPr txBox="1"/>
          <p:nvPr/>
        </p:nvSpPr>
        <p:spPr>
          <a:xfrm>
            <a:off x="5467184" y="3703563"/>
            <a:ext cx="3472106" cy="1754326"/>
          </a:xfrm>
          <a:prstGeom prst="rect">
            <a:avLst/>
          </a:prstGeom>
          <a:noFill/>
        </p:spPr>
        <p:txBody>
          <a:bodyPr wrap="square" rtlCol="0">
            <a:spAutoFit/>
          </a:bodyPr>
          <a:lstStyle/>
          <a:p>
            <a:r>
              <a:rPr lang="en-US" dirty="0" err="1"/>
              <a:t>i</a:t>
            </a:r>
            <a:r>
              <a:rPr lang="en-US" baseline="-25000" dirty="0" err="1"/>
              <a:t>H</a:t>
            </a:r>
            <a:r>
              <a:rPr lang="en-US" dirty="0"/>
              <a:t> =</a:t>
            </a:r>
          </a:p>
          <a:p>
            <a:r>
              <a:rPr lang="en-US" dirty="0" err="1"/>
              <a:t>i</a:t>
            </a:r>
            <a:r>
              <a:rPr lang="en-US" baseline="-25000" dirty="0" err="1"/>
              <a:t>H</a:t>
            </a:r>
            <a:r>
              <a:rPr lang="en-US" dirty="0"/>
              <a:t> </a:t>
            </a:r>
            <a:r>
              <a:rPr lang="en-US" sz="1400" dirty="0"/>
              <a:t>p. forward period </a:t>
            </a:r>
            <a:r>
              <a:rPr lang="en-US" dirty="0"/>
              <a:t>= </a:t>
            </a:r>
          </a:p>
          <a:p>
            <a:r>
              <a:rPr lang="en-US" dirty="0" err="1"/>
              <a:t>i</a:t>
            </a:r>
            <a:r>
              <a:rPr lang="en-US" baseline="-25000" dirty="0" err="1"/>
              <a:t>F</a:t>
            </a:r>
            <a:r>
              <a:rPr lang="en-US" dirty="0"/>
              <a:t> =</a:t>
            </a:r>
          </a:p>
          <a:p>
            <a:r>
              <a:rPr lang="en-US" dirty="0" err="1"/>
              <a:t>i</a:t>
            </a:r>
            <a:r>
              <a:rPr lang="en-US" baseline="-25000" dirty="0" err="1"/>
              <a:t>F</a:t>
            </a:r>
            <a:r>
              <a:rPr lang="en-US" baseline="-25000" dirty="0"/>
              <a:t> p. forward period </a:t>
            </a:r>
            <a:r>
              <a:rPr lang="en-US" dirty="0"/>
              <a:t> = </a:t>
            </a:r>
            <a:endParaRPr lang="en-US" baseline="-25000" dirty="0"/>
          </a:p>
          <a:p>
            <a:r>
              <a:rPr lang="en-US" dirty="0"/>
              <a:t>F = </a:t>
            </a:r>
          </a:p>
          <a:p>
            <a:r>
              <a:rPr lang="en-US" dirty="0"/>
              <a:t>S</a:t>
            </a:r>
            <a:r>
              <a:rPr lang="en-US" baseline="-25000" dirty="0"/>
              <a:t>0</a:t>
            </a:r>
            <a:r>
              <a:rPr lang="en-US" dirty="0"/>
              <a:t> = </a:t>
            </a:r>
          </a:p>
        </p:txBody>
      </p:sp>
    </p:spTree>
    <p:extLst>
      <p:ext uri="{BB962C8B-B14F-4D97-AF65-F5344CB8AC3E}">
        <p14:creationId xmlns:p14="http://schemas.microsoft.com/office/powerpoint/2010/main" val="1161913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056473-72B5-4169-AECA-45E55F89A4D3}"/>
              </a:ext>
            </a:extLst>
          </p:cNvPr>
          <p:cNvSpPr>
            <a:spLocks noGrp="1"/>
          </p:cNvSpPr>
          <p:nvPr>
            <p:ph type="title"/>
          </p:nvPr>
        </p:nvSpPr>
        <p:spPr>
          <a:xfrm>
            <a:off x="554318" y="646678"/>
            <a:ext cx="7772400" cy="1609344"/>
          </a:xfrm>
        </p:spPr>
        <p:txBody>
          <a:bodyPr/>
          <a:lstStyle/>
          <a:p>
            <a:r>
              <a:rPr lang="en-US" dirty="0"/>
              <a:t>Covered Interest Arbitrage</a:t>
            </a:r>
          </a:p>
        </p:txBody>
      </p:sp>
      <p:pic>
        <p:nvPicPr>
          <p:cNvPr id="2" name="Picture 1">
            <a:extLst>
              <a:ext uri="{FF2B5EF4-FFF2-40B4-BE49-F238E27FC236}">
                <a16:creationId xmlns:a16="http://schemas.microsoft.com/office/drawing/2014/main" id="{8D0C7689-4DAD-465A-BEA3-13E3D7823545}"/>
              </a:ext>
            </a:extLst>
          </p:cNvPr>
          <p:cNvPicPr>
            <a:picLocks noChangeAspect="1"/>
          </p:cNvPicPr>
          <p:nvPr/>
        </p:nvPicPr>
        <p:blipFill>
          <a:blip r:embed="rId2"/>
          <a:stretch>
            <a:fillRect/>
          </a:stretch>
        </p:blipFill>
        <p:spPr>
          <a:xfrm>
            <a:off x="297852" y="1646047"/>
            <a:ext cx="8285332" cy="2596895"/>
          </a:xfrm>
          <a:prstGeom prst="rect">
            <a:avLst/>
          </a:prstGeom>
        </p:spPr>
      </p:pic>
      <p:pic>
        <p:nvPicPr>
          <p:cNvPr id="6" name="Picture 5">
            <a:extLst>
              <a:ext uri="{FF2B5EF4-FFF2-40B4-BE49-F238E27FC236}">
                <a16:creationId xmlns:a16="http://schemas.microsoft.com/office/drawing/2014/main" id="{B6AFE45D-402A-40CF-A3FC-7B3CEC9B5900}"/>
              </a:ext>
            </a:extLst>
          </p:cNvPr>
          <p:cNvPicPr>
            <a:picLocks noChangeAspect="1"/>
          </p:cNvPicPr>
          <p:nvPr/>
        </p:nvPicPr>
        <p:blipFill rotWithShape="1">
          <a:blip r:embed="rId3"/>
          <a:srcRect l="30229" t="17971" r="25390" b="47810"/>
          <a:stretch/>
        </p:blipFill>
        <p:spPr>
          <a:xfrm>
            <a:off x="679545" y="4687593"/>
            <a:ext cx="4072128" cy="1700711"/>
          </a:xfrm>
          <a:prstGeom prst="rect">
            <a:avLst/>
          </a:prstGeom>
        </p:spPr>
      </p:pic>
      <p:cxnSp>
        <p:nvCxnSpPr>
          <p:cNvPr id="8" name="Straight Connector 7">
            <a:extLst>
              <a:ext uri="{FF2B5EF4-FFF2-40B4-BE49-F238E27FC236}">
                <a16:creationId xmlns:a16="http://schemas.microsoft.com/office/drawing/2014/main" id="{8B5D17B4-E04A-4AE3-92D9-AABF28A490D9}"/>
              </a:ext>
            </a:extLst>
          </p:cNvPr>
          <p:cNvCxnSpPr/>
          <p:nvPr/>
        </p:nvCxnSpPr>
        <p:spPr>
          <a:xfrm>
            <a:off x="1548384" y="3945469"/>
            <a:ext cx="1499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C1D39A-C13C-4864-BA09-291C4DACCD96}"/>
              </a:ext>
            </a:extLst>
          </p:cNvPr>
          <p:cNvCxnSpPr/>
          <p:nvPr/>
        </p:nvCxnSpPr>
        <p:spPr>
          <a:xfrm>
            <a:off x="1475232" y="4242941"/>
            <a:ext cx="157276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64E68A0-0F9B-4ECB-957B-7055546A58EE}"/>
                  </a:ext>
                </a:extLst>
              </p:cNvPr>
              <p:cNvSpPr/>
              <p:nvPr/>
            </p:nvSpPr>
            <p:spPr>
              <a:xfrm>
                <a:off x="5864756" y="3679369"/>
                <a:ext cx="504882" cy="5156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𝐻</m:t>
                              </m:r>
                            </m:num>
                            <m:den>
                              <m:r>
                                <a:rPr lang="en-US" b="0" i="1" smtClean="0">
                                  <a:solidFill>
                                    <a:srgbClr val="FF0000"/>
                                  </a:solidFill>
                                  <a:latin typeface="Cambria Math" panose="02040503050406030204" pitchFamily="18" charset="0"/>
                                </a:rPr>
                                <m:t>𝐹</m:t>
                              </m:r>
                            </m:den>
                          </m:f>
                        </m:sub>
                      </m:sSub>
                    </m:oMath>
                  </m:oMathPara>
                </a14:m>
                <a:endParaRPr lang="en-US" dirty="0">
                  <a:solidFill>
                    <a:srgbClr val="FF0000"/>
                  </a:solidFill>
                </a:endParaRPr>
              </a:p>
            </p:txBody>
          </p:sp>
        </mc:Choice>
        <mc:Fallback xmlns="">
          <p:sp>
            <p:nvSpPr>
              <p:cNvPr id="11" name="Rectangle 10">
                <a:extLst>
                  <a:ext uri="{FF2B5EF4-FFF2-40B4-BE49-F238E27FC236}">
                    <a16:creationId xmlns:a16="http://schemas.microsoft.com/office/drawing/2014/main" id="{864E68A0-0F9B-4ECB-957B-7055546A58EE}"/>
                  </a:ext>
                </a:extLst>
              </p:cNvPr>
              <p:cNvSpPr>
                <a:spLocks noRot="1" noChangeAspect="1" noMove="1" noResize="1" noEditPoints="1" noAdjustHandles="1" noChangeArrowheads="1" noChangeShapeType="1" noTextEdit="1"/>
              </p:cNvSpPr>
              <p:nvPr/>
            </p:nvSpPr>
            <p:spPr>
              <a:xfrm>
                <a:off x="5864756" y="3679369"/>
                <a:ext cx="504882" cy="515654"/>
              </a:xfrm>
              <a:prstGeom prst="rect">
                <a:avLst/>
              </a:prstGeom>
              <a:blipFill>
                <a:blip r:embed="rId4"/>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C8EC594-8FBD-4C9F-8145-0507CC136A68}"/>
                  </a:ext>
                </a:extLst>
              </p:cNvPr>
              <p:cNvSpPr/>
              <p:nvPr/>
            </p:nvSpPr>
            <p:spPr>
              <a:xfrm>
                <a:off x="6674009" y="3673567"/>
                <a:ext cx="667619" cy="539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𝑆𝐹𝑟</m:t>
                              </m:r>
                            </m:num>
                            <m:den>
                              <m:r>
                                <a:rPr lang="en-US" b="0" i="1" smtClean="0">
                                  <a:solidFill>
                                    <a:srgbClr val="FF0000"/>
                                  </a:solidFill>
                                  <a:latin typeface="Cambria Math" panose="02040503050406030204" pitchFamily="18" charset="0"/>
                                </a:rPr>
                                <m:t>$</m:t>
                              </m:r>
                            </m:den>
                          </m:f>
                        </m:sub>
                      </m:sSub>
                    </m:oMath>
                  </m:oMathPara>
                </a14:m>
                <a:endParaRPr lang="en-US" dirty="0">
                  <a:solidFill>
                    <a:srgbClr val="FF0000"/>
                  </a:solidFill>
                </a:endParaRPr>
              </a:p>
            </p:txBody>
          </p:sp>
        </mc:Choice>
        <mc:Fallback xmlns="">
          <p:sp>
            <p:nvSpPr>
              <p:cNvPr id="13" name="Rectangle 12">
                <a:extLst>
                  <a:ext uri="{FF2B5EF4-FFF2-40B4-BE49-F238E27FC236}">
                    <a16:creationId xmlns:a16="http://schemas.microsoft.com/office/drawing/2014/main" id="{3C8EC594-8FBD-4C9F-8145-0507CC136A68}"/>
                  </a:ext>
                </a:extLst>
              </p:cNvPr>
              <p:cNvSpPr>
                <a:spLocks noRot="1" noChangeAspect="1" noMove="1" noResize="1" noEditPoints="1" noAdjustHandles="1" noChangeArrowheads="1" noChangeShapeType="1" noTextEdit="1"/>
              </p:cNvSpPr>
              <p:nvPr/>
            </p:nvSpPr>
            <p:spPr>
              <a:xfrm>
                <a:off x="6674009" y="3673567"/>
                <a:ext cx="667619" cy="539763"/>
              </a:xfrm>
              <a:prstGeom prst="rect">
                <a:avLst/>
              </a:prstGeom>
              <a:blipFill>
                <a:blip r:embed="rId5"/>
                <a:stretch>
                  <a:fillRect b="-6818"/>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896CAA3-6FB1-448F-8D5E-525713D07353}"/>
              </a:ext>
            </a:extLst>
          </p:cNvPr>
          <p:cNvCxnSpPr>
            <a:cxnSpLocks/>
            <a:stCxn id="11" idx="3"/>
            <a:endCxn id="13" idx="1"/>
          </p:cNvCxnSpPr>
          <p:nvPr/>
        </p:nvCxnSpPr>
        <p:spPr>
          <a:xfrm>
            <a:off x="6369638" y="3937196"/>
            <a:ext cx="304371" cy="6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0AB2F86-B7D0-4B38-A2FE-32BA25BF82AF}"/>
              </a:ext>
            </a:extLst>
          </p:cNvPr>
          <p:cNvCxnSpPr/>
          <p:nvPr/>
        </p:nvCxnSpPr>
        <p:spPr>
          <a:xfrm flipH="1">
            <a:off x="7242048" y="3679369"/>
            <a:ext cx="390144" cy="148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C138858-CC67-4F2E-AE56-3F3E51EFC4F6}"/>
              </a:ext>
            </a:extLst>
          </p:cNvPr>
          <p:cNvCxnSpPr/>
          <p:nvPr/>
        </p:nvCxnSpPr>
        <p:spPr>
          <a:xfrm flipH="1" flipV="1">
            <a:off x="7168896" y="4181856"/>
            <a:ext cx="402336" cy="177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A2AE1E8-D7BA-4E2A-B824-D469B8E3D1E0}"/>
              </a:ext>
            </a:extLst>
          </p:cNvPr>
          <p:cNvSpPr txBox="1"/>
          <p:nvPr/>
        </p:nvSpPr>
        <p:spPr>
          <a:xfrm>
            <a:off x="7632192" y="3498246"/>
            <a:ext cx="783229" cy="369332"/>
          </a:xfrm>
          <a:prstGeom prst="rect">
            <a:avLst/>
          </a:prstGeom>
          <a:noFill/>
        </p:spPr>
        <p:txBody>
          <a:bodyPr wrap="square" rtlCol="0">
            <a:spAutoFit/>
          </a:bodyPr>
          <a:lstStyle/>
          <a:p>
            <a:r>
              <a:rPr lang="en-US" dirty="0"/>
              <a:t>home</a:t>
            </a:r>
          </a:p>
        </p:txBody>
      </p:sp>
      <p:sp>
        <p:nvSpPr>
          <p:cNvPr id="20" name="TextBox 19">
            <a:extLst>
              <a:ext uri="{FF2B5EF4-FFF2-40B4-BE49-F238E27FC236}">
                <a16:creationId xmlns:a16="http://schemas.microsoft.com/office/drawing/2014/main" id="{F5DA5FCA-1719-4CC8-8CCB-B571AED1DA9F}"/>
              </a:ext>
            </a:extLst>
          </p:cNvPr>
          <p:cNvSpPr txBox="1"/>
          <p:nvPr/>
        </p:nvSpPr>
        <p:spPr>
          <a:xfrm>
            <a:off x="7543489" y="4212237"/>
            <a:ext cx="1064063" cy="369332"/>
          </a:xfrm>
          <a:prstGeom prst="rect">
            <a:avLst/>
          </a:prstGeom>
          <a:noFill/>
        </p:spPr>
        <p:txBody>
          <a:bodyPr wrap="square" rtlCol="0">
            <a:spAutoFit/>
          </a:bodyPr>
          <a:lstStyle/>
          <a:p>
            <a:r>
              <a:rPr lang="en-US" dirty="0"/>
              <a:t>foreign</a:t>
            </a:r>
          </a:p>
        </p:txBody>
      </p:sp>
      <p:sp>
        <p:nvSpPr>
          <p:cNvPr id="21" name="TextBox 20">
            <a:extLst>
              <a:ext uri="{FF2B5EF4-FFF2-40B4-BE49-F238E27FC236}">
                <a16:creationId xmlns:a16="http://schemas.microsoft.com/office/drawing/2014/main" id="{077A8D4B-56D7-4896-9E36-57F132ACCB5C}"/>
              </a:ext>
            </a:extLst>
          </p:cNvPr>
          <p:cNvSpPr txBox="1"/>
          <p:nvPr/>
        </p:nvSpPr>
        <p:spPr>
          <a:xfrm>
            <a:off x="5020908" y="4639332"/>
            <a:ext cx="3711142" cy="1754326"/>
          </a:xfrm>
          <a:prstGeom prst="rect">
            <a:avLst/>
          </a:prstGeom>
          <a:noFill/>
        </p:spPr>
        <p:txBody>
          <a:bodyPr wrap="square" rtlCol="0">
            <a:spAutoFit/>
          </a:bodyPr>
          <a:lstStyle/>
          <a:p>
            <a:r>
              <a:rPr lang="en-US" dirty="0" err="1"/>
              <a:t>i</a:t>
            </a:r>
            <a:r>
              <a:rPr lang="en-US" baseline="-25000" dirty="0" err="1"/>
              <a:t>H</a:t>
            </a:r>
            <a:r>
              <a:rPr lang="en-US" dirty="0"/>
              <a:t> = 3.2%</a:t>
            </a:r>
          </a:p>
          <a:p>
            <a:r>
              <a:rPr lang="en-US" dirty="0" err="1"/>
              <a:t>i</a:t>
            </a:r>
            <a:r>
              <a:rPr lang="en-US" baseline="-25000" dirty="0" err="1"/>
              <a:t>H</a:t>
            </a:r>
            <a:r>
              <a:rPr lang="en-US" dirty="0"/>
              <a:t> </a:t>
            </a:r>
            <a:r>
              <a:rPr lang="en-US" sz="1400" dirty="0"/>
              <a:t>p. forward period </a:t>
            </a:r>
            <a:r>
              <a:rPr lang="en-US" dirty="0"/>
              <a:t>= 3.2%/4 = 0.8%</a:t>
            </a:r>
          </a:p>
          <a:p>
            <a:r>
              <a:rPr lang="en-US" dirty="0" err="1"/>
              <a:t>i</a:t>
            </a:r>
            <a:r>
              <a:rPr lang="en-US" baseline="-25000" dirty="0" err="1"/>
              <a:t>F</a:t>
            </a:r>
            <a:r>
              <a:rPr lang="en-US" dirty="0"/>
              <a:t> = 4.8%</a:t>
            </a:r>
          </a:p>
          <a:p>
            <a:r>
              <a:rPr lang="en-US" dirty="0" err="1"/>
              <a:t>i</a:t>
            </a:r>
            <a:r>
              <a:rPr lang="en-US" baseline="-25000" dirty="0" err="1"/>
              <a:t>F</a:t>
            </a:r>
            <a:r>
              <a:rPr lang="en-US" baseline="-25000" dirty="0"/>
              <a:t> p. forward period </a:t>
            </a:r>
            <a:r>
              <a:rPr lang="en-US" dirty="0"/>
              <a:t> = 4.8%/4 =1.2%</a:t>
            </a:r>
            <a:endParaRPr lang="en-US" baseline="-25000" dirty="0"/>
          </a:p>
          <a:p>
            <a:r>
              <a:rPr lang="en-US" dirty="0"/>
              <a:t>F = 1.274</a:t>
            </a:r>
          </a:p>
          <a:p>
            <a:r>
              <a:rPr lang="en-US" dirty="0"/>
              <a:t>S</a:t>
            </a:r>
            <a:r>
              <a:rPr lang="en-US" baseline="-25000" dirty="0"/>
              <a:t>0</a:t>
            </a:r>
            <a:r>
              <a:rPr lang="en-US" dirty="0"/>
              <a:t> =1.281 </a:t>
            </a:r>
          </a:p>
        </p:txBody>
      </p:sp>
      <p:sp>
        <p:nvSpPr>
          <p:cNvPr id="22" name="TextBox 21">
            <a:extLst>
              <a:ext uri="{FF2B5EF4-FFF2-40B4-BE49-F238E27FC236}">
                <a16:creationId xmlns:a16="http://schemas.microsoft.com/office/drawing/2014/main" id="{2932EF4E-098F-4864-B96F-CD3A6C30F63F}"/>
              </a:ext>
            </a:extLst>
          </p:cNvPr>
          <p:cNvSpPr txBox="1"/>
          <p:nvPr/>
        </p:nvSpPr>
        <p:spPr>
          <a:xfrm>
            <a:off x="297852" y="4287483"/>
            <a:ext cx="4940338" cy="400110"/>
          </a:xfrm>
          <a:prstGeom prst="rect">
            <a:avLst/>
          </a:prstGeom>
          <a:noFill/>
        </p:spPr>
        <p:txBody>
          <a:bodyPr wrap="square" rtlCol="0">
            <a:spAutoFit/>
          </a:bodyPr>
          <a:lstStyle/>
          <a:p>
            <a:r>
              <a:rPr lang="en-US" sz="1000" dirty="0">
                <a:solidFill>
                  <a:srgbClr val="FF0000"/>
                </a:solidFill>
              </a:rPr>
              <a:t>NOTE: INTEREST RATES ARE ANNUAL - NEED TO ADJUST INTEREST RATE FOR TERMS TO APPLY TEST</a:t>
            </a:r>
          </a:p>
        </p:txBody>
      </p:sp>
      <p:sp>
        <p:nvSpPr>
          <p:cNvPr id="23" name="TextBox 22">
            <a:extLst>
              <a:ext uri="{FF2B5EF4-FFF2-40B4-BE49-F238E27FC236}">
                <a16:creationId xmlns:a16="http://schemas.microsoft.com/office/drawing/2014/main" id="{D05BE09C-9D6B-4200-A185-80FB08DAD7C7}"/>
              </a:ext>
            </a:extLst>
          </p:cNvPr>
          <p:cNvSpPr txBox="1"/>
          <p:nvPr/>
        </p:nvSpPr>
        <p:spPr>
          <a:xfrm>
            <a:off x="938784" y="6433768"/>
            <a:ext cx="7095744" cy="369332"/>
          </a:xfrm>
          <a:prstGeom prst="rect">
            <a:avLst/>
          </a:prstGeom>
          <a:noFill/>
        </p:spPr>
        <p:txBody>
          <a:bodyPr wrap="square" rtlCol="0">
            <a:spAutoFit/>
          </a:bodyPr>
          <a:lstStyle/>
          <a:p>
            <a:pPr algn="ctr"/>
            <a:r>
              <a:rPr lang="en-US" dirty="0">
                <a:solidFill>
                  <a:srgbClr val="FF0000"/>
                </a:solidFill>
              </a:rPr>
              <a:t>0.8% vs. (1+1.2%)*(1.274/1.281)-1 =&gt; 0.8% &gt; 0.65%</a:t>
            </a:r>
          </a:p>
        </p:txBody>
      </p:sp>
      <p:cxnSp>
        <p:nvCxnSpPr>
          <p:cNvPr id="25" name="Straight Arrow Connector 24">
            <a:extLst>
              <a:ext uri="{FF2B5EF4-FFF2-40B4-BE49-F238E27FC236}">
                <a16:creationId xmlns:a16="http://schemas.microsoft.com/office/drawing/2014/main" id="{E6E99601-2771-4406-B792-291BC8968D61}"/>
              </a:ext>
            </a:extLst>
          </p:cNvPr>
          <p:cNvCxnSpPr/>
          <p:nvPr/>
        </p:nvCxnSpPr>
        <p:spPr>
          <a:xfrm flipH="1" flipV="1">
            <a:off x="3560064" y="6200249"/>
            <a:ext cx="512064" cy="202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A59FE2B4-BAC8-4D92-844F-727C5ABFEC87}"/>
              </a:ext>
            </a:extLst>
          </p:cNvPr>
          <p:cNvSpPr/>
          <p:nvPr/>
        </p:nvSpPr>
        <p:spPr>
          <a:xfrm>
            <a:off x="410310" y="5815585"/>
            <a:ext cx="4341363" cy="572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204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380822-990D-4B2E-A078-B63AE6418F05}"/>
              </a:ext>
            </a:extLst>
          </p:cNvPr>
          <p:cNvPicPr>
            <a:picLocks noChangeAspect="1"/>
          </p:cNvPicPr>
          <p:nvPr/>
        </p:nvPicPr>
        <p:blipFill rotWithShape="1">
          <a:blip r:embed="rId2"/>
          <a:srcRect l="30229" t="43120" r="25390" b="47810"/>
          <a:stretch/>
        </p:blipFill>
        <p:spPr>
          <a:xfrm>
            <a:off x="594794" y="3864863"/>
            <a:ext cx="8119872" cy="898901"/>
          </a:xfrm>
          <a:prstGeom prst="rect">
            <a:avLst/>
          </a:prstGeom>
        </p:spPr>
      </p:pic>
      <p:pic>
        <p:nvPicPr>
          <p:cNvPr id="6" name="Picture 5">
            <a:extLst>
              <a:ext uri="{FF2B5EF4-FFF2-40B4-BE49-F238E27FC236}">
                <a16:creationId xmlns:a16="http://schemas.microsoft.com/office/drawing/2014/main" id="{462D97DF-D772-4BE9-9ABB-10718590C482}"/>
              </a:ext>
            </a:extLst>
          </p:cNvPr>
          <p:cNvPicPr>
            <a:picLocks noChangeAspect="1"/>
          </p:cNvPicPr>
          <p:nvPr/>
        </p:nvPicPr>
        <p:blipFill>
          <a:blip r:embed="rId3"/>
          <a:stretch>
            <a:fillRect/>
          </a:stretch>
        </p:blipFill>
        <p:spPr>
          <a:xfrm>
            <a:off x="429334" y="1048512"/>
            <a:ext cx="8285332" cy="2596895"/>
          </a:xfrm>
          <a:prstGeom prst="rect">
            <a:avLst/>
          </a:prstGeom>
        </p:spPr>
      </p:pic>
      <p:sp>
        <p:nvSpPr>
          <p:cNvPr id="8" name="TextBox 7">
            <a:extLst>
              <a:ext uri="{FF2B5EF4-FFF2-40B4-BE49-F238E27FC236}">
                <a16:creationId xmlns:a16="http://schemas.microsoft.com/office/drawing/2014/main" id="{ECA41BCD-A2AE-4F60-ACAA-DEEBDE5ECB2D}"/>
              </a:ext>
            </a:extLst>
          </p:cNvPr>
          <p:cNvSpPr txBox="1"/>
          <p:nvPr/>
        </p:nvSpPr>
        <p:spPr>
          <a:xfrm>
            <a:off x="2340864" y="4986792"/>
            <a:ext cx="3938016" cy="369332"/>
          </a:xfrm>
          <a:prstGeom prst="rect">
            <a:avLst/>
          </a:prstGeom>
          <a:noFill/>
        </p:spPr>
        <p:txBody>
          <a:bodyPr wrap="square" rtlCol="0">
            <a:spAutoFit/>
          </a:bodyPr>
          <a:lstStyle/>
          <a:p>
            <a:pPr algn="ctr"/>
            <a:r>
              <a:rPr lang="en-US" dirty="0">
                <a:solidFill>
                  <a:srgbClr val="FF0000"/>
                </a:solidFill>
              </a:rPr>
              <a:t>What is home and abroad? </a:t>
            </a:r>
          </a:p>
        </p:txBody>
      </p:sp>
    </p:spTree>
    <p:extLst>
      <p:ext uri="{BB962C8B-B14F-4D97-AF65-F5344CB8AC3E}">
        <p14:creationId xmlns:p14="http://schemas.microsoft.com/office/powerpoint/2010/main" val="3848493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380822-990D-4B2E-A078-B63AE6418F05}"/>
              </a:ext>
            </a:extLst>
          </p:cNvPr>
          <p:cNvPicPr>
            <a:picLocks noChangeAspect="1"/>
          </p:cNvPicPr>
          <p:nvPr/>
        </p:nvPicPr>
        <p:blipFill rotWithShape="1">
          <a:blip r:embed="rId3"/>
          <a:srcRect l="30229" t="43120" r="25390" b="47810"/>
          <a:stretch/>
        </p:blipFill>
        <p:spPr>
          <a:xfrm>
            <a:off x="594794" y="3864863"/>
            <a:ext cx="8119872" cy="898901"/>
          </a:xfrm>
          <a:prstGeom prst="rect">
            <a:avLst/>
          </a:prstGeom>
        </p:spPr>
      </p:pic>
      <p:pic>
        <p:nvPicPr>
          <p:cNvPr id="6" name="Picture 5">
            <a:extLst>
              <a:ext uri="{FF2B5EF4-FFF2-40B4-BE49-F238E27FC236}">
                <a16:creationId xmlns:a16="http://schemas.microsoft.com/office/drawing/2014/main" id="{462D97DF-D772-4BE9-9ABB-10718590C482}"/>
              </a:ext>
            </a:extLst>
          </p:cNvPr>
          <p:cNvPicPr>
            <a:picLocks noChangeAspect="1"/>
          </p:cNvPicPr>
          <p:nvPr/>
        </p:nvPicPr>
        <p:blipFill>
          <a:blip r:embed="rId4"/>
          <a:stretch>
            <a:fillRect/>
          </a:stretch>
        </p:blipFill>
        <p:spPr>
          <a:xfrm>
            <a:off x="429334" y="1048512"/>
            <a:ext cx="8285332" cy="2596895"/>
          </a:xfrm>
          <a:prstGeom prst="rect">
            <a:avLst/>
          </a:prstGeom>
        </p:spPr>
      </p:pic>
      <p:sp>
        <p:nvSpPr>
          <p:cNvPr id="8" name="TextBox 7">
            <a:extLst>
              <a:ext uri="{FF2B5EF4-FFF2-40B4-BE49-F238E27FC236}">
                <a16:creationId xmlns:a16="http://schemas.microsoft.com/office/drawing/2014/main" id="{ECA41BCD-A2AE-4F60-ACAA-DEEBDE5ECB2D}"/>
              </a:ext>
            </a:extLst>
          </p:cNvPr>
          <p:cNvSpPr txBox="1"/>
          <p:nvPr/>
        </p:nvSpPr>
        <p:spPr>
          <a:xfrm>
            <a:off x="2340864" y="4986792"/>
            <a:ext cx="3938016" cy="369332"/>
          </a:xfrm>
          <a:prstGeom prst="rect">
            <a:avLst/>
          </a:prstGeom>
          <a:noFill/>
        </p:spPr>
        <p:txBody>
          <a:bodyPr wrap="square" rtlCol="0">
            <a:spAutoFit/>
          </a:bodyPr>
          <a:lstStyle/>
          <a:p>
            <a:pPr algn="ctr"/>
            <a:r>
              <a:rPr lang="en-US" dirty="0">
                <a:solidFill>
                  <a:srgbClr val="FF0000"/>
                </a:solidFill>
              </a:rPr>
              <a:t>What is home and abroad?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763777E-1DD8-44C8-8075-E26248B0932E}"/>
                  </a:ext>
                </a:extLst>
              </p:cNvPr>
              <p:cNvSpPr/>
              <p:nvPr/>
            </p:nvSpPr>
            <p:spPr>
              <a:xfrm>
                <a:off x="3438548" y="5584954"/>
                <a:ext cx="504882" cy="5156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𝐻</m:t>
                              </m:r>
                            </m:num>
                            <m:den>
                              <m:r>
                                <a:rPr lang="en-US" b="0" i="1" smtClean="0">
                                  <a:solidFill>
                                    <a:srgbClr val="FF0000"/>
                                  </a:solidFill>
                                  <a:latin typeface="Cambria Math" panose="02040503050406030204" pitchFamily="18" charset="0"/>
                                </a:rPr>
                                <m:t>𝐹</m:t>
                              </m:r>
                            </m:den>
                          </m:f>
                        </m:sub>
                      </m:sSub>
                    </m:oMath>
                  </m:oMathPara>
                </a14:m>
                <a:endParaRPr lang="en-US" dirty="0">
                  <a:solidFill>
                    <a:srgbClr val="FF0000"/>
                  </a:solidFill>
                </a:endParaRPr>
              </a:p>
            </p:txBody>
          </p:sp>
        </mc:Choice>
        <mc:Fallback xmlns="">
          <p:sp>
            <p:nvSpPr>
              <p:cNvPr id="5" name="Rectangle 4">
                <a:extLst>
                  <a:ext uri="{FF2B5EF4-FFF2-40B4-BE49-F238E27FC236}">
                    <a16:creationId xmlns:a16="http://schemas.microsoft.com/office/drawing/2014/main" id="{0763777E-1DD8-44C8-8075-E26248B0932E}"/>
                  </a:ext>
                </a:extLst>
              </p:cNvPr>
              <p:cNvSpPr>
                <a:spLocks noRot="1" noChangeAspect="1" noMove="1" noResize="1" noEditPoints="1" noAdjustHandles="1" noChangeArrowheads="1" noChangeShapeType="1" noTextEdit="1"/>
              </p:cNvSpPr>
              <p:nvPr/>
            </p:nvSpPr>
            <p:spPr>
              <a:xfrm>
                <a:off x="3438548" y="5584954"/>
                <a:ext cx="504882" cy="515654"/>
              </a:xfrm>
              <a:prstGeom prst="rect">
                <a:avLst/>
              </a:prstGeom>
              <a:blipFill>
                <a:blip r:embed="rId5"/>
                <a:stretch>
                  <a:fillRect b="-1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BF91FEC-9517-4BF4-9BEA-DDB6CDC653A3}"/>
                  </a:ext>
                </a:extLst>
              </p:cNvPr>
              <p:cNvSpPr/>
              <p:nvPr/>
            </p:nvSpPr>
            <p:spPr>
              <a:xfrm>
                <a:off x="5072106" y="5560845"/>
                <a:ext cx="667619" cy="539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𝑆𝐹𝑟</m:t>
                              </m:r>
                            </m:num>
                            <m:den>
                              <m:r>
                                <a:rPr lang="en-US" b="0" i="1" smtClean="0">
                                  <a:solidFill>
                                    <a:srgbClr val="FF0000"/>
                                  </a:solidFill>
                                  <a:latin typeface="Cambria Math" panose="02040503050406030204" pitchFamily="18" charset="0"/>
                                </a:rPr>
                                <m:t>$</m:t>
                              </m:r>
                            </m:den>
                          </m:f>
                        </m:sub>
                      </m:sSub>
                    </m:oMath>
                  </m:oMathPara>
                </a14:m>
                <a:endParaRPr lang="en-US" dirty="0">
                  <a:solidFill>
                    <a:srgbClr val="FF0000"/>
                  </a:solidFill>
                </a:endParaRPr>
              </a:p>
            </p:txBody>
          </p:sp>
        </mc:Choice>
        <mc:Fallback xmlns="">
          <p:sp>
            <p:nvSpPr>
              <p:cNvPr id="7" name="Rectangle 6">
                <a:extLst>
                  <a:ext uri="{FF2B5EF4-FFF2-40B4-BE49-F238E27FC236}">
                    <a16:creationId xmlns:a16="http://schemas.microsoft.com/office/drawing/2014/main" id="{8BF91FEC-9517-4BF4-9BEA-DDB6CDC653A3}"/>
                  </a:ext>
                </a:extLst>
              </p:cNvPr>
              <p:cNvSpPr>
                <a:spLocks noRot="1" noChangeAspect="1" noMove="1" noResize="1" noEditPoints="1" noAdjustHandles="1" noChangeArrowheads="1" noChangeShapeType="1" noTextEdit="1"/>
              </p:cNvSpPr>
              <p:nvPr/>
            </p:nvSpPr>
            <p:spPr>
              <a:xfrm>
                <a:off x="5072106" y="5560845"/>
                <a:ext cx="667619" cy="539763"/>
              </a:xfrm>
              <a:prstGeom prst="rect">
                <a:avLst/>
              </a:prstGeom>
              <a:blipFill>
                <a:blip r:embed="rId6"/>
                <a:stretch>
                  <a:fillRect b="-6742"/>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0229DA31-5752-42D0-8A43-B5751376932C}"/>
              </a:ext>
            </a:extLst>
          </p:cNvPr>
          <p:cNvCxnSpPr>
            <a:cxnSpLocks/>
            <a:stCxn id="5" idx="3"/>
            <a:endCxn id="7" idx="1"/>
          </p:cNvCxnSpPr>
          <p:nvPr/>
        </p:nvCxnSpPr>
        <p:spPr>
          <a:xfrm flipV="1">
            <a:off x="3943430" y="5830727"/>
            <a:ext cx="1128676" cy="12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778A19F7-D0D5-451F-BD8E-AD14A2BC8CEE}"/>
              </a:ext>
            </a:extLst>
          </p:cNvPr>
          <p:cNvCxnSpPr/>
          <p:nvPr/>
        </p:nvCxnSpPr>
        <p:spPr>
          <a:xfrm flipH="1">
            <a:off x="3767328" y="5356124"/>
            <a:ext cx="176102" cy="337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E05C942-9715-49C5-8845-0E2DFF6C829A}"/>
              </a:ext>
            </a:extLst>
          </p:cNvPr>
          <p:cNvCxnSpPr/>
          <p:nvPr/>
        </p:nvCxnSpPr>
        <p:spPr>
          <a:xfrm flipH="1">
            <a:off x="3791712" y="5298868"/>
            <a:ext cx="1408860" cy="687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DE87D0D-059A-4811-84BC-8A44B00CCAF2}"/>
              </a:ext>
            </a:extLst>
          </p:cNvPr>
          <p:cNvSpPr txBox="1"/>
          <p:nvPr/>
        </p:nvSpPr>
        <p:spPr>
          <a:xfrm>
            <a:off x="2414016" y="6305329"/>
            <a:ext cx="4742688" cy="369332"/>
          </a:xfrm>
          <a:prstGeom prst="rect">
            <a:avLst/>
          </a:prstGeom>
          <a:noFill/>
        </p:spPr>
        <p:txBody>
          <a:bodyPr wrap="square" rtlCol="0">
            <a:spAutoFit/>
          </a:bodyPr>
          <a:lstStyle/>
          <a:p>
            <a:r>
              <a:rPr lang="en-US" dirty="0"/>
              <a:t>So borrow in USD and invest in </a:t>
            </a:r>
            <a:r>
              <a:rPr lang="en-US" dirty="0" err="1"/>
              <a:t>SFr</a:t>
            </a:r>
            <a:r>
              <a:rPr lang="en-US" dirty="0"/>
              <a:t>!!! </a:t>
            </a:r>
          </a:p>
        </p:txBody>
      </p:sp>
    </p:spTree>
    <p:extLst>
      <p:ext uri="{BB962C8B-B14F-4D97-AF65-F5344CB8AC3E}">
        <p14:creationId xmlns:p14="http://schemas.microsoft.com/office/powerpoint/2010/main" val="2767852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1F1C4C-40BD-4BD4-B159-E891D75C2E4A}"/>
              </a:ext>
            </a:extLst>
          </p:cNvPr>
          <p:cNvSpPr txBox="1"/>
          <p:nvPr/>
        </p:nvSpPr>
        <p:spPr>
          <a:xfrm>
            <a:off x="219456" y="902208"/>
            <a:ext cx="8863584" cy="6555641"/>
          </a:xfrm>
          <a:prstGeom prst="rect">
            <a:avLst/>
          </a:prstGeom>
          <a:noFill/>
        </p:spPr>
        <p:txBody>
          <a:bodyPr wrap="square" rtlCol="0">
            <a:spAutoFit/>
          </a:bodyPr>
          <a:lstStyle/>
          <a:p>
            <a:r>
              <a:rPr lang="en-US" dirty="0"/>
              <a:t>Covered Interest Arbitrage: </a:t>
            </a:r>
          </a:p>
          <a:p>
            <a:endParaRPr lang="en-US" dirty="0"/>
          </a:p>
          <a:p>
            <a:r>
              <a:rPr lang="en-US" i="1" dirty="0"/>
              <a:t>STEP 1) Borrow in USD:</a:t>
            </a:r>
          </a:p>
          <a:p>
            <a:r>
              <a:rPr lang="en-US" sz="1200" dirty="0"/>
              <a:t> </a:t>
            </a:r>
          </a:p>
          <a:p>
            <a:r>
              <a:rPr lang="en-US" dirty="0"/>
              <a:t>	</a:t>
            </a:r>
          </a:p>
          <a:p>
            <a:endParaRPr lang="en-US" dirty="0"/>
          </a:p>
          <a:p>
            <a:r>
              <a:rPr lang="en-US" i="1" dirty="0"/>
              <a:t>STEP 2.1) Exchange USD into </a:t>
            </a:r>
            <a:r>
              <a:rPr lang="en-US" i="1" dirty="0" err="1"/>
              <a:t>SFr</a:t>
            </a:r>
            <a:r>
              <a:rPr lang="en-US" i="1" dirty="0"/>
              <a:t> @ Spot</a:t>
            </a:r>
          </a:p>
          <a:p>
            <a:endParaRPr lang="en-US" sz="1200" dirty="0"/>
          </a:p>
          <a:p>
            <a:endParaRPr lang="en-US" dirty="0"/>
          </a:p>
          <a:p>
            <a:endParaRPr lang="en-US" dirty="0"/>
          </a:p>
          <a:p>
            <a:r>
              <a:rPr lang="en-US" i="1" dirty="0"/>
              <a:t>STEP 3) Invest </a:t>
            </a:r>
            <a:r>
              <a:rPr lang="en-US" i="1" dirty="0" err="1"/>
              <a:t>SFr</a:t>
            </a:r>
            <a:r>
              <a:rPr lang="en-US" i="1" dirty="0"/>
              <a:t> @ 3.2% per year (0.8% for 3mths)</a:t>
            </a:r>
          </a:p>
          <a:p>
            <a:endParaRPr lang="en-US" sz="1200" dirty="0"/>
          </a:p>
          <a:p>
            <a:endParaRPr lang="en-US" dirty="0"/>
          </a:p>
          <a:p>
            <a:endParaRPr lang="en-US" dirty="0"/>
          </a:p>
          <a:p>
            <a:r>
              <a:rPr lang="en-US" i="1" dirty="0"/>
              <a:t>STEP 4) Sell </a:t>
            </a:r>
            <a:r>
              <a:rPr lang="en-US" i="1" dirty="0" err="1"/>
              <a:t>SFr</a:t>
            </a:r>
            <a:r>
              <a:rPr lang="en-US" i="1" dirty="0"/>
              <a:t> forward for USD @ 1.274</a:t>
            </a:r>
          </a:p>
          <a:p>
            <a:endParaRPr lang="en-US" sz="1200" dirty="0"/>
          </a:p>
          <a:p>
            <a:endParaRPr lang="en-US" dirty="0"/>
          </a:p>
          <a:p>
            <a:endParaRPr lang="en-US" dirty="0"/>
          </a:p>
          <a:p>
            <a:r>
              <a:rPr lang="en-US" dirty="0"/>
              <a:t>STEP 5) Pay Back Loan and collect Profit</a:t>
            </a:r>
          </a:p>
          <a:p>
            <a:endParaRPr lang="en-US" sz="1200"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2115D4BD-C67D-4D38-B643-E44095CDA0F2}"/>
              </a:ext>
            </a:extLst>
          </p:cNvPr>
          <p:cNvPicPr>
            <a:picLocks noChangeAspect="1"/>
          </p:cNvPicPr>
          <p:nvPr/>
        </p:nvPicPr>
        <p:blipFill rotWithShape="1">
          <a:blip r:embed="rId2"/>
          <a:srcRect t="38963" r="38262"/>
          <a:stretch/>
        </p:blipFill>
        <p:spPr>
          <a:xfrm>
            <a:off x="5048310" y="73152"/>
            <a:ext cx="3973770" cy="1231392"/>
          </a:xfrm>
          <a:prstGeom prst="rect">
            <a:avLst/>
          </a:prstGeom>
        </p:spPr>
      </p:pic>
    </p:spTree>
    <p:extLst>
      <p:ext uri="{BB962C8B-B14F-4D97-AF65-F5344CB8AC3E}">
        <p14:creationId xmlns:p14="http://schemas.microsoft.com/office/powerpoint/2010/main" val="2785681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1F1C4C-40BD-4BD4-B159-E891D75C2E4A}"/>
              </a:ext>
            </a:extLst>
          </p:cNvPr>
          <p:cNvSpPr txBox="1"/>
          <p:nvPr/>
        </p:nvSpPr>
        <p:spPr>
          <a:xfrm>
            <a:off x="219456" y="902208"/>
            <a:ext cx="8863584" cy="7201972"/>
          </a:xfrm>
          <a:prstGeom prst="rect">
            <a:avLst/>
          </a:prstGeom>
          <a:noFill/>
        </p:spPr>
        <p:txBody>
          <a:bodyPr wrap="square" rtlCol="0">
            <a:spAutoFit/>
          </a:bodyPr>
          <a:lstStyle/>
          <a:p>
            <a:r>
              <a:rPr lang="en-US" dirty="0"/>
              <a:t>Covered Interest Arbitrage: </a:t>
            </a:r>
          </a:p>
          <a:p>
            <a:endParaRPr lang="en-US" dirty="0"/>
          </a:p>
          <a:p>
            <a:r>
              <a:rPr lang="en-US" i="1" dirty="0"/>
              <a:t>STEP 1) Borrow in USD:</a:t>
            </a:r>
          </a:p>
          <a:p>
            <a:r>
              <a:rPr lang="en-US" sz="1200" dirty="0"/>
              <a:t> </a:t>
            </a:r>
          </a:p>
          <a:p>
            <a:r>
              <a:rPr lang="en-US" dirty="0"/>
              <a:t>	$1,000,000 @ 4.8% per year (or 1.2% for 3mths) </a:t>
            </a:r>
          </a:p>
          <a:p>
            <a:endParaRPr lang="en-US" dirty="0"/>
          </a:p>
          <a:p>
            <a:r>
              <a:rPr lang="en-US" i="1" dirty="0"/>
              <a:t>STEP 2.1) Exchange USD into </a:t>
            </a:r>
            <a:r>
              <a:rPr lang="en-US" i="1" dirty="0" err="1"/>
              <a:t>SFr</a:t>
            </a:r>
            <a:r>
              <a:rPr lang="en-US" i="1" dirty="0"/>
              <a:t> @ Spot</a:t>
            </a:r>
          </a:p>
          <a:p>
            <a:endParaRPr lang="en-US" sz="1200" dirty="0"/>
          </a:p>
          <a:p>
            <a:pPr lvl="1"/>
            <a:r>
              <a:rPr lang="en-US" dirty="0"/>
              <a:t>$1,000,000 * Spot (</a:t>
            </a:r>
            <a:r>
              <a:rPr lang="en-US" dirty="0" err="1"/>
              <a:t>SFr</a:t>
            </a:r>
            <a:r>
              <a:rPr lang="en-US" dirty="0"/>
              <a:t>/$) = $1,000,000 * 1.281 = SFr1,281,000</a:t>
            </a:r>
          </a:p>
          <a:p>
            <a:endParaRPr lang="en-US" dirty="0"/>
          </a:p>
          <a:p>
            <a:r>
              <a:rPr lang="en-US" i="1" dirty="0"/>
              <a:t>STEP 3) Invest </a:t>
            </a:r>
            <a:r>
              <a:rPr lang="en-US" i="1" dirty="0" err="1"/>
              <a:t>SFr</a:t>
            </a:r>
            <a:r>
              <a:rPr lang="en-US" i="1" dirty="0"/>
              <a:t> @ 3.2% per year (0.8% for 3mths)</a:t>
            </a:r>
          </a:p>
          <a:p>
            <a:endParaRPr lang="en-US" sz="1200" dirty="0"/>
          </a:p>
          <a:p>
            <a:pPr lvl="1"/>
            <a:r>
              <a:rPr lang="en-US" dirty="0"/>
              <a:t>SFr1,281,000*(1+0.008) = SFr1,291,248</a:t>
            </a:r>
          </a:p>
          <a:p>
            <a:endParaRPr lang="en-US" dirty="0"/>
          </a:p>
          <a:p>
            <a:r>
              <a:rPr lang="en-US" i="1" dirty="0"/>
              <a:t>STEP 4) Sell </a:t>
            </a:r>
            <a:r>
              <a:rPr lang="en-US" i="1" dirty="0" err="1"/>
              <a:t>SFr</a:t>
            </a:r>
            <a:r>
              <a:rPr lang="en-US" i="1" dirty="0"/>
              <a:t> forward for USD @ 1.274</a:t>
            </a:r>
          </a:p>
          <a:p>
            <a:endParaRPr lang="en-US" sz="1200" dirty="0"/>
          </a:p>
          <a:p>
            <a:pPr lvl="1"/>
            <a:r>
              <a:rPr lang="en-US" dirty="0" err="1"/>
              <a:t>SFr</a:t>
            </a:r>
            <a:r>
              <a:rPr lang="en-US" dirty="0"/>
              <a:t> 1,291,248 / 1.274 (</a:t>
            </a:r>
            <a:r>
              <a:rPr lang="en-US" dirty="0" err="1"/>
              <a:t>SFr</a:t>
            </a:r>
            <a:r>
              <a:rPr lang="en-US" dirty="0"/>
              <a:t>/$) = $1,013,538.4</a:t>
            </a:r>
          </a:p>
          <a:p>
            <a:endParaRPr lang="en-US" dirty="0"/>
          </a:p>
          <a:p>
            <a:r>
              <a:rPr lang="en-US" dirty="0"/>
              <a:t>STEP 5) Pay Back Loan and collect Profit</a:t>
            </a:r>
          </a:p>
          <a:p>
            <a:endParaRPr lang="en-US" sz="1200" dirty="0"/>
          </a:p>
          <a:p>
            <a:r>
              <a:rPr lang="en-US" dirty="0"/>
              <a:t>Loan: $1,000,000*(1+0.012) = $1,012,000 =&gt; Profit: $1,013,538.4 - $1,012,000 = 													</a:t>
            </a:r>
            <a:r>
              <a:rPr lang="en-US" dirty="0">
                <a:solidFill>
                  <a:srgbClr val="FF0000"/>
                </a:solidFill>
              </a:rPr>
              <a:t>$1,538.46</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2115D4BD-C67D-4D38-B643-E44095CDA0F2}"/>
              </a:ext>
            </a:extLst>
          </p:cNvPr>
          <p:cNvPicPr>
            <a:picLocks noChangeAspect="1"/>
          </p:cNvPicPr>
          <p:nvPr/>
        </p:nvPicPr>
        <p:blipFill rotWithShape="1">
          <a:blip r:embed="rId3"/>
          <a:srcRect t="38963" r="38262"/>
          <a:stretch/>
        </p:blipFill>
        <p:spPr>
          <a:xfrm>
            <a:off x="5048310" y="73152"/>
            <a:ext cx="3973770" cy="1231392"/>
          </a:xfrm>
          <a:prstGeom prst="rect">
            <a:avLst/>
          </a:prstGeom>
        </p:spPr>
      </p:pic>
    </p:spTree>
    <p:extLst>
      <p:ext uri="{BB962C8B-B14F-4D97-AF65-F5344CB8AC3E}">
        <p14:creationId xmlns:p14="http://schemas.microsoft.com/office/powerpoint/2010/main" val="2228631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FE78DC-1017-46DC-AADD-7DC38FAD6386}"/>
              </a:ext>
            </a:extLst>
          </p:cNvPr>
          <p:cNvPicPr>
            <a:picLocks noChangeAspect="1"/>
          </p:cNvPicPr>
          <p:nvPr/>
        </p:nvPicPr>
        <p:blipFill>
          <a:blip r:embed="rId2"/>
          <a:stretch>
            <a:fillRect/>
          </a:stretch>
        </p:blipFill>
        <p:spPr>
          <a:xfrm>
            <a:off x="330509" y="1266908"/>
            <a:ext cx="8561700" cy="2925375"/>
          </a:xfrm>
          <a:prstGeom prst="rect">
            <a:avLst/>
          </a:prstGeom>
        </p:spPr>
      </p:pic>
      <p:sp>
        <p:nvSpPr>
          <p:cNvPr id="5" name="Title 1">
            <a:extLst>
              <a:ext uri="{FF2B5EF4-FFF2-40B4-BE49-F238E27FC236}">
                <a16:creationId xmlns:a16="http://schemas.microsoft.com/office/drawing/2014/main" id="{D05E9C80-AD3C-4870-832C-BEE9E26FA2A8}"/>
              </a:ext>
            </a:extLst>
          </p:cNvPr>
          <p:cNvSpPr>
            <a:spLocks noGrp="1"/>
          </p:cNvSpPr>
          <p:nvPr>
            <p:ph type="title"/>
          </p:nvPr>
        </p:nvSpPr>
        <p:spPr>
          <a:xfrm>
            <a:off x="330509" y="124173"/>
            <a:ext cx="8668512" cy="816731"/>
          </a:xfrm>
          <a:solidFill>
            <a:schemeClr val="bg1"/>
          </a:solidFill>
        </p:spPr>
        <p:txBody>
          <a:bodyPr/>
          <a:lstStyle/>
          <a:p>
            <a:r>
              <a:rPr lang="en-US" dirty="0"/>
              <a:t>FISHER EFFECT &amp; INT. FISHER EFFECT</a:t>
            </a:r>
          </a:p>
        </p:txBody>
      </p:sp>
    </p:spTree>
    <p:extLst>
      <p:ext uri="{BB962C8B-B14F-4D97-AF65-F5344CB8AC3E}">
        <p14:creationId xmlns:p14="http://schemas.microsoft.com/office/powerpoint/2010/main" val="1794948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AE6311-9E0A-439A-8373-0E75346F1CA5}"/>
              </a:ext>
            </a:extLst>
          </p:cNvPr>
          <p:cNvSpPr>
            <a:spLocks noGrp="1"/>
          </p:cNvSpPr>
          <p:nvPr>
            <p:ph type="title"/>
          </p:nvPr>
        </p:nvSpPr>
        <p:spPr>
          <a:xfrm>
            <a:off x="237744" y="667512"/>
            <a:ext cx="8668512" cy="1609344"/>
          </a:xfrm>
        </p:spPr>
        <p:txBody>
          <a:bodyPr/>
          <a:lstStyle/>
          <a:p>
            <a:r>
              <a:rPr lang="en-US" dirty="0"/>
              <a:t>RECALL: FISHER EFFECT &amp; INT. FISHER EFFECT</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A3E9B85-95DB-4A48-BC82-C1A9556C75D1}"/>
                  </a:ext>
                </a:extLst>
              </p:cNvPr>
              <p:cNvSpPr/>
              <p:nvPr/>
            </p:nvSpPr>
            <p:spPr>
              <a:xfrm>
                <a:off x="749808" y="3549869"/>
                <a:ext cx="7644384" cy="2461508"/>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(1+i) = (1+r*) x (1+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𝜋</m:t>
                    </m:r>
                  </m:oMath>
                </a14:m>
                <a:r>
                  <a:rPr lang="en-US"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This simple relationship indicates that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nominal risk-free interest </a:t>
                </a:r>
                <a:r>
                  <a:rPr lang="en-US" dirty="0">
                    <a:latin typeface="Calibri" panose="020F0502020204030204" pitchFamily="34" charset="0"/>
                    <a:ea typeface="Calibri" panose="020F0502020204030204" pitchFamily="34" charset="0"/>
                    <a:cs typeface="Times New Roman" panose="02020603050405020304" pitchFamily="18" charset="0"/>
                  </a:rPr>
                  <a:t>rates are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composed</a:t>
                </a:r>
                <a:r>
                  <a:rPr lang="en-US" dirty="0">
                    <a:latin typeface="Calibri" panose="020F0502020204030204" pitchFamily="34" charset="0"/>
                    <a:ea typeface="Calibri" panose="020F0502020204030204" pitchFamily="34" charset="0"/>
                    <a:cs typeface="Times New Roman" panose="02020603050405020304" pitchFamily="18" charset="0"/>
                  </a:rPr>
                  <a:t> of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real interest rates </a:t>
                </a:r>
                <a:r>
                  <a:rPr lang="en-US" dirty="0">
                    <a:latin typeface="Calibri" panose="020F0502020204030204" pitchFamily="34" charset="0"/>
                    <a:ea typeface="Calibri" panose="020F0502020204030204" pitchFamily="34" charset="0"/>
                    <a:cs typeface="Times New Roman" panose="02020603050405020304" pitchFamily="18" charset="0"/>
                  </a:rPr>
                  <a:t>and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inflation expectations or inflation premiums</a:t>
                </a: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 other words,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nominal rates are determined by real interest rates and expected inflation rates</a:t>
                </a:r>
                <a:r>
                  <a:rPr lang="en-US" dirty="0">
                    <a:latin typeface="Calibri" panose="020F0502020204030204" pitchFamily="34" charset="0"/>
                    <a:ea typeface="Calibri" panose="020F0502020204030204" pitchFamily="34" charset="0"/>
                    <a:cs typeface="Times New Roman" panose="02020603050405020304" pitchFamily="18" charset="0"/>
                  </a:rPr>
                  <a:t>.</a:t>
                </a:r>
              </a:p>
            </p:txBody>
          </p:sp>
        </mc:Choice>
        <mc:Fallback xmlns="">
          <p:sp>
            <p:nvSpPr>
              <p:cNvPr id="2" name="Rectangle 1">
                <a:extLst>
                  <a:ext uri="{FF2B5EF4-FFF2-40B4-BE49-F238E27FC236}">
                    <a16:creationId xmlns:a16="http://schemas.microsoft.com/office/drawing/2014/main" id="{BA3E9B85-95DB-4A48-BC82-C1A9556C75D1}"/>
                  </a:ext>
                </a:extLst>
              </p:cNvPr>
              <p:cNvSpPr>
                <a:spLocks noRot="1" noChangeAspect="1" noMove="1" noResize="1" noEditPoints="1" noAdjustHandles="1" noChangeArrowheads="1" noChangeShapeType="1" noTextEdit="1"/>
              </p:cNvSpPr>
              <p:nvPr/>
            </p:nvSpPr>
            <p:spPr>
              <a:xfrm>
                <a:off x="749808" y="3549869"/>
                <a:ext cx="7644384" cy="2461508"/>
              </a:xfrm>
              <a:prstGeom prst="rect">
                <a:avLst/>
              </a:prstGeom>
              <a:blipFill>
                <a:blip r:embed="rId3"/>
                <a:stretch>
                  <a:fillRect l="-638" t="-990" b="-297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86DD03C-6F18-4F80-A565-AA06590F367E}"/>
              </a:ext>
            </a:extLst>
          </p:cNvPr>
          <p:cNvSpPr txBox="1"/>
          <p:nvPr/>
        </p:nvSpPr>
        <p:spPr>
          <a:xfrm>
            <a:off x="749808" y="2092190"/>
            <a:ext cx="3023616" cy="461665"/>
          </a:xfrm>
          <a:prstGeom prst="rect">
            <a:avLst/>
          </a:prstGeom>
          <a:noFill/>
        </p:spPr>
        <p:txBody>
          <a:bodyPr wrap="square" rtlCol="0">
            <a:spAutoFit/>
          </a:bodyPr>
          <a:lstStyle/>
          <a:p>
            <a:r>
              <a:rPr lang="en-US" sz="2400" dirty="0"/>
              <a:t>Fisher Effect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C96E597-D62F-4F1E-B3B7-CAEE16C6E9E4}"/>
                  </a:ext>
                </a:extLst>
              </p:cNvPr>
              <p:cNvSpPr txBox="1"/>
              <p:nvPr/>
            </p:nvSpPr>
            <p:spPr>
              <a:xfrm>
                <a:off x="3911512" y="2505670"/>
                <a:ext cx="4651248" cy="923330"/>
              </a:xfrm>
              <a:prstGeom prst="rect">
                <a:avLst/>
              </a:prstGeom>
              <a:noFill/>
            </p:spPr>
            <p:txBody>
              <a:bodyPr wrap="square" rtlCol="0">
                <a:spAutoFit/>
              </a:bodyPr>
              <a:lstStyle/>
              <a:p>
                <a:r>
                  <a:rPr lang="en-US" dirty="0" err="1"/>
                  <a:t>i</a:t>
                </a:r>
                <a:r>
                  <a:rPr lang="en-US" dirty="0"/>
                  <a:t> = nominal interest rate (risk free rate)</a:t>
                </a:r>
              </a:p>
              <a:p>
                <a:r>
                  <a:rPr lang="en-US" dirty="0"/>
                  <a:t>r = real interest rate</a:t>
                </a:r>
              </a:p>
              <a:p>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𝜋</m:t>
                    </m:r>
                  </m:oMath>
                </a14:m>
                <a:r>
                  <a:rPr lang="en-US" dirty="0"/>
                  <a:t> = inflation rate</a:t>
                </a:r>
              </a:p>
            </p:txBody>
          </p:sp>
        </mc:Choice>
        <mc:Fallback xmlns="">
          <p:sp>
            <p:nvSpPr>
              <p:cNvPr id="6" name="TextBox 5">
                <a:extLst>
                  <a:ext uri="{FF2B5EF4-FFF2-40B4-BE49-F238E27FC236}">
                    <a16:creationId xmlns:a16="http://schemas.microsoft.com/office/drawing/2014/main" id="{1C96E597-D62F-4F1E-B3B7-CAEE16C6E9E4}"/>
                  </a:ext>
                </a:extLst>
              </p:cNvPr>
              <p:cNvSpPr txBox="1">
                <a:spLocks noRot="1" noChangeAspect="1" noMove="1" noResize="1" noEditPoints="1" noAdjustHandles="1" noChangeArrowheads="1" noChangeShapeType="1" noTextEdit="1"/>
              </p:cNvSpPr>
              <p:nvPr/>
            </p:nvSpPr>
            <p:spPr>
              <a:xfrm>
                <a:off x="3911512" y="2505670"/>
                <a:ext cx="4651248" cy="923330"/>
              </a:xfrm>
              <a:prstGeom prst="rect">
                <a:avLst/>
              </a:prstGeom>
              <a:blipFill>
                <a:blip r:embed="rId4"/>
                <a:stretch>
                  <a:fillRect l="-1180" t="-3289" b="-9211"/>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D055B31D-1292-44F8-8879-47585F607CBD}"/>
              </a:ext>
            </a:extLst>
          </p:cNvPr>
          <p:cNvCxnSpPr/>
          <p:nvPr/>
        </p:nvCxnSpPr>
        <p:spPr>
          <a:xfrm flipV="1">
            <a:off x="3011557" y="2967335"/>
            <a:ext cx="665921" cy="461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41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1A6C-83FE-411D-B672-D87DDEA2BD42}"/>
              </a:ext>
            </a:extLst>
          </p:cNvPr>
          <p:cNvSpPr>
            <a:spLocks noGrp="1"/>
          </p:cNvSpPr>
          <p:nvPr>
            <p:ph type="title"/>
          </p:nvPr>
        </p:nvSpPr>
        <p:spPr>
          <a:xfrm>
            <a:off x="571500" y="910660"/>
            <a:ext cx="7772400" cy="1609344"/>
          </a:xfrm>
        </p:spPr>
        <p:txBody>
          <a:bodyPr/>
          <a:lstStyle/>
          <a:p>
            <a:r>
              <a:rPr lang="en-US" dirty="0"/>
              <a:t>RECALL: Exchange Rate &amp; Change in Value Definitions</a:t>
            </a:r>
          </a:p>
        </p:txBody>
      </p:sp>
      <p:sp>
        <p:nvSpPr>
          <p:cNvPr id="3" name="Rectangle 2">
            <a:extLst>
              <a:ext uri="{FF2B5EF4-FFF2-40B4-BE49-F238E27FC236}">
                <a16:creationId xmlns:a16="http://schemas.microsoft.com/office/drawing/2014/main" id="{DA95FEE1-1121-4931-A037-D9791E069585}"/>
              </a:ext>
            </a:extLst>
          </p:cNvPr>
          <p:cNvSpPr/>
          <p:nvPr/>
        </p:nvSpPr>
        <p:spPr>
          <a:xfrm>
            <a:off x="571500" y="2699817"/>
            <a:ext cx="6244936" cy="1754326"/>
          </a:xfrm>
          <a:prstGeom prst="rect">
            <a:avLst/>
          </a:prstGeom>
        </p:spPr>
        <p:txBody>
          <a:bodyPr wrap="square">
            <a:spAutoFit/>
          </a:bodyPr>
          <a:lstStyle/>
          <a:p>
            <a:r>
              <a:rPr lang="en-US" dirty="0"/>
              <a:t>We will use the following definition:</a:t>
            </a:r>
          </a:p>
          <a:p>
            <a:pPr lvl="1">
              <a:buFontTx/>
              <a:buNone/>
            </a:pPr>
            <a:r>
              <a:rPr lang="en-US" b="1" dirty="0"/>
              <a:t>Exchange Rate=</a:t>
            </a:r>
            <a:r>
              <a:rPr lang="en-US" b="1" u="sng" dirty="0"/>
              <a:t>S=# of  domestic currency units per unit of foreign currency</a:t>
            </a:r>
          </a:p>
          <a:p>
            <a:pPr lvl="1">
              <a:buFontTx/>
              <a:buNone/>
            </a:pPr>
            <a:endParaRPr lang="en-US" b="1" u="sng" dirty="0"/>
          </a:p>
          <a:p>
            <a:r>
              <a:rPr lang="en-US" dirty="0"/>
              <a:t>In this definition, exchange rate will always express </a:t>
            </a:r>
            <a:r>
              <a:rPr lang="en-US" b="1" u="sng" dirty="0"/>
              <a:t>one unit of foreign currency</a:t>
            </a:r>
            <a:r>
              <a:rPr lang="en-US" dirty="0"/>
              <a:t> in terms of </a:t>
            </a:r>
            <a:r>
              <a:rPr lang="en-US" u="sng" dirty="0"/>
              <a:t>domestic currency</a:t>
            </a:r>
          </a:p>
        </p:txBody>
      </p:sp>
      <p:graphicFrame>
        <p:nvGraphicFramePr>
          <p:cNvPr id="4" name="Object 1">
            <a:extLst>
              <a:ext uri="{FF2B5EF4-FFF2-40B4-BE49-F238E27FC236}">
                <a16:creationId xmlns:a16="http://schemas.microsoft.com/office/drawing/2014/main" id="{10BA08E6-6F5D-4100-A6F6-6203CDC47AAF}"/>
              </a:ext>
            </a:extLst>
          </p:cNvPr>
          <p:cNvGraphicFramePr>
            <a:graphicFrameLocks noChangeAspect="1"/>
          </p:cNvGraphicFramePr>
          <p:nvPr>
            <p:extLst>
              <p:ext uri="{D42A27DB-BD31-4B8C-83A1-F6EECF244321}">
                <p14:modId xmlns:p14="http://schemas.microsoft.com/office/powerpoint/2010/main" val="1145370488"/>
              </p:ext>
            </p:extLst>
          </p:nvPr>
        </p:nvGraphicFramePr>
        <p:xfrm>
          <a:off x="1271994" y="5658018"/>
          <a:ext cx="4681900" cy="803912"/>
        </p:xfrm>
        <a:graphic>
          <a:graphicData uri="http://schemas.openxmlformats.org/presentationml/2006/ole">
            <mc:AlternateContent xmlns:mc="http://schemas.openxmlformats.org/markup-compatibility/2006">
              <mc:Choice xmlns:v="urn:schemas-microsoft-com:vml" Requires="v">
                <p:oleObj name="Equation" r:id="rId3" imgW="2743200" imgH="431640" progId="Equation.DSMT4">
                  <p:embed/>
                </p:oleObj>
              </mc:Choice>
              <mc:Fallback>
                <p:oleObj name="Equation" r:id="rId3" imgW="2743200" imgH="431640" progId="Equation.DSMT4">
                  <p:embed/>
                  <p:pic>
                    <p:nvPicPr>
                      <p:cNvPr id="1026"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994" y="5658018"/>
                        <a:ext cx="4681900" cy="803912"/>
                      </a:xfrm>
                      <a:prstGeom prst="rect">
                        <a:avLst/>
                      </a:prstGeom>
                      <a:gradFill rotWithShape="1">
                        <a:gsLst>
                          <a:gs pos="0">
                            <a:srgbClr val="6699FF">
                              <a:gamma/>
                              <a:tint val="0"/>
                              <a:invGamma/>
                            </a:srgbClr>
                          </a:gs>
                          <a:gs pos="100000">
                            <a:srgbClr val="6699FF">
                              <a:alpha val="24001"/>
                            </a:srgbClr>
                          </a:gs>
                        </a:gsLst>
                        <a:lin ang="5400000" scaled="1"/>
                      </a:gradFill>
                    </p:spPr>
                  </p:pic>
                </p:oleObj>
              </mc:Fallback>
            </mc:AlternateContent>
          </a:graphicData>
        </a:graphic>
      </p:graphicFrame>
      <p:graphicFrame>
        <p:nvGraphicFramePr>
          <p:cNvPr id="5" name="Object 1">
            <a:extLst>
              <a:ext uri="{FF2B5EF4-FFF2-40B4-BE49-F238E27FC236}">
                <a16:creationId xmlns:a16="http://schemas.microsoft.com/office/drawing/2014/main" id="{21568EE2-899E-49A2-A91B-B0B7DED1D87B}"/>
              </a:ext>
            </a:extLst>
          </p:cNvPr>
          <p:cNvGraphicFramePr>
            <a:graphicFrameLocks noChangeAspect="1"/>
          </p:cNvGraphicFramePr>
          <p:nvPr>
            <p:extLst>
              <p:ext uri="{D42A27DB-BD31-4B8C-83A1-F6EECF244321}">
                <p14:modId xmlns:p14="http://schemas.microsoft.com/office/powerpoint/2010/main" val="307682698"/>
              </p:ext>
            </p:extLst>
          </p:nvPr>
        </p:nvGraphicFramePr>
        <p:xfrm>
          <a:off x="1326151" y="4633956"/>
          <a:ext cx="4573587" cy="757238"/>
        </p:xfrm>
        <a:graphic>
          <a:graphicData uri="http://schemas.openxmlformats.org/presentationml/2006/ole">
            <mc:AlternateContent xmlns:mc="http://schemas.openxmlformats.org/markup-compatibility/2006">
              <mc:Choice xmlns:v="urn:schemas-microsoft-com:vml" Requires="v">
                <p:oleObj name="Equation" r:id="rId5" imgW="2844720" imgH="431640" progId="Equation.DSMT4">
                  <p:embed/>
                </p:oleObj>
              </mc:Choice>
              <mc:Fallback>
                <p:oleObj name="Equation" r:id="rId5" imgW="2844720" imgH="431640" progId="Equation.DSMT4">
                  <p:embed/>
                  <p:pic>
                    <p:nvPicPr>
                      <p:cNvPr id="205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151" y="4633956"/>
                        <a:ext cx="4573587" cy="757238"/>
                      </a:xfrm>
                      <a:prstGeom prst="rect">
                        <a:avLst/>
                      </a:prstGeom>
                      <a:gradFill rotWithShape="1">
                        <a:gsLst>
                          <a:gs pos="0">
                            <a:srgbClr val="6699FF">
                              <a:gamma/>
                              <a:tint val="0"/>
                              <a:invGamma/>
                            </a:srgbClr>
                          </a:gs>
                          <a:gs pos="100000">
                            <a:srgbClr val="6699FF">
                              <a:alpha val="24001"/>
                            </a:srgbClr>
                          </a:gs>
                        </a:gsLst>
                        <a:lin ang="5400000" scaled="1"/>
                      </a:gradFill>
                    </p:spPr>
                  </p:pic>
                </p:oleObj>
              </mc:Fallback>
            </mc:AlternateContent>
          </a:graphicData>
        </a:graphic>
      </p:graphicFrame>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B2EC0B7-07C8-4EA2-848B-E86915302FA1}"/>
                  </a:ext>
                </a:extLst>
              </p:cNvPr>
              <p:cNvSpPr/>
              <p:nvPr/>
            </p:nvSpPr>
            <p:spPr>
              <a:xfrm>
                <a:off x="4572000" y="2038702"/>
                <a:ext cx="5093109" cy="734240"/>
              </a:xfrm>
              <a:prstGeom prst="rect">
                <a:avLst/>
              </a:prstGeom>
            </p:spPr>
            <p:txBody>
              <a:bodyPr wrap="square">
                <a:spAutoFit/>
              </a:bodyPr>
              <a:lstStyle/>
              <a:p>
                <a14:m>
                  <m:oMath xmlns:m="http://schemas.openxmlformats.org/officeDocument/2006/math">
                    <m:sSub>
                      <m:sSubPr>
                        <m:ctrlPr>
                          <a:rPr lang="en-US"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𝑆</m:t>
                        </m:r>
                      </m:e>
                      <m:sub>
                        <m:f>
                          <m:fPr>
                            <m:ctrlPr>
                              <a:rPr lang="en-US" sz="280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𝐷𝐶</m:t>
                            </m:r>
                          </m:num>
                          <m:den>
                            <m:r>
                              <a:rPr lang="en-US" sz="2800" b="0" i="1" smtClean="0">
                                <a:solidFill>
                                  <a:srgbClr val="FF0000"/>
                                </a:solidFill>
                                <a:latin typeface="Cambria Math" panose="02040503050406030204" pitchFamily="18" charset="0"/>
                              </a:rPr>
                              <m:t>𝐹𝐶</m:t>
                            </m:r>
                          </m:den>
                        </m:f>
                      </m:sub>
                    </m:sSub>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𝑜𝑟</m:t>
                    </m:r>
                    <m:r>
                      <a:rPr lang="en-US" sz="2800" b="0" i="1"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𝑆</m:t>
                        </m:r>
                      </m:e>
                      <m:sub>
                        <m:f>
                          <m:fPr>
                            <m:ctrlPr>
                              <a:rPr lang="en-US" sz="2800" b="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𝐻</m:t>
                            </m:r>
                          </m:num>
                          <m:den>
                            <m:r>
                              <a:rPr lang="en-US" sz="2800" b="0" i="1" smtClean="0">
                                <a:solidFill>
                                  <a:srgbClr val="FF0000"/>
                                </a:solidFill>
                                <a:latin typeface="Cambria Math" panose="02040503050406030204" pitchFamily="18" charset="0"/>
                              </a:rPr>
                              <m:t>𝐹</m:t>
                            </m:r>
                          </m:den>
                        </m:f>
                      </m:sub>
                    </m:sSub>
                    <m:r>
                      <a:rPr lang="en-US" sz="2800" b="0" i="0" smtClean="0">
                        <a:solidFill>
                          <a:srgbClr val="FF0000"/>
                        </a:solidFill>
                        <a:latin typeface="Cambria Math" panose="02040503050406030204" pitchFamily="18" charset="0"/>
                      </a:rPr>
                      <m:t> </m:t>
                    </m:r>
                    <m:r>
                      <m:rPr>
                        <m:sty m:val="p"/>
                      </m:rPr>
                      <a:rPr lang="en-US" sz="2800" b="0" i="0" smtClean="0">
                        <a:solidFill>
                          <a:srgbClr val="FF0000"/>
                        </a:solidFill>
                        <a:latin typeface="Cambria Math" panose="02040503050406030204" pitchFamily="18" charset="0"/>
                      </a:rPr>
                      <m:t>or</m:t>
                    </m:r>
                    <m:r>
                      <a:rPr lang="en-US" sz="2800" b="0" i="0" smtClean="0">
                        <a:solidFill>
                          <a:srgbClr val="FF0000"/>
                        </a:solidFill>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𝑆</m:t>
                        </m:r>
                      </m:e>
                      <m:sub>
                        <m:f>
                          <m:fPr>
                            <m:ctrlPr>
                              <a:rPr lang="en-US" sz="2800" b="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𝐿𝐶</m:t>
                            </m:r>
                          </m:num>
                          <m:den>
                            <m:r>
                              <a:rPr lang="en-US" sz="2800" b="0" i="1" smtClean="0">
                                <a:solidFill>
                                  <a:srgbClr val="FF0000"/>
                                </a:solidFill>
                                <a:latin typeface="Cambria Math" panose="02040503050406030204" pitchFamily="18" charset="0"/>
                              </a:rPr>
                              <m:t>𝐹𝐶</m:t>
                            </m:r>
                          </m:den>
                        </m:f>
                      </m:sub>
                    </m:sSub>
                  </m:oMath>
                </a14:m>
                <a:r>
                  <a:rPr lang="en-US" sz="2800" dirty="0">
                    <a:solidFill>
                      <a:srgbClr val="FF0000"/>
                    </a:solidFill>
                  </a:rPr>
                  <a:t> or FC3/LC3</a:t>
                </a:r>
              </a:p>
            </p:txBody>
          </p:sp>
        </mc:Choice>
        <mc:Fallback xmlns="">
          <p:sp>
            <p:nvSpPr>
              <p:cNvPr id="8" name="Rectangle 7">
                <a:extLst>
                  <a:ext uri="{FF2B5EF4-FFF2-40B4-BE49-F238E27FC236}">
                    <a16:creationId xmlns:a16="http://schemas.microsoft.com/office/drawing/2014/main" id="{AB2EC0B7-07C8-4EA2-848B-E86915302FA1}"/>
                  </a:ext>
                </a:extLst>
              </p:cNvPr>
              <p:cNvSpPr>
                <a:spLocks noRot="1" noChangeAspect="1" noMove="1" noResize="1" noEditPoints="1" noAdjustHandles="1" noChangeArrowheads="1" noChangeShapeType="1" noTextEdit="1"/>
              </p:cNvSpPr>
              <p:nvPr/>
            </p:nvSpPr>
            <p:spPr>
              <a:xfrm>
                <a:off x="4572000" y="2038702"/>
                <a:ext cx="5093109" cy="734240"/>
              </a:xfrm>
              <a:prstGeom prst="rect">
                <a:avLst/>
              </a:prstGeom>
              <a:blipFill>
                <a:blip r:embed="rId7"/>
                <a:stretch>
                  <a:fillRect t="-9091"/>
                </a:stretch>
              </a:blipFill>
            </p:spPr>
            <p:txBody>
              <a:bodyPr/>
              <a:lstStyle/>
              <a:p>
                <a:r>
                  <a:rPr lang="en-US">
                    <a:noFill/>
                  </a:rPr>
                  <a:t> </a:t>
                </a:r>
              </a:p>
            </p:txBody>
          </p:sp>
        </mc:Fallback>
      </mc:AlternateContent>
    </p:spTree>
    <p:extLst>
      <p:ext uri="{BB962C8B-B14F-4D97-AF65-F5344CB8AC3E}">
        <p14:creationId xmlns:p14="http://schemas.microsoft.com/office/powerpoint/2010/main" val="3047401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8E118B-F91B-488A-B39B-1ACA3CF96641}"/>
              </a:ext>
            </a:extLst>
          </p:cNvPr>
          <p:cNvSpPr txBox="1"/>
          <p:nvPr/>
        </p:nvSpPr>
        <p:spPr>
          <a:xfrm>
            <a:off x="685799" y="1575221"/>
            <a:ext cx="7633741" cy="646331"/>
          </a:xfrm>
          <a:prstGeom prst="rect">
            <a:avLst/>
          </a:prstGeom>
          <a:noFill/>
        </p:spPr>
        <p:txBody>
          <a:bodyPr wrap="square" rtlCol="0">
            <a:spAutoFit/>
          </a:bodyPr>
          <a:lstStyle/>
          <a:p>
            <a:r>
              <a:rPr lang="en-US" dirty="0"/>
              <a:t>We can derive the IFE or UIP from RPPP and Fisher Effect as: </a:t>
            </a:r>
          </a:p>
          <a:p>
            <a:endParaRPr lang="en-US" dirty="0"/>
          </a:p>
        </p:txBody>
      </p:sp>
      <p:pic>
        <p:nvPicPr>
          <p:cNvPr id="5" name="Picture 4">
            <a:extLst>
              <a:ext uri="{FF2B5EF4-FFF2-40B4-BE49-F238E27FC236}">
                <a16:creationId xmlns:a16="http://schemas.microsoft.com/office/drawing/2014/main" id="{156D52A9-1383-4135-9778-DFFA9696B667}"/>
              </a:ext>
            </a:extLst>
          </p:cNvPr>
          <p:cNvPicPr>
            <a:picLocks noChangeAspect="1"/>
          </p:cNvPicPr>
          <p:nvPr/>
        </p:nvPicPr>
        <p:blipFill rotWithShape="1">
          <a:blip r:embed="rId3"/>
          <a:srcRect l="24089" t="62407" r="25942" b="7067"/>
          <a:stretch/>
        </p:blipFill>
        <p:spPr>
          <a:xfrm>
            <a:off x="1701800" y="1939638"/>
            <a:ext cx="5740400" cy="2695862"/>
          </a:xfrm>
          <a:prstGeom prst="rect">
            <a:avLst/>
          </a:prstGeom>
        </p:spPr>
      </p:pic>
      <p:pic>
        <p:nvPicPr>
          <p:cNvPr id="7" name="Picture 6">
            <a:extLst>
              <a:ext uri="{FF2B5EF4-FFF2-40B4-BE49-F238E27FC236}">
                <a16:creationId xmlns:a16="http://schemas.microsoft.com/office/drawing/2014/main" id="{50A5F573-195C-4C0B-BAC9-FFBFB04F6782}"/>
              </a:ext>
            </a:extLst>
          </p:cNvPr>
          <p:cNvPicPr>
            <a:picLocks noChangeAspect="1"/>
          </p:cNvPicPr>
          <p:nvPr/>
        </p:nvPicPr>
        <p:blipFill rotWithShape="1">
          <a:blip r:embed="rId4"/>
          <a:srcRect l="23236" t="15370" r="24375" b="52222"/>
          <a:stretch/>
        </p:blipFill>
        <p:spPr>
          <a:xfrm>
            <a:off x="1828800" y="4447929"/>
            <a:ext cx="5613400" cy="2222500"/>
          </a:xfrm>
          <a:prstGeom prst="rect">
            <a:avLst/>
          </a:prstGeom>
        </p:spPr>
      </p:pic>
      <p:sp>
        <p:nvSpPr>
          <p:cNvPr id="8" name="Title 1">
            <a:extLst>
              <a:ext uri="{FF2B5EF4-FFF2-40B4-BE49-F238E27FC236}">
                <a16:creationId xmlns:a16="http://schemas.microsoft.com/office/drawing/2014/main" id="{9F24E080-DEED-4707-A65B-ED3DCFF58C2B}"/>
              </a:ext>
            </a:extLst>
          </p:cNvPr>
          <p:cNvSpPr>
            <a:spLocks noGrp="1"/>
          </p:cNvSpPr>
          <p:nvPr>
            <p:ph type="title"/>
          </p:nvPr>
        </p:nvSpPr>
        <p:spPr>
          <a:xfrm>
            <a:off x="237744" y="546378"/>
            <a:ext cx="8668512" cy="1609344"/>
          </a:xfrm>
        </p:spPr>
        <p:txBody>
          <a:bodyPr/>
          <a:lstStyle/>
          <a:p>
            <a:r>
              <a:rPr lang="en-US" dirty="0"/>
              <a:t>RECALL: FISHER EFFECT &amp; INT. FISHER EFFECT</a:t>
            </a:r>
          </a:p>
        </p:txBody>
      </p:sp>
      <p:sp>
        <p:nvSpPr>
          <p:cNvPr id="9" name="Oval 8">
            <a:extLst>
              <a:ext uri="{FF2B5EF4-FFF2-40B4-BE49-F238E27FC236}">
                <a16:creationId xmlns:a16="http://schemas.microsoft.com/office/drawing/2014/main" id="{3E2DCF1F-96D0-4BB5-AE97-9E636794C516}"/>
              </a:ext>
            </a:extLst>
          </p:cNvPr>
          <p:cNvSpPr/>
          <p:nvPr/>
        </p:nvSpPr>
        <p:spPr>
          <a:xfrm>
            <a:off x="2968052" y="5559179"/>
            <a:ext cx="1993692" cy="271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137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International Fisher Effect</a:t>
            </a:r>
          </a:p>
        </p:txBody>
      </p:sp>
      <p:sp>
        <p:nvSpPr>
          <p:cNvPr id="3" name="Content Placeholder 2"/>
          <p:cNvSpPr>
            <a:spLocks noGrp="1"/>
          </p:cNvSpPr>
          <p:nvPr>
            <p:ph idx="1"/>
          </p:nvPr>
        </p:nvSpPr>
        <p:spPr>
          <a:xfrm>
            <a:off x="685800" y="1621536"/>
            <a:ext cx="7772400" cy="4050792"/>
          </a:xfrm>
        </p:spPr>
        <p:txBody>
          <a:bodyPr/>
          <a:lstStyle/>
          <a:p>
            <a:r>
              <a:rPr lang="en-US" dirty="0">
                <a:sym typeface="Wingdings" panose="05000000000000000000" pitchFamily="2" charset="2"/>
              </a:rPr>
              <a:t>The relationship is given as follows:</a:t>
            </a:r>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This equation tells us that if we know </a:t>
            </a:r>
            <a:r>
              <a:rPr lang="en-US" dirty="0">
                <a:solidFill>
                  <a:srgbClr val="FF0000"/>
                </a:solidFill>
                <a:sym typeface="Wingdings" panose="05000000000000000000" pitchFamily="2" charset="2"/>
              </a:rPr>
              <a:t>the domestic (home) and foreign interest rates from time t to t+1,</a:t>
            </a:r>
            <a:r>
              <a:rPr lang="en-US" dirty="0">
                <a:sym typeface="Wingdings" panose="05000000000000000000" pitchFamily="2" charset="2"/>
              </a:rPr>
              <a:t> we can </a:t>
            </a:r>
            <a:r>
              <a:rPr lang="en-US" dirty="0">
                <a:solidFill>
                  <a:srgbClr val="FF0000"/>
                </a:solidFill>
                <a:sym typeface="Wingdings" panose="05000000000000000000" pitchFamily="2" charset="2"/>
              </a:rPr>
              <a:t>forecast the spot exchange rate at time t+1</a:t>
            </a:r>
            <a:r>
              <a:rPr lang="en-US" dirty="0">
                <a:sym typeface="Wingdings" panose="05000000000000000000" pitchFamily="2" charset="2"/>
              </a:rPr>
              <a:t>. </a:t>
            </a:r>
          </a:p>
          <a:p>
            <a:pPr marL="0" indent="0">
              <a:buNone/>
            </a:pPr>
            <a:endParaRPr lang="en-US" dirty="0">
              <a:sym typeface="Wingdings" panose="05000000000000000000" pitchFamily="2" charset="2"/>
            </a:endParaRPr>
          </a:p>
          <a:p>
            <a:endParaRPr lang="en-US" dirty="0"/>
          </a:p>
          <a:p>
            <a:endParaRPr lang="en-US" dirty="0"/>
          </a:p>
        </p:txBody>
      </p:sp>
      <p:graphicFrame>
        <p:nvGraphicFramePr>
          <p:cNvPr id="4" name="Object 3"/>
          <p:cNvGraphicFramePr>
            <a:graphicFrameLocks noChangeAspect="1"/>
          </p:cNvGraphicFramePr>
          <p:nvPr>
            <p:custDataLst>
              <p:tags r:id="rId1"/>
            </p:custDataLst>
            <p:extLst>
              <p:ext uri="{D42A27DB-BD31-4B8C-83A1-F6EECF244321}">
                <p14:modId xmlns:p14="http://schemas.microsoft.com/office/powerpoint/2010/main" val="1423675528"/>
              </p:ext>
            </p:extLst>
          </p:nvPr>
        </p:nvGraphicFramePr>
        <p:xfrm>
          <a:off x="2941130" y="1930035"/>
          <a:ext cx="2540000" cy="1035050"/>
        </p:xfrm>
        <a:graphic>
          <a:graphicData uri="http://schemas.openxmlformats.org/presentationml/2006/ole">
            <mc:AlternateContent xmlns:mc="http://schemas.openxmlformats.org/markup-compatibility/2006">
              <mc:Choice xmlns:v="urn:schemas-microsoft-com:vml" Requires="v">
                <p:oleObj name="Equation" r:id="rId3" imgW="1091880" imgH="444240" progId="Equation.DSMT4">
                  <p:embed/>
                </p:oleObj>
              </mc:Choice>
              <mc:Fallback>
                <p:oleObj name="Equation" r:id="rId3" imgW="1091880" imgH="444240" progId="Equation.DSMT4">
                  <p:embed/>
                  <p:pic>
                    <p:nvPicPr>
                      <p:cNvPr id="4" name="Object 3"/>
                      <p:cNvPicPr>
                        <a:picLocks noChangeAspect="1" noChangeArrowheads="1"/>
                      </p:cNvPicPr>
                      <p:nvPr/>
                    </p:nvPicPr>
                    <p:blipFill>
                      <a:blip r:embed="rId4"/>
                      <a:srcRect/>
                      <a:stretch>
                        <a:fillRect/>
                      </a:stretch>
                    </p:blipFill>
                    <p:spPr bwMode="auto">
                      <a:xfrm>
                        <a:off x="2941130" y="1930035"/>
                        <a:ext cx="2540000" cy="1035050"/>
                      </a:xfrm>
                      <a:prstGeom prst="rect">
                        <a:avLst/>
                      </a:prstGeom>
                      <a:solidFill>
                        <a:schemeClr val="bg1"/>
                      </a:solidFill>
                    </p:spPr>
                  </p:pic>
                </p:oleObj>
              </mc:Fallback>
            </mc:AlternateContent>
          </a:graphicData>
        </a:graphic>
      </p:graphicFrame>
      <p:sp>
        <p:nvSpPr>
          <p:cNvPr id="5" name="Rectangle 4">
            <a:extLst>
              <a:ext uri="{FF2B5EF4-FFF2-40B4-BE49-F238E27FC236}">
                <a16:creationId xmlns:a16="http://schemas.microsoft.com/office/drawing/2014/main" id="{3BE10018-FCE9-4573-910D-EB852917046A}"/>
              </a:ext>
            </a:extLst>
          </p:cNvPr>
          <p:cNvSpPr/>
          <p:nvPr/>
        </p:nvSpPr>
        <p:spPr>
          <a:xfrm>
            <a:off x="807720" y="3933160"/>
            <a:ext cx="7872984" cy="2985433"/>
          </a:xfrm>
          <a:prstGeom prst="rect">
            <a:avLst/>
          </a:prstGeom>
        </p:spPr>
        <p:txBody>
          <a:bodyPr wrap="square">
            <a:spAutoFit/>
          </a:bodyPr>
          <a:lstStyle/>
          <a:p>
            <a:pPr marL="285750" indent="-285750">
              <a:buFont typeface="Arial" panose="020B0604020202020204" pitchFamily="34" charset="0"/>
              <a:buChar char="•"/>
            </a:pPr>
            <a:r>
              <a:rPr lang="en-US" dirty="0"/>
              <a:t>This is in a way the </a:t>
            </a:r>
            <a:r>
              <a:rPr lang="en-US" b="1" dirty="0"/>
              <a:t>capital market equivalent of “law of one price” </a:t>
            </a:r>
          </a:p>
          <a:p>
            <a:r>
              <a:rPr lang="en-US" dirty="0"/>
              <a:t>It looks similar to the RPPP model;  in IFE interest rates replaces inflation expectations!!  </a:t>
            </a:r>
          </a:p>
          <a:p>
            <a:endParaRPr lang="en-US" sz="1200" dirty="0"/>
          </a:p>
          <a:p>
            <a:r>
              <a:rPr lang="en-US" dirty="0"/>
              <a:t>• It is important to understand that this is a </a:t>
            </a:r>
            <a:r>
              <a:rPr lang="en-US" b="1" dirty="0"/>
              <a:t>normative perspective</a:t>
            </a:r>
            <a:r>
              <a:rPr lang="en-US" dirty="0"/>
              <a:t>; in light of efficient market hypothesis, we expect the future spot rate to take a particular value. </a:t>
            </a:r>
          </a:p>
          <a:p>
            <a:endParaRPr lang="en-US" sz="1400" dirty="0"/>
          </a:p>
          <a:p>
            <a:r>
              <a:rPr lang="en-US" dirty="0"/>
              <a:t>• It also rests on an </a:t>
            </a:r>
            <a:r>
              <a:rPr lang="en-US" b="1" dirty="0">
                <a:solidFill>
                  <a:srgbClr val="FF0000"/>
                </a:solidFill>
              </a:rPr>
              <a:t>important assumption that real interest rates across markets are equal</a:t>
            </a:r>
            <a:r>
              <a:rPr lang="en-US" dirty="0"/>
              <a:t> and there are </a:t>
            </a:r>
            <a:r>
              <a:rPr lang="en-US" b="1" dirty="0">
                <a:solidFill>
                  <a:srgbClr val="FF0000"/>
                </a:solidFill>
              </a:rPr>
              <a:t>no impediments to capital mobility! </a:t>
            </a:r>
          </a:p>
        </p:txBody>
      </p:sp>
      <p:sp>
        <p:nvSpPr>
          <p:cNvPr id="6" name="TextBox 5">
            <a:extLst>
              <a:ext uri="{FF2B5EF4-FFF2-40B4-BE49-F238E27FC236}">
                <a16:creationId xmlns:a16="http://schemas.microsoft.com/office/drawing/2014/main" id="{089DFC1F-66B2-4E83-A5CE-FE4B3CF3D10B}"/>
              </a:ext>
            </a:extLst>
          </p:cNvPr>
          <p:cNvSpPr txBox="1"/>
          <p:nvPr/>
        </p:nvSpPr>
        <p:spPr>
          <a:xfrm>
            <a:off x="1405128" y="2150935"/>
            <a:ext cx="1633538" cy="461665"/>
          </a:xfrm>
          <a:prstGeom prst="rect">
            <a:avLst/>
          </a:prstGeom>
          <a:noFill/>
        </p:spPr>
        <p:txBody>
          <a:bodyPr wrap="square" rtlCol="0">
            <a:spAutoFit/>
          </a:bodyPr>
          <a:lstStyle/>
          <a:p>
            <a:r>
              <a:rPr lang="en-US" sz="2400" dirty="0"/>
              <a:t>Expected:</a:t>
            </a:r>
          </a:p>
        </p:txBody>
      </p:sp>
    </p:spTree>
    <p:extLst>
      <p:ext uri="{BB962C8B-B14F-4D97-AF65-F5344CB8AC3E}">
        <p14:creationId xmlns:p14="http://schemas.microsoft.com/office/powerpoint/2010/main" val="3537028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823072"/>
            <a:ext cx="7772400" cy="1609344"/>
          </a:xfrm>
        </p:spPr>
        <p:txBody>
          <a:bodyPr/>
          <a:lstStyle/>
          <a:p>
            <a:r>
              <a:rPr lang="en-US" dirty="0"/>
              <a:t>Expected change in the exchange rate based on IFE</a:t>
            </a:r>
          </a:p>
        </p:txBody>
      </p:sp>
      <p:graphicFrame>
        <p:nvGraphicFramePr>
          <p:cNvPr id="4" name="Object 3"/>
          <p:cNvGraphicFramePr>
            <a:graphicFrameLocks noChangeAspect="1"/>
          </p:cNvGraphicFramePr>
          <p:nvPr>
            <p:custDataLst>
              <p:tags r:id="rId1"/>
            </p:custDataLst>
            <p:extLst>
              <p:ext uri="{D42A27DB-BD31-4B8C-83A1-F6EECF244321}">
                <p14:modId xmlns:p14="http://schemas.microsoft.com/office/powerpoint/2010/main" val="2791984576"/>
              </p:ext>
            </p:extLst>
          </p:nvPr>
        </p:nvGraphicFramePr>
        <p:xfrm>
          <a:off x="909637" y="3202718"/>
          <a:ext cx="2752725" cy="1225550"/>
        </p:xfrm>
        <a:graphic>
          <a:graphicData uri="http://schemas.openxmlformats.org/presentationml/2006/ole">
            <mc:AlternateContent xmlns:mc="http://schemas.openxmlformats.org/markup-compatibility/2006">
              <mc:Choice xmlns:v="urn:schemas-microsoft-com:vml" Requires="v">
                <p:oleObj name="Equation" r:id="rId5" imgW="1054080" imgH="469800" progId="Equation.DSMT4">
                  <p:embed/>
                </p:oleObj>
              </mc:Choice>
              <mc:Fallback>
                <p:oleObj name="Equation" r:id="rId5" imgW="1054080" imgH="469800" progId="Equation.DSMT4">
                  <p:embed/>
                  <p:pic>
                    <p:nvPicPr>
                      <p:cNvPr id="4" name="Object 3"/>
                      <p:cNvPicPr>
                        <a:picLocks noChangeAspect="1" noChangeArrowheads="1"/>
                      </p:cNvPicPr>
                      <p:nvPr/>
                    </p:nvPicPr>
                    <p:blipFill>
                      <a:blip r:embed="rId6"/>
                      <a:srcRect/>
                      <a:stretch>
                        <a:fillRect/>
                      </a:stretch>
                    </p:blipFill>
                    <p:spPr bwMode="auto">
                      <a:xfrm>
                        <a:off x="909637" y="3202718"/>
                        <a:ext cx="2752725" cy="1225550"/>
                      </a:xfrm>
                      <a:prstGeom prst="rect">
                        <a:avLst/>
                      </a:prstGeom>
                      <a:noFill/>
                    </p:spPr>
                  </p:pic>
                </p:oleObj>
              </mc:Fallback>
            </mc:AlternateContent>
          </a:graphicData>
        </a:graphic>
      </p:graphicFrame>
      <p:graphicFrame>
        <p:nvGraphicFramePr>
          <p:cNvPr id="5" name="Object 4"/>
          <p:cNvGraphicFramePr>
            <a:graphicFrameLocks noChangeAspect="1"/>
          </p:cNvGraphicFramePr>
          <p:nvPr>
            <p:custDataLst>
              <p:tags r:id="rId2"/>
            </p:custDataLst>
            <p:extLst>
              <p:ext uri="{D42A27DB-BD31-4B8C-83A1-F6EECF244321}">
                <p14:modId xmlns:p14="http://schemas.microsoft.com/office/powerpoint/2010/main" val="3528390288"/>
              </p:ext>
            </p:extLst>
          </p:nvPr>
        </p:nvGraphicFramePr>
        <p:xfrm>
          <a:off x="5194300" y="3234468"/>
          <a:ext cx="2717800" cy="1193800"/>
        </p:xfrm>
        <a:graphic>
          <a:graphicData uri="http://schemas.openxmlformats.org/presentationml/2006/ole">
            <mc:AlternateContent xmlns:mc="http://schemas.openxmlformats.org/markup-compatibility/2006">
              <mc:Choice xmlns:v="urn:schemas-microsoft-com:vml" Requires="v">
                <p:oleObj name="Equation" r:id="rId7" imgW="1041120" imgH="457200" progId="Equation.DSMT4">
                  <p:embed/>
                </p:oleObj>
              </mc:Choice>
              <mc:Fallback>
                <p:oleObj name="Equation" r:id="rId7" imgW="1041120" imgH="457200" progId="Equation.DSMT4">
                  <p:embed/>
                  <p:pic>
                    <p:nvPicPr>
                      <p:cNvPr id="5" name="Object 4"/>
                      <p:cNvPicPr>
                        <a:picLocks noChangeAspect="1" noChangeArrowheads="1"/>
                      </p:cNvPicPr>
                      <p:nvPr/>
                    </p:nvPicPr>
                    <p:blipFill>
                      <a:blip r:embed="rId8"/>
                      <a:srcRect/>
                      <a:stretch>
                        <a:fillRect/>
                      </a:stretch>
                    </p:blipFill>
                    <p:spPr bwMode="auto">
                      <a:xfrm>
                        <a:off x="5194300" y="3234468"/>
                        <a:ext cx="2717800" cy="1193800"/>
                      </a:xfrm>
                      <a:prstGeom prst="rect">
                        <a:avLst/>
                      </a:prstGeom>
                      <a:noFill/>
                    </p:spPr>
                  </p:pic>
                </p:oleObj>
              </mc:Fallback>
            </mc:AlternateContent>
          </a:graphicData>
        </a:graphic>
      </p:graphicFrame>
      <p:sp>
        <p:nvSpPr>
          <p:cNvPr id="6" name="TextBox 5"/>
          <p:cNvSpPr txBox="1"/>
          <p:nvPr/>
        </p:nvSpPr>
        <p:spPr>
          <a:xfrm>
            <a:off x="304799" y="2764830"/>
            <a:ext cx="3962400" cy="369332"/>
          </a:xfrm>
          <a:prstGeom prst="rect">
            <a:avLst/>
          </a:prstGeom>
          <a:solidFill>
            <a:srgbClr val="CCECFF"/>
          </a:solidFill>
        </p:spPr>
        <p:txBody>
          <a:bodyPr wrap="square" rtlCol="0">
            <a:spAutoFit/>
          </a:bodyPr>
          <a:lstStyle/>
          <a:p>
            <a:r>
              <a:rPr lang="en-US" dirty="0"/>
              <a:t>Expected Change in the value of FC</a:t>
            </a:r>
          </a:p>
        </p:txBody>
      </p:sp>
      <p:sp>
        <p:nvSpPr>
          <p:cNvPr id="7" name="TextBox 6"/>
          <p:cNvSpPr txBox="1"/>
          <p:nvPr/>
        </p:nvSpPr>
        <p:spPr>
          <a:xfrm>
            <a:off x="4706112" y="2783412"/>
            <a:ext cx="3962400" cy="369332"/>
          </a:xfrm>
          <a:prstGeom prst="rect">
            <a:avLst/>
          </a:prstGeom>
          <a:solidFill>
            <a:srgbClr val="FFFFCC"/>
          </a:solidFill>
        </p:spPr>
        <p:txBody>
          <a:bodyPr wrap="square" rtlCol="0">
            <a:spAutoFit/>
          </a:bodyPr>
          <a:lstStyle/>
          <a:p>
            <a:r>
              <a:rPr lang="en-US" dirty="0"/>
              <a:t>Expected Change in the value of LC</a:t>
            </a:r>
          </a:p>
        </p:txBody>
      </p:sp>
      <p:sp>
        <p:nvSpPr>
          <p:cNvPr id="8" name="TextBox 7"/>
          <p:cNvSpPr txBox="1"/>
          <p:nvPr/>
        </p:nvSpPr>
        <p:spPr>
          <a:xfrm>
            <a:off x="1250950" y="4879848"/>
            <a:ext cx="6705600" cy="646331"/>
          </a:xfrm>
          <a:prstGeom prst="rect">
            <a:avLst/>
          </a:prstGeom>
          <a:noFill/>
        </p:spPr>
        <p:txBody>
          <a:bodyPr wrap="square" rtlCol="0">
            <a:spAutoFit/>
          </a:bodyPr>
          <a:lstStyle/>
          <a:p>
            <a:r>
              <a:rPr lang="en-US" dirty="0">
                <a:latin typeface="+mn-lt"/>
              </a:rPr>
              <a:t>These two formulas suggest that we can estimate the expected change in the </a:t>
            </a:r>
            <a:r>
              <a:rPr lang="en-US" b="1" dirty="0">
                <a:latin typeface="+mn-lt"/>
              </a:rPr>
              <a:t>local </a:t>
            </a:r>
            <a:r>
              <a:rPr lang="en-US" dirty="0">
                <a:latin typeface="+mn-lt"/>
              </a:rPr>
              <a:t>or </a:t>
            </a:r>
            <a:r>
              <a:rPr lang="en-US" b="1" dirty="0">
                <a:latin typeface="+mn-lt"/>
              </a:rPr>
              <a:t>foreign</a:t>
            </a:r>
            <a:r>
              <a:rPr lang="en-US" dirty="0">
                <a:latin typeface="+mn-lt"/>
              </a:rPr>
              <a:t> currency by using inflation rate differentials. </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D6E08C2-2161-48CB-9134-CF450A5201BC}"/>
                  </a:ext>
                </a:extLst>
              </p:cNvPr>
              <p:cNvSpPr/>
              <p:nvPr/>
            </p:nvSpPr>
            <p:spPr>
              <a:xfrm>
                <a:off x="7218068" y="1748453"/>
                <a:ext cx="1204689" cy="519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𝐻</m:t>
                              </m:r>
                            </m:num>
                            <m:den>
                              <m:r>
                                <a:rPr lang="en-US" b="0" i="1" smtClean="0">
                                  <a:solidFill>
                                    <a:srgbClr val="FF0000"/>
                                  </a:solidFill>
                                  <a:latin typeface="Cambria Math" panose="02040503050406030204" pitchFamily="18" charset="0"/>
                                </a:rPr>
                                <m:t>𝐹</m:t>
                              </m:r>
                            </m:den>
                          </m:f>
                        </m:sub>
                      </m:sSub>
                      <m:r>
                        <a:rPr lang="en-US" b="0" i="1" smtClean="0">
                          <a:solidFill>
                            <a:srgbClr val="FF0000"/>
                          </a:solidFill>
                          <a:latin typeface="Cambria Math" panose="02040503050406030204" pitchFamily="18" charset="0"/>
                        </a:rPr>
                        <m:t>= </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𝐿𝐶</m:t>
                              </m:r>
                            </m:num>
                            <m:den>
                              <m:r>
                                <a:rPr lang="en-US" b="0" i="1" smtClean="0">
                                  <a:solidFill>
                                    <a:srgbClr val="FF0000"/>
                                  </a:solidFill>
                                  <a:latin typeface="Cambria Math" panose="02040503050406030204" pitchFamily="18" charset="0"/>
                                </a:rPr>
                                <m:t>𝐹𝐶</m:t>
                              </m:r>
                            </m:den>
                          </m:f>
                        </m:sub>
                      </m:sSub>
                    </m:oMath>
                  </m:oMathPara>
                </a14:m>
                <a:endParaRPr lang="en-US" dirty="0">
                  <a:solidFill>
                    <a:srgbClr val="FF0000"/>
                  </a:solidFill>
                </a:endParaRPr>
              </a:p>
            </p:txBody>
          </p:sp>
        </mc:Choice>
        <mc:Fallback xmlns="">
          <p:sp>
            <p:nvSpPr>
              <p:cNvPr id="9" name="Rectangle 8">
                <a:extLst>
                  <a:ext uri="{FF2B5EF4-FFF2-40B4-BE49-F238E27FC236}">
                    <a16:creationId xmlns:a16="http://schemas.microsoft.com/office/drawing/2014/main" id="{5D6E08C2-2161-48CB-9134-CF450A5201BC}"/>
                  </a:ext>
                </a:extLst>
              </p:cNvPr>
              <p:cNvSpPr>
                <a:spLocks noRot="1" noChangeAspect="1" noMove="1" noResize="1" noEditPoints="1" noAdjustHandles="1" noChangeArrowheads="1" noChangeShapeType="1" noTextEdit="1"/>
              </p:cNvSpPr>
              <p:nvPr/>
            </p:nvSpPr>
            <p:spPr>
              <a:xfrm>
                <a:off x="7218068" y="1748453"/>
                <a:ext cx="1204689" cy="519053"/>
              </a:xfrm>
              <a:prstGeom prst="rect">
                <a:avLst/>
              </a:prstGeom>
              <a:blipFill>
                <a:blip r:embed="rId9"/>
                <a:stretch>
                  <a:fillRect b="-2353"/>
                </a:stretch>
              </a:blipFill>
            </p:spPr>
            <p:txBody>
              <a:bodyPr/>
              <a:lstStyle/>
              <a:p>
                <a:r>
                  <a:rPr lang="en-US">
                    <a:noFill/>
                  </a:rPr>
                  <a:t> </a:t>
                </a:r>
              </a:p>
            </p:txBody>
          </p:sp>
        </mc:Fallback>
      </mc:AlternateContent>
    </p:spTree>
    <p:extLst>
      <p:ext uri="{BB962C8B-B14F-4D97-AF65-F5344CB8AC3E}">
        <p14:creationId xmlns:p14="http://schemas.microsoft.com/office/powerpoint/2010/main" val="791160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FE78DC-1017-46DC-AADD-7DC38FAD6386}"/>
              </a:ext>
            </a:extLst>
          </p:cNvPr>
          <p:cNvPicPr>
            <a:picLocks noChangeAspect="1"/>
          </p:cNvPicPr>
          <p:nvPr/>
        </p:nvPicPr>
        <p:blipFill>
          <a:blip r:embed="rId2"/>
          <a:stretch>
            <a:fillRect/>
          </a:stretch>
        </p:blipFill>
        <p:spPr>
          <a:xfrm>
            <a:off x="449624" y="1267968"/>
            <a:ext cx="7952144" cy="2717101"/>
          </a:xfrm>
          <a:prstGeom prst="rect">
            <a:avLst/>
          </a:prstGeom>
        </p:spPr>
      </p:pic>
      <p:sp>
        <p:nvSpPr>
          <p:cNvPr id="6" name="Oval 5">
            <a:extLst>
              <a:ext uri="{FF2B5EF4-FFF2-40B4-BE49-F238E27FC236}">
                <a16:creationId xmlns:a16="http://schemas.microsoft.com/office/drawing/2014/main" id="{0072123A-F255-4C44-A60D-76188E703DB0}"/>
              </a:ext>
            </a:extLst>
          </p:cNvPr>
          <p:cNvSpPr/>
          <p:nvPr/>
        </p:nvSpPr>
        <p:spPr>
          <a:xfrm>
            <a:off x="316992" y="3429000"/>
            <a:ext cx="42524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6FA0C7-1AD1-4AC9-BB44-A025475D04E3}"/>
              </a:ext>
            </a:extLst>
          </p:cNvPr>
          <p:cNvSpPr txBox="1"/>
          <p:nvPr/>
        </p:nvSpPr>
        <p:spPr>
          <a:xfrm>
            <a:off x="841248" y="4145280"/>
            <a:ext cx="3438144" cy="369332"/>
          </a:xfrm>
          <a:prstGeom prst="rect">
            <a:avLst/>
          </a:prstGeom>
          <a:noFill/>
        </p:spPr>
        <p:txBody>
          <a:bodyPr wrap="square" rtlCol="0">
            <a:spAutoFit/>
          </a:bodyPr>
          <a:lstStyle/>
          <a:p>
            <a:r>
              <a:rPr lang="en-US" dirty="0"/>
              <a:t>How can we solve? </a:t>
            </a:r>
          </a:p>
        </p:txBody>
      </p:sp>
    </p:spTree>
    <p:extLst>
      <p:ext uri="{BB962C8B-B14F-4D97-AF65-F5344CB8AC3E}">
        <p14:creationId xmlns:p14="http://schemas.microsoft.com/office/powerpoint/2010/main" val="3671528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FE78DC-1017-46DC-AADD-7DC38FAD6386}"/>
              </a:ext>
            </a:extLst>
          </p:cNvPr>
          <p:cNvPicPr>
            <a:picLocks noChangeAspect="1"/>
          </p:cNvPicPr>
          <p:nvPr/>
        </p:nvPicPr>
        <p:blipFill>
          <a:blip r:embed="rId2"/>
          <a:stretch>
            <a:fillRect/>
          </a:stretch>
        </p:blipFill>
        <p:spPr>
          <a:xfrm>
            <a:off x="449624" y="1267968"/>
            <a:ext cx="7952144" cy="2717101"/>
          </a:xfrm>
          <a:prstGeom prst="rect">
            <a:avLst/>
          </a:prstGeom>
        </p:spPr>
      </p:pic>
      <p:sp>
        <p:nvSpPr>
          <p:cNvPr id="6" name="Oval 5">
            <a:extLst>
              <a:ext uri="{FF2B5EF4-FFF2-40B4-BE49-F238E27FC236}">
                <a16:creationId xmlns:a16="http://schemas.microsoft.com/office/drawing/2014/main" id="{0072123A-F255-4C44-A60D-76188E703DB0}"/>
              </a:ext>
            </a:extLst>
          </p:cNvPr>
          <p:cNvSpPr/>
          <p:nvPr/>
        </p:nvSpPr>
        <p:spPr>
          <a:xfrm>
            <a:off x="316992" y="3429000"/>
            <a:ext cx="42524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805A15-D079-4468-BB6E-EFFF7F5B0247}"/>
              </a:ext>
            </a:extLst>
          </p:cNvPr>
          <p:cNvSpPr txBox="1"/>
          <p:nvPr/>
        </p:nvSpPr>
        <p:spPr>
          <a:xfrm>
            <a:off x="1011936" y="4167878"/>
            <a:ext cx="6010656" cy="2031325"/>
          </a:xfrm>
          <a:prstGeom prst="rect">
            <a:avLst/>
          </a:prstGeom>
          <a:noFill/>
        </p:spPr>
        <p:txBody>
          <a:bodyPr wrap="square" rtlCol="0">
            <a:spAutoFit/>
          </a:bodyPr>
          <a:lstStyle/>
          <a:p>
            <a:r>
              <a:rPr lang="en-US" dirty="0"/>
              <a:t>Assumptions: Fisher &amp; IFE</a:t>
            </a:r>
          </a:p>
          <a:p>
            <a:r>
              <a:rPr lang="en-US" dirty="0"/>
              <a:t>REAL INTEREST RATES ARE EQUAL </a:t>
            </a:r>
          </a:p>
          <a:p>
            <a:endParaRPr lang="en-US" dirty="0"/>
          </a:p>
          <a:p>
            <a:r>
              <a:rPr lang="en-US" dirty="0"/>
              <a:t>Step 1) Use Fisher to find real interest rate for US</a:t>
            </a:r>
          </a:p>
          <a:p>
            <a:endParaRPr lang="en-US" dirty="0"/>
          </a:p>
          <a:p>
            <a:r>
              <a:rPr lang="en-US" dirty="0"/>
              <a:t>Step 2) Use real interest rate (and Fisher) to find inflation for Europe</a:t>
            </a:r>
          </a:p>
        </p:txBody>
      </p:sp>
    </p:spTree>
    <p:extLst>
      <p:ext uri="{BB962C8B-B14F-4D97-AF65-F5344CB8AC3E}">
        <p14:creationId xmlns:p14="http://schemas.microsoft.com/office/powerpoint/2010/main" val="1226137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FE78DC-1017-46DC-AADD-7DC38FAD6386}"/>
              </a:ext>
            </a:extLst>
          </p:cNvPr>
          <p:cNvPicPr>
            <a:picLocks noChangeAspect="1"/>
          </p:cNvPicPr>
          <p:nvPr/>
        </p:nvPicPr>
        <p:blipFill>
          <a:blip r:embed="rId2"/>
          <a:stretch>
            <a:fillRect/>
          </a:stretch>
        </p:blipFill>
        <p:spPr>
          <a:xfrm>
            <a:off x="449624" y="1267968"/>
            <a:ext cx="7952144" cy="2717101"/>
          </a:xfrm>
          <a:prstGeom prst="rect">
            <a:avLst/>
          </a:prstGeom>
        </p:spPr>
      </p:pic>
      <p:sp>
        <p:nvSpPr>
          <p:cNvPr id="6" name="Oval 5">
            <a:extLst>
              <a:ext uri="{FF2B5EF4-FFF2-40B4-BE49-F238E27FC236}">
                <a16:creationId xmlns:a16="http://schemas.microsoft.com/office/drawing/2014/main" id="{0072123A-F255-4C44-A60D-76188E703DB0}"/>
              </a:ext>
            </a:extLst>
          </p:cNvPr>
          <p:cNvSpPr/>
          <p:nvPr/>
        </p:nvSpPr>
        <p:spPr>
          <a:xfrm>
            <a:off x="316992" y="3429000"/>
            <a:ext cx="42524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805A15-D079-4468-BB6E-EFFF7F5B0247}"/>
                  </a:ext>
                </a:extLst>
              </p:cNvPr>
              <p:cNvSpPr txBox="1"/>
              <p:nvPr/>
            </p:nvSpPr>
            <p:spPr>
              <a:xfrm>
                <a:off x="742232" y="4125266"/>
                <a:ext cx="7693152" cy="2585323"/>
              </a:xfrm>
              <a:prstGeom prst="rect">
                <a:avLst/>
              </a:prstGeom>
              <a:noFill/>
            </p:spPr>
            <p:txBody>
              <a:bodyPr wrap="square" rtlCol="0">
                <a:spAutoFit/>
              </a:bodyPr>
              <a:lstStyle/>
              <a:p>
                <a:r>
                  <a:rPr lang="en-US" dirty="0"/>
                  <a:t>Assumptions: Fisher &amp; IFE</a:t>
                </a:r>
              </a:p>
              <a:p>
                <a:r>
                  <a:rPr lang="en-US" dirty="0"/>
                  <a:t>REAL INTEREST RATES ARE EQUAL </a:t>
                </a:r>
              </a:p>
              <a:p>
                <a:endParaRPr lang="en-US" dirty="0"/>
              </a:p>
              <a:p>
                <a:r>
                  <a:rPr lang="en-US" dirty="0"/>
                  <a:t>Step 1) Use Fisher to find real interest rate for US</a:t>
                </a:r>
              </a:p>
              <a:p>
                <a:endParaRPr lang="en-US" dirty="0"/>
              </a:p>
              <a:p>
                <a:r>
                  <a:rPr lang="en-US" dirty="0"/>
                  <a:t>(1+i) = (1+r*) (1+</a:t>
                </a:r>
                <a:r>
                  <a:rPr lang="en-US" dirty="0">
                    <a:ea typeface="Calibri" panose="020F0502020204030204" pitchFamily="34"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𝜋</m:t>
                    </m:r>
                  </m:oMath>
                </a14:m>
                <a:r>
                  <a:rPr lang="en-US" dirty="0"/>
                  <a:t>) =&gt; (1+4.5%) = (1+r*)(1+1.25%) </a:t>
                </a:r>
              </a:p>
              <a:p>
                <a:r>
                  <a:rPr lang="en-US" dirty="0"/>
                  <a:t>=&gt; r* = (1.045/1.0125)-1=1.0321-1 = 3.21%</a:t>
                </a:r>
              </a:p>
              <a:p>
                <a:endParaRPr lang="en-US" dirty="0"/>
              </a:p>
              <a:p>
                <a:r>
                  <a:rPr lang="en-US" dirty="0"/>
                  <a:t>Step 2) Use real interest rate (and Fisher) to find inflation for Europe</a:t>
                </a:r>
              </a:p>
            </p:txBody>
          </p:sp>
        </mc:Choice>
        <mc:Fallback xmlns="">
          <p:sp>
            <p:nvSpPr>
              <p:cNvPr id="5" name="TextBox 4">
                <a:extLst>
                  <a:ext uri="{FF2B5EF4-FFF2-40B4-BE49-F238E27FC236}">
                    <a16:creationId xmlns:a16="http://schemas.microsoft.com/office/drawing/2014/main" id="{CC805A15-D079-4468-BB6E-EFFF7F5B0247}"/>
                  </a:ext>
                </a:extLst>
              </p:cNvPr>
              <p:cNvSpPr txBox="1">
                <a:spLocks noRot="1" noChangeAspect="1" noMove="1" noResize="1" noEditPoints="1" noAdjustHandles="1" noChangeArrowheads="1" noChangeShapeType="1" noTextEdit="1"/>
              </p:cNvSpPr>
              <p:nvPr/>
            </p:nvSpPr>
            <p:spPr>
              <a:xfrm>
                <a:off x="742232" y="4125266"/>
                <a:ext cx="7693152" cy="2585323"/>
              </a:xfrm>
              <a:prstGeom prst="rect">
                <a:avLst/>
              </a:prstGeom>
              <a:blipFill>
                <a:blip r:embed="rId3"/>
                <a:stretch>
                  <a:fillRect l="-713" t="-1415" b="-2830"/>
                </a:stretch>
              </a:blipFill>
            </p:spPr>
            <p:txBody>
              <a:bodyPr/>
              <a:lstStyle/>
              <a:p>
                <a:r>
                  <a:rPr lang="en-US">
                    <a:noFill/>
                  </a:rPr>
                  <a:t> </a:t>
                </a:r>
              </a:p>
            </p:txBody>
          </p:sp>
        </mc:Fallback>
      </mc:AlternateContent>
    </p:spTree>
    <p:extLst>
      <p:ext uri="{BB962C8B-B14F-4D97-AF65-F5344CB8AC3E}">
        <p14:creationId xmlns:p14="http://schemas.microsoft.com/office/powerpoint/2010/main" val="322703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FE78DC-1017-46DC-AADD-7DC38FAD6386}"/>
              </a:ext>
            </a:extLst>
          </p:cNvPr>
          <p:cNvPicPr>
            <a:picLocks noChangeAspect="1"/>
          </p:cNvPicPr>
          <p:nvPr/>
        </p:nvPicPr>
        <p:blipFill>
          <a:blip r:embed="rId2"/>
          <a:stretch>
            <a:fillRect/>
          </a:stretch>
        </p:blipFill>
        <p:spPr>
          <a:xfrm>
            <a:off x="449624" y="1267968"/>
            <a:ext cx="7952144" cy="2717101"/>
          </a:xfrm>
          <a:prstGeom prst="rect">
            <a:avLst/>
          </a:prstGeom>
        </p:spPr>
      </p:pic>
      <p:sp>
        <p:nvSpPr>
          <p:cNvPr id="6" name="Oval 5">
            <a:extLst>
              <a:ext uri="{FF2B5EF4-FFF2-40B4-BE49-F238E27FC236}">
                <a16:creationId xmlns:a16="http://schemas.microsoft.com/office/drawing/2014/main" id="{0072123A-F255-4C44-A60D-76188E703DB0}"/>
              </a:ext>
            </a:extLst>
          </p:cNvPr>
          <p:cNvSpPr/>
          <p:nvPr/>
        </p:nvSpPr>
        <p:spPr>
          <a:xfrm>
            <a:off x="316992" y="3429000"/>
            <a:ext cx="42524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805A15-D079-4468-BB6E-EFFF7F5B0247}"/>
                  </a:ext>
                </a:extLst>
              </p:cNvPr>
              <p:cNvSpPr txBox="1"/>
              <p:nvPr/>
            </p:nvSpPr>
            <p:spPr>
              <a:xfrm>
                <a:off x="742232" y="4125266"/>
                <a:ext cx="7693152" cy="2400657"/>
              </a:xfrm>
              <a:prstGeom prst="rect">
                <a:avLst/>
              </a:prstGeom>
              <a:noFill/>
            </p:spPr>
            <p:txBody>
              <a:bodyPr wrap="square" rtlCol="0">
                <a:spAutoFit/>
              </a:bodyPr>
              <a:lstStyle/>
              <a:p>
                <a:r>
                  <a:rPr lang="en-US" dirty="0"/>
                  <a:t>Step 1) Use Fisher to find real interest rate for US</a:t>
                </a:r>
              </a:p>
              <a:p>
                <a:endParaRPr lang="en-US" sz="1200" dirty="0"/>
              </a:p>
              <a:p>
                <a:r>
                  <a:rPr lang="en-US" dirty="0"/>
                  <a:t>r*= 3.21%</a:t>
                </a:r>
              </a:p>
              <a:p>
                <a:endParaRPr lang="en-US" sz="1200" dirty="0"/>
              </a:p>
              <a:p>
                <a:r>
                  <a:rPr lang="en-US" dirty="0"/>
                  <a:t>Step 2) Use real interest rate (and Fisher) to find inflation for Europe</a:t>
                </a:r>
              </a:p>
              <a:p>
                <a:endParaRPr lang="en-US" dirty="0"/>
              </a:p>
              <a:p>
                <a:r>
                  <a:rPr lang="en-US" dirty="0"/>
                  <a:t>(1+i) = (1+r*) (1+</a:t>
                </a:r>
                <a:r>
                  <a:rPr lang="en-US" dirty="0">
                    <a:ea typeface="Calibri" panose="020F0502020204030204" pitchFamily="34"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𝜋</m:t>
                    </m:r>
                  </m:oMath>
                </a14:m>
                <a:r>
                  <a:rPr lang="en-US" dirty="0"/>
                  <a:t>) = (1+3.9%) = (1+3.21%) (1+</a:t>
                </a:r>
                <a:r>
                  <a:rPr lang="en-US" dirty="0">
                    <a:ea typeface="Calibri" panose="020F0502020204030204" pitchFamily="34"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𝜋</m:t>
                    </m:r>
                  </m:oMath>
                </a14:m>
                <a:r>
                  <a:rPr lang="en-US" dirty="0"/>
                  <a:t>) =&gt;</a:t>
                </a:r>
              </a:p>
              <a:p>
                <a:endParaRPr lang="en-US" dirty="0"/>
              </a:p>
              <a:p>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𝜋</m:t>
                    </m:r>
                  </m:oMath>
                </a14:m>
                <a:r>
                  <a:rPr lang="en-US" dirty="0"/>
                  <a:t> = 1.039/1.0321-1 = 0.00669 or 0.669%</a:t>
                </a:r>
              </a:p>
            </p:txBody>
          </p:sp>
        </mc:Choice>
        <mc:Fallback xmlns="">
          <p:sp>
            <p:nvSpPr>
              <p:cNvPr id="5" name="TextBox 4">
                <a:extLst>
                  <a:ext uri="{FF2B5EF4-FFF2-40B4-BE49-F238E27FC236}">
                    <a16:creationId xmlns:a16="http://schemas.microsoft.com/office/drawing/2014/main" id="{CC805A15-D079-4468-BB6E-EFFF7F5B0247}"/>
                  </a:ext>
                </a:extLst>
              </p:cNvPr>
              <p:cNvSpPr txBox="1">
                <a:spLocks noRot="1" noChangeAspect="1" noMove="1" noResize="1" noEditPoints="1" noAdjustHandles="1" noChangeArrowheads="1" noChangeShapeType="1" noTextEdit="1"/>
              </p:cNvSpPr>
              <p:nvPr/>
            </p:nvSpPr>
            <p:spPr>
              <a:xfrm>
                <a:off x="742232" y="4125266"/>
                <a:ext cx="7693152" cy="2400657"/>
              </a:xfrm>
              <a:prstGeom prst="rect">
                <a:avLst/>
              </a:prstGeom>
              <a:blipFill>
                <a:blip r:embed="rId3"/>
                <a:stretch>
                  <a:fillRect l="-713" t="-1523" b="-3046"/>
                </a:stretch>
              </a:blipFill>
            </p:spPr>
            <p:txBody>
              <a:bodyPr/>
              <a:lstStyle/>
              <a:p>
                <a:r>
                  <a:rPr lang="en-US">
                    <a:noFill/>
                  </a:rPr>
                  <a:t> </a:t>
                </a:r>
              </a:p>
            </p:txBody>
          </p:sp>
        </mc:Fallback>
      </mc:AlternateContent>
    </p:spTree>
    <p:extLst>
      <p:ext uri="{BB962C8B-B14F-4D97-AF65-F5344CB8AC3E}">
        <p14:creationId xmlns:p14="http://schemas.microsoft.com/office/powerpoint/2010/main" val="3548461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FE78DC-1017-46DC-AADD-7DC38FAD6386}"/>
              </a:ext>
            </a:extLst>
          </p:cNvPr>
          <p:cNvPicPr>
            <a:picLocks noChangeAspect="1"/>
          </p:cNvPicPr>
          <p:nvPr/>
        </p:nvPicPr>
        <p:blipFill>
          <a:blip r:embed="rId2"/>
          <a:stretch>
            <a:fillRect/>
          </a:stretch>
        </p:blipFill>
        <p:spPr>
          <a:xfrm>
            <a:off x="449624" y="1267968"/>
            <a:ext cx="7952144" cy="2717101"/>
          </a:xfrm>
          <a:prstGeom prst="rect">
            <a:avLst/>
          </a:prstGeom>
        </p:spPr>
      </p:pic>
      <p:sp>
        <p:nvSpPr>
          <p:cNvPr id="6" name="Oval 5">
            <a:extLst>
              <a:ext uri="{FF2B5EF4-FFF2-40B4-BE49-F238E27FC236}">
                <a16:creationId xmlns:a16="http://schemas.microsoft.com/office/drawing/2014/main" id="{0072123A-F255-4C44-A60D-76188E703DB0}"/>
              </a:ext>
            </a:extLst>
          </p:cNvPr>
          <p:cNvSpPr/>
          <p:nvPr/>
        </p:nvSpPr>
        <p:spPr>
          <a:xfrm>
            <a:off x="316992" y="3695509"/>
            <a:ext cx="42524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47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FE78DC-1017-46DC-AADD-7DC38FAD6386}"/>
              </a:ext>
            </a:extLst>
          </p:cNvPr>
          <p:cNvPicPr>
            <a:picLocks noChangeAspect="1"/>
          </p:cNvPicPr>
          <p:nvPr/>
        </p:nvPicPr>
        <p:blipFill>
          <a:blip r:embed="rId3"/>
          <a:stretch>
            <a:fillRect/>
          </a:stretch>
        </p:blipFill>
        <p:spPr>
          <a:xfrm>
            <a:off x="449624" y="1267968"/>
            <a:ext cx="7952144" cy="2717101"/>
          </a:xfrm>
          <a:prstGeom prst="rect">
            <a:avLst/>
          </a:prstGeom>
        </p:spPr>
      </p:pic>
      <p:sp>
        <p:nvSpPr>
          <p:cNvPr id="6" name="Oval 5">
            <a:extLst>
              <a:ext uri="{FF2B5EF4-FFF2-40B4-BE49-F238E27FC236}">
                <a16:creationId xmlns:a16="http://schemas.microsoft.com/office/drawing/2014/main" id="{0072123A-F255-4C44-A60D-76188E703DB0}"/>
              </a:ext>
            </a:extLst>
          </p:cNvPr>
          <p:cNvSpPr/>
          <p:nvPr/>
        </p:nvSpPr>
        <p:spPr>
          <a:xfrm>
            <a:off x="316992" y="3695509"/>
            <a:ext cx="42524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74B12474-B525-4CEB-9A81-6A8217745CF2}"/>
              </a:ext>
            </a:extLst>
          </p:cNvPr>
          <p:cNvGraphicFramePr>
            <a:graphicFrameLocks noChangeAspect="1"/>
          </p:cNvGraphicFramePr>
          <p:nvPr>
            <p:custDataLst>
              <p:tags r:id="rId1"/>
            </p:custDataLst>
            <p:extLst>
              <p:ext uri="{D42A27DB-BD31-4B8C-83A1-F6EECF244321}">
                <p14:modId xmlns:p14="http://schemas.microsoft.com/office/powerpoint/2010/main" val="4116567804"/>
              </p:ext>
            </p:extLst>
          </p:nvPr>
        </p:nvGraphicFramePr>
        <p:xfrm>
          <a:off x="742232" y="4295283"/>
          <a:ext cx="2540000" cy="1035050"/>
        </p:xfrm>
        <a:graphic>
          <a:graphicData uri="http://schemas.openxmlformats.org/presentationml/2006/ole">
            <mc:AlternateContent xmlns:mc="http://schemas.openxmlformats.org/markup-compatibility/2006">
              <mc:Choice xmlns:v="urn:schemas-microsoft-com:vml" Requires="v">
                <p:oleObj name="Equation" r:id="rId4" imgW="1091880" imgH="444240" progId="Equation.DSMT4">
                  <p:embed/>
                </p:oleObj>
              </mc:Choice>
              <mc:Fallback>
                <p:oleObj name="Equation" r:id="rId4" imgW="1091880" imgH="444240" progId="Equation.DSMT4">
                  <p:embed/>
                  <p:pic>
                    <p:nvPicPr>
                      <p:cNvPr id="4" name="Object 3"/>
                      <p:cNvPicPr>
                        <a:picLocks noChangeAspect="1" noChangeArrowheads="1"/>
                      </p:cNvPicPr>
                      <p:nvPr/>
                    </p:nvPicPr>
                    <p:blipFill>
                      <a:blip r:embed="rId5"/>
                      <a:srcRect/>
                      <a:stretch>
                        <a:fillRect/>
                      </a:stretch>
                    </p:blipFill>
                    <p:spPr bwMode="auto">
                      <a:xfrm>
                        <a:off x="742232" y="4295283"/>
                        <a:ext cx="2540000" cy="1035050"/>
                      </a:xfrm>
                      <a:prstGeom prst="rect">
                        <a:avLst/>
                      </a:prstGeom>
                      <a:solidFill>
                        <a:schemeClr val="bg1"/>
                      </a:solidFill>
                    </p:spPr>
                  </p:pic>
                </p:oleObj>
              </mc:Fallback>
            </mc:AlternateContent>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2642A42-195F-4AE6-805D-37A947FBA88E}"/>
                  </a:ext>
                </a:extLst>
              </p:cNvPr>
              <p:cNvSpPr txBox="1"/>
              <p:nvPr/>
            </p:nvSpPr>
            <p:spPr>
              <a:xfrm>
                <a:off x="4254471" y="4544433"/>
                <a:ext cx="2493183" cy="5367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=1.3264 ∗ </m:t>
                      </m:r>
                      <m:f>
                        <m:fPr>
                          <m:ctrlPr>
                            <a:rPr lang="en-US" b="0" i="1" smtClean="0">
                              <a:latin typeface="Cambria Math" panose="02040503050406030204" pitchFamily="18" charset="0"/>
                            </a:rPr>
                          </m:ctrlPr>
                        </m:fPr>
                        <m:num>
                          <m:r>
                            <a:rPr lang="en-US" b="0" i="1" smtClean="0">
                              <a:latin typeface="Cambria Math" panose="02040503050406030204" pitchFamily="18" charset="0"/>
                            </a:rPr>
                            <m:t>1+4.5%</m:t>
                          </m:r>
                        </m:num>
                        <m:den>
                          <m:r>
                            <a:rPr lang="en-US" b="0" i="1" smtClean="0">
                              <a:latin typeface="Cambria Math" panose="02040503050406030204" pitchFamily="18" charset="0"/>
                            </a:rPr>
                            <m:t>1+3.9%</m:t>
                          </m:r>
                        </m:den>
                      </m:f>
                    </m:oMath>
                  </m:oMathPara>
                </a14:m>
                <a:endParaRPr lang="en-US" dirty="0"/>
              </a:p>
            </p:txBody>
          </p:sp>
        </mc:Choice>
        <mc:Fallback xmlns="">
          <p:sp>
            <p:nvSpPr>
              <p:cNvPr id="2" name="TextBox 1">
                <a:extLst>
                  <a:ext uri="{FF2B5EF4-FFF2-40B4-BE49-F238E27FC236}">
                    <a16:creationId xmlns:a16="http://schemas.microsoft.com/office/drawing/2014/main" id="{42642A42-195F-4AE6-805D-37A947FBA88E}"/>
                  </a:ext>
                </a:extLst>
              </p:cNvPr>
              <p:cNvSpPr txBox="1">
                <a:spLocks noRot="1" noChangeAspect="1" noMove="1" noResize="1" noEditPoints="1" noAdjustHandles="1" noChangeArrowheads="1" noChangeShapeType="1" noTextEdit="1"/>
              </p:cNvSpPr>
              <p:nvPr/>
            </p:nvSpPr>
            <p:spPr>
              <a:xfrm>
                <a:off x="4254471" y="4544433"/>
                <a:ext cx="2493183" cy="53675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EC25802-D0C1-458C-826E-BAF0B8EACF90}"/>
                  </a:ext>
                </a:extLst>
              </p:cNvPr>
              <p:cNvSpPr txBox="1"/>
              <p:nvPr/>
            </p:nvSpPr>
            <p:spPr>
              <a:xfrm>
                <a:off x="4425696" y="5451532"/>
                <a:ext cx="2986908"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1 </m:t>
                        </m:r>
                      </m:sub>
                    </m:sSub>
                  </m:oMath>
                </a14:m>
                <a:r>
                  <a:rPr lang="en-US" dirty="0"/>
                  <a:t>= 1.334059 ~ 1.3341 ($/€) </a:t>
                </a:r>
              </a:p>
            </p:txBody>
          </p:sp>
        </mc:Choice>
        <mc:Fallback xmlns="">
          <p:sp>
            <p:nvSpPr>
              <p:cNvPr id="3" name="TextBox 2">
                <a:extLst>
                  <a:ext uri="{FF2B5EF4-FFF2-40B4-BE49-F238E27FC236}">
                    <a16:creationId xmlns:a16="http://schemas.microsoft.com/office/drawing/2014/main" id="{2EC25802-D0C1-458C-826E-BAF0B8EACF90}"/>
                  </a:ext>
                </a:extLst>
              </p:cNvPr>
              <p:cNvSpPr txBox="1">
                <a:spLocks noRot="1" noChangeAspect="1" noMove="1" noResize="1" noEditPoints="1" noAdjustHandles="1" noChangeArrowheads="1" noChangeShapeType="1" noTextEdit="1"/>
              </p:cNvSpPr>
              <p:nvPr/>
            </p:nvSpPr>
            <p:spPr>
              <a:xfrm>
                <a:off x="4425696" y="5451532"/>
                <a:ext cx="2986908" cy="276999"/>
              </a:xfrm>
              <a:prstGeom prst="rect">
                <a:avLst/>
              </a:prstGeom>
              <a:blipFill>
                <a:blip r:embed="rId8"/>
                <a:stretch>
                  <a:fillRect l="-2653" t="-28261" r="-3878" b="-5000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7296236-54D7-48A1-87A5-C8F1431C0AB8}"/>
              </a:ext>
            </a:extLst>
          </p:cNvPr>
          <p:cNvSpPr txBox="1"/>
          <p:nvPr/>
        </p:nvSpPr>
        <p:spPr>
          <a:xfrm>
            <a:off x="992908" y="6098880"/>
            <a:ext cx="7158184" cy="646331"/>
          </a:xfrm>
          <a:prstGeom prst="rect">
            <a:avLst/>
          </a:prstGeom>
          <a:noFill/>
        </p:spPr>
        <p:txBody>
          <a:bodyPr wrap="square" rtlCol="0">
            <a:spAutoFit/>
          </a:bodyPr>
          <a:lstStyle/>
          <a:p>
            <a:r>
              <a:rPr lang="en-US" dirty="0"/>
              <a:t>What is the expected exchange rate change in $ and €  respectively?  </a:t>
            </a:r>
          </a:p>
        </p:txBody>
      </p:sp>
    </p:spTree>
    <p:extLst>
      <p:ext uri="{BB962C8B-B14F-4D97-AF65-F5344CB8AC3E}">
        <p14:creationId xmlns:p14="http://schemas.microsoft.com/office/powerpoint/2010/main" val="595636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66A921-B9C0-4860-94E6-ADAF5296B6DF}"/>
              </a:ext>
            </a:extLst>
          </p:cNvPr>
          <p:cNvSpPr txBox="1"/>
          <p:nvPr/>
        </p:nvSpPr>
        <p:spPr>
          <a:xfrm>
            <a:off x="846604" y="1295232"/>
            <a:ext cx="7158184" cy="646331"/>
          </a:xfrm>
          <a:prstGeom prst="rect">
            <a:avLst/>
          </a:prstGeom>
          <a:noFill/>
        </p:spPr>
        <p:txBody>
          <a:bodyPr wrap="square" rtlCol="0">
            <a:spAutoFit/>
          </a:bodyPr>
          <a:lstStyle/>
          <a:p>
            <a:r>
              <a:rPr lang="en-US" dirty="0"/>
              <a:t>What is the expected exchange rate change in $ and €  respectively?  </a:t>
            </a:r>
          </a:p>
        </p:txBody>
      </p:sp>
      <p:sp>
        <p:nvSpPr>
          <p:cNvPr id="4" name="TextBox 3">
            <a:extLst>
              <a:ext uri="{FF2B5EF4-FFF2-40B4-BE49-F238E27FC236}">
                <a16:creationId xmlns:a16="http://schemas.microsoft.com/office/drawing/2014/main" id="{FB20FDDB-DF69-4D95-B8D7-D22961FE42DB}"/>
              </a:ext>
            </a:extLst>
          </p:cNvPr>
          <p:cNvSpPr txBox="1"/>
          <p:nvPr/>
        </p:nvSpPr>
        <p:spPr>
          <a:xfrm>
            <a:off x="1097280" y="2243328"/>
            <a:ext cx="4425696" cy="369332"/>
          </a:xfrm>
          <a:prstGeom prst="rect">
            <a:avLst/>
          </a:prstGeom>
          <a:noFill/>
        </p:spPr>
        <p:txBody>
          <a:bodyPr wrap="square" rtlCol="0">
            <a:spAutoFit/>
          </a:bodyPr>
          <a:lstStyle/>
          <a:p>
            <a:r>
              <a:rPr lang="en-US" dirty="0"/>
              <a:t>S</a:t>
            </a:r>
            <a:r>
              <a:rPr lang="en-US" baseline="-25000" dirty="0"/>
              <a:t>0</a:t>
            </a:r>
            <a:r>
              <a:rPr lang="en-US" dirty="0"/>
              <a:t> = 1.3264           S</a:t>
            </a:r>
            <a:r>
              <a:rPr lang="en-US" baseline="-25000" dirty="0"/>
              <a:t>1</a:t>
            </a:r>
            <a:r>
              <a:rPr lang="en-US" dirty="0"/>
              <a:t> = 1.3341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9961919-72BE-41BA-BFAE-F75F0C7B9187}"/>
                  </a:ext>
                </a:extLst>
              </p:cNvPr>
              <p:cNvSpPr/>
              <p:nvPr/>
            </p:nvSpPr>
            <p:spPr>
              <a:xfrm>
                <a:off x="7218068" y="1748453"/>
                <a:ext cx="1662443" cy="513410"/>
              </a:xfrm>
              <a:prstGeom prst="rect">
                <a:avLst/>
              </a:prstGeom>
            </p:spPr>
            <p:txBody>
              <a:bodyPr wrap="none">
                <a:spAutoFit/>
              </a:bodyPr>
              <a:lstStyle/>
              <a:p>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𝐻</m:t>
                            </m:r>
                          </m:num>
                          <m:den>
                            <m:r>
                              <a:rPr lang="en-US" b="0" i="1" smtClean="0">
                                <a:solidFill>
                                  <a:srgbClr val="FF0000"/>
                                </a:solidFill>
                                <a:latin typeface="Cambria Math" panose="02040503050406030204" pitchFamily="18" charset="0"/>
                              </a:rPr>
                              <m:t>𝐹</m:t>
                            </m:r>
                          </m:den>
                        </m:f>
                      </m:sub>
                    </m:sSub>
                    <m:r>
                      <a:rPr lang="en-US" b="0" i="1" smtClean="0">
                        <a:solidFill>
                          <a:srgbClr val="FF0000"/>
                        </a:solidFill>
                        <a:latin typeface="Cambria Math" panose="02040503050406030204" pitchFamily="18" charset="0"/>
                      </a:rPr>
                      <m:t>= </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m:t>
                            </m:r>
                          </m:num>
                          <m:den>
                            <m:r>
                              <a:rPr lang="en-US" b="0" i="1" smtClean="0">
                                <a:solidFill>
                                  <a:srgbClr val="FF0000"/>
                                </a:solidFill>
                                <a:latin typeface="Cambria Math" panose="02040503050406030204" pitchFamily="18" charset="0"/>
                              </a:rPr>
                              <m:t>€</m:t>
                            </m:r>
                          </m:den>
                        </m:f>
                      </m:sub>
                    </m:sSub>
                  </m:oMath>
                </a14:m>
                <a:r>
                  <a:rPr lang="en-US" dirty="0">
                    <a:solidFill>
                      <a:srgbClr val="FF0000"/>
                    </a:solidFill>
                  </a:rPr>
                  <a:t> =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𝑆</m:t>
                        </m:r>
                      </m:e>
                      <m:sub>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𝐿𝐶</m:t>
                            </m:r>
                          </m:num>
                          <m:den>
                            <m:r>
                              <a:rPr lang="en-US" i="1">
                                <a:solidFill>
                                  <a:srgbClr val="FF0000"/>
                                </a:solidFill>
                                <a:latin typeface="Cambria Math" panose="02040503050406030204" pitchFamily="18" charset="0"/>
                              </a:rPr>
                              <m:t>𝐹</m:t>
                            </m:r>
                            <m:r>
                              <a:rPr lang="en-US" b="0" i="1" smtClean="0">
                                <a:solidFill>
                                  <a:srgbClr val="FF0000"/>
                                </a:solidFill>
                                <a:latin typeface="Cambria Math" panose="02040503050406030204" pitchFamily="18" charset="0"/>
                              </a:rPr>
                              <m:t>𝐶</m:t>
                            </m:r>
                          </m:den>
                        </m:f>
                      </m:sub>
                    </m:sSub>
                  </m:oMath>
                </a14:m>
                <a:r>
                  <a:rPr lang="en-US" dirty="0">
                    <a:solidFill>
                      <a:srgbClr val="FF0000"/>
                    </a:solidFill>
                  </a:rPr>
                  <a:t> </a:t>
                </a:r>
              </a:p>
            </p:txBody>
          </p:sp>
        </mc:Choice>
        <mc:Fallback xmlns="">
          <p:sp>
            <p:nvSpPr>
              <p:cNvPr id="5" name="Rectangle 4">
                <a:extLst>
                  <a:ext uri="{FF2B5EF4-FFF2-40B4-BE49-F238E27FC236}">
                    <a16:creationId xmlns:a16="http://schemas.microsoft.com/office/drawing/2014/main" id="{59961919-72BE-41BA-BFAE-F75F0C7B9187}"/>
                  </a:ext>
                </a:extLst>
              </p:cNvPr>
              <p:cNvSpPr>
                <a:spLocks noRot="1" noChangeAspect="1" noMove="1" noResize="1" noEditPoints="1" noAdjustHandles="1" noChangeArrowheads="1" noChangeShapeType="1" noTextEdit="1"/>
              </p:cNvSpPr>
              <p:nvPr/>
            </p:nvSpPr>
            <p:spPr>
              <a:xfrm>
                <a:off x="7218068" y="1748453"/>
                <a:ext cx="1662443" cy="513410"/>
              </a:xfrm>
              <a:prstGeom prst="rect">
                <a:avLst/>
              </a:prstGeom>
              <a:blipFill>
                <a:blip r:embed="rId4"/>
                <a:stretch>
                  <a:fillRect t="-7143"/>
                </a:stretch>
              </a:blipFill>
            </p:spPr>
            <p:txBody>
              <a:bodyPr/>
              <a:lstStyle/>
              <a:p>
                <a:r>
                  <a:rPr lang="en-US">
                    <a:noFill/>
                  </a:rPr>
                  <a:t> </a:t>
                </a:r>
              </a:p>
            </p:txBody>
          </p:sp>
        </mc:Fallback>
      </mc:AlternateContent>
      <p:graphicFrame>
        <p:nvGraphicFramePr>
          <p:cNvPr id="6" name="Object 5">
            <a:extLst>
              <a:ext uri="{FF2B5EF4-FFF2-40B4-BE49-F238E27FC236}">
                <a16:creationId xmlns:a16="http://schemas.microsoft.com/office/drawing/2014/main" id="{8E23D890-3A05-4636-B7C3-8DCBF8A606FB}"/>
              </a:ext>
            </a:extLst>
          </p:cNvPr>
          <p:cNvGraphicFramePr>
            <a:graphicFrameLocks noChangeAspect="1"/>
          </p:cNvGraphicFramePr>
          <p:nvPr>
            <p:custDataLst>
              <p:tags r:id="rId1"/>
            </p:custDataLst>
            <p:extLst>
              <p:ext uri="{D42A27DB-BD31-4B8C-83A1-F6EECF244321}">
                <p14:modId xmlns:p14="http://schemas.microsoft.com/office/powerpoint/2010/main" val="684890864"/>
              </p:ext>
            </p:extLst>
          </p:nvPr>
        </p:nvGraphicFramePr>
        <p:xfrm>
          <a:off x="909637" y="3202718"/>
          <a:ext cx="2752725" cy="1225550"/>
        </p:xfrm>
        <a:graphic>
          <a:graphicData uri="http://schemas.openxmlformats.org/presentationml/2006/ole">
            <mc:AlternateContent xmlns:mc="http://schemas.openxmlformats.org/markup-compatibility/2006">
              <mc:Choice xmlns:v="urn:schemas-microsoft-com:vml" Requires="v">
                <p:oleObj name="Equation" r:id="rId5" imgW="1054080" imgH="469800" progId="Equation.DSMT4">
                  <p:embed/>
                </p:oleObj>
              </mc:Choice>
              <mc:Fallback>
                <p:oleObj name="Equation" r:id="rId5" imgW="1054080" imgH="469800" progId="Equation.DSMT4">
                  <p:embed/>
                  <p:pic>
                    <p:nvPicPr>
                      <p:cNvPr id="4" name="Object 3"/>
                      <p:cNvPicPr>
                        <a:picLocks noChangeAspect="1" noChangeArrowheads="1"/>
                      </p:cNvPicPr>
                      <p:nvPr/>
                    </p:nvPicPr>
                    <p:blipFill>
                      <a:blip r:embed="rId6"/>
                      <a:srcRect/>
                      <a:stretch>
                        <a:fillRect/>
                      </a:stretch>
                    </p:blipFill>
                    <p:spPr bwMode="auto">
                      <a:xfrm>
                        <a:off x="909637" y="3202718"/>
                        <a:ext cx="2752725" cy="122555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E1911C8D-B496-44A0-9B02-EB4FEB882F38}"/>
              </a:ext>
            </a:extLst>
          </p:cNvPr>
          <p:cNvGraphicFramePr>
            <a:graphicFrameLocks noChangeAspect="1"/>
          </p:cNvGraphicFramePr>
          <p:nvPr>
            <p:custDataLst>
              <p:tags r:id="rId2"/>
            </p:custDataLst>
            <p:extLst>
              <p:ext uri="{D42A27DB-BD31-4B8C-83A1-F6EECF244321}">
                <p14:modId xmlns:p14="http://schemas.microsoft.com/office/powerpoint/2010/main" val="493107712"/>
              </p:ext>
            </p:extLst>
          </p:nvPr>
        </p:nvGraphicFramePr>
        <p:xfrm>
          <a:off x="5194300" y="3234468"/>
          <a:ext cx="2717800" cy="1193800"/>
        </p:xfrm>
        <a:graphic>
          <a:graphicData uri="http://schemas.openxmlformats.org/presentationml/2006/ole">
            <mc:AlternateContent xmlns:mc="http://schemas.openxmlformats.org/markup-compatibility/2006">
              <mc:Choice xmlns:v="urn:schemas-microsoft-com:vml" Requires="v">
                <p:oleObj name="Equation" r:id="rId7" imgW="1041120" imgH="457200" progId="Equation.DSMT4">
                  <p:embed/>
                </p:oleObj>
              </mc:Choice>
              <mc:Fallback>
                <p:oleObj name="Equation" r:id="rId7" imgW="1041120" imgH="457200" progId="Equation.DSMT4">
                  <p:embed/>
                  <p:pic>
                    <p:nvPicPr>
                      <p:cNvPr id="5" name="Object 4"/>
                      <p:cNvPicPr>
                        <a:picLocks noChangeAspect="1" noChangeArrowheads="1"/>
                      </p:cNvPicPr>
                      <p:nvPr/>
                    </p:nvPicPr>
                    <p:blipFill>
                      <a:blip r:embed="rId8"/>
                      <a:srcRect/>
                      <a:stretch>
                        <a:fillRect/>
                      </a:stretch>
                    </p:blipFill>
                    <p:spPr bwMode="auto">
                      <a:xfrm>
                        <a:off x="5194300" y="3234468"/>
                        <a:ext cx="2717800" cy="1193800"/>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214B2324-0C68-4F40-B085-2826F256AFF5}"/>
              </a:ext>
            </a:extLst>
          </p:cNvPr>
          <p:cNvSpPr txBox="1"/>
          <p:nvPr/>
        </p:nvSpPr>
        <p:spPr>
          <a:xfrm>
            <a:off x="304799" y="2764830"/>
            <a:ext cx="3962400" cy="369332"/>
          </a:xfrm>
          <a:prstGeom prst="rect">
            <a:avLst/>
          </a:prstGeom>
          <a:solidFill>
            <a:srgbClr val="CCECFF"/>
          </a:solidFill>
        </p:spPr>
        <p:txBody>
          <a:bodyPr wrap="square" rtlCol="0">
            <a:spAutoFit/>
          </a:bodyPr>
          <a:lstStyle/>
          <a:p>
            <a:r>
              <a:rPr lang="en-US" dirty="0"/>
              <a:t>Expected Change in the value of FC</a:t>
            </a:r>
          </a:p>
        </p:txBody>
      </p:sp>
      <p:sp>
        <p:nvSpPr>
          <p:cNvPr id="9" name="TextBox 8">
            <a:extLst>
              <a:ext uri="{FF2B5EF4-FFF2-40B4-BE49-F238E27FC236}">
                <a16:creationId xmlns:a16="http://schemas.microsoft.com/office/drawing/2014/main" id="{E5632D55-BC8D-47A8-BA29-3A8268A57741}"/>
              </a:ext>
            </a:extLst>
          </p:cNvPr>
          <p:cNvSpPr txBox="1"/>
          <p:nvPr/>
        </p:nvSpPr>
        <p:spPr>
          <a:xfrm>
            <a:off x="4706112" y="2783412"/>
            <a:ext cx="3962400" cy="369332"/>
          </a:xfrm>
          <a:prstGeom prst="rect">
            <a:avLst/>
          </a:prstGeom>
          <a:solidFill>
            <a:srgbClr val="FFFFCC"/>
          </a:solidFill>
        </p:spPr>
        <p:txBody>
          <a:bodyPr wrap="square" rtlCol="0">
            <a:spAutoFit/>
          </a:bodyPr>
          <a:lstStyle/>
          <a:p>
            <a:r>
              <a:rPr lang="en-US" dirty="0"/>
              <a:t>Expected Change in the value of LC</a:t>
            </a:r>
          </a:p>
        </p:txBody>
      </p:sp>
      <p:sp>
        <p:nvSpPr>
          <p:cNvPr id="10" name="TextBox 9">
            <a:extLst>
              <a:ext uri="{FF2B5EF4-FFF2-40B4-BE49-F238E27FC236}">
                <a16:creationId xmlns:a16="http://schemas.microsoft.com/office/drawing/2014/main" id="{AAA7BF8B-F26E-4A92-8C87-C1F2E35586D8}"/>
              </a:ext>
            </a:extLst>
          </p:cNvPr>
          <p:cNvSpPr txBox="1"/>
          <p:nvPr/>
        </p:nvSpPr>
        <p:spPr>
          <a:xfrm>
            <a:off x="909637" y="4937760"/>
            <a:ext cx="3151825" cy="1200329"/>
          </a:xfrm>
          <a:prstGeom prst="rect">
            <a:avLst/>
          </a:prstGeom>
          <a:noFill/>
        </p:spPr>
        <p:txBody>
          <a:bodyPr wrap="none" rtlCol="0">
            <a:spAutoFit/>
          </a:bodyPr>
          <a:lstStyle/>
          <a:p>
            <a:r>
              <a:rPr lang="en-US" dirty="0"/>
              <a:t>Change in Euro: </a:t>
            </a:r>
          </a:p>
          <a:p>
            <a:endParaRPr lang="en-US" dirty="0"/>
          </a:p>
          <a:p>
            <a:r>
              <a:rPr lang="en-US" dirty="0"/>
              <a:t>(1.3341 – 1.3264) / 1.3264 = </a:t>
            </a:r>
          </a:p>
          <a:p>
            <a:r>
              <a:rPr lang="en-US" dirty="0"/>
              <a:t>= 0.581%</a:t>
            </a:r>
          </a:p>
        </p:txBody>
      </p:sp>
      <p:sp>
        <p:nvSpPr>
          <p:cNvPr id="11" name="TextBox 10">
            <a:extLst>
              <a:ext uri="{FF2B5EF4-FFF2-40B4-BE49-F238E27FC236}">
                <a16:creationId xmlns:a16="http://schemas.microsoft.com/office/drawing/2014/main" id="{40D43C1C-6715-4B47-AAD7-E2D54B5F17F0}"/>
              </a:ext>
            </a:extLst>
          </p:cNvPr>
          <p:cNvSpPr txBox="1"/>
          <p:nvPr/>
        </p:nvSpPr>
        <p:spPr>
          <a:xfrm>
            <a:off x="5029580" y="4937760"/>
            <a:ext cx="2882520" cy="1200329"/>
          </a:xfrm>
          <a:prstGeom prst="rect">
            <a:avLst/>
          </a:prstGeom>
          <a:noFill/>
        </p:spPr>
        <p:txBody>
          <a:bodyPr wrap="none" rtlCol="0">
            <a:spAutoFit/>
          </a:bodyPr>
          <a:lstStyle/>
          <a:p>
            <a:r>
              <a:rPr lang="en-US" dirty="0"/>
              <a:t>Change in USD: </a:t>
            </a:r>
          </a:p>
          <a:p>
            <a:endParaRPr lang="en-US" dirty="0"/>
          </a:p>
          <a:p>
            <a:r>
              <a:rPr lang="en-US" dirty="0"/>
              <a:t>(1.3264 – 1.3341) / 1.3341</a:t>
            </a:r>
          </a:p>
          <a:p>
            <a:r>
              <a:rPr lang="en-US" dirty="0"/>
              <a:t>= -0.577%</a:t>
            </a:r>
          </a:p>
        </p:txBody>
      </p:sp>
    </p:spTree>
    <p:extLst>
      <p:ext uri="{BB962C8B-B14F-4D97-AF65-F5344CB8AC3E}">
        <p14:creationId xmlns:p14="http://schemas.microsoft.com/office/powerpoint/2010/main" val="345308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32" y="934082"/>
            <a:ext cx="7772400" cy="1609344"/>
          </a:xfrm>
        </p:spPr>
        <p:txBody>
          <a:bodyPr/>
          <a:lstStyle/>
          <a:p>
            <a:pPr>
              <a:defRPr/>
            </a:pPr>
            <a:r>
              <a:rPr lang="en-US" dirty="0"/>
              <a:t>Basics: Change in the value of Currency</a:t>
            </a:r>
          </a:p>
        </p:txBody>
      </p:sp>
      <p:sp>
        <p:nvSpPr>
          <p:cNvPr id="23555" name="Content Placeholder 2"/>
          <p:cNvSpPr>
            <a:spLocks noGrp="1"/>
          </p:cNvSpPr>
          <p:nvPr>
            <p:ph idx="1"/>
          </p:nvPr>
        </p:nvSpPr>
        <p:spPr>
          <a:xfrm>
            <a:off x="2362200" y="2093976"/>
            <a:ext cx="6096000" cy="4754563"/>
          </a:xfrm>
        </p:spPr>
        <p:txBody>
          <a:bodyPr/>
          <a:lstStyle/>
          <a:p>
            <a:r>
              <a:rPr lang="en-US" sz="2000" dirty="0"/>
              <a:t>You probably heard the terms </a:t>
            </a:r>
            <a:r>
              <a:rPr lang="en-US" sz="2000" b="1" dirty="0"/>
              <a:t>appreciation</a:t>
            </a:r>
            <a:r>
              <a:rPr lang="en-US" sz="2000" dirty="0"/>
              <a:t> and </a:t>
            </a:r>
            <a:r>
              <a:rPr lang="en-US" sz="2000" b="1" dirty="0"/>
              <a:t>revaluation</a:t>
            </a:r>
            <a:r>
              <a:rPr lang="en-US" sz="2000" dirty="0"/>
              <a:t> and </a:t>
            </a:r>
            <a:r>
              <a:rPr lang="en-US" sz="2000" b="1" dirty="0"/>
              <a:t>depreciation</a:t>
            </a:r>
            <a:r>
              <a:rPr lang="en-US" sz="2000" dirty="0"/>
              <a:t> and </a:t>
            </a:r>
            <a:r>
              <a:rPr lang="en-US" sz="2000" b="1" dirty="0"/>
              <a:t>devaluation</a:t>
            </a:r>
            <a:r>
              <a:rPr lang="en-US" sz="2000" dirty="0"/>
              <a:t>. In FX markets they mean the following: </a:t>
            </a:r>
          </a:p>
          <a:p>
            <a:pPr lvl="1"/>
            <a:r>
              <a:rPr lang="en-US" sz="1800" b="1" u="sng" dirty="0"/>
              <a:t>Revaluation</a:t>
            </a:r>
            <a:r>
              <a:rPr lang="en-US" sz="1800" dirty="0"/>
              <a:t> is an increase in the value of a </a:t>
            </a:r>
            <a:r>
              <a:rPr lang="en-US" sz="1800" dirty="0">
                <a:solidFill>
                  <a:srgbClr val="C00000"/>
                </a:solidFill>
              </a:rPr>
              <a:t>government controlled currency </a:t>
            </a:r>
            <a:r>
              <a:rPr lang="en-US" sz="1800" dirty="0">
                <a:sym typeface="Wingdings" panose="05000000000000000000" pitchFamily="2" charset="2"/>
              </a:rPr>
              <a:t> Driven by the monetary authority</a:t>
            </a:r>
            <a:endParaRPr lang="en-US" sz="1800" dirty="0"/>
          </a:p>
          <a:p>
            <a:pPr lvl="1"/>
            <a:r>
              <a:rPr lang="en-US" sz="1800" b="1" u="sng" dirty="0">
                <a:solidFill>
                  <a:srgbClr val="C00000"/>
                </a:solidFill>
              </a:rPr>
              <a:t>Appreciation </a:t>
            </a:r>
            <a:r>
              <a:rPr lang="en-US" sz="1800" dirty="0"/>
              <a:t>is an increase in the value of a freely floating currency </a:t>
            </a:r>
            <a:r>
              <a:rPr lang="en-US" sz="1800" dirty="0">
                <a:sym typeface="Wingdings" panose="05000000000000000000" pitchFamily="2" charset="2"/>
              </a:rPr>
              <a:t> Driven by the market</a:t>
            </a:r>
            <a:endParaRPr lang="en-US" sz="1800" dirty="0"/>
          </a:p>
          <a:p>
            <a:pPr lvl="1"/>
            <a:r>
              <a:rPr lang="en-US" sz="1800" b="1" u="sng" dirty="0"/>
              <a:t>Devaluation</a:t>
            </a:r>
            <a:r>
              <a:rPr lang="en-US" sz="1800" dirty="0"/>
              <a:t> is a decline in the value of a </a:t>
            </a:r>
            <a:r>
              <a:rPr lang="en-US" sz="1800" dirty="0">
                <a:solidFill>
                  <a:srgbClr val="C00000"/>
                </a:solidFill>
              </a:rPr>
              <a:t>government controlled currency </a:t>
            </a:r>
            <a:r>
              <a:rPr lang="en-US" sz="1800" dirty="0">
                <a:sym typeface="Wingdings" panose="05000000000000000000" pitchFamily="2" charset="2"/>
              </a:rPr>
              <a:t> Driven by the monetary authority</a:t>
            </a:r>
            <a:endParaRPr lang="en-US" sz="1800" dirty="0"/>
          </a:p>
          <a:p>
            <a:pPr lvl="1"/>
            <a:r>
              <a:rPr lang="en-US" sz="1800" b="1" u="sng" dirty="0">
                <a:solidFill>
                  <a:srgbClr val="C00000"/>
                </a:solidFill>
              </a:rPr>
              <a:t>Depreciation</a:t>
            </a:r>
            <a:r>
              <a:rPr lang="en-US" sz="1800" dirty="0">
                <a:solidFill>
                  <a:srgbClr val="C00000"/>
                </a:solidFill>
              </a:rPr>
              <a:t> </a:t>
            </a:r>
            <a:r>
              <a:rPr lang="en-US" sz="1800" dirty="0"/>
              <a:t>is a decline in the value of a freely floating currency </a:t>
            </a:r>
            <a:r>
              <a:rPr lang="en-US" sz="1800" dirty="0">
                <a:sym typeface="Wingdings" panose="05000000000000000000" pitchFamily="2" charset="2"/>
              </a:rPr>
              <a:t> Driven by the market</a:t>
            </a:r>
            <a:endParaRPr lang="en-US" sz="1800" dirty="0"/>
          </a:p>
          <a:p>
            <a:endParaRPr lang="en-US" dirty="0"/>
          </a:p>
        </p:txBody>
      </p:sp>
    </p:spTree>
    <p:extLst>
      <p:ext uri="{BB962C8B-B14F-4D97-AF65-F5344CB8AC3E}">
        <p14:creationId xmlns:p14="http://schemas.microsoft.com/office/powerpoint/2010/main" val="330977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2B87EE5-902F-4A8A-BE1D-10A6E296301A}"/>
              </a:ext>
            </a:extLst>
          </p:cNvPr>
          <p:cNvSpPr>
            <a:spLocks noGrp="1"/>
          </p:cNvSpPr>
          <p:nvPr>
            <p:ph type="title"/>
          </p:nvPr>
        </p:nvSpPr>
        <p:spPr>
          <a:xfrm>
            <a:off x="685800" y="951773"/>
            <a:ext cx="7772400" cy="1609344"/>
          </a:xfrm>
        </p:spPr>
        <p:txBody>
          <a:bodyPr/>
          <a:lstStyle/>
          <a:p>
            <a:r>
              <a:rPr lang="en-US" dirty="0"/>
              <a:t>International Parity Conditions</a:t>
            </a:r>
            <a:br>
              <a:rPr lang="en-US" dirty="0"/>
            </a:br>
            <a:r>
              <a:rPr lang="en-US" dirty="0"/>
              <a:t>1) APPP &amp; RPPP</a:t>
            </a:r>
          </a:p>
        </p:txBody>
      </p:sp>
      <p:sp>
        <p:nvSpPr>
          <p:cNvPr id="2" name="Rectangle 1">
            <a:extLst>
              <a:ext uri="{FF2B5EF4-FFF2-40B4-BE49-F238E27FC236}">
                <a16:creationId xmlns:a16="http://schemas.microsoft.com/office/drawing/2014/main" id="{A78034FB-C131-42FB-B8F0-7393E0CE6771}"/>
              </a:ext>
            </a:extLst>
          </p:cNvPr>
          <p:cNvSpPr/>
          <p:nvPr/>
        </p:nvSpPr>
        <p:spPr>
          <a:xfrm>
            <a:off x="685800" y="2561117"/>
            <a:ext cx="7772400" cy="3883324"/>
          </a:xfrm>
          <a:prstGeom prst="rect">
            <a:avLst/>
          </a:prstGeom>
        </p:spPr>
        <p:txBody>
          <a:bodyPr wrap="square">
            <a:spAutoFit/>
          </a:bodyPr>
          <a:lstStyle/>
          <a:p>
            <a:r>
              <a:rPr lang="en-US" sz="2000" dirty="0"/>
              <a:t>You are planning a </a:t>
            </a:r>
            <a:r>
              <a:rPr lang="en-US" sz="2000" b="1" dirty="0"/>
              <a:t>ski vacat</a:t>
            </a:r>
            <a:r>
              <a:rPr lang="en-US" sz="2000" dirty="0"/>
              <a:t>ion to Mt. Blanc in Chamonix, France, </a:t>
            </a:r>
            <a:r>
              <a:rPr lang="en-US" sz="2000" b="1" dirty="0"/>
              <a:t>one year from now</a:t>
            </a:r>
            <a:r>
              <a:rPr lang="en-US" sz="2000" dirty="0"/>
              <a:t>. You are </a:t>
            </a:r>
            <a:r>
              <a:rPr lang="en-US" sz="2000" b="1" dirty="0"/>
              <a:t>negotiating over the rental </a:t>
            </a:r>
            <a:r>
              <a:rPr lang="en-US" sz="2000" dirty="0"/>
              <a:t>of a chateau. The chateau's owner wishes to preserve his real income against both inflation and exchange rate changes, and so the </a:t>
            </a:r>
            <a:r>
              <a:rPr lang="en-US" sz="2000" b="1" dirty="0"/>
              <a:t>present weekly rent of €9,800 </a:t>
            </a:r>
            <a:r>
              <a:rPr lang="en-US" sz="2000" dirty="0"/>
              <a:t>(Christmas season) </a:t>
            </a:r>
            <a:r>
              <a:rPr lang="en-US" sz="2000" b="1" dirty="0"/>
              <a:t>will be adjusted upwards or downwards for any change in the French cost of living between now and then</a:t>
            </a:r>
            <a:r>
              <a:rPr lang="en-US" sz="2000" dirty="0"/>
              <a:t>. You are basing your budgeting on </a:t>
            </a:r>
            <a:r>
              <a:rPr lang="en-US" sz="2000" b="1" dirty="0"/>
              <a:t>purchasing power parity (PPP). French</a:t>
            </a:r>
            <a:r>
              <a:rPr lang="en-US" sz="2000" dirty="0"/>
              <a:t> </a:t>
            </a:r>
            <a:r>
              <a:rPr lang="en-US" sz="2000" b="1" dirty="0"/>
              <a:t>inflation</a:t>
            </a:r>
            <a:r>
              <a:rPr lang="en-US" sz="2000" dirty="0"/>
              <a:t> is expected </a:t>
            </a:r>
            <a:r>
              <a:rPr lang="en-US" sz="2000" b="1" dirty="0"/>
              <a:t>to average 3.5% </a:t>
            </a:r>
            <a:r>
              <a:rPr lang="en-US" sz="2000" dirty="0"/>
              <a:t>for the coming year, while </a:t>
            </a:r>
            <a:r>
              <a:rPr lang="en-US" sz="2000" b="1" dirty="0"/>
              <a:t>U.S. dollar inflation </a:t>
            </a:r>
            <a:r>
              <a:rPr lang="en-US" sz="2000" dirty="0"/>
              <a:t>is expected to be 2.5%. The </a:t>
            </a:r>
            <a:r>
              <a:rPr lang="en-US" sz="2000" b="1" dirty="0"/>
              <a:t>current spot rate is $1.3620/€.</a:t>
            </a:r>
            <a:r>
              <a:rPr lang="en-US" sz="2000" dirty="0"/>
              <a:t> What should you </a:t>
            </a:r>
            <a:r>
              <a:rPr lang="en-US" sz="2000" b="1" dirty="0"/>
              <a:t>budget as the U.S. dollar cost of the one week rental? </a:t>
            </a:r>
          </a:p>
        </p:txBody>
      </p:sp>
    </p:spTree>
    <p:extLst>
      <p:ext uri="{BB962C8B-B14F-4D97-AF65-F5344CB8AC3E}">
        <p14:creationId xmlns:p14="http://schemas.microsoft.com/office/powerpoint/2010/main" val="92590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6868D9-1DA0-494C-B0D0-77A773B68DF0}"/>
              </a:ext>
            </a:extLst>
          </p:cNvPr>
          <p:cNvSpPr/>
          <p:nvPr/>
        </p:nvSpPr>
        <p:spPr>
          <a:xfrm>
            <a:off x="1094071" y="965409"/>
            <a:ext cx="6192982" cy="1908215"/>
          </a:xfrm>
          <a:prstGeom prst="rect">
            <a:avLst/>
          </a:prstGeom>
        </p:spPr>
        <p:txBody>
          <a:bodyPr wrap="square">
            <a:spAutoFit/>
          </a:bodyPr>
          <a:lstStyle/>
          <a:p>
            <a:r>
              <a:rPr lang="en-US" b="1" u="sng" dirty="0"/>
              <a:t>Absolute Version of PPP </a:t>
            </a:r>
          </a:p>
          <a:p>
            <a:pPr lvl="1"/>
            <a:r>
              <a:rPr lang="en-US" dirty="0"/>
              <a:t>In its absolute form APPP simply says,  “</a:t>
            </a:r>
            <a:r>
              <a:rPr lang="en-US" b="1" dirty="0">
                <a:solidFill>
                  <a:srgbClr val="FF0000"/>
                </a:solidFill>
              </a:rPr>
              <a:t>bilateral exchange rates </a:t>
            </a:r>
            <a:r>
              <a:rPr lang="en-US" dirty="0"/>
              <a:t>between two currencies </a:t>
            </a:r>
            <a:r>
              <a:rPr lang="en-US" dirty="0">
                <a:solidFill>
                  <a:srgbClr val="FF0000"/>
                </a:solidFill>
              </a:rPr>
              <a:t>should be equal </a:t>
            </a:r>
            <a:r>
              <a:rPr lang="en-US" dirty="0"/>
              <a:t>to the </a:t>
            </a:r>
            <a:r>
              <a:rPr lang="en-US" b="1" dirty="0">
                <a:solidFill>
                  <a:srgbClr val="FF0000"/>
                </a:solidFill>
              </a:rPr>
              <a:t>ratio of price levels of comparable consumption baskets</a:t>
            </a:r>
            <a:r>
              <a:rPr lang="en-US" dirty="0"/>
              <a:t>”. </a:t>
            </a:r>
          </a:p>
          <a:p>
            <a:pPr lvl="1"/>
            <a:r>
              <a:rPr lang="en-US" dirty="0"/>
              <a:t>                                        </a:t>
            </a:r>
            <a:r>
              <a:rPr lang="en-US" sz="2800" dirty="0"/>
              <a:t>S</a:t>
            </a:r>
            <a:r>
              <a:rPr lang="en-US" sz="2800" baseline="-25000" dirty="0"/>
              <a:t>LC/</a:t>
            </a:r>
            <a:r>
              <a:rPr lang="en-US" sz="2800" baseline="-25000" dirty="0">
                <a:latin typeface="Arial" charset="0"/>
                <a:cs typeface="Arial" charset="0"/>
              </a:rPr>
              <a:t>FC</a:t>
            </a:r>
            <a:r>
              <a:rPr lang="en-US" sz="2800" dirty="0">
                <a:latin typeface="Arial" charset="0"/>
                <a:cs typeface="Arial" charset="0"/>
              </a:rPr>
              <a:t>= </a:t>
            </a:r>
            <a:r>
              <a:rPr lang="en-US" sz="2800" dirty="0"/>
              <a:t>PI</a:t>
            </a:r>
            <a:r>
              <a:rPr lang="en-US" sz="2800" baseline="30000" dirty="0"/>
              <a:t>LC</a:t>
            </a:r>
            <a:r>
              <a:rPr lang="en-US" sz="2800" dirty="0"/>
              <a:t> /PI</a:t>
            </a:r>
            <a:r>
              <a:rPr lang="en-US" sz="2800" baseline="30000" dirty="0">
                <a:latin typeface="Arial" charset="0"/>
                <a:cs typeface="Arial" charset="0"/>
              </a:rPr>
              <a:t>FC</a:t>
            </a:r>
            <a:endParaRPr lang="en-US" sz="2800" dirty="0"/>
          </a:p>
        </p:txBody>
      </p:sp>
      <p:sp>
        <p:nvSpPr>
          <p:cNvPr id="4" name="Rectangle 3">
            <a:extLst>
              <a:ext uri="{FF2B5EF4-FFF2-40B4-BE49-F238E27FC236}">
                <a16:creationId xmlns:a16="http://schemas.microsoft.com/office/drawing/2014/main" id="{25E04936-EFA7-47C9-89AE-E169825EE2DB}"/>
              </a:ext>
            </a:extLst>
          </p:cNvPr>
          <p:cNvSpPr/>
          <p:nvPr/>
        </p:nvSpPr>
        <p:spPr>
          <a:xfrm>
            <a:off x="312517" y="4482314"/>
            <a:ext cx="7942600" cy="2336024"/>
          </a:xfrm>
          <a:prstGeom prst="rect">
            <a:avLst/>
          </a:prstGeom>
        </p:spPr>
        <p:txBody>
          <a:bodyPr wrap="square">
            <a:spAutoFit/>
          </a:bodyPr>
          <a:lstStyle/>
          <a:p>
            <a:pPr lvl="1">
              <a:lnSpc>
                <a:spcPct val="90000"/>
              </a:lnSpc>
            </a:pPr>
            <a:r>
              <a:rPr lang="en-US" dirty="0"/>
              <a:t>In practice, spot </a:t>
            </a:r>
            <a:r>
              <a:rPr lang="en-US" b="1" dirty="0"/>
              <a:t>rates often dev</a:t>
            </a:r>
            <a:r>
              <a:rPr lang="en-US" dirty="0"/>
              <a:t>i</a:t>
            </a:r>
            <a:r>
              <a:rPr lang="en-US" b="1" dirty="0"/>
              <a:t>ate</a:t>
            </a:r>
            <a:r>
              <a:rPr lang="en-US" dirty="0"/>
              <a:t> from their PPP implied levels. </a:t>
            </a:r>
          </a:p>
          <a:p>
            <a:pPr lvl="1">
              <a:lnSpc>
                <a:spcPct val="90000"/>
              </a:lnSpc>
            </a:pPr>
            <a:r>
              <a:rPr lang="en-US" dirty="0"/>
              <a:t>When exchange rate deviates from its PPP implied level, it is referred to be either </a:t>
            </a:r>
            <a:r>
              <a:rPr lang="en-US" u="sng" dirty="0"/>
              <a:t>over</a:t>
            </a:r>
            <a:r>
              <a:rPr lang="en-US" dirty="0"/>
              <a:t> or </a:t>
            </a:r>
            <a:r>
              <a:rPr lang="en-US" u="sng" dirty="0"/>
              <a:t>under</a:t>
            </a:r>
            <a:r>
              <a:rPr lang="en-US" dirty="0"/>
              <a:t> valued.</a:t>
            </a:r>
          </a:p>
          <a:p>
            <a:pPr lvl="1">
              <a:lnSpc>
                <a:spcPct val="90000"/>
              </a:lnSpc>
            </a:pPr>
            <a:endParaRPr lang="en-US" dirty="0"/>
          </a:p>
          <a:p>
            <a:pPr lvl="2">
              <a:lnSpc>
                <a:spcPct val="90000"/>
              </a:lnSpc>
            </a:pPr>
            <a:r>
              <a:rPr lang="en-US" dirty="0"/>
              <a:t>If the </a:t>
            </a:r>
            <a:r>
              <a:rPr lang="en-US" b="1" dirty="0"/>
              <a:t>actual spot rate </a:t>
            </a:r>
            <a:r>
              <a:rPr lang="en-US" dirty="0"/>
              <a:t>is above </a:t>
            </a:r>
            <a:r>
              <a:rPr lang="en-US" b="1" dirty="0"/>
              <a:t>PPP implied rate </a:t>
            </a:r>
            <a:r>
              <a:rPr lang="en-US" dirty="0"/>
              <a:t>the exchange rate (of the LC) is </a:t>
            </a:r>
            <a:r>
              <a:rPr lang="en-US" b="1" u="sng" dirty="0"/>
              <a:t>undervalued</a:t>
            </a:r>
            <a:r>
              <a:rPr lang="en-US" dirty="0"/>
              <a:t>.</a:t>
            </a:r>
          </a:p>
          <a:p>
            <a:pPr lvl="2">
              <a:lnSpc>
                <a:spcPct val="90000"/>
              </a:lnSpc>
            </a:pPr>
            <a:endParaRPr lang="en-US" dirty="0"/>
          </a:p>
          <a:p>
            <a:pPr lvl="2">
              <a:lnSpc>
                <a:spcPct val="90000"/>
              </a:lnSpc>
            </a:pPr>
            <a:r>
              <a:rPr lang="en-US" dirty="0"/>
              <a:t>If the </a:t>
            </a:r>
            <a:r>
              <a:rPr lang="en-US" b="1" dirty="0"/>
              <a:t>actual spot rate </a:t>
            </a:r>
            <a:r>
              <a:rPr lang="en-US" dirty="0"/>
              <a:t>is below </a:t>
            </a:r>
            <a:r>
              <a:rPr lang="en-US" b="1" dirty="0"/>
              <a:t>PPP implied rate </a:t>
            </a:r>
            <a:r>
              <a:rPr lang="en-US" dirty="0"/>
              <a:t>the exchange rate (of the LC) is </a:t>
            </a:r>
            <a:r>
              <a:rPr lang="en-US" b="1" u="sng" dirty="0"/>
              <a:t>overvalued</a:t>
            </a:r>
            <a:r>
              <a:rPr lang="en-US" dirty="0"/>
              <a:t>.</a:t>
            </a:r>
          </a:p>
        </p:txBody>
      </p:sp>
      <p:sp>
        <p:nvSpPr>
          <p:cNvPr id="2" name="TextBox 1">
            <a:extLst>
              <a:ext uri="{FF2B5EF4-FFF2-40B4-BE49-F238E27FC236}">
                <a16:creationId xmlns:a16="http://schemas.microsoft.com/office/drawing/2014/main" id="{7F23B080-7C55-41BD-A24D-5D466E6FA36F}"/>
              </a:ext>
            </a:extLst>
          </p:cNvPr>
          <p:cNvSpPr txBox="1"/>
          <p:nvPr/>
        </p:nvSpPr>
        <p:spPr>
          <a:xfrm>
            <a:off x="208344" y="2592670"/>
            <a:ext cx="1981633" cy="369332"/>
          </a:xfrm>
          <a:prstGeom prst="rect">
            <a:avLst/>
          </a:prstGeom>
          <a:noFill/>
        </p:spPr>
        <p:txBody>
          <a:bodyPr wrap="none" rtlCol="0">
            <a:spAutoFit/>
          </a:bodyPr>
          <a:lstStyle/>
          <a:p>
            <a:r>
              <a:rPr lang="en-US" dirty="0"/>
              <a:t>Simple Example:</a:t>
            </a:r>
          </a:p>
        </p:txBody>
      </p:sp>
      <p:sp>
        <p:nvSpPr>
          <p:cNvPr id="5" name="Rectangle 4">
            <a:extLst>
              <a:ext uri="{FF2B5EF4-FFF2-40B4-BE49-F238E27FC236}">
                <a16:creationId xmlns:a16="http://schemas.microsoft.com/office/drawing/2014/main" id="{0824857F-49C1-4553-89B8-516F7C8BA2D6}"/>
              </a:ext>
            </a:extLst>
          </p:cNvPr>
          <p:cNvSpPr/>
          <p:nvPr/>
        </p:nvSpPr>
        <p:spPr>
          <a:xfrm>
            <a:off x="1094071" y="2944204"/>
            <a:ext cx="6955858" cy="1477328"/>
          </a:xfrm>
          <a:prstGeom prst="rect">
            <a:avLst/>
          </a:prstGeom>
        </p:spPr>
        <p:txBody>
          <a:bodyPr wrap="square">
            <a:spAutoFit/>
          </a:bodyPr>
          <a:lstStyle/>
          <a:p>
            <a:r>
              <a:rPr lang="en-US" dirty="0">
                <a:solidFill>
                  <a:srgbClr val="0066FF"/>
                </a:solidFill>
              </a:rPr>
              <a:t>Good in US $200 – good in GB 100GBP </a:t>
            </a:r>
          </a:p>
          <a:p>
            <a:pPr marL="285750" indent="-285750">
              <a:buFont typeface="Symbol" panose="05050102010706020507" pitchFamily="18" charset="2"/>
              <a:buChar char="Þ"/>
            </a:pPr>
            <a:r>
              <a:rPr lang="en-US" dirty="0">
                <a:solidFill>
                  <a:srgbClr val="0066FF"/>
                </a:solidFill>
              </a:rPr>
              <a:t>S implied $s per GBP = 2/1  </a:t>
            </a:r>
          </a:p>
          <a:p>
            <a:pPr marL="285750" indent="-285750">
              <a:buFont typeface="Symbol" panose="05050102010706020507" pitchFamily="18" charset="2"/>
              <a:buChar char="Þ"/>
            </a:pPr>
            <a:r>
              <a:rPr lang="en-US" dirty="0">
                <a:solidFill>
                  <a:srgbClr val="0066FF"/>
                </a:solidFill>
              </a:rPr>
              <a:t>if S rate is 1/1 ($s per GBP) then arbitrage </a:t>
            </a:r>
          </a:p>
          <a:p>
            <a:pPr marL="285750" indent="-285750">
              <a:buFont typeface="Symbol" panose="05050102010706020507" pitchFamily="18" charset="2"/>
              <a:buChar char="Þ"/>
            </a:pPr>
            <a:r>
              <a:rPr lang="en-US" dirty="0">
                <a:solidFill>
                  <a:srgbClr val="0066FF"/>
                </a:solidFill>
              </a:rPr>
              <a:t>take $100 exchange to 100 GBP =&gt; buy good in GB =&gt; ship back to US sell for $200 =&gt; instant $100 profit</a:t>
            </a:r>
          </a:p>
        </p:txBody>
      </p:sp>
      <p:sp>
        <p:nvSpPr>
          <p:cNvPr id="6" name="TextBox 5">
            <a:extLst>
              <a:ext uri="{FF2B5EF4-FFF2-40B4-BE49-F238E27FC236}">
                <a16:creationId xmlns:a16="http://schemas.microsoft.com/office/drawing/2014/main" id="{844B3416-8768-41D0-B318-A7597E8B6F73}"/>
              </a:ext>
            </a:extLst>
          </p:cNvPr>
          <p:cNvSpPr txBox="1"/>
          <p:nvPr/>
        </p:nvSpPr>
        <p:spPr>
          <a:xfrm rot="19790387">
            <a:off x="6393323" y="2489286"/>
            <a:ext cx="2442258" cy="646331"/>
          </a:xfrm>
          <a:prstGeom prst="rect">
            <a:avLst/>
          </a:prstGeom>
          <a:noFill/>
        </p:spPr>
        <p:txBody>
          <a:bodyPr wrap="square" rtlCol="0">
            <a:spAutoFit/>
          </a:bodyPr>
          <a:lstStyle/>
          <a:p>
            <a:pPr algn="ctr"/>
            <a:r>
              <a:rPr lang="en-US" dirty="0">
                <a:solidFill>
                  <a:srgbClr val="00B0F0"/>
                </a:solidFill>
              </a:rPr>
              <a:t>Remember Assumptions</a:t>
            </a:r>
          </a:p>
        </p:txBody>
      </p:sp>
    </p:spTree>
    <p:extLst>
      <p:ext uri="{BB962C8B-B14F-4D97-AF65-F5344CB8AC3E}">
        <p14:creationId xmlns:p14="http://schemas.microsoft.com/office/powerpoint/2010/main" val="3375142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 y="1164214"/>
            <a:ext cx="9144000" cy="427038"/>
          </a:xfrm>
        </p:spPr>
        <p:txBody>
          <a:bodyPr>
            <a:normAutofit fontScale="90000"/>
          </a:bodyPr>
          <a:lstStyle/>
          <a:p>
            <a:r>
              <a:rPr lang="en-US" dirty="0"/>
              <a:t>Fair Value, Under/Overvaluation </a:t>
            </a:r>
          </a:p>
        </p:txBody>
      </p:sp>
      <p:sp>
        <p:nvSpPr>
          <p:cNvPr id="3" name="Content Placeholder 2"/>
          <p:cNvSpPr>
            <a:spLocks noGrp="1"/>
          </p:cNvSpPr>
          <p:nvPr>
            <p:ph idx="1"/>
          </p:nvPr>
        </p:nvSpPr>
        <p:spPr>
          <a:xfrm>
            <a:off x="488373" y="1794163"/>
            <a:ext cx="8001000" cy="4830763"/>
          </a:xfrm>
        </p:spPr>
        <p:txBody>
          <a:bodyPr/>
          <a:lstStyle/>
          <a:p>
            <a:r>
              <a:rPr lang="en-US" dirty="0"/>
              <a:t>To find out the extent of under or overvaluation of </a:t>
            </a:r>
            <a:r>
              <a:rPr lang="en-US" dirty="0">
                <a:solidFill>
                  <a:srgbClr val="C00000"/>
                </a:solidFill>
              </a:rPr>
              <a:t>terms (foreign) or local currency we use:</a:t>
            </a:r>
          </a:p>
          <a:p>
            <a:endParaRPr lang="en-US" dirty="0"/>
          </a:p>
          <a:p>
            <a:endParaRPr lang="en-US" dirty="0"/>
          </a:p>
          <a:p>
            <a:endParaRPr lang="en-US" dirty="0"/>
          </a:p>
          <a:p>
            <a:endParaRPr lang="en-US" dirty="0"/>
          </a:p>
          <a:p>
            <a:r>
              <a:rPr lang="en-US" dirty="0"/>
              <a:t>To find out the extent of under or overvaluation of terms or base (foreign) currency we use:</a:t>
            </a:r>
          </a:p>
          <a:p>
            <a:endParaRPr lang="en-US" dirty="0"/>
          </a:p>
        </p:txBody>
      </p:sp>
      <p:graphicFrame>
        <p:nvGraphicFramePr>
          <p:cNvPr id="4" name="Object 4"/>
          <p:cNvGraphicFramePr>
            <a:graphicFrameLocks noChangeAspect="1"/>
          </p:cNvGraphicFramePr>
          <p:nvPr>
            <p:custDataLst>
              <p:tags r:id="rId1"/>
            </p:custDataLst>
            <p:extLst>
              <p:ext uri="{D42A27DB-BD31-4B8C-83A1-F6EECF244321}">
                <p14:modId xmlns:p14="http://schemas.microsoft.com/office/powerpoint/2010/main" val="2167361381"/>
              </p:ext>
            </p:extLst>
          </p:nvPr>
        </p:nvGraphicFramePr>
        <p:xfrm>
          <a:off x="978689" y="2490787"/>
          <a:ext cx="6751637" cy="938213"/>
        </p:xfrm>
        <a:graphic>
          <a:graphicData uri="http://schemas.openxmlformats.org/presentationml/2006/ole">
            <mc:AlternateContent xmlns:mc="http://schemas.openxmlformats.org/markup-compatibility/2006">
              <mc:Choice xmlns:v="urn:schemas-microsoft-com:vml" Requires="v">
                <p:oleObj name="Equation" r:id="rId5" imgW="4114800" imgH="571320" progId="Equation.DSMT4">
                  <p:embed/>
                </p:oleObj>
              </mc:Choice>
              <mc:Fallback>
                <p:oleObj name="Equation" r:id="rId5" imgW="4114800" imgH="571320" progId="Equation.DSMT4">
                  <p:embed/>
                  <p:pic>
                    <p:nvPicPr>
                      <p:cNvPr id="4" name="Object 4"/>
                      <p:cNvPicPr>
                        <a:picLocks noChangeAspect="1" noChangeArrowheads="1"/>
                      </p:cNvPicPr>
                      <p:nvPr/>
                    </p:nvPicPr>
                    <p:blipFill>
                      <a:blip r:embed="rId6"/>
                      <a:srcRect/>
                      <a:stretch>
                        <a:fillRect/>
                      </a:stretch>
                    </p:blipFill>
                    <p:spPr bwMode="auto">
                      <a:xfrm>
                        <a:off x="978689" y="2490787"/>
                        <a:ext cx="6751637" cy="938213"/>
                      </a:xfrm>
                      <a:prstGeom prst="rect">
                        <a:avLst/>
                      </a:prstGeom>
                      <a:noFill/>
                    </p:spPr>
                  </p:pic>
                </p:oleObj>
              </mc:Fallback>
            </mc:AlternateContent>
          </a:graphicData>
        </a:graphic>
      </p:graphicFrame>
      <p:graphicFrame>
        <p:nvGraphicFramePr>
          <p:cNvPr id="5" name="Object 4"/>
          <p:cNvGraphicFramePr>
            <a:graphicFrameLocks noChangeAspect="1"/>
          </p:cNvGraphicFramePr>
          <p:nvPr>
            <p:custDataLst>
              <p:tags r:id="rId2"/>
            </p:custDataLst>
            <p:extLst>
              <p:ext uri="{D42A27DB-BD31-4B8C-83A1-F6EECF244321}">
                <p14:modId xmlns:p14="http://schemas.microsoft.com/office/powerpoint/2010/main" val="1050805739"/>
              </p:ext>
            </p:extLst>
          </p:nvPr>
        </p:nvGraphicFramePr>
        <p:xfrm>
          <a:off x="1092993" y="4803037"/>
          <a:ext cx="6958013" cy="739775"/>
        </p:xfrm>
        <a:graphic>
          <a:graphicData uri="http://schemas.openxmlformats.org/presentationml/2006/ole">
            <mc:AlternateContent xmlns:mc="http://schemas.openxmlformats.org/markup-compatibility/2006">
              <mc:Choice xmlns:v="urn:schemas-microsoft-com:vml" Requires="v">
                <p:oleObj name="Equation" r:id="rId7" imgW="3936960" imgH="419040" progId="Equation.DSMT4">
                  <p:embed/>
                </p:oleObj>
              </mc:Choice>
              <mc:Fallback>
                <p:oleObj name="Equation" r:id="rId7" imgW="3936960" imgH="419040" progId="Equation.DSMT4">
                  <p:embed/>
                  <p:pic>
                    <p:nvPicPr>
                      <p:cNvPr id="5" name="Object 4"/>
                      <p:cNvPicPr>
                        <a:picLocks noChangeAspect="1" noChangeArrowheads="1"/>
                      </p:cNvPicPr>
                      <p:nvPr/>
                    </p:nvPicPr>
                    <p:blipFill>
                      <a:blip r:embed="rId8"/>
                      <a:srcRect/>
                      <a:stretch>
                        <a:fillRect/>
                      </a:stretch>
                    </p:blipFill>
                    <p:spPr bwMode="auto">
                      <a:xfrm>
                        <a:off x="1092993" y="4803037"/>
                        <a:ext cx="6958013" cy="739775"/>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7" name="TextBox 6">
            <a:extLst>
              <a:ext uri="{FF2B5EF4-FFF2-40B4-BE49-F238E27FC236}">
                <a16:creationId xmlns:a16="http://schemas.microsoft.com/office/drawing/2014/main" id="{57151D63-E25C-44B3-820F-8FE1A31224A2}"/>
              </a:ext>
            </a:extLst>
          </p:cNvPr>
          <p:cNvSpPr txBox="1"/>
          <p:nvPr/>
        </p:nvSpPr>
        <p:spPr>
          <a:xfrm>
            <a:off x="2280213" y="3429000"/>
            <a:ext cx="4884516" cy="646331"/>
          </a:xfrm>
          <a:prstGeom prst="rect">
            <a:avLst/>
          </a:prstGeom>
          <a:noFill/>
        </p:spPr>
        <p:txBody>
          <a:bodyPr wrap="square" rtlCol="0">
            <a:spAutoFit/>
          </a:bodyPr>
          <a:lstStyle/>
          <a:p>
            <a:r>
              <a:rPr lang="en-US" i="1" dirty="0"/>
              <a:t>SPOT &gt; PPP Rate =&gt; Undervaluation of LC</a:t>
            </a:r>
          </a:p>
          <a:p>
            <a:r>
              <a:rPr lang="en-US" i="1" dirty="0"/>
              <a:t>SPOT &lt; PPP Rate =&gt; Overvaluation of LC</a:t>
            </a:r>
          </a:p>
        </p:txBody>
      </p:sp>
      <p:sp>
        <p:nvSpPr>
          <p:cNvPr id="8" name="TextBox 7">
            <a:extLst>
              <a:ext uri="{FF2B5EF4-FFF2-40B4-BE49-F238E27FC236}">
                <a16:creationId xmlns:a16="http://schemas.microsoft.com/office/drawing/2014/main" id="{1D8166D9-5597-42E6-A8F0-5ABC144C74E2}"/>
              </a:ext>
            </a:extLst>
          </p:cNvPr>
          <p:cNvSpPr txBox="1"/>
          <p:nvPr/>
        </p:nvSpPr>
        <p:spPr>
          <a:xfrm>
            <a:off x="2046615" y="5643696"/>
            <a:ext cx="4884516" cy="646331"/>
          </a:xfrm>
          <a:prstGeom prst="rect">
            <a:avLst/>
          </a:prstGeom>
          <a:noFill/>
        </p:spPr>
        <p:txBody>
          <a:bodyPr wrap="square" rtlCol="0">
            <a:spAutoFit/>
          </a:bodyPr>
          <a:lstStyle/>
          <a:p>
            <a:r>
              <a:rPr lang="en-US" i="1" dirty="0"/>
              <a:t>SPOT &gt; PPP Rate =&gt; Overvaluation of FC</a:t>
            </a:r>
          </a:p>
          <a:p>
            <a:r>
              <a:rPr lang="en-US" i="1" dirty="0"/>
              <a:t>SPOT &lt; PPP Rate =&gt; Undervaluation of FC</a:t>
            </a:r>
          </a:p>
        </p:txBody>
      </p:sp>
    </p:spTree>
    <p:extLst>
      <p:ext uri="{BB962C8B-B14F-4D97-AF65-F5344CB8AC3E}">
        <p14:creationId xmlns:p14="http://schemas.microsoft.com/office/powerpoint/2010/main" val="261667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8" y="1499162"/>
            <a:ext cx="7772400" cy="1609344"/>
          </a:xfrm>
        </p:spPr>
        <p:txBody>
          <a:bodyPr/>
          <a:lstStyle/>
          <a:p>
            <a:pPr lvl="1"/>
            <a:r>
              <a:rPr lang="en-US" sz="1600" dirty="0">
                <a:sym typeface="Wingdings" panose="05000000000000000000" pitchFamily="2" charset="2"/>
              </a:rPr>
              <a:t>RPPP Forecasting Future Exchange rate by using relative inflation rates</a:t>
            </a:r>
            <a:endParaRPr lang="en-US" dirty="0"/>
          </a:p>
        </p:txBody>
      </p:sp>
      <p:sp>
        <p:nvSpPr>
          <p:cNvPr id="3" name="Content Placeholder 2"/>
          <p:cNvSpPr>
            <a:spLocks noGrp="1"/>
          </p:cNvSpPr>
          <p:nvPr>
            <p:ph idx="1"/>
          </p:nvPr>
        </p:nvSpPr>
        <p:spPr>
          <a:xfrm>
            <a:off x="685800" y="2671397"/>
            <a:ext cx="7772400" cy="4050792"/>
          </a:xfrm>
        </p:spPr>
        <p:txBody>
          <a:bodyPr/>
          <a:lstStyle/>
          <a:p>
            <a:pPr marL="285750" indent="-285750">
              <a:buFont typeface="Arial" panose="020B0604020202020204" pitchFamily="34" charset="0"/>
              <a:buChar char="•"/>
            </a:pPr>
            <a:r>
              <a:rPr lang="en-US" dirty="0"/>
              <a:t>RPPP tells us that </a:t>
            </a:r>
            <a:r>
              <a:rPr lang="en-US" dirty="0">
                <a:solidFill>
                  <a:srgbClr val="FF0000"/>
                </a:solidFill>
              </a:rPr>
              <a:t>given an equilibrium </a:t>
            </a:r>
            <a:r>
              <a:rPr lang="en-US" u="sng" dirty="0">
                <a:solidFill>
                  <a:srgbClr val="FF0000"/>
                </a:solidFill>
              </a:rPr>
              <a:t>spot rate</a:t>
            </a:r>
            <a:r>
              <a:rPr lang="en-US" dirty="0"/>
              <a:t>, </a:t>
            </a:r>
            <a:r>
              <a:rPr lang="en-US" b="1" dirty="0">
                <a:solidFill>
                  <a:srgbClr val="FF0000"/>
                </a:solidFill>
              </a:rPr>
              <a:t>next period exchange rate</a:t>
            </a:r>
            <a:r>
              <a:rPr lang="en-US" b="1" dirty="0"/>
              <a:t> </a:t>
            </a:r>
            <a:r>
              <a:rPr lang="en-US" dirty="0"/>
              <a:t>can be </a:t>
            </a:r>
            <a:r>
              <a:rPr lang="en-US" dirty="0">
                <a:solidFill>
                  <a:srgbClr val="FF0000"/>
                </a:solidFill>
              </a:rPr>
              <a:t>inferred</a:t>
            </a:r>
            <a:r>
              <a:rPr lang="en-US" dirty="0"/>
              <a:t> from  </a:t>
            </a:r>
            <a:r>
              <a:rPr lang="en-US" u="sng" dirty="0">
                <a:solidFill>
                  <a:srgbClr val="FF0000"/>
                </a:solidFill>
              </a:rPr>
              <a:t>relative, expected inflation rates at home and abroad</a:t>
            </a:r>
            <a:r>
              <a:rPr lang="en-US" dirty="0">
                <a:solidFill>
                  <a:srgbClr val="FF0000"/>
                </a:solidFill>
              </a:rPr>
              <a:t>.</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result can be expanded to a multi-period model (multiplication).  The idea here is that the exchange rates are a function of expected inflation rates.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00139292"/>
              </p:ext>
            </p:extLst>
          </p:nvPr>
        </p:nvGraphicFramePr>
        <p:xfrm>
          <a:off x="1780805" y="3771209"/>
          <a:ext cx="2343039" cy="925584"/>
        </p:xfrm>
        <a:graphic>
          <a:graphicData uri="http://schemas.openxmlformats.org/presentationml/2006/ole">
            <mc:AlternateContent xmlns:mc="http://schemas.openxmlformats.org/markup-compatibility/2006">
              <mc:Choice xmlns:v="urn:schemas-microsoft-com:vml" Requires="v">
                <p:oleObj name="Equation" r:id="rId3" imgW="1091880" imgH="431640" progId="Equation.DSMT4">
                  <p:embed/>
                </p:oleObj>
              </mc:Choice>
              <mc:Fallback>
                <p:oleObj name="Equation" r:id="rId3" imgW="1091880" imgH="431640" progId="Equation.DSMT4">
                  <p:embed/>
                  <p:pic>
                    <p:nvPicPr>
                      <p:cNvPr id="4" name="Object 3"/>
                      <p:cNvPicPr/>
                      <p:nvPr/>
                    </p:nvPicPr>
                    <p:blipFill>
                      <a:blip r:embed="rId4"/>
                      <a:stretch>
                        <a:fillRect/>
                      </a:stretch>
                    </p:blipFill>
                    <p:spPr>
                      <a:xfrm>
                        <a:off x="1780805" y="3771209"/>
                        <a:ext cx="2343039" cy="925584"/>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BAA749E0-1F92-4832-A48D-CE74A01FA4C6}"/>
              </a:ext>
            </a:extLst>
          </p:cNvPr>
          <p:cNvSpPr txBox="1">
            <a:spLocks/>
          </p:cNvSpPr>
          <p:nvPr/>
        </p:nvSpPr>
        <p:spPr>
          <a:xfrm>
            <a:off x="280554" y="1155540"/>
            <a:ext cx="9144000" cy="6872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Recall: RPPP</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41F5D05-7B18-47EB-8507-F3A6888B05B0}"/>
                  </a:ext>
                </a:extLst>
              </p:cNvPr>
              <p:cNvSpPr txBox="1"/>
              <p:nvPr/>
            </p:nvSpPr>
            <p:spPr>
              <a:xfrm>
                <a:off x="4826824" y="3853704"/>
                <a:ext cx="2928395" cy="760593"/>
              </a:xfrm>
              <a:prstGeom prst="rect">
                <a:avLst/>
              </a:prstGeom>
              <a:noFill/>
            </p:spPr>
            <p:txBody>
              <a:bodyPr wrap="square" lIns="0" tIns="0" rIns="0" bIns="0" rtlCol="0">
                <a:spAutoFit/>
              </a:bodyPr>
              <a:lstStyle/>
              <a:p>
                <a14:m>
                  <m:oMath xmlns:m="http://schemas.openxmlformats.org/officeDocument/2006/math">
                    <m:f>
                      <m:fPr>
                        <m:ctrlPr>
                          <a:rPr lang="en-US" sz="3200" i="1" smtClean="0">
                            <a:latin typeface="Cambria Math" panose="02040503050406030204" pitchFamily="18" charset="0"/>
                          </a:rPr>
                        </m:ctrlPr>
                      </m:fPr>
                      <m:num>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 −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0</m:t>
                            </m:r>
                          </m:sub>
                        </m:sSub>
                      </m:num>
                      <m:den>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1</m:t>
                            </m:r>
                          </m:sub>
                        </m:sSub>
                      </m:den>
                    </m:f>
                  </m:oMath>
                </a14:m>
                <a:r>
                  <a:rPr lang="en-US" sz="3200" dirty="0"/>
                  <a:t> = </a:t>
                </a:r>
                <a14:m>
                  <m:oMath xmlns:m="http://schemas.openxmlformats.org/officeDocument/2006/math">
                    <m:f>
                      <m:fPr>
                        <m:ctrlPr>
                          <a:rPr lang="en-US" sz="3200" i="1" smtClean="0">
                            <a:latin typeface="Cambria Math" panose="02040503050406030204" pitchFamily="18" charset="0"/>
                          </a:rPr>
                        </m:ctrlPr>
                      </m:fPr>
                      <m:num>
                        <m:sSub>
                          <m:sSubPr>
                            <m:ctrlPr>
                              <a:rPr lang="en-US" sz="3200" i="1" smtClean="0">
                                <a:latin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𝜋</m:t>
                            </m:r>
                          </m:e>
                          <m:sub>
                            <m:r>
                              <a:rPr lang="en-US" sz="3200" b="0" i="1" smtClean="0">
                                <a:latin typeface="Cambria Math" panose="02040503050406030204" pitchFamily="18" charset="0"/>
                              </a:rPr>
                              <m:t>𝐻</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𝜋</m:t>
                            </m:r>
                          </m:e>
                          <m:sub>
                            <m:r>
                              <a:rPr lang="en-US" sz="3200" b="0" i="1" smtClean="0">
                                <a:latin typeface="Cambria Math" panose="02040503050406030204" pitchFamily="18" charset="0"/>
                              </a:rPr>
                              <m:t>𝐹</m:t>
                            </m:r>
                          </m:sub>
                        </m:sSub>
                      </m:num>
                      <m:den>
                        <m:r>
                          <a:rPr lang="en-US" sz="3200" b="0" i="1" smtClean="0">
                            <a:latin typeface="Cambria Math" panose="02040503050406030204" pitchFamily="18" charset="0"/>
                          </a:rPr>
                          <m:t>1+</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𝜋</m:t>
                            </m:r>
                          </m:e>
                          <m:sub>
                            <m:r>
                              <a:rPr lang="en-US" sz="3200" b="0" i="1" smtClean="0">
                                <a:latin typeface="Cambria Math" panose="02040503050406030204" pitchFamily="18" charset="0"/>
                              </a:rPr>
                              <m:t>𝐹</m:t>
                            </m:r>
                          </m:sub>
                        </m:sSub>
                      </m:den>
                    </m:f>
                  </m:oMath>
                </a14:m>
                <a:endParaRPr lang="en-US" sz="3200" dirty="0"/>
              </a:p>
            </p:txBody>
          </p:sp>
        </mc:Choice>
        <mc:Fallback xmlns="">
          <p:sp>
            <p:nvSpPr>
              <p:cNvPr id="7" name="TextBox 6">
                <a:extLst>
                  <a:ext uri="{FF2B5EF4-FFF2-40B4-BE49-F238E27FC236}">
                    <a16:creationId xmlns:a16="http://schemas.microsoft.com/office/drawing/2014/main" id="{641F5D05-7B18-47EB-8507-F3A6888B05B0}"/>
                  </a:ext>
                </a:extLst>
              </p:cNvPr>
              <p:cNvSpPr txBox="1">
                <a:spLocks noRot="1" noChangeAspect="1" noMove="1" noResize="1" noEditPoints="1" noAdjustHandles="1" noChangeArrowheads="1" noChangeShapeType="1" noTextEdit="1"/>
              </p:cNvSpPr>
              <p:nvPr/>
            </p:nvSpPr>
            <p:spPr>
              <a:xfrm>
                <a:off x="4826824" y="3853704"/>
                <a:ext cx="2928395" cy="760593"/>
              </a:xfrm>
              <a:prstGeom prst="rect">
                <a:avLst/>
              </a:prstGeom>
              <a:blipFill>
                <a:blip r:embed="rId8"/>
                <a:stretch>
                  <a:fillRect l="-208" t="-4000" b="-880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8516459-F245-4D9B-949D-A8A7FBF5B2E3}"/>
              </a:ext>
            </a:extLst>
          </p:cNvPr>
          <p:cNvSpPr txBox="1"/>
          <p:nvPr/>
        </p:nvSpPr>
        <p:spPr>
          <a:xfrm>
            <a:off x="4123844" y="4077938"/>
            <a:ext cx="448156" cy="369332"/>
          </a:xfrm>
          <a:prstGeom prst="rect">
            <a:avLst/>
          </a:prstGeom>
          <a:noFill/>
        </p:spPr>
        <p:txBody>
          <a:bodyPr wrap="square" rtlCol="0">
            <a:spAutoFit/>
          </a:bodyPr>
          <a:lstStyle/>
          <a:p>
            <a:r>
              <a:rPr lang="en-US" dirty="0"/>
              <a:t>or</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3A8B1CF-575B-45C4-8194-EF18A2F88C6F}"/>
                  </a:ext>
                </a:extLst>
              </p:cNvPr>
              <p:cNvSpPr/>
              <p:nvPr/>
            </p:nvSpPr>
            <p:spPr>
              <a:xfrm>
                <a:off x="6955982" y="1324221"/>
                <a:ext cx="2083846" cy="5670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𝑆</m:t>
                          </m:r>
                        </m:e>
                        <m:sub>
                          <m:f>
                            <m:fPr>
                              <m:ctrlPr>
                                <a:rPr lang="en-US" sz="2000" i="1" smtClean="0">
                                  <a:solidFill>
                                    <a:srgbClr val="FF0000"/>
                                  </a:solidFill>
                                  <a:latin typeface="Cambria Math" panose="02040503050406030204" pitchFamily="18" charset="0"/>
                                </a:rPr>
                              </m:ctrlPr>
                            </m:fPr>
                            <m:num>
                              <m:r>
                                <a:rPr lang="en-US" sz="2000" b="0" i="1" smtClean="0">
                                  <a:solidFill>
                                    <a:srgbClr val="FF0000"/>
                                  </a:solidFill>
                                  <a:latin typeface="Cambria Math" panose="02040503050406030204" pitchFamily="18" charset="0"/>
                                </a:rPr>
                                <m:t>𝐷𝐶</m:t>
                              </m:r>
                            </m:num>
                            <m:den>
                              <m:r>
                                <a:rPr lang="en-US" sz="2000" b="0" i="1" smtClean="0">
                                  <a:solidFill>
                                    <a:srgbClr val="FF0000"/>
                                  </a:solidFill>
                                  <a:latin typeface="Cambria Math" panose="02040503050406030204" pitchFamily="18" charset="0"/>
                                </a:rPr>
                                <m:t>𝐹𝐶</m:t>
                              </m:r>
                            </m:den>
                          </m:f>
                        </m:sub>
                      </m:sSub>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𝑜𝑟</m:t>
                      </m:r>
                      <m:r>
                        <a:rPr lang="en-US" sz="2000" b="0" i="1" smtClean="0">
                          <a:solidFill>
                            <a:srgbClr val="FF0000"/>
                          </a:solidFill>
                          <a:latin typeface="Cambria Math" panose="02040503050406030204" pitchFamily="18" charset="0"/>
                        </a:rPr>
                        <m:t> </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𝑆</m:t>
                          </m:r>
                        </m:e>
                        <m:sub>
                          <m:f>
                            <m:fPr>
                              <m:ctrlPr>
                                <a:rPr lang="en-US" sz="2000" b="0" i="1" smtClean="0">
                                  <a:solidFill>
                                    <a:srgbClr val="FF0000"/>
                                  </a:solidFill>
                                  <a:latin typeface="Cambria Math" panose="02040503050406030204" pitchFamily="18" charset="0"/>
                                </a:rPr>
                              </m:ctrlPr>
                            </m:fPr>
                            <m:num>
                              <m:r>
                                <a:rPr lang="en-US" sz="2000" b="0" i="1" smtClean="0">
                                  <a:solidFill>
                                    <a:srgbClr val="FF0000"/>
                                  </a:solidFill>
                                  <a:latin typeface="Cambria Math" panose="02040503050406030204" pitchFamily="18" charset="0"/>
                                </a:rPr>
                                <m:t>𝐻</m:t>
                              </m:r>
                            </m:num>
                            <m:den>
                              <m:r>
                                <a:rPr lang="en-US" sz="2000" b="0" i="1" smtClean="0">
                                  <a:solidFill>
                                    <a:srgbClr val="FF0000"/>
                                  </a:solidFill>
                                  <a:latin typeface="Cambria Math" panose="02040503050406030204" pitchFamily="18" charset="0"/>
                                </a:rPr>
                                <m:t>𝐹</m:t>
                              </m:r>
                            </m:den>
                          </m:f>
                        </m:sub>
                      </m:sSub>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or</m:t>
                      </m:r>
                      <m:r>
                        <a:rPr lang="en-US" sz="2000" b="0" i="0" smtClean="0">
                          <a:solidFill>
                            <a:srgbClr val="FF0000"/>
                          </a:solidFill>
                          <a:latin typeface="Cambria Math" panose="02040503050406030204" pitchFamily="18" charset="0"/>
                        </a:rPr>
                        <m:t> </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𝑆</m:t>
                          </m:r>
                        </m:e>
                        <m:sub>
                          <m:f>
                            <m:fPr>
                              <m:ctrlPr>
                                <a:rPr lang="en-US" sz="2000" b="0" i="1" smtClean="0">
                                  <a:solidFill>
                                    <a:srgbClr val="FF0000"/>
                                  </a:solidFill>
                                  <a:latin typeface="Cambria Math" panose="02040503050406030204" pitchFamily="18" charset="0"/>
                                </a:rPr>
                              </m:ctrlPr>
                            </m:fPr>
                            <m:num>
                              <m:r>
                                <a:rPr lang="en-US" sz="2000" b="0" i="1" smtClean="0">
                                  <a:solidFill>
                                    <a:srgbClr val="FF0000"/>
                                  </a:solidFill>
                                  <a:latin typeface="Cambria Math" panose="02040503050406030204" pitchFamily="18" charset="0"/>
                                </a:rPr>
                                <m:t>𝐿𝐶</m:t>
                              </m:r>
                            </m:num>
                            <m:den>
                              <m:r>
                                <a:rPr lang="en-US" sz="2000" b="0" i="1" smtClean="0">
                                  <a:solidFill>
                                    <a:srgbClr val="FF0000"/>
                                  </a:solidFill>
                                  <a:latin typeface="Cambria Math" panose="02040503050406030204" pitchFamily="18" charset="0"/>
                                </a:rPr>
                                <m:t>𝐹𝐶</m:t>
                              </m:r>
                            </m:den>
                          </m:f>
                        </m:sub>
                      </m:sSub>
                    </m:oMath>
                  </m:oMathPara>
                </a14:m>
                <a:endParaRPr lang="en-US" sz="2000" dirty="0">
                  <a:solidFill>
                    <a:srgbClr val="FF0000"/>
                  </a:solidFill>
                </a:endParaRPr>
              </a:p>
            </p:txBody>
          </p:sp>
        </mc:Choice>
        <mc:Fallback xmlns="">
          <p:sp>
            <p:nvSpPr>
              <p:cNvPr id="9" name="Rectangle 8">
                <a:extLst>
                  <a:ext uri="{FF2B5EF4-FFF2-40B4-BE49-F238E27FC236}">
                    <a16:creationId xmlns:a16="http://schemas.microsoft.com/office/drawing/2014/main" id="{B3A8B1CF-575B-45C4-8194-EF18A2F88C6F}"/>
                  </a:ext>
                </a:extLst>
              </p:cNvPr>
              <p:cNvSpPr>
                <a:spLocks noRot="1" noChangeAspect="1" noMove="1" noResize="1" noEditPoints="1" noAdjustHandles="1" noChangeArrowheads="1" noChangeShapeType="1" noTextEdit="1"/>
              </p:cNvSpPr>
              <p:nvPr/>
            </p:nvSpPr>
            <p:spPr>
              <a:xfrm>
                <a:off x="6955982" y="1324221"/>
                <a:ext cx="2083846" cy="567078"/>
              </a:xfrm>
              <a:prstGeom prst="rect">
                <a:avLst/>
              </a:prstGeom>
              <a:blipFill>
                <a:blip r:embed="rId9"/>
                <a:stretch>
                  <a:fillRect b="-1075"/>
                </a:stretch>
              </a:blipFill>
            </p:spPr>
            <p:txBody>
              <a:bodyPr/>
              <a:lstStyle/>
              <a:p>
                <a:r>
                  <a:rPr lang="en-US">
                    <a:noFill/>
                  </a:rPr>
                  <a:t> </a:t>
                </a:r>
              </a:p>
            </p:txBody>
          </p:sp>
        </mc:Fallback>
      </mc:AlternateContent>
    </p:spTree>
    <p:extLst>
      <p:ext uri="{BB962C8B-B14F-4D97-AF65-F5344CB8AC3E}">
        <p14:creationId xmlns:p14="http://schemas.microsoft.com/office/powerpoint/2010/main" val="3407717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SUBSTITUTION_ID" val="{4DA6E022-801A-42FB-BFFE-5EEF1DC1427D}"/>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DCD26A15-C067-4A4D-9B77-642F92164F31}"/>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73A3E61F-BE3A-492C-94C4-7E3B5ADDA9F5}"/>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73A3E61F-BE3A-492C-94C4-7E3B5ADDA9F5}"/>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0</TotalTime>
  <Words>2662</Words>
  <Application>Microsoft Office PowerPoint</Application>
  <PresentationFormat>On-screen Show (4:3)</PresentationFormat>
  <Paragraphs>324</Paragraphs>
  <Slides>49</Slides>
  <Notes>20</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1" baseType="lpstr">
      <vt:lpstr>Arial</vt:lpstr>
      <vt:lpstr>Calibri</vt:lpstr>
      <vt:lpstr>Cambria Math</vt:lpstr>
      <vt:lpstr>Rockwell</vt:lpstr>
      <vt:lpstr>Rockwell Condensed</vt:lpstr>
      <vt:lpstr>SourceSansPro</vt:lpstr>
      <vt:lpstr>Symbol</vt:lpstr>
      <vt:lpstr>Tahoma</vt:lpstr>
      <vt:lpstr>Times New Roman</vt:lpstr>
      <vt:lpstr>Wingdings</vt:lpstr>
      <vt:lpstr>Wood Type</vt:lpstr>
      <vt:lpstr>Equation</vt:lpstr>
      <vt:lpstr>International Corporate Finance</vt:lpstr>
      <vt:lpstr>EXCHANGE RATES </vt:lpstr>
      <vt:lpstr>The Determinants of Foreign Exchange Rates</vt:lpstr>
      <vt:lpstr>RECALL: Exchange Rate &amp; Change in Value Definitions</vt:lpstr>
      <vt:lpstr>Basics: Change in the value of Currency</vt:lpstr>
      <vt:lpstr>International Parity Conditions 1) APPP &amp; RPPP</vt:lpstr>
      <vt:lpstr>PowerPoint Presentation</vt:lpstr>
      <vt:lpstr>Fair Value, Under/Overvaluation </vt:lpstr>
      <vt:lpstr>RPPP Forecasting Future Exchange rate by using relative inflation rates</vt:lpstr>
      <vt:lpstr>International Parity Conditions 1) APPP &amp; RPPP</vt:lpstr>
      <vt:lpstr>PowerPoint Presentation</vt:lpstr>
      <vt:lpstr>PowerPoint Presentation</vt:lpstr>
      <vt:lpstr>PowerPoint Presentation</vt:lpstr>
      <vt:lpstr>PowerPoint Presentation</vt:lpstr>
      <vt:lpstr>PowerPoint Presentation</vt:lpstr>
      <vt:lpstr>PowerPoint Presentation</vt:lpstr>
      <vt:lpstr>AVTO – Part I</vt:lpstr>
      <vt:lpstr>AVTO – Part I</vt:lpstr>
      <vt:lpstr>AVTO – Part I</vt:lpstr>
      <vt:lpstr>AVTO – Part I</vt:lpstr>
      <vt:lpstr>AVTO – Part I</vt:lpstr>
      <vt:lpstr>AVTO – Part I</vt:lpstr>
      <vt:lpstr>AVTO – Part I</vt:lpstr>
      <vt:lpstr>AVTO – Part II</vt:lpstr>
      <vt:lpstr>AVTO – Part II</vt:lpstr>
      <vt:lpstr>AVTO – Part II</vt:lpstr>
      <vt:lpstr>Covered Interest Arbitrage</vt:lpstr>
      <vt:lpstr>Recall: Interest Rate Parity</vt:lpstr>
      <vt:lpstr>PowerPoint Presentation</vt:lpstr>
      <vt:lpstr>RECALL: How DO we Check for CIA?</vt:lpstr>
      <vt:lpstr>RECALL: How DO we Check for CIA?</vt:lpstr>
      <vt:lpstr>Covered Interest Arbitrage</vt:lpstr>
      <vt:lpstr>Covered Interest Arbitrage</vt:lpstr>
      <vt:lpstr>PowerPoint Presentation</vt:lpstr>
      <vt:lpstr>PowerPoint Presentation</vt:lpstr>
      <vt:lpstr>PowerPoint Presentation</vt:lpstr>
      <vt:lpstr>PowerPoint Presentation</vt:lpstr>
      <vt:lpstr>FISHER EFFECT &amp; INT. FISHER EFFECT</vt:lpstr>
      <vt:lpstr>RECALL: FISHER EFFECT &amp; INT. FISHER EFFECT</vt:lpstr>
      <vt:lpstr>RECALL: FISHER EFFECT &amp; INT. FISHER EFFECT</vt:lpstr>
      <vt:lpstr>RECALL: International Fisher Effect</vt:lpstr>
      <vt:lpstr>Expected change in the exchange rate based on IFE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CHAPTER 3</dc:title>
  <dc:creator>Nicole M</dc:creator>
  <cp:lastModifiedBy>Nicole M</cp:lastModifiedBy>
  <cp:revision>136</cp:revision>
  <cp:lastPrinted>2021-03-11T17:51:47Z</cp:lastPrinted>
  <dcterms:created xsi:type="dcterms:W3CDTF">2019-11-25T00:57:27Z</dcterms:created>
  <dcterms:modified xsi:type="dcterms:W3CDTF">2021-03-13T17:14:13Z</dcterms:modified>
</cp:coreProperties>
</file>