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48"/>
  </p:notesMasterIdLst>
  <p:sldIdLst>
    <p:sldId id="256" r:id="rId2"/>
    <p:sldId id="471" r:id="rId3"/>
    <p:sldId id="472" r:id="rId4"/>
    <p:sldId id="494" r:id="rId5"/>
    <p:sldId id="290" r:id="rId6"/>
    <p:sldId id="495" r:id="rId7"/>
    <p:sldId id="496" r:id="rId8"/>
    <p:sldId id="497" r:id="rId9"/>
    <p:sldId id="498" r:id="rId10"/>
    <p:sldId id="499" r:id="rId11"/>
    <p:sldId id="500" r:id="rId12"/>
    <p:sldId id="501" r:id="rId13"/>
    <p:sldId id="294" r:id="rId14"/>
    <p:sldId id="295" r:id="rId15"/>
    <p:sldId id="502" r:id="rId16"/>
    <p:sldId id="503" r:id="rId17"/>
    <p:sldId id="296" r:id="rId18"/>
    <p:sldId id="461" r:id="rId19"/>
    <p:sldId id="257" r:id="rId20"/>
    <p:sldId id="258" r:id="rId21"/>
    <p:sldId id="462" r:id="rId22"/>
    <p:sldId id="464" r:id="rId23"/>
    <p:sldId id="463" r:id="rId24"/>
    <p:sldId id="466" r:id="rId25"/>
    <p:sldId id="465" r:id="rId26"/>
    <p:sldId id="467" r:id="rId27"/>
    <p:sldId id="468" r:id="rId28"/>
    <p:sldId id="470" r:id="rId29"/>
    <p:sldId id="469" r:id="rId30"/>
    <p:sldId id="262" r:id="rId31"/>
    <p:sldId id="473" r:id="rId32"/>
    <p:sldId id="263" r:id="rId33"/>
    <p:sldId id="480" r:id="rId34"/>
    <p:sldId id="266" r:id="rId35"/>
    <p:sldId id="268" r:id="rId36"/>
    <p:sldId id="481" r:id="rId37"/>
    <p:sldId id="482" r:id="rId38"/>
    <p:sldId id="483" r:id="rId39"/>
    <p:sldId id="484" r:id="rId40"/>
    <p:sldId id="485" r:id="rId41"/>
    <p:sldId id="486" r:id="rId42"/>
    <p:sldId id="489" r:id="rId43"/>
    <p:sldId id="490" r:id="rId44"/>
    <p:sldId id="491" r:id="rId45"/>
    <p:sldId id="492" r:id="rId46"/>
    <p:sldId id="493"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2718BC-45B2-4F91-A3FF-3ACC9BC77374}">
          <p14:sldIdLst>
            <p14:sldId id="256"/>
            <p14:sldId id="471"/>
            <p14:sldId id="472"/>
            <p14:sldId id="494"/>
            <p14:sldId id="290"/>
            <p14:sldId id="495"/>
            <p14:sldId id="496"/>
            <p14:sldId id="497"/>
            <p14:sldId id="498"/>
            <p14:sldId id="499"/>
            <p14:sldId id="500"/>
            <p14:sldId id="501"/>
            <p14:sldId id="294"/>
            <p14:sldId id="295"/>
            <p14:sldId id="502"/>
            <p14:sldId id="503"/>
            <p14:sldId id="296"/>
            <p14:sldId id="461"/>
            <p14:sldId id="257"/>
            <p14:sldId id="258"/>
            <p14:sldId id="462"/>
            <p14:sldId id="464"/>
            <p14:sldId id="463"/>
            <p14:sldId id="466"/>
            <p14:sldId id="465"/>
            <p14:sldId id="467"/>
            <p14:sldId id="468"/>
            <p14:sldId id="470"/>
            <p14:sldId id="469"/>
            <p14:sldId id="262"/>
            <p14:sldId id="473"/>
            <p14:sldId id="263"/>
            <p14:sldId id="480"/>
            <p14:sldId id="266"/>
            <p14:sldId id="268"/>
            <p14:sldId id="481"/>
            <p14:sldId id="482"/>
            <p14:sldId id="483"/>
            <p14:sldId id="484"/>
            <p14:sldId id="485"/>
            <p14:sldId id="486"/>
            <p14:sldId id="489"/>
            <p14:sldId id="490"/>
            <p14:sldId id="491"/>
            <p14:sldId id="492"/>
            <p14:sldId id="4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78571" autoAdjust="0"/>
  </p:normalViewPr>
  <p:slideViewPr>
    <p:cSldViewPr snapToGrid="0">
      <p:cViewPr varScale="1">
        <p:scale>
          <a:sx n="83" d="100"/>
          <a:sy n="83" d="100"/>
        </p:scale>
        <p:origin x="2382" y="78"/>
      </p:cViewPr>
      <p:guideLst/>
    </p:cSldViewPr>
  </p:slideViewPr>
  <p:notesTextViewPr>
    <p:cViewPr>
      <p:scale>
        <a:sx n="1" d="1"/>
        <a:sy n="1" d="1"/>
      </p:scale>
      <p:origin x="0" y="0"/>
    </p:cViewPr>
  </p:notesTextViewPr>
  <p:sorterViewPr>
    <p:cViewPr varScale="1">
      <p:scale>
        <a:sx n="100" d="100"/>
        <a:sy n="100" d="100"/>
      </p:scale>
      <p:origin x="0" y="-140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A5A290-E821-4AC7-9652-B416DF97BEE2}" type="datetimeFigureOut">
              <a:rPr lang="en-US" smtClean="0"/>
              <a:t>3/26/2021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97342C-2577-48C1-8B6A-1EDF18F0D8F1}" type="slidenum">
              <a:rPr lang="en-US" smtClean="0"/>
              <a:t>‹#›</a:t>
            </a:fld>
            <a:endParaRPr lang="en-US"/>
          </a:p>
        </p:txBody>
      </p:sp>
    </p:spTree>
    <p:extLst>
      <p:ext uri="{BB962C8B-B14F-4D97-AF65-F5344CB8AC3E}">
        <p14:creationId xmlns:p14="http://schemas.microsoft.com/office/powerpoint/2010/main" val="72456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2</a:t>
            </a:fld>
            <a:endParaRPr lang="en-US"/>
          </a:p>
        </p:txBody>
      </p:sp>
    </p:spTree>
    <p:extLst>
      <p:ext uri="{BB962C8B-B14F-4D97-AF65-F5344CB8AC3E}">
        <p14:creationId xmlns:p14="http://schemas.microsoft.com/office/powerpoint/2010/main" val="2652259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24</a:t>
            </a:fld>
            <a:endParaRPr lang="en-US"/>
          </a:p>
        </p:txBody>
      </p:sp>
    </p:spTree>
    <p:extLst>
      <p:ext uri="{BB962C8B-B14F-4D97-AF65-F5344CB8AC3E}">
        <p14:creationId xmlns:p14="http://schemas.microsoft.com/office/powerpoint/2010/main" val="2345523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25</a:t>
            </a:fld>
            <a:endParaRPr lang="en-US"/>
          </a:p>
        </p:txBody>
      </p:sp>
    </p:spTree>
    <p:extLst>
      <p:ext uri="{BB962C8B-B14F-4D97-AF65-F5344CB8AC3E}">
        <p14:creationId xmlns:p14="http://schemas.microsoft.com/office/powerpoint/2010/main" val="268482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27</a:t>
            </a:fld>
            <a:endParaRPr lang="en-US"/>
          </a:p>
        </p:txBody>
      </p:sp>
    </p:spTree>
    <p:extLst>
      <p:ext uri="{BB962C8B-B14F-4D97-AF65-F5344CB8AC3E}">
        <p14:creationId xmlns:p14="http://schemas.microsoft.com/office/powerpoint/2010/main" val="238530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29</a:t>
            </a:fld>
            <a:endParaRPr lang="en-US"/>
          </a:p>
        </p:txBody>
      </p:sp>
    </p:spTree>
    <p:extLst>
      <p:ext uri="{BB962C8B-B14F-4D97-AF65-F5344CB8AC3E}">
        <p14:creationId xmlns:p14="http://schemas.microsoft.com/office/powerpoint/2010/main" val="1626674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32</a:t>
            </a:fld>
            <a:endParaRPr lang="en-US"/>
          </a:p>
        </p:txBody>
      </p:sp>
    </p:spTree>
    <p:extLst>
      <p:ext uri="{BB962C8B-B14F-4D97-AF65-F5344CB8AC3E}">
        <p14:creationId xmlns:p14="http://schemas.microsoft.com/office/powerpoint/2010/main" val="1898387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34</a:t>
            </a:fld>
            <a:endParaRPr lang="en-US"/>
          </a:p>
        </p:txBody>
      </p:sp>
    </p:spTree>
    <p:extLst>
      <p:ext uri="{BB962C8B-B14F-4D97-AF65-F5344CB8AC3E}">
        <p14:creationId xmlns:p14="http://schemas.microsoft.com/office/powerpoint/2010/main" val="179079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35</a:t>
            </a:fld>
            <a:endParaRPr lang="en-US"/>
          </a:p>
        </p:txBody>
      </p:sp>
    </p:spTree>
    <p:extLst>
      <p:ext uri="{BB962C8B-B14F-4D97-AF65-F5344CB8AC3E}">
        <p14:creationId xmlns:p14="http://schemas.microsoft.com/office/powerpoint/2010/main" val="328737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37</a:t>
            </a:fld>
            <a:endParaRPr lang="en-US"/>
          </a:p>
        </p:txBody>
      </p:sp>
    </p:spTree>
    <p:extLst>
      <p:ext uri="{BB962C8B-B14F-4D97-AF65-F5344CB8AC3E}">
        <p14:creationId xmlns:p14="http://schemas.microsoft.com/office/powerpoint/2010/main" val="4014127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39</a:t>
            </a:fld>
            <a:endParaRPr lang="en-US"/>
          </a:p>
        </p:txBody>
      </p:sp>
    </p:spTree>
    <p:extLst>
      <p:ext uri="{BB962C8B-B14F-4D97-AF65-F5344CB8AC3E}">
        <p14:creationId xmlns:p14="http://schemas.microsoft.com/office/powerpoint/2010/main" val="3703066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42</a:t>
            </a:fld>
            <a:endParaRPr lang="en-US"/>
          </a:p>
        </p:txBody>
      </p:sp>
    </p:spTree>
    <p:extLst>
      <p:ext uri="{BB962C8B-B14F-4D97-AF65-F5344CB8AC3E}">
        <p14:creationId xmlns:p14="http://schemas.microsoft.com/office/powerpoint/2010/main" val="365888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3</a:t>
            </a:fld>
            <a:endParaRPr lang="en-US"/>
          </a:p>
        </p:txBody>
      </p:sp>
    </p:spTree>
    <p:extLst>
      <p:ext uri="{BB962C8B-B14F-4D97-AF65-F5344CB8AC3E}">
        <p14:creationId xmlns:p14="http://schemas.microsoft.com/office/powerpoint/2010/main" val="591342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43</a:t>
            </a:fld>
            <a:endParaRPr lang="en-US"/>
          </a:p>
        </p:txBody>
      </p:sp>
    </p:spTree>
    <p:extLst>
      <p:ext uri="{BB962C8B-B14F-4D97-AF65-F5344CB8AC3E}">
        <p14:creationId xmlns:p14="http://schemas.microsoft.com/office/powerpoint/2010/main" val="4021862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45</a:t>
            </a:fld>
            <a:endParaRPr lang="en-US"/>
          </a:p>
        </p:txBody>
      </p:sp>
    </p:spTree>
    <p:extLst>
      <p:ext uri="{BB962C8B-B14F-4D97-AF65-F5344CB8AC3E}">
        <p14:creationId xmlns:p14="http://schemas.microsoft.com/office/powerpoint/2010/main" val="1218222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46</a:t>
            </a:fld>
            <a:endParaRPr lang="en-US"/>
          </a:p>
        </p:txBody>
      </p:sp>
    </p:spTree>
    <p:extLst>
      <p:ext uri="{BB962C8B-B14F-4D97-AF65-F5344CB8AC3E}">
        <p14:creationId xmlns:p14="http://schemas.microsoft.com/office/powerpoint/2010/main" val="138217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p>
            <a:r>
              <a:rPr lang="en-US">
                <a:latin typeface="Arial" charset="0"/>
              </a:rPr>
              <a:t>©Bülent Aybar</a:t>
            </a:r>
          </a:p>
        </p:txBody>
      </p:sp>
      <p:sp>
        <p:nvSpPr>
          <p:cNvPr id="73731" name="Rectangle 7"/>
          <p:cNvSpPr>
            <a:spLocks noGrp="1" noChangeArrowheads="1"/>
          </p:cNvSpPr>
          <p:nvPr>
            <p:ph type="sldNum" sz="quarter" idx="5"/>
          </p:nvPr>
        </p:nvSpPr>
        <p:spPr>
          <a:noFill/>
        </p:spPr>
        <p:txBody>
          <a:bodyPr/>
          <a:lstStyle/>
          <a:p>
            <a:fld id="{2905354E-9406-4445-81CE-0E9574B3FF19}" type="slidenum">
              <a:rPr lang="en-US" smtClean="0">
                <a:latin typeface="Arial" charset="0"/>
              </a:rPr>
              <a:pPr/>
              <a:t>7</a:t>
            </a:fld>
            <a:endParaRPr lang="en-US">
              <a:latin typeface="Arial"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pPr eaLnBrk="1" hangingPunct="1"/>
            <a:r>
              <a:rPr lang="en-US">
                <a:latin typeface="Arial" charset="0"/>
              </a:rPr>
              <a:t>The last bullet point is simply saying that in order R</a:t>
            </a:r>
            <a:r>
              <a:rPr lang="en-US" baseline="-25000">
                <a:latin typeface="Arial" charset="0"/>
              </a:rPr>
              <a:t>$</a:t>
            </a:r>
            <a:r>
              <a:rPr lang="en-US">
                <a:latin typeface="Arial" charset="0"/>
              </a:rPr>
              <a:t>(</a:t>
            </a:r>
            <a:r>
              <a:rPr lang="en-US">
                <a:latin typeface="Arial" charset="0"/>
                <a:cs typeface="Times New Roman" pitchFamily="18" charset="0"/>
              </a:rPr>
              <a:t>€)= [(1+</a:t>
            </a:r>
            <a:r>
              <a:rPr lang="en-US">
                <a:latin typeface="Arial" charset="0"/>
              </a:rPr>
              <a:t>R</a:t>
            </a:r>
            <a:r>
              <a:rPr lang="en-US" baseline="-25000">
                <a:latin typeface="Arial" charset="0"/>
                <a:cs typeface="Times New Roman" pitchFamily="18" charset="0"/>
              </a:rPr>
              <a:t>€</a:t>
            </a:r>
            <a:r>
              <a:rPr lang="en-US">
                <a:latin typeface="Arial" charset="0"/>
                <a:cs typeface="Times New Roman" pitchFamily="18" charset="0"/>
              </a:rPr>
              <a:t>)(S</a:t>
            </a:r>
            <a:r>
              <a:rPr lang="en-US" baseline="-25000">
                <a:latin typeface="Arial" charset="0"/>
                <a:cs typeface="Times New Roman" pitchFamily="18" charset="0"/>
              </a:rPr>
              <a:t>1</a:t>
            </a:r>
            <a:r>
              <a:rPr lang="en-US">
                <a:latin typeface="Arial" charset="0"/>
                <a:cs typeface="Times New Roman" pitchFamily="18" charset="0"/>
              </a:rPr>
              <a:t>/S</a:t>
            </a:r>
            <a:r>
              <a:rPr lang="en-US" baseline="-25000">
                <a:latin typeface="Arial" charset="0"/>
                <a:cs typeface="Times New Roman" pitchFamily="18" charset="0"/>
              </a:rPr>
              <a:t>0</a:t>
            </a:r>
            <a:r>
              <a:rPr lang="en-US">
                <a:latin typeface="Arial" charset="0"/>
                <a:cs typeface="Times New Roman" pitchFamily="18" charset="0"/>
              </a:rPr>
              <a:t>)]-1=R</a:t>
            </a:r>
            <a:r>
              <a:rPr lang="en-US" baseline="-25000">
                <a:latin typeface="Arial" charset="0"/>
                <a:cs typeface="Times New Roman" pitchFamily="18" charset="0"/>
              </a:rPr>
              <a:t>$  </a:t>
            </a:r>
            <a:r>
              <a:rPr lang="en-US">
                <a:latin typeface="Arial" charset="0"/>
                <a:cs typeface="Times New Roman" pitchFamily="18" charset="0"/>
              </a:rPr>
              <a:t>to hold, S</a:t>
            </a:r>
            <a:r>
              <a:rPr lang="en-US" baseline="-25000">
                <a:latin typeface="Arial" charset="0"/>
                <a:cs typeface="Times New Roman" pitchFamily="18" charset="0"/>
              </a:rPr>
              <a:t>1  </a:t>
            </a:r>
            <a:r>
              <a:rPr lang="en-US">
                <a:latin typeface="Arial" charset="0"/>
                <a:cs typeface="Times New Roman" pitchFamily="18" charset="0"/>
              </a:rPr>
              <a:t>should take a specific value. That value is indeed can be seen at time 0, because all the variables in the above equation, but S</a:t>
            </a:r>
            <a:r>
              <a:rPr lang="en-US" baseline="-25000">
                <a:latin typeface="Arial" charset="0"/>
                <a:cs typeface="Times New Roman" pitchFamily="18" charset="0"/>
              </a:rPr>
              <a:t>1</a:t>
            </a:r>
            <a:r>
              <a:rPr lang="en-US">
                <a:latin typeface="Arial" charset="0"/>
                <a:cs typeface="Times New Roman" pitchFamily="18" charset="0"/>
              </a:rPr>
              <a:t> is known.  And only for one specific value of S1 can satisfy this relationship.</a:t>
            </a:r>
            <a:endParaRPr lang="en-US" baseline="-25000">
              <a:latin typeface="Arial" charset="0"/>
            </a:endParaRPr>
          </a:p>
        </p:txBody>
      </p:sp>
    </p:spTree>
    <p:extLst>
      <p:ext uri="{BB962C8B-B14F-4D97-AF65-F5344CB8AC3E}">
        <p14:creationId xmlns:p14="http://schemas.microsoft.com/office/powerpoint/2010/main" val="372403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p>
            <a:r>
              <a:rPr lang="en-US">
                <a:latin typeface="Arial" charset="0"/>
              </a:rPr>
              <a:t>©Bülent Aybar</a:t>
            </a:r>
          </a:p>
        </p:txBody>
      </p:sp>
      <p:sp>
        <p:nvSpPr>
          <p:cNvPr id="73731" name="Rectangle 7"/>
          <p:cNvSpPr>
            <a:spLocks noGrp="1" noChangeArrowheads="1"/>
          </p:cNvSpPr>
          <p:nvPr>
            <p:ph type="sldNum" sz="quarter" idx="5"/>
          </p:nvPr>
        </p:nvSpPr>
        <p:spPr>
          <a:noFill/>
        </p:spPr>
        <p:txBody>
          <a:bodyPr/>
          <a:lstStyle/>
          <a:p>
            <a:fld id="{2905354E-9406-4445-81CE-0E9574B3FF19}" type="slidenum">
              <a:rPr lang="en-US" smtClean="0">
                <a:latin typeface="Arial" charset="0"/>
              </a:rPr>
              <a:pPr/>
              <a:t>8</a:t>
            </a:fld>
            <a:endParaRPr lang="en-US">
              <a:latin typeface="Arial"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pPr eaLnBrk="1" hangingPunct="1"/>
            <a:r>
              <a:rPr lang="en-US">
                <a:latin typeface="Arial" charset="0"/>
              </a:rPr>
              <a:t>The last bullet point is simply saying that in order R</a:t>
            </a:r>
            <a:r>
              <a:rPr lang="en-US" baseline="-25000">
                <a:latin typeface="Arial" charset="0"/>
              </a:rPr>
              <a:t>$</a:t>
            </a:r>
            <a:r>
              <a:rPr lang="en-US">
                <a:latin typeface="Arial" charset="0"/>
              </a:rPr>
              <a:t>(</a:t>
            </a:r>
            <a:r>
              <a:rPr lang="en-US">
                <a:latin typeface="Arial" charset="0"/>
                <a:cs typeface="Times New Roman" pitchFamily="18" charset="0"/>
              </a:rPr>
              <a:t>€)= [(1+</a:t>
            </a:r>
            <a:r>
              <a:rPr lang="en-US">
                <a:latin typeface="Arial" charset="0"/>
              </a:rPr>
              <a:t>R</a:t>
            </a:r>
            <a:r>
              <a:rPr lang="en-US" baseline="-25000">
                <a:latin typeface="Arial" charset="0"/>
                <a:cs typeface="Times New Roman" pitchFamily="18" charset="0"/>
              </a:rPr>
              <a:t>€</a:t>
            </a:r>
            <a:r>
              <a:rPr lang="en-US">
                <a:latin typeface="Arial" charset="0"/>
                <a:cs typeface="Times New Roman" pitchFamily="18" charset="0"/>
              </a:rPr>
              <a:t>)(S</a:t>
            </a:r>
            <a:r>
              <a:rPr lang="en-US" baseline="-25000">
                <a:latin typeface="Arial" charset="0"/>
                <a:cs typeface="Times New Roman" pitchFamily="18" charset="0"/>
              </a:rPr>
              <a:t>1</a:t>
            </a:r>
            <a:r>
              <a:rPr lang="en-US">
                <a:latin typeface="Arial" charset="0"/>
                <a:cs typeface="Times New Roman" pitchFamily="18" charset="0"/>
              </a:rPr>
              <a:t>/S</a:t>
            </a:r>
            <a:r>
              <a:rPr lang="en-US" baseline="-25000">
                <a:latin typeface="Arial" charset="0"/>
                <a:cs typeface="Times New Roman" pitchFamily="18" charset="0"/>
              </a:rPr>
              <a:t>0</a:t>
            </a:r>
            <a:r>
              <a:rPr lang="en-US">
                <a:latin typeface="Arial" charset="0"/>
                <a:cs typeface="Times New Roman" pitchFamily="18" charset="0"/>
              </a:rPr>
              <a:t>)]-1=R</a:t>
            </a:r>
            <a:r>
              <a:rPr lang="en-US" baseline="-25000">
                <a:latin typeface="Arial" charset="0"/>
                <a:cs typeface="Times New Roman" pitchFamily="18" charset="0"/>
              </a:rPr>
              <a:t>$  </a:t>
            </a:r>
            <a:r>
              <a:rPr lang="en-US">
                <a:latin typeface="Arial" charset="0"/>
                <a:cs typeface="Times New Roman" pitchFamily="18" charset="0"/>
              </a:rPr>
              <a:t>to hold, S</a:t>
            </a:r>
            <a:r>
              <a:rPr lang="en-US" baseline="-25000">
                <a:latin typeface="Arial" charset="0"/>
                <a:cs typeface="Times New Roman" pitchFamily="18" charset="0"/>
              </a:rPr>
              <a:t>1  </a:t>
            </a:r>
            <a:r>
              <a:rPr lang="en-US">
                <a:latin typeface="Arial" charset="0"/>
                <a:cs typeface="Times New Roman" pitchFamily="18" charset="0"/>
              </a:rPr>
              <a:t>should take a specific value. That value is indeed can be seen at time 0, because all the variables in the above equation, but S</a:t>
            </a:r>
            <a:r>
              <a:rPr lang="en-US" baseline="-25000">
                <a:latin typeface="Arial" charset="0"/>
                <a:cs typeface="Times New Roman" pitchFamily="18" charset="0"/>
              </a:rPr>
              <a:t>1</a:t>
            </a:r>
            <a:r>
              <a:rPr lang="en-US">
                <a:latin typeface="Arial" charset="0"/>
                <a:cs typeface="Times New Roman" pitchFamily="18" charset="0"/>
              </a:rPr>
              <a:t> is known.  And only for one specific value of S1 can satisfy this relationship.</a:t>
            </a:r>
            <a:endParaRPr lang="en-US" baseline="-25000">
              <a:latin typeface="Arial" charset="0"/>
            </a:endParaRPr>
          </a:p>
        </p:txBody>
      </p:sp>
    </p:spTree>
    <p:extLst>
      <p:ext uri="{BB962C8B-B14F-4D97-AF65-F5344CB8AC3E}">
        <p14:creationId xmlns:p14="http://schemas.microsoft.com/office/powerpoint/2010/main" val="99704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10</a:t>
            </a:fld>
            <a:endParaRPr lang="en-US"/>
          </a:p>
        </p:txBody>
      </p:sp>
    </p:spTree>
    <p:extLst>
      <p:ext uri="{BB962C8B-B14F-4D97-AF65-F5344CB8AC3E}">
        <p14:creationId xmlns:p14="http://schemas.microsoft.com/office/powerpoint/2010/main" val="30235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12</a:t>
            </a:fld>
            <a:endParaRPr lang="en-US"/>
          </a:p>
        </p:txBody>
      </p:sp>
    </p:spTree>
    <p:extLst>
      <p:ext uri="{BB962C8B-B14F-4D97-AF65-F5344CB8AC3E}">
        <p14:creationId xmlns:p14="http://schemas.microsoft.com/office/powerpoint/2010/main" val="52990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19</a:t>
            </a:fld>
            <a:endParaRPr lang="en-US"/>
          </a:p>
        </p:txBody>
      </p:sp>
    </p:spTree>
    <p:extLst>
      <p:ext uri="{BB962C8B-B14F-4D97-AF65-F5344CB8AC3E}">
        <p14:creationId xmlns:p14="http://schemas.microsoft.com/office/powerpoint/2010/main" val="3727511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20</a:t>
            </a:fld>
            <a:endParaRPr lang="en-US"/>
          </a:p>
        </p:txBody>
      </p:sp>
    </p:spTree>
    <p:extLst>
      <p:ext uri="{BB962C8B-B14F-4D97-AF65-F5344CB8AC3E}">
        <p14:creationId xmlns:p14="http://schemas.microsoft.com/office/powerpoint/2010/main" val="55780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22</a:t>
            </a:fld>
            <a:endParaRPr lang="en-US"/>
          </a:p>
        </p:txBody>
      </p:sp>
    </p:spTree>
    <p:extLst>
      <p:ext uri="{BB962C8B-B14F-4D97-AF65-F5344CB8AC3E}">
        <p14:creationId xmlns:p14="http://schemas.microsoft.com/office/powerpoint/2010/main" val="297282589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3/26/2021</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pic>
        <p:nvPicPr>
          <p:cNvPr id="13" name="Picture 12">
            <a:extLst>
              <a:ext uri="{FF2B5EF4-FFF2-40B4-BE49-F238E27FC236}">
                <a16:creationId xmlns:a16="http://schemas.microsoft.com/office/drawing/2014/main" id="{F4388845-6B23-4B8D-9CC0-8C469935C86A}"/>
              </a:ext>
            </a:extLst>
          </p:cNvPr>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t="42222" b="43373"/>
          <a:stretch/>
        </p:blipFill>
        <p:spPr>
          <a:xfrm>
            <a:off x="0" y="5503"/>
            <a:ext cx="9143999" cy="930680"/>
          </a:xfrm>
          <a:prstGeom prst="rect">
            <a:avLst/>
          </a:prstGeom>
          <a:effectLst>
            <a:outerShdw blurRad="50800" dist="50800" dir="5400000" algn="ctr" rotWithShape="0">
              <a:srgbClr val="000000">
                <a:alpha val="54000"/>
              </a:srgbClr>
            </a:outerShdw>
          </a:effectLst>
        </p:spPr>
      </p:pic>
    </p:spTree>
    <p:extLst>
      <p:ext uri="{BB962C8B-B14F-4D97-AF65-F5344CB8AC3E}">
        <p14:creationId xmlns:p14="http://schemas.microsoft.com/office/powerpoint/2010/main" val="400306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3/26/2021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9562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3/26/2021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3567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3/26/2021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7790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3/26/2021</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pic>
        <p:nvPicPr>
          <p:cNvPr id="11" name="Picture 10">
            <a:extLst>
              <a:ext uri="{FF2B5EF4-FFF2-40B4-BE49-F238E27FC236}">
                <a16:creationId xmlns:a16="http://schemas.microsoft.com/office/drawing/2014/main" id="{79A38779-EB4A-4EB0-B03A-F26C0F994CA6}"/>
              </a:ext>
            </a:extLst>
          </p:cNvPr>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t="42222" b="43373"/>
          <a:stretch/>
        </p:blipFill>
        <p:spPr>
          <a:xfrm>
            <a:off x="0" y="5503"/>
            <a:ext cx="9143999" cy="930680"/>
          </a:xfrm>
          <a:prstGeom prst="rect">
            <a:avLst/>
          </a:prstGeom>
          <a:effectLst>
            <a:outerShdw blurRad="50800" dist="50800" dir="5400000" algn="ctr" rotWithShape="0">
              <a:srgbClr val="000000">
                <a:alpha val="54000"/>
              </a:srgbClr>
            </a:outerShdw>
          </a:effectLst>
        </p:spPr>
      </p:pic>
    </p:spTree>
    <p:extLst>
      <p:ext uri="{BB962C8B-B14F-4D97-AF65-F5344CB8AC3E}">
        <p14:creationId xmlns:p14="http://schemas.microsoft.com/office/powerpoint/2010/main" val="206130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6475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3/26/2021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3510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3/26/2021</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995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3/26/2021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2244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3/26/2021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pic>
        <p:nvPicPr>
          <p:cNvPr id="15" name="Picture 14">
            <a:extLst>
              <a:ext uri="{FF2B5EF4-FFF2-40B4-BE49-F238E27FC236}">
                <a16:creationId xmlns:a16="http://schemas.microsoft.com/office/drawing/2014/main" id="{F7ED41AE-B078-431F-9B62-533AE42892E7}"/>
              </a:ext>
            </a:extLst>
          </p:cNvPr>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t="42222" b="43373"/>
          <a:stretch/>
        </p:blipFill>
        <p:spPr>
          <a:xfrm>
            <a:off x="0" y="5503"/>
            <a:ext cx="9143999" cy="930680"/>
          </a:xfrm>
          <a:prstGeom prst="rect">
            <a:avLst/>
          </a:prstGeom>
          <a:effectLst>
            <a:outerShdw blurRad="50800" dist="50800" dir="5400000" algn="ctr" rotWithShape="0">
              <a:srgbClr val="000000">
                <a:alpha val="54000"/>
              </a:srgbClr>
            </a:outerShdw>
          </a:effectLst>
        </p:spPr>
      </p:pic>
    </p:spTree>
    <p:extLst>
      <p:ext uri="{BB962C8B-B14F-4D97-AF65-F5344CB8AC3E}">
        <p14:creationId xmlns:p14="http://schemas.microsoft.com/office/powerpoint/2010/main" val="1077981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3/26/2021</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pic>
        <p:nvPicPr>
          <p:cNvPr id="15" name="Picture 14">
            <a:extLst>
              <a:ext uri="{FF2B5EF4-FFF2-40B4-BE49-F238E27FC236}">
                <a16:creationId xmlns:a16="http://schemas.microsoft.com/office/drawing/2014/main" id="{C4169E75-3FDA-43D0-9013-A07FBA9FF9A7}"/>
              </a:ext>
            </a:extLst>
          </p:cNvPr>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t="42222" b="43373"/>
          <a:stretch/>
        </p:blipFill>
        <p:spPr>
          <a:xfrm>
            <a:off x="0" y="5503"/>
            <a:ext cx="9143999" cy="930680"/>
          </a:xfrm>
          <a:prstGeom prst="rect">
            <a:avLst/>
          </a:prstGeom>
          <a:effectLst>
            <a:outerShdw blurRad="50800" dist="50800" dir="5400000" algn="ctr" rotWithShape="0">
              <a:srgbClr val="000000">
                <a:alpha val="54000"/>
              </a:srgbClr>
            </a:outerShdw>
          </a:effectLst>
        </p:spPr>
      </p:pic>
    </p:spTree>
    <p:extLst>
      <p:ext uri="{BB962C8B-B14F-4D97-AF65-F5344CB8AC3E}">
        <p14:creationId xmlns:p14="http://schemas.microsoft.com/office/powerpoint/2010/main" val="3052832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3/26/2021</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pic>
        <p:nvPicPr>
          <p:cNvPr id="10" name="Picture 9">
            <a:extLst>
              <a:ext uri="{FF2B5EF4-FFF2-40B4-BE49-F238E27FC236}">
                <a16:creationId xmlns:a16="http://schemas.microsoft.com/office/drawing/2014/main" id="{45BB1A5A-F818-468F-94F6-63B46928AFB4}"/>
              </a:ext>
            </a:extLst>
          </p:cNvPr>
          <p:cNvPicPr>
            <a:picLocks noChangeAspect="1"/>
          </p:cNvPicPr>
          <p:nvPr userDrawn="1"/>
        </p:nvPicPr>
        <p:blipFill rotWithShape="1">
          <a:blip r:embed="rId15" cstate="email">
            <a:clrChange>
              <a:clrFrom>
                <a:srgbClr val="020818"/>
              </a:clrFrom>
              <a:clrTo>
                <a:srgbClr val="020818">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t="42222" b="43373"/>
          <a:stretch/>
        </p:blipFill>
        <p:spPr>
          <a:xfrm>
            <a:off x="0" y="5503"/>
            <a:ext cx="9143999" cy="930680"/>
          </a:xfrm>
          <a:prstGeom prst="rect">
            <a:avLst/>
          </a:prstGeom>
          <a:effectLst>
            <a:outerShdw blurRad="50800" dist="50800" dir="5400000" algn="ctr" rotWithShape="0">
              <a:srgbClr val="000000">
                <a:alpha val="54000"/>
              </a:srgbClr>
            </a:outerShdw>
          </a:effectLst>
        </p:spPr>
      </p:pic>
    </p:spTree>
    <p:extLst>
      <p:ext uri="{BB962C8B-B14F-4D97-AF65-F5344CB8AC3E}">
        <p14:creationId xmlns:p14="http://schemas.microsoft.com/office/powerpoint/2010/main" val="119518819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xml"/><Relationship Id="rId7" Type="http://schemas.openxmlformats.org/officeDocument/2006/relationships/oleObject" Target="../embeddings/oleObject5.bin"/><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13.png"/><Relationship Id="rId10" Type="http://schemas.openxmlformats.org/officeDocument/2006/relationships/image" Target="../media/image14.wmf"/><Relationship Id="rId4" Type="http://schemas.openxmlformats.org/officeDocument/2006/relationships/notesSlide" Target="../notesSlides/notesSlide5.xml"/><Relationship Id="rId9"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xml"/><Relationship Id="rId7" Type="http://schemas.openxmlformats.org/officeDocument/2006/relationships/oleObject" Target="../embeddings/oleObject5.bin"/><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slideLayout" Target="../slideLayouts/slideLayout2.xml"/><Relationship Id="rId7" Type="http://schemas.openxmlformats.org/officeDocument/2006/relationships/oleObject" Target="../embeddings/oleObject6.bin"/><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image" Target="../media/image15.png"/><Relationship Id="rId10" Type="http://schemas.openxmlformats.org/officeDocument/2006/relationships/image" Target="../media/image16.wmf"/><Relationship Id="rId4" Type="http://schemas.openxmlformats.org/officeDocument/2006/relationships/notesSlide" Target="../notesSlides/notesSlide6.xml"/><Relationship Id="rId9"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tags" Target="../tags/tag17.xml"/><Relationship Id="rId7" Type="http://schemas.openxmlformats.org/officeDocument/2006/relationships/oleObject" Target="../embeddings/oleObject10.bin"/><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7.wmf"/><Relationship Id="rId11" Type="http://schemas.openxmlformats.org/officeDocument/2006/relationships/image" Target="../media/image4.png"/><Relationship Id="rId5" Type="http://schemas.openxmlformats.org/officeDocument/2006/relationships/oleObject" Target="../embeddings/oleObject9.bin"/><Relationship Id="rId10" Type="http://schemas.openxmlformats.org/officeDocument/2006/relationships/image" Target="../media/image16.wmf"/><Relationship Id="rId4" Type="http://schemas.openxmlformats.org/officeDocument/2006/relationships/slideLayout" Target="../slideLayouts/slideLayout2.xml"/><Relationship Id="rId9"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1.wmf"/><Relationship Id="rId3" Type="http://schemas.openxmlformats.org/officeDocument/2006/relationships/tags" Target="../tags/tag20.xml"/><Relationship Id="rId7" Type="http://schemas.openxmlformats.org/officeDocument/2006/relationships/image" Target="../media/image19.wmf"/><Relationship Id="rId12" Type="http://schemas.openxmlformats.org/officeDocument/2006/relationships/oleObject" Target="../embeddings/oleObject5.bin"/><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oleObject" Target="../embeddings/oleObject11.bin"/><Relationship Id="rId11" Type="http://schemas.openxmlformats.org/officeDocument/2006/relationships/image" Target="../media/image21.wmf"/><Relationship Id="rId5" Type="http://schemas.openxmlformats.org/officeDocument/2006/relationships/slideLayout" Target="../slideLayouts/slideLayout2.xml"/><Relationship Id="rId10" Type="http://schemas.openxmlformats.org/officeDocument/2006/relationships/oleObject" Target="../embeddings/oleObject13.bin"/><Relationship Id="rId4" Type="http://schemas.openxmlformats.org/officeDocument/2006/relationships/tags" Target="../tags/tag21.xml"/><Relationship Id="rId9" Type="http://schemas.openxmlformats.org/officeDocument/2006/relationships/image" Target="../media/image20.wmf"/></Relationships>
</file>

<file path=ppt/slides/_rels/slide1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tags" Target="../tags/tag24.xml"/><Relationship Id="rId7" Type="http://schemas.openxmlformats.org/officeDocument/2006/relationships/oleObject" Target="../embeddings/oleObject15.bin"/><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2.wmf"/><Relationship Id="rId5" Type="http://schemas.openxmlformats.org/officeDocument/2006/relationships/oleObject" Target="../embeddings/oleObject14.bin"/><Relationship Id="rId10" Type="http://schemas.openxmlformats.org/officeDocument/2006/relationships/image" Target="../media/image19.wmf"/><Relationship Id="rId4" Type="http://schemas.openxmlformats.org/officeDocument/2006/relationships/slideLayout" Target="../slideLayouts/slideLayout2.xml"/><Relationship Id="rId9"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4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2.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xml"/><Relationship Id="rId7" Type="http://schemas.openxmlformats.org/officeDocument/2006/relationships/oleObject" Target="../embeddings/oleObject5.bin"/><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60B5-75B3-483F-A892-2F35EF286377}"/>
              </a:ext>
            </a:extLst>
          </p:cNvPr>
          <p:cNvSpPr>
            <a:spLocks noGrp="1"/>
          </p:cNvSpPr>
          <p:nvPr>
            <p:ph type="ctrTitle"/>
          </p:nvPr>
        </p:nvSpPr>
        <p:spPr/>
        <p:txBody>
          <a:bodyPr/>
          <a:lstStyle/>
          <a:p>
            <a:pPr algn="ctr"/>
            <a:r>
              <a:rPr lang="en-US" dirty="0"/>
              <a:t>International Corporate Finance</a:t>
            </a:r>
          </a:p>
        </p:txBody>
      </p:sp>
      <p:sp>
        <p:nvSpPr>
          <p:cNvPr id="3" name="Subtitle 2">
            <a:extLst>
              <a:ext uri="{FF2B5EF4-FFF2-40B4-BE49-F238E27FC236}">
                <a16:creationId xmlns:a16="http://schemas.microsoft.com/office/drawing/2014/main" id="{AD9FF953-555F-4081-81B0-77FE729C9858}"/>
              </a:ext>
            </a:extLst>
          </p:cNvPr>
          <p:cNvSpPr>
            <a:spLocks noGrp="1"/>
          </p:cNvSpPr>
          <p:nvPr>
            <p:ph type="subTitle" idx="1"/>
          </p:nvPr>
        </p:nvSpPr>
        <p:spPr>
          <a:xfrm>
            <a:off x="1405059" y="4991793"/>
            <a:ext cx="5918454" cy="1069848"/>
          </a:xfrm>
        </p:spPr>
        <p:txBody>
          <a:bodyPr>
            <a:normAutofit/>
          </a:bodyPr>
          <a:lstStyle/>
          <a:p>
            <a:pPr algn="ctr"/>
            <a:r>
              <a:rPr lang="en-US" sz="2800" dirty="0"/>
              <a:t>Review Session 3</a:t>
            </a:r>
          </a:p>
          <a:p>
            <a:pPr algn="ctr"/>
            <a:r>
              <a:rPr lang="en-US" sz="2800" dirty="0"/>
              <a:t>Nicole Hruban</a:t>
            </a:r>
          </a:p>
        </p:txBody>
      </p:sp>
    </p:spTree>
    <p:extLst>
      <p:ext uri="{BB962C8B-B14F-4D97-AF65-F5344CB8AC3E}">
        <p14:creationId xmlns:p14="http://schemas.microsoft.com/office/powerpoint/2010/main" val="3481506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sz="1800" dirty="0"/>
                  <a:t>Assume that you invest in a German Corporate Bond and you expect to earn 4% return in Euro terms. Current spot rate is $1.1990 per Euro and spot rate expected in one year is $1.2500. What would be your dollar return on your Euro investment?</a:t>
                </a:r>
              </a:p>
              <a:p>
                <a:r>
                  <a:rPr lang="en-US" sz="1800" dirty="0"/>
                  <a:t>STEP 1) Determine the investment country and currency </a:t>
                </a:r>
              </a:p>
              <a:p>
                <a:pPr lvl="1"/>
                <a:r>
                  <a:rPr lang="en-US" sz="1600" dirty="0"/>
                  <a:t>Investment Country: Germany</a:t>
                </a:r>
              </a:p>
              <a:p>
                <a:pPr lvl="1"/>
                <a:r>
                  <a:rPr lang="en-US" sz="1600" dirty="0"/>
                  <a:t>Investment Currency: Euro</a:t>
                </a:r>
              </a:p>
              <a:p>
                <a:r>
                  <a:rPr lang="en-US" sz="1800" dirty="0"/>
                  <a:t>STEP 2) Look at how the exchange rate is expressed to determine applicable formula</a:t>
                </a:r>
              </a:p>
              <a:p>
                <a:pPr lvl="1"/>
                <a:r>
                  <a:rPr lang="en-US" sz="1600" dirty="0"/>
                  <a:t>The Spot rate is quotes as $units per 1 Euro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𝑆</m:t>
                        </m:r>
                      </m:e>
                      <m:sub>
                        <m:f>
                          <m:fPr>
                            <m:ctrlPr>
                              <a:rPr lang="en-US" sz="1600" i="1" smtClean="0">
                                <a:latin typeface="Cambria Math" panose="02040503050406030204" pitchFamily="18" charset="0"/>
                              </a:rPr>
                            </m:ctrlPr>
                          </m:fPr>
                          <m:num>
                            <m:r>
                              <a:rPr lang="en-US" sz="1600" b="0" i="1" smtClean="0">
                                <a:solidFill>
                                  <a:srgbClr val="0070C0"/>
                                </a:solidFill>
                                <a:latin typeface="Cambria Math" panose="02040503050406030204" pitchFamily="18" charset="0"/>
                              </a:rPr>
                              <m:t>$</m:t>
                            </m:r>
                          </m:num>
                          <m:den>
                            <m:r>
                              <a:rPr lang="en-US" sz="1600" i="1" smtClean="0">
                                <a:solidFill>
                                  <a:srgbClr val="00B050"/>
                                </a:solidFill>
                                <a:latin typeface="Cambria Math" panose="02040503050406030204" pitchFamily="18" charset="0"/>
                                <a:ea typeface="Cambria Math" panose="02040503050406030204" pitchFamily="18" charset="0"/>
                              </a:rPr>
                              <m:t>∈</m:t>
                            </m:r>
                          </m:den>
                        </m:f>
                      </m:sub>
                    </m:sSub>
                  </m:oMath>
                </a14:m>
                <a:r>
                  <a:rPr lang="en-US" sz="1600" dirty="0"/>
                  <a:t> =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f>
                          <m:fPr>
                            <m:ctrlPr>
                              <a:rPr lang="en-US" sz="1600" i="1">
                                <a:latin typeface="Cambria Math" panose="02040503050406030204" pitchFamily="18" charset="0"/>
                              </a:rPr>
                            </m:ctrlPr>
                          </m:fPr>
                          <m:num>
                            <m:r>
                              <a:rPr lang="en-US" sz="1600" b="0" i="1" smtClean="0">
                                <a:latin typeface="Cambria Math" panose="02040503050406030204" pitchFamily="18" charset="0"/>
                              </a:rPr>
                              <m:t>𝐷𝐶</m:t>
                            </m:r>
                          </m:num>
                          <m:den>
                            <m:r>
                              <a:rPr lang="en-US" sz="1600" b="0" i="1" smtClean="0">
                                <a:latin typeface="Cambria Math" panose="02040503050406030204" pitchFamily="18" charset="0"/>
                                <a:ea typeface="Cambria Math" panose="02040503050406030204" pitchFamily="18" charset="0"/>
                              </a:rPr>
                              <m:t>𝐹𝐶</m:t>
                            </m:r>
                          </m:den>
                        </m:f>
                      </m:sub>
                    </m:sSub>
                  </m:oMath>
                </a14:m>
                <a:r>
                  <a:rPr lang="en-US" sz="1600" dirty="0"/>
                  <a:t>) =&gt; the exchange rate is expressed as </a:t>
                </a:r>
                <a:r>
                  <a:rPr lang="en-US" sz="1600" b="1" dirty="0">
                    <a:solidFill>
                      <a:srgbClr val="0066FF"/>
                    </a:solidFill>
                  </a:rPr>
                  <a:t># USD </a:t>
                </a:r>
                <a:r>
                  <a:rPr lang="en-US" sz="1600" b="1" dirty="0">
                    <a:solidFill>
                      <a:srgbClr val="00B050"/>
                    </a:solidFill>
                  </a:rPr>
                  <a:t>per Investment Currency </a:t>
                </a:r>
                <a:r>
                  <a:rPr lang="en-US" sz="1600" dirty="0"/>
                  <a:t>(investment currency is FC) </a:t>
                </a:r>
                <a:r>
                  <a:rPr lang="en-US" sz="1600" b="1" dirty="0"/>
                  <a:t>=&gt; </a:t>
                </a:r>
                <a:r>
                  <a:rPr lang="en-US" sz="1600" dirty="0"/>
                  <a:t> This means we need to use:</a:t>
                </a:r>
              </a:p>
              <a:p>
                <a:endParaRPr lang="en-US" sz="1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5"/>
                <a:stretch>
                  <a:fillRect l="-314" t="-1353" r="-1176"/>
                </a:stretch>
              </a:blipFill>
            </p:spPr>
            <p:txBody>
              <a:bodyPr/>
              <a:lstStyle/>
              <a:p>
                <a:r>
                  <a:rPr lang="en-US">
                    <a:noFill/>
                  </a:rPr>
                  <a:t> </a:t>
                </a:r>
              </a:p>
            </p:txBody>
          </p:sp>
        </mc:Fallback>
      </mc:AlternateContent>
      <p:sp>
        <p:nvSpPr>
          <p:cNvPr id="7" name="Rectangle 2">
            <a:extLst>
              <a:ext uri="{FF2B5EF4-FFF2-40B4-BE49-F238E27FC236}">
                <a16:creationId xmlns:a16="http://schemas.microsoft.com/office/drawing/2014/main" id="{CC1DB398-2790-4165-BE45-E438BE92212A}"/>
              </a:ext>
            </a:extLst>
          </p:cNvPr>
          <p:cNvSpPr txBox="1">
            <a:spLocks noChangeArrowheads="1"/>
          </p:cNvSpPr>
          <p:nvPr/>
        </p:nvSpPr>
        <p:spPr>
          <a:xfrm>
            <a:off x="352425" y="782525"/>
            <a:ext cx="8239125"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en-US" dirty="0"/>
              <a:t>Using IFE to determine return on foreign investment</a:t>
            </a:r>
            <a:endParaRPr lang="en-US" sz="2400" dirty="0"/>
          </a:p>
        </p:txBody>
      </p:sp>
      <p:graphicFrame>
        <p:nvGraphicFramePr>
          <p:cNvPr id="4" name="Object 3">
            <a:extLst>
              <a:ext uri="{FF2B5EF4-FFF2-40B4-BE49-F238E27FC236}">
                <a16:creationId xmlns:a16="http://schemas.microsoft.com/office/drawing/2014/main" id="{A0C462D7-D5A2-44FC-928E-2758FE883D7B}"/>
              </a:ext>
            </a:extLst>
          </p:cNvPr>
          <p:cNvGraphicFramePr>
            <a:graphicFrameLocks noChangeAspect="1"/>
          </p:cNvGraphicFramePr>
          <p:nvPr>
            <p:custDataLst>
              <p:tags r:id="rId1"/>
            </p:custDataLst>
          </p:nvPr>
        </p:nvGraphicFramePr>
        <p:xfrm>
          <a:off x="2658815" y="5549591"/>
          <a:ext cx="4360862" cy="614362"/>
        </p:xfrm>
        <a:graphic>
          <a:graphicData uri="http://schemas.openxmlformats.org/presentationml/2006/ole">
            <mc:AlternateContent xmlns:mc="http://schemas.openxmlformats.org/markup-compatibility/2006">
              <mc:Choice xmlns:v="urn:schemas-microsoft-com:vml" Requires="v">
                <p:oleObj name="Equation" r:id="rId7" imgW="3225600" imgH="482400" progId="Equation.DSMT4">
                  <p:embed/>
                </p:oleObj>
              </mc:Choice>
              <mc:Fallback>
                <p:oleObj name="Equation" r:id="rId7" imgW="3225600" imgH="482400" progId="Equation.DSMT4">
                  <p:embed/>
                  <p:pic>
                    <p:nvPicPr>
                      <p:cNvPr id="4" name="Object 3">
                        <a:extLst>
                          <a:ext uri="{FF2B5EF4-FFF2-40B4-BE49-F238E27FC236}">
                            <a16:creationId xmlns:a16="http://schemas.microsoft.com/office/drawing/2014/main" id="{A0C462D7-D5A2-44FC-928E-2758FE883D7B}"/>
                          </a:ext>
                        </a:extLst>
                      </p:cNvPr>
                      <p:cNvPicPr>
                        <a:picLocks noChangeAspect="1" noChangeArrowheads="1"/>
                      </p:cNvPicPr>
                      <p:nvPr/>
                    </p:nvPicPr>
                    <p:blipFill>
                      <a:blip r:embed="rId8"/>
                      <a:srcRect/>
                      <a:stretch>
                        <a:fillRect/>
                      </a:stretch>
                    </p:blipFill>
                    <p:spPr bwMode="auto">
                      <a:xfrm>
                        <a:off x="2658815" y="5549591"/>
                        <a:ext cx="4360862" cy="614362"/>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C611AC9E-EE1D-4E2A-A0C8-23C691D59B3D}"/>
              </a:ext>
            </a:extLst>
          </p:cNvPr>
          <p:cNvSpPr txBox="1"/>
          <p:nvPr/>
        </p:nvSpPr>
        <p:spPr>
          <a:xfrm>
            <a:off x="2136281" y="5622326"/>
            <a:ext cx="590550" cy="369332"/>
          </a:xfrm>
          <a:prstGeom prst="rect">
            <a:avLst/>
          </a:prstGeom>
          <a:noFill/>
        </p:spPr>
        <p:txBody>
          <a:bodyPr wrap="square" rtlCol="0">
            <a:spAutoFit/>
          </a:bodyPr>
          <a:lstStyle/>
          <a:p>
            <a:r>
              <a:rPr lang="en-US" dirty="0">
                <a:solidFill>
                  <a:srgbClr val="FF0000"/>
                </a:solidFill>
              </a:rPr>
              <a:t>F1:</a:t>
            </a:r>
          </a:p>
        </p:txBody>
      </p:sp>
      <p:graphicFrame>
        <p:nvGraphicFramePr>
          <p:cNvPr id="6" name="Object 5">
            <a:extLst>
              <a:ext uri="{FF2B5EF4-FFF2-40B4-BE49-F238E27FC236}">
                <a16:creationId xmlns:a16="http://schemas.microsoft.com/office/drawing/2014/main" id="{B154EE59-1752-42DC-BC15-4315A561C24B}"/>
              </a:ext>
            </a:extLst>
          </p:cNvPr>
          <p:cNvGraphicFramePr>
            <a:graphicFrameLocks noChangeAspect="1"/>
          </p:cNvGraphicFramePr>
          <p:nvPr>
            <p:custDataLst>
              <p:tags r:id="rId2"/>
            </p:custDataLst>
          </p:nvPr>
        </p:nvGraphicFramePr>
        <p:xfrm>
          <a:off x="1291431" y="6056310"/>
          <a:ext cx="6561137" cy="819150"/>
        </p:xfrm>
        <a:graphic>
          <a:graphicData uri="http://schemas.openxmlformats.org/presentationml/2006/ole">
            <mc:AlternateContent xmlns:mc="http://schemas.openxmlformats.org/markup-compatibility/2006">
              <mc:Choice xmlns:v="urn:schemas-microsoft-com:vml" Requires="v">
                <p:oleObj name="Equation" r:id="rId9" imgW="3644640" imgH="482400" progId="Equation.DSMT4">
                  <p:embed/>
                </p:oleObj>
              </mc:Choice>
              <mc:Fallback>
                <p:oleObj name="Equation" r:id="rId9" imgW="3644640" imgH="482400" progId="Equation.DSMT4">
                  <p:embed/>
                  <p:pic>
                    <p:nvPicPr>
                      <p:cNvPr id="6" name="Object 5">
                        <a:extLst>
                          <a:ext uri="{FF2B5EF4-FFF2-40B4-BE49-F238E27FC236}">
                            <a16:creationId xmlns:a16="http://schemas.microsoft.com/office/drawing/2014/main" id="{B154EE59-1752-42DC-BC15-4315A561C24B}"/>
                          </a:ext>
                        </a:extLst>
                      </p:cNvPr>
                      <p:cNvPicPr>
                        <a:picLocks noChangeAspect="1" noChangeArrowheads="1"/>
                      </p:cNvPicPr>
                      <p:nvPr/>
                    </p:nvPicPr>
                    <p:blipFill>
                      <a:blip r:embed="rId10"/>
                      <a:srcRect/>
                      <a:stretch>
                        <a:fillRect/>
                      </a:stretch>
                    </p:blipFill>
                    <p:spPr bwMode="auto">
                      <a:xfrm>
                        <a:off x="1291431" y="6056310"/>
                        <a:ext cx="6561137" cy="819150"/>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994EA2E9-79DF-4DC6-9F47-05B830333C8D}"/>
              </a:ext>
            </a:extLst>
          </p:cNvPr>
          <p:cNvSpPr txBox="1"/>
          <p:nvPr/>
        </p:nvSpPr>
        <p:spPr>
          <a:xfrm>
            <a:off x="6775373" y="1641513"/>
            <a:ext cx="1938969" cy="369332"/>
          </a:xfrm>
          <a:prstGeom prst="rect">
            <a:avLst/>
          </a:prstGeom>
          <a:solidFill>
            <a:schemeClr val="accent4">
              <a:lumMod val="40000"/>
              <a:lumOff val="60000"/>
            </a:schemeClr>
          </a:solidFill>
        </p:spPr>
        <p:txBody>
          <a:bodyPr wrap="square" rtlCol="0">
            <a:spAutoFit/>
          </a:bodyPr>
          <a:lstStyle/>
          <a:p>
            <a:pPr algn="ctr"/>
            <a:r>
              <a:rPr lang="en-US" dirty="0"/>
              <a:t>Investment</a:t>
            </a:r>
          </a:p>
        </p:txBody>
      </p:sp>
    </p:spTree>
    <p:extLst>
      <p:ext uri="{BB962C8B-B14F-4D97-AF65-F5344CB8AC3E}">
        <p14:creationId xmlns:p14="http://schemas.microsoft.com/office/powerpoint/2010/main" val="165895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391869"/>
            <a:ext cx="7772400" cy="4050792"/>
          </a:xfrm>
        </p:spPr>
        <p:txBody>
          <a:bodyPr/>
          <a:lstStyle/>
          <a:p>
            <a:r>
              <a:rPr lang="en-US" sz="1800" dirty="0"/>
              <a:t>Assume that you invest in a Japanese Corporate Bond and you expect to earn 1% return in JPY terms. Current spot rate is JPY125 per USD and spot rate expected in one year is JPY115. What would be your dollar return on your JPY investment?</a:t>
            </a:r>
          </a:p>
          <a:p>
            <a:r>
              <a:rPr lang="en-US" sz="1800" dirty="0"/>
              <a:t>STEP 1) Determine the investment country and currency </a:t>
            </a:r>
          </a:p>
          <a:p>
            <a:pPr marL="0" indent="0">
              <a:buNone/>
            </a:pPr>
            <a:endParaRPr lang="en-US" sz="1800" dirty="0"/>
          </a:p>
          <a:p>
            <a:r>
              <a:rPr lang="en-US" sz="1800" dirty="0"/>
              <a:t>STEP 2) Look at how the exchange rate is expressed to determine applicable formula</a:t>
            </a:r>
          </a:p>
          <a:p>
            <a:endParaRPr lang="en-US" sz="1800" dirty="0"/>
          </a:p>
        </p:txBody>
      </p:sp>
      <p:sp>
        <p:nvSpPr>
          <p:cNvPr id="7" name="Rectangle 2">
            <a:extLst>
              <a:ext uri="{FF2B5EF4-FFF2-40B4-BE49-F238E27FC236}">
                <a16:creationId xmlns:a16="http://schemas.microsoft.com/office/drawing/2014/main" id="{CC1DB398-2790-4165-BE45-E438BE92212A}"/>
              </a:ext>
            </a:extLst>
          </p:cNvPr>
          <p:cNvSpPr txBox="1">
            <a:spLocks noChangeArrowheads="1"/>
          </p:cNvSpPr>
          <p:nvPr/>
        </p:nvSpPr>
        <p:spPr>
          <a:xfrm>
            <a:off x="352425" y="782525"/>
            <a:ext cx="8239125"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en-US" dirty="0"/>
              <a:t>Using IFE to determine return on foreign investment</a:t>
            </a:r>
            <a:endParaRPr lang="en-US" sz="2400" dirty="0"/>
          </a:p>
        </p:txBody>
      </p:sp>
      <p:graphicFrame>
        <p:nvGraphicFramePr>
          <p:cNvPr id="4" name="Object 3">
            <a:extLst>
              <a:ext uri="{FF2B5EF4-FFF2-40B4-BE49-F238E27FC236}">
                <a16:creationId xmlns:a16="http://schemas.microsoft.com/office/drawing/2014/main" id="{7E8122C2-AA02-47DC-8166-97257385023E}"/>
              </a:ext>
            </a:extLst>
          </p:cNvPr>
          <p:cNvGraphicFramePr>
            <a:graphicFrameLocks noChangeAspect="1"/>
          </p:cNvGraphicFramePr>
          <p:nvPr>
            <p:custDataLst>
              <p:tags r:id="rId1"/>
            </p:custDataLst>
          </p:nvPr>
        </p:nvGraphicFramePr>
        <p:xfrm>
          <a:off x="4395787" y="5828298"/>
          <a:ext cx="4395788" cy="614363"/>
        </p:xfrm>
        <a:graphic>
          <a:graphicData uri="http://schemas.openxmlformats.org/presentationml/2006/ole">
            <mc:AlternateContent xmlns:mc="http://schemas.openxmlformats.org/markup-compatibility/2006">
              <mc:Choice xmlns:v="urn:schemas-microsoft-com:vml" Requires="v">
                <p:oleObj name="Equation" r:id="rId5" imgW="3251160" imgH="482400" progId="Equation.DSMT4">
                  <p:embed/>
                </p:oleObj>
              </mc:Choice>
              <mc:Fallback>
                <p:oleObj name="Equation" r:id="rId5" imgW="3251160" imgH="482400" progId="Equation.DSMT4">
                  <p:embed/>
                  <p:pic>
                    <p:nvPicPr>
                      <p:cNvPr id="4" name="Object 3">
                        <a:extLst>
                          <a:ext uri="{FF2B5EF4-FFF2-40B4-BE49-F238E27FC236}">
                            <a16:creationId xmlns:a16="http://schemas.microsoft.com/office/drawing/2014/main" id="{7E8122C2-AA02-47DC-8166-97257385023E}"/>
                          </a:ext>
                        </a:extLst>
                      </p:cNvPr>
                      <p:cNvPicPr>
                        <a:picLocks noChangeAspect="1" noChangeArrowheads="1"/>
                      </p:cNvPicPr>
                      <p:nvPr/>
                    </p:nvPicPr>
                    <p:blipFill>
                      <a:blip r:embed="rId6"/>
                      <a:srcRect/>
                      <a:stretch>
                        <a:fillRect/>
                      </a:stretch>
                    </p:blipFill>
                    <p:spPr bwMode="auto">
                      <a:xfrm>
                        <a:off x="4395787" y="5828298"/>
                        <a:ext cx="4395788" cy="614363"/>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E002D691-D7D8-423F-ADE4-24D6BAD7F810}"/>
              </a:ext>
            </a:extLst>
          </p:cNvPr>
          <p:cNvSpPr txBox="1"/>
          <p:nvPr/>
        </p:nvSpPr>
        <p:spPr>
          <a:xfrm>
            <a:off x="3822699" y="5944979"/>
            <a:ext cx="1146175" cy="381000"/>
          </a:xfrm>
          <a:prstGeom prst="rect">
            <a:avLst/>
          </a:prstGeom>
          <a:noFill/>
        </p:spPr>
        <p:txBody>
          <a:bodyPr wrap="square" rtlCol="0">
            <a:spAutoFit/>
          </a:bodyPr>
          <a:lstStyle/>
          <a:p>
            <a:r>
              <a:rPr lang="en-US" dirty="0">
                <a:solidFill>
                  <a:srgbClr val="FF0000"/>
                </a:solidFill>
              </a:rPr>
              <a:t>F2: </a:t>
            </a:r>
          </a:p>
        </p:txBody>
      </p:sp>
      <p:graphicFrame>
        <p:nvGraphicFramePr>
          <p:cNvPr id="6" name="Object 5">
            <a:extLst>
              <a:ext uri="{FF2B5EF4-FFF2-40B4-BE49-F238E27FC236}">
                <a16:creationId xmlns:a16="http://schemas.microsoft.com/office/drawing/2014/main" id="{500D230F-8828-4331-8031-01E2F07A65E4}"/>
              </a:ext>
            </a:extLst>
          </p:cNvPr>
          <p:cNvGraphicFramePr>
            <a:graphicFrameLocks noChangeAspect="1"/>
          </p:cNvGraphicFramePr>
          <p:nvPr>
            <p:custDataLst>
              <p:tags r:id="rId2"/>
            </p:custDataLst>
          </p:nvPr>
        </p:nvGraphicFramePr>
        <p:xfrm>
          <a:off x="4379022" y="4848415"/>
          <a:ext cx="4360862" cy="614362"/>
        </p:xfrm>
        <a:graphic>
          <a:graphicData uri="http://schemas.openxmlformats.org/presentationml/2006/ole">
            <mc:AlternateContent xmlns:mc="http://schemas.openxmlformats.org/markup-compatibility/2006">
              <mc:Choice xmlns:v="urn:schemas-microsoft-com:vml" Requires="v">
                <p:oleObj name="Equation" r:id="rId7" imgW="3225600" imgH="482400" progId="Equation.DSMT4">
                  <p:embed/>
                </p:oleObj>
              </mc:Choice>
              <mc:Fallback>
                <p:oleObj name="Equation" r:id="rId7" imgW="3225600" imgH="482400" progId="Equation.DSMT4">
                  <p:embed/>
                  <p:pic>
                    <p:nvPicPr>
                      <p:cNvPr id="6" name="Object 5">
                        <a:extLst>
                          <a:ext uri="{FF2B5EF4-FFF2-40B4-BE49-F238E27FC236}">
                            <a16:creationId xmlns:a16="http://schemas.microsoft.com/office/drawing/2014/main" id="{500D230F-8828-4331-8031-01E2F07A65E4}"/>
                          </a:ext>
                        </a:extLst>
                      </p:cNvPr>
                      <p:cNvPicPr>
                        <a:picLocks noChangeAspect="1" noChangeArrowheads="1"/>
                      </p:cNvPicPr>
                      <p:nvPr/>
                    </p:nvPicPr>
                    <p:blipFill>
                      <a:blip r:embed="rId8"/>
                      <a:srcRect/>
                      <a:stretch>
                        <a:fillRect/>
                      </a:stretch>
                    </p:blipFill>
                    <p:spPr bwMode="auto">
                      <a:xfrm>
                        <a:off x="4379022" y="4848415"/>
                        <a:ext cx="4360862" cy="614362"/>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22A2C33A-578E-4E37-9E59-645A1A7F0CC5}"/>
              </a:ext>
            </a:extLst>
          </p:cNvPr>
          <p:cNvSpPr txBox="1"/>
          <p:nvPr/>
        </p:nvSpPr>
        <p:spPr>
          <a:xfrm>
            <a:off x="3883722" y="4962683"/>
            <a:ext cx="590550" cy="369332"/>
          </a:xfrm>
          <a:prstGeom prst="rect">
            <a:avLst/>
          </a:prstGeom>
          <a:noFill/>
        </p:spPr>
        <p:txBody>
          <a:bodyPr wrap="square" rtlCol="0">
            <a:spAutoFit/>
          </a:bodyPr>
          <a:lstStyle/>
          <a:p>
            <a:r>
              <a:rPr lang="en-US" dirty="0">
                <a:solidFill>
                  <a:srgbClr val="FF0000"/>
                </a:solidFill>
              </a:rPr>
              <a:t>F1:</a:t>
            </a:r>
          </a:p>
        </p:txBody>
      </p:sp>
      <p:sp>
        <p:nvSpPr>
          <p:cNvPr id="9" name="Rectangle 8">
            <a:extLst>
              <a:ext uri="{FF2B5EF4-FFF2-40B4-BE49-F238E27FC236}">
                <a16:creationId xmlns:a16="http://schemas.microsoft.com/office/drawing/2014/main" id="{D2463AE6-96F5-4C9E-AC58-8FE18099191C}"/>
              </a:ext>
            </a:extLst>
          </p:cNvPr>
          <p:cNvSpPr/>
          <p:nvPr/>
        </p:nvSpPr>
        <p:spPr>
          <a:xfrm>
            <a:off x="4295774" y="4579733"/>
            <a:ext cx="3837141" cy="369332"/>
          </a:xfrm>
          <a:prstGeom prst="rect">
            <a:avLst/>
          </a:prstGeom>
        </p:spPr>
        <p:txBody>
          <a:bodyPr wrap="none">
            <a:spAutoFit/>
          </a:bodyPr>
          <a:lstStyle/>
          <a:p>
            <a:r>
              <a:rPr lang="en-US" b="1" dirty="0">
                <a:solidFill>
                  <a:srgbClr val="FF0000"/>
                </a:solidFill>
              </a:rPr>
              <a:t># USD per Investment Currency </a:t>
            </a:r>
            <a:endParaRPr lang="en-US" dirty="0"/>
          </a:p>
        </p:txBody>
      </p:sp>
      <p:sp>
        <p:nvSpPr>
          <p:cNvPr id="10" name="Rectangle 9">
            <a:extLst>
              <a:ext uri="{FF2B5EF4-FFF2-40B4-BE49-F238E27FC236}">
                <a16:creationId xmlns:a16="http://schemas.microsoft.com/office/drawing/2014/main" id="{2F78CC58-1C39-43E2-A2FB-D7D2FCF5F8F4}"/>
              </a:ext>
            </a:extLst>
          </p:cNvPr>
          <p:cNvSpPr/>
          <p:nvPr/>
        </p:nvSpPr>
        <p:spPr>
          <a:xfrm>
            <a:off x="4178997" y="5562029"/>
            <a:ext cx="5084065" cy="369332"/>
          </a:xfrm>
          <a:prstGeom prst="rect">
            <a:avLst/>
          </a:prstGeom>
        </p:spPr>
        <p:txBody>
          <a:bodyPr wrap="square">
            <a:spAutoFit/>
          </a:bodyPr>
          <a:lstStyle/>
          <a:p>
            <a:r>
              <a:rPr lang="en-US" b="1" dirty="0">
                <a:solidFill>
                  <a:srgbClr val="FF0000"/>
                </a:solidFill>
              </a:rPr>
              <a:t># investment country’s currency per USD</a:t>
            </a:r>
            <a:endParaRPr lang="en-US" dirty="0"/>
          </a:p>
        </p:txBody>
      </p:sp>
      <p:sp>
        <p:nvSpPr>
          <p:cNvPr id="2" name="TextBox 1">
            <a:extLst>
              <a:ext uri="{FF2B5EF4-FFF2-40B4-BE49-F238E27FC236}">
                <a16:creationId xmlns:a16="http://schemas.microsoft.com/office/drawing/2014/main" id="{A5F216F6-2051-49FE-92C8-4F197F5091A8}"/>
              </a:ext>
            </a:extLst>
          </p:cNvPr>
          <p:cNvSpPr txBox="1"/>
          <p:nvPr/>
        </p:nvSpPr>
        <p:spPr>
          <a:xfrm>
            <a:off x="5847919" y="1729748"/>
            <a:ext cx="2514313" cy="369332"/>
          </a:xfrm>
          <a:prstGeom prst="rect">
            <a:avLst/>
          </a:prstGeom>
          <a:noFill/>
        </p:spPr>
        <p:txBody>
          <a:bodyPr wrap="square" rtlCol="0">
            <a:spAutoFit/>
          </a:bodyPr>
          <a:lstStyle/>
          <a:p>
            <a:pPr algn="ctr"/>
            <a:r>
              <a:rPr lang="en-US" dirty="0">
                <a:solidFill>
                  <a:srgbClr val="C00000"/>
                </a:solidFill>
              </a:rPr>
              <a:t>Practice for you</a:t>
            </a:r>
          </a:p>
        </p:txBody>
      </p:sp>
      <p:sp>
        <p:nvSpPr>
          <p:cNvPr id="11" name="TextBox 10">
            <a:extLst>
              <a:ext uri="{FF2B5EF4-FFF2-40B4-BE49-F238E27FC236}">
                <a16:creationId xmlns:a16="http://schemas.microsoft.com/office/drawing/2014/main" id="{0C584859-7FEE-4A18-A719-8852E821B22B}"/>
              </a:ext>
            </a:extLst>
          </p:cNvPr>
          <p:cNvSpPr txBox="1"/>
          <p:nvPr/>
        </p:nvSpPr>
        <p:spPr>
          <a:xfrm>
            <a:off x="6929724" y="1402531"/>
            <a:ext cx="1938969" cy="369332"/>
          </a:xfrm>
          <a:prstGeom prst="rect">
            <a:avLst/>
          </a:prstGeom>
          <a:solidFill>
            <a:schemeClr val="accent4">
              <a:lumMod val="40000"/>
              <a:lumOff val="60000"/>
            </a:schemeClr>
          </a:solidFill>
        </p:spPr>
        <p:txBody>
          <a:bodyPr wrap="square" rtlCol="0">
            <a:spAutoFit/>
          </a:bodyPr>
          <a:lstStyle/>
          <a:p>
            <a:pPr algn="ctr"/>
            <a:r>
              <a:rPr lang="en-US" dirty="0"/>
              <a:t>Investment</a:t>
            </a:r>
          </a:p>
        </p:txBody>
      </p:sp>
    </p:spTree>
    <p:extLst>
      <p:ext uri="{BB962C8B-B14F-4D97-AF65-F5344CB8AC3E}">
        <p14:creationId xmlns:p14="http://schemas.microsoft.com/office/powerpoint/2010/main" val="2244656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sz="1800" dirty="0"/>
                  <a:t>Assume that you invest in a Japanese Corporate Bond and you expect to earn 1% return in JPY terms. Current spot rate is JPY125 per USD and spot rate expected in one year is JPY115. What would be your dollar return on your JPY investment?</a:t>
                </a:r>
              </a:p>
              <a:p>
                <a:r>
                  <a:rPr lang="en-US" sz="1800" dirty="0"/>
                  <a:t>STEP 1) Determine the investment country and currency </a:t>
                </a:r>
              </a:p>
              <a:p>
                <a:endParaRPr lang="en-US" sz="1800" dirty="0"/>
              </a:p>
              <a:p>
                <a:r>
                  <a:rPr lang="en-US" sz="1800" dirty="0"/>
                  <a:t>STEP 2) Look at how the exchange rate is expressed to determine applicable formula</a:t>
                </a:r>
              </a:p>
              <a:p>
                <a:pPr lvl="1"/>
                <a:r>
                  <a:rPr lang="en-US" sz="1600" dirty="0"/>
                  <a:t>The Spot rate is quotes as JPY units per  1 USD (</a:t>
                </a:r>
                <a14:m>
                  <m:oMath xmlns:m="http://schemas.openxmlformats.org/officeDocument/2006/math">
                    <m:sSub>
                      <m:sSubPr>
                        <m:ctrlPr>
                          <a:rPr lang="en-US" sz="1600" i="1">
                            <a:latin typeface="Cambria Math" panose="02040503050406030204" pitchFamily="18" charset="0"/>
                          </a:rPr>
                        </m:ctrlPr>
                      </m:sSubPr>
                      <m:e>
                        <m:r>
                          <a:rPr lang="en-US" sz="1600" b="0" i="1">
                            <a:latin typeface="Cambria Math" panose="02040503050406030204" pitchFamily="18" charset="0"/>
                          </a:rPr>
                          <m:t>𝑆</m:t>
                        </m:r>
                      </m:e>
                      <m:sub>
                        <m:f>
                          <m:fPr>
                            <m:ctrlPr>
                              <a:rPr lang="en-US" sz="1600" i="1">
                                <a:latin typeface="Cambria Math" panose="02040503050406030204" pitchFamily="18" charset="0"/>
                              </a:rPr>
                            </m:ctrlPr>
                          </m:fPr>
                          <m:num>
                            <m:r>
                              <a:rPr lang="en-US" sz="1600" b="0" i="1" smtClean="0">
                                <a:latin typeface="Cambria Math" panose="02040503050406030204" pitchFamily="18" charset="0"/>
                              </a:rPr>
                              <m:t>𝑗𝑝𝑦</m:t>
                            </m:r>
                          </m:num>
                          <m:den>
                            <m:r>
                              <a:rPr lang="en-US" sz="1600" b="0" i="1" smtClean="0">
                                <a:latin typeface="Cambria Math" panose="02040503050406030204" pitchFamily="18" charset="0"/>
                                <a:ea typeface="Cambria Math" panose="02040503050406030204" pitchFamily="18" charset="0"/>
                              </a:rPr>
                              <m:t>$</m:t>
                            </m:r>
                          </m:den>
                        </m:f>
                      </m:sub>
                    </m:sSub>
                  </m:oMath>
                </a14:m>
                <a:r>
                  <a:rPr lang="en-US" sz="1600" dirty="0"/>
                  <a:t> = </a:t>
                </a:r>
                <a14:m>
                  <m:oMath xmlns:m="http://schemas.openxmlformats.org/officeDocument/2006/math">
                    <m:sSub>
                      <m:sSubPr>
                        <m:ctrlPr>
                          <a:rPr lang="en-US" sz="1600" i="1">
                            <a:latin typeface="Cambria Math" panose="02040503050406030204" pitchFamily="18" charset="0"/>
                          </a:rPr>
                        </m:ctrlPr>
                      </m:sSubPr>
                      <m:e>
                        <m:r>
                          <a:rPr lang="en-US" sz="1600" b="0" i="1">
                            <a:latin typeface="Cambria Math" panose="02040503050406030204" pitchFamily="18" charset="0"/>
                          </a:rPr>
                          <m:t>𝑆</m:t>
                        </m:r>
                      </m:e>
                      <m:sub>
                        <m:f>
                          <m:fPr>
                            <m:ctrlPr>
                              <a:rPr lang="en-US" sz="1600" i="1">
                                <a:latin typeface="Cambria Math" panose="02040503050406030204" pitchFamily="18" charset="0"/>
                              </a:rPr>
                            </m:ctrlPr>
                          </m:fPr>
                          <m:num>
                            <m:r>
                              <a:rPr lang="en-US" sz="1600" b="0" i="1">
                                <a:latin typeface="Cambria Math" panose="02040503050406030204" pitchFamily="18" charset="0"/>
                              </a:rPr>
                              <m:t>𝐷𝐶</m:t>
                            </m:r>
                          </m:num>
                          <m:den>
                            <m:r>
                              <a:rPr lang="en-US" sz="1600" b="0" i="1">
                                <a:latin typeface="Cambria Math" panose="02040503050406030204" pitchFamily="18" charset="0"/>
                                <a:ea typeface="Cambria Math" panose="02040503050406030204" pitchFamily="18" charset="0"/>
                              </a:rPr>
                              <m:t>𝐹𝐶</m:t>
                            </m:r>
                          </m:den>
                        </m:f>
                      </m:sub>
                    </m:sSub>
                  </m:oMath>
                </a14:m>
                <a:r>
                  <a:rPr lang="en-US" sz="1600" dirty="0"/>
                  <a:t> ) =&gt; This the exchange rate is expressed </a:t>
                </a:r>
                <a:r>
                  <a:rPr lang="en-US" sz="1600" dirty="0">
                    <a:solidFill>
                      <a:srgbClr val="00B050"/>
                    </a:solidFill>
                  </a:rPr>
                  <a:t># investment country’s currency </a:t>
                </a:r>
                <a:r>
                  <a:rPr lang="en-US" sz="1600" dirty="0">
                    <a:solidFill>
                      <a:srgbClr val="0066FF"/>
                    </a:solidFill>
                  </a:rPr>
                  <a:t>per 1 USD </a:t>
                </a:r>
                <a:r>
                  <a:rPr lang="en-US" sz="1600" dirty="0"/>
                  <a:t>(Investment currency (i.e. JPY) is the domestic currency). This means we need to use:</a:t>
                </a:r>
              </a:p>
              <a:p>
                <a:pPr lvl="1"/>
                <a:endParaRPr lang="en-US" sz="1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5"/>
                <a:stretch>
                  <a:fillRect l="-314" t="-1353"/>
                </a:stretch>
              </a:blipFill>
            </p:spPr>
            <p:txBody>
              <a:bodyPr/>
              <a:lstStyle/>
              <a:p>
                <a:r>
                  <a:rPr lang="en-US">
                    <a:noFill/>
                  </a:rPr>
                  <a:t> </a:t>
                </a:r>
              </a:p>
            </p:txBody>
          </p:sp>
        </mc:Fallback>
      </mc:AlternateContent>
      <p:sp>
        <p:nvSpPr>
          <p:cNvPr id="7" name="Rectangle 2">
            <a:extLst>
              <a:ext uri="{FF2B5EF4-FFF2-40B4-BE49-F238E27FC236}">
                <a16:creationId xmlns:a16="http://schemas.microsoft.com/office/drawing/2014/main" id="{CC1DB398-2790-4165-BE45-E438BE92212A}"/>
              </a:ext>
            </a:extLst>
          </p:cNvPr>
          <p:cNvSpPr txBox="1">
            <a:spLocks noChangeArrowheads="1"/>
          </p:cNvSpPr>
          <p:nvPr/>
        </p:nvSpPr>
        <p:spPr>
          <a:xfrm>
            <a:off x="352425" y="782525"/>
            <a:ext cx="8239125"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en-US" dirty="0"/>
              <a:t>Using IFE to determine return on foreign investment</a:t>
            </a:r>
            <a:endParaRPr lang="en-US" sz="2400" dirty="0"/>
          </a:p>
        </p:txBody>
      </p:sp>
      <p:sp>
        <p:nvSpPr>
          <p:cNvPr id="2" name="Rectangle 1">
            <a:extLst>
              <a:ext uri="{FF2B5EF4-FFF2-40B4-BE49-F238E27FC236}">
                <a16:creationId xmlns:a16="http://schemas.microsoft.com/office/drawing/2014/main" id="{76951CC3-32A2-48E8-ACDC-308569CCADCF}"/>
              </a:ext>
            </a:extLst>
          </p:cNvPr>
          <p:cNvSpPr/>
          <p:nvPr/>
        </p:nvSpPr>
        <p:spPr>
          <a:xfrm>
            <a:off x="1666875" y="3562029"/>
            <a:ext cx="4572000" cy="584775"/>
          </a:xfrm>
          <a:prstGeom prst="rect">
            <a:avLst/>
          </a:prstGeom>
        </p:spPr>
        <p:txBody>
          <a:bodyPr>
            <a:spAutoFit/>
          </a:bodyPr>
          <a:lstStyle/>
          <a:p>
            <a:pPr lvl="1"/>
            <a:r>
              <a:rPr lang="en-US" sz="1600" dirty="0"/>
              <a:t>Investment Country: Japan</a:t>
            </a:r>
          </a:p>
          <a:p>
            <a:pPr lvl="1"/>
            <a:r>
              <a:rPr lang="en-US" sz="1600" dirty="0"/>
              <a:t>Investment Currency: JPY</a:t>
            </a:r>
          </a:p>
        </p:txBody>
      </p:sp>
      <p:graphicFrame>
        <p:nvGraphicFramePr>
          <p:cNvPr id="5" name="Object 4">
            <a:extLst>
              <a:ext uri="{FF2B5EF4-FFF2-40B4-BE49-F238E27FC236}">
                <a16:creationId xmlns:a16="http://schemas.microsoft.com/office/drawing/2014/main" id="{56081727-AD8E-47E3-8F75-028F0EA33AAD}"/>
              </a:ext>
            </a:extLst>
          </p:cNvPr>
          <p:cNvGraphicFramePr>
            <a:graphicFrameLocks noChangeAspect="1"/>
          </p:cNvGraphicFramePr>
          <p:nvPr>
            <p:custDataLst>
              <p:tags r:id="rId1"/>
            </p:custDataLst>
          </p:nvPr>
        </p:nvGraphicFramePr>
        <p:xfrm>
          <a:off x="2517775" y="5461112"/>
          <a:ext cx="4395788" cy="614363"/>
        </p:xfrm>
        <a:graphic>
          <a:graphicData uri="http://schemas.openxmlformats.org/presentationml/2006/ole">
            <mc:AlternateContent xmlns:mc="http://schemas.openxmlformats.org/markup-compatibility/2006">
              <mc:Choice xmlns:v="urn:schemas-microsoft-com:vml" Requires="v">
                <p:oleObj name="Equation" r:id="rId7" imgW="3251160" imgH="482400" progId="Equation.DSMT4">
                  <p:embed/>
                </p:oleObj>
              </mc:Choice>
              <mc:Fallback>
                <p:oleObj name="Equation" r:id="rId7" imgW="3251160" imgH="482400" progId="Equation.DSMT4">
                  <p:embed/>
                  <p:pic>
                    <p:nvPicPr>
                      <p:cNvPr id="5" name="Object 4">
                        <a:extLst>
                          <a:ext uri="{FF2B5EF4-FFF2-40B4-BE49-F238E27FC236}">
                            <a16:creationId xmlns:a16="http://schemas.microsoft.com/office/drawing/2014/main" id="{56081727-AD8E-47E3-8F75-028F0EA33AAD}"/>
                          </a:ext>
                        </a:extLst>
                      </p:cNvPr>
                      <p:cNvPicPr>
                        <a:picLocks noChangeAspect="1" noChangeArrowheads="1"/>
                      </p:cNvPicPr>
                      <p:nvPr/>
                    </p:nvPicPr>
                    <p:blipFill>
                      <a:blip r:embed="rId8"/>
                      <a:srcRect/>
                      <a:stretch>
                        <a:fillRect/>
                      </a:stretch>
                    </p:blipFill>
                    <p:spPr bwMode="auto">
                      <a:xfrm>
                        <a:off x="2517775" y="5461112"/>
                        <a:ext cx="4395788" cy="614363"/>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277833A6-536B-4E22-919B-235D78CDFB0C}"/>
              </a:ext>
            </a:extLst>
          </p:cNvPr>
          <p:cNvSpPr txBox="1"/>
          <p:nvPr/>
        </p:nvSpPr>
        <p:spPr>
          <a:xfrm>
            <a:off x="1937543" y="5570650"/>
            <a:ext cx="1146175" cy="381000"/>
          </a:xfrm>
          <a:prstGeom prst="rect">
            <a:avLst/>
          </a:prstGeom>
          <a:noFill/>
        </p:spPr>
        <p:txBody>
          <a:bodyPr wrap="square" rtlCol="0">
            <a:spAutoFit/>
          </a:bodyPr>
          <a:lstStyle/>
          <a:p>
            <a:r>
              <a:rPr lang="en-US" dirty="0">
                <a:solidFill>
                  <a:srgbClr val="FF0000"/>
                </a:solidFill>
              </a:rPr>
              <a:t>F2: </a:t>
            </a:r>
          </a:p>
        </p:txBody>
      </p:sp>
      <p:graphicFrame>
        <p:nvGraphicFramePr>
          <p:cNvPr id="9" name="Object 8">
            <a:extLst>
              <a:ext uri="{FF2B5EF4-FFF2-40B4-BE49-F238E27FC236}">
                <a16:creationId xmlns:a16="http://schemas.microsoft.com/office/drawing/2014/main" id="{F2FD0691-416D-439A-83C6-1F7D69AD5F29}"/>
              </a:ext>
            </a:extLst>
          </p:cNvPr>
          <p:cNvGraphicFramePr>
            <a:graphicFrameLocks noChangeAspect="1"/>
          </p:cNvGraphicFramePr>
          <p:nvPr>
            <p:custDataLst>
              <p:tags r:id="rId2"/>
            </p:custDataLst>
          </p:nvPr>
        </p:nvGraphicFramePr>
        <p:xfrm>
          <a:off x="1474787" y="6010204"/>
          <a:ext cx="6194425" cy="819150"/>
        </p:xfrm>
        <a:graphic>
          <a:graphicData uri="http://schemas.openxmlformats.org/presentationml/2006/ole">
            <mc:AlternateContent xmlns:mc="http://schemas.openxmlformats.org/markup-compatibility/2006">
              <mc:Choice xmlns:v="urn:schemas-microsoft-com:vml" Requires="v">
                <p:oleObj name="Equation" r:id="rId9" imgW="3441600" imgH="482400" progId="Equation.DSMT4">
                  <p:embed/>
                </p:oleObj>
              </mc:Choice>
              <mc:Fallback>
                <p:oleObj name="Equation" r:id="rId9" imgW="3441600" imgH="482400" progId="Equation.DSMT4">
                  <p:embed/>
                  <p:pic>
                    <p:nvPicPr>
                      <p:cNvPr id="9" name="Object 8">
                        <a:extLst>
                          <a:ext uri="{FF2B5EF4-FFF2-40B4-BE49-F238E27FC236}">
                            <a16:creationId xmlns:a16="http://schemas.microsoft.com/office/drawing/2014/main" id="{F2FD0691-416D-439A-83C6-1F7D69AD5F29}"/>
                          </a:ext>
                        </a:extLst>
                      </p:cNvPr>
                      <p:cNvPicPr>
                        <a:picLocks noChangeAspect="1" noChangeArrowheads="1"/>
                      </p:cNvPicPr>
                      <p:nvPr/>
                    </p:nvPicPr>
                    <p:blipFill>
                      <a:blip r:embed="rId10"/>
                      <a:srcRect/>
                      <a:stretch>
                        <a:fillRect/>
                      </a:stretch>
                    </p:blipFill>
                    <p:spPr bwMode="auto">
                      <a:xfrm>
                        <a:off x="1474787" y="6010204"/>
                        <a:ext cx="6194425" cy="819150"/>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AE4F87E1-113E-47E8-97A1-D312E588CC50}"/>
              </a:ext>
            </a:extLst>
          </p:cNvPr>
          <p:cNvSpPr txBox="1"/>
          <p:nvPr/>
        </p:nvSpPr>
        <p:spPr>
          <a:xfrm>
            <a:off x="6775373" y="1641513"/>
            <a:ext cx="1938969" cy="369332"/>
          </a:xfrm>
          <a:prstGeom prst="rect">
            <a:avLst/>
          </a:prstGeom>
          <a:solidFill>
            <a:schemeClr val="accent4">
              <a:lumMod val="40000"/>
              <a:lumOff val="60000"/>
            </a:schemeClr>
          </a:solidFill>
        </p:spPr>
        <p:txBody>
          <a:bodyPr wrap="square" rtlCol="0">
            <a:spAutoFit/>
          </a:bodyPr>
          <a:lstStyle/>
          <a:p>
            <a:pPr algn="ctr"/>
            <a:r>
              <a:rPr lang="en-US" dirty="0"/>
              <a:t>Investment</a:t>
            </a:r>
          </a:p>
        </p:txBody>
      </p:sp>
    </p:spTree>
    <p:extLst>
      <p:ext uri="{BB962C8B-B14F-4D97-AF65-F5344CB8AC3E}">
        <p14:creationId xmlns:p14="http://schemas.microsoft.com/office/powerpoint/2010/main" val="419603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800" dirty="0"/>
              <a:t>Assume that you invest in a Japanese Corporate Bond and you expect to earn 1% return in JPY terms. Current spot rate is JPY125 per USD and spot rate expected in one year is JPY115. What would be your dollar return on your JPY investment?</a:t>
            </a:r>
          </a:p>
          <a:p>
            <a:r>
              <a:rPr lang="en-US" sz="2000" dirty="0"/>
              <a:t>Sort out the variables:</a:t>
            </a:r>
          </a:p>
          <a:p>
            <a:pPr lvl="1"/>
            <a:r>
              <a:rPr lang="en-US" sz="1600" dirty="0"/>
              <a:t>Investment Country: Japan</a:t>
            </a:r>
          </a:p>
          <a:p>
            <a:pPr lvl="1"/>
            <a:r>
              <a:rPr lang="en-US" sz="1600" dirty="0"/>
              <a:t>Investment Currency: JPY</a:t>
            </a:r>
          </a:p>
          <a:p>
            <a:pPr lvl="1"/>
            <a:r>
              <a:rPr lang="en-US" sz="1600" dirty="0"/>
              <a:t>Investment Currency expressed as JPY per unit of USD; this suggest that we treat investment currency as domestic currency and calculate change in its value accordingly:</a:t>
            </a:r>
          </a:p>
        </p:txBody>
      </p:sp>
      <p:graphicFrame>
        <p:nvGraphicFramePr>
          <p:cNvPr id="4" name="Object 3"/>
          <p:cNvGraphicFramePr>
            <a:graphicFrameLocks noChangeAspect="1"/>
          </p:cNvGraphicFramePr>
          <p:nvPr>
            <p:custDataLst>
              <p:tags r:id="rId1"/>
            </p:custDataLst>
          </p:nvPr>
        </p:nvGraphicFramePr>
        <p:xfrm>
          <a:off x="1549559" y="4961013"/>
          <a:ext cx="2984341" cy="338773"/>
        </p:xfrm>
        <a:graphic>
          <a:graphicData uri="http://schemas.openxmlformats.org/presentationml/2006/ole">
            <mc:AlternateContent xmlns:mc="http://schemas.openxmlformats.org/markup-compatibility/2006">
              <mc:Choice xmlns:v="urn:schemas-microsoft-com:vml" Requires="v">
                <p:oleObj name="Equation" r:id="rId5" imgW="2006280" imgH="241200" progId="Equation.DSMT4">
                  <p:embed/>
                </p:oleObj>
              </mc:Choice>
              <mc:Fallback>
                <p:oleObj name="Equation" r:id="rId5" imgW="2006280" imgH="241200" progId="Equation.DSMT4">
                  <p:embed/>
                  <p:pic>
                    <p:nvPicPr>
                      <p:cNvPr id="4" name="Object 3"/>
                      <p:cNvPicPr>
                        <a:picLocks noChangeAspect="1" noChangeArrowheads="1"/>
                      </p:cNvPicPr>
                      <p:nvPr/>
                    </p:nvPicPr>
                    <p:blipFill>
                      <a:blip r:embed="rId6"/>
                      <a:srcRect/>
                      <a:stretch>
                        <a:fillRect/>
                      </a:stretch>
                    </p:blipFill>
                    <p:spPr bwMode="auto">
                      <a:xfrm>
                        <a:off x="1549559" y="4961013"/>
                        <a:ext cx="2984341" cy="338773"/>
                      </a:xfrm>
                      <a:prstGeom prst="rect">
                        <a:avLst/>
                      </a:prstGeom>
                      <a:noFill/>
                    </p:spPr>
                  </p:pic>
                </p:oleObj>
              </mc:Fallback>
            </mc:AlternateContent>
          </a:graphicData>
        </a:graphic>
      </p:graphicFrame>
      <p:graphicFrame>
        <p:nvGraphicFramePr>
          <p:cNvPr id="5" name="Object 4"/>
          <p:cNvGraphicFramePr>
            <a:graphicFrameLocks noChangeAspect="1"/>
          </p:cNvGraphicFramePr>
          <p:nvPr>
            <p:custDataLst>
              <p:tags r:id="rId2"/>
            </p:custDataLst>
          </p:nvPr>
        </p:nvGraphicFramePr>
        <p:xfrm>
          <a:off x="1616860" y="5376275"/>
          <a:ext cx="1597042" cy="551033"/>
        </p:xfrm>
        <a:graphic>
          <a:graphicData uri="http://schemas.openxmlformats.org/presentationml/2006/ole">
            <mc:AlternateContent xmlns:mc="http://schemas.openxmlformats.org/markup-compatibility/2006">
              <mc:Choice xmlns:v="urn:schemas-microsoft-com:vml" Requires="v">
                <p:oleObj name="Equation" r:id="rId7" imgW="1180800" imgH="431640" progId="Equation.DSMT4">
                  <p:embed/>
                </p:oleObj>
              </mc:Choice>
              <mc:Fallback>
                <p:oleObj name="Equation" r:id="rId7" imgW="1180800" imgH="431640" progId="Equation.DSMT4">
                  <p:embed/>
                  <p:pic>
                    <p:nvPicPr>
                      <p:cNvPr id="5" name="Object 4"/>
                      <p:cNvPicPr>
                        <a:picLocks noChangeAspect="1" noChangeArrowheads="1"/>
                      </p:cNvPicPr>
                      <p:nvPr/>
                    </p:nvPicPr>
                    <p:blipFill>
                      <a:blip r:embed="rId8"/>
                      <a:srcRect/>
                      <a:stretch>
                        <a:fillRect/>
                      </a:stretch>
                    </p:blipFill>
                    <p:spPr bwMode="auto">
                      <a:xfrm>
                        <a:off x="1616860" y="5376275"/>
                        <a:ext cx="1597042" cy="551033"/>
                      </a:xfrm>
                      <a:prstGeom prst="rect">
                        <a:avLst/>
                      </a:prstGeom>
                      <a:noFill/>
                    </p:spPr>
                  </p:pic>
                </p:oleObj>
              </mc:Fallback>
            </mc:AlternateContent>
          </a:graphicData>
        </a:graphic>
      </p:graphicFrame>
      <p:graphicFrame>
        <p:nvGraphicFramePr>
          <p:cNvPr id="6" name="Object 5"/>
          <p:cNvGraphicFramePr>
            <a:graphicFrameLocks noChangeAspect="1"/>
          </p:cNvGraphicFramePr>
          <p:nvPr>
            <p:custDataLst>
              <p:tags r:id="rId3"/>
            </p:custDataLst>
          </p:nvPr>
        </p:nvGraphicFramePr>
        <p:xfrm>
          <a:off x="1560513" y="5888038"/>
          <a:ext cx="6194425" cy="819150"/>
        </p:xfrm>
        <a:graphic>
          <a:graphicData uri="http://schemas.openxmlformats.org/presentationml/2006/ole">
            <mc:AlternateContent xmlns:mc="http://schemas.openxmlformats.org/markup-compatibility/2006">
              <mc:Choice xmlns:v="urn:schemas-microsoft-com:vml" Requires="v">
                <p:oleObj name="Equation" r:id="rId9" imgW="3441600" imgH="482400" progId="Equation.DSMT4">
                  <p:embed/>
                </p:oleObj>
              </mc:Choice>
              <mc:Fallback>
                <p:oleObj name="Equation" r:id="rId9" imgW="3441600" imgH="482400" progId="Equation.DSMT4">
                  <p:embed/>
                  <p:pic>
                    <p:nvPicPr>
                      <p:cNvPr id="6" name="Object 5"/>
                      <p:cNvPicPr>
                        <a:picLocks noChangeAspect="1" noChangeArrowheads="1"/>
                      </p:cNvPicPr>
                      <p:nvPr/>
                    </p:nvPicPr>
                    <p:blipFill>
                      <a:blip r:embed="rId10"/>
                      <a:srcRect/>
                      <a:stretch>
                        <a:fillRect/>
                      </a:stretch>
                    </p:blipFill>
                    <p:spPr bwMode="auto">
                      <a:xfrm>
                        <a:off x="1560513" y="5888038"/>
                        <a:ext cx="6194425" cy="819150"/>
                      </a:xfrm>
                      <a:prstGeom prst="rect">
                        <a:avLst/>
                      </a:prstGeom>
                      <a:noFill/>
                    </p:spPr>
                  </p:pic>
                </p:oleObj>
              </mc:Fallback>
            </mc:AlternateContent>
          </a:graphicData>
        </a:graphic>
      </p:graphicFrame>
      <p:sp>
        <p:nvSpPr>
          <p:cNvPr id="9" name="Rectangle 2">
            <a:extLst>
              <a:ext uri="{FF2B5EF4-FFF2-40B4-BE49-F238E27FC236}">
                <a16:creationId xmlns:a16="http://schemas.microsoft.com/office/drawing/2014/main" id="{D11825DA-91A1-42CF-8AF8-CB543C06921E}"/>
              </a:ext>
            </a:extLst>
          </p:cNvPr>
          <p:cNvSpPr txBox="1">
            <a:spLocks noChangeArrowheads="1"/>
          </p:cNvSpPr>
          <p:nvPr/>
        </p:nvSpPr>
        <p:spPr>
          <a:xfrm>
            <a:off x="352425" y="782525"/>
            <a:ext cx="8239125"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1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en-US" dirty="0"/>
              <a:t>Using IFE to determine return on foreign investment</a:t>
            </a:r>
            <a:endParaRPr lang="en-US" sz="2400" dirty="0"/>
          </a:p>
        </p:txBody>
      </p:sp>
      <p:sp>
        <p:nvSpPr>
          <p:cNvPr id="7" name="TextBox 6">
            <a:extLst>
              <a:ext uri="{FF2B5EF4-FFF2-40B4-BE49-F238E27FC236}">
                <a16:creationId xmlns:a16="http://schemas.microsoft.com/office/drawing/2014/main" id="{6DE1A38F-C74C-4647-89C8-06398C2378E8}"/>
              </a:ext>
            </a:extLst>
          </p:cNvPr>
          <p:cNvSpPr txBox="1"/>
          <p:nvPr/>
        </p:nvSpPr>
        <p:spPr>
          <a:xfrm>
            <a:off x="6775373" y="1641513"/>
            <a:ext cx="1938969" cy="369332"/>
          </a:xfrm>
          <a:prstGeom prst="rect">
            <a:avLst/>
          </a:prstGeom>
          <a:solidFill>
            <a:schemeClr val="accent4">
              <a:lumMod val="40000"/>
              <a:lumOff val="60000"/>
            </a:schemeClr>
          </a:solidFill>
        </p:spPr>
        <p:txBody>
          <a:bodyPr wrap="square" rtlCol="0">
            <a:spAutoFit/>
          </a:bodyPr>
          <a:lstStyle/>
          <a:p>
            <a:pPr algn="ctr"/>
            <a:r>
              <a:rPr lang="en-US" dirty="0"/>
              <a:t>Investment</a:t>
            </a:r>
          </a:p>
        </p:txBody>
      </p:sp>
    </p:spTree>
    <p:extLst>
      <p:ext uri="{BB962C8B-B14F-4D97-AF65-F5344CB8AC3E}">
        <p14:creationId xmlns:p14="http://schemas.microsoft.com/office/powerpoint/2010/main" val="10745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38" y="1181099"/>
            <a:ext cx="7229379" cy="427038"/>
          </a:xfrm>
        </p:spPr>
        <p:txBody>
          <a:bodyPr>
            <a:normAutofit fontScale="90000"/>
          </a:bodyPr>
          <a:lstStyle/>
          <a:p>
            <a:r>
              <a:rPr lang="en-US" dirty="0"/>
              <a:t>Example-3: </a:t>
            </a:r>
          </a:p>
        </p:txBody>
      </p:sp>
      <p:sp>
        <p:nvSpPr>
          <p:cNvPr id="3" name="Content Placeholder 2"/>
          <p:cNvSpPr>
            <a:spLocks noGrp="1"/>
          </p:cNvSpPr>
          <p:nvPr>
            <p:ph idx="1"/>
          </p:nvPr>
        </p:nvSpPr>
        <p:spPr>
          <a:xfrm>
            <a:off x="685800" y="2055306"/>
            <a:ext cx="7772400" cy="4050792"/>
          </a:xfrm>
        </p:spPr>
        <p:txBody>
          <a:bodyPr>
            <a:normAutofit/>
          </a:bodyPr>
          <a:lstStyle/>
          <a:p>
            <a:r>
              <a:rPr lang="en-US" sz="1800" dirty="0"/>
              <a:t>Assume that an American company  borrows  from a French bank. French bank charges 9% interest in Euro terms. Current spot rate is $1.1990 per Euro and spot rate expected in one year is $1.2500. What should  be the  dollar cost of  American company’s Euro loan? </a:t>
            </a:r>
          </a:p>
          <a:p>
            <a:r>
              <a:rPr lang="en-US" sz="2000" dirty="0"/>
              <a:t>In this question, we should first sort out the variables:</a:t>
            </a:r>
          </a:p>
          <a:p>
            <a:r>
              <a:rPr lang="en-US" sz="2000" dirty="0"/>
              <a:t>STEP 1) Determine the borrowing country and currency </a:t>
            </a:r>
          </a:p>
          <a:p>
            <a:pPr marL="182880" lvl="1">
              <a:spcBef>
                <a:spcPts val="1200"/>
              </a:spcBef>
            </a:pPr>
            <a:r>
              <a:rPr lang="en-US" sz="2000" dirty="0"/>
              <a:t>STEP 2) Look at how the exchange rate is expressed to determine applicable formula</a:t>
            </a:r>
          </a:p>
        </p:txBody>
      </p:sp>
      <p:sp>
        <p:nvSpPr>
          <p:cNvPr id="7" name="TextBox 6">
            <a:extLst>
              <a:ext uri="{FF2B5EF4-FFF2-40B4-BE49-F238E27FC236}">
                <a16:creationId xmlns:a16="http://schemas.microsoft.com/office/drawing/2014/main" id="{4FA88892-CA39-4BFB-A625-6A2CAC040181}"/>
              </a:ext>
            </a:extLst>
          </p:cNvPr>
          <p:cNvSpPr txBox="1"/>
          <p:nvPr/>
        </p:nvSpPr>
        <p:spPr>
          <a:xfrm>
            <a:off x="6577070" y="1288973"/>
            <a:ext cx="2016087" cy="369332"/>
          </a:xfrm>
          <a:prstGeom prst="rect">
            <a:avLst/>
          </a:prstGeom>
          <a:solidFill>
            <a:schemeClr val="bg2">
              <a:lumMod val="75000"/>
            </a:schemeClr>
          </a:solidFill>
        </p:spPr>
        <p:txBody>
          <a:bodyPr wrap="square" rtlCol="0">
            <a:spAutoFit/>
          </a:bodyPr>
          <a:lstStyle/>
          <a:p>
            <a:pPr algn="ctr"/>
            <a:r>
              <a:rPr lang="en-US" dirty="0"/>
              <a:t>borrowing</a:t>
            </a:r>
          </a:p>
        </p:txBody>
      </p:sp>
    </p:spTree>
    <p:extLst>
      <p:ext uri="{BB962C8B-B14F-4D97-AF65-F5344CB8AC3E}">
        <p14:creationId xmlns:p14="http://schemas.microsoft.com/office/powerpoint/2010/main" val="429137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38" y="1181099"/>
            <a:ext cx="7229379" cy="427038"/>
          </a:xfrm>
        </p:spPr>
        <p:txBody>
          <a:bodyPr>
            <a:normAutofit fontScale="90000"/>
          </a:bodyPr>
          <a:lstStyle/>
          <a:p>
            <a:r>
              <a:rPr lang="en-US" dirty="0"/>
              <a:t>Example-3: </a:t>
            </a:r>
          </a:p>
        </p:txBody>
      </p:sp>
      <p:sp>
        <p:nvSpPr>
          <p:cNvPr id="3" name="Content Placeholder 2"/>
          <p:cNvSpPr>
            <a:spLocks noGrp="1"/>
          </p:cNvSpPr>
          <p:nvPr>
            <p:ph idx="1"/>
          </p:nvPr>
        </p:nvSpPr>
        <p:spPr>
          <a:xfrm>
            <a:off x="685800" y="2055306"/>
            <a:ext cx="7772400" cy="4050792"/>
          </a:xfrm>
        </p:spPr>
        <p:txBody>
          <a:bodyPr>
            <a:normAutofit/>
          </a:bodyPr>
          <a:lstStyle/>
          <a:p>
            <a:r>
              <a:rPr lang="en-US" sz="1800" dirty="0"/>
              <a:t>Assume that an American company  borrows  from a French bank. French bank charges 9% interest in Euro terms. Current spot rate is $1.1990 per Euro and spot rate expected in one year is $1.2500. What should  be the  dollar cost of  American company’s Euro loan? </a:t>
            </a:r>
          </a:p>
          <a:p>
            <a:r>
              <a:rPr lang="en-US" sz="2000" dirty="0"/>
              <a:t>In this question, we should first sort out the variables:</a:t>
            </a:r>
          </a:p>
          <a:p>
            <a:r>
              <a:rPr lang="en-US" sz="2000" dirty="0"/>
              <a:t>STEP 1) Determine the borrowing country and currency </a:t>
            </a:r>
          </a:p>
          <a:p>
            <a:pPr lvl="1"/>
            <a:r>
              <a:rPr lang="en-US" sz="1600" dirty="0"/>
              <a:t>Borrowing Country: France</a:t>
            </a:r>
          </a:p>
          <a:p>
            <a:pPr lvl="1"/>
            <a:r>
              <a:rPr lang="en-US" sz="1600" dirty="0"/>
              <a:t>Borrowing Currency: Euro</a:t>
            </a:r>
          </a:p>
          <a:p>
            <a:pPr marL="182880" lvl="1">
              <a:spcBef>
                <a:spcPts val="1200"/>
              </a:spcBef>
            </a:pPr>
            <a:r>
              <a:rPr lang="en-US" sz="2000" dirty="0"/>
              <a:t>STEP 2) Look at how the exchange rate is expressed to determine applicable formula</a:t>
            </a:r>
          </a:p>
          <a:p>
            <a:pPr lvl="1"/>
            <a:r>
              <a:rPr lang="en-US" sz="1600" dirty="0"/>
              <a:t>Borrowing Currency expressed as </a:t>
            </a:r>
            <a:r>
              <a:rPr lang="en-US" sz="1600" dirty="0">
                <a:solidFill>
                  <a:srgbClr val="0066FF"/>
                </a:solidFill>
              </a:rPr>
              <a:t>USD per </a:t>
            </a:r>
            <a:r>
              <a:rPr lang="en-US" sz="1600" dirty="0">
                <a:solidFill>
                  <a:srgbClr val="00B050"/>
                </a:solidFill>
              </a:rPr>
              <a:t>unit of borrowing currency</a:t>
            </a:r>
            <a:r>
              <a:rPr lang="en-US" sz="1600" dirty="0"/>
              <a:t>; this suggest that we treat borrowing currency as foreign currency and calculate change in its value accordingly:</a:t>
            </a:r>
          </a:p>
        </p:txBody>
      </p:sp>
      <p:sp>
        <p:nvSpPr>
          <p:cNvPr id="7" name="TextBox 6">
            <a:extLst>
              <a:ext uri="{FF2B5EF4-FFF2-40B4-BE49-F238E27FC236}">
                <a16:creationId xmlns:a16="http://schemas.microsoft.com/office/drawing/2014/main" id="{4FA88892-CA39-4BFB-A625-6A2CAC040181}"/>
              </a:ext>
            </a:extLst>
          </p:cNvPr>
          <p:cNvSpPr txBox="1"/>
          <p:nvPr/>
        </p:nvSpPr>
        <p:spPr>
          <a:xfrm>
            <a:off x="6577070" y="1288973"/>
            <a:ext cx="2016087" cy="369332"/>
          </a:xfrm>
          <a:prstGeom prst="rect">
            <a:avLst/>
          </a:prstGeom>
          <a:solidFill>
            <a:schemeClr val="bg2">
              <a:lumMod val="75000"/>
            </a:schemeClr>
          </a:solidFill>
        </p:spPr>
        <p:txBody>
          <a:bodyPr wrap="square" rtlCol="0">
            <a:spAutoFit/>
          </a:bodyPr>
          <a:lstStyle/>
          <a:p>
            <a:pPr algn="ctr"/>
            <a:r>
              <a:rPr lang="en-US" dirty="0"/>
              <a:t>borrowing</a:t>
            </a:r>
          </a:p>
        </p:txBody>
      </p:sp>
    </p:spTree>
    <p:extLst>
      <p:ext uri="{BB962C8B-B14F-4D97-AF65-F5344CB8AC3E}">
        <p14:creationId xmlns:p14="http://schemas.microsoft.com/office/powerpoint/2010/main" val="1714085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38" y="1181099"/>
            <a:ext cx="7229379" cy="427038"/>
          </a:xfrm>
        </p:spPr>
        <p:txBody>
          <a:bodyPr>
            <a:normAutofit fontScale="90000"/>
          </a:bodyPr>
          <a:lstStyle/>
          <a:p>
            <a:r>
              <a:rPr lang="en-US" dirty="0"/>
              <a:t>Example-3: </a:t>
            </a:r>
          </a:p>
        </p:txBody>
      </p:sp>
      <p:sp>
        <p:nvSpPr>
          <p:cNvPr id="3" name="Content Placeholder 2"/>
          <p:cNvSpPr>
            <a:spLocks noGrp="1"/>
          </p:cNvSpPr>
          <p:nvPr>
            <p:ph idx="1"/>
          </p:nvPr>
        </p:nvSpPr>
        <p:spPr/>
        <p:txBody>
          <a:bodyPr/>
          <a:lstStyle/>
          <a:p>
            <a:r>
              <a:rPr lang="en-US" sz="1800" dirty="0"/>
              <a:t>Assume that an American company  borrows  from a French bank. French bank charges 9% interest in Euro terms. Current spot rate is $1.1990 per Euro and spot rate expected in one year is $1.2500. What should  be the  dollar cost of  American company’s Euro loan? </a:t>
            </a:r>
          </a:p>
          <a:p>
            <a:r>
              <a:rPr lang="en-US" sz="2000" dirty="0"/>
              <a:t>In this question, we should first sort out the variables:</a:t>
            </a:r>
          </a:p>
          <a:p>
            <a:pPr lvl="1"/>
            <a:r>
              <a:rPr lang="en-US" sz="1600" dirty="0"/>
              <a:t>Borrowing Country: France</a:t>
            </a:r>
          </a:p>
          <a:p>
            <a:pPr lvl="1"/>
            <a:r>
              <a:rPr lang="en-US" sz="1600" dirty="0"/>
              <a:t>Borrowing Currency: Euro</a:t>
            </a:r>
          </a:p>
          <a:p>
            <a:pPr lvl="1"/>
            <a:r>
              <a:rPr lang="en-US" sz="1600" dirty="0"/>
              <a:t>Borrowing Currency expressed as </a:t>
            </a:r>
            <a:r>
              <a:rPr lang="en-US" sz="1600" dirty="0">
                <a:solidFill>
                  <a:srgbClr val="0066FF"/>
                </a:solidFill>
              </a:rPr>
              <a:t>USD per </a:t>
            </a:r>
            <a:r>
              <a:rPr lang="en-US" sz="1600" dirty="0">
                <a:solidFill>
                  <a:srgbClr val="00B050"/>
                </a:solidFill>
              </a:rPr>
              <a:t>unit of borrowing currency</a:t>
            </a:r>
            <a:r>
              <a:rPr lang="en-US" sz="1600" dirty="0"/>
              <a:t>; this suggest that we </a:t>
            </a:r>
            <a:r>
              <a:rPr lang="en-US" sz="1600" dirty="0">
                <a:solidFill>
                  <a:srgbClr val="C00000"/>
                </a:solidFill>
              </a:rPr>
              <a:t>treat borrowing currency as foreign currency </a:t>
            </a:r>
            <a:r>
              <a:rPr lang="en-US" sz="1600" dirty="0"/>
              <a:t>and calculate change in its value accordingly:</a:t>
            </a:r>
          </a:p>
        </p:txBody>
      </p:sp>
      <p:graphicFrame>
        <p:nvGraphicFramePr>
          <p:cNvPr id="4" name="Object 3"/>
          <p:cNvGraphicFramePr>
            <a:graphicFrameLocks noChangeAspect="1"/>
          </p:cNvGraphicFramePr>
          <p:nvPr>
            <p:custDataLst>
              <p:tags r:id="rId1"/>
            </p:custDataLst>
          </p:nvPr>
        </p:nvGraphicFramePr>
        <p:xfrm>
          <a:off x="1533525" y="4910138"/>
          <a:ext cx="3135313" cy="339725"/>
        </p:xfrm>
        <a:graphic>
          <a:graphicData uri="http://schemas.openxmlformats.org/presentationml/2006/ole">
            <mc:AlternateContent xmlns:mc="http://schemas.openxmlformats.org/markup-compatibility/2006">
              <mc:Choice xmlns:v="urn:schemas-microsoft-com:vml" Requires="v">
                <p:oleObj name="Equation" r:id="rId6" imgW="2108160" imgH="241200" progId="Equation.DSMT4">
                  <p:embed/>
                </p:oleObj>
              </mc:Choice>
              <mc:Fallback>
                <p:oleObj name="Equation" r:id="rId6" imgW="2108160" imgH="241200" progId="Equation.DSMT4">
                  <p:embed/>
                  <p:pic>
                    <p:nvPicPr>
                      <p:cNvPr id="4" name="Object 3"/>
                      <p:cNvPicPr>
                        <a:picLocks noChangeAspect="1" noChangeArrowheads="1"/>
                      </p:cNvPicPr>
                      <p:nvPr/>
                    </p:nvPicPr>
                    <p:blipFill>
                      <a:blip r:embed="rId7"/>
                      <a:srcRect/>
                      <a:stretch>
                        <a:fillRect/>
                      </a:stretch>
                    </p:blipFill>
                    <p:spPr bwMode="auto">
                      <a:xfrm>
                        <a:off x="1533525" y="4910138"/>
                        <a:ext cx="3135313" cy="339725"/>
                      </a:xfrm>
                      <a:prstGeom prst="rect">
                        <a:avLst/>
                      </a:prstGeom>
                      <a:noFill/>
                    </p:spPr>
                  </p:pic>
                </p:oleObj>
              </mc:Fallback>
            </mc:AlternateContent>
          </a:graphicData>
        </a:graphic>
      </p:graphicFrame>
      <p:graphicFrame>
        <p:nvGraphicFramePr>
          <p:cNvPr id="5" name="Object 4"/>
          <p:cNvGraphicFramePr>
            <a:graphicFrameLocks noChangeAspect="1"/>
          </p:cNvGraphicFramePr>
          <p:nvPr>
            <p:custDataLst>
              <p:tags r:id="rId2"/>
            </p:custDataLst>
          </p:nvPr>
        </p:nvGraphicFramePr>
        <p:xfrm>
          <a:off x="1573213" y="5376863"/>
          <a:ext cx="1684337" cy="550862"/>
        </p:xfrm>
        <a:graphic>
          <a:graphicData uri="http://schemas.openxmlformats.org/presentationml/2006/ole">
            <mc:AlternateContent xmlns:mc="http://schemas.openxmlformats.org/markup-compatibility/2006">
              <mc:Choice xmlns:v="urn:schemas-microsoft-com:vml" Requires="v">
                <p:oleObj name="Equation" r:id="rId8" imgW="1244520" imgH="431640" progId="Equation.DSMT4">
                  <p:embed/>
                </p:oleObj>
              </mc:Choice>
              <mc:Fallback>
                <p:oleObj name="Equation" r:id="rId8" imgW="1244520" imgH="431640" progId="Equation.DSMT4">
                  <p:embed/>
                  <p:pic>
                    <p:nvPicPr>
                      <p:cNvPr id="5" name="Object 4"/>
                      <p:cNvPicPr>
                        <a:picLocks noChangeAspect="1" noChangeArrowheads="1"/>
                      </p:cNvPicPr>
                      <p:nvPr/>
                    </p:nvPicPr>
                    <p:blipFill>
                      <a:blip r:embed="rId9"/>
                      <a:srcRect/>
                      <a:stretch>
                        <a:fillRect/>
                      </a:stretch>
                    </p:blipFill>
                    <p:spPr bwMode="auto">
                      <a:xfrm>
                        <a:off x="1573213" y="5376863"/>
                        <a:ext cx="1684337" cy="550862"/>
                      </a:xfrm>
                      <a:prstGeom prst="rect">
                        <a:avLst/>
                      </a:prstGeom>
                      <a:noFill/>
                    </p:spPr>
                  </p:pic>
                </p:oleObj>
              </mc:Fallback>
            </mc:AlternateContent>
          </a:graphicData>
        </a:graphic>
      </p:graphicFrame>
      <p:graphicFrame>
        <p:nvGraphicFramePr>
          <p:cNvPr id="6" name="Object 5"/>
          <p:cNvGraphicFramePr>
            <a:graphicFrameLocks noChangeAspect="1"/>
          </p:cNvGraphicFramePr>
          <p:nvPr>
            <p:custDataLst>
              <p:tags r:id="rId3"/>
            </p:custDataLst>
          </p:nvPr>
        </p:nvGraphicFramePr>
        <p:xfrm>
          <a:off x="1533525" y="5821332"/>
          <a:ext cx="6789738" cy="819150"/>
        </p:xfrm>
        <a:graphic>
          <a:graphicData uri="http://schemas.openxmlformats.org/presentationml/2006/ole">
            <mc:AlternateContent xmlns:mc="http://schemas.openxmlformats.org/markup-compatibility/2006">
              <mc:Choice xmlns:v="urn:schemas-microsoft-com:vml" Requires="v">
                <p:oleObj name="Equation" r:id="rId10" imgW="3771720" imgH="482400" progId="Equation.DSMT4">
                  <p:embed/>
                </p:oleObj>
              </mc:Choice>
              <mc:Fallback>
                <p:oleObj name="Equation" r:id="rId10" imgW="3771720" imgH="482400" progId="Equation.DSMT4">
                  <p:embed/>
                  <p:pic>
                    <p:nvPicPr>
                      <p:cNvPr id="6" name="Object 5"/>
                      <p:cNvPicPr>
                        <a:picLocks noChangeAspect="1" noChangeArrowheads="1"/>
                      </p:cNvPicPr>
                      <p:nvPr/>
                    </p:nvPicPr>
                    <p:blipFill>
                      <a:blip r:embed="rId11"/>
                      <a:srcRect/>
                      <a:stretch>
                        <a:fillRect/>
                      </a:stretch>
                    </p:blipFill>
                    <p:spPr bwMode="auto">
                      <a:xfrm>
                        <a:off x="1533525" y="5821332"/>
                        <a:ext cx="6789738" cy="819150"/>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4FA88892-CA39-4BFB-A625-6A2CAC040181}"/>
              </a:ext>
            </a:extLst>
          </p:cNvPr>
          <p:cNvSpPr txBox="1"/>
          <p:nvPr/>
        </p:nvSpPr>
        <p:spPr>
          <a:xfrm>
            <a:off x="6577070" y="1288973"/>
            <a:ext cx="2016087" cy="369332"/>
          </a:xfrm>
          <a:prstGeom prst="rect">
            <a:avLst/>
          </a:prstGeom>
          <a:solidFill>
            <a:schemeClr val="bg2">
              <a:lumMod val="75000"/>
            </a:schemeClr>
          </a:solidFill>
        </p:spPr>
        <p:txBody>
          <a:bodyPr wrap="square" rtlCol="0">
            <a:spAutoFit/>
          </a:bodyPr>
          <a:lstStyle/>
          <a:p>
            <a:pPr algn="ctr"/>
            <a:r>
              <a:rPr lang="en-US" dirty="0"/>
              <a:t>borrowing</a:t>
            </a:r>
          </a:p>
        </p:txBody>
      </p:sp>
      <p:graphicFrame>
        <p:nvGraphicFramePr>
          <p:cNvPr id="8" name="Object 7">
            <a:extLst>
              <a:ext uri="{FF2B5EF4-FFF2-40B4-BE49-F238E27FC236}">
                <a16:creationId xmlns:a16="http://schemas.microsoft.com/office/drawing/2014/main" id="{691FCB01-191F-4080-AC27-2C19C6C653F2}"/>
              </a:ext>
            </a:extLst>
          </p:cNvPr>
          <p:cNvGraphicFramePr>
            <a:graphicFrameLocks noChangeAspect="1"/>
          </p:cNvGraphicFramePr>
          <p:nvPr>
            <p:custDataLst>
              <p:tags r:id="rId4"/>
            </p:custDataLst>
          </p:nvPr>
        </p:nvGraphicFramePr>
        <p:xfrm>
          <a:off x="5886452" y="5118567"/>
          <a:ext cx="3197451" cy="450460"/>
        </p:xfrm>
        <a:graphic>
          <a:graphicData uri="http://schemas.openxmlformats.org/presentationml/2006/ole">
            <mc:AlternateContent xmlns:mc="http://schemas.openxmlformats.org/markup-compatibility/2006">
              <mc:Choice xmlns:v="urn:schemas-microsoft-com:vml" Requires="v">
                <p:oleObj name="Equation" r:id="rId12" imgW="3225600" imgH="482400" progId="Equation.DSMT4">
                  <p:embed/>
                </p:oleObj>
              </mc:Choice>
              <mc:Fallback>
                <p:oleObj name="Equation" r:id="rId12" imgW="3225600" imgH="482400" progId="Equation.DSMT4">
                  <p:embed/>
                  <p:pic>
                    <p:nvPicPr>
                      <p:cNvPr id="8" name="Object 7">
                        <a:extLst>
                          <a:ext uri="{FF2B5EF4-FFF2-40B4-BE49-F238E27FC236}">
                            <a16:creationId xmlns:a16="http://schemas.microsoft.com/office/drawing/2014/main" id="{691FCB01-191F-4080-AC27-2C19C6C653F2}"/>
                          </a:ext>
                        </a:extLst>
                      </p:cNvPr>
                      <p:cNvPicPr>
                        <a:picLocks noChangeAspect="1" noChangeArrowheads="1"/>
                      </p:cNvPicPr>
                      <p:nvPr/>
                    </p:nvPicPr>
                    <p:blipFill>
                      <a:blip r:embed="rId13"/>
                      <a:srcRect/>
                      <a:stretch>
                        <a:fillRect/>
                      </a:stretch>
                    </p:blipFill>
                    <p:spPr bwMode="auto">
                      <a:xfrm>
                        <a:off x="5886452" y="5118567"/>
                        <a:ext cx="3197451" cy="450460"/>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8D3DCF0C-7A0D-4E8A-9C4B-8CAC9E899849}"/>
              </a:ext>
            </a:extLst>
          </p:cNvPr>
          <p:cNvSpPr txBox="1"/>
          <p:nvPr/>
        </p:nvSpPr>
        <p:spPr>
          <a:xfrm>
            <a:off x="5516563" y="5132683"/>
            <a:ext cx="591631" cy="369332"/>
          </a:xfrm>
          <a:prstGeom prst="rect">
            <a:avLst/>
          </a:prstGeom>
          <a:noFill/>
        </p:spPr>
        <p:txBody>
          <a:bodyPr wrap="square" rtlCol="0">
            <a:spAutoFit/>
          </a:bodyPr>
          <a:lstStyle/>
          <a:p>
            <a:r>
              <a:rPr lang="en-US">
                <a:solidFill>
                  <a:srgbClr val="FF0000"/>
                </a:solidFill>
              </a:rPr>
              <a:t>F1:</a:t>
            </a:r>
            <a:endParaRPr lang="en-US" dirty="0">
              <a:solidFill>
                <a:srgbClr val="FF0000"/>
              </a:solidFill>
            </a:endParaRPr>
          </a:p>
        </p:txBody>
      </p:sp>
      <p:sp>
        <p:nvSpPr>
          <p:cNvPr id="10" name="Rectangle 9">
            <a:extLst>
              <a:ext uri="{FF2B5EF4-FFF2-40B4-BE49-F238E27FC236}">
                <a16:creationId xmlns:a16="http://schemas.microsoft.com/office/drawing/2014/main" id="{62EDCF8E-4CE4-410B-AEA3-99C95CBE285B}"/>
              </a:ext>
            </a:extLst>
          </p:cNvPr>
          <p:cNvSpPr/>
          <p:nvPr/>
        </p:nvSpPr>
        <p:spPr>
          <a:xfrm>
            <a:off x="5392011" y="4799250"/>
            <a:ext cx="3751989" cy="369332"/>
          </a:xfrm>
          <a:prstGeom prst="rect">
            <a:avLst/>
          </a:prstGeom>
        </p:spPr>
        <p:txBody>
          <a:bodyPr wrap="none">
            <a:spAutoFit/>
          </a:bodyPr>
          <a:lstStyle/>
          <a:p>
            <a:r>
              <a:rPr lang="en-US" b="1" dirty="0">
                <a:solidFill>
                  <a:srgbClr val="0066FF"/>
                </a:solidFill>
              </a:rPr>
              <a:t># USD </a:t>
            </a:r>
            <a:r>
              <a:rPr lang="en-US" b="1" dirty="0">
                <a:solidFill>
                  <a:srgbClr val="00B050"/>
                </a:solidFill>
              </a:rPr>
              <a:t>per Borrowing Currency </a:t>
            </a:r>
            <a:endParaRPr lang="en-US" dirty="0">
              <a:solidFill>
                <a:srgbClr val="00B050"/>
              </a:solidFill>
            </a:endParaRPr>
          </a:p>
        </p:txBody>
      </p:sp>
      <p:sp>
        <p:nvSpPr>
          <p:cNvPr id="11" name="TextBox 10">
            <a:extLst>
              <a:ext uri="{FF2B5EF4-FFF2-40B4-BE49-F238E27FC236}">
                <a16:creationId xmlns:a16="http://schemas.microsoft.com/office/drawing/2014/main" id="{F791AB68-B5C7-4857-94EE-A0E0425310D5}"/>
              </a:ext>
            </a:extLst>
          </p:cNvPr>
          <p:cNvSpPr txBox="1"/>
          <p:nvPr/>
        </p:nvSpPr>
        <p:spPr>
          <a:xfrm>
            <a:off x="5886452" y="5482778"/>
            <a:ext cx="2943530" cy="338554"/>
          </a:xfrm>
          <a:prstGeom prst="rect">
            <a:avLst/>
          </a:prstGeom>
          <a:noFill/>
        </p:spPr>
        <p:txBody>
          <a:bodyPr wrap="square" rtlCol="0">
            <a:spAutoFit/>
          </a:bodyPr>
          <a:lstStyle/>
          <a:p>
            <a:pPr algn="ctr"/>
            <a:r>
              <a:rPr lang="en-US" sz="1600" dirty="0"/>
              <a:t>We replace IC with BC</a:t>
            </a:r>
          </a:p>
        </p:txBody>
      </p:sp>
      <p:cxnSp>
        <p:nvCxnSpPr>
          <p:cNvPr id="13" name="Straight Arrow Connector 12">
            <a:extLst>
              <a:ext uri="{FF2B5EF4-FFF2-40B4-BE49-F238E27FC236}">
                <a16:creationId xmlns:a16="http://schemas.microsoft.com/office/drawing/2014/main" id="{C11CB6C0-623F-4E8A-BDED-7181DAD677BE}"/>
              </a:ext>
            </a:extLst>
          </p:cNvPr>
          <p:cNvCxnSpPr>
            <a:cxnSpLocks/>
          </p:cNvCxnSpPr>
          <p:nvPr/>
        </p:nvCxnSpPr>
        <p:spPr>
          <a:xfrm flipH="1" flipV="1">
            <a:off x="4461832" y="5249864"/>
            <a:ext cx="1751681" cy="427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22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6" y="1313649"/>
            <a:ext cx="2971914" cy="427038"/>
          </a:xfrm>
        </p:spPr>
        <p:txBody>
          <a:bodyPr>
            <a:normAutofit fontScale="90000"/>
          </a:bodyPr>
          <a:lstStyle/>
          <a:p>
            <a:r>
              <a:rPr lang="en-US" dirty="0"/>
              <a:t>Example-4: </a:t>
            </a:r>
          </a:p>
        </p:txBody>
      </p:sp>
      <p:sp>
        <p:nvSpPr>
          <p:cNvPr id="3" name="Content Placeholder 2"/>
          <p:cNvSpPr>
            <a:spLocks noGrp="1"/>
          </p:cNvSpPr>
          <p:nvPr>
            <p:ph idx="1"/>
          </p:nvPr>
        </p:nvSpPr>
        <p:spPr/>
        <p:txBody>
          <a:bodyPr/>
          <a:lstStyle/>
          <a:p>
            <a:r>
              <a:rPr lang="en-US" sz="1800" dirty="0"/>
              <a:t>Assume that GE borrows from a Japanese Bank at earn 2% annual interest in JPY terms. Current spot rate is JPY117 per USD and spot rate expected in one year is JPY115. What would be GE’s USD cost of JPY loan?</a:t>
            </a:r>
          </a:p>
          <a:p>
            <a:r>
              <a:rPr lang="en-US" sz="2000" dirty="0"/>
              <a:t>Sort out the variables:</a:t>
            </a:r>
          </a:p>
          <a:p>
            <a:pPr lvl="1"/>
            <a:r>
              <a:rPr lang="en-US" sz="1600" dirty="0"/>
              <a:t>Borrowing Country: Japan</a:t>
            </a:r>
          </a:p>
          <a:p>
            <a:pPr lvl="1"/>
            <a:r>
              <a:rPr lang="en-US" sz="1600" dirty="0"/>
              <a:t>Borrowing Currency: JPY</a:t>
            </a:r>
          </a:p>
          <a:p>
            <a:pPr lvl="1"/>
            <a:r>
              <a:rPr lang="en-US" sz="1600" dirty="0"/>
              <a:t>Borrowing Currency expressed as JPY </a:t>
            </a:r>
            <a:r>
              <a:rPr lang="en-US" sz="1600" dirty="0">
                <a:solidFill>
                  <a:srgbClr val="0066FF"/>
                </a:solidFill>
              </a:rPr>
              <a:t>per unit of USD</a:t>
            </a:r>
            <a:r>
              <a:rPr lang="en-US" sz="1600" dirty="0"/>
              <a:t>; this suggest that we treat borrowing currency as domestic currency and calculate change in its value accordingly:</a:t>
            </a:r>
          </a:p>
        </p:txBody>
      </p:sp>
      <p:graphicFrame>
        <p:nvGraphicFramePr>
          <p:cNvPr id="5" name="Object 4"/>
          <p:cNvGraphicFramePr>
            <a:graphicFrameLocks noChangeAspect="1"/>
          </p:cNvGraphicFramePr>
          <p:nvPr>
            <p:custDataLst>
              <p:tags r:id="rId1"/>
            </p:custDataLst>
          </p:nvPr>
        </p:nvGraphicFramePr>
        <p:xfrm>
          <a:off x="1573213" y="5376863"/>
          <a:ext cx="1684337" cy="550862"/>
        </p:xfrm>
        <a:graphic>
          <a:graphicData uri="http://schemas.openxmlformats.org/presentationml/2006/ole">
            <mc:AlternateContent xmlns:mc="http://schemas.openxmlformats.org/markup-compatibility/2006">
              <mc:Choice xmlns:v="urn:schemas-microsoft-com:vml" Requires="v">
                <p:oleObj name="Equation" r:id="rId5" imgW="1244520" imgH="431640" progId="Equation.DSMT4">
                  <p:embed/>
                </p:oleObj>
              </mc:Choice>
              <mc:Fallback>
                <p:oleObj name="Equation" r:id="rId5" imgW="1244520" imgH="431640" progId="Equation.DSMT4">
                  <p:embed/>
                  <p:pic>
                    <p:nvPicPr>
                      <p:cNvPr id="5" name="Object 4"/>
                      <p:cNvPicPr>
                        <a:picLocks noChangeAspect="1" noChangeArrowheads="1"/>
                      </p:cNvPicPr>
                      <p:nvPr/>
                    </p:nvPicPr>
                    <p:blipFill>
                      <a:blip r:embed="rId6"/>
                      <a:srcRect/>
                      <a:stretch>
                        <a:fillRect/>
                      </a:stretch>
                    </p:blipFill>
                    <p:spPr bwMode="auto">
                      <a:xfrm>
                        <a:off x="1573213" y="5376863"/>
                        <a:ext cx="1684337" cy="550862"/>
                      </a:xfrm>
                      <a:prstGeom prst="rect">
                        <a:avLst/>
                      </a:prstGeom>
                      <a:noFill/>
                    </p:spPr>
                  </p:pic>
                </p:oleObj>
              </mc:Fallback>
            </mc:AlternateContent>
          </a:graphicData>
        </a:graphic>
      </p:graphicFrame>
      <p:graphicFrame>
        <p:nvGraphicFramePr>
          <p:cNvPr id="6" name="Object 5"/>
          <p:cNvGraphicFramePr>
            <a:graphicFrameLocks noChangeAspect="1"/>
          </p:cNvGraphicFramePr>
          <p:nvPr>
            <p:custDataLst>
              <p:tags r:id="rId2"/>
            </p:custDataLst>
          </p:nvPr>
        </p:nvGraphicFramePr>
        <p:xfrm>
          <a:off x="1666009" y="5925272"/>
          <a:ext cx="5983432" cy="744682"/>
        </p:xfrm>
        <a:graphic>
          <a:graphicData uri="http://schemas.openxmlformats.org/presentationml/2006/ole">
            <mc:AlternateContent xmlns:mc="http://schemas.openxmlformats.org/markup-compatibility/2006">
              <mc:Choice xmlns:v="urn:schemas-microsoft-com:vml" Requires="v">
                <p:oleObj name="Equation" r:id="rId7" imgW="3657600" imgH="482400" progId="Equation.DSMT4">
                  <p:embed/>
                </p:oleObj>
              </mc:Choice>
              <mc:Fallback>
                <p:oleObj name="Equation" r:id="rId7" imgW="3657600" imgH="482400" progId="Equation.DSMT4">
                  <p:embed/>
                  <p:pic>
                    <p:nvPicPr>
                      <p:cNvPr id="6" name="Object 5"/>
                      <p:cNvPicPr>
                        <a:picLocks noChangeAspect="1" noChangeArrowheads="1"/>
                      </p:cNvPicPr>
                      <p:nvPr/>
                    </p:nvPicPr>
                    <p:blipFill>
                      <a:blip r:embed="rId8"/>
                      <a:srcRect/>
                      <a:stretch>
                        <a:fillRect/>
                      </a:stretch>
                    </p:blipFill>
                    <p:spPr bwMode="auto">
                      <a:xfrm>
                        <a:off x="1666009" y="5925272"/>
                        <a:ext cx="5983432" cy="744682"/>
                      </a:xfrm>
                      <a:prstGeom prst="rect">
                        <a:avLst/>
                      </a:prstGeom>
                      <a:noFill/>
                    </p:spPr>
                  </p:pic>
                </p:oleObj>
              </mc:Fallback>
            </mc:AlternateContent>
          </a:graphicData>
        </a:graphic>
      </p:graphicFrame>
      <p:graphicFrame>
        <p:nvGraphicFramePr>
          <p:cNvPr id="7" name="Object 6"/>
          <p:cNvGraphicFramePr>
            <a:graphicFrameLocks noChangeAspect="1"/>
          </p:cNvGraphicFramePr>
          <p:nvPr>
            <p:custDataLst>
              <p:tags r:id="rId3"/>
            </p:custDataLst>
          </p:nvPr>
        </p:nvGraphicFramePr>
        <p:xfrm>
          <a:off x="1436687" y="4962525"/>
          <a:ext cx="3135313" cy="339725"/>
        </p:xfrm>
        <a:graphic>
          <a:graphicData uri="http://schemas.openxmlformats.org/presentationml/2006/ole">
            <mc:AlternateContent xmlns:mc="http://schemas.openxmlformats.org/markup-compatibility/2006">
              <mc:Choice xmlns:v="urn:schemas-microsoft-com:vml" Requires="v">
                <p:oleObj name="Equation" r:id="rId9" imgW="2108160" imgH="241200" progId="Equation.DSMT4">
                  <p:embed/>
                </p:oleObj>
              </mc:Choice>
              <mc:Fallback>
                <p:oleObj name="Equation" r:id="rId9" imgW="2108160" imgH="241200" progId="Equation.DSMT4">
                  <p:embed/>
                  <p:pic>
                    <p:nvPicPr>
                      <p:cNvPr id="7" name="Object 6"/>
                      <p:cNvPicPr>
                        <a:picLocks noChangeAspect="1" noChangeArrowheads="1"/>
                      </p:cNvPicPr>
                      <p:nvPr/>
                    </p:nvPicPr>
                    <p:blipFill>
                      <a:blip r:embed="rId10"/>
                      <a:srcRect/>
                      <a:stretch>
                        <a:fillRect/>
                      </a:stretch>
                    </p:blipFill>
                    <p:spPr bwMode="auto">
                      <a:xfrm>
                        <a:off x="1436687" y="4962525"/>
                        <a:ext cx="3135313" cy="339725"/>
                      </a:xfrm>
                      <a:prstGeom prst="rect">
                        <a:avLst/>
                      </a:prstGeom>
                      <a:noFill/>
                    </p:spPr>
                  </p:pic>
                </p:oleObj>
              </mc:Fallback>
            </mc:AlternateContent>
          </a:graphicData>
        </a:graphic>
      </p:graphicFrame>
      <p:sp>
        <p:nvSpPr>
          <p:cNvPr id="4" name="TextBox 3">
            <a:extLst>
              <a:ext uri="{FF2B5EF4-FFF2-40B4-BE49-F238E27FC236}">
                <a16:creationId xmlns:a16="http://schemas.microsoft.com/office/drawing/2014/main" id="{978E5F6E-B275-4101-A97E-68E80183173A}"/>
              </a:ext>
            </a:extLst>
          </p:cNvPr>
          <p:cNvSpPr txBox="1"/>
          <p:nvPr/>
        </p:nvSpPr>
        <p:spPr>
          <a:xfrm>
            <a:off x="4715219" y="1725945"/>
            <a:ext cx="3161841" cy="369332"/>
          </a:xfrm>
          <a:prstGeom prst="rect">
            <a:avLst/>
          </a:prstGeom>
          <a:noFill/>
        </p:spPr>
        <p:txBody>
          <a:bodyPr wrap="square" rtlCol="0">
            <a:spAutoFit/>
          </a:bodyPr>
          <a:lstStyle/>
          <a:p>
            <a:pPr algn="ctr"/>
            <a:r>
              <a:rPr lang="en-US" dirty="0">
                <a:solidFill>
                  <a:srgbClr val="C00000"/>
                </a:solidFill>
              </a:rPr>
              <a:t>PRACTICE</a:t>
            </a:r>
          </a:p>
        </p:txBody>
      </p:sp>
      <p:sp>
        <p:nvSpPr>
          <p:cNvPr id="9" name="TextBox 8">
            <a:extLst>
              <a:ext uri="{FF2B5EF4-FFF2-40B4-BE49-F238E27FC236}">
                <a16:creationId xmlns:a16="http://schemas.microsoft.com/office/drawing/2014/main" id="{BC634E1A-20C0-4215-B919-092AA5CA792F}"/>
              </a:ext>
            </a:extLst>
          </p:cNvPr>
          <p:cNvSpPr txBox="1"/>
          <p:nvPr/>
        </p:nvSpPr>
        <p:spPr>
          <a:xfrm>
            <a:off x="6577070" y="1288973"/>
            <a:ext cx="2016087" cy="369332"/>
          </a:xfrm>
          <a:prstGeom prst="rect">
            <a:avLst/>
          </a:prstGeom>
          <a:solidFill>
            <a:schemeClr val="bg2">
              <a:lumMod val="75000"/>
            </a:schemeClr>
          </a:solidFill>
        </p:spPr>
        <p:txBody>
          <a:bodyPr wrap="square" rtlCol="0">
            <a:spAutoFit/>
          </a:bodyPr>
          <a:lstStyle/>
          <a:p>
            <a:pPr algn="ctr"/>
            <a:r>
              <a:rPr lang="en-US" dirty="0"/>
              <a:t>borrowing</a:t>
            </a:r>
          </a:p>
        </p:txBody>
      </p:sp>
    </p:spTree>
    <p:extLst>
      <p:ext uri="{BB962C8B-B14F-4D97-AF65-F5344CB8AC3E}">
        <p14:creationId xmlns:p14="http://schemas.microsoft.com/office/powerpoint/2010/main" val="2988915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FX Trading – Warm Up </a:t>
            </a:r>
          </a:p>
        </p:txBody>
      </p:sp>
      <p:graphicFrame>
        <p:nvGraphicFramePr>
          <p:cNvPr id="6" name="Table 5"/>
          <p:cNvGraphicFramePr>
            <a:graphicFrameLocks noGrp="1"/>
          </p:cNvGraphicFramePr>
          <p:nvPr>
            <p:extLst>
              <p:ext uri="{D42A27DB-BD31-4B8C-83A1-F6EECF244321}">
                <p14:modId xmlns:p14="http://schemas.microsoft.com/office/powerpoint/2010/main" val="1297847588"/>
              </p:ext>
            </p:extLst>
          </p:nvPr>
        </p:nvGraphicFramePr>
        <p:xfrm>
          <a:off x="1333501" y="1794446"/>
          <a:ext cx="3124200" cy="1745107"/>
        </p:xfrm>
        <a:graphic>
          <a:graphicData uri="http://schemas.openxmlformats.org/drawingml/2006/table">
            <a:tbl>
              <a:tblPr firstRow="1" firstCol="1" bandRow="1"/>
              <a:tblGrid>
                <a:gridCol w="1104149">
                  <a:extLst>
                    <a:ext uri="{9D8B030D-6E8A-4147-A177-3AD203B41FA5}">
                      <a16:colId xmlns:a16="http://schemas.microsoft.com/office/drawing/2014/main" val="20000"/>
                    </a:ext>
                  </a:extLst>
                </a:gridCol>
                <a:gridCol w="977444">
                  <a:extLst>
                    <a:ext uri="{9D8B030D-6E8A-4147-A177-3AD203B41FA5}">
                      <a16:colId xmlns:a16="http://schemas.microsoft.com/office/drawing/2014/main" val="20001"/>
                    </a:ext>
                  </a:extLst>
                </a:gridCol>
                <a:gridCol w="1042607">
                  <a:extLst>
                    <a:ext uri="{9D8B030D-6E8A-4147-A177-3AD203B41FA5}">
                      <a16:colId xmlns:a16="http://schemas.microsoft.com/office/drawing/2014/main" val="20002"/>
                    </a:ext>
                  </a:extLst>
                </a:gridCol>
              </a:tblGrid>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Currency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Bid Rate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Offer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EUR/USD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GBP/USD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USD/JPY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USD/CHF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1.1514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1.1517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USD/BRL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2.2345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Box 6"/>
          <p:cNvSpPr txBox="1"/>
          <p:nvPr/>
        </p:nvSpPr>
        <p:spPr>
          <a:xfrm>
            <a:off x="1000125" y="3762375"/>
            <a:ext cx="6172200" cy="2862322"/>
          </a:xfrm>
          <a:prstGeom prst="rect">
            <a:avLst/>
          </a:prstGeom>
          <a:noFill/>
        </p:spPr>
        <p:txBody>
          <a:bodyPr wrap="square" rtlCol="0">
            <a:spAutoFit/>
          </a:bodyPr>
          <a:lstStyle/>
          <a:p>
            <a:r>
              <a:rPr lang="en-US" b="1" dirty="0">
                <a:solidFill>
                  <a:srgbClr val="C00000"/>
                </a:solidFill>
              </a:rPr>
              <a:t>Based on the above quotes determine the following:</a:t>
            </a:r>
          </a:p>
          <a:p>
            <a:endParaRPr lang="en-US" dirty="0"/>
          </a:p>
          <a:p>
            <a:r>
              <a:rPr lang="en-US" dirty="0"/>
              <a:t>a) You have 100,000 USD and you want to buy BRL. How many  BRL do you receive? </a:t>
            </a:r>
          </a:p>
          <a:p>
            <a:endParaRPr lang="en-US" dirty="0"/>
          </a:p>
          <a:p>
            <a:r>
              <a:rPr lang="en-US" dirty="0"/>
              <a:t>b) You have 100,000 CHF and you want to buy USD. How many USD do you receive?</a:t>
            </a:r>
          </a:p>
          <a:p>
            <a:endParaRPr lang="en-US" dirty="0"/>
          </a:p>
          <a:p>
            <a:r>
              <a:rPr lang="en-US" dirty="0"/>
              <a:t>c) You have 100,000  CAD and you want to buy JPY. How many JPY do you receive? </a:t>
            </a:r>
          </a:p>
        </p:txBody>
      </p:sp>
    </p:spTree>
    <p:extLst>
      <p:ext uri="{BB962C8B-B14F-4D97-AF65-F5344CB8AC3E}">
        <p14:creationId xmlns:p14="http://schemas.microsoft.com/office/powerpoint/2010/main" val="4087874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FX Trading BASICS</a:t>
            </a:r>
          </a:p>
        </p:txBody>
      </p:sp>
      <p:sp>
        <p:nvSpPr>
          <p:cNvPr id="3" name="Content Placeholder 2"/>
          <p:cNvSpPr>
            <a:spLocks noGrp="1"/>
          </p:cNvSpPr>
          <p:nvPr>
            <p:ph idx="1"/>
          </p:nvPr>
        </p:nvSpPr>
        <p:spPr/>
        <p:txBody>
          <a:bodyPr/>
          <a:lstStyle/>
          <a:p>
            <a:r>
              <a:rPr lang="en-US" dirty="0"/>
              <a:t>The key to correct trading decisions is to read the quotations correctly. </a:t>
            </a:r>
          </a:p>
          <a:p>
            <a:r>
              <a:rPr lang="en-US" dirty="0"/>
              <a:t>When you see a quotation, immediately determine the domestic (terms) and foreign currency (base).</a:t>
            </a:r>
          </a:p>
          <a:p>
            <a:pPr lvl="1"/>
            <a:r>
              <a:rPr lang="en-US" dirty="0"/>
              <a:t>When you </a:t>
            </a:r>
            <a:r>
              <a:rPr lang="en-US" b="1" dirty="0"/>
              <a:t>buy base currency </a:t>
            </a:r>
            <a:r>
              <a:rPr lang="en-US" dirty="0"/>
              <a:t>you </a:t>
            </a:r>
            <a:r>
              <a:rPr lang="en-US" b="1" dirty="0"/>
              <a:t>pay the offer (ask) rate</a:t>
            </a:r>
          </a:p>
          <a:p>
            <a:pPr lvl="1"/>
            <a:r>
              <a:rPr lang="en-US" dirty="0"/>
              <a:t>When you </a:t>
            </a:r>
            <a:r>
              <a:rPr lang="en-US" b="1" dirty="0"/>
              <a:t>sell the base currency </a:t>
            </a:r>
            <a:r>
              <a:rPr lang="en-US" dirty="0"/>
              <a:t>you are </a:t>
            </a:r>
            <a:r>
              <a:rPr lang="en-US" b="1" dirty="0"/>
              <a:t>paid the bid rate</a:t>
            </a:r>
          </a:p>
          <a:p>
            <a:r>
              <a:rPr lang="en-US" dirty="0"/>
              <a:t>Note that </a:t>
            </a:r>
            <a:r>
              <a:rPr lang="en-US" b="1" dirty="0"/>
              <a:t>buying the base (foreign) currency is equivalent to selling the terms (domestic) currency</a:t>
            </a:r>
          </a:p>
          <a:p>
            <a:r>
              <a:rPr lang="en-US" dirty="0"/>
              <a:t>Similarly, </a:t>
            </a:r>
            <a:r>
              <a:rPr lang="en-US" b="1" dirty="0"/>
              <a:t>selling the base currency is equivalent to buying the terms (domestic) currency</a:t>
            </a:r>
          </a:p>
          <a:p>
            <a:endParaRPr lang="en-US" dirty="0"/>
          </a:p>
        </p:txBody>
      </p:sp>
    </p:spTree>
    <p:extLst>
      <p:ext uri="{BB962C8B-B14F-4D97-AF65-F5344CB8AC3E}">
        <p14:creationId xmlns:p14="http://schemas.microsoft.com/office/powerpoint/2010/main" val="292441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t>
            </a:r>
            <a:r>
              <a:rPr lang="en-US" dirty="0" err="1"/>
              <a:t>IfE</a:t>
            </a:r>
            <a:r>
              <a:rPr lang="en-US" dirty="0"/>
              <a:t> Example</a:t>
            </a:r>
          </a:p>
        </p:txBody>
      </p:sp>
      <p:sp>
        <p:nvSpPr>
          <p:cNvPr id="3" name="Content Placeholder 2"/>
          <p:cNvSpPr>
            <a:spLocks noGrp="1"/>
          </p:cNvSpPr>
          <p:nvPr>
            <p:ph idx="1"/>
          </p:nvPr>
        </p:nvSpPr>
        <p:spPr>
          <a:xfrm>
            <a:off x="685800" y="1902333"/>
            <a:ext cx="7772400" cy="4050792"/>
          </a:xfrm>
        </p:spPr>
        <p:txBody>
          <a:bodyPr/>
          <a:lstStyle/>
          <a:p>
            <a:r>
              <a:rPr lang="en-US" dirty="0"/>
              <a:t>Assume that three month T-bills in the UK yield 2% p.a. and 0.9% in the U.S. </a:t>
            </a:r>
          </a:p>
          <a:p>
            <a:pPr lvl="1"/>
            <a:r>
              <a:rPr lang="en-US" dirty="0"/>
              <a:t>What should be the IFE implied exchange rate change in British Pound?</a:t>
            </a:r>
          </a:p>
          <a:p>
            <a:pPr lvl="1"/>
            <a:r>
              <a:rPr lang="en-US" dirty="0"/>
              <a:t> What should be the IFE implied exchange rate change in USD?</a:t>
            </a:r>
          </a:p>
          <a:p>
            <a:pPr marL="0" indent="0">
              <a:buNone/>
            </a:pPr>
            <a:endParaRPr lang="en-US" dirty="0"/>
          </a:p>
        </p:txBody>
      </p:sp>
      <p:graphicFrame>
        <p:nvGraphicFramePr>
          <p:cNvPr id="8" name="Object 7">
            <a:extLst>
              <a:ext uri="{FF2B5EF4-FFF2-40B4-BE49-F238E27FC236}">
                <a16:creationId xmlns:a16="http://schemas.microsoft.com/office/drawing/2014/main" id="{FCF3CA58-991F-47C9-83D4-976BDF83E218}"/>
              </a:ext>
            </a:extLst>
          </p:cNvPr>
          <p:cNvGraphicFramePr>
            <a:graphicFrameLocks noChangeAspect="1"/>
          </p:cNvGraphicFramePr>
          <p:nvPr>
            <p:custDataLst>
              <p:tags r:id="rId1"/>
            </p:custDataLst>
            <p:extLst>
              <p:ext uri="{D42A27DB-BD31-4B8C-83A1-F6EECF244321}">
                <p14:modId xmlns:p14="http://schemas.microsoft.com/office/powerpoint/2010/main" val="3163343819"/>
              </p:ext>
            </p:extLst>
          </p:nvPr>
        </p:nvGraphicFramePr>
        <p:xfrm>
          <a:off x="1052512" y="4059968"/>
          <a:ext cx="2752725" cy="1225550"/>
        </p:xfrm>
        <a:graphic>
          <a:graphicData uri="http://schemas.openxmlformats.org/presentationml/2006/ole">
            <mc:AlternateContent xmlns:mc="http://schemas.openxmlformats.org/markup-compatibility/2006">
              <mc:Choice xmlns:v="urn:schemas-microsoft-com:vml" Requires="v">
                <p:oleObj name="Equation" r:id="rId5" imgW="1054080" imgH="469800" progId="Equation.DSMT4">
                  <p:embed/>
                </p:oleObj>
              </mc:Choice>
              <mc:Fallback>
                <p:oleObj name="Equation" r:id="rId5" imgW="1054080" imgH="469800" progId="Equation.DSMT4">
                  <p:embed/>
                  <p:pic>
                    <p:nvPicPr>
                      <p:cNvPr id="6" name="Object 5">
                        <a:extLst>
                          <a:ext uri="{FF2B5EF4-FFF2-40B4-BE49-F238E27FC236}">
                            <a16:creationId xmlns:a16="http://schemas.microsoft.com/office/drawing/2014/main" id="{8E23D890-3A05-4636-B7C3-8DCBF8A606FB}"/>
                          </a:ext>
                        </a:extLst>
                      </p:cNvPr>
                      <p:cNvPicPr>
                        <a:picLocks noChangeAspect="1" noChangeArrowheads="1"/>
                      </p:cNvPicPr>
                      <p:nvPr/>
                    </p:nvPicPr>
                    <p:blipFill>
                      <a:blip r:embed="rId6"/>
                      <a:srcRect/>
                      <a:stretch>
                        <a:fillRect/>
                      </a:stretch>
                    </p:blipFill>
                    <p:spPr bwMode="auto">
                      <a:xfrm>
                        <a:off x="1052512" y="4059968"/>
                        <a:ext cx="2752725" cy="1225550"/>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5858CFD2-3716-43D8-8AE1-8BD702782643}"/>
              </a:ext>
            </a:extLst>
          </p:cNvPr>
          <p:cNvGraphicFramePr>
            <a:graphicFrameLocks noChangeAspect="1"/>
          </p:cNvGraphicFramePr>
          <p:nvPr>
            <p:custDataLst>
              <p:tags r:id="rId2"/>
            </p:custDataLst>
            <p:extLst>
              <p:ext uri="{D42A27DB-BD31-4B8C-83A1-F6EECF244321}">
                <p14:modId xmlns:p14="http://schemas.microsoft.com/office/powerpoint/2010/main" val="349907409"/>
              </p:ext>
            </p:extLst>
          </p:nvPr>
        </p:nvGraphicFramePr>
        <p:xfrm>
          <a:off x="5337175" y="4091718"/>
          <a:ext cx="2717800" cy="1193800"/>
        </p:xfrm>
        <a:graphic>
          <a:graphicData uri="http://schemas.openxmlformats.org/presentationml/2006/ole">
            <mc:AlternateContent xmlns:mc="http://schemas.openxmlformats.org/markup-compatibility/2006">
              <mc:Choice xmlns:v="urn:schemas-microsoft-com:vml" Requires="v">
                <p:oleObj name="Equation" r:id="rId7" imgW="1041120" imgH="457200" progId="Equation.DSMT4">
                  <p:embed/>
                </p:oleObj>
              </mc:Choice>
              <mc:Fallback>
                <p:oleObj name="Equation" r:id="rId7" imgW="1041120" imgH="457200" progId="Equation.DSMT4">
                  <p:embed/>
                  <p:pic>
                    <p:nvPicPr>
                      <p:cNvPr id="7" name="Object 6">
                        <a:extLst>
                          <a:ext uri="{FF2B5EF4-FFF2-40B4-BE49-F238E27FC236}">
                            <a16:creationId xmlns:a16="http://schemas.microsoft.com/office/drawing/2014/main" id="{E1911C8D-B496-44A0-9B02-EB4FEB882F38}"/>
                          </a:ext>
                        </a:extLst>
                      </p:cNvPr>
                      <p:cNvPicPr>
                        <a:picLocks noChangeAspect="1" noChangeArrowheads="1"/>
                      </p:cNvPicPr>
                      <p:nvPr/>
                    </p:nvPicPr>
                    <p:blipFill>
                      <a:blip r:embed="rId8"/>
                      <a:srcRect/>
                      <a:stretch>
                        <a:fillRect/>
                      </a:stretch>
                    </p:blipFill>
                    <p:spPr bwMode="auto">
                      <a:xfrm>
                        <a:off x="5337175" y="4091718"/>
                        <a:ext cx="2717800" cy="1193800"/>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2991A0BC-6016-40AC-93D6-3109B8AE0CD0}"/>
              </a:ext>
            </a:extLst>
          </p:cNvPr>
          <p:cNvSpPr txBox="1"/>
          <p:nvPr/>
        </p:nvSpPr>
        <p:spPr>
          <a:xfrm>
            <a:off x="447674" y="3622080"/>
            <a:ext cx="3962400" cy="369332"/>
          </a:xfrm>
          <a:prstGeom prst="rect">
            <a:avLst/>
          </a:prstGeom>
          <a:solidFill>
            <a:srgbClr val="CCECFF"/>
          </a:solidFill>
        </p:spPr>
        <p:txBody>
          <a:bodyPr wrap="square" rtlCol="0">
            <a:spAutoFit/>
          </a:bodyPr>
          <a:lstStyle/>
          <a:p>
            <a:r>
              <a:rPr lang="en-US" dirty="0"/>
              <a:t>Expected Change in the value of FC</a:t>
            </a:r>
          </a:p>
        </p:txBody>
      </p:sp>
      <p:sp>
        <p:nvSpPr>
          <p:cNvPr id="11" name="TextBox 10">
            <a:extLst>
              <a:ext uri="{FF2B5EF4-FFF2-40B4-BE49-F238E27FC236}">
                <a16:creationId xmlns:a16="http://schemas.microsoft.com/office/drawing/2014/main" id="{76579161-AF64-479B-B513-5F47F9AA1EC4}"/>
              </a:ext>
            </a:extLst>
          </p:cNvPr>
          <p:cNvSpPr txBox="1"/>
          <p:nvPr/>
        </p:nvSpPr>
        <p:spPr>
          <a:xfrm>
            <a:off x="4848987" y="3640662"/>
            <a:ext cx="3962400" cy="369332"/>
          </a:xfrm>
          <a:prstGeom prst="rect">
            <a:avLst/>
          </a:prstGeom>
          <a:solidFill>
            <a:srgbClr val="FFFFCC"/>
          </a:solidFill>
        </p:spPr>
        <p:txBody>
          <a:bodyPr wrap="square" rtlCol="0">
            <a:spAutoFit/>
          </a:bodyPr>
          <a:lstStyle/>
          <a:p>
            <a:r>
              <a:rPr lang="en-US" dirty="0"/>
              <a:t>Expected Change in the value of LC</a:t>
            </a:r>
          </a:p>
        </p:txBody>
      </p:sp>
    </p:spTree>
    <p:extLst>
      <p:ext uri="{BB962C8B-B14F-4D97-AF65-F5344CB8AC3E}">
        <p14:creationId xmlns:p14="http://schemas.microsoft.com/office/powerpoint/2010/main" val="1493271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Spot Transactions </a:t>
            </a:r>
          </a:p>
        </p:txBody>
      </p:sp>
      <p:sp>
        <p:nvSpPr>
          <p:cNvPr id="3" name="Content Placeholder 2"/>
          <p:cNvSpPr>
            <a:spLocks noGrp="1"/>
          </p:cNvSpPr>
          <p:nvPr>
            <p:ph idx="1"/>
          </p:nvPr>
        </p:nvSpPr>
        <p:spPr>
          <a:xfrm>
            <a:off x="685800" y="1676400"/>
            <a:ext cx="7772400" cy="5086350"/>
          </a:xfrm>
        </p:spPr>
        <p:txBody>
          <a:bodyPr>
            <a:normAutofit/>
          </a:bodyPr>
          <a:lstStyle/>
          <a:p>
            <a:r>
              <a:rPr lang="en-US" dirty="0"/>
              <a:t>Dealer Quotes </a:t>
            </a:r>
          </a:p>
          <a:p>
            <a:endParaRPr lang="en-US" dirty="0"/>
          </a:p>
          <a:p>
            <a:endParaRPr lang="en-US" dirty="0"/>
          </a:p>
          <a:p>
            <a:endParaRPr lang="en-US" dirty="0"/>
          </a:p>
          <a:p>
            <a:endParaRPr lang="en-US" dirty="0"/>
          </a:p>
          <a:p>
            <a:endParaRPr lang="en-US" dirty="0"/>
          </a:p>
          <a:p>
            <a:endParaRPr lang="en-US" sz="1800" dirty="0"/>
          </a:p>
          <a:p>
            <a:r>
              <a:rPr lang="en-US" sz="1800" dirty="0"/>
              <a:t>Dealers quote Bid and Ask rates, They </a:t>
            </a:r>
            <a:r>
              <a:rPr lang="en-US" sz="1800" b="1" dirty="0"/>
              <a:t>buy</a:t>
            </a:r>
            <a:r>
              <a:rPr lang="en-US" sz="1800" dirty="0"/>
              <a:t> the </a:t>
            </a:r>
            <a:r>
              <a:rPr lang="en-US" sz="1800" b="1" dirty="0"/>
              <a:t>base currency (foreign currency) </a:t>
            </a:r>
            <a:r>
              <a:rPr lang="en-US" sz="1800" dirty="0"/>
              <a:t>at the </a:t>
            </a:r>
            <a:r>
              <a:rPr lang="en-US" sz="1800" b="1" dirty="0"/>
              <a:t>bid rate </a:t>
            </a:r>
            <a:r>
              <a:rPr lang="en-US" sz="1800" dirty="0"/>
              <a:t>and </a:t>
            </a:r>
            <a:r>
              <a:rPr lang="en-US" sz="1800" b="1" dirty="0"/>
              <a:t>sell it </a:t>
            </a:r>
            <a:r>
              <a:rPr lang="en-US" sz="1800" dirty="0"/>
              <a:t>at the </a:t>
            </a:r>
            <a:r>
              <a:rPr lang="en-US" sz="1800" b="1" dirty="0"/>
              <a:t>ask rate </a:t>
            </a:r>
          </a:p>
          <a:p>
            <a:r>
              <a:rPr lang="en-US" sz="1800" dirty="0"/>
              <a:t>Once the transaction is confirmed, </a:t>
            </a:r>
            <a:r>
              <a:rPr lang="en-US" sz="1800" b="1" dirty="0"/>
              <a:t>settlement </a:t>
            </a:r>
            <a:r>
              <a:rPr lang="en-US" sz="1800" dirty="0"/>
              <a:t>takes place in </a:t>
            </a:r>
            <a:r>
              <a:rPr lang="en-US" sz="1800" b="1" dirty="0"/>
              <a:t>two business days</a:t>
            </a:r>
            <a:r>
              <a:rPr lang="en-US" sz="1800" dirty="0"/>
              <a:t>, hence T+2</a:t>
            </a:r>
          </a:p>
          <a:p>
            <a:r>
              <a:rPr lang="en-US" sz="1800" i="1" dirty="0"/>
              <a:t>In interbank market transactions are multiples of millions; “I take 5 at 13” means I am buying EUR5 million at 1.2313; dealers usually spell that the last two digits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94764248"/>
              </p:ext>
            </p:extLst>
          </p:nvPr>
        </p:nvGraphicFramePr>
        <p:xfrm>
          <a:off x="990600" y="2516115"/>
          <a:ext cx="3124200" cy="1745107"/>
        </p:xfrm>
        <a:graphic>
          <a:graphicData uri="http://schemas.openxmlformats.org/drawingml/2006/table">
            <a:tbl>
              <a:tblPr firstRow="1" firstCol="1" bandRow="1"/>
              <a:tblGrid>
                <a:gridCol w="1104149">
                  <a:extLst>
                    <a:ext uri="{9D8B030D-6E8A-4147-A177-3AD203B41FA5}">
                      <a16:colId xmlns:a16="http://schemas.microsoft.com/office/drawing/2014/main" val="20000"/>
                    </a:ext>
                  </a:extLst>
                </a:gridCol>
                <a:gridCol w="977444">
                  <a:extLst>
                    <a:ext uri="{9D8B030D-6E8A-4147-A177-3AD203B41FA5}">
                      <a16:colId xmlns:a16="http://schemas.microsoft.com/office/drawing/2014/main" val="20001"/>
                    </a:ext>
                  </a:extLst>
                </a:gridCol>
                <a:gridCol w="1042607">
                  <a:extLst>
                    <a:ext uri="{9D8B030D-6E8A-4147-A177-3AD203B41FA5}">
                      <a16:colId xmlns:a16="http://schemas.microsoft.com/office/drawing/2014/main" val="20002"/>
                    </a:ext>
                  </a:extLst>
                </a:gridCol>
              </a:tblGrid>
              <a:tr h="228600">
                <a:tc>
                  <a:txBody>
                    <a:bodyPr/>
                    <a:lstStyle/>
                    <a:p>
                      <a:pPr marL="0" marR="0">
                        <a:lnSpc>
                          <a:spcPct val="107000"/>
                        </a:lnSpc>
                        <a:spcBef>
                          <a:spcPts val="0"/>
                        </a:spcBef>
                        <a:spcAft>
                          <a:spcPts val="0"/>
                        </a:spcAft>
                      </a:pPr>
                      <a:r>
                        <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Currency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Bid Rate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Ask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marL="0" marR="0">
                        <a:lnSpc>
                          <a:spcPct val="107000"/>
                        </a:lnSpc>
                        <a:spcBef>
                          <a:spcPts val="0"/>
                        </a:spcBef>
                        <a:spcAft>
                          <a:spcPts val="0"/>
                        </a:spcAft>
                      </a:pPr>
                      <a:r>
                        <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EUR</a:t>
                      </a:r>
                      <a:r>
                        <a:rPr lang="en-US" sz="1600" dirty="0">
                          <a:effectLst/>
                          <a:latin typeface="Calibri" panose="020F0502020204030204" pitchFamily="34" charset="0"/>
                          <a:ea typeface="Calibri" panose="020F0502020204030204" pitchFamily="34" charset="0"/>
                          <a:cs typeface="Times New Roman" panose="02020603050405020304" pitchFamily="18" charset="0"/>
                        </a:rPr>
                        <a:t>/USD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1.2310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1.2313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marL="0" marR="0">
                        <a:lnSpc>
                          <a:spcPct val="107000"/>
                        </a:lnSpc>
                        <a:spcBef>
                          <a:spcPts val="0"/>
                        </a:spcBef>
                        <a:spcAft>
                          <a:spcPts val="0"/>
                        </a:spcAft>
                      </a:pPr>
                      <a:r>
                        <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GBP</a:t>
                      </a:r>
                      <a:r>
                        <a:rPr lang="en-US" sz="1600" dirty="0">
                          <a:effectLst/>
                          <a:latin typeface="Calibri" panose="020F0502020204030204" pitchFamily="34" charset="0"/>
                          <a:ea typeface="Calibri" panose="020F0502020204030204" pitchFamily="34" charset="0"/>
                          <a:cs typeface="Times New Roman" panose="02020603050405020304" pitchFamily="18" charset="0"/>
                        </a:rPr>
                        <a:t>/USD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1.7945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1.7949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marL="0" marR="0">
                        <a:lnSpc>
                          <a:spcPct val="107000"/>
                        </a:lnSpc>
                        <a:spcBef>
                          <a:spcPts val="0"/>
                        </a:spcBef>
                        <a:spcAft>
                          <a:spcPts val="0"/>
                        </a:spcAft>
                      </a:pPr>
                      <a:r>
                        <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USD</a:t>
                      </a:r>
                      <a:r>
                        <a:rPr lang="en-US" sz="1600" dirty="0">
                          <a:effectLst/>
                          <a:latin typeface="Calibri" panose="020F0502020204030204" pitchFamily="34" charset="0"/>
                          <a:ea typeface="Calibri" panose="020F0502020204030204" pitchFamily="34" charset="0"/>
                          <a:cs typeface="Times New Roman" panose="02020603050405020304" pitchFamily="18" charset="0"/>
                        </a:rPr>
                        <a:t>/JPY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110.73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110.83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pPr marL="0" marR="0">
                        <a:lnSpc>
                          <a:spcPct val="107000"/>
                        </a:lnSpc>
                        <a:spcBef>
                          <a:spcPts val="0"/>
                        </a:spcBef>
                        <a:spcAft>
                          <a:spcPts val="0"/>
                        </a:spcAft>
                      </a:pPr>
                      <a:r>
                        <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USD</a:t>
                      </a:r>
                      <a:r>
                        <a:rPr lang="en-US" sz="1600" dirty="0">
                          <a:effectLst/>
                          <a:latin typeface="Calibri" panose="020F0502020204030204" pitchFamily="34" charset="0"/>
                          <a:ea typeface="Calibri" panose="020F0502020204030204" pitchFamily="34" charset="0"/>
                          <a:cs typeface="Times New Roman" panose="02020603050405020304" pitchFamily="18" charset="0"/>
                        </a:rPr>
                        <a:t>/CHF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1.2810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1.2815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marL="0" marR="0">
                        <a:lnSpc>
                          <a:spcPct val="107000"/>
                        </a:lnSpc>
                        <a:spcBef>
                          <a:spcPts val="0"/>
                        </a:spcBef>
                        <a:spcAft>
                          <a:spcPts val="0"/>
                        </a:spcAft>
                      </a:pPr>
                      <a:r>
                        <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USD</a:t>
                      </a:r>
                      <a:r>
                        <a:rPr lang="en-US" sz="1600" dirty="0">
                          <a:effectLst/>
                          <a:latin typeface="Calibri" panose="020F0502020204030204" pitchFamily="34" charset="0"/>
                          <a:ea typeface="Calibri" panose="020F0502020204030204" pitchFamily="34" charset="0"/>
                          <a:cs typeface="Times New Roman" panose="02020603050405020304" pitchFamily="18" charset="0"/>
                        </a:rPr>
                        <a:t>/CAD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1.1514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1.1517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8600">
                <a:tc>
                  <a:txBody>
                    <a:bodyPr/>
                    <a:lstStyle/>
                    <a:p>
                      <a:pPr marL="0" marR="0">
                        <a:lnSpc>
                          <a:spcPct val="107000"/>
                        </a:lnSpc>
                        <a:spcBef>
                          <a:spcPts val="0"/>
                        </a:spcBef>
                        <a:spcAft>
                          <a:spcPts val="0"/>
                        </a:spcAft>
                      </a:pPr>
                      <a:r>
                        <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USD</a:t>
                      </a:r>
                      <a:r>
                        <a:rPr lang="en-US" sz="1600" dirty="0">
                          <a:effectLst/>
                          <a:latin typeface="Calibri" panose="020F0502020204030204" pitchFamily="34" charset="0"/>
                          <a:ea typeface="Calibri" panose="020F0502020204030204" pitchFamily="34" charset="0"/>
                          <a:cs typeface="Times New Roman" panose="02020603050405020304" pitchFamily="18" charset="0"/>
                        </a:rPr>
                        <a:t>/BRL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2.1780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2.2345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4"/>
          <p:cNvSpPr txBox="1"/>
          <p:nvPr/>
        </p:nvSpPr>
        <p:spPr>
          <a:xfrm>
            <a:off x="4876800" y="2362200"/>
            <a:ext cx="3276600" cy="698653"/>
          </a:xfrm>
          <a:prstGeom prst="rect">
            <a:avLst/>
          </a:prstGeom>
          <a:noFill/>
        </p:spPr>
        <p:txBody>
          <a:bodyPr wrap="square" rtlCol="0">
            <a:spAutoFit/>
          </a:bodyPr>
          <a:lstStyle/>
          <a:p>
            <a:pPr fontAlgn="t">
              <a:lnSpc>
                <a:spcPct val="107000"/>
              </a:lnSpc>
              <a:spcBef>
                <a:spcPts val="0"/>
              </a:spcBef>
              <a:spcAft>
                <a:spcPts val="0"/>
              </a:spcAft>
            </a:pP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EUR</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/USD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1.2310</a:t>
            </a:r>
            <a:r>
              <a:rPr lang="en-US" sz="2000" dirty="0"/>
              <a:t>-</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1.2313</a:t>
            </a:r>
            <a:endParaRPr lang="en-US" sz="2000" dirty="0"/>
          </a:p>
          <a:p>
            <a:endParaRPr lang="en-US" dirty="0"/>
          </a:p>
        </p:txBody>
      </p:sp>
      <p:sp>
        <p:nvSpPr>
          <p:cNvPr id="6" name="Oval 5"/>
          <p:cNvSpPr/>
          <p:nvPr/>
        </p:nvSpPr>
        <p:spPr>
          <a:xfrm>
            <a:off x="4872135" y="2354424"/>
            <a:ext cx="533400" cy="457200"/>
          </a:xfrm>
          <a:prstGeom prst="ellipse">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38599" y="1676400"/>
            <a:ext cx="1826079" cy="523220"/>
          </a:xfrm>
          <a:prstGeom prst="rect">
            <a:avLst/>
          </a:prstGeom>
          <a:solidFill>
            <a:schemeClr val="accent2">
              <a:lumMod val="20000"/>
              <a:lumOff val="80000"/>
            </a:schemeClr>
          </a:solidFill>
          <a:effectLst>
            <a:softEdge rad="63500"/>
          </a:effectLst>
        </p:spPr>
        <p:txBody>
          <a:bodyPr wrap="square" rtlCol="0">
            <a:spAutoFit/>
          </a:bodyPr>
          <a:lstStyle/>
          <a:p>
            <a:pPr algn="ctr"/>
            <a:r>
              <a:rPr lang="en-US" sz="1400" dirty="0"/>
              <a:t>Base Currency </a:t>
            </a:r>
          </a:p>
          <a:p>
            <a:pPr algn="ctr"/>
            <a:r>
              <a:rPr lang="en-US" sz="1400" dirty="0"/>
              <a:t>(Foreign Currency)</a:t>
            </a:r>
          </a:p>
        </p:txBody>
      </p:sp>
      <p:cxnSp>
        <p:nvCxnSpPr>
          <p:cNvPr id="9" name="Straight Arrow Connector 8"/>
          <p:cNvCxnSpPr>
            <a:cxnSpLocks/>
            <a:endCxn id="7" idx="2"/>
          </p:cNvCxnSpPr>
          <p:nvPr/>
        </p:nvCxnSpPr>
        <p:spPr>
          <a:xfrm flipH="1" flipV="1">
            <a:off x="4951639" y="2199620"/>
            <a:ext cx="77562" cy="15480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448300" y="2354424"/>
            <a:ext cx="457200" cy="457200"/>
          </a:xfrm>
          <a:prstGeom prst="rect">
            <a:avLst/>
          </a:prstGeom>
          <a:noFill/>
          <a:ln>
            <a:solidFill>
              <a:srgbClr val="CC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48400" y="1664882"/>
            <a:ext cx="2320212" cy="523220"/>
          </a:xfrm>
          <a:prstGeom prst="rect">
            <a:avLst/>
          </a:prstGeom>
          <a:solidFill>
            <a:srgbClr val="F7C6FC"/>
          </a:solidFill>
          <a:effectLst>
            <a:softEdge rad="63500"/>
          </a:effectLst>
        </p:spPr>
        <p:txBody>
          <a:bodyPr wrap="square" rtlCol="0">
            <a:spAutoFit/>
          </a:bodyPr>
          <a:lstStyle/>
          <a:p>
            <a:pPr algn="ctr"/>
            <a:r>
              <a:rPr lang="en-US" sz="1400" dirty="0"/>
              <a:t>Terms or Price Currency </a:t>
            </a:r>
          </a:p>
          <a:p>
            <a:pPr algn="ctr"/>
            <a:r>
              <a:rPr lang="en-US" sz="1400" dirty="0"/>
              <a:t>(Local Currency)</a:t>
            </a:r>
          </a:p>
        </p:txBody>
      </p:sp>
      <p:cxnSp>
        <p:nvCxnSpPr>
          <p:cNvPr id="13" name="Straight Arrow Connector 12"/>
          <p:cNvCxnSpPr/>
          <p:nvPr/>
        </p:nvCxnSpPr>
        <p:spPr>
          <a:xfrm flipV="1">
            <a:off x="5905500" y="2199620"/>
            <a:ext cx="346788" cy="154804"/>
          </a:xfrm>
          <a:prstGeom prst="straightConnector1">
            <a:avLst/>
          </a:prstGeom>
          <a:ln>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16794" y="3127059"/>
            <a:ext cx="2320212" cy="523220"/>
          </a:xfrm>
          <a:prstGeom prst="rect">
            <a:avLst/>
          </a:prstGeom>
          <a:solidFill>
            <a:srgbClr val="C4F7FE"/>
          </a:solidFill>
          <a:effectLst>
            <a:softEdge rad="63500"/>
          </a:effectLst>
        </p:spPr>
        <p:txBody>
          <a:bodyPr wrap="square" rtlCol="0">
            <a:spAutoFit/>
          </a:bodyPr>
          <a:lstStyle/>
          <a:p>
            <a:pPr algn="ctr"/>
            <a:r>
              <a:rPr lang="en-US" sz="1400" dirty="0"/>
              <a:t>Dealer Buys EUR (for USD) at this rate</a:t>
            </a:r>
          </a:p>
        </p:txBody>
      </p:sp>
      <p:sp>
        <p:nvSpPr>
          <p:cNvPr id="15" name="TextBox 14"/>
          <p:cNvSpPr txBox="1"/>
          <p:nvPr/>
        </p:nvSpPr>
        <p:spPr>
          <a:xfrm>
            <a:off x="6837006" y="3114678"/>
            <a:ext cx="2320212" cy="523220"/>
          </a:xfrm>
          <a:prstGeom prst="rect">
            <a:avLst/>
          </a:prstGeom>
          <a:solidFill>
            <a:srgbClr val="E5FEC4"/>
          </a:solidFill>
          <a:effectLst>
            <a:softEdge rad="63500"/>
          </a:effectLst>
        </p:spPr>
        <p:txBody>
          <a:bodyPr wrap="square" rtlCol="0">
            <a:spAutoFit/>
          </a:bodyPr>
          <a:lstStyle/>
          <a:p>
            <a:pPr algn="ctr"/>
            <a:r>
              <a:rPr lang="en-US" sz="1400" dirty="0"/>
              <a:t>Dealer sells EUR (for USD) at this rate</a:t>
            </a:r>
          </a:p>
        </p:txBody>
      </p:sp>
      <p:cxnSp>
        <p:nvCxnSpPr>
          <p:cNvPr id="17" name="Straight Arrow Connector 16"/>
          <p:cNvCxnSpPr/>
          <p:nvPr/>
        </p:nvCxnSpPr>
        <p:spPr>
          <a:xfrm flipH="1">
            <a:off x="5905500" y="2711526"/>
            <a:ext cx="419100" cy="40315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86600" y="2711526"/>
            <a:ext cx="685800" cy="34932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51006" y="3606290"/>
            <a:ext cx="4572000" cy="646331"/>
          </a:xfrm>
          <a:prstGeom prst="rect">
            <a:avLst/>
          </a:prstGeom>
          <a:noFill/>
        </p:spPr>
        <p:txBody>
          <a:bodyPr wrap="square" rtlCol="0">
            <a:spAutoFit/>
          </a:bodyPr>
          <a:lstStyle/>
          <a:p>
            <a:r>
              <a:rPr lang="en-US" sz="1200" dirty="0"/>
              <a:t>The </a:t>
            </a:r>
            <a:r>
              <a:rPr lang="en-US" sz="1200" b="1" dirty="0"/>
              <a:t>difference between bid and ask rates is the spread</a:t>
            </a:r>
            <a:r>
              <a:rPr lang="en-US" sz="1200" dirty="0"/>
              <a:t>, in this case 3 pips or $0.0003; each point in the fourth decimal is 1 pip</a:t>
            </a: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943BF720-01C4-44E7-8851-292E8145206B}"/>
                  </a:ext>
                </a:extLst>
              </p:cNvPr>
              <p:cNvSpPr/>
              <p:nvPr/>
            </p:nvSpPr>
            <p:spPr>
              <a:xfrm>
                <a:off x="5976602" y="957321"/>
                <a:ext cx="2905795" cy="519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𝑁𝑜𝑡𝑒</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𝑡h𝑒</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𝑟𝑒𝑙𝑎𝑡𝑖𝑜𝑛</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𝑡𝑜</m:t>
                      </m:r>
                      <m:r>
                        <a:rPr lang="en-US" b="0" i="1" smtClean="0">
                          <a:solidFill>
                            <a:srgbClr val="FF0000"/>
                          </a:solidFill>
                          <a:latin typeface="Cambria Math" panose="02040503050406030204" pitchFamily="18" charset="0"/>
                        </a:rPr>
                        <m:t>: </m:t>
                      </m:r>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𝐿𝐶</m:t>
                              </m:r>
                            </m:num>
                            <m:den>
                              <m:r>
                                <a:rPr lang="en-US" b="0" i="1" smtClean="0">
                                  <a:solidFill>
                                    <a:srgbClr val="FF0000"/>
                                  </a:solidFill>
                                  <a:latin typeface="Cambria Math" panose="02040503050406030204" pitchFamily="18" charset="0"/>
                                </a:rPr>
                                <m:t>𝐹𝐶</m:t>
                              </m:r>
                            </m:den>
                          </m:f>
                        </m:sub>
                      </m:sSub>
                    </m:oMath>
                  </m:oMathPara>
                </a14:m>
                <a:endParaRPr lang="en-US" dirty="0">
                  <a:solidFill>
                    <a:srgbClr val="FF0000"/>
                  </a:solidFill>
                </a:endParaRPr>
              </a:p>
            </p:txBody>
          </p:sp>
        </mc:Choice>
        <mc:Fallback xmlns="">
          <p:sp>
            <p:nvSpPr>
              <p:cNvPr id="22" name="Rectangle 21">
                <a:extLst>
                  <a:ext uri="{FF2B5EF4-FFF2-40B4-BE49-F238E27FC236}">
                    <a16:creationId xmlns:a16="http://schemas.microsoft.com/office/drawing/2014/main" id="{943BF720-01C4-44E7-8851-292E8145206B}"/>
                  </a:ext>
                </a:extLst>
              </p:cNvPr>
              <p:cNvSpPr>
                <a:spLocks noRot="1" noChangeAspect="1" noMove="1" noResize="1" noEditPoints="1" noAdjustHandles="1" noChangeArrowheads="1" noChangeShapeType="1" noTextEdit="1"/>
              </p:cNvSpPr>
              <p:nvPr/>
            </p:nvSpPr>
            <p:spPr>
              <a:xfrm>
                <a:off x="5976602" y="957321"/>
                <a:ext cx="2905795" cy="519053"/>
              </a:xfrm>
              <a:prstGeom prst="rect">
                <a:avLst/>
              </a:prstGeom>
              <a:blipFill>
                <a:blip r:embed="rId3"/>
                <a:stretch>
                  <a:fillRect b="-2353"/>
                </a:stretch>
              </a:blipFill>
            </p:spPr>
            <p:txBody>
              <a:bodyPr/>
              <a:lstStyle/>
              <a:p>
                <a:r>
                  <a:rPr lang="en-US">
                    <a:noFill/>
                  </a:rPr>
                  <a:t> </a:t>
                </a:r>
              </a:p>
            </p:txBody>
          </p:sp>
        </mc:Fallback>
      </mc:AlternateContent>
    </p:spTree>
    <p:extLst>
      <p:ext uri="{BB962C8B-B14F-4D97-AF65-F5344CB8AC3E}">
        <p14:creationId xmlns:p14="http://schemas.microsoft.com/office/powerpoint/2010/main" val="2529702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FX Trading – Warm Up </a:t>
            </a:r>
          </a:p>
        </p:txBody>
      </p:sp>
      <p:graphicFrame>
        <p:nvGraphicFramePr>
          <p:cNvPr id="6" name="Table 5"/>
          <p:cNvGraphicFramePr>
            <a:graphicFrameLocks noGrp="1"/>
          </p:cNvGraphicFramePr>
          <p:nvPr>
            <p:extLst>
              <p:ext uri="{D42A27DB-BD31-4B8C-83A1-F6EECF244321}">
                <p14:modId xmlns:p14="http://schemas.microsoft.com/office/powerpoint/2010/main" val="3275218195"/>
              </p:ext>
            </p:extLst>
          </p:nvPr>
        </p:nvGraphicFramePr>
        <p:xfrm>
          <a:off x="1076326" y="2093976"/>
          <a:ext cx="3124200" cy="1745107"/>
        </p:xfrm>
        <a:graphic>
          <a:graphicData uri="http://schemas.openxmlformats.org/drawingml/2006/table">
            <a:tbl>
              <a:tblPr firstRow="1" firstCol="1" bandRow="1"/>
              <a:tblGrid>
                <a:gridCol w="1104149">
                  <a:extLst>
                    <a:ext uri="{9D8B030D-6E8A-4147-A177-3AD203B41FA5}">
                      <a16:colId xmlns:a16="http://schemas.microsoft.com/office/drawing/2014/main" val="20000"/>
                    </a:ext>
                  </a:extLst>
                </a:gridCol>
                <a:gridCol w="977444">
                  <a:extLst>
                    <a:ext uri="{9D8B030D-6E8A-4147-A177-3AD203B41FA5}">
                      <a16:colId xmlns:a16="http://schemas.microsoft.com/office/drawing/2014/main" val="20001"/>
                    </a:ext>
                  </a:extLst>
                </a:gridCol>
                <a:gridCol w="1042607">
                  <a:extLst>
                    <a:ext uri="{9D8B030D-6E8A-4147-A177-3AD203B41FA5}">
                      <a16:colId xmlns:a16="http://schemas.microsoft.com/office/drawing/2014/main" val="20002"/>
                    </a:ext>
                  </a:extLst>
                </a:gridCol>
              </a:tblGrid>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Currency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Bid Rate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Offer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EUR/USD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GBP/USD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USD/JPY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USD/CHF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1.1514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1.1517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USD/BRL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2.2345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Box 6"/>
          <p:cNvSpPr txBox="1"/>
          <p:nvPr/>
        </p:nvSpPr>
        <p:spPr>
          <a:xfrm>
            <a:off x="685800" y="3926037"/>
            <a:ext cx="6172200" cy="2585323"/>
          </a:xfrm>
          <a:prstGeom prst="rect">
            <a:avLst/>
          </a:prstGeom>
          <a:noFill/>
        </p:spPr>
        <p:txBody>
          <a:bodyPr wrap="square" rtlCol="0">
            <a:spAutoFit/>
          </a:bodyPr>
          <a:lstStyle/>
          <a:p>
            <a:pPr marL="342900" indent="-342900">
              <a:buAutoNum type="alphaLcParenR"/>
            </a:pPr>
            <a:r>
              <a:rPr lang="en-US" dirty="0"/>
              <a:t>You </a:t>
            </a:r>
            <a:r>
              <a:rPr lang="en-US" dirty="0">
                <a:solidFill>
                  <a:srgbClr val="FF0000"/>
                </a:solidFill>
              </a:rPr>
              <a:t>have 100,000 USD </a:t>
            </a:r>
            <a:r>
              <a:rPr lang="en-US" dirty="0"/>
              <a:t>and you want to buy BRL. How many  BRL do you receive? </a:t>
            </a:r>
          </a:p>
          <a:p>
            <a:endParaRPr lang="en-US" dirty="0"/>
          </a:p>
          <a:p>
            <a:r>
              <a:rPr lang="en-US" dirty="0"/>
              <a:t>STEP 1) Determine Base in applicable quote</a:t>
            </a:r>
          </a:p>
          <a:p>
            <a:endParaRPr lang="en-US" dirty="0"/>
          </a:p>
          <a:p>
            <a:r>
              <a:rPr lang="en-US" dirty="0"/>
              <a:t>STEP 2) Determine applicable rate</a:t>
            </a:r>
          </a:p>
          <a:p>
            <a:endParaRPr lang="en-US" dirty="0"/>
          </a:p>
          <a:p>
            <a:r>
              <a:rPr lang="en-US" dirty="0"/>
              <a:t>STEP 3) Calculate the amount</a:t>
            </a:r>
          </a:p>
          <a:p>
            <a:endParaRPr lang="en-US" dirty="0"/>
          </a:p>
        </p:txBody>
      </p:sp>
      <p:sp>
        <p:nvSpPr>
          <p:cNvPr id="5" name="TextBox 4">
            <a:extLst>
              <a:ext uri="{FF2B5EF4-FFF2-40B4-BE49-F238E27FC236}">
                <a16:creationId xmlns:a16="http://schemas.microsoft.com/office/drawing/2014/main" id="{6358727E-C931-4947-A49D-CDFA697C2511}"/>
              </a:ext>
            </a:extLst>
          </p:cNvPr>
          <p:cNvSpPr txBox="1"/>
          <p:nvPr/>
        </p:nvSpPr>
        <p:spPr>
          <a:xfrm>
            <a:off x="773469" y="1483802"/>
            <a:ext cx="2320212" cy="523220"/>
          </a:xfrm>
          <a:prstGeom prst="rect">
            <a:avLst/>
          </a:prstGeom>
          <a:solidFill>
            <a:srgbClr val="C4F7FE"/>
          </a:solidFill>
          <a:effectLst>
            <a:softEdge rad="63500"/>
          </a:effectLst>
        </p:spPr>
        <p:txBody>
          <a:bodyPr wrap="square" rtlCol="0">
            <a:spAutoFit/>
          </a:bodyPr>
          <a:lstStyle/>
          <a:p>
            <a:pPr algn="ctr"/>
            <a:r>
              <a:rPr lang="en-US" sz="1400" dirty="0"/>
              <a:t>Dealer Buys Base (for term) at this rate</a:t>
            </a:r>
          </a:p>
        </p:txBody>
      </p:sp>
      <p:sp>
        <p:nvSpPr>
          <p:cNvPr id="8" name="TextBox 7">
            <a:extLst>
              <a:ext uri="{FF2B5EF4-FFF2-40B4-BE49-F238E27FC236}">
                <a16:creationId xmlns:a16="http://schemas.microsoft.com/office/drawing/2014/main" id="{E51AA512-86DC-4CC6-823C-26BF6733202E}"/>
              </a:ext>
            </a:extLst>
          </p:cNvPr>
          <p:cNvSpPr txBox="1"/>
          <p:nvPr/>
        </p:nvSpPr>
        <p:spPr>
          <a:xfrm>
            <a:off x="3093681" y="1471421"/>
            <a:ext cx="2320212" cy="523220"/>
          </a:xfrm>
          <a:prstGeom prst="rect">
            <a:avLst/>
          </a:prstGeom>
          <a:solidFill>
            <a:srgbClr val="E5FEC4"/>
          </a:solidFill>
          <a:effectLst>
            <a:softEdge rad="63500"/>
          </a:effectLst>
        </p:spPr>
        <p:txBody>
          <a:bodyPr wrap="square" rtlCol="0">
            <a:spAutoFit/>
          </a:bodyPr>
          <a:lstStyle/>
          <a:p>
            <a:pPr algn="ctr"/>
            <a:r>
              <a:rPr lang="en-US" sz="1400" dirty="0"/>
              <a:t>Dealer sells Base (for term) at this rate</a:t>
            </a:r>
          </a:p>
        </p:txBody>
      </p:sp>
      <p:cxnSp>
        <p:nvCxnSpPr>
          <p:cNvPr id="4" name="Straight Arrow Connector 3">
            <a:extLst>
              <a:ext uri="{FF2B5EF4-FFF2-40B4-BE49-F238E27FC236}">
                <a16:creationId xmlns:a16="http://schemas.microsoft.com/office/drawing/2014/main" id="{34CBC67E-7847-4AA5-B15E-7CC76F9EE9FA}"/>
              </a:ext>
            </a:extLst>
          </p:cNvPr>
          <p:cNvCxnSpPr/>
          <p:nvPr/>
        </p:nvCxnSpPr>
        <p:spPr>
          <a:xfrm>
            <a:off x="2314575" y="2007022"/>
            <a:ext cx="171450" cy="86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9C7A512-683A-4743-A340-CAFACEDE8164}"/>
              </a:ext>
            </a:extLst>
          </p:cNvPr>
          <p:cNvCxnSpPr/>
          <p:nvPr/>
        </p:nvCxnSpPr>
        <p:spPr>
          <a:xfrm flipH="1">
            <a:off x="3752850" y="1994641"/>
            <a:ext cx="171450" cy="99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DBD085-4677-476F-B09B-01965D09EAFB}"/>
              </a:ext>
            </a:extLst>
          </p:cNvPr>
          <p:cNvSpPr txBox="1"/>
          <p:nvPr/>
        </p:nvSpPr>
        <p:spPr>
          <a:xfrm>
            <a:off x="4943476" y="2255901"/>
            <a:ext cx="3511031" cy="923330"/>
          </a:xfrm>
          <a:prstGeom prst="rect">
            <a:avLst/>
          </a:prstGeom>
          <a:noFill/>
        </p:spPr>
        <p:txBody>
          <a:bodyPr wrap="square" rtlCol="0">
            <a:spAutoFit/>
          </a:bodyPr>
          <a:lstStyle/>
          <a:p>
            <a:r>
              <a:rPr lang="en-US" dirty="0"/>
              <a:t>Quotation: </a:t>
            </a:r>
          </a:p>
          <a:p>
            <a:r>
              <a:rPr lang="en-US" dirty="0"/>
              <a:t>BASE (or FC) </a:t>
            </a:r>
            <a:r>
              <a:rPr lang="en-US" dirty="0">
                <a:solidFill>
                  <a:srgbClr val="FF0000"/>
                </a:solidFill>
              </a:rPr>
              <a:t>/</a:t>
            </a:r>
            <a:r>
              <a:rPr lang="en-US" dirty="0"/>
              <a:t> TERM (or LC) </a:t>
            </a:r>
          </a:p>
          <a:p>
            <a:endParaRPr lang="en-US" dirty="0"/>
          </a:p>
        </p:txBody>
      </p:sp>
    </p:spTree>
    <p:extLst>
      <p:ext uri="{BB962C8B-B14F-4D97-AF65-F5344CB8AC3E}">
        <p14:creationId xmlns:p14="http://schemas.microsoft.com/office/powerpoint/2010/main" val="3598201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FX Trading – Warm Up </a:t>
            </a:r>
          </a:p>
        </p:txBody>
      </p:sp>
      <p:graphicFrame>
        <p:nvGraphicFramePr>
          <p:cNvPr id="6" name="Table 5"/>
          <p:cNvGraphicFramePr>
            <a:graphicFrameLocks noGrp="1"/>
          </p:cNvGraphicFramePr>
          <p:nvPr/>
        </p:nvGraphicFramePr>
        <p:xfrm>
          <a:off x="1076326" y="2093976"/>
          <a:ext cx="3124200" cy="1745107"/>
        </p:xfrm>
        <a:graphic>
          <a:graphicData uri="http://schemas.openxmlformats.org/drawingml/2006/table">
            <a:tbl>
              <a:tblPr firstRow="1" firstCol="1" bandRow="1"/>
              <a:tblGrid>
                <a:gridCol w="1104149">
                  <a:extLst>
                    <a:ext uri="{9D8B030D-6E8A-4147-A177-3AD203B41FA5}">
                      <a16:colId xmlns:a16="http://schemas.microsoft.com/office/drawing/2014/main" val="20000"/>
                    </a:ext>
                  </a:extLst>
                </a:gridCol>
                <a:gridCol w="977444">
                  <a:extLst>
                    <a:ext uri="{9D8B030D-6E8A-4147-A177-3AD203B41FA5}">
                      <a16:colId xmlns:a16="http://schemas.microsoft.com/office/drawing/2014/main" val="20001"/>
                    </a:ext>
                  </a:extLst>
                </a:gridCol>
                <a:gridCol w="1042607">
                  <a:extLst>
                    <a:ext uri="{9D8B030D-6E8A-4147-A177-3AD203B41FA5}">
                      <a16:colId xmlns:a16="http://schemas.microsoft.com/office/drawing/2014/main" val="20002"/>
                    </a:ext>
                  </a:extLst>
                </a:gridCol>
              </a:tblGrid>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Currency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Bid Rate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Offer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EUR/USD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GBP/USD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USD/JPY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USD/CHF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1.1514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1.1517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USD/BRL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2.2345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Box 6"/>
          <p:cNvSpPr txBox="1"/>
          <p:nvPr/>
        </p:nvSpPr>
        <p:spPr>
          <a:xfrm>
            <a:off x="813513" y="3926037"/>
            <a:ext cx="8067676" cy="2862322"/>
          </a:xfrm>
          <a:prstGeom prst="rect">
            <a:avLst/>
          </a:prstGeom>
          <a:noFill/>
        </p:spPr>
        <p:txBody>
          <a:bodyPr wrap="square" rtlCol="0">
            <a:spAutoFit/>
          </a:bodyPr>
          <a:lstStyle/>
          <a:p>
            <a:pPr marL="342900" indent="-342900">
              <a:buAutoNum type="alphaLcParenR"/>
            </a:pPr>
            <a:r>
              <a:rPr lang="en-US" dirty="0"/>
              <a:t>You </a:t>
            </a:r>
            <a:r>
              <a:rPr lang="en-US" dirty="0">
                <a:solidFill>
                  <a:srgbClr val="FF0000"/>
                </a:solidFill>
              </a:rPr>
              <a:t>have 100,000 USD </a:t>
            </a:r>
            <a:r>
              <a:rPr lang="en-US" dirty="0"/>
              <a:t>and you want to buy BRL. How many  BRL do you receive? </a:t>
            </a:r>
          </a:p>
          <a:p>
            <a:endParaRPr lang="en-US" dirty="0"/>
          </a:p>
          <a:p>
            <a:r>
              <a:rPr lang="en-US" dirty="0"/>
              <a:t>STEP 1) Determine Base: USD</a:t>
            </a:r>
          </a:p>
          <a:p>
            <a:endParaRPr lang="en-US" dirty="0"/>
          </a:p>
          <a:p>
            <a:r>
              <a:rPr lang="en-US" dirty="0"/>
              <a:t>STEP 2) Determine applicable rate: You </a:t>
            </a:r>
            <a:r>
              <a:rPr lang="en-US" dirty="0">
                <a:solidFill>
                  <a:srgbClr val="FF0000"/>
                </a:solidFill>
              </a:rPr>
              <a:t>have USD </a:t>
            </a:r>
            <a:r>
              <a:rPr lang="en-US" dirty="0"/>
              <a:t>and the dealer buys USD (Base) at 2.178 (BRL per 1$)</a:t>
            </a:r>
          </a:p>
          <a:p>
            <a:endParaRPr lang="en-US" dirty="0"/>
          </a:p>
          <a:p>
            <a:r>
              <a:rPr lang="en-US" dirty="0"/>
              <a:t>STEP 3) Calculate the amount: $100,000 * 2.178 (BRL/$) = </a:t>
            </a:r>
            <a:r>
              <a:rPr lang="en-US" dirty="0">
                <a:solidFill>
                  <a:srgbClr val="FF0000"/>
                </a:solidFill>
              </a:rPr>
              <a:t>217,800 BRL</a:t>
            </a:r>
          </a:p>
          <a:p>
            <a:endParaRPr lang="en-US" dirty="0"/>
          </a:p>
        </p:txBody>
      </p:sp>
      <p:sp>
        <p:nvSpPr>
          <p:cNvPr id="5" name="TextBox 4">
            <a:extLst>
              <a:ext uri="{FF2B5EF4-FFF2-40B4-BE49-F238E27FC236}">
                <a16:creationId xmlns:a16="http://schemas.microsoft.com/office/drawing/2014/main" id="{6358727E-C931-4947-A49D-CDFA697C2511}"/>
              </a:ext>
            </a:extLst>
          </p:cNvPr>
          <p:cNvSpPr txBox="1"/>
          <p:nvPr/>
        </p:nvSpPr>
        <p:spPr>
          <a:xfrm>
            <a:off x="773469" y="1483802"/>
            <a:ext cx="2320212" cy="523220"/>
          </a:xfrm>
          <a:prstGeom prst="rect">
            <a:avLst/>
          </a:prstGeom>
          <a:solidFill>
            <a:srgbClr val="C4F7FE"/>
          </a:solidFill>
          <a:effectLst>
            <a:softEdge rad="63500"/>
          </a:effectLst>
        </p:spPr>
        <p:txBody>
          <a:bodyPr wrap="square" rtlCol="0">
            <a:spAutoFit/>
          </a:bodyPr>
          <a:lstStyle/>
          <a:p>
            <a:pPr algn="ctr"/>
            <a:r>
              <a:rPr lang="en-US" sz="1400" dirty="0"/>
              <a:t>Dealer Buys Base (for term) at this rate</a:t>
            </a:r>
          </a:p>
        </p:txBody>
      </p:sp>
      <p:sp>
        <p:nvSpPr>
          <p:cNvPr id="8" name="TextBox 7">
            <a:extLst>
              <a:ext uri="{FF2B5EF4-FFF2-40B4-BE49-F238E27FC236}">
                <a16:creationId xmlns:a16="http://schemas.microsoft.com/office/drawing/2014/main" id="{E51AA512-86DC-4CC6-823C-26BF6733202E}"/>
              </a:ext>
            </a:extLst>
          </p:cNvPr>
          <p:cNvSpPr txBox="1"/>
          <p:nvPr/>
        </p:nvSpPr>
        <p:spPr>
          <a:xfrm>
            <a:off x="3093681" y="1471421"/>
            <a:ext cx="2320212" cy="523220"/>
          </a:xfrm>
          <a:prstGeom prst="rect">
            <a:avLst/>
          </a:prstGeom>
          <a:solidFill>
            <a:srgbClr val="E5FEC4"/>
          </a:solidFill>
          <a:effectLst>
            <a:softEdge rad="63500"/>
          </a:effectLst>
        </p:spPr>
        <p:txBody>
          <a:bodyPr wrap="square" rtlCol="0">
            <a:spAutoFit/>
          </a:bodyPr>
          <a:lstStyle/>
          <a:p>
            <a:pPr algn="ctr"/>
            <a:r>
              <a:rPr lang="en-US" sz="1400" dirty="0"/>
              <a:t>Dealer sells Base (for term) at this rate</a:t>
            </a:r>
          </a:p>
        </p:txBody>
      </p:sp>
      <p:cxnSp>
        <p:nvCxnSpPr>
          <p:cNvPr id="4" name="Straight Arrow Connector 3">
            <a:extLst>
              <a:ext uri="{FF2B5EF4-FFF2-40B4-BE49-F238E27FC236}">
                <a16:creationId xmlns:a16="http://schemas.microsoft.com/office/drawing/2014/main" id="{34CBC67E-7847-4AA5-B15E-7CC76F9EE9FA}"/>
              </a:ext>
            </a:extLst>
          </p:cNvPr>
          <p:cNvCxnSpPr/>
          <p:nvPr/>
        </p:nvCxnSpPr>
        <p:spPr>
          <a:xfrm>
            <a:off x="2314575" y="2007022"/>
            <a:ext cx="171450" cy="86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9C7A512-683A-4743-A340-CAFACEDE8164}"/>
              </a:ext>
            </a:extLst>
          </p:cNvPr>
          <p:cNvCxnSpPr/>
          <p:nvPr/>
        </p:nvCxnSpPr>
        <p:spPr>
          <a:xfrm flipH="1">
            <a:off x="3752850" y="1994641"/>
            <a:ext cx="171450" cy="99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DBD085-4677-476F-B09B-01965D09EAFB}"/>
              </a:ext>
            </a:extLst>
          </p:cNvPr>
          <p:cNvSpPr txBox="1"/>
          <p:nvPr/>
        </p:nvSpPr>
        <p:spPr>
          <a:xfrm>
            <a:off x="4943476" y="2255901"/>
            <a:ext cx="3511031" cy="923330"/>
          </a:xfrm>
          <a:prstGeom prst="rect">
            <a:avLst/>
          </a:prstGeom>
          <a:noFill/>
        </p:spPr>
        <p:txBody>
          <a:bodyPr wrap="square" rtlCol="0">
            <a:spAutoFit/>
          </a:bodyPr>
          <a:lstStyle/>
          <a:p>
            <a:r>
              <a:rPr lang="en-US" dirty="0"/>
              <a:t>Quotation: </a:t>
            </a:r>
          </a:p>
          <a:p>
            <a:r>
              <a:rPr lang="en-US" dirty="0"/>
              <a:t>BASE (or FC) </a:t>
            </a:r>
            <a:r>
              <a:rPr lang="en-US" dirty="0">
                <a:solidFill>
                  <a:srgbClr val="FF0000"/>
                </a:solidFill>
              </a:rPr>
              <a:t>/</a:t>
            </a:r>
            <a:r>
              <a:rPr lang="en-US" dirty="0"/>
              <a:t> TERM (or LC) </a:t>
            </a:r>
          </a:p>
          <a:p>
            <a:endParaRPr lang="en-US" dirty="0"/>
          </a:p>
        </p:txBody>
      </p:sp>
      <p:sp>
        <p:nvSpPr>
          <p:cNvPr id="12" name="Oval 11">
            <a:extLst>
              <a:ext uri="{FF2B5EF4-FFF2-40B4-BE49-F238E27FC236}">
                <a16:creationId xmlns:a16="http://schemas.microsoft.com/office/drawing/2014/main" id="{46695BBE-39E7-4269-A7B1-0882A6A3A88A}"/>
              </a:ext>
            </a:extLst>
          </p:cNvPr>
          <p:cNvSpPr/>
          <p:nvPr/>
        </p:nvSpPr>
        <p:spPr>
          <a:xfrm>
            <a:off x="895350" y="3510514"/>
            <a:ext cx="1266825" cy="42790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529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FX Trading – Warm Up </a:t>
            </a:r>
          </a:p>
        </p:txBody>
      </p:sp>
      <p:graphicFrame>
        <p:nvGraphicFramePr>
          <p:cNvPr id="6" name="Table 5"/>
          <p:cNvGraphicFramePr>
            <a:graphicFrameLocks noGrp="1"/>
          </p:cNvGraphicFramePr>
          <p:nvPr>
            <p:extLst>
              <p:ext uri="{D42A27DB-BD31-4B8C-83A1-F6EECF244321}">
                <p14:modId xmlns:p14="http://schemas.microsoft.com/office/powerpoint/2010/main" val="3024766868"/>
              </p:ext>
            </p:extLst>
          </p:nvPr>
        </p:nvGraphicFramePr>
        <p:xfrm>
          <a:off x="1205302" y="2121257"/>
          <a:ext cx="3124200" cy="1745107"/>
        </p:xfrm>
        <a:graphic>
          <a:graphicData uri="http://schemas.openxmlformats.org/drawingml/2006/table">
            <a:tbl>
              <a:tblPr firstRow="1" firstCol="1" bandRow="1"/>
              <a:tblGrid>
                <a:gridCol w="1104149">
                  <a:extLst>
                    <a:ext uri="{9D8B030D-6E8A-4147-A177-3AD203B41FA5}">
                      <a16:colId xmlns:a16="http://schemas.microsoft.com/office/drawing/2014/main" val="20000"/>
                    </a:ext>
                  </a:extLst>
                </a:gridCol>
                <a:gridCol w="977444">
                  <a:extLst>
                    <a:ext uri="{9D8B030D-6E8A-4147-A177-3AD203B41FA5}">
                      <a16:colId xmlns:a16="http://schemas.microsoft.com/office/drawing/2014/main" val="20001"/>
                    </a:ext>
                  </a:extLst>
                </a:gridCol>
                <a:gridCol w="1042607">
                  <a:extLst>
                    <a:ext uri="{9D8B030D-6E8A-4147-A177-3AD203B41FA5}">
                      <a16:colId xmlns:a16="http://schemas.microsoft.com/office/drawing/2014/main" val="20002"/>
                    </a:ext>
                  </a:extLst>
                </a:gridCol>
              </a:tblGrid>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Currency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Bid Rate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Offer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EUR/USD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GBP/USD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USD/JPY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USD/CHF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USD/CAD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1.1514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1.1517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USD/BRL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2.2345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Box 6"/>
          <p:cNvSpPr txBox="1"/>
          <p:nvPr/>
        </p:nvSpPr>
        <p:spPr>
          <a:xfrm>
            <a:off x="552450" y="3866364"/>
            <a:ext cx="6172200" cy="3416320"/>
          </a:xfrm>
          <a:prstGeom prst="rect">
            <a:avLst/>
          </a:prstGeom>
          <a:noFill/>
        </p:spPr>
        <p:txBody>
          <a:bodyPr wrap="square" rtlCol="0">
            <a:spAutoFit/>
          </a:bodyPr>
          <a:lstStyle/>
          <a:p>
            <a:r>
              <a:rPr lang="en-US" b="1" dirty="0">
                <a:solidFill>
                  <a:srgbClr val="C00000"/>
                </a:solidFill>
              </a:rPr>
              <a:t>Based on the above quotes determine the following:</a:t>
            </a:r>
          </a:p>
          <a:p>
            <a:endParaRPr lang="en-US" dirty="0"/>
          </a:p>
          <a:p>
            <a:r>
              <a:rPr lang="en-US" dirty="0"/>
              <a:t>b) You have 100,000 CHF and you want to buy USD. How many USD do you receive?</a:t>
            </a:r>
          </a:p>
          <a:p>
            <a:endParaRPr lang="en-US" dirty="0"/>
          </a:p>
          <a:p>
            <a:r>
              <a:rPr lang="en-US" dirty="0"/>
              <a:t>STEP 1) Determine Base in applicable quote</a:t>
            </a:r>
          </a:p>
          <a:p>
            <a:endParaRPr lang="en-US" dirty="0"/>
          </a:p>
          <a:p>
            <a:r>
              <a:rPr lang="en-US" dirty="0"/>
              <a:t>STEP 2) Determine applicable rate</a:t>
            </a:r>
          </a:p>
          <a:p>
            <a:endParaRPr lang="en-US" dirty="0"/>
          </a:p>
          <a:p>
            <a:r>
              <a:rPr lang="en-US" dirty="0"/>
              <a:t>STEP 3) Calculate the amount</a:t>
            </a:r>
          </a:p>
          <a:p>
            <a:endParaRPr lang="en-US" dirty="0"/>
          </a:p>
          <a:p>
            <a:endParaRPr lang="en-US" dirty="0"/>
          </a:p>
        </p:txBody>
      </p:sp>
      <p:sp>
        <p:nvSpPr>
          <p:cNvPr id="5" name="TextBox 4">
            <a:extLst>
              <a:ext uri="{FF2B5EF4-FFF2-40B4-BE49-F238E27FC236}">
                <a16:creationId xmlns:a16="http://schemas.microsoft.com/office/drawing/2014/main" id="{41E232A5-C224-44DF-9723-C72CA409E623}"/>
              </a:ext>
            </a:extLst>
          </p:cNvPr>
          <p:cNvSpPr txBox="1"/>
          <p:nvPr/>
        </p:nvSpPr>
        <p:spPr>
          <a:xfrm>
            <a:off x="5210953" y="2481560"/>
            <a:ext cx="3511031" cy="923330"/>
          </a:xfrm>
          <a:prstGeom prst="rect">
            <a:avLst/>
          </a:prstGeom>
          <a:noFill/>
        </p:spPr>
        <p:txBody>
          <a:bodyPr wrap="square" rtlCol="0">
            <a:spAutoFit/>
          </a:bodyPr>
          <a:lstStyle/>
          <a:p>
            <a:r>
              <a:rPr lang="en-US" dirty="0"/>
              <a:t>Quotation: </a:t>
            </a:r>
          </a:p>
          <a:p>
            <a:r>
              <a:rPr lang="en-US" dirty="0"/>
              <a:t>BASE (or FC) </a:t>
            </a:r>
            <a:r>
              <a:rPr lang="en-US" dirty="0">
                <a:solidFill>
                  <a:srgbClr val="FF0000"/>
                </a:solidFill>
              </a:rPr>
              <a:t>/</a:t>
            </a:r>
            <a:r>
              <a:rPr lang="en-US" dirty="0"/>
              <a:t> TERM (or LC) </a:t>
            </a:r>
          </a:p>
          <a:p>
            <a:endParaRPr lang="en-US" dirty="0"/>
          </a:p>
        </p:txBody>
      </p:sp>
      <p:sp>
        <p:nvSpPr>
          <p:cNvPr id="8" name="TextBox 7">
            <a:extLst>
              <a:ext uri="{FF2B5EF4-FFF2-40B4-BE49-F238E27FC236}">
                <a16:creationId xmlns:a16="http://schemas.microsoft.com/office/drawing/2014/main" id="{E0D4A11F-A09B-4C9D-8A1A-24ABA27C3FFC}"/>
              </a:ext>
            </a:extLst>
          </p:cNvPr>
          <p:cNvSpPr txBox="1"/>
          <p:nvPr/>
        </p:nvSpPr>
        <p:spPr>
          <a:xfrm>
            <a:off x="773469" y="1483802"/>
            <a:ext cx="2320212" cy="523220"/>
          </a:xfrm>
          <a:prstGeom prst="rect">
            <a:avLst/>
          </a:prstGeom>
          <a:solidFill>
            <a:srgbClr val="C4F7FE"/>
          </a:solidFill>
          <a:effectLst>
            <a:softEdge rad="63500"/>
          </a:effectLst>
        </p:spPr>
        <p:txBody>
          <a:bodyPr wrap="square" rtlCol="0">
            <a:spAutoFit/>
          </a:bodyPr>
          <a:lstStyle/>
          <a:p>
            <a:pPr algn="ctr"/>
            <a:r>
              <a:rPr lang="en-US" sz="1400" dirty="0"/>
              <a:t>Dealer Buys Base (for term) at this rate</a:t>
            </a:r>
          </a:p>
        </p:txBody>
      </p:sp>
      <p:sp>
        <p:nvSpPr>
          <p:cNvPr id="9" name="TextBox 8">
            <a:extLst>
              <a:ext uri="{FF2B5EF4-FFF2-40B4-BE49-F238E27FC236}">
                <a16:creationId xmlns:a16="http://schemas.microsoft.com/office/drawing/2014/main" id="{C458FA66-9CA3-427A-90C6-887812A07413}"/>
              </a:ext>
            </a:extLst>
          </p:cNvPr>
          <p:cNvSpPr txBox="1"/>
          <p:nvPr/>
        </p:nvSpPr>
        <p:spPr>
          <a:xfrm>
            <a:off x="3093681" y="1471421"/>
            <a:ext cx="2320212" cy="523220"/>
          </a:xfrm>
          <a:prstGeom prst="rect">
            <a:avLst/>
          </a:prstGeom>
          <a:solidFill>
            <a:srgbClr val="E5FEC4"/>
          </a:solidFill>
          <a:effectLst>
            <a:softEdge rad="63500"/>
          </a:effectLst>
        </p:spPr>
        <p:txBody>
          <a:bodyPr wrap="square" rtlCol="0">
            <a:spAutoFit/>
          </a:bodyPr>
          <a:lstStyle/>
          <a:p>
            <a:pPr algn="ctr"/>
            <a:r>
              <a:rPr lang="en-US" sz="1400" dirty="0"/>
              <a:t>Dealer sells Base (for term) at this rate</a:t>
            </a:r>
          </a:p>
        </p:txBody>
      </p:sp>
      <p:cxnSp>
        <p:nvCxnSpPr>
          <p:cNvPr id="10" name="Straight Arrow Connector 9">
            <a:extLst>
              <a:ext uri="{FF2B5EF4-FFF2-40B4-BE49-F238E27FC236}">
                <a16:creationId xmlns:a16="http://schemas.microsoft.com/office/drawing/2014/main" id="{406EB3AF-06F2-4310-B82D-6DAEE29DEB92}"/>
              </a:ext>
            </a:extLst>
          </p:cNvPr>
          <p:cNvCxnSpPr/>
          <p:nvPr/>
        </p:nvCxnSpPr>
        <p:spPr>
          <a:xfrm>
            <a:off x="2314575" y="2007022"/>
            <a:ext cx="171450" cy="86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FD420E5-DF6B-4C0E-9CAD-2F7A20F95D42}"/>
              </a:ext>
            </a:extLst>
          </p:cNvPr>
          <p:cNvCxnSpPr/>
          <p:nvPr/>
        </p:nvCxnSpPr>
        <p:spPr>
          <a:xfrm flipH="1">
            <a:off x="3752850" y="1994641"/>
            <a:ext cx="171450" cy="99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453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FX Trading – Warm Up </a:t>
            </a:r>
          </a:p>
        </p:txBody>
      </p:sp>
      <p:graphicFrame>
        <p:nvGraphicFramePr>
          <p:cNvPr id="6" name="Table 5"/>
          <p:cNvGraphicFramePr>
            <a:graphicFrameLocks noGrp="1"/>
          </p:cNvGraphicFramePr>
          <p:nvPr>
            <p:extLst>
              <p:ext uri="{D42A27DB-BD31-4B8C-83A1-F6EECF244321}">
                <p14:modId xmlns:p14="http://schemas.microsoft.com/office/powerpoint/2010/main" val="2911501874"/>
              </p:ext>
            </p:extLst>
          </p:nvPr>
        </p:nvGraphicFramePr>
        <p:xfrm>
          <a:off x="1205302" y="2121257"/>
          <a:ext cx="3124200" cy="1745107"/>
        </p:xfrm>
        <a:graphic>
          <a:graphicData uri="http://schemas.openxmlformats.org/drawingml/2006/table">
            <a:tbl>
              <a:tblPr firstRow="1" firstCol="1" bandRow="1"/>
              <a:tblGrid>
                <a:gridCol w="1104149">
                  <a:extLst>
                    <a:ext uri="{9D8B030D-6E8A-4147-A177-3AD203B41FA5}">
                      <a16:colId xmlns:a16="http://schemas.microsoft.com/office/drawing/2014/main" val="20000"/>
                    </a:ext>
                  </a:extLst>
                </a:gridCol>
                <a:gridCol w="977444">
                  <a:extLst>
                    <a:ext uri="{9D8B030D-6E8A-4147-A177-3AD203B41FA5}">
                      <a16:colId xmlns:a16="http://schemas.microsoft.com/office/drawing/2014/main" val="20001"/>
                    </a:ext>
                  </a:extLst>
                </a:gridCol>
                <a:gridCol w="1042607">
                  <a:extLst>
                    <a:ext uri="{9D8B030D-6E8A-4147-A177-3AD203B41FA5}">
                      <a16:colId xmlns:a16="http://schemas.microsoft.com/office/drawing/2014/main" val="20002"/>
                    </a:ext>
                  </a:extLst>
                </a:gridCol>
              </a:tblGrid>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Currency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Bid Rate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Offer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EUR/USD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GBP/USD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USD/JPY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USD/CHF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USD/CAD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1.1514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1.1517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USD/BRL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2.2345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Box 6"/>
          <p:cNvSpPr txBox="1"/>
          <p:nvPr/>
        </p:nvSpPr>
        <p:spPr>
          <a:xfrm>
            <a:off x="552450" y="3866364"/>
            <a:ext cx="7905750" cy="3508653"/>
          </a:xfrm>
          <a:prstGeom prst="rect">
            <a:avLst/>
          </a:prstGeom>
          <a:noFill/>
        </p:spPr>
        <p:txBody>
          <a:bodyPr wrap="square" rtlCol="0">
            <a:spAutoFit/>
          </a:bodyPr>
          <a:lstStyle/>
          <a:p>
            <a:r>
              <a:rPr lang="en-US" b="1" dirty="0">
                <a:solidFill>
                  <a:srgbClr val="C00000"/>
                </a:solidFill>
              </a:rPr>
              <a:t>Based on the above quotes determine the following:</a:t>
            </a:r>
          </a:p>
          <a:p>
            <a:endParaRPr lang="en-US" sz="1200" dirty="0"/>
          </a:p>
          <a:p>
            <a:r>
              <a:rPr lang="en-US" dirty="0"/>
              <a:t>b) You have 100,000 CHF and you want to buy USD. How many USD do you receive?</a:t>
            </a:r>
          </a:p>
          <a:p>
            <a:endParaRPr lang="en-US" sz="1200" dirty="0"/>
          </a:p>
          <a:p>
            <a:r>
              <a:rPr lang="en-US" dirty="0"/>
              <a:t>STEP 1) Determine Base in applicable quote: </a:t>
            </a:r>
            <a:r>
              <a:rPr lang="en-US" dirty="0">
                <a:solidFill>
                  <a:srgbClr val="FF0000"/>
                </a:solidFill>
              </a:rPr>
              <a:t>USD</a:t>
            </a:r>
          </a:p>
          <a:p>
            <a:endParaRPr lang="en-US" dirty="0"/>
          </a:p>
          <a:p>
            <a:r>
              <a:rPr lang="en-US" dirty="0"/>
              <a:t>STEP 2) Determine applicable rate: You have CHF and want USD, the </a:t>
            </a:r>
            <a:r>
              <a:rPr lang="en-US" dirty="0">
                <a:solidFill>
                  <a:srgbClr val="FF0000"/>
                </a:solidFill>
              </a:rPr>
              <a:t>dealer sells USD (BASE) for 1.2825 (</a:t>
            </a:r>
            <a:r>
              <a:rPr lang="en-US" dirty="0" err="1">
                <a:solidFill>
                  <a:srgbClr val="FF0000"/>
                </a:solidFill>
              </a:rPr>
              <a:t>chf</a:t>
            </a:r>
            <a:r>
              <a:rPr lang="en-US" dirty="0">
                <a:solidFill>
                  <a:srgbClr val="FF0000"/>
                </a:solidFill>
              </a:rPr>
              <a:t> per $) </a:t>
            </a:r>
          </a:p>
          <a:p>
            <a:endParaRPr lang="en-US" dirty="0"/>
          </a:p>
          <a:p>
            <a:r>
              <a:rPr lang="en-US" dirty="0"/>
              <a:t>STEP 3) Calculate the amount: 100,000CHF / 1.2815 (CHF/$) = </a:t>
            </a:r>
            <a:r>
              <a:rPr lang="en-US" dirty="0">
                <a:solidFill>
                  <a:srgbClr val="FF0000"/>
                </a:solidFill>
              </a:rPr>
              <a:t>$78,033.55</a:t>
            </a:r>
          </a:p>
          <a:p>
            <a:endParaRPr lang="en-US" dirty="0"/>
          </a:p>
          <a:p>
            <a:endParaRPr lang="en-US" dirty="0"/>
          </a:p>
        </p:txBody>
      </p:sp>
      <p:sp>
        <p:nvSpPr>
          <p:cNvPr id="5" name="TextBox 4">
            <a:extLst>
              <a:ext uri="{FF2B5EF4-FFF2-40B4-BE49-F238E27FC236}">
                <a16:creationId xmlns:a16="http://schemas.microsoft.com/office/drawing/2014/main" id="{41E232A5-C224-44DF-9723-C72CA409E623}"/>
              </a:ext>
            </a:extLst>
          </p:cNvPr>
          <p:cNvSpPr txBox="1"/>
          <p:nvPr/>
        </p:nvSpPr>
        <p:spPr>
          <a:xfrm>
            <a:off x="5210953" y="2481560"/>
            <a:ext cx="3511031" cy="923330"/>
          </a:xfrm>
          <a:prstGeom prst="rect">
            <a:avLst/>
          </a:prstGeom>
          <a:noFill/>
        </p:spPr>
        <p:txBody>
          <a:bodyPr wrap="square" rtlCol="0">
            <a:spAutoFit/>
          </a:bodyPr>
          <a:lstStyle/>
          <a:p>
            <a:r>
              <a:rPr lang="en-US" dirty="0"/>
              <a:t>Quotation: </a:t>
            </a:r>
          </a:p>
          <a:p>
            <a:r>
              <a:rPr lang="en-US" dirty="0"/>
              <a:t>BASE (or FC) </a:t>
            </a:r>
            <a:r>
              <a:rPr lang="en-US" dirty="0">
                <a:solidFill>
                  <a:srgbClr val="FF0000"/>
                </a:solidFill>
              </a:rPr>
              <a:t>/</a:t>
            </a:r>
            <a:r>
              <a:rPr lang="en-US" dirty="0"/>
              <a:t> TERM (or LC) </a:t>
            </a:r>
          </a:p>
          <a:p>
            <a:endParaRPr lang="en-US" dirty="0"/>
          </a:p>
        </p:txBody>
      </p:sp>
      <p:sp>
        <p:nvSpPr>
          <p:cNvPr id="8" name="TextBox 7">
            <a:extLst>
              <a:ext uri="{FF2B5EF4-FFF2-40B4-BE49-F238E27FC236}">
                <a16:creationId xmlns:a16="http://schemas.microsoft.com/office/drawing/2014/main" id="{E0D4A11F-A09B-4C9D-8A1A-24ABA27C3FFC}"/>
              </a:ext>
            </a:extLst>
          </p:cNvPr>
          <p:cNvSpPr txBox="1"/>
          <p:nvPr/>
        </p:nvSpPr>
        <p:spPr>
          <a:xfrm>
            <a:off x="773469" y="1483802"/>
            <a:ext cx="2320212" cy="523220"/>
          </a:xfrm>
          <a:prstGeom prst="rect">
            <a:avLst/>
          </a:prstGeom>
          <a:solidFill>
            <a:srgbClr val="C4F7FE"/>
          </a:solidFill>
          <a:effectLst>
            <a:softEdge rad="63500"/>
          </a:effectLst>
        </p:spPr>
        <p:txBody>
          <a:bodyPr wrap="square" rtlCol="0">
            <a:spAutoFit/>
          </a:bodyPr>
          <a:lstStyle/>
          <a:p>
            <a:pPr algn="ctr"/>
            <a:r>
              <a:rPr lang="en-US" sz="1400" dirty="0"/>
              <a:t>Dealer Buys Base (for term) at this rate</a:t>
            </a:r>
          </a:p>
        </p:txBody>
      </p:sp>
      <p:sp>
        <p:nvSpPr>
          <p:cNvPr id="9" name="TextBox 8">
            <a:extLst>
              <a:ext uri="{FF2B5EF4-FFF2-40B4-BE49-F238E27FC236}">
                <a16:creationId xmlns:a16="http://schemas.microsoft.com/office/drawing/2014/main" id="{C458FA66-9CA3-427A-90C6-887812A07413}"/>
              </a:ext>
            </a:extLst>
          </p:cNvPr>
          <p:cNvSpPr txBox="1"/>
          <p:nvPr/>
        </p:nvSpPr>
        <p:spPr>
          <a:xfrm>
            <a:off x="3093681" y="1471421"/>
            <a:ext cx="2320212" cy="523220"/>
          </a:xfrm>
          <a:prstGeom prst="rect">
            <a:avLst/>
          </a:prstGeom>
          <a:solidFill>
            <a:srgbClr val="E5FEC4"/>
          </a:solidFill>
          <a:effectLst>
            <a:softEdge rad="63500"/>
          </a:effectLst>
        </p:spPr>
        <p:txBody>
          <a:bodyPr wrap="square" rtlCol="0">
            <a:spAutoFit/>
          </a:bodyPr>
          <a:lstStyle/>
          <a:p>
            <a:pPr algn="ctr"/>
            <a:r>
              <a:rPr lang="en-US" sz="1400" dirty="0"/>
              <a:t>Dealer sells Base (for term) at this rate</a:t>
            </a:r>
          </a:p>
        </p:txBody>
      </p:sp>
      <p:cxnSp>
        <p:nvCxnSpPr>
          <p:cNvPr id="10" name="Straight Arrow Connector 9">
            <a:extLst>
              <a:ext uri="{FF2B5EF4-FFF2-40B4-BE49-F238E27FC236}">
                <a16:creationId xmlns:a16="http://schemas.microsoft.com/office/drawing/2014/main" id="{406EB3AF-06F2-4310-B82D-6DAEE29DEB92}"/>
              </a:ext>
            </a:extLst>
          </p:cNvPr>
          <p:cNvCxnSpPr/>
          <p:nvPr/>
        </p:nvCxnSpPr>
        <p:spPr>
          <a:xfrm>
            <a:off x="2314575" y="2007022"/>
            <a:ext cx="171450" cy="86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FD420E5-DF6B-4C0E-9CAD-2F7A20F95D42}"/>
              </a:ext>
            </a:extLst>
          </p:cNvPr>
          <p:cNvCxnSpPr/>
          <p:nvPr/>
        </p:nvCxnSpPr>
        <p:spPr>
          <a:xfrm flipH="1">
            <a:off x="3752850" y="1994641"/>
            <a:ext cx="171450" cy="99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9F90FE01-2E51-4BB6-8C3C-630A4C2D4440}"/>
              </a:ext>
            </a:extLst>
          </p:cNvPr>
          <p:cNvSpPr/>
          <p:nvPr/>
        </p:nvSpPr>
        <p:spPr>
          <a:xfrm>
            <a:off x="1047750" y="3006192"/>
            <a:ext cx="1266825" cy="42790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653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FX Trading – Warm Up </a:t>
            </a:r>
          </a:p>
        </p:txBody>
      </p:sp>
      <p:graphicFrame>
        <p:nvGraphicFramePr>
          <p:cNvPr id="6" name="Table 5"/>
          <p:cNvGraphicFramePr>
            <a:graphicFrameLocks noGrp="1"/>
          </p:cNvGraphicFramePr>
          <p:nvPr/>
        </p:nvGraphicFramePr>
        <p:xfrm>
          <a:off x="1076326" y="2093976"/>
          <a:ext cx="3124200" cy="1745107"/>
        </p:xfrm>
        <a:graphic>
          <a:graphicData uri="http://schemas.openxmlformats.org/drawingml/2006/table">
            <a:tbl>
              <a:tblPr firstRow="1" firstCol="1" bandRow="1"/>
              <a:tblGrid>
                <a:gridCol w="1104149">
                  <a:extLst>
                    <a:ext uri="{9D8B030D-6E8A-4147-A177-3AD203B41FA5}">
                      <a16:colId xmlns:a16="http://schemas.microsoft.com/office/drawing/2014/main" val="20000"/>
                    </a:ext>
                  </a:extLst>
                </a:gridCol>
                <a:gridCol w="977444">
                  <a:extLst>
                    <a:ext uri="{9D8B030D-6E8A-4147-A177-3AD203B41FA5}">
                      <a16:colId xmlns:a16="http://schemas.microsoft.com/office/drawing/2014/main" val="20001"/>
                    </a:ext>
                  </a:extLst>
                </a:gridCol>
                <a:gridCol w="1042607">
                  <a:extLst>
                    <a:ext uri="{9D8B030D-6E8A-4147-A177-3AD203B41FA5}">
                      <a16:colId xmlns:a16="http://schemas.microsoft.com/office/drawing/2014/main" val="20002"/>
                    </a:ext>
                  </a:extLst>
                </a:gridCol>
              </a:tblGrid>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Currency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Bid Rate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Offer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EUR/USD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GBP/USD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USD/JPY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USD/CHF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1.1514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1.1517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USD/BRL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2.2345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Box 6"/>
          <p:cNvSpPr txBox="1"/>
          <p:nvPr/>
        </p:nvSpPr>
        <p:spPr>
          <a:xfrm>
            <a:off x="685799" y="3926037"/>
            <a:ext cx="7591425" cy="2308324"/>
          </a:xfrm>
          <a:prstGeom prst="rect">
            <a:avLst/>
          </a:prstGeom>
          <a:noFill/>
        </p:spPr>
        <p:txBody>
          <a:bodyPr wrap="square" rtlCol="0">
            <a:spAutoFit/>
          </a:bodyPr>
          <a:lstStyle/>
          <a:p>
            <a:r>
              <a:rPr lang="en-US" dirty="0"/>
              <a:t>c) You have 100,000  CAD and you want to buy JPY. How many JPY do you receive? </a:t>
            </a:r>
          </a:p>
          <a:p>
            <a:endParaRPr lang="en-US" dirty="0"/>
          </a:p>
          <a:p>
            <a:r>
              <a:rPr lang="en-US" dirty="0"/>
              <a:t>Note: There are no direct quote for CAD/JPY, so we must first exchange CAD for USD and then exchange USD for JPY (essentially running Step 1 through 3 two times) </a:t>
            </a:r>
          </a:p>
          <a:p>
            <a:endParaRPr lang="en-US" dirty="0"/>
          </a:p>
          <a:p>
            <a:endParaRPr lang="en-US" dirty="0"/>
          </a:p>
        </p:txBody>
      </p:sp>
      <p:sp>
        <p:nvSpPr>
          <p:cNvPr id="5" name="TextBox 4">
            <a:extLst>
              <a:ext uri="{FF2B5EF4-FFF2-40B4-BE49-F238E27FC236}">
                <a16:creationId xmlns:a16="http://schemas.microsoft.com/office/drawing/2014/main" id="{6358727E-C931-4947-A49D-CDFA697C2511}"/>
              </a:ext>
            </a:extLst>
          </p:cNvPr>
          <p:cNvSpPr txBox="1"/>
          <p:nvPr/>
        </p:nvSpPr>
        <p:spPr>
          <a:xfrm>
            <a:off x="773469" y="1483802"/>
            <a:ext cx="2320212" cy="523220"/>
          </a:xfrm>
          <a:prstGeom prst="rect">
            <a:avLst/>
          </a:prstGeom>
          <a:solidFill>
            <a:srgbClr val="C4F7FE"/>
          </a:solidFill>
          <a:effectLst>
            <a:softEdge rad="63500"/>
          </a:effectLst>
        </p:spPr>
        <p:txBody>
          <a:bodyPr wrap="square" rtlCol="0">
            <a:spAutoFit/>
          </a:bodyPr>
          <a:lstStyle/>
          <a:p>
            <a:pPr algn="ctr"/>
            <a:r>
              <a:rPr lang="en-US" sz="1400" dirty="0"/>
              <a:t>Dealer Buys Base (for term) at this rate</a:t>
            </a:r>
          </a:p>
        </p:txBody>
      </p:sp>
      <p:sp>
        <p:nvSpPr>
          <p:cNvPr id="8" name="TextBox 7">
            <a:extLst>
              <a:ext uri="{FF2B5EF4-FFF2-40B4-BE49-F238E27FC236}">
                <a16:creationId xmlns:a16="http://schemas.microsoft.com/office/drawing/2014/main" id="{E51AA512-86DC-4CC6-823C-26BF6733202E}"/>
              </a:ext>
            </a:extLst>
          </p:cNvPr>
          <p:cNvSpPr txBox="1"/>
          <p:nvPr/>
        </p:nvSpPr>
        <p:spPr>
          <a:xfrm>
            <a:off x="3093681" y="1471421"/>
            <a:ext cx="2320212" cy="523220"/>
          </a:xfrm>
          <a:prstGeom prst="rect">
            <a:avLst/>
          </a:prstGeom>
          <a:solidFill>
            <a:srgbClr val="E5FEC4"/>
          </a:solidFill>
          <a:effectLst>
            <a:softEdge rad="63500"/>
          </a:effectLst>
        </p:spPr>
        <p:txBody>
          <a:bodyPr wrap="square" rtlCol="0">
            <a:spAutoFit/>
          </a:bodyPr>
          <a:lstStyle/>
          <a:p>
            <a:pPr algn="ctr"/>
            <a:r>
              <a:rPr lang="en-US" sz="1400" dirty="0"/>
              <a:t>Dealer sells Base (for term) at this rate</a:t>
            </a:r>
          </a:p>
        </p:txBody>
      </p:sp>
      <p:cxnSp>
        <p:nvCxnSpPr>
          <p:cNvPr id="4" name="Straight Arrow Connector 3">
            <a:extLst>
              <a:ext uri="{FF2B5EF4-FFF2-40B4-BE49-F238E27FC236}">
                <a16:creationId xmlns:a16="http://schemas.microsoft.com/office/drawing/2014/main" id="{34CBC67E-7847-4AA5-B15E-7CC76F9EE9FA}"/>
              </a:ext>
            </a:extLst>
          </p:cNvPr>
          <p:cNvCxnSpPr/>
          <p:nvPr/>
        </p:nvCxnSpPr>
        <p:spPr>
          <a:xfrm>
            <a:off x="2314575" y="2007022"/>
            <a:ext cx="171450" cy="86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9C7A512-683A-4743-A340-CAFACEDE8164}"/>
              </a:ext>
            </a:extLst>
          </p:cNvPr>
          <p:cNvCxnSpPr/>
          <p:nvPr/>
        </p:nvCxnSpPr>
        <p:spPr>
          <a:xfrm flipH="1">
            <a:off x="3752850" y="1994641"/>
            <a:ext cx="171450" cy="99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DBD085-4677-476F-B09B-01965D09EAFB}"/>
              </a:ext>
            </a:extLst>
          </p:cNvPr>
          <p:cNvSpPr txBox="1"/>
          <p:nvPr/>
        </p:nvSpPr>
        <p:spPr>
          <a:xfrm>
            <a:off x="4943476" y="2255901"/>
            <a:ext cx="3511031" cy="923330"/>
          </a:xfrm>
          <a:prstGeom prst="rect">
            <a:avLst/>
          </a:prstGeom>
          <a:noFill/>
        </p:spPr>
        <p:txBody>
          <a:bodyPr wrap="square" rtlCol="0">
            <a:spAutoFit/>
          </a:bodyPr>
          <a:lstStyle/>
          <a:p>
            <a:r>
              <a:rPr lang="en-US" dirty="0"/>
              <a:t>Quotation: </a:t>
            </a:r>
          </a:p>
          <a:p>
            <a:r>
              <a:rPr lang="en-US" dirty="0"/>
              <a:t>BASE (or FC) </a:t>
            </a:r>
            <a:r>
              <a:rPr lang="en-US" dirty="0">
                <a:solidFill>
                  <a:srgbClr val="FF0000"/>
                </a:solidFill>
              </a:rPr>
              <a:t>/</a:t>
            </a:r>
            <a:r>
              <a:rPr lang="en-US" dirty="0"/>
              <a:t> TERM (or LC) </a:t>
            </a:r>
          </a:p>
          <a:p>
            <a:endParaRPr lang="en-US" dirty="0"/>
          </a:p>
        </p:txBody>
      </p:sp>
    </p:spTree>
    <p:extLst>
      <p:ext uri="{BB962C8B-B14F-4D97-AF65-F5344CB8AC3E}">
        <p14:creationId xmlns:p14="http://schemas.microsoft.com/office/powerpoint/2010/main" val="2967089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FX Trading – Warm Up </a:t>
            </a:r>
          </a:p>
        </p:txBody>
      </p:sp>
      <p:graphicFrame>
        <p:nvGraphicFramePr>
          <p:cNvPr id="6" name="Table 5"/>
          <p:cNvGraphicFramePr>
            <a:graphicFrameLocks noGrp="1"/>
          </p:cNvGraphicFramePr>
          <p:nvPr/>
        </p:nvGraphicFramePr>
        <p:xfrm>
          <a:off x="1076326" y="2093976"/>
          <a:ext cx="3124200" cy="1745107"/>
        </p:xfrm>
        <a:graphic>
          <a:graphicData uri="http://schemas.openxmlformats.org/drawingml/2006/table">
            <a:tbl>
              <a:tblPr firstRow="1" firstCol="1" bandRow="1"/>
              <a:tblGrid>
                <a:gridCol w="1104149">
                  <a:extLst>
                    <a:ext uri="{9D8B030D-6E8A-4147-A177-3AD203B41FA5}">
                      <a16:colId xmlns:a16="http://schemas.microsoft.com/office/drawing/2014/main" val="20000"/>
                    </a:ext>
                  </a:extLst>
                </a:gridCol>
                <a:gridCol w="977444">
                  <a:extLst>
                    <a:ext uri="{9D8B030D-6E8A-4147-A177-3AD203B41FA5}">
                      <a16:colId xmlns:a16="http://schemas.microsoft.com/office/drawing/2014/main" val="20001"/>
                    </a:ext>
                  </a:extLst>
                </a:gridCol>
                <a:gridCol w="1042607">
                  <a:extLst>
                    <a:ext uri="{9D8B030D-6E8A-4147-A177-3AD203B41FA5}">
                      <a16:colId xmlns:a16="http://schemas.microsoft.com/office/drawing/2014/main" val="20002"/>
                    </a:ext>
                  </a:extLst>
                </a:gridCol>
              </a:tblGrid>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Currency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Bid Rate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Offer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EUR/USD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GBP/USD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USD/JPY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USD/CHF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1.1514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1.1517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USD/BRL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2.2345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Box 6"/>
          <p:cNvSpPr txBox="1"/>
          <p:nvPr/>
        </p:nvSpPr>
        <p:spPr>
          <a:xfrm>
            <a:off x="685799" y="3926037"/>
            <a:ext cx="7591425" cy="3570208"/>
          </a:xfrm>
          <a:prstGeom prst="rect">
            <a:avLst/>
          </a:prstGeom>
          <a:noFill/>
        </p:spPr>
        <p:txBody>
          <a:bodyPr wrap="square" rtlCol="0">
            <a:spAutoFit/>
          </a:bodyPr>
          <a:lstStyle/>
          <a:p>
            <a:r>
              <a:rPr lang="en-US" dirty="0"/>
              <a:t>c) You have 100,000  CAD and you want to buy JPY. How many JPY do you receive? </a:t>
            </a:r>
          </a:p>
          <a:p>
            <a:endParaRPr lang="en-US" sz="1000" dirty="0"/>
          </a:p>
          <a:p>
            <a:r>
              <a:rPr lang="en-US" dirty="0"/>
              <a:t>CAD -  USD exchange: </a:t>
            </a:r>
          </a:p>
          <a:p>
            <a:endParaRPr lang="en-US" dirty="0"/>
          </a:p>
          <a:p>
            <a:r>
              <a:rPr lang="en-US" dirty="0"/>
              <a:t>STEP 1) Determine Base in applicable quote</a:t>
            </a:r>
          </a:p>
          <a:p>
            <a:endParaRPr lang="en-US" dirty="0"/>
          </a:p>
          <a:p>
            <a:r>
              <a:rPr lang="en-US" dirty="0"/>
              <a:t>STEP 2) Determine applicable rate</a:t>
            </a:r>
          </a:p>
          <a:p>
            <a:endParaRPr lang="en-US" dirty="0"/>
          </a:p>
          <a:p>
            <a:r>
              <a:rPr lang="en-US" dirty="0"/>
              <a:t>STEP 3) Calculate the amount</a:t>
            </a:r>
          </a:p>
          <a:p>
            <a:endParaRPr lang="en-US" dirty="0"/>
          </a:p>
          <a:p>
            <a:endParaRPr lang="en-US" dirty="0"/>
          </a:p>
          <a:p>
            <a:endParaRPr lang="en-US" dirty="0"/>
          </a:p>
        </p:txBody>
      </p:sp>
      <p:sp>
        <p:nvSpPr>
          <p:cNvPr id="5" name="TextBox 4">
            <a:extLst>
              <a:ext uri="{FF2B5EF4-FFF2-40B4-BE49-F238E27FC236}">
                <a16:creationId xmlns:a16="http://schemas.microsoft.com/office/drawing/2014/main" id="{6358727E-C931-4947-A49D-CDFA697C2511}"/>
              </a:ext>
            </a:extLst>
          </p:cNvPr>
          <p:cNvSpPr txBox="1"/>
          <p:nvPr/>
        </p:nvSpPr>
        <p:spPr>
          <a:xfrm>
            <a:off x="773469" y="1483802"/>
            <a:ext cx="2320212" cy="523220"/>
          </a:xfrm>
          <a:prstGeom prst="rect">
            <a:avLst/>
          </a:prstGeom>
          <a:solidFill>
            <a:srgbClr val="C4F7FE"/>
          </a:solidFill>
          <a:effectLst>
            <a:softEdge rad="63500"/>
          </a:effectLst>
        </p:spPr>
        <p:txBody>
          <a:bodyPr wrap="square" rtlCol="0">
            <a:spAutoFit/>
          </a:bodyPr>
          <a:lstStyle/>
          <a:p>
            <a:pPr algn="ctr"/>
            <a:r>
              <a:rPr lang="en-US" sz="1400" dirty="0"/>
              <a:t>Dealer Buys Base (for term) at this rate</a:t>
            </a:r>
          </a:p>
        </p:txBody>
      </p:sp>
      <p:sp>
        <p:nvSpPr>
          <p:cNvPr id="8" name="TextBox 7">
            <a:extLst>
              <a:ext uri="{FF2B5EF4-FFF2-40B4-BE49-F238E27FC236}">
                <a16:creationId xmlns:a16="http://schemas.microsoft.com/office/drawing/2014/main" id="{E51AA512-86DC-4CC6-823C-26BF6733202E}"/>
              </a:ext>
            </a:extLst>
          </p:cNvPr>
          <p:cNvSpPr txBox="1"/>
          <p:nvPr/>
        </p:nvSpPr>
        <p:spPr>
          <a:xfrm>
            <a:off x="3093681" y="1471421"/>
            <a:ext cx="2320212" cy="523220"/>
          </a:xfrm>
          <a:prstGeom prst="rect">
            <a:avLst/>
          </a:prstGeom>
          <a:solidFill>
            <a:srgbClr val="E5FEC4"/>
          </a:solidFill>
          <a:effectLst>
            <a:softEdge rad="63500"/>
          </a:effectLst>
        </p:spPr>
        <p:txBody>
          <a:bodyPr wrap="square" rtlCol="0">
            <a:spAutoFit/>
          </a:bodyPr>
          <a:lstStyle/>
          <a:p>
            <a:pPr algn="ctr"/>
            <a:r>
              <a:rPr lang="en-US" sz="1400" dirty="0"/>
              <a:t>Dealer sells Base (for term) at this rate</a:t>
            </a:r>
          </a:p>
        </p:txBody>
      </p:sp>
      <p:cxnSp>
        <p:nvCxnSpPr>
          <p:cNvPr id="4" name="Straight Arrow Connector 3">
            <a:extLst>
              <a:ext uri="{FF2B5EF4-FFF2-40B4-BE49-F238E27FC236}">
                <a16:creationId xmlns:a16="http://schemas.microsoft.com/office/drawing/2014/main" id="{34CBC67E-7847-4AA5-B15E-7CC76F9EE9FA}"/>
              </a:ext>
            </a:extLst>
          </p:cNvPr>
          <p:cNvCxnSpPr/>
          <p:nvPr/>
        </p:nvCxnSpPr>
        <p:spPr>
          <a:xfrm>
            <a:off x="2314575" y="2007022"/>
            <a:ext cx="171450" cy="86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9C7A512-683A-4743-A340-CAFACEDE8164}"/>
              </a:ext>
            </a:extLst>
          </p:cNvPr>
          <p:cNvCxnSpPr/>
          <p:nvPr/>
        </p:nvCxnSpPr>
        <p:spPr>
          <a:xfrm flipH="1">
            <a:off x="3752850" y="1994641"/>
            <a:ext cx="171450" cy="99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DBD085-4677-476F-B09B-01965D09EAFB}"/>
              </a:ext>
            </a:extLst>
          </p:cNvPr>
          <p:cNvSpPr txBox="1"/>
          <p:nvPr/>
        </p:nvSpPr>
        <p:spPr>
          <a:xfrm>
            <a:off x="4943476" y="2255901"/>
            <a:ext cx="3511031" cy="923330"/>
          </a:xfrm>
          <a:prstGeom prst="rect">
            <a:avLst/>
          </a:prstGeom>
          <a:noFill/>
        </p:spPr>
        <p:txBody>
          <a:bodyPr wrap="square" rtlCol="0">
            <a:spAutoFit/>
          </a:bodyPr>
          <a:lstStyle/>
          <a:p>
            <a:r>
              <a:rPr lang="en-US" dirty="0"/>
              <a:t>Quotation: </a:t>
            </a:r>
          </a:p>
          <a:p>
            <a:r>
              <a:rPr lang="en-US" dirty="0"/>
              <a:t>BASE (or FC) </a:t>
            </a:r>
            <a:r>
              <a:rPr lang="en-US" dirty="0">
                <a:solidFill>
                  <a:srgbClr val="FF0000"/>
                </a:solidFill>
              </a:rPr>
              <a:t>/</a:t>
            </a:r>
            <a:r>
              <a:rPr lang="en-US" dirty="0"/>
              <a:t> TERM (or LC) </a:t>
            </a:r>
          </a:p>
          <a:p>
            <a:endParaRPr lang="en-US" dirty="0"/>
          </a:p>
        </p:txBody>
      </p:sp>
    </p:spTree>
    <p:extLst>
      <p:ext uri="{BB962C8B-B14F-4D97-AF65-F5344CB8AC3E}">
        <p14:creationId xmlns:p14="http://schemas.microsoft.com/office/powerpoint/2010/main" val="4139612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FX Trading – Warm Up </a:t>
            </a:r>
          </a:p>
        </p:txBody>
      </p:sp>
      <p:graphicFrame>
        <p:nvGraphicFramePr>
          <p:cNvPr id="6" name="Table 5"/>
          <p:cNvGraphicFramePr>
            <a:graphicFrameLocks noGrp="1"/>
          </p:cNvGraphicFramePr>
          <p:nvPr/>
        </p:nvGraphicFramePr>
        <p:xfrm>
          <a:off x="1076326" y="2093976"/>
          <a:ext cx="3124200" cy="1745107"/>
        </p:xfrm>
        <a:graphic>
          <a:graphicData uri="http://schemas.openxmlformats.org/drawingml/2006/table">
            <a:tbl>
              <a:tblPr firstRow="1" firstCol="1" bandRow="1"/>
              <a:tblGrid>
                <a:gridCol w="1104149">
                  <a:extLst>
                    <a:ext uri="{9D8B030D-6E8A-4147-A177-3AD203B41FA5}">
                      <a16:colId xmlns:a16="http://schemas.microsoft.com/office/drawing/2014/main" val="20000"/>
                    </a:ext>
                  </a:extLst>
                </a:gridCol>
                <a:gridCol w="977444">
                  <a:extLst>
                    <a:ext uri="{9D8B030D-6E8A-4147-A177-3AD203B41FA5}">
                      <a16:colId xmlns:a16="http://schemas.microsoft.com/office/drawing/2014/main" val="20001"/>
                    </a:ext>
                  </a:extLst>
                </a:gridCol>
                <a:gridCol w="1042607">
                  <a:extLst>
                    <a:ext uri="{9D8B030D-6E8A-4147-A177-3AD203B41FA5}">
                      <a16:colId xmlns:a16="http://schemas.microsoft.com/office/drawing/2014/main" val="20002"/>
                    </a:ext>
                  </a:extLst>
                </a:gridCol>
              </a:tblGrid>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Currency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Bid Rate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Offer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EUR/USD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GBP/USD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USD/JPY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USD/CHF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1.1514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1.1517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USD/BRL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2.2345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Box 6"/>
          <p:cNvSpPr txBox="1"/>
          <p:nvPr/>
        </p:nvSpPr>
        <p:spPr>
          <a:xfrm>
            <a:off x="291581" y="3926037"/>
            <a:ext cx="8538094" cy="3447098"/>
          </a:xfrm>
          <a:prstGeom prst="rect">
            <a:avLst/>
          </a:prstGeom>
          <a:noFill/>
        </p:spPr>
        <p:txBody>
          <a:bodyPr wrap="square" rtlCol="0">
            <a:spAutoFit/>
          </a:bodyPr>
          <a:lstStyle/>
          <a:p>
            <a:r>
              <a:rPr lang="en-US" dirty="0"/>
              <a:t>c) You have 100,000  CAD and you want to buy JPY. How many JPY do you receive? </a:t>
            </a:r>
          </a:p>
          <a:p>
            <a:endParaRPr lang="en-US" sz="1000" dirty="0"/>
          </a:p>
          <a:p>
            <a:r>
              <a:rPr lang="en-US" dirty="0"/>
              <a:t>CAD -  USD exchange: </a:t>
            </a:r>
          </a:p>
          <a:p>
            <a:endParaRPr lang="en-US" sz="800" dirty="0"/>
          </a:p>
          <a:p>
            <a:r>
              <a:rPr lang="en-US" dirty="0"/>
              <a:t>STEP 1) Determine Base in applicable quote: USD</a:t>
            </a:r>
          </a:p>
          <a:p>
            <a:endParaRPr lang="en-US" sz="1000" dirty="0"/>
          </a:p>
          <a:p>
            <a:r>
              <a:rPr lang="en-US" dirty="0"/>
              <a:t>STEP 2) Determine applicable rate: You have CAD and want to buy USD, </a:t>
            </a:r>
            <a:r>
              <a:rPr lang="en-US" dirty="0">
                <a:solidFill>
                  <a:srgbClr val="FF0000"/>
                </a:solidFill>
              </a:rPr>
              <a:t>the dealer sells (offer) USD (Base) for 1.1517 (CAD per 1$) </a:t>
            </a:r>
          </a:p>
          <a:p>
            <a:endParaRPr lang="en-US" sz="1000" dirty="0"/>
          </a:p>
          <a:p>
            <a:r>
              <a:rPr lang="en-US" dirty="0"/>
              <a:t>STEP 3) Calculate the amount: 100,000CAD / 1.1517 (CAD/$) = $</a:t>
            </a:r>
            <a:r>
              <a:rPr lang="en-US" dirty="0">
                <a:solidFill>
                  <a:srgbClr val="FF0000"/>
                </a:solidFill>
              </a:rPr>
              <a:t>86,828.17</a:t>
            </a:r>
          </a:p>
          <a:p>
            <a:endParaRPr lang="en-US" dirty="0"/>
          </a:p>
          <a:p>
            <a:endParaRPr lang="en-US" dirty="0"/>
          </a:p>
          <a:p>
            <a:endParaRPr lang="en-US" dirty="0"/>
          </a:p>
        </p:txBody>
      </p:sp>
      <p:sp>
        <p:nvSpPr>
          <p:cNvPr id="5" name="TextBox 4">
            <a:extLst>
              <a:ext uri="{FF2B5EF4-FFF2-40B4-BE49-F238E27FC236}">
                <a16:creationId xmlns:a16="http://schemas.microsoft.com/office/drawing/2014/main" id="{6358727E-C931-4947-A49D-CDFA697C2511}"/>
              </a:ext>
            </a:extLst>
          </p:cNvPr>
          <p:cNvSpPr txBox="1"/>
          <p:nvPr/>
        </p:nvSpPr>
        <p:spPr>
          <a:xfrm>
            <a:off x="773469" y="1483802"/>
            <a:ext cx="2320212" cy="523220"/>
          </a:xfrm>
          <a:prstGeom prst="rect">
            <a:avLst/>
          </a:prstGeom>
          <a:solidFill>
            <a:srgbClr val="C4F7FE"/>
          </a:solidFill>
          <a:effectLst>
            <a:softEdge rad="63500"/>
          </a:effectLst>
        </p:spPr>
        <p:txBody>
          <a:bodyPr wrap="square" rtlCol="0">
            <a:spAutoFit/>
          </a:bodyPr>
          <a:lstStyle/>
          <a:p>
            <a:pPr algn="ctr"/>
            <a:r>
              <a:rPr lang="en-US" sz="1400" dirty="0"/>
              <a:t>Dealer Buys Base (for term) at this rate</a:t>
            </a:r>
          </a:p>
        </p:txBody>
      </p:sp>
      <p:sp>
        <p:nvSpPr>
          <p:cNvPr id="8" name="TextBox 7">
            <a:extLst>
              <a:ext uri="{FF2B5EF4-FFF2-40B4-BE49-F238E27FC236}">
                <a16:creationId xmlns:a16="http://schemas.microsoft.com/office/drawing/2014/main" id="{E51AA512-86DC-4CC6-823C-26BF6733202E}"/>
              </a:ext>
            </a:extLst>
          </p:cNvPr>
          <p:cNvSpPr txBox="1"/>
          <p:nvPr/>
        </p:nvSpPr>
        <p:spPr>
          <a:xfrm>
            <a:off x="3093681" y="1471421"/>
            <a:ext cx="2320212" cy="523220"/>
          </a:xfrm>
          <a:prstGeom prst="rect">
            <a:avLst/>
          </a:prstGeom>
          <a:solidFill>
            <a:srgbClr val="E5FEC4"/>
          </a:solidFill>
          <a:effectLst>
            <a:softEdge rad="63500"/>
          </a:effectLst>
        </p:spPr>
        <p:txBody>
          <a:bodyPr wrap="square" rtlCol="0">
            <a:spAutoFit/>
          </a:bodyPr>
          <a:lstStyle/>
          <a:p>
            <a:pPr algn="ctr"/>
            <a:r>
              <a:rPr lang="en-US" sz="1400" dirty="0"/>
              <a:t>Dealer sells Base (for term) at this rate</a:t>
            </a:r>
          </a:p>
        </p:txBody>
      </p:sp>
      <p:cxnSp>
        <p:nvCxnSpPr>
          <p:cNvPr id="4" name="Straight Arrow Connector 3">
            <a:extLst>
              <a:ext uri="{FF2B5EF4-FFF2-40B4-BE49-F238E27FC236}">
                <a16:creationId xmlns:a16="http://schemas.microsoft.com/office/drawing/2014/main" id="{34CBC67E-7847-4AA5-B15E-7CC76F9EE9FA}"/>
              </a:ext>
            </a:extLst>
          </p:cNvPr>
          <p:cNvCxnSpPr/>
          <p:nvPr/>
        </p:nvCxnSpPr>
        <p:spPr>
          <a:xfrm>
            <a:off x="2314575" y="2007022"/>
            <a:ext cx="171450" cy="86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9C7A512-683A-4743-A340-CAFACEDE8164}"/>
              </a:ext>
            </a:extLst>
          </p:cNvPr>
          <p:cNvCxnSpPr/>
          <p:nvPr/>
        </p:nvCxnSpPr>
        <p:spPr>
          <a:xfrm flipH="1">
            <a:off x="3752850" y="1994641"/>
            <a:ext cx="171450" cy="99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DBD085-4677-476F-B09B-01965D09EAFB}"/>
              </a:ext>
            </a:extLst>
          </p:cNvPr>
          <p:cNvSpPr txBox="1"/>
          <p:nvPr/>
        </p:nvSpPr>
        <p:spPr>
          <a:xfrm>
            <a:off x="4943476" y="2255901"/>
            <a:ext cx="3511031" cy="923330"/>
          </a:xfrm>
          <a:prstGeom prst="rect">
            <a:avLst/>
          </a:prstGeom>
          <a:noFill/>
        </p:spPr>
        <p:txBody>
          <a:bodyPr wrap="square" rtlCol="0">
            <a:spAutoFit/>
          </a:bodyPr>
          <a:lstStyle/>
          <a:p>
            <a:r>
              <a:rPr lang="en-US" dirty="0"/>
              <a:t>Quotation: </a:t>
            </a:r>
          </a:p>
          <a:p>
            <a:r>
              <a:rPr lang="en-US" dirty="0"/>
              <a:t>BASE (or FC) </a:t>
            </a:r>
            <a:r>
              <a:rPr lang="en-US" dirty="0">
                <a:solidFill>
                  <a:srgbClr val="FF0000"/>
                </a:solidFill>
              </a:rPr>
              <a:t>/</a:t>
            </a:r>
            <a:r>
              <a:rPr lang="en-US" dirty="0"/>
              <a:t> TERM (or LC) </a:t>
            </a:r>
          </a:p>
          <a:p>
            <a:endParaRPr lang="en-US" dirty="0"/>
          </a:p>
        </p:txBody>
      </p:sp>
      <p:sp>
        <p:nvSpPr>
          <p:cNvPr id="12" name="Oval 11">
            <a:extLst>
              <a:ext uri="{FF2B5EF4-FFF2-40B4-BE49-F238E27FC236}">
                <a16:creationId xmlns:a16="http://schemas.microsoft.com/office/drawing/2014/main" id="{F515413B-2CC9-444F-BDEF-E59469DC7397}"/>
              </a:ext>
            </a:extLst>
          </p:cNvPr>
          <p:cNvSpPr/>
          <p:nvPr/>
        </p:nvSpPr>
        <p:spPr>
          <a:xfrm>
            <a:off x="952500" y="3240704"/>
            <a:ext cx="1266825" cy="42790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A6D103F-AB3F-49B3-9B6B-46E779532B8C}"/>
              </a:ext>
            </a:extLst>
          </p:cNvPr>
          <p:cNvSpPr/>
          <p:nvPr/>
        </p:nvSpPr>
        <p:spPr>
          <a:xfrm>
            <a:off x="3057527" y="3298362"/>
            <a:ext cx="1266825" cy="42790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010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FX Trading – Warm Up </a:t>
            </a:r>
          </a:p>
        </p:txBody>
      </p:sp>
      <p:graphicFrame>
        <p:nvGraphicFramePr>
          <p:cNvPr id="6" name="Table 5"/>
          <p:cNvGraphicFramePr>
            <a:graphicFrameLocks noGrp="1"/>
          </p:cNvGraphicFramePr>
          <p:nvPr/>
        </p:nvGraphicFramePr>
        <p:xfrm>
          <a:off x="1076326" y="2093976"/>
          <a:ext cx="3124200" cy="1745107"/>
        </p:xfrm>
        <a:graphic>
          <a:graphicData uri="http://schemas.openxmlformats.org/drawingml/2006/table">
            <a:tbl>
              <a:tblPr firstRow="1" firstCol="1" bandRow="1"/>
              <a:tblGrid>
                <a:gridCol w="1104149">
                  <a:extLst>
                    <a:ext uri="{9D8B030D-6E8A-4147-A177-3AD203B41FA5}">
                      <a16:colId xmlns:a16="http://schemas.microsoft.com/office/drawing/2014/main" val="20000"/>
                    </a:ext>
                  </a:extLst>
                </a:gridCol>
                <a:gridCol w="977444">
                  <a:extLst>
                    <a:ext uri="{9D8B030D-6E8A-4147-A177-3AD203B41FA5}">
                      <a16:colId xmlns:a16="http://schemas.microsoft.com/office/drawing/2014/main" val="20001"/>
                    </a:ext>
                  </a:extLst>
                </a:gridCol>
                <a:gridCol w="1042607">
                  <a:extLst>
                    <a:ext uri="{9D8B030D-6E8A-4147-A177-3AD203B41FA5}">
                      <a16:colId xmlns:a16="http://schemas.microsoft.com/office/drawing/2014/main" val="20002"/>
                    </a:ext>
                  </a:extLst>
                </a:gridCol>
              </a:tblGrid>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Currency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Bid Rate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Offer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EUR/USD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GBP/USD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USD/JPY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USD/CHF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1.1514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1.1517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USD/BRL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2.2345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Box 6"/>
          <p:cNvSpPr txBox="1"/>
          <p:nvPr/>
        </p:nvSpPr>
        <p:spPr>
          <a:xfrm>
            <a:off x="685799" y="3926037"/>
            <a:ext cx="7591425" cy="3570208"/>
          </a:xfrm>
          <a:prstGeom prst="rect">
            <a:avLst/>
          </a:prstGeom>
          <a:noFill/>
        </p:spPr>
        <p:txBody>
          <a:bodyPr wrap="square" rtlCol="0">
            <a:spAutoFit/>
          </a:bodyPr>
          <a:lstStyle/>
          <a:p>
            <a:r>
              <a:rPr lang="en-US" dirty="0"/>
              <a:t>c) You have 100,000  CAD and you want to buy JPY. How many JPY do you receive? </a:t>
            </a:r>
          </a:p>
          <a:p>
            <a:endParaRPr lang="en-US" sz="1000" dirty="0"/>
          </a:p>
          <a:p>
            <a:r>
              <a:rPr lang="en-US" dirty="0"/>
              <a:t>USD – JPY exchange: </a:t>
            </a:r>
          </a:p>
          <a:p>
            <a:endParaRPr lang="en-US" dirty="0"/>
          </a:p>
          <a:p>
            <a:r>
              <a:rPr lang="en-US" dirty="0"/>
              <a:t>STEP 1) Determine Base in applicable quote</a:t>
            </a:r>
          </a:p>
          <a:p>
            <a:endParaRPr lang="en-US" dirty="0"/>
          </a:p>
          <a:p>
            <a:r>
              <a:rPr lang="en-US" dirty="0"/>
              <a:t>STEP 2) Determine applicable rate</a:t>
            </a:r>
          </a:p>
          <a:p>
            <a:endParaRPr lang="en-US" dirty="0"/>
          </a:p>
          <a:p>
            <a:r>
              <a:rPr lang="en-US" dirty="0"/>
              <a:t>STEP 3) Calculate the amount</a:t>
            </a:r>
          </a:p>
          <a:p>
            <a:endParaRPr lang="en-US" dirty="0"/>
          </a:p>
          <a:p>
            <a:endParaRPr lang="en-US" dirty="0"/>
          </a:p>
          <a:p>
            <a:endParaRPr lang="en-US" dirty="0"/>
          </a:p>
        </p:txBody>
      </p:sp>
      <p:sp>
        <p:nvSpPr>
          <p:cNvPr id="5" name="TextBox 4">
            <a:extLst>
              <a:ext uri="{FF2B5EF4-FFF2-40B4-BE49-F238E27FC236}">
                <a16:creationId xmlns:a16="http://schemas.microsoft.com/office/drawing/2014/main" id="{6358727E-C931-4947-A49D-CDFA697C2511}"/>
              </a:ext>
            </a:extLst>
          </p:cNvPr>
          <p:cNvSpPr txBox="1"/>
          <p:nvPr/>
        </p:nvSpPr>
        <p:spPr>
          <a:xfrm>
            <a:off x="773469" y="1483802"/>
            <a:ext cx="2320212" cy="523220"/>
          </a:xfrm>
          <a:prstGeom prst="rect">
            <a:avLst/>
          </a:prstGeom>
          <a:solidFill>
            <a:srgbClr val="C4F7FE"/>
          </a:solidFill>
          <a:effectLst>
            <a:softEdge rad="63500"/>
          </a:effectLst>
        </p:spPr>
        <p:txBody>
          <a:bodyPr wrap="square" rtlCol="0">
            <a:spAutoFit/>
          </a:bodyPr>
          <a:lstStyle/>
          <a:p>
            <a:pPr algn="ctr"/>
            <a:r>
              <a:rPr lang="en-US" sz="1400" dirty="0"/>
              <a:t>Dealer Buys Base (for term) at this rate</a:t>
            </a:r>
          </a:p>
        </p:txBody>
      </p:sp>
      <p:sp>
        <p:nvSpPr>
          <p:cNvPr id="8" name="TextBox 7">
            <a:extLst>
              <a:ext uri="{FF2B5EF4-FFF2-40B4-BE49-F238E27FC236}">
                <a16:creationId xmlns:a16="http://schemas.microsoft.com/office/drawing/2014/main" id="{E51AA512-86DC-4CC6-823C-26BF6733202E}"/>
              </a:ext>
            </a:extLst>
          </p:cNvPr>
          <p:cNvSpPr txBox="1"/>
          <p:nvPr/>
        </p:nvSpPr>
        <p:spPr>
          <a:xfrm>
            <a:off x="3093681" y="1471421"/>
            <a:ext cx="2320212" cy="523220"/>
          </a:xfrm>
          <a:prstGeom prst="rect">
            <a:avLst/>
          </a:prstGeom>
          <a:solidFill>
            <a:srgbClr val="E5FEC4"/>
          </a:solidFill>
          <a:effectLst>
            <a:softEdge rad="63500"/>
          </a:effectLst>
        </p:spPr>
        <p:txBody>
          <a:bodyPr wrap="square" rtlCol="0">
            <a:spAutoFit/>
          </a:bodyPr>
          <a:lstStyle/>
          <a:p>
            <a:pPr algn="ctr"/>
            <a:r>
              <a:rPr lang="en-US" sz="1400" dirty="0"/>
              <a:t>Dealer sells Base (for term) at this rate</a:t>
            </a:r>
          </a:p>
        </p:txBody>
      </p:sp>
      <p:cxnSp>
        <p:nvCxnSpPr>
          <p:cNvPr id="4" name="Straight Arrow Connector 3">
            <a:extLst>
              <a:ext uri="{FF2B5EF4-FFF2-40B4-BE49-F238E27FC236}">
                <a16:creationId xmlns:a16="http://schemas.microsoft.com/office/drawing/2014/main" id="{34CBC67E-7847-4AA5-B15E-7CC76F9EE9FA}"/>
              </a:ext>
            </a:extLst>
          </p:cNvPr>
          <p:cNvCxnSpPr/>
          <p:nvPr/>
        </p:nvCxnSpPr>
        <p:spPr>
          <a:xfrm>
            <a:off x="2314575" y="2007022"/>
            <a:ext cx="171450" cy="86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9C7A512-683A-4743-A340-CAFACEDE8164}"/>
              </a:ext>
            </a:extLst>
          </p:cNvPr>
          <p:cNvCxnSpPr/>
          <p:nvPr/>
        </p:nvCxnSpPr>
        <p:spPr>
          <a:xfrm flipH="1">
            <a:off x="3752850" y="1994641"/>
            <a:ext cx="171450" cy="99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DBD085-4677-476F-B09B-01965D09EAFB}"/>
              </a:ext>
            </a:extLst>
          </p:cNvPr>
          <p:cNvSpPr txBox="1"/>
          <p:nvPr/>
        </p:nvSpPr>
        <p:spPr>
          <a:xfrm>
            <a:off x="4943476" y="2255901"/>
            <a:ext cx="3511031" cy="923330"/>
          </a:xfrm>
          <a:prstGeom prst="rect">
            <a:avLst/>
          </a:prstGeom>
          <a:noFill/>
        </p:spPr>
        <p:txBody>
          <a:bodyPr wrap="square" rtlCol="0">
            <a:spAutoFit/>
          </a:bodyPr>
          <a:lstStyle/>
          <a:p>
            <a:r>
              <a:rPr lang="en-US" dirty="0"/>
              <a:t>Quotation: </a:t>
            </a:r>
          </a:p>
          <a:p>
            <a:r>
              <a:rPr lang="en-US" dirty="0"/>
              <a:t>BASE (or FC) </a:t>
            </a:r>
            <a:r>
              <a:rPr lang="en-US" dirty="0">
                <a:solidFill>
                  <a:srgbClr val="FF0000"/>
                </a:solidFill>
              </a:rPr>
              <a:t>/</a:t>
            </a:r>
            <a:r>
              <a:rPr lang="en-US" dirty="0"/>
              <a:t> TERM (or LC) </a:t>
            </a:r>
          </a:p>
          <a:p>
            <a:endParaRPr lang="en-US" dirty="0"/>
          </a:p>
        </p:txBody>
      </p:sp>
    </p:spTree>
    <p:extLst>
      <p:ext uri="{BB962C8B-B14F-4D97-AF65-F5344CB8AC3E}">
        <p14:creationId xmlns:p14="http://schemas.microsoft.com/office/powerpoint/2010/main" val="3661357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FX Trading – Warm Up </a:t>
            </a:r>
          </a:p>
        </p:txBody>
      </p:sp>
      <p:graphicFrame>
        <p:nvGraphicFramePr>
          <p:cNvPr id="6" name="Table 5"/>
          <p:cNvGraphicFramePr>
            <a:graphicFrameLocks noGrp="1"/>
          </p:cNvGraphicFramePr>
          <p:nvPr/>
        </p:nvGraphicFramePr>
        <p:xfrm>
          <a:off x="1076326" y="2093976"/>
          <a:ext cx="3124200" cy="1745107"/>
        </p:xfrm>
        <a:graphic>
          <a:graphicData uri="http://schemas.openxmlformats.org/drawingml/2006/table">
            <a:tbl>
              <a:tblPr firstRow="1" firstCol="1" bandRow="1"/>
              <a:tblGrid>
                <a:gridCol w="1104149">
                  <a:extLst>
                    <a:ext uri="{9D8B030D-6E8A-4147-A177-3AD203B41FA5}">
                      <a16:colId xmlns:a16="http://schemas.microsoft.com/office/drawing/2014/main" val="20000"/>
                    </a:ext>
                  </a:extLst>
                </a:gridCol>
                <a:gridCol w="977444">
                  <a:extLst>
                    <a:ext uri="{9D8B030D-6E8A-4147-A177-3AD203B41FA5}">
                      <a16:colId xmlns:a16="http://schemas.microsoft.com/office/drawing/2014/main" val="20001"/>
                    </a:ext>
                  </a:extLst>
                </a:gridCol>
                <a:gridCol w="1042607">
                  <a:extLst>
                    <a:ext uri="{9D8B030D-6E8A-4147-A177-3AD203B41FA5}">
                      <a16:colId xmlns:a16="http://schemas.microsoft.com/office/drawing/2014/main" val="20002"/>
                    </a:ext>
                  </a:extLst>
                </a:gridCol>
              </a:tblGrid>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Currency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Bid Rate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Offer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EUR/USD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GBP/USD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1.7949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USD/JPY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USD/CHF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USD/CAD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1.1514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1.1517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860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USD/BRL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2.2345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Box 6"/>
          <p:cNvSpPr txBox="1"/>
          <p:nvPr/>
        </p:nvSpPr>
        <p:spPr>
          <a:xfrm>
            <a:off x="291581" y="3926037"/>
            <a:ext cx="8538094" cy="3447098"/>
          </a:xfrm>
          <a:prstGeom prst="rect">
            <a:avLst/>
          </a:prstGeom>
          <a:noFill/>
        </p:spPr>
        <p:txBody>
          <a:bodyPr wrap="square" rtlCol="0">
            <a:spAutoFit/>
          </a:bodyPr>
          <a:lstStyle/>
          <a:p>
            <a:r>
              <a:rPr lang="en-US" dirty="0"/>
              <a:t>c) You have 100,000  CAD and you want to buy JPY. How many JPY do you receive? </a:t>
            </a:r>
          </a:p>
          <a:p>
            <a:endParaRPr lang="en-US" sz="1000" dirty="0"/>
          </a:p>
          <a:p>
            <a:r>
              <a:rPr lang="en-US" dirty="0"/>
              <a:t>USD – JPY exchange: </a:t>
            </a:r>
          </a:p>
          <a:p>
            <a:endParaRPr lang="en-US" sz="800" dirty="0"/>
          </a:p>
          <a:p>
            <a:r>
              <a:rPr lang="en-US" dirty="0"/>
              <a:t>STEP 1) Determine Base in applicable quote: USD</a:t>
            </a:r>
          </a:p>
          <a:p>
            <a:endParaRPr lang="en-US" sz="1000" dirty="0"/>
          </a:p>
          <a:p>
            <a:r>
              <a:rPr lang="en-US" dirty="0"/>
              <a:t>STEP 2) Determine applicable rate: You have USD and want to buy JPY, the dealer buys (bid) USD (Base) for 110.73 (¥ per 1$) </a:t>
            </a:r>
          </a:p>
          <a:p>
            <a:endParaRPr lang="en-US" sz="1000" dirty="0"/>
          </a:p>
          <a:p>
            <a:r>
              <a:rPr lang="en-US" dirty="0"/>
              <a:t>STEP 3) Calculate the amount: $86,828.17 * 110.73 (¥ per 1$) = </a:t>
            </a:r>
            <a:r>
              <a:rPr lang="en-US" dirty="0">
                <a:solidFill>
                  <a:srgbClr val="FF0000"/>
                </a:solidFill>
              </a:rPr>
              <a:t>9,614,483.26¥</a:t>
            </a:r>
          </a:p>
          <a:p>
            <a:endParaRPr lang="en-US" dirty="0"/>
          </a:p>
          <a:p>
            <a:endParaRPr lang="en-US" dirty="0"/>
          </a:p>
          <a:p>
            <a:endParaRPr lang="en-US" dirty="0"/>
          </a:p>
        </p:txBody>
      </p:sp>
      <p:sp>
        <p:nvSpPr>
          <p:cNvPr id="5" name="TextBox 4">
            <a:extLst>
              <a:ext uri="{FF2B5EF4-FFF2-40B4-BE49-F238E27FC236}">
                <a16:creationId xmlns:a16="http://schemas.microsoft.com/office/drawing/2014/main" id="{6358727E-C931-4947-A49D-CDFA697C2511}"/>
              </a:ext>
            </a:extLst>
          </p:cNvPr>
          <p:cNvSpPr txBox="1"/>
          <p:nvPr/>
        </p:nvSpPr>
        <p:spPr>
          <a:xfrm>
            <a:off x="773469" y="1483802"/>
            <a:ext cx="2320212" cy="523220"/>
          </a:xfrm>
          <a:prstGeom prst="rect">
            <a:avLst/>
          </a:prstGeom>
          <a:solidFill>
            <a:srgbClr val="C4F7FE"/>
          </a:solidFill>
          <a:effectLst>
            <a:softEdge rad="63500"/>
          </a:effectLst>
        </p:spPr>
        <p:txBody>
          <a:bodyPr wrap="square" rtlCol="0">
            <a:spAutoFit/>
          </a:bodyPr>
          <a:lstStyle/>
          <a:p>
            <a:pPr algn="ctr"/>
            <a:r>
              <a:rPr lang="en-US" sz="1400" dirty="0"/>
              <a:t>Dealer Buys Base (for term) at this rate</a:t>
            </a:r>
          </a:p>
        </p:txBody>
      </p:sp>
      <p:sp>
        <p:nvSpPr>
          <p:cNvPr id="8" name="TextBox 7">
            <a:extLst>
              <a:ext uri="{FF2B5EF4-FFF2-40B4-BE49-F238E27FC236}">
                <a16:creationId xmlns:a16="http://schemas.microsoft.com/office/drawing/2014/main" id="{E51AA512-86DC-4CC6-823C-26BF6733202E}"/>
              </a:ext>
            </a:extLst>
          </p:cNvPr>
          <p:cNvSpPr txBox="1"/>
          <p:nvPr/>
        </p:nvSpPr>
        <p:spPr>
          <a:xfrm>
            <a:off x="3093681" y="1471421"/>
            <a:ext cx="2320212" cy="523220"/>
          </a:xfrm>
          <a:prstGeom prst="rect">
            <a:avLst/>
          </a:prstGeom>
          <a:solidFill>
            <a:srgbClr val="E5FEC4"/>
          </a:solidFill>
          <a:effectLst>
            <a:softEdge rad="63500"/>
          </a:effectLst>
        </p:spPr>
        <p:txBody>
          <a:bodyPr wrap="square" rtlCol="0">
            <a:spAutoFit/>
          </a:bodyPr>
          <a:lstStyle/>
          <a:p>
            <a:pPr algn="ctr"/>
            <a:r>
              <a:rPr lang="en-US" sz="1400" dirty="0"/>
              <a:t>Dealer sells Base (for term) at this rate</a:t>
            </a:r>
          </a:p>
        </p:txBody>
      </p:sp>
      <p:cxnSp>
        <p:nvCxnSpPr>
          <p:cNvPr id="4" name="Straight Arrow Connector 3">
            <a:extLst>
              <a:ext uri="{FF2B5EF4-FFF2-40B4-BE49-F238E27FC236}">
                <a16:creationId xmlns:a16="http://schemas.microsoft.com/office/drawing/2014/main" id="{34CBC67E-7847-4AA5-B15E-7CC76F9EE9FA}"/>
              </a:ext>
            </a:extLst>
          </p:cNvPr>
          <p:cNvCxnSpPr/>
          <p:nvPr/>
        </p:nvCxnSpPr>
        <p:spPr>
          <a:xfrm>
            <a:off x="2314575" y="2007022"/>
            <a:ext cx="171450" cy="86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9C7A512-683A-4743-A340-CAFACEDE8164}"/>
              </a:ext>
            </a:extLst>
          </p:cNvPr>
          <p:cNvCxnSpPr/>
          <p:nvPr/>
        </p:nvCxnSpPr>
        <p:spPr>
          <a:xfrm flipH="1">
            <a:off x="3752850" y="1994641"/>
            <a:ext cx="171450" cy="99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DBD085-4677-476F-B09B-01965D09EAFB}"/>
              </a:ext>
            </a:extLst>
          </p:cNvPr>
          <p:cNvSpPr txBox="1"/>
          <p:nvPr/>
        </p:nvSpPr>
        <p:spPr>
          <a:xfrm>
            <a:off x="4943476" y="2255901"/>
            <a:ext cx="3511031" cy="923330"/>
          </a:xfrm>
          <a:prstGeom prst="rect">
            <a:avLst/>
          </a:prstGeom>
          <a:noFill/>
        </p:spPr>
        <p:txBody>
          <a:bodyPr wrap="square" rtlCol="0">
            <a:spAutoFit/>
          </a:bodyPr>
          <a:lstStyle/>
          <a:p>
            <a:r>
              <a:rPr lang="en-US" dirty="0"/>
              <a:t>Quotation: </a:t>
            </a:r>
          </a:p>
          <a:p>
            <a:r>
              <a:rPr lang="en-US" dirty="0"/>
              <a:t>BASE (or FC) </a:t>
            </a:r>
            <a:r>
              <a:rPr lang="en-US" dirty="0">
                <a:solidFill>
                  <a:srgbClr val="FF0000"/>
                </a:solidFill>
              </a:rPr>
              <a:t>/</a:t>
            </a:r>
            <a:r>
              <a:rPr lang="en-US" dirty="0"/>
              <a:t> TERM (or LC) </a:t>
            </a:r>
          </a:p>
          <a:p>
            <a:endParaRPr lang="en-US" dirty="0"/>
          </a:p>
        </p:txBody>
      </p:sp>
      <p:sp>
        <p:nvSpPr>
          <p:cNvPr id="12" name="Oval 11">
            <a:extLst>
              <a:ext uri="{FF2B5EF4-FFF2-40B4-BE49-F238E27FC236}">
                <a16:creationId xmlns:a16="http://schemas.microsoft.com/office/drawing/2014/main" id="{F515413B-2CC9-444F-BDEF-E59469DC7397}"/>
              </a:ext>
            </a:extLst>
          </p:cNvPr>
          <p:cNvSpPr/>
          <p:nvPr/>
        </p:nvSpPr>
        <p:spPr>
          <a:xfrm>
            <a:off x="952500" y="2771860"/>
            <a:ext cx="1266825" cy="42790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799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910326" y="1692783"/>
            <a:ext cx="7772400" cy="4050792"/>
          </a:xfrm>
        </p:spPr>
        <p:txBody>
          <a:bodyPr/>
          <a:lstStyle/>
          <a:p>
            <a:r>
              <a:rPr lang="en-US" sz="2000" dirty="0"/>
              <a:t>Assume that three month T-bills in the UK yield 2% p.a. and 0.9% in the U.S. </a:t>
            </a:r>
          </a:p>
          <a:p>
            <a:pPr lvl="1"/>
            <a:r>
              <a:rPr lang="en-US" sz="1800" dirty="0"/>
              <a:t>What should be the IFE implied exchange rate change in British Pound?</a:t>
            </a:r>
          </a:p>
          <a:p>
            <a:pPr lvl="1"/>
            <a:r>
              <a:rPr lang="en-US" sz="1800" dirty="0"/>
              <a:t> What should be the IFE implied exchange rate change in USD?</a:t>
            </a:r>
          </a:p>
          <a:p>
            <a:r>
              <a:rPr lang="en-US" sz="2000" dirty="0"/>
              <a:t>We need to decide about the local and foreign exchange rates. </a:t>
            </a:r>
            <a:r>
              <a:rPr lang="en-US" sz="2000" dirty="0">
                <a:solidFill>
                  <a:srgbClr val="FF0000"/>
                </a:solidFill>
              </a:rPr>
              <a:t>The choice is arbitrary</a:t>
            </a:r>
            <a:r>
              <a:rPr lang="en-US" sz="2000" dirty="0"/>
              <a:t>. Let’s select </a:t>
            </a:r>
            <a:r>
              <a:rPr lang="en-US" sz="2000" dirty="0">
                <a:solidFill>
                  <a:srgbClr val="FF0000"/>
                </a:solidFill>
              </a:rPr>
              <a:t>pound as domestic currency and USD as foreign currency</a:t>
            </a:r>
            <a:r>
              <a:rPr lang="en-US" sz="2000" dirty="0"/>
              <a:t>:</a:t>
            </a:r>
          </a:p>
          <a:p>
            <a:pPr lvl="1"/>
            <a:r>
              <a:rPr lang="en-US" sz="1600" dirty="0"/>
              <a:t>What should be the IFE implied exchange rate change in British Pound?</a:t>
            </a:r>
          </a:p>
          <a:p>
            <a:pPr lvl="1"/>
            <a:endParaRPr lang="en-US" sz="1600" dirty="0"/>
          </a:p>
          <a:p>
            <a:pPr lvl="1"/>
            <a:endParaRPr lang="en-US" sz="1600" dirty="0"/>
          </a:p>
          <a:p>
            <a:pPr lvl="1"/>
            <a:endParaRPr lang="en-US" sz="1600" dirty="0"/>
          </a:p>
          <a:p>
            <a:pPr lvl="1"/>
            <a:r>
              <a:rPr lang="en-US" sz="1600" dirty="0"/>
              <a:t>What should be the IFE implied exchange rate change in USD?</a:t>
            </a:r>
          </a:p>
          <a:p>
            <a:pPr lvl="1"/>
            <a:endParaRPr lang="en-US" sz="1600" dirty="0"/>
          </a:p>
          <a:p>
            <a:endParaRPr lang="en-US" sz="2000" dirty="0"/>
          </a:p>
        </p:txBody>
      </p:sp>
      <p:graphicFrame>
        <p:nvGraphicFramePr>
          <p:cNvPr id="5" name="Object 4"/>
          <p:cNvGraphicFramePr>
            <a:graphicFrameLocks noChangeAspect="1"/>
          </p:cNvGraphicFramePr>
          <p:nvPr>
            <p:custDataLst>
              <p:tags r:id="rId1"/>
            </p:custDataLst>
            <p:extLst>
              <p:ext uri="{D42A27DB-BD31-4B8C-83A1-F6EECF244321}">
                <p14:modId xmlns:p14="http://schemas.microsoft.com/office/powerpoint/2010/main" val="3910124933"/>
              </p:ext>
            </p:extLst>
          </p:nvPr>
        </p:nvGraphicFramePr>
        <p:xfrm>
          <a:off x="1792182" y="4515318"/>
          <a:ext cx="6008688" cy="673100"/>
        </p:xfrm>
        <a:graphic>
          <a:graphicData uri="http://schemas.openxmlformats.org/presentationml/2006/ole">
            <mc:AlternateContent xmlns:mc="http://schemas.openxmlformats.org/markup-compatibility/2006">
              <mc:Choice xmlns:v="urn:schemas-microsoft-com:vml" Requires="v">
                <p:oleObj name="Equation" r:id="rId5" imgW="4076640" imgH="457200" progId="Equation.DSMT4">
                  <p:embed/>
                </p:oleObj>
              </mc:Choice>
              <mc:Fallback>
                <p:oleObj name="Equation" r:id="rId5" imgW="4076640" imgH="457200" progId="Equation.DSMT4">
                  <p:embed/>
                  <p:pic>
                    <p:nvPicPr>
                      <p:cNvPr id="5" name="Object 4"/>
                      <p:cNvPicPr>
                        <a:picLocks noChangeAspect="1" noChangeArrowheads="1"/>
                      </p:cNvPicPr>
                      <p:nvPr/>
                    </p:nvPicPr>
                    <p:blipFill>
                      <a:blip r:embed="rId6"/>
                      <a:srcRect/>
                      <a:stretch>
                        <a:fillRect/>
                      </a:stretch>
                    </p:blipFill>
                    <p:spPr bwMode="auto">
                      <a:xfrm>
                        <a:off x="1792182" y="4515318"/>
                        <a:ext cx="6008688" cy="673100"/>
                      </a:xfrm>
                      <a:prstGeom prst="rect">
                        <a:avLst/>
                      </a:prstGeom>
                      <a:noFill/>
                    </p:spPr>
                  </p:pic>
                </p:oleObj>
              </mc:Fallback>
            </mc:AlternateContent>
          </a:graphicData>
        </a:graphic>
      </p:graphicFrame>
      <p:graphicFrame>
        <p:nvGraphicFramePr>
          <p:cNvPr id="6" name="Object 5"/>
          <p:cNvGraphicFramePr>
            <a:graphicFrameLocks noChangeAspect="1"/>
          </p:cNvGraphicFramePr>
          <p:nvPr>
            <p:custDataLst>
              <p:tags r:id="rId2"/>
            </p:custDataLst>
            <p:extLst>
              <p:ext uri="{D42A27DB-BD31-4B8C-83A1-F6EECF244321}">
                <p14:modId xmlns:p14="http://schemas.microsoft.com/office/powerpoint/2010/main" val="3510475841"/>
              </p:ext>
            </p:extLst>
          </p:nvPr>
        </p:nvGraphicFramePr>
        <p:xfrm>
          <a:off x="1700107" y="5743575"/>
          <a:ext cx="6100763" cy="693738"/>
        </p:xfrm>
        <a:graphic>
          <a:graphicData uri="http://schemas.openxmlformats.org/presentationml/2006/ole">
            <mc:AlternateContent xmlns:mc="http://schemas.openxmlformats.org/markup-compatibility/2006">
              <mc:Choice xmlns:v="urn:schemas-microsoft-com:vml" Requires="v">
                <p:oleObj name="Equation" r:id="rId7" imgW="4140000" imgH="469800" progId="Equation.DSMT4">
                  <p:embed/>
                </p:oleObj>
              </mc:Choice>
              <mc:Fallback>
                <p:oleObj name="Equation" r:id="rId7" imgW="4140000" imgH="469800" progId="Equation.DSMT4">
                  <p:embed/>
                  <p:pic>
                    <p:nvPicPr>
                      <p:cNvPr id="6" name="Object 5"/>
                      <p:cNvPicPr>
                        <a:picLocks noChangeAspect="1" noChangeArrowheads="1"/>
                      </p:cNvPicPr>
                      <p:nvPr/>
                    </p:nvPicPr>
                    <p:blipFill>
                      <a:blip r:embed="rId8"/>
                      <a:srcRect/>
                      <a:stretch>
                        <a:fillRect/>
                      </a:stretch>
                    </p:blipFill>
                    <p:spPr bwMode="auto">
                      <a:xfrm>
                        <a:off x="1700107" y="5743575"/>
                        <a:ext cx="6100763" cy="693738"/>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5D537654-4DDC-4DD8-B971-B261860C275C}"/>
              </a:ext>
            </a:extLst>
          </p:cNvPr>
          <p:cNvSpPr txBox="1"/>
          <p:nvPr/>
        </p:nvSpPr>
        <p:spPr>
          <a:xfrm>
            <a:off x="-1" y="4228502"/>
            <a:ext cx="1362075" cy="1200329"/>
          </a:xfrm>
          <a:prstGeom prst="rect">
            <a:avLst/>
          </a:prstGeom>
          <a:solidFill>
            <a:srgbClr val="FFFFCC"/>
          </a:solidFill>
        </p:spPr>
        <p:txBody>
          <a:bodyPr wrap="square" rtlCol="0">
            <a:spAutoFit/>
          </a:bodyPr>
          <a:lstStyle/>
          <a:p>
            <a:r>
              <a:rPr lang="en-US" dirty="0"/>
              <a:t>Expected Change in the value of LC (DC)</a:t>
            </a:r>
          </a:p>
        </p:txBody>
      </p:sp>
      <p:sp>
        <p:nvSpPr>
          <p:cNvPr id="8" name="TextBox 7">
            <a:extLst>
              <a:ext uri="{FF2B5EF4-FFF2-40B4-BE49-F238E27FC236}">
                <a16:creationId xmlns:a16="http://schemas.microsoft.com/office/drawing/2014/main" id="{09B2EEDF-4DCB-4107-BF44-74F1035CC6B0}"/>
              </a:ext>
            </a:extLst>
          </p:cNvPr>
          <p:cNvSpPr txBox="1"/>
          <p:nvPr/>
        </p:nvSpPr>
        <p:spPr>
          <a:xfrm>
            <a:off x="-1" y="5657671"/>
            <a:ext cx="1476959" cy="1200329"/>
          </a:xfrm>
          <a:prstGeom prst="rect">
            <a:avLst/>
          </a:prstGeom>
          <a:solidFill>
            <a:srgbClr val="CCECFF"/>
          </a:solidFill>
        </p:spPr>
        <p:txBody>
          <a:bodyPr wrap="square" rtlCol="0">
            <a:spAutoFit/>
          </a:bodyPr>
          <a:lstStyle/>
          <a:p>
            <a:r>
              <a:rPr lang="en-US" dirty="0"/>
              <a:t>Expected Change in the value of FC</a:t>
            </a:r>
          </a:p>
        </p:txBody>
      </p:sp>
    </p:spTree>
    <p:extLst>
      <p:ext uri="{BB962C8B-B14F-4D97-AF65-F5344CB8AC3E}">
        <p14:creationId xmlns:p14="http://schemas.microsoft.com/office/powerpoint/2010/main" val="3285388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Transatlantic Arbitrage</a:t>
            </a:r>
          </a:p>
        </p:txBody>
      </p:sp>
      <p:sp>
        <p:nvSpPr>
          <p:cNvPr id="4" name="Content Placeholder 3"/>
          <p:cNvSpPr>
            <a:spLocks noGrp="1"/>
          </p:cNvSpPr>
          <p:nvPr>
            <p:ph idx="1"/>
          </p:nvPr>
        </p:nvSpPr>
        <p:spPr>
          <a:xfrm>
            <a:off x="533400" y="1600200"/>
            <a:ext cx="8001000" cy="4830763"/>
          </a:xfrm>
        </p:spPr>
        <p:txBody>
          <a:bodyPr/>
          <a:lstStyle/>
          <a:p>
            <a:r>
              <a:rPr lang="en-US" dirty="0"/>
              <a:t>A corporate treasury working out of Vienna with operations in New York simultaneously calls Citibank in New York City and Barclays in London. The two banks give the following quotes at the same time on the euro:</a:t>
            </a:r>
          </a:p>
          <a:p>
            <a:endParaRPr lang="en-US" dirty="0"/>
          </a:p>
          <a:p>
            <a:endParaRPr lang="en-US" dirty="0"/>
          </a:p>
          <a:p>
            <a:r>
              <a:rPr lang="en-US" dirty="0"/>
              <a:t>Using $1 million or its euro equivalent, show how the corporate treasury could make geographic arbitrage profit with the two different exchange rate quotes.</a:t>
            </a:r>
          </a:p>
        </p:txBody>
      </p:sp>
      <p:graphicFrame>
        <p:nvGraphicFramePr>
          <p:cNvPr id="5" name="Table 4"/>
          <p:cNvGraphicFramePr>
            <a:graphicFrameLocks noGrp="1"/>
          </p:cNvGraphicFramePr>
          <p:nvPr>
            <p:extLst>
              <p:ext uri="{D42A27DB-BD31-4B8C-83A1-F6EECF244321}">
                <p14:modId xmlns:p14="http://schemas.microsoft.com/office/powerpoint/2010/main" val="3958215974"/>
              </p:ext>
            </p:extLst>
          </p:nvPr>
        </p:nvGraphicFramePr>
        <p:xfrm>
          <a:off x="752475" y="2914650"/>
          <a:ext cx="7391400" cy="744220"/>
        </p:xfrm>
        <a:graphic>
          <a:graphicData uri="http://schemas.openxmlformats.org/drawingml/2006/table">
            <a:tbl>
              <a:tblPr/>
              <a:tblGrid>
                <a:gridCol w="7391400">
                  <a:extLst>
                    <a:ext uri="{9D8B030D-6E8A-4147-A177-3AD203B41FA5}">
                      <a16:colId xmlns:a16="http://schemas.microsoft.com/office/drawing/2014/main" val="20000"/>
                    </a:ext>
                  </a:extLst>
                </a:gridCol>
              </a:tblGrid>
              <a:tr h="165100">
                <a:tc>
                  <a:txBody>
                    <a:bodyPr/>
                    <a:lstStyle/>
                    <a:p>
                      <a:pPr algn="ctr" fontAlgn="b"/>
                      <a:r>
                        <a:rPr lang="en-US" sz="2400" b="1" i="0" u="none" strike="noStrike" dirty="0">
                          <a:effectLst/>
                          <a:latin typeface="Times New Roman" panose="02020603050405020304" pitchFamily="18" charset="0"/>
                        </a:rPr>
                        <a:t>Citibank NYC                               Barclays London</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0">
                <a:tc>
                  <a:txBody>
                    <a:bodyPr/>
                    <a:lstStyle/>
                    <a:p>
                      <a:pPr algn="ctr" fontAlgn="b"/>
                      <a:r>
                        <a:rPr lang="en-US" sz="2400" b="0" i="0" u="none" strike="noStrike" dirty="0">
                          <a:effectLst/>
                          <a:latin typeface="Times New Roman" panose="02020603050405020304" pitchFamily="18" charset="0"/>
                        </a:rPr>
                        <a:t>EUR/USD0.7551-0.7561   EUR/USD0.7571-0.7575</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47764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Transatlantic Arbitrage</a:t>
            </a:r>
          </a:p>
        </p:txBody>
      </p:sp>
      <p:sp>
        <p:nvSpPr>
          <p:cNvPr id="4" name="Content Placeholder 3"/>
          <p:cNvSpPr>
            <a:spLocks noGrp="1"/>
          </p:cNvSpPr>
          <p:nvPr>
            <p:ph idx="1"/>
          </p:nvPr>
        </p:nvSpPr>
        <p:spPr>
          <a:xfrm>
            <a:off x="533400" y="1600200"/>
            <a:ext cx="8001000" cy="4830763"/>
          </a:xfrm>
        </p:spPr>
        <p:txBody>
          <a:bodyPr/>
          <a:lstStyle/>
          <a:p>
            <a:r>
              <a:rPr lang="en-US" dirty="0"/>
              <a:t>A corporate treasury working out of Vienna with operations in New York simultaneously calls Citibank in New York City and Barclays in London. The two banks give the following quotes at the same time on the euro:</a:t>
            </a:r>
          </a:p>
          <a:p>
            <a:endParaRPr lang="en-US" dirty="0"/>
          </a:p>
          <a:p>
            <a:endParaRPr lang="en-US" dirty="0"/>
          </a:p>
          <a:p>
            <a:r>
              <a:rPr lang="en-US" dirty="0"/>
              <a:t>Using $1 million or its euro equivalent, show how the corporate treasury could make geographic arbitrage profit with the two different exchange rate quotes.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50539860"/>
              </p:ext>
            </p:extLst>
          </p:nvPr>
        </p:nvGraphicFramePr>
        <p:xfrm>
          <a:off x="752475" y="2914650"/>
          <a:ext cx="7391400" cy="744220"/>
        </p:xfrm>
        <a:graphic>
          <a:graphicData uri="http://schemas.openxmlformats.org/drawingml/2006/table">
            <a:tbl>
              <a:tblPr/>
              <a:tblGrid>
                <a:gridCol w="7391400">
                  <a:extLst>
                    <a:ext uri="{9D8B030D-6E8A-4147-A177-3AD203B41FA5}">
                      <a16:colId xmlns:a16="http://schemas.microsoft.com/office/drawing/2014/main" val="20000"/>
                    </a:ext>
                  </a:extLst>
                </a:gridCol>
              </a:tblGrid>
              <a:tr h="165100">
                <a:tc>
                  <a:txBody>
                    <a:bodyPr/>
                    <a:lstStyle/>
                    <a:p>
                      <a:pPr algn="ctr" fontAlgn="b"/>
                      <a:r>
                        <a:rPr lang="en-US" sz="2400" b="1" i="0" u="none" strike="noStrike" dirty="0">
                          <a:effectLst/>
                          <a:latin typeface="Times New Roman" panose="02020603050405020304" pitchFamily="18" charset="0"/>
                        </a:rPr>
                        <a:t>Citibank NYC                               Barclays London</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0">
                <a:tc>
                  <a:txBody>
                    <a:bodyPr/>
                    <a:lstStyle/>
                    <a:p>
                      <a:pPr algn="ctr" fontAlgn="b"/>
                      <a:r>
                        <a:rPr lang="en-US" sz="2400" b="0" i="0" u="none" strike="noStrike" dirty="0">
                          <a:effectLst/>
                          <a:latin typeface="Times New Roman" panose="02020603050405020304" pitchFamily="18" charset="0"/>
                        </a:rPr>
                        <a:t>EUR/USD0.7551-0.7561   EUR/USD0.7571-0.7575</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2" name="Oval 1">
            <a:extLst>
              <a:ext uri="{FF2B5EF4-FFF2-40B4-BE49-F238E27FC236}">
                <a16:creationId xmlns:a16="http://schemas.microsoft.com/office/drawing/2014/main" id="{EF4F2DBC-4719-448D-BA8C-328ACD546D6D}"/>
              </a:ext>
            </a:extLst>
          </p:cNvPr>
          <p:cNvSpPr/>
          <p:nvPr/>
        </p:nvSpPr>
        <p:spPr>
          <a:xfrm>
            <a:off x="3467100" y="3276600"/>
            <a:ext cx="952500" cy="466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F080056-79B2-4307-A41B-0237C86BAF25}"/>
              </a:ext>
            </a:extLst>
          </p:cNvPr>
          <p:cNvSpPr/>
          <p:nvPr/>
        </p:nvSpPr>
        <p:spPr>
          <a:xfrm>
            <a:off x="5805487" y="3246660"/>
            <a:ext cx="952500" cy="466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005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Transatlantic Arbitrage</a:t>
            </a:r>
          </a:p>
        </p:txBody>
      </p:sp>
      <p:sp>
        <p:nvSpPr>
          <p:cNvPr id="4" name="Content Placeholder 3"/>
          <p:cNvSpPr>
            <a:spLocks noGrp="1"/>
          </p:cNvSpPr>
          <p:nvPr>
            <p:ph idx="1"/>
          </p:nvPr>
        </p:nvSpPr>
        <p:spPr>
          <a:xfrm>
            <a:off x="533400" y="1600200"/>
            <a:ext cx="8001000" cy="5048956"/>
          </a:xfrm>
        </p:spPr>
        <p:txBody>
          <a:bodyPr>
            <a:normAutofit/>
          </a:bodyPr>
          <a:lstStyle/>
          <a:p>
            <a:endParaRPr lang="en-US" dirty="0"/>
          </a:p>
          <a:p>
            <a:endParaRPr lang="en-US" dirty="0"/>
          </a:p>
          <a:p>
            <a:endParaRPr lang="en-US" sz="2000" dirty="0"/>
          </a:p>
          <a:p>
            <a:endParaRPr lang="en-US" sz="2000" dirty="0"/>
          </a:p>
          <a:p>
            <a:endParaRPr lang="en-US" sz="2000" dirty="0"/>
          </a:p>
          <a:p>
            <a:r>
              <a:rPr lang="en-US" sz="2000" dirty="0"/>
              <a:t>The quotation above suggests that </a:t>
            </a:r>
            <a:r>
              <a:rPr lang="en-US" sz="2000" dirty="0">
                <a:solidFill>
                  <a:srgbClr val="FF0000"/>
                </a:solidFill>
              </a:rPr>
              <a:t>New York dealer sells Euros at $0.7561</a:t>
            </a:r>
            <a:r>
              <a:rPr lang="en-US" sz="2000" dirty="0"/>
              <a:t>; and the </a:t>
            </a:r>
            <a:r>
              <a:rPr lang="en-US" sz="2000" dirty="0">
                <a:solidFill>
                  <a:srgbClr val="FF0000"/>
                </a:solidFill>
              </a:rPr>
              <a:t>London dealer buys EUR at $0.7571</a:t>
            </a:r>
            <a:r>
              <a:rPr lang="en-US" sz="2000" dirty="0"/>
              <a:t>. This suggests that we can benefit from the discrepancy:</a:t>
            </a:r>
          </a:p>
          <a:p>
            <a:r>
              <a:rPr lang="en-US" sz="2000" dirty="0"/>
              <a:t>Buy EURO at $0.7561  in NYC </a:t>
            </a:r>
            <a:r>
              <a:rPr lang="en-US" sz="2000" dirty="0">
                <a:sym typeface="Wingdings" panose="05000000000000000000" pitchFamily="2" charset="2"/>
              </a:rPr>
              <a:t> $1,000,000/($0.7561/</a:t>
            </a:r>
            <a:r>
              <a:rPr lang="en-US" sz="2000" dirty="0"/>
              <a:t>€)= €1,322,576</a:t>
            </a:r>
          </a:p>
          <a:p>
            <a:r>
              <a:rPr lang="en-US" sz="2000" dirty="0"/>
              <a:t>Sell EURO in London at $</a:t>
            </a:r>
            <a:r>
              <a:rPr lang="en-US" dirty="0"/>
              <a:t>0.7571/ € </a:t>
            </a:r>
            <a:r>
              <a:rPr lang="en-US" sz="2000" dirty="0">
                <a:sym typeface="Wingdings" panose="05000000000000000000" pitchFamily="2" charset="2"/>
              </a:rPr>
              <a:t> </a:t>
            </a:r>
            <a:r>
              <a:rPr lang="en-US" sz="2000" dirty="0"/>
              <a:t>€1,322,576</a:t>
            </a:r>
            <a:r>
              <a:rPr lang="en-US" sz="2000" dirty="0">
                <a:sym typeface="Wingdings" panose="05000000000000000000" pitchFamily="2" charset="2"/>
              </a:rPr>
              <a:t> x 0.7571=$1,001,322.57</a:t>
            </a:r>
          </a:p>
          <a:p>
            <a:r>
              <a:rPr lang="en-US" sz="2000" dirty="0">
                <a:solidFill>
                  <a:srgbClr val="FF0000"/>
                </a:solidFill>
                <a:sym typeface="Wingdings" panose="05000000000000000000" pitchFamily="2" charset="2"/>
              </a:rPr>
              <a:t>Net Arbitrage Profit: $1,322.57</a:t>
            </a:r>
            <a:endParaRPr lang="en-US" sz="2000" dirty="0">
              <a:solidFill>
                <a:srgbClr val="FF0000"/>
              </a:solidFill>
            </a:endParaRPr>
          </a:p>
        </p:txBody>
      </p:sp>
      <p:graphicFrame>
        <p:nvGraphicFramePr>
          <p:cNvPr id="5" name="Table 4"/>
          <p:cNvGraphicFramePr>
            <a:graphicFrameLocks noGrp="1"/>
          </p:cNvGraphicFramePr>
          <p:nvPr/>
        </p:nvGraphicFramePr>
        <p:xfrm>
          <a:off x="1066800" y="1601912"/>
          <a:ext cx="7391400" cy="744220"/>
        </p:xfrm>
        <a:graphic>
          <a:graphicData uri="http://schemas.openxmlformats.org/drawingml/2006/table">
            <a:tbl>
              <a:tblPr/>
              <a:tblGrid>
                <a:gridCol w="7391400">
                  <a:extLst>
                    <a:ext uri="{9D8B030D-6E8A-4147-A177-3AD203B41FA5}">
                      <a16:colId xmlns:a16="http://schemas.microsoft.com/office/drawing/2014/main" val="20000"/>
                    </a:ext>
                  </a:extLst>
                </a:gridCol>
              </a:tblGrid>
              <a:tr h="165100">
                <a:tc>
                  <a:txBody>
                    <a:bodyPr/>
                    <a:lstStyle/>
                    <a:p>
                      <a:pPr algn="ctr" fontAlgn="b"/>
                      <a:r>
                        <a:rPr lang="en-US" sz="2400" b="1" i="0" u="none" strike="noStrike" dirty="0">
                          <a:effectLst/>
                          <a:latin typeface="Times New Roman" panose="02020603050405020304" pitchFamily="18" charset="0"/>
                        </a:rPr>
                        <a:t>Citibank NYC                               Barclays London</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171450">
                <a:tc>
                  <a:txBody>
                    <a:bodyPr/>
                    <a:lstStyle/>
                    <a:p>
                      <a:pPr algn="ctr" fontAlgn="b"/>
                      <a:r>
                        <a:rPr lang="en-US" sz="2400" b="0" i="0" u="none" strike="noStrike" dirty="0">
                          <a:effectLst/>
                          <a:latin typeface="Times New Roman" panose="02020603050405020304" pitchFamily="18" charset="0"/>
                        </a:rPr>
                        <a:t>EUR/USD0.7551-0.7561   EUR/USD0.7571-0.7575</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B3FDABC5-4D0B-4354-936C-FB4C8BDA5D9B}"/>
              </a:ext>
            </a:extLst>
          </p:cNvPr>
          <p:cNvSpPr txBox="1"/>
          <p:nvPr/>
        </p:nvSpPr>
        <p:spPr>
          <a:xfrm>
            <a:off x="2133698" y="2442971"/>
            <a:ext cx="1335444" cy="954107"/>
          </a:xfrm>
          <a:prstGeom prst="rect">
            <a:avLst/>
          </a:prstGeom>
          <a:solidFill>
            <a:srgbClr val="C4F7FE"/>
          </a:solidFill>
          <a:effectLst>
            <a:softEdge rad="63500"/>
          </a:effectLst>
        </p:spPr>
        <p:txBody>
          <a:bodyPr wrap="square" rtlCol="0">
            <a:spAutoFit/>
          </a:bodyPr>
          <a:lstStyle/>
          <a:p>
            <a:pPr algn="ctr"/>
            <a:r>
              <a:rPr lang="en-US" sz="1400" dirty="0"/>
              <a:t>Dealer Buys Base (for term) at this rate</a:t>
            </a:r>
          </a:p>
        </p:txBody>
      </p:sp>
      <p:sp>
        <p:nvSpPr>
          <p:cNvPr id="7" name="TextBox 6">
            <a:extLst>
              <a:ext uri="{FF2B5EF4-FFF2-40B4-BE49-F238E27FC236}">
                <a16:creationId xmlns:a16="http://schemas.microsoft.com/office/drawing/2014/main" id="{C8D4943C-E3EA-4A03-BDF6-A4E625FFC70A}"/>
              </a:ext>
            </a:extLst>
          </p:cNvPr>
          <p:cNvSpPr txBox="1"/>
          <p:nvPr/>
        </p:nvSpPr>
        <p:spPr>
          <a:xfrm>
            <a:off x="3703281" y="2442971"/>
            <a:ext cx="1335444" cy="954107"/>
          </a:xfrm>
          <a:prstGeom prst="rect">
            <a:avLst/>
          </a:prstGeom>
          <a:solidFill>
            <a:srgbClr val="E5FEC4"/>
          </a:solidFill>
          <a:effectLst>
            <a:softEdge rad="63500"/>
          </a:effectLst>
        </p:spPr>
        <p:txBody>
          <a:bodyPr wrap="square" rtlCol="0">
            <a:spAutoFit/>
          </a:bodyPr>
          <a:lstStyle/>
          <a:p>
            <a:pPr algn="ctr"/>
            <a:r>
              <a:rPr lang="en-US" sz="1400" dirty="0"/>
              <a:t>Dealer sells Base (for term) at this rate</a:t>
            </a:r>
          </a:p>
        </p:txBody>
      </p:sp>
      <p:cxnSp>
        <p:nvCxnSpPr>
          <p:cNvPr id="8" name="Straight Arrow Connector 7">
            <a:extLst>
              <a:ext uri="{FF2B5EF4-FFF2-40B4-BE49-F238E27FC236}">
                <a16:creationId xmlns:a16="http://schemas.microsoft.com/office/drawing/2014/main" id="{AFCEC90B-4B00-4EF9-8C94-42D9D8B71AA1}"/>
              </a:ext>
            </a:extLst>
          </p:cNvPr>
          <p:cNvCxnSpPr/>
          <p:nvPr/>
        </p:nvCxnSpPr>
        <p:spPr>
          <a:xfrm flipV="1">
            <a:off x="3105150" y="2346132"/>
            <a:ext cx="133350" cy="96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A245C99-403B-4402-AB06-0AF45DB27CFF}"/>
              </a:ext>
            </a:extLst>
          </p:cNvPr>
          <p:cNvCxnSpPr/>
          <p:nvPr/>
        </p:nvCxnSpPr>
        <p:spPr>
          <a:xfrm flipH="1" flipV="1">
            <a:off x="4171560" y="2346132"/>
            <a:ext cx="105165" cy="96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3C05140-2022-4666-945B-391F1DBAA824}"/>
              </a:ext>
            </a:extLst>
          </p:cNvPr>
          <p:cNvSpPr txBox="1"/>
          <p:nvPr/>
        </p:nvSpPr>
        <p:spPr>
          <a:xfrm>
            <a:off x="5553173" y="2442971"/>
            <a:ext cx="1335444" cy="954107"/>
          </a:xfrm>
          <a:prstGeom prst="rect">
            <a:avLst/>
          </a:prstGeom>
          <a:solidFill>
            <a:srgbClr val="C4F7FE"/>
          </a:solidFill>
          <a:effectLst>
            <a:softEdge rad="63500"/>
          </a:effectLst>
        </p:spPr>
        <p:txBody>
          <a:bodyPr wrap="square" rtlCol="0">
            <a:spAutoFit/>
          </a:bodyPr>
          <a:lstStyle/>
          <a:p>
            <a:pPr algn="ctr"/>
            <a:r>
              <a:rPr lang="en-US" sz="1400" dirty="0"/>
              <a:t>Dealer Buys Base (for term) at this rate</a:t>
            </a:r>
          </a:p>
        </p:txBody>
      </p:sp>
      <p:sp>
        <p:nvSpPr>
          <p:cNvPr id="12" name="TextBox 11">
            <a:extLst>
              <a:ext uri="{FF2B5EF4-FFF2-40B4-BE49-F238E27FC236}">
                <a16:creationId xmlns:a16="http://schemas.microsoft.com/office/drawing/2014/main" id="{2BC3F7A1-C5C1-41DD-B927-F394CA226D9B}"/>
              </a:ext>
            </a:extLst>
          </p:cNvPr>
          <p:cNvSpPr txBox="1"/>
          <p:nvPr/>
        </p:nvSpPr>
        <p:spPr>
          <a:xfrm>
            <a:off x="7122756" y="2442971"/>
            <a:ext cx="1335444" cy="954107"/>
          </a:xfrm>
          <a:prstGeom prst="rect">
            <a:avLst/>
          </a:prstGeom>
          <a:solidFill>
            <a:srgbClr val="E5FEC4"/>
          </a:solidFill>
          <a:effectLst>
            <a:softEdge rad="63500"/>
          </a:effectLst>
        </p:spPr>
        <p:txBody>
          <a:bodyPr wrap="square" rtlCol="0">
            <a:spAutoFit/>
          </a:bodyPr>
          <a:lstStyle/>
          <a:p>
            <a:pPr algn="ctr"/>
            <a:r>
              <a:rPr lang="en-US" sz="1400" dirty="0"/>
              <a:t>Dealer sells Base (for term) at this rate</a:t>
            </a:r>
          </a:p>
        </p:txBody>
      </p:sp>
      <p:cxnSp>
        <p:nvCxnSpPr>
          <p:cNvPr id="14" name="Straight Arrow Connector 13">
            <a:extLst>
              <a:ext uri="{FF2B5EF4-FFF2-40B4-BE49-F238E27FC236}">
                <a16:creationId xmlns:a16="http://schemas.microsoft.com/office/drawing/2014/main" id="{0493847A-8487-4992-9C75-41E13E9B84FC}"/>
              </a:ext>
            </a:extLst>
          </p:cNvPr>
          <p:cNvCxnSpPr/>
          <p:nvPr/>
        </p:nvCxnSpPr>
        <p:spPr>
          <a:xfrm flipV="1">
            <a:off x="6429375" y="2346132"/>
            <a:ext cx="142875" cy="96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54AA25-14DA-4558-9A1E-0500AB59E67F}"/>
              </a:ext>
            </a:extLst>
          </p:cNvPr>
          <p:cNvCxnSpPr>
            <a:stCxn id="12" idx="0"/>
          </p:cNvCxnSpPr>
          <p:nvPr/>
        </p:nvCxnSpPr>
        <p:spPr>
          <a:xfrm flipH="1" flipV="1">
            <a:off x="7562850" y="2346132"/>
            <a:ext cx="227628" cy="96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F17501C-293B-4C23-A57F-A12E3C7AECD2}"/>
              </a:ext>
            </a:extLst>
          </p:cNvPr>
          <p:cNvSpPr/>
          <p:nvPr/>
        </p:nvSpPr>
        <p:spPr>
          <a:xfrm>
            <a:off x="3771900" y="1925603"/>
            <a:ext cx="1000125" cy="4617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16BFEBE-4312-46C3-B53F-CE26C39AB44B}"/>
              </a:ext>
            </a:extLst>
          </p:cNvPr>
          <p:cNvSpPr/>
          <p:nvPr/>
        </p:nvSpPr>
        <p:spPr>
          <a:xfrm>
            <a:off x="6067425" y="1925603"/>
            <a:ext cx="1000125" cy="4617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436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571F-7102-436D-B56D-E49904A51A31}"/>
              </a:ext>
            </a:extLst>
          </p:cNvPr>
          <p:cNvSpPr>
            <a:spLocks noGrp="1"/>
          </p:cNvSpPr>
          <p:nvPr>
            <p:ph type="title"/>
          </p:nvPr>
        </p:nvSpPr>
        <p:spPr/>
        <p:txBody>
          <a:bodyPr/>
          <a:lstStyle/>
          <a:p>
            <a:r>
              <a:rPr lang="en-US" dirty="0"/>
              <a:t>Forward Transactions</a:t>
            </a:r>
          </a:p>
        </p:txBody>
      </p:sp>
      <p:sp>
        <p:nvSpPr>
          <p:cNvPr id="3" name="Content Placeholder 2">
            <a:extLst>
              <a:ext uri="{FF2B5EF4-FFF2-40B4-BE49-F238E27FC236}">
                <a16:creationId xmlns:a16="http://schemas.microsoft.com/office/drawing/2014/main" id="{1B91E872-B792-4F86-B814-AB33ADC11014}"/>
              </a:ext>
            </a:extLst>
          </p:cNvPr>
          <p:cNvSpPr>
            <a:spLocks noGrp="1"/>
          </p:cNvSpPr>
          <p:nvPr>
            <p:ph idx="1"/>
          </p:nvPr>
        </p:nvSpPr>
        <p:spPr>
          <a:xfrm>
            <a:off x="581024" y="1930908"/>
            <a:ext cx="8002143" cy="4442460"/>
          </a:xfrm>
        </p:spPr>
        <p:txBody>
          <a:bodyPr>
            <a:normAutofit/>
          </a:bodyPr>
          <a:lstStyle/>
          <a:p>
            <a:r>
              <a:rPr lang="en-US" dirty="0"/>
              <a:t>Company ABC is a large U.S. importer that frequently does business with Germany. ABC has EUR 5,000,000 payable due in one year. They would like to hedge the exchange risk associated with this transaction and therefore turn to their trusted banker / dealer. </a:t>
            </a:r>
          </a:p>
          <a:p>
            <a:r>
              <a:rPr lang="en-US" dirty="0"/>
              <a:t>They receive the following quotes: </a:t>
            </a:r>
          </a:p>
          <a:p>
            <a:pPr lvl="1"/>
            <a:r>
              <a:rPr lang="en-US" dirty="0"/>
              <a:t>Spot EUR/USD is 1.3176/77 </a:t>
            </a:r>
          </a:p>
          <a:p>
            <a:pPr lvl="1"/>
            <a:r>
              <a:rPr lang="en-US" dirty="0"/>
              <a:t>The one year Forward (outright) is 1.3366/74</a:t>
            </a:r>
          </a:p>
          <a:p>
            <a:r>
              <a:rPr lang="en-US" dirty="0"/>
              <a:t>What is the amount of USD that you will have to pay one year from now if you were to enter  in the forward contract? </a:t>
            </a:r>
          </a:p>
          <a:p>
            <a:r>
              <a:rPr lang="en-US" dirty="0"/>
              <a:t>Let’s assume ABC’s did not hedge the transfer, what would have been is USD amount if the applicable Spot rate in one year was EUR/USD 1.25? What if it was EUR/USD 1.35?. </a:t>
            </a:r>
          </a:p>
          <a:p>
            <a:pPr lvl="1"/>
            <a:endParaRPr lang="en-US" dirty="0"/>
          </a:p>
          <a:p>
            <a:pPr lvl="1"/>
            <a:endParaRPr lang="en-US" dirty="0"/>
          </a:p>
          <a:p>
            <a:endParaRPr lang="en-US" dirty="0"/>
          </a:p>
        </p:txBody>
      </p:sp>
    </p:spTree>
    <p:extLst>
      <p:ext uri="{BB962C8B-B14F-4D97-AF65-F5344CB8AC3E}">
        <p14:creationId xmlns:p14="http://schemas.microsoft.com/office/powerpoint/2010/main" val="4013748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Forward Transactions </a:t>
            </a:r>
          </a:p>
        </p:txBody>
      </p:sp>
      <p:sp>
        <p:nvSpPr>
          <p:cNvPr id="3" name="Content Placeholder 2"/>
          <p:cNvSpPr>
            <a:spLocks noGrp="1"/>
          </p:cNvSpPr>
          <p:nvPr>
            <p:ph idx="1"/>
          </p:nvPr>
        </p:nvSpPr>
        <p:spPr>
          <a:xfrm>
            <a:off x="533400" y="1524000"/>
            <a:ext cx="8001000" cy="4983163"/>
          </a:xfrm>
        </p:spPr>
        <p:txBody>
          <a:bodyPr/>
          <a:lstStyle/>
          <a:p>
            <a:r>
              <a:rPr lang="en-US" sz="1800" dirty="0"/>
              <a:t>Dealer Spot-Forward </a:t>
            </a:r>
            <a:r>
              <a:rPr lang="en-US" sz="1800" b="1" dirty="0">
                <a:solidFill>
                  <a:srgbClr val="002060"/>
                </a:solidFill>
              </a:rPr>
              <a:t>Outright Quotes</a:t>
            </a:r>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pPr marL="0" indent="0">
              <a:buNone/>
            </a:pPr>
            <a:endParaRPr lang="en-US" sz="1800" dirty="0"/>
          </a:p>
          <a:p>
            <a:pPr marL="0" indent="0">
              <a:buNone/>
            </a:pPr>
            <a:r>
              <a:rPr lang="en-US" sz="1600" dirty="0"/>
              <a:t> </a:t>
            </a:r>
          </a:p>
          <a:p>
            <a:endParaRPr lang="en-US" sz="1600" dirty="0"/>
          </a:p>
        </p:txBody>
      </p:sp>
      <p:graphicFrame>
        <p:nvGraphicFramePr>
          <p:cNvPr id="4" name="Table 3"/>
          <p:cNvGraphicFramePr>
            <a:graphicFrameLocks noGrp="1"/>
          </p:cNvGraphicFramePr>
          <p:nvPr/>
        </p:nvGraphicFramePr>
        <p:xfrm>
          <a:off x="914400" y="1950720"/>
          <a:ext cx="3124200" cy="2346960"/>
        </p:xfrm>
        <a:graphic>
          <a:graphicData uri="http://schemas.openxmlformats.org/drawingml/2006/table">
            <a:tbl>
              <a:tblPr/>
              <a:tblGrid>
                <a:gridCol w="817098">
                  <a:extLst>
                    <a:ext uri="{9D8B030D-6E8A-4147-A177-3AD203B41FA5}">
                      <a16:colId xmlns:a16="http://schemas.microsoft.com/office/drawing/2014/main" val="4187384100"/>
                    </a:ext>
                  </a:extLst>
                </a:gridCol>
                <a:gridCol w="769034">
                  <a:extLst>
                    <a:ext uri="{9D8B030D-6E8A-4147-A177-3AD203B41FA5}">
                      <a16:colId xmlns:a16="http://schemas.microsoft.com/office/drawing/2014/main" val="1770828142"/>
                    </a:ext>
                  </a:extLst>
                </a:gridCol>
                <a:gridCol w="769034">
                  <a:extLst>
                    <a:ext uri="{9D8B030D-6E8A-4147-A177-3AD203B41FA5}">
                      <a16:colId xmlns:a16="http://schemas.microsoft.com/office/drawing/2014/main" val="1930048765"/>
                    </a:ext>
                  </a:extLst>
                </a:gridCol>
                <a:gridCol w="769034">
                  <a:extLst>
                    <a:ext uri="{9D8B030D-6E8A-4147-A177-3AD203B41FA5}">
                      <a16:colId xmlns:a16="http://schemas.microsoft.com/office/drawing/2014/main" val="77778687"/>
                    </a:ext>
                  </a:extLst>
                </a:gridCol>
              </a:tblGrid>
              <a:tr h="167640">
                <a:tc>
                  <a:txBody>
                    <a:bodyPr/>
                    <a:lstStyle/>
                    <a:p>
                      <a:pPr algn="l" fontAlgn="b"/>
                      <a:r>
                        <a:rPr lang="en-US" sz="1400" b="1" i="0" u="none" strike="noStrike">
                          <a:solidFill>
                            <a:srgbClr val="2F75B5"/>
                          </a:solidFill>
                          <a:effectLst/>
                          <a:latin typeface="Times New Roman" panose="02020603050405020304" pitchFamily="18" charset="0"/>
                        </a:rPr>
                        <a:t>Maturity</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1400" b="1" i="0" u="none" strike="noStrike">
                          <a:solidFill>
                            <a:srgbClr val="2F75B5"/>
                          </a:solidFill>
                          <a:effectLst/>
                          <a:latin typeface="Times New Roman" panose="02020603050405020304" pitchFamily="18" charset="0"/>
                        </a:rPr>
                        <a:t>ISO</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1400" b="1" i="0" u="none" strike="noStrike">
                          <a:solidFill>
                            <a:srgbClr val="2F75B5"/>
                          </a:solidFill>
                          <a:effectLst/>
                          <a:latin typeface="Times New Roman" panose="02020603050405020304" pitchFamily="18" charset="0"/>
                        </a:rPr>
                        <a:t>Bid </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1400" b="1" i="0" u="none" strike="noStrike">
                          <a:solidFill>
                            <a:srgbClr val="2F75B5"/>
                          </a:solidFill>
                          <a:effectLst/>
                          <a:latin typeface="Times New Roman" panose="02020603050405020304" pitchFamily="18" charset="0"/>
                        </a:rPr>
                        <a:t>Ask</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724769080"/>
                  </a:ext>
                </a:extLst>
              </a:tr>
              <a:tr h="167640">
                <a:tc>
                  <a:txBody>
                    <a:bodyPr/>
                    <a:lstStyle/>
                    <a:p>
                      <a:pPr algn="l" fontAlgn="b"/>
                      <a:r>
                        <a:rPr lang="en-US" sz="1400" b="0" i="0" u="none" strike="noStrike">
                          <a:solidFill>
                            <a:srgbClr val="2F75B5"/>
                          </a:solidFill>
                          <a:effectLst/>
                          <a:latin typeface="Times New Roman" panose="02020603050405020304" pitchFamily="18" charset="0"/>
                        </a:rPr>
                        <a:t>Spot </a:t>
                      </a:r>
                    </a:p>
                  </a:txBody>
                  <a:tcPr marL="0" marR="0" marT="0"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tc>
                  <a:txBody>
                    <a:bodyPr/>
                    <a:lstStyle/>
                    <a:p>
                      <a:pPr algn="r" fontAlgn="b"/>
                      <a:r>
                        <a:rPr lang="en-US" sz="1400" b="0" i="0" u="none" strike="noStrike">
                          <a:solidFill>
                            <a:srgbClr val="2F75B5"/>
                          </a:solidFill>
                          <a:effectLst/>
                          <a:latin typeface="Times New Roman" panose="02020603050405020304" pitchFamily="18" charset="0"/>
                        </a:rPr>
                        <a:t>1.1025</a:t>
                      </a:r>
                    </a:p>
                  </a:txBody>
                  <a:tcPr marL="0" marR="0" marT="0"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tc>
                  <a:txBody>
                    <a:bodyPr/>
                    <a:lstStyle/>
                    <a:p>
                      <a:pPr algn="r" fontAlgn="b"/>
                      <a:r>
                        <a:rPr lang="en-US" sz="1400" b="0" i="0" u="none" strike="noStrike">
                          <a:solidFill>
                            <a:srgbClr val="2F75B5"/>
                          </a:solidFill>
                          <a:effectLst/>
                          <a:latin typeface="Times New Roman" panose="02020603050405020304" pitchFamily="18" charset="0"/>
                        </a:rPr>
                        <a:t>1.0128</a:t>
                      </a:r>
                    </a:p>
                  </a:txBody>
                  <a:tcPr marL="0" marR="0" marT="0"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2428088975"/>
                  </a:ext>
                </a:extLst>
              </a:tr>
              <a:tr h="167640">
                <a:tc>
                  <a:txBody>
                    <a:bodyPr/>
                    <a:lstStyle/>
                    <a:p>
                      <a:pPr algn="l" fontAlgn="b"/>
                      <a:r>
                        <a:rPr lang="en-US" sz="1400" b="0" i="0" u="none" strike="noStrike">
                          <a:solidFill>
                            <a:srgbClr val="2F75B5"/>
                          </a:solidFill>
                          <a:effectLst/>
                          <a:latin typeface="Times New Roman" panose="02020603050405020304" pitchFamily="18" charset="0"/>
                        </a:rPr>
                        <a:t>ON</a:t>
                      </a:r>
                    </a:p>
                  </a:txBody>
                  <a:tcPr marL="0" marR="0" marT="0" marB="0" anchor="b">
                    <a:lnL>
                      <a:noFill/>
                    </a:lnL>
                    <a:lnR>
                      <a:noFill/>
                    </a:lnR>
                    <a:lnT>
                      <a:noFill/>
                    </a:lnT>
                    <a:lnB>
                      <a:noFill/>
                    </a:lnB>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a:noFill/>
                    </a:lnB>
                  </a:tcPr>
                </a:tc>
                <a:tc>
                  <a:txBody>
                    <a:bodyPr/>
                    <a:lstStyle/>
                    <a:p>
                      <a:pPr algn="r" fontAlgn="b"/>
                      <a:r>
                        <a:rPr lang="en-US" sz="1400" b="0" i="0" u="none" strike="noStrike">
                          <a:solidFill>
                            <a:srgbClr val="2F75B5"/>
                          </a:solidFill>
                          <a:effectLst/>
                          <a:latin typeface="Times New Roman" panose="02020603050405020304" pitchFamily="18" charset="0"/>
                        </a:rPr>
                        <a:t>1.1022</a:t>
                      </a:r>
                    </a:p>
                  </a:txBody>
                  <a:tcPr marL="0" marR="0" marT="0" marB="0" anchor="b">
                    <a:lnL>
                      <a:noFill/>
                    </a:lnL>
                    <a:lnR>
                      <a:noFill/>
                    </a:lnR>
                    <a:lnT>
                      <a:noFill/>
                    </a:lnT>
                    <a:lnB>
                      <a:noFill/>
                    </a:lnB>
                  </a:tcPr>
                </a:tc>
                <a:tc>
                  <a:txBody>
                    <a:bodyPr/>
                    <a:lstStyle/>
                    <a:p>
                      <a:pPr algn="r" fontAlgn="b"/>
                      <a:r>
                        <a:rPr lang="en-US" sz="1400" b="0" i="0" u="none" strike="noStrike">
                          <a:solidFill>
                            <a:srgbClr val="2F75B5"/>
                          </a:solidFill>
                          <a:effectLst/>
                          <a:latin typeface="Times New Roman" panose="02020603050405020304" pitchFamily="18" charset="0"/>
                        </a:rPr>
                        <a:t>1.1025</a:t>
                      </a:r>
                    </a:p>
                  </a:txBody>
                  <a:tcPr marL="0" marR="0" marT="0" marB="0" anchor="b">
                    <a:lnL>
                      <a:noFill/>
                    </a:lnL>
                    <a:lnR>
                      <a:noFill/>
                    </a:lnR>
                    <a:lnT>
                      <a:noFill/>
                    </a:lnT>
                    <a:lnB>
                      <a:noFill/>
                    </a:lnB>
                  </a:tcPr>
                </a:tc>
                <a:extLst>
                  <a:ext uri="{0D108BD9-81ED-4DB2-BD59-A6C34878D82A}">
                    <a16:rowId xmlns:a16="http://schemas.microsoft.com/office/drawing/2014/main" val="2131895250"/>
                  </a:ext>
                </a:extLst>
              </a:tr>
              <a:tr h="167640">
                <a:tc>
                  <a:txBody>
                    <a:bodyPr/>
                    <a:lstStyle/>
                    <a:p>
                      <a:pPr algn="l" fontAlgn="b"/>
                      <a:r>
                        <a:rPr lang="en-US" sz="1400" b="0" i="0" u="none" strike="noStrike">
                          <a:solidFill>
                            <a:srgbClr val="2F75B5"/>
                          </a:solidFill>
                          <a:effectLst/>
                          <a:latin typeface="Times New Roman" panose="02020603050405020304" pitchFamily="18" charset="0"/>
                        </a:rPr>
                        <a:t>SW</a:t>
                      </a:r>
                    </a:p>
                  </a:txBody>
                  <a:tcPr marL="0" marR="0" marT="0" marB="0" anchor="b">
                    <a:lnL>
                      <a:noFill/>
                    </a:lnL>
                    <a:lnR>
                      <a:noFill/>
                    </a:lnR>
                    <a:lnT>
                      <a:noFill/>
                    </a:lnT>
                    <a:lnB>
                      <a:noFill/>
                    </a:lnB>
                    <a:solidFill>
                      <a:srgbClr val="DDEBF7"/>
                    </a:solidFill>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a:noFill/>
                    </a:lnB>
                    <a:solidFill>
                      <a:srgbClr val="DDEBF7"/>
                    </a:solidFill>
                  </a:tcPr>
                </a:tc>
                <a:tc>
                  <a:txBody>
                    <a:bodyPr/>
                    <a:lstStyle/>
                    <a:p>
                      <a:pPr algn="r" fontAlgn="b"/>
                      <a:r>
                        <a:rPr lang="en-US" sz="1400" b="0" i="0" u="none" strike="noStrike">
                          <a:solidFill>
                            <a:srgbClr val="2F75B5"/>
                          </a:solidFill>
                          <a:effectLst/>
                          <a:latin typeface="Times New Roman" panose="02020603050405020304" pitchFamily="18" charset="0"/>
                        </a:rPr>
                        <a:t>1.1030</a:t>
                      </a:r>
                    </a:p>
                  </a:txBody>
                  <a:tcPr marL="0" marR="0" marT="0" marB="0" anchor="b">
                    <a:lnL>
                      <a:noFill/>
                    </a:lnL>
                    <a:lnR>
                      <a:noFill/>
                    </a:lnR>
                    <a:lnT>
                      <a:noFill/>
                    </a:lnT>
                    <a:lnB>
                      <a:noFill/>
                    </a:lnB>
                    <a:solidFill>
                      <a:srgbClr val="DDEBF7"/>
                    </a:solidFill>
                  </a:tcPr>
                </a:tc>
                <a:tc>
                  <a:txBody>
                    <a:bodyPr/>
                    <a:lstStyle/>
                    <a:p>
                      <a:pPr algn="r" fontAlgn="b"/>
                      <a:r>
                        <a:rPr lang="en-US" sz="1400" b="0" i="0" u="none" strike="noStrike">
                          <a:solidFill>
                            <a:srgbClr val="2F75B5"/>
                          </a:solidFill>
                          <a:effectLst/>
                          <a:latin typeface="Times New Roman" panose="02020603050405020304" pitchFamily="18" charset="0"/>
                        </a:rPr>
                        <a:t>1.1033</a:t>
                      </a:r>
                    </a:p>
                  </a:txBody>
                  <a:tcPr marL="0" marR="0" marT="0" marB="0" anchor="b">
                    <a:lnL>
                      <a:noFill/>
                    </a:lnL>
                    <a:lnR>
                      <a:noFill/>
                    </a:lnR>
                    <a:lnT>
                      <a:noFill/>
                    </a:lnT>
                    <a:lnB>
                      <a:noFill/>
                    </a:lnB>
                    <a:solidFill>
                      <a:srgbClr val="DDEBF7"/>
                    </a:solidFill>
                  </a:tcPr>
                </a:tc>
                <a:extLst>
                  <a:ext uri="{0D108BD9-81ED-4DB2-BD59-A6C34878D82A}">
                    <a16:rowId xmlns:a16="http://schemas.microsoft.com/office/drawing/2014/main" val="4069581612"/>
                  </a:ext>
                </a:extLst>
              </a:tr>
              <a:tr h="167640">
                <a:tc>
                  <a:txBody>
                    <a:bodyPr/>
                    <a:lstStyle/>
                    <a:p>
                      <a:pPr algn="l" fontAlgn="b"/>
                      <a:r>
                        <a:rPr lang="en-US" sz="1400" b="0" i="0" u="none" strike="noStrike">
                          <a:solidFill>
                            <a:srgbClr val="2F75B5"/>
                          </a:solidFill>
                          <a:effectLst/>
                          <a:latin typeface="Times New Roman" panose="02020603050405020304" pitchFamily="18" charset="0"/>
                        </a:rPr>
                        <a:t>2W</a:t>
                      </a:r>
                    </a:p>
                  </a:txBody>
                  <a:tcPr marL="0" marR="0" marT="0" marB="0" anchor="b">
                    <a:lnL>
                      <a:noFill/>
                    </a:lnL>
                    <a:lnR>
                      <a:noFill/>
                    </a:lnR>
                    <a:lnT>
                      <a:noFill/>
                    </a:lnT>
                    <a:lnB>
                      <a:noFill/>
                    </a:lnB>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a:noFill/>
                    </a:lnB>
                  </a:tcPr>
                </a:tc>
                <a:tc>
                  <a:txBody>
                    <a:bodyPr/>
                    <a:lstStyle/>
                    <a:p>
                      <a:pPr algn="r" fontAlgn="b"/>
                      <a:r>
                        <a:rPr lang="en-US" sz="1400" b="0" i="0" u="none" strike="noStrike">
                          <a:solidFill>
                            <a:srgbClr val="2F75B5"/>
                          </a:solidFill>
                          <a:effectLst/>
                          <a:latin typeface="Times New Roman" panose="02020603050405020304" pitchFamily="18" charset="0"/>
                        </a:rPr>
                        <a:t>1.1034</a:t>
                      </a:r>
                    </a:p>
                  </a:txBody>
                  <a:tcPr marL="0" marR="0" marT="0" marB="0" anchor="b">
                    <a:lnL>
                      <a:noFill/>
                    </a:lnL>
                    <a:lnR>
                      <a:noFill/>
                    </a:lnR>
                    <a:lnT>
                      <a:noFill/>
                    </a:lnT>
                    <a:lnB>
                      <a:noFill/>
                    </a:lnB>
                  </a:tcPr>
                </a:tc>
                <a:tc>
                  <a:txBody>
                    <a:bodyPr/>
                    <a:lstStyle/>
                    <a:p>
                      <a:pPr algn="r" fontAlgn="b"/>
                      <a:r>
                        <a:rPr lang="en-US" sz="1400" b="0" i="0" u="none" strike="noStrike">
                          <a:solidFill>
                            <a:srgbClr val="2F75B5"/>
                          </a:solidFill>
                          <a:effectLst/>
                          <a:latin typeface="Times New Roman" panose="02020603050405020304" pitchFamily="18" charset="0"/>
                        </a:rPr>
                        <a:t>1.1038</a:t>
                      </a:r>
                    </a:p>
                  </a:txBody>
                  <a:tcPr marL="0" marR="0" marT="0" marB="0" anchor="b">
                    <a:lnL>
                      <a:noFill/>
                    </a:lnL>
                    <a:lnR>
                      <a:noFill/>
                    </a:lnR>
                    <a:lnT>
                      <a:noFill/>
                    </a:lnT>
                    <a:lnB>
                      <a:noFill/>
                    </a:lnB>
                  </a:tcPr>
                </a:tc>
                <a:extLst>
                  <a:ext uri="{0D108BD9-81ED-4DB2-BD59-A6C34878D82A}">
                    <a16:rowId xmlns:a16="http://schemas.microsoft.com/office/drawing/2014/main" val="2761011216"/>
                  </a:ext>
                </a:extLst>
              </a:tr>
              <a:tr h="167640">
                <a:tc>
                  <a:txBody>
                    <a:bodyPr/>
                    <a:lstStyle/>
                    <a:p>
                      <a:pPr algn="l" fontAlgn="b"/>
                      <a:r>
                        <a:rPr lang="en-US" sz="1400" b="0" i="0" u="none" strike="noStrike">
                          <a:solidFill>
                            <a:srgbClr val="2F75B5"/>
                          </a:solidFill>
                          <a:effectLst/>
                          <a:latin typeface="Times New Roman" panose="02020603050405020304" pitchFamily="18" charset="0"/>
                        </a:rPr>
                        <a:t>1M</a:t>
                      </a:r>
                    </a:p>
                  </a:txBody>
                  <a:tcPr marL="0" marR="0" marT="0" marB="0" anchor="b">
                    <a:lnL>
                      <a:noFill/>
                    </a:lnL>
                    <a:lnR>
                      <a:noFill/>
                    </a:lnR>
                    <a:lnT>
                      <a:noFill/>
                    </a:lnT>
                    <a:lnB>
                      <a:noFill/>
                    </a:lnB>
                    <a:solidFill>
                      <a:srgbClr val="DDEBF7"/>
                    </a:solidFill>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a:noFill/>
                    </a:lnB>
                    <a:solidFill>
                      <a:srgbClr val="DDEBF7"/>
                    </a:solidFill>
                  </a:tcPr>
                </a:tc>
                <a:tc>
                  <a:txBody>
                    <a:bodyPr/>
                    <a:lstStyle/>
                    <a:p>
                      <a:pPr algn="r" fontAlgn="b"/>
                      <a:r>
                        <a:rPr lang="en-US" sz="1400" b="0" i="0" u="none" strike="noStrike">
                          <a:solidFill>
                            <a:srgbClr val="2F75B5"/>
                          </a:solidFill>
                          <a:effectLst/>
                          <a:latin typeface="Times New Roman" panose="02020603050405020304" pitchFamily="18" charset="0"/>
                        </a:rPr>
                        <a:t>1.1046</a:t>
                      </a:r>
                    </a:p>
                  </a:txBody>
                  <a:tcPr marL="0" marR="0" marT="0" marB="0" anchor="b">
                    <a:lnL>
                      <a:noFill/>
                    </a:lnL>
                    <a:lnR>
                      <a:noFill/>
                    </a:lnR>
                    <a:lnT>
                      <a:noFill/>
                    </a:lnT>
                    <a:lnB>
                      <a:noFill/>
                    </a:lnB>
                    <a:solidFill>
                      <a:srgbClr val="DDEBF7"/>
                    </a:solidFill>
                  </a:tcPr>
                </a:tc>
                <a:tc>
                  <a:txBody>
                    <a:bodyPr/>
                    <a:lstStyle/>
                    <a:p>
                      <a:pPr algn="r" fontAlgn="b"/>
                      <a:r>
                        <a:rPr lang="en-US" sz="1400" b="1" i="0" u="none" strike="noStrike" dirty="0">
                          <a:solidFill>
                            <a:srgbClr val="002060"/>
                          </a:solidFill>
                          <a:effectLst/>
                          <a:latin typeface="Times New Roman" panose="02020603050405020304" pitchFamily="18" charset="0"/>
                        </a:rPr>
                        <a:t>1.1049</a:t>
                      </a:r>
                    </a:p>
                  </a:txBody>
                  <a:tcPr marL="0" marR="0" marT="0" marB="0" anchor="b">
                    <a:lnL>
                      <a:noFill/>
                    </a:lnL>
                    <a:lnR>
                      <a:noFill/>
                    </a:lnR>
                    <a:lnT>
                      <a:noFill/>
                    </a:lnT>
                    <a:lnB>
                      <a:noFill/>
                    </a:lnB>
                    <a:solidFill>
                      <a:srgbClr val="DDEBF7"/>
                    </a:solidFill>
                  </a:tcPr>
                </a:tc>
                <a:extLst>
                  <a:ext uri="{0D108BD9-81ED-4DB2-BD59-A6C34878D82A}">
                    <a16:rowId xmlns:a16="http://schemas.microsoft.com/office/drawing/2014/main" val="530539381"/>
                  </a:ext>
                </a:extLst>
              </a:tr>
              <a:tr h="167640">
                <a:tc>
                  <a:txBody>
                    <a:bodyPr/>
                    <a:lstStyle/>
                    <a:p>
                      <a:pPr algn="l" fontAlgn="b"/>
                      <a:r>
                        <a:rPr lang="en-US" sz="1400" b="0" i="0" u="none" strike="noStrike">
                          <a:solidFill>
                            <a:srgbClr val="2F75B5"/>
                          </a:solidFill>
                          <a:effectLst/>
                          <a:latin typeface="Times New Roman" panose="02020603050405020304" pitchFamily="18" charset="0"/>
                        </a:rPr>
                        <a:t>2M</a:t>
                      </a:r>
                    </a:p>
                  </a:txBody>
                  <a:tcPr marL="0" marR="0" marT="0" marB="0" anchor="b">
                    <a:lnL>
                      <a:noFill/>
                    </a:lnL>
                    <a:lnR>
                      <a:noFill/>
                    </a:lnR>
                    <a:lnT>
                      <a:noFill/>
                    </a:lnT>
                    <a:lnB>
                      <a:noFill/>
                    </a:lnB>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a:noFill/>
                    </a:lnB>
                  </a:tcPr>
                </a:tc>
                <a:tc>
                  <a:txBody>
                    <a:bodyPr/>
                    <a:lstStyle/>
                    <a:p>
                      <a:pPr algn="r" fontAlgn="b"/>
                      <a:r>
                        <a:rPr lang="en-US" sz="1400" b="0" i="0" u="none" strike="noStrike">
                          <a:solidFill>
                            <a:srgbClr val="2F75B5"/>
                          </a:solidFill>
                          <a:effectLst/>
                          <a:latin typeface="Times New Roman" panose="02020603050405020304" pitchFamily="18" charset="0"/>
                        </a:rPr>
                        <a:t>1.1064</a:t>
                      </a:r>
                    </a:p>
                  </a:txBody>
                  <a:tcPr marL="0" marR="0" marT="0" marB="0" anchor="b">
                    <a:lnL>
                      <a:noFill/>
                    </a:lnL>
                    <a:lnR>
                      <a:noFill/>
                    </a:lnR>
                    <a:lnT>
                      <a:noFill/>
                    </a:lnT>
                    <a:lnB>
                      <a:noFill/>
                    </a:lnB>
                  </a:tcPr>
                </a:tc>
                <a:tc>
                  <a:txBody>
                    <a:bodyPr/>
                    <a:lstStyle/>
                    <a:p>
                      <a:pPr algn="r" fontAlgn="b"/>
                      <a:r>
                        <a:rPr lang="en-US" sz="1400" b="0" i="0" u="none" strike="noStrike">
                          <a:solidFill>
                            <a:srgbClr val="2F75B5"/>
                          </a:solidFill>
                          <a:effectLst/>
                          <a:latin typeface="Times New Roman" panose="02020603050405020304" pitchFamily="18" charset="0"/>
                        </a:rPr>
                        <a:t>1.1069</a:t>
                      </a:r>
                    </a:p>
                  </a:txBody>
                  <a:tcPr marL="0" marR="0" marT="0" marB="0" anchor="b">
                    <a:lnL>
                      <a:noFill/>
                    </a:lnL>
                    <a:lnR>
                      <a:noFill/>
                    </a:lnR>
                    <a:lnT>
                      <a:noFill/>
                    </a:lnT>
                    <a:lnB>
                      <a:noFill/>
                    </a:lnB>
                  </a:tcPr>
                </a:tc>
                <a:extLst>
                  <a:ext uri="{0D108BD9-81ED-4DB2-BD59-A6C34878D82A}">
                    <a16:rowId xmlns:a16="http://schemas.microsoft.com/office/drawing/2014/main" val="1381132588"/>
                  </a:ext>
                </a:extLst>
              </a:tr>
              <a:tr h="167640">
                <a:tc>
                  <a:txBody>
                    <a:bodyPr/>
                    <a:lstStyle/>
                    <a:p>
                      <a:pPr algn="l" fontAlgn="b"/>
                      <a:r>
                        <a:rPr lang="en-US" sz="1400" b="0" i="0" u="none" strike="noStrike">
                          <a:solidFill>
                            <a:srgbClr val="2F75B5"/>
                          </a:solidFill>
                          <a:effectLst/>
                          <a:latin typeface="Times New Roman" panose="02020603050405020304" pitchFamily="18" charset="0"/>
                        </a:rPr>
                        <a:t>3M</a:t>
                      </a:r>
                    </a:p>
                  </a:txBody>
                  <a:tcPr marL="0" marR="0" marT="0" marB="0" anchor="b">
                    <a:lnL>
                      <a:noFill/>
                    </a:lnL>
                    <a:lnR>
                      <a:noFill/>
                    </a:lnR>
                    <a:lnT>
                      <a:noFill/>
                    </a:lnT>
                    <a:lnB>
                      <a:noFill/>
                    </a:lnB>
                    <a:solidFill>
                      <a:srgbClr val="DDEBF7"/>
                    </a:solidFill>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a:noFill/>
                    </a:lnB>
                    <a:solidFill>
                      <a:srgbClr val="DDEBF7"/>
                    </a:solidFill>
                  </a:tcPr>
                </a:tc>
                <a:tc>
                  <a:txBody>
                    <a:bodyPr/>
                    <a:lstStyle/>
                    <a:p>
                      <a:pPr algn="r" fontAlgn="b"/>
                      <a:r>
                        <a:rPr lang="en-US" sz="1400" b="0" i="0" u="none" strike="noStrike">
                          <a:solidFill>
                            <a:srgbClr val="2F75B5"/>
                          </a:solidFill>
                          <a:effectLst/>
                          <a:latin typeface="Times New Roman" panose="02020603050405020304" pitchFamily="18" charset="0"/>
                        </a:rPr>
                        <a:t>1.1082</a:t>
                      </a:r>
                    </a:p>
                  </a:txBody>
                  <a:tcPr marL="0" marR="0" marT="0" marB="0" anchor="b">
                    <a:lnL>
                      <a:noFill/>
                    </a:lnL>
                    <a:lnR>
                      <a:noFill/>
                    </a:lnR>
                    <a:lnT>
                      <a:noFill/>
                    </a:lnT>
                    <a:lnB>
                      <a:noFill/>
                    </a:lnB>
                    <a:solidFill>
                      <a:srgbClr val="DDEBF7"/>
                    </a:solidFill>
                  </a:tcPr>
                </a:tc>
                <a:tc>
                  <a:txBody>
                    <a:bodyPr/>
                    <a:lstStyle/>
                    <a:p>
                      <a:pPr algn="r" fontAlgn="b"/>
                      <a:r>
                        <a:rPr lang="en-US" sz="1400" b="0" i="0" u="none" strike="noStrike">
                          <a:solidFill>
                            <a:srgbClr val="2F75B5"/>
                          </a:solidFill>
                          <a:effectLst/>
                          <a:latin typeface="Times New Roman" panose="02020603050405020304" pitchFamily="18" charset="0"/>
                        </a:rPr>
                        <a:t>1.1087</a:t>
                      </a:r>
                    </a:p>
                  </a:txBody>
                  <a:tcPr marL="0" marR="0" marT="0" marB="0" anchor="b">
                    <a:lnL>
                      <a:noFill/>
                    </a:lnL>
                    <a:lnR>
                      <a:noFill/>
                    </a:lnR>
                    <a:lnT>
                      <a:noFill/>
                    </a:lnT>
                    <a:lnB>
                      <a:noFill/>
                    </a:lnB>
                    <a:solidFill>
                      <a:srgbClr val="DDEBF7"/>
                    </a:solidFill>
                  </a:tcPr>
                </a:tc>
                <a:extLst>
                  <a:ext uri="{0D108BD9-81ED-4DB2-BD59-A6C34878D82A}">
                    <a16:rowId xmlns:a16="http://schemas.microsoft.com/office/drawing/2014/main" val="1389711242"/>
                  </a:ext>
                </a:extLst>
              </a:tr>
              <a:tr h="167640">
                <a:tc>
                  <a:txBody>
                    <a:bodyPr/>
                    <a:lstStyle/>
                    <a:p>
                      <a:pPr algn="l" fontAlgn="b"/>
                      <a:r>
                        <a:rPr lang="en-US" sz="1400" b="0" i="0" u="none" strike="noStrike">
                          <a:solidFill>
                            <a:srgbClr val="2F75B5"/>
                          </a:solidFill>
                          <a:effectLst/>
                          <a:latin typeface="Times New Roman" panose="02020603050405020304" pitchFamily="18" charset="0"/>
                        </a:rPr>
                        <a:t>6M</a:t>
                      </a:r>
                    </a:p>
                  </a:txBody>
                  <a:tcPr marL="0" marR="0" marT="0" marB="0" anchor="b">
                    <a:lnL>
                      <a:noFill/>
                    </a:lnL>
                    <a:lnR>
                      <a:noFill/>
                    </a:lnR>
                    <a:lnT>
                      <a:noFill/>
                    </a:lnT>
                    <a:lnB>
                      <a:noFill/>
                    </a:lnB>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a:noFill/>
                    </a:lnB>
                  </a:tcPr>
                </a:tc>
                <a:tc>
                  <a:txBody>
                    <a:bodyPr/>
                    <a:lstStyle/>
                    <a:p>
                      <a:pPr algn="r" fontAlgn="b"/>
                      <a:r>
                        <a:rPr lang="en-US" sz="1400" b="0" i="0" u="none" strike="noStrike">
                          <a:solidFill>
                            <a:srgbClr val="2F75B5"/>
                          </a:solidFill>
                          <a:effectLst/>
                          <a:latin typeface="Times New Roman" panose="02020603050405020304" pitchFamily="18" charset="0"/>
                        </a:rPr>
                        <a:t>1.1131</a:t>
                      </a:r>
                    </a:p>
                  </a:txBody>
                  <a:tcPr marL="0" marR="0" marT="0" marB="0" anchor="b">
                    <a:lnL>
                      <a:noFill/>
                    </a:lnL>
                    <a:lnR>
                      <a:noFill/>
                    </a:lnR>
                    <a:lnT>
                      <a:noFill/>
                    </a:lnT>
                    <a:lnB>
                      <a:noFill/>
                    </a:lnB>
                  </a:tcPr>
                </a:tc>
                <a:tc>
                  <a:txBody>
                    <a:bodyPr/>
                    <a:lstStyle/>
                    <a:p>
                      <a:pPr algn="r" fontAlgn="b"/>
                      <a:r>
                        <a:rPr lang="en-US" sz="1400" b="0" i="0" u="none" strike="noStrike">
                          <a:solidFill>
                            <a:srgbClr val="2F75B5"/>
                          </a:solidFill>
                          <a:effectLst/>
                          <a:latin typeface="Times New Roman" panose="02020603050405020304" pitchFamily="18" charset="0"/>
                        </a:rPr>
                        <a:t>1.1136</a:t>
                      </a:r>
                    </a:p>
                  </a:txBody>
                  <a:tcPr marL="0" marR="0" marT="0" marB="0" anchor="b">
                    <a:lnL>
                      <a:noFill/>
                    </a:lnL>
                    <a:lnR>
                      <a:noFill/>
                    </a:lnR>
                    <a:lnT>
                      <a:noFill/>
                    </a:lnT>
                    <a:lnB>
                      <a:noFill/>
                    </a:lnB>
                  </a:tcPr>
                </a:tc>
                <a:extLst>
                  <a:ext uri="{0D108BD9-81ED-4DB2-BD59-A6C34878D82A}">
                    <a16:rowId xmlns:a16="http://schemas.microsoft.com/office/drawing/2014/main" val="1599413180"/>
                  </a:ext>
                </a:extLst>
              </a:tr>
              <a:tr h="167640">
                <a:tc>
                  <a:txBody>
                    <a:bodyPr/>
                    <a:lstStyle/>
                    <a:p>
                      <a:pPr algn="l" fontAlgn="b"/>
                      <a:r>
                        <a:rPr lang="en-US" sz="1400" b="0" i="0" u="none" strike="noStrike">
                          <a:solidFill>
                            <a:srgbClr val="2F75B5"/>
                          </a:solidFill>
                          <a:effectLst/>
                          <a:latin typeface="Times New Roman" panose="02020603050405020304" pitchFamily="18" charset="0"/>
                        </a:rPr>
                        <a:t>9M</a:t>
                      </a:r>
                    </a:p>
                  </a:txBody>
                  <a:tcPr marL="0" marR="0" marT="0" marB="0" anchor="b">
                    <a:lnL>
                      <a:noFill/>
                    </a:lnL>
                    <a:lnR>
                      <a:noFill/>
                    </a:lnR>
                    <a:lnT>
                      <a:noFill/>
                    </a:lnT>
                    <a:lnB>
                      <a:noFill/>
                    </a:lnB>
                    <a:solidFill>
                      <a:srgbClr val="DDEBF7"/>
                    </a:solidFill>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a:noFill/>
                    </a:lnB>
                    <a:solidFill>
                      <a:srgbClr val="DDEBF7"/>
                    </a:solidFill>
                  </a:tcPr>
                </a:tc>
                <a:tc>
                  <a:txBody>
                    <a:bodyPr/>
                    <a:lstStyle/>
                    <a:p>
                      <a:pPr algn="r" fontAlgn="b"/>
                      <a:r>
                        <a:rPr lang="en-US" sz="1400" b="0" i="0" u="none" strike="noStrike">
                          <a:solidFill>
                            <a:srgbClr val="2F75B5"/>
                          </a:solidFill>
                          <a:effectLst/>
                          <a:latin typeface="Times New Roman" panose="02020603050405020304" pitchFamily="18" charset="0"/>
                        </a:rPr>
                        <a:t>1.1175</a:t>
                      </a:r>
                    </a:p>
                  </a:txBody>
                  <a:tcPr marL="0" marR="0" marT="0" marB="0" anchor="b">
                    <a:lnL>
                      <a:noFill/>
                    </a:lnL>
                    <a:lnR>
                      <a:noFill/>
                    </a:lnR>
                    <a:lnT>
                      <a:noFill/>
                    </a:lnT>
                    <a:lnB>
                      <a:noFill/>
                    </a:lnB>
                    <a:solidFill>
                      <a:srgbClr val="DDEBF7"/>
                    </a:solidFill>
                  </a:tcPr>
                </a:tc>
                <a:tc>
                  <a:txBody>
                    <a:bodyPr/>
                    <a:lstStyle/>
                    <a:p>
                      <a:pPr algn="r" fontAlgn="b"/>
                      <a:r>
                        <a:rPr lang="en-US" sz="1400" b="0" i="0" u="none" strike="noStrike">
                          <a:solidFill>
                            <a:srgbClr val="2F75B5"/>
                          </a:solidFill>
                          <a:effectLst/>
                          <a:latin typeface="Times New Roman" panose="02020603050405020304" pitchFamily="18" charset="0"/>
                        </a:rPr>
                        <a:t>1.1181</a:t>
                      </a:r>
                    </a:p>
                  </a:txBody>
                  <a:tcPr marL="0" marR="0" marT="0" marB="0" anchor="b">
                    <a:lnL>
                      <a:noFill/>
                    </a:lnL>
                    <a:lnR>
                      <a:noFill/>
                    </a:lnR>
                    <a:lnT>
                      <a:noFill/>
                    </a:lnT>
                    <a:lnB>
                      <a:noFill/>
                    </a:lnB>
                    <a:solidFill>
                      <a:srgbClr val="DDEBF7"/>
                    </a:solidFill>
                  </a:tcPr>
                </a:tc>
                <a:extLst>
                  <a:ext uri="{0D108BD9-81ED-4DB2-BD59-A6C34878D82A}">
                    <a16:rowId xmlns:a16="http://schemas.microsoft.com/office/drawing/2014/main" val="2395093888"/>
                  </a:ext>
                </a:extLst>
              </a:tr>
              <a:tr h="167640">
                <a:tc>
                  <a:txBody>
                    <a:bodyPr/>
                    <a:lstStyle/>
                    <a:p>
                      <a:pPr algn="l" fontAlgn="b"/>
                      <a:r>
                        <a:rPr lang="en-US" sz="1400" b="0" i="0" u="none" strike="noStrike">
                          <a:solidFill>
                            <a:srgbClr val="2F75B5"/>
                          </a:solidFill>
                          <a:effectLst/>
                          <a:latin typeface="Times New Roman" panose="02020603050405020304" pitchFamily="18" charset="0"/>
                        </a:rPr>
                        <a:t>1Y</a:t>
                      </a: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r" fontAlgn="b"/>
                      <a:r>
                        <a:rPr lang="en-US" sz="1400" b="0" i="0" u="none" strike="noStrike">
                          <a:solidFill>
                            <a:srgbClr val="2F75B5"/>
                          </a:solidFill>
                          <a:effectLst/>
                          <a:latin typeface="Times New Roman" panose="02020603050405020304" pitchFamily="18" charset="0"/>
                        </a:rPr>
                        <a:t>1.1224</a:t>
                      </a: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r" fontAlgn="b"/>
                      <a:r>
                        <a:rPr lang="en-US" sz="1400" b="0" i="0" u="none" strike="noStrike" dirty="0">
                          <a:solidFill>
                            <a:srgbClr val="2F75B5"/>
                          </a:solidFill>
                          <a:effectLst/>
                          <a:latin typeface="Times New Roman" panose="02020603050405020304" pitchFamily="18" charset="0"/>
                        </a:rPr>
                        <a:t>1.1232</a:t>
                      </a: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737583820"/>
                  </a:ext>
                </a:extLst>
              </a:tr>
            </a:tbl>
          </a:graphicData>
        </a:graphic>
      </p:graphicFrame>
      <p:graphicFrame>
        <p:nvGraphicFramePr>
          <p:cNvPr id="7" name="Object 6"/>
          <p:cNvGraphicFramePr>
            <a:graphicFrameLocks noChangeAspect="1"/>
          </p:cNvGraphicFramePr>
          <p:nvPr/>
        </p:nvGraphicFramePr>
        <p:xfrm>
          <a:off x="5459361" y="1683864"/>
          <a:ext cx="2221468" cy="1221807"/>
        </p:xfrm>
        <a:graphic>
          <a:graphicData uri="http://schemas.openxmlformats.org/presentationml/2006/ole">
            <mc:AlternateContent xmlns:mc="http://schemas.openxmlformats.org/markup-compatibility/2006">
              <mc:Choice xmlns:v="urn:schemas-microsoft-com:vml" Requires="v">
                <p:oleObj name="Equation" r:id="rId3" imgW="1523880" imgH="838080" progId="Equation.DSMT4">
                  <p:embed/>
                </p:oleObj>
              </mc:Choice>
              <mc:Fallback>
                <p:oleObj name="Equation" r:id="rId3" imgW="1523880" imgH="838080" progId="Equation.DSMT4">
                  <p:embed/>
                  <p:pic>
                    <p:nvPicPr>
                      <p:cNvPr id="7" name="Object 6"/>
                      <p:cNvPicPr/>
                      <p:nvPr/>
                    </p:nvPicPr>
                    <p:blipFill>
                      <a:blip r:embed="rId4"/>
                      <a:stretch>
                        <a:fillRect/>
                      </a:stretch>
                    </p:blipFill>
                    <p:spPr>
                      <a:xfrm>
                        <a:off x="5459361" y="1683864"/>
                        <a:ext cx="2221468" cy="1221807"/>
                      </a:xfrm>
                      <a:prstGeom prst="rect">
                        <a:avLst/>
                      </a:prstGeom>
                    </p:spPr>
                  </p:pic>
                </p:oleObj>
              </mc:Fallback>
            </mc:AlternateContent>
          </a:graphicData>
        </a:graphic>
      </p:graphicFrame>
      <p:sp>
        <p:nvSpPr>
          <p:cNvPr id="8" name="TextBox 7"/>
          <p:cNvSpPr txBox="1"/>
          <p:nvPr/>
        </p:nvSpPr>
        <p:spPr>
          <a:xfrm>
            <a:off x="5451987" y="3259867"/>
            <a:ext cx="3429000" cy="3539430"/>
          </a:xfrm>
          <a:prstGeom prst="rect">
            <a:avLst/>
          </a:prstGeom>
          <a:noFill/>
        </p:spPr>
        <p:txBody>
          <a:bodyPr wrap="square" rtlCol="0">
            <a:spAutoFit/>
          </a:bodyPr>
          <a:lstStyle/>
          <a:p>
            <a:pPr marL="285750" indent="-285750">
              <a:buFont typeface="Arial" panose="020B0604020202020204" pitchFamily="34" charset="0"/>
              <a:buChar char="•"/>
            </a:pPr>
            <a:r>
              <a:rPr lang="en-US" sz="1400" b="1" dirty="0">
                <a:latin typeface="+mn-lt"/>
              </a:rPr>
              <a:t>“d” is days in forward, 30/360 </a:t>
            </a:r>
            <a:r>
              <a:rPr lang="en-US" sz="1400" dirty="0">
                <a:latin typeface="+mn-lt"/>
              </a:rPr>
              <a:t>is the money market day count convention; </a:t>
            </a:r>
            <a:r>
              <a:rPr lang="en-US" sz="1400" b="1" dirty="0">
                <a:latin typeface="+mn-lt"/>
              </a:rPr>
              <a:t>it is actual/365 for GBP,  actual/360 for LIBOR, EUR and USD</a:t>
            </a:r>
            <a:r>
              <a:rPr lang="en-US" sz="1400" dirty="0">
                <a:latin typeface="+mn-lt"/>
              </a:rPr>
              <a:t>.</a:t>
            </a:r>
          </a:p>
          <a:p>
            <a:pPr marL="285750" indent="-285750">
              <a:buFont typeface="Arial" panose="020B0604020202020204" pitchFamily="34" charset="0"/>
              <a:buChar char="•"/>
            </a:pPr>
            <a:r>
              <a:rPr lang="en-US" sz="1400" dirty="0">
                <a:latin typeface="+mn-lt"/>
              </a:rPr>
              <a:t>The </a:t>
            </a:r>
            <a:r>
              <a:rPr lang="en-US" sz="1400" b="1" dirty="0">
                <a:latin typeface="+mn-lt"/>
              </a:rPr>
              <a:t>forward rate </a:t>
            </a:r>
            <a:r>
              <a:rPr lang="en-US" sz="1400" dirty="0">
                <a:latin typeface="+mn-lt"/>
              </a:rPr>
              <a:t>is a </a:t>
            </a:r>
            <a:r>
              <a:rPr lang="en-US" sz="1400" b="1" dirty="0">
                <a:latin typeface="+mn-lt"/>
              </a:rPr>
              <a:t>function of home and foreign interest rates</a:t>
            </a:r>
            <a:r>
              <a:rPr lang="en-US" sz="1400" dirty="0">
                <a:latin typeface="+mn-lt"/>
              </a:rPr>
              <a:t>. If the </a:t>
            </a:r>
            <a:r>
              <a:rPr lang="en-US" sz="1400" b="1" dirty="0">
                <a:latin typeface="+mn-lt"/>
              </a:rPr>
              <a:t>home rate is higher </a:t>
            </a:r>
            <a:r>
              <a:rPr lang="en-US" sz="1400" dirty="0">
                <a:latin typeface="+mn-lt"/>
              </a:rPr>
              <a:t>than the </a:t>
            </a:r>
            <a:r>
              <a:rPr lang="en-US" sz="1400" b="1" dirty="0">
                <a:latin typeface="+mn-lt"/>
              </a:rPr>
              <a:t>foreign rate</a:t>
            </a:r>
            <a:r>
              <a:rPr lang="en-US" sz="1400" dirty="0">
                <a:latin typeface="+mn-lt"/>
              </a:rPr>
              <a:t>, </a:t>
            </a:r>
            <a:r>
              <a:rPr lang="en-US" sz="1400" b="1" dirty="0">
                <a:latin typeface="+mn-lt"/>
              </a:rPr>
              <a:t>forward </a:t>
            </a:r>
            <a:r>
              <a:rPr lang="en-US" sz="1400" dirty="0">
                <a:latin typeface="+mn-lt"/>
              </a:rPr>
              <a:t>rate will be </a:t>
            </a:r>
            <a:r>
              <a:rPr lang="en-US" sz="1400" b="1" dirty="0">
                <a:latin typeface="+mn-lt"/>
              </a:rPr>
              <a:t>higher than the spot rate</a:t>
            </a:r>
            <a:r>
              <a:rPr lang="en-US" sz="1400" dirty="0">
                <a:latin typeface="+mn-lt"/>
              </a:rPr>
              <a:t>, this implies  that the </a:t>
            </a:r>
            <a:r>
              <a:rPr lang="en-US" sz="1400" b="1" dirty="0">
                <a:latin typeface="+mn-lt"/>
              </a:rPr>
              <a:t>foreign currency is at a forward premium. </a:t>
            </a:r>
          </a:p>
          <a:p>
            <a:pPr marL="285750" indent="-285750">
              <a:buFont typeface="Arial" panose="020B0604020202020204" pitchFamily="34" charset="0"/>
              <a:buChar char="•"/>
            </a:pPr>
            <a:r>
              <a:rPr lang="en-US" sz="1400" dirty="0">
                <a:latin typeface="+mn-lt"/>
              </a:rPr>
              <a:t>The table on the left, </a:t>
            </a:r>
            <a:r>
              <a:rPr lang="en-US" sz="1400" b="1" dirty="0">
                <a:latin typeface="+mn-lt"/>
              </a:rPr>
              <a:t>indicates higher interest rates</a:t>
            </a:r>
            <a:r>
              <a:rPr lang="en-US" sz="1400" dirty="0">
                <a:latin typeface="+mn-lt"/>
              </a:rPr>
              <a:t> </a:t>
            </a:r>
            <a:r>
              <a:rPr lang="en-US" sz="1400" b="1" dirty="0">
                <a:latin typeface="+mn-lt"/>
              </a:rPr>
              <a:t>in the US </a:t>
            </a:r>
            <a:r>
              <a:rPr lang="en-US" sz="1400" dirty="0">
                <a:latin typeface="+mn-lt"/>
              </a:rPr>
              <a:t>which implies a </a:t>
            </a:r>
            <a:r>
              <a:rPr lang="en-US" sz="1400" b="1" dirty="0">
                <a:latin typeface="+mn-lt"/>
              </a:rPr>
              <a:t>forward premium for the EUR. </a:t>
            </a:r>
          </a:p>
        </p:txBody>
      </p:sp>
      <p:sp>
        <p:nvSpPr>
          <p:cNvPr id="10" name="TextBox 9"/>
          <p:cNvSpPr txBox="1"/>
          <p:nvPr/>
        </p:nvSpPr>
        <p:spPr>
          <a:xfrm>
            <a:off x="349930" y="4525258"/>
            <a:ext cx="4591665"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Dealers quote rates for variety of settlement dates from spot to 1 Year forward. </a:t>
            </a:r>
          </a:p>
          <a:p>
            <a:pPr marL="285750" indent="-285750">
              <a:buFont typeface="Arial" panose="020B0604020202020204" pitchFamily="34" charset="0"/>
              <a:buChar char="•"/>
            </a:pPr>
            <a:r>
              <a:rPr lang="en-US" dirty="0">
                <a:latin typeface="+mn-lt"/>
              </a:rPr>
              <a:t>For instance the dealer sells EUR 1-Month Forward at $1.1049; the buyer pays more USD than the spot rate of $1.0128; in this case EUR is selling at a forward premium</a:t>
            </a:r>
          </a:p>
        </p:txBody>
      </p:sp>
      <p:cxnSp>
        <p:nvCxnSpPr>
          <p:cNvPr id="6" name="Straight Arrow Connector 5">
            <a:extLst>
              <a:ext uri="{FF2B5EF4-FFF2-40B4-BE49-F238E27FC236}">
                <a16:creationId xmlns:a16="http://schemas.microsoft.com/office/drawing/2014/main" id="{6874AEAD-ECDE-4667-B2A0-51728DAEBC42}"/>
              </a:ext>
            </a:extLst>
          </p:cNvPr>
          <p:cNvCxnSpPr/>
          <p:nvPr/>
        </p:nvCxnSpPr>
        <p:spPr>
          <a:xfrm flipH="1" flipV="1">
            <a:off x="4206240" y="3429000"/>
            <a:ext cx="1253121" cy="1557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539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RECALL Day Count Conventions </a:t>
            </a:r>
          </a:p>
        </p:txBody>
      </p:sp>
      <p:graphicFrame>
        <p:nvGraphicFramePr>
          <p:cNvPr id="5" name="Table 4"/>
          <p:cNvGraphicFramePr>
            <a:graphicFrameLocks noGrp="1"/>
          </p:cNvGraphicFramePr>
          <p:nvPr/>
        </p:nvGraphicFramePr>
        <p:xfrm>
          <a:off x="1714500" y="2057400"/>
          <a:ext cx="5715000" cy="2743200"/>
        </p:xfrm>
        <a:graphic>
          <a:graphicData uri="http://schemas.openxmlformats.org/drawingml/2006/table">
            <a:tbl>
              <a:tblPr/>
              <a:tblGrid>
                <a:gridCol w="1651000">
                  <a:extLst>
                    <a:ext uri="{9D8B030D-6E8A-4147-A177-3AD203B41FA5}">
                      <a16:colId xmlns:a16="http://schemas.microsoft.com/office/drawing/2014/main" val="2133491072"/>
                    </a:ext>
                  </a:extLst>
                </a:gridCol>
                <a:gridCol w="1841500">
                  <a:extLst>
                    <a:ext uri="{9D8B030D-6E8A-4147-A177-3AD203B41FA5}">
                      <a16:colId xmlns:a16="http://schemas.microsoft.com/office/drawing/2014/main" val="2346005216"/>
                    </a:ext>
                  </a:extLst>
                </a:gridCol>
                <a:gridCol w="2222500">
                  <a:extLst>
                    <a:ext uri="{9D8B030D-6E8A-4147-A177-3AD203B41FA5}">
                      <a16:colId xmlns:a16="http://schemas.microsoft.com/office/drawing/2014/main" val="2878391766"/>
                    </a:ext>
                  </a:extLst>
                </a:gridCol>
              </a:tblGrid>
              <a:tr h="167640">
                <a:tc>
                  <a:txBody>
                    <a:bodyPr/>
                    <a:lstStyle/>
                    <a:p>
                      <a:pPr algn="l" fontAlgn="b"/>
                      <a:r>
                        <a:rPr lang="en-US" sz="2000" b="1" i="0" u="none" strike="noStrike">
                          <a:solidFill>
                            <a:srgbClr val="002060"/>
                          </a:solidFill>
                          <a:effectLst/>
                          <a:latin typeface="Times New Roman" panose="02020603050405020304" pitchFamily="18" charset="0"/>
                        </a:rPr>
                        <a:t>Country</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2000" b="1" i="0" u="none" strike="noStrike" dirty="0">
                          <a:solidFill>
                            <a:srgbClr val="002060"/>
                          </a:solidFill>
                          <a:effectLst/>
                          <a:latin typeface="Times New Roman" panose="02020603050405020304" pitchFamily="18" charset="0"/>
                        </a:rPr>
                        <a:t>Domestic</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2000" b="1" i="0" u="none" strike="noStrike">
                          <a:solidFill>
                            <a:srgbClr val="002060"/>
                          </a:solidFill>
                          <a:effectLst/>
                          <a:latin typeface="Times New Roman" panose="02020603050405020304" pitchFamily="18" charset="0"/>
                        </a:rPr>
                        <a:t>Euromarket</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581766381"/>
                  </a:ext>
                </a:extLst>
              </a:tr>
              <a:tr h="167640">
                <a:tc>
                  <a:txBody>
                    <a:bodyPr/>
                    <a:lstStyle/>
                    <a:p>
                      <a:pPr algn="l" fontAlgn="b"/>
                      <a:r>
                        <a:rPr lang="en-US" sz="2000" b="0" i="0" u="none" strike="noStrike">
                          <a:solidFill>
                            <a:srgbClr val="002060"/>
                          </a:solidFill>
                          <a:effectLst/>
                          <a:latin typeface="Times New Roman" panose="02020603050405020304" pitchFamily="18" charset="0"/>
                        </a:rPr>
                        <a:t>Eurozone</a:t>
                      </a:r>
                    </a:p>
                  </a:txBody>
                  <a:tcPr marL="0" marR="0" marT="0"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tc>
                  <a:txBody>
                    <a:bodyPr/>
                    <a:lstStyle/>
                    <a:p>
                      <a:pPr algn="l" fontAlgn="b"/>
                      <a:r>
                        <a:rPr lang="en-US" sz="2000" b="0" i="0" u="none" strike="noStrike">
                          <a:solidFill>
                            <a:srgbClr val="002060"/>
                          </a:solidFill>
                          <a:effectLst/>
                          <a:latin typeface="Times New Roman" panose="02020603050405020304" pitchFamily="18" charset="0"/>
                        </a:rPr>
                        <a:t>ACT/360</a:t>
                      </a:r>
                    </a:p>
                  </a:txBody>
                  <a:tcPr marL="0" marR="0" marT="0"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tc>
                  <a:txBody>
                    <a:bodyPr/>
                    <a:lstStyle/>
                    <a:p>
                      <a:pPr algn="l" fontAlgn="b"/>
                      <a:r>
                        <a:rPr lang="en-US" sz="2000" b="0" i="0" u="none" strike="noStrike">
                          <a:solidFill>
                            <a:srgbClr val="002060"/>
                          </a:solidFill>
                          <a:effectLst/>
                          <a:latin typeface="Times New Roman" panose="02020603050405020304" pitchFamily="18" charset="0"/>
                        </a:rPr>
                        <a:t>ACT/360</a:t>
                      </a:r>
                    </a:p>
                  </a:txBody>
                  <a:tcPr marL="0" marR="0" marT="0"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2753654284"/>
                  </a:ext>
                </a:extLst>
              </a:tr>
              <a:tr h="167640">
                <a:tc>
                  <a:txBody>
                    <a:bodyPr/>
                    <a:lstStyle/>
                    <a:p>
                      <a:pPr algn="l" fontAlgn="b"/>
                      <a:r>
                        <a:rPr lang="en-US" sz="2000" b="0" i="0" u="none" strike="noStrike">
                          <a:solidFill>
                            <a:srgbClr val="002060"/>
                          </a:solidFill>
                          <a:effectLst/>
                          <a:latin typeface="Times New Roman" panose="02020603050405020304" pitchFamily="18" charset="0"/>
                        </a:rPr>
                        <a:t>Canada</a:t>
                      </a:r>
                    </a:p>
                  </a:txBody>
                  <a:tcPr marL="0" marR="0" marT="0" marB="0" anchor="b">
                    <a:lnL>
                      <a:noFill/>
                    </a:lnL>
                    <a:lnR>
                      <a:noFill/>
                    </a:lnR>
                    <a:lnT>
                      <a:noFill/>
                    </a:lnT>
                    <a:lnB>
                      <a:noFill/>
                    </a:lnB>
                  </a:tcPr>
                </a:tc>
                <a:tc>
                  <a:txBody>
                    <a:bodyPr/>
                    <a:lstStyle/>
                    <a:p>
                      <a:pPr algn="l" fontAlgn="b"/>
                      <a:r>
                        <a:rPr lang="en-US" sz="2000" b="0" i="0" u="none" strike="noStrike">
                          <a:solidFill>
                            <a:srgbClr val="002060"/>
                          </a:solidFill>
                          <a:effectLst/>
                          <a:latin typeface="Times New Roman" panose="02020603050405020304" pitchFamily="18" charset="0"/>
                        </a:rPr>
                        <a:t>ACT/365</a:t>
                      </a:r>
                    </a:p>
                  </a:txBody>
                  <a:tcPr marL="0" marR="0" marT="0" marB="0" anchor="b">
                    <a:lnL>
                      <a:noFill/>
                    </a:lnL>
                    <a:lnR>
                      <a:noFill/>
                    </a:lnR>
                    <a:lnT>
                      <a:noFill/>
                    </a:lnT>
                    <a:lnB>
                      <a:noFill/>
                    </a:lnB>
                  </a:tcPr>
                </a:tc>
                <a:tc>
                  <a:txBody>
                    <a:bodyPr/>
                    <a:lstStyle/>
                    <a:p>
                      <a:pPr algn="l" fontAlgn="b"/>
                      <a:r>
                        <a:rPr lang="en-US" sz="2000" b="0" i="0" u="none" strike="noStrike">
                          <a:solidFill>
                            <a:srgbClr val="002060"/>
                          </a:solidFill>
                          <a:effectLst/>
                          <a:latin typeface="Times New Roman" panose="02020603050405020304" pitchFamily="18" charset="0"/>
                        </a:rPr>
                        <a:t>ACT/360</a:t>
                      </a:r>
                    </a:p>
                  </a:txBody>
                  <a:tcPr marL="0" marR="0" marT="0" marB="0" anchor="b">
                    <a:lnL>
                      <a:noFill/>
                    </a:lnL>
                    <a:lnR>
                      <a:noFill/>
                    </a:lnR>
                    <a:lnT>
                      <a:noFill/>
                    </a:lnT>
                    <a:lnB>
                      <a:noFill/>
                    </a:lnB>
                  </a:tcPr>
                </a:tc>
                <a:extLst>
                  <a:ext uri="{0D108BD9-81ED-4DB2-BD59-A6C34878D82A}">
                    <a16:rowId xmlns:a16="http://schemas.microsoft.com/office/drawing/2014/main" val="1059244636"/>
                  </a:ext>
                </a:extLst>
              </a:tr>
              <a:tr h="167640">
                <a:tc>
                  <a:txBody>
                    <a:bodyPr/>
                    <a:lstStyle/>
                    <a:p>
                      <a:pPr algn="l" fontAlgn="b"/>
                      <a:r>
                        <a:rPr lang="en-US" sz="2000" b="0" i="0" u="none" strike="noStrike">
                          <a:solidFill>
                            <a:srgbClr val="002060"/>
                          </a:solidFill>
                          <a:effectLst/>
                          <a:latin typeface="Times New Roman" panose="02020603050405020304" pitchFamily="18" charset="0"/>
                        </a:rPr>
                        <a:t>Australia</a:t>
                      </a:r>
                    </a:p>
                  </a:txBody>
                  <a:tcPr marL="0" marR="0" marT="0" marB="0" anchor="b">
                    <a:lnL>
                      <a:noFill/>
                    </a:lnL>
                    <a:lnR>
                      <a:noFill/>
                    </a:lnR>
                    <a:lnT>
                      <a:noFill/>
                    </a:lnT>
                    <a:lnB>
                      <a:noFill/>
                    </a:lnB>
                    <a:solidFill>
                      <a:srgbClr val="DDEBF7"/>
                    </a:solidFill>
                  </a:tcPr>
                </a:tc>
                <a:tc>
                  <a:txBody>
                    <a:bodyPr/>
                    <a:lstStyle/>
                    <a:p>
                      <a:pPr algn="l" fontAlgn="b"/>
                      <a:r>
                        <a:rPr lang="en-US" sz="2000" b="0" i="0" u="none" strike="noStrike">
                          <a:solidFill>
                            <a:srgbClr val="002060"/>
                          </a:solidFill>
                          <a:effectLst/>
                          <a:latin typeface="Times New Roman" panose="02020603050405020304" pitchFamily="18" charset="0"/>
                        </a:rPr>
                        <a:t>ACT/365</a:t>
                      </a:r>
                    </a:p>
                  </a:txBody>
                  <a:tcPr marL="0" marR="0" marT="0" marB="0" anchor="b">
                    <a:lnL>
                      <a:noFill/>
                    </a:lnL>
                    <a:lnR>
                      <a:noFill/>
                    </a:lnR>
                    <a:lnT>
                      <a:noFill/>
                    </a:lnT>
                    <a:lnB>
                      <a:noFill/>
                    </a:lnB>
                    <a:solidFill>
                      <a:srgbClr val="DDEBF7"/>
                    </a:solidFill>
                  </a:tcPr>
                </a:tc>
                <a:tc>
                  <a:txBody>
                    <a:bodyPr/>
                    <a:lstStyle/>
                    <a:p>
                      <a:pPr algn="l" fontAlgn="b"/>
                      <a:r>
                        <a:rPr lang="en-US" sz="2000" b="0" i="0" u="none" strike="noStrike">
                          <a:solidFill>
                            <a:srgbClr val="002060"/>
                          </a:solidFill>
                          <a:effectLst/>
                          <a:latin typeface="Times New Roman" panose="02020603050405020304" pitchFamily="18" charset="0"/>
                        </a:rPr>
                        <a:t>ACT/360</a:t>
                      </a:r>
                    </a:p>
                  </a:txBody>
                  <a:tcPr marL="0" marR="0" marT="0" marB="0" anchor="b">
                    <a:lnL>
                      <a:noFill/>
                    </a:lnL>
                    <a:lnR>
                      <a:noFill/>
                    </a:lnR>
                    <a:lnT>
                      <a:noFill/>
                    </a:lnT>
                    <a:lnB>
                      <a:noFill/>
                    </a:lnB>
                    <a:solidFill>
                      <a:srgbClr val="DDEBF7"/>
                    </a:solidFill>
                  </a:tcPr>
                </a:tc>
                <a:extLst>
                  <a:ext uri="{0D108BD9-81ED-4DB2-BD59-A6C34878D82A}">
                    <a16:rowId xmlns:a16="http://schemas.microsoft.com/office/drawing/2014/main" val="1617253670"/>
                  </a:ext>
                </a:extLst>
              </a:tr>
              <a:tr h="167640">
                <a:tc>
                  <a:txBody>
                    <a:bodyPr/>
                    <a:lstStyle/>
                    <a:p>
                      <a:pPr algn="l" fontAlgn="b"/>
                      <a:r>
                        <a:rPr lang="en-US" sz="2000" b="0" i="0" u="none" strike="noStrike">
                          <a:solidFill>
                            <a:srgbClr val="002060"/>
                          </a:solidFill>
                          <a:effectLst/>
                          <a:latin typeface="Times New Roman" panose="02020603050405020304" pitchFamily="18" charset="0"/>
                        </a:rPr>
                        <a:t>Japan</a:t>
                      </a:r>
                    </a:p>
                  </a:txBody>
                  <a:tcPr marL="0" marR="0" marT="0" marB="0" anchor="b">
                    <a:lnL>
                      <a:noFill/>
                    </a:lnL>
                    <a:lnR>
                      <a:noFill/>
                    </a:lnR>
                    <a:lnT>
                      <a:noFill/>
                    </a:lnT>
                    <a:lnB>
                      <a:noFill/>
                    </a:lnB>
                  </a:tcPr>
                </a:tc>
                <a:tc>
                  <a:txBody>
                    <a:bodyPr/>
                    <a:lstStyle/>
                    <a:p>
                      <a:pPr algn="l" fontAlgn="b"/>
                      <a:r>
                        <a:rPr lang="en-US" sz="2000" b="0" i="0" u="none" strike="noStrike">
                          <a:solidFill>
                            <a:srgbClr val="002060"/>
                          </a:solidFill>
                          <a:effectLst/>
                          <a:latin typeface="Times New Roman" panose="02020603050405020304" pitchFamily="18" charset="0"/>
                        </a:rPr>
                        <a:t>ACT/365</a:t>
                      </a:r>
                    </a:p>
                  </a:txBody>
                  <a:tcPr marL="0" marR="0" marT="0" marB="0" anchor="b">
                    <a:lnL>
                      <a:noFill/>
                    </a:lnL>
                    <a:lnR>
                      <a:noFill/>
                    </a:lnR>
                    <a:lnT>
                      <a:noFill/>
                    </a:lnT>
                    <a:lnB>
                      <a:noFill/>
                    </a:lnB>
                  </a:tcPr>
                </a:tc>
                <a:tc>
                  <a:txBody>
                    <a:bodyPr/>
                    <a:lstStyle/>
                    <a:p>
                      <a:pPr algn="l" fontAlgn="b"/>
                      <a:r>
                        <a:rPr lang="en-US" sz="2000" b="0" i="0" u="none" strike="noStrike">
                          <a:solidFill>
                            <a:srgbClr val="002060"/>
                          </a:solidFill>
                          <a:effectLst/>
                          <a:latin typeface="Times New Roman" panose="02020603050405020304" pitchFamily="18" charset="0"/>
                        </a:rPr>
                        <a:t>ACT/360</a:t>
                      </a:r>
                    </a:p>
                  </a:txBody>
                  <a:tcPr marL="0" marR="0" marT="0" marB="0" anchor="b">
                    <a:lnL>
                      <a:noFill/>
                    </a:lnL>
                    <a:lnR>
                      <a:noFill/>
                    </a:lnR>
                    <a:lnT>
                      <a:noFill/>
                    </a:lnT>
                    <a:lnB>
                      <a:noFill/>
                    </a:lnB>
                  </a:tcPr>
                </a:tc>
                <a:extLst>
                  <a:ext uri="{0D108BD9-81ED-4DB2-BD59-A6C34878D82A}">
                    <a16:rowId xmlns:a16="http://schemas.microsoft.com/office/drawing/2014/main" val="4076541509"/>
                  </a:ext>
                </a:extLst>
              </a:tr>
              <a:tr h="167640">
                <a:tc>
                  <a:txBody>
                    <a:bodyPr/>
                    <a:lstStyle/>
                    <a:p>
                      <a:pPr algn="l" fontAlgn="b"/>
                      <a:r>
                        <a:rPr lang="en-US" sz="2000" b="0" i="0" u="none" strike="noStrike">
                          <a:solidFill>
                            <a:srgbClr val="002060"/>
                          </a:solidFill>
                          <a:effectLst/>
                          <a:latin typeface="Times New Roman" panose="02020603050405020304" pitchFamily="18" charset="0"/>
                        </a:rPr>
                        <a:t>HK</a:t>
                      </a:r>
                    </a:p>
                  </a:txBody>
                  <a:tcPr marL="0" marR="0" marT="0" marB="0" anchor="b">
                    <a:lnL>
                      <a:noFill/>
                    </a:lnL>
                    <a:lnR>
                      <a:noFill/>
                    </a:lnR>
                    <a:lnT>
                      <a:noFill/>
                    </a:lnT>
                    <a:lnB>
                      <a:noFill/>
                    </a:lnB>
                    <a:solidFill>
                      <a:srgbClr val="DDEBF7"/>
                    </a:solidFill>
                  </a:tcPr>
                </a:tc>
                <a:tc>
                  <a:txBody>
                    <a:bodyPr/>
                    <a:lstStyle/>
                    <a:p>
                      <a:pPr algn="l" fontAlgn="b"/>
                      <a:r>
                        <a:rPr lang="en-US" sz="2000" b="0" i="0" u="none" strike="noStrike">
                          <a:solidFill>
                            <a:srgbClr val="002060"/>
                          </a:solidFill>
                          <a:effectLst/>
                          <a:latin typeface="Times New Roman" panose="02020603050405020304" pitchFamily="18" charset="0"/>
                        </a:rPr>
                        <a:t>ACT/365</a:t>
                      </a:r>
                    </a:p>
                  </a:txBody>
                  <a:tcPr marL="0" marR="0" marT="0" marB="0" anchor="b">
                    <a:lnL>
                      <a:noFill/>
                    </a:lnL>
                    <a:lnR>
                      <a:noFill/>
                    </a:lnR>
                    <a:lnT>
                      <a:noFill/>
                    </a:lnT>
                    <a:lnB>
                      <a:noFill/>
                    </a:lnB>
                    <a:solidFill>
                      <a:srgbClr val="DDEBF7"/>
                    </a:solidFill>
                  </a:tcPr>
                </a:tc>
                <a:tc>
                  <a:txBody>
                    <a:bodyPr/>
                    <a:lstStyle/>
                    <a:p>
                      <a:pPr algn="l" fontAlgn="b"/>
                      <a:r>
                        <a:rPr lang="en-US" sz="2000" b="0" i="0" u="none" strike="noStrike">
                          <a:solidFill>
                            <a:srgbClr val="002060"/>
                          </a:solidFill>
                          <a:effectLst/>
                          <a:latin typeface="Times New Roman" panose="02020603050405020304" pitchFamily="18" charset="0"/>
                        </a:rPr>
                        <a:t>ACT/365</a:t>
                      </a:r>
                    </a:p>
                  </a:txBody>
                  <a:tcPr marL="0" marR="0" marT="0" marB="0" anchor="b">
                    <a:lnL>
                      <a:noFill/>
                    </a:lnL>
                    <a:lnR>
                      <a:noFill/>
                    </a:lnR>
                    <a:lnT>
                      <a:noFill/>
                    </a:lnT>
                    <a:lnB>
                      <a:noFill/>
                    </a:lnB>
                    <a:solidFill>
                      <a:srgbClr val="DDEBF7"/>
                    </a:solidFill>
                  </a:tcPr>
                </a:tc>
                <a:extLst>
                  <a:ext uri="{0D108BD9-81ED-4DB2-BD59-A6C34878D82A}">
                    <a16:rowId xmlns:a16="http://schemas.microsoft.com/office/drawing/2014/main" val="2561658172"/>
                  </a:ext>
                </a:extLst>
              </a:tr>
              <a:tr h="167640">
                <a:tc>
                  <a:txBody>
                    <a:bodyPr/>
                    <a:lstStyle/>
                    <a:p>
                      <a:pPr algn="l" fontAlgn="b"/>
                      <a:r>
                        <a:rPr lang="en-US" sz="2000" b="0" i="0" u="none" strike="noStrike">
                          <a:solidFill>
                            <a:srgbClr val="002060"/>
                          </a:solidFill>
                          <a:effectLst/>
                          <a:latin typeface="Times New Roman" panose="02020603050405020304" pitchFamily="18" charset="0"/>
                        </a:rPr>
                        <a:t>Singapore</a:t>
                      </a:r>
                    </a:p>
                  </a:txBody>
                  <a:tcPr marL="0" marR="0" marT="0" marB="0" anchor="b">
                    <a:lnL>
                      <a:noFill/>
                    </a:lnL>
                    <a:lnR>
                      <a:noFill/>
                    </a:lnR>
                    <a:lnT>
                      <a:noFill/>
                    </a:lnT>
                    <a:lnB>
                      <a:noFill/>
                    </a:lnB>
                  </a:tcPr>
                </a:tc>
                <a:tc>
                  <a:txBody>
                    <a:bodyPr/>
                    <a:lstStyle/>
                    <a:p>
                      <a:pPr algn="l" fontAlgn="b"/>
                      <a:r>
                        <a:rPr lang="en-US" sz="2000" b="0" i="0" u="none" strike="noStrike">
                          <a:solidFill>
                            <a:srgbClr val="002060"/>
                          </a:solidFill>
                          <a:effectLst/>
                          <a:latin typeface="Times New Roman" panose="02020603050405020304" pitchFamily="18" charset="0"/>
                        </a:rPr>
                        <a:t>ACT/365</a:t>
                      </a:r>
                    </a:p>
                  </a:txBody>
                  <a:tcPr marL="0" marR="0" marT="0" marB="0" anchor="b">
                    <a:lnL>
                      <a:noFill/>
                    </a:lnL>
                    <a:lnR>
                      <a:noFill/>
                    </a:lnR>
                    <a:lnT>
                      <a:noFill/>
                    </a:lnT>
                    <a:lnB>
                      <a:noFill/>
                    </a:lnB>
                  </a:tcPr>
                </a:tc>
                <a:tc>
                  <a:txBody>
                    <a:bodyPr/>
                    <a:lstStyle/>
                    <a:p>
                      <a:pPr algn="l" fontAlgn="b"/>
                      <a:r>
                        <a:rPr lang="en-US" sz="2000" b="0" i="0" u="none" strike="noStrike">
                          <a:solidFill>
                            <a:srgbClr val="002060"/>
                          </a:solidFill>
                          <a:effectLst/>
                          <a:latin typeface="Times New Roman" panose="02020603050405020304" pitchFamily="18" charset="0"/>
                        </a:rPr>
                        <a:t>ACT/365</a:t>
                      </a:r>
                    </a:p>
                  </a:txBody>
                  <a:tcPr marL="0" marR="0" marT="0" marB="0" anchor="b">
                    <a:lnL>
                      <a:noFill/>
                    </a:lnL>
                    <a:lnR>
                      <a:noFill/>
                    </a:lnR>
                    <a:lnT>
                      <a:noFill/>
                    </a:lnT>
                    <a:lnB>
                      <a:noFill/>
                    </a:lnB>
                  </a:tcPr>
                </a:tc>
                <a:extLst>
                  <a:ext uri="{0D108BD9-81ED-4DB2-BD59-A6C34878D82A}">
                    <a16:rowId xmlns:a16="http://schemas.microsoft.com/office/drawing/2014/main" val="2131281084"/>
                  </a:ext>
                </a:extLst>
              </a:tr>
              <a:tr h="167640">
                <a:tc>
                  <a:txBody>
                    <a:bodyPr/>
                    <a:lstStyle/>
                    <a:p>
                      <a:pPr algn="l" fontAlgn="b"/>
                      <a:r>
                        <a:rPr lang="en-US" sz="2000" b="0" i="0" u="none" strike="noStrike">
                          <a:solidFill>
                            <a:srgbClr val="002060"/>
                          </a:solidFill>
                          <a:effectLst/>
                          <a:latin typeface="Times New Roman" panose="02020603050405020304" pitchFamily="18" charset="0"/>
                        </a:rPr>
                        <a:t>UK</a:t>
                      </a:r>
                    </a:p>
                  </a:txBody>
                  <a:tcPr marL="0" marR="0" marT="0" marB="0" anchor="b">
                    <a:lnL>
                      <a:noFill/>
                    </a:lnL>
                    <a:lnR>
                      <a:noFill/>
                    </a:lnR>
                    <a:lnT>
                      <a:noFill/>
                    </a:lnT>
                    <a:lnB>
                      <a:noFill/>
                    </a:lnB>
                    <a:solidFill>
                      <a:srgbClr val="DDEBF7"/>
                    </a:solidFill>
                  </a:tcPr>
                </a:tc>
                <a:tc>
                  <a:txBody>
                    <a:bodyPr/>
                    <a:lstStyle/>
                    <a:p>
                      <a:pPr algn="l" fontAlgn="b"/>
                      <a:r>
                        <a:rPr lang="en-US" sz="2000" b="0" i="0" u="none" strike="noStrike" dirty="0">
                          <a:solidFill>
                            <a:srgbClr val="002060"/>
                          </a:solidFill>
                          <a:effectLst/>
                          <a:latin typeface="Times New Roman" panose="02020603050405020304" pitchFamily="18" charset="0"/>
                        </a:rPr>
                        <a:t>ACT/365</a:t>
                      </a:r>
                    </a:p>
                  </a:txBody>
                  <a:tcPr marL="0" marR="0" marT="0" marB="0" anchor="b">
                    <a:lnL>
                      <a:noFill/>
                    </a:lnL>
                    <a:lnR>
                      <a:noFill/>
                    </a:lnR>
                    <a:lnT>
                      <a:noFill/>
                    </a:lnT>
                    <a:lnB>
                      <a:noFill/>
                    </a:lnB>
                    <a:solidFill>
                      <a:srgbClr val="DDEBF7"/>
                    </a:solidFill>
                  </a:tcPr>
                </a:tc>
                <a:tc>
                  <a:txBody>
                    <a:bodyPr/>
                    <a:lstStyle/>
                    <a:p>
                      <a:pPr algn="l" fontAlgn="b"/>
                      <a:r>
                        <a:rPr lang="en-US" sz="2000" b="0" i="0" u="none" strike="noStrike">
                          <a:solidFill>
                            <a:srgbClr val="002060"/>
                          </a:solidFill>
                          <a:effectLst/>
                          <a:latin typeface="Times New Roman" panose="02020603050405020304" pitchFamily="18" charset="0"/>
                        </a:rPr>
                        <a:t>ACT/365</a:t>
                      </a:r>
                    </a:p>
                  </a:txBody>
                  <a:tcPr marL="0" marR="0" marT="0" marB="0" anchor="b">
                    <a:lnL>
                      <a:noFill/>
                    </a:lnL>
                    <a:lnR>
                      <a:noFill/>
                    </a:lnR>
                    <a:lnT>
                      <a:noFill/>
                    </a:lnT>
                    <a:lnB>
                      <a:noFill/>
                    </a:lnB>
                    <a:solidFill>
                      <a:srgbClr val="DDEBF7"/>
                    </a:solidFill>
                  </a:tcPr>
                </a:tc>
                <a:extLst>
                  <a:ext uri="{0D108BD9-81ED-4DB2-BD59-A6C34878D82A}">
                    <a16:rowId xmlns:a16="http://schemas.microsoft.com/office/drawing/2014/main" val="4167822655"/>
                  </a:ext>
                </a:extLst>
              </a:tr>
              <a:tr h="167640">
                <a:tc>
                  <a:txBody>
                    <a:bodyPr/>
                    <a:lstStyle/>
                    <a:p>
                      <a:pPr algn="l" fontAlgn="b"/>
                      <a:r>
                        <a:rPr lang="en-US" sz="2000" b="0" i="0" u="none" strike="noStrike">
                          <a:solidFill>
                            <a:srgbClr val="002060"/>
                          </a:solidFill>
                          <a:effectLst/>
                          <a:latin typeface="Times New Roman" panose="02020603050405020304" pitchFamily="18" charset="0"/>
                        </a:rPr>
                        <a:t>US</a:t>
                      </a: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l" fontAlgn="b"/>
                      <a:r>
                        <a:rPr lang="en-US" sz="2000" b="0" i="0" u="none" strike="noStrike">
                          <a:solidFill>
                            <a:srgbClr val="002060"/>
                          </a:solidFill>
                          <a:effectLst/>
                          <a:latin typeface="Times New Roman" panose="02020603050405020304" pitchFamily="18" charset="0"/>
                        </a:rPr>
                        <a:t>ACT/360</a:t>
                      </a: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l" fontAlgn="b"/>
                      <a:r>
                        <a:rPr lang="en-US" sz="2000" b="0" i="0" u="none" strike="noStrike" dirty="0">
                          <a:solidFill>
                            <a:srgbClr val="002060"/>
                          </a:solidFill>
                          <a:effectLst/>
                          <a:latin typeface="Times New Roman" panose="02020603050405020304" pitchFamily="18" charset="0"/>
                        </a:rPr>
                        <a:t>ACT/360</a:t>
                      </a: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98650936"/>
                  </a:ext>
                </a:extLst>
              </a:tr>
            </a:tbl>
          </a:graphicData>
        </a:graphic>
      </p:graphicFrame>
    </p:spTree>
    <p:extLst>
      <p:ext uri="{BB962C8B-B14F-4D97-AF65-F5344CB8AC3E}">
        <p14:creationId xmlns:p14="http://schemas.microsoft.com/office/powerpoint/2010/main" val="1611886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571F-7102-436D-B56D-E49904A51A31}"/>
              </a:ext>
            </a:extLst>
          </p:cNvPr>
          <p:cNvSpPr>
            <a:spLocks noGrp="1"/>
          </p:cNvSpPr>
          <p:nvPr>
            <p:ph type="title"/>
          </p:nvPr>
        </p:nvSpPr>
        <p:spPr/>
        <p:txBody>
          <a:bodyPr/>
          <a:lstStyle/>
          <a:p>
            <a:r>
              <a:rPr lang="en-US" dirty="0"/>
              <a:t>Forward Transactions</a:t>
            </a:r>
          </a:p>
        </p:txBody>
      </p:sp>
      <p:sp>
        <p:nvSpPr>
          <p:cNvPr id="3" name="Content Placeholder 2">
            <a:extLst>
              <a:ext uri="{FF2B5EF4-FFF2-40B4-BE49-F238E27FC236}">
                <a16:creationId xmlns:a16="http://schemas.microsoft.com/office/drawing/2014/main" id="{1B91E872-B792-4F86-B814-AB33ADC11014}"/>
              </a:ext>
            </a:extLst>
          </p:cNvPr>
          <p:cNvSpPr>
            <a:spLocks noGrp="1"/>
          </p:cNvSpPr>
          <p:nvPr>
            <p:ph idx="1"/>
          </p:nvPr>
        </p:nvSpPr>
        <p:spPr>
          <a:xfrm>
            <a:off x="581025" y="1930908"/>
            <a:ext cx="7772400" cy="4050792"/>
          </a:xfrm>
        </p:spPr>
        <p:txBody>
          <a:bodyPr>
            <a:normAutofit/>
          </a:bodyPr>
          <a:lstStyle/>
          <a:p>
            <a:r>
              <a:rPr lang="en-US" dirty="0"/>
              <a:t>EUR 5,000,000 payable due in one year. </a:t>
            </a:r>
          </a:p>
          <a:p>
            <a:r>
              <a:rPr lang="en-US" dirty="0"/>
              <a:t>They receive the following quotes: </a:t>
            </a:r>
          </a:p>
          <a:p>
            <a:pPr lvl="1"/>
            <a:r>
              <a:rPr lang="en-US" dirty="0"/>
              <a:t>Spot EUR/USD is 1.3176/77 </a:t>
            </a:r>
          </a:p>
          <a:p>
            <a:pPr lvl="1"/>
            <a:r>
              <a:rPr lang="en-US" dirty="0"/>
              <a:t>The one year Forward (outright) is 1.3366/74</a:t>
            </a:r>
          </a:p>
          <a:p>
            <a:r>
              <a:rPr lang="en-US" dirty="0"/>
              <a:t>What is the amount of USD that you will have to pay one year from now if you were to enter the forward contract? </a:t>
            </a:r>
          </a:p>
          <a:p>
            <a:pPr lvl="1"/>
            <a:endParaRPr lang="en-US" dirty="0"/>
          </a:p>
          <a:p>
            <a:pPr marL="274320" lvl="1" indent="0">
              <a:buNone/>
            </a:pPr>
            <a:endParaRPr lang="en-US" dirty="0"/>
          </a:p>
          <a:p>
            <a:endParaRPr lang="en-US" dirty="0"/>
          </a:p>
        </p:txBody>
      </p:sp>
      <p:sp>
        <p:nvSpPr>
          <p:cNvPr id="5" name="Oval 4">
            <a:extLst>
              <a:ext uri="{FF2B5EF4-FFF2-40B4-BE49-F238E27FC236}">
                <a16:creationId xmlns:a16="http://schemas.microsoft.com/office/drawing/2014/main" id="{9B7E6077-86CC-4B95-A449-4E644E27884A}"/>
              </a:ext>
            </a:extLst>
          </p:cNvPr>
          <p:cNvSpPr/>
          <p:nvPr/>
        </p:nvSpPr>
        <p:spPr>
          <a:xfrm>
            <a:off x="981075" y="2971800"/>
            <a:ext cx="5667375"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765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571F-7102-436D-B56D-E49904A51A31}"/>
              </a:ext>
            </a:extLst>
          </p:cNvPr>
          <p:cNvSpPr>
            <a:spLocks noGrp="1"/>
          </p:cNvSpPr>
          <p:nvPr>
            <p:ph type="title"/>
          </p:nvPr>
        </p:nvSpPr>
        <p:spPr/>
        <p:txBody>
          <a:bodyPr/>
          <a:lstStyle/>
          <a:p>
            <a:r>
              <a:rPr lang="en-US" dirty="0"/>
              <a:t>Forward Transactions</a:t>
            </a:r>
          </a:p>
        </p:txBody>
      </p:sp>
      <p:sp>
        <p:nvSpPr>
          <p:cNvPr id="3" name="Content Placeholder 2">
            <a:extLst>
              <a:ext uri="{FF2B5EF4-FFF2-40B4-BE49-F238E27FC236}">
                <a16:creationId xmlns:a16="http://schemas.microsoft.com/office/drawing/2014/main" id="{1B91E872-B792-4F86-B814-AB33ADC11014}"/>
              </a:ext>
            </a:extLst>
          </p:cNvPr>
          <p:cNvSpPr>
            <a:spLocks noGrp="1"/>
          </p:cNvSpPr>
          <p:nvPr>
            <p:ph idx="1"/>
          </p:nvPr>
        </p:nvSpPr>
        <p:spPr>
          <a:xfrm>
            <a:off x="581025" y="1930908"/>
            <a:ext cx="7772400" cy="4050792"/>
          </a:xfrm>
        </p:spPr>
        <p:txBody>
          <a:bodyPr>
            <a:normAutofit/>
          </a:bodyPr>
          <a:lstStyle/>
          <a:p>
            <a:r>
              <a:rPr lang="en-US" dirty="0"/>
              <a:t>EUR 5,000,000 payable due in one year. </a:t>
            </a:r>
          </a:p>
          <a:p>
            <a:r>
              <a:rPr lang="en-US" dirty="0"/>
              <a:t>They receive the following quotes: </a:t>
            </a:r>
          </a:p>
          <a:p>
            <a:pPr lvl="1"/>
            <a:r>
              <a:rPr lang="en-US" dirty="0"/>
              <a:t>Spot EUR/USD is 1.3176/77 </a:t>
            </a:r>
          </a:p>
          <a:p>
            <a:pPr lvl="1"/>
            <a:r>
              <a:rPr lang="en-US" dirty="0"/>
              <a:t>The one year Forward (outright) is 1.3366/74</a:t>
            </a:r>
          </a:p>
          <a:p>
            <a:r>
              <a:rPr lang="en-US" dirty="0"/>
              <a:t>What is the amount of USD that you will have to pay one year from now if you were to enter the forward contract? </a:t>
            </a:r>
          </a:p>
          <a:p>
            <a:pPr lvl="1"/>
            <a:endParaRPr lang="en-US" dirty="0"/>
          </a:p>
          <a:p>
            <a:pPr lvl="1"/>
            <a:r>
              <a:rPr lang="en-US" dirty="0"/>
              <a:t>The one year Forward (outright) is 1.3366/74</a:t>
            </a:r>
          </a:p>
          <a:p>
            <a:pPr lvl="1"/>
            <a:endParaRPr lang="en-US" dirty="0"/>
          </a:p>
          <a:p>
            <a:endParaRPr lang="en-US" dirty="0"/>
          </a:p>
        </p:txBody>
      </p:sp>
      <p:pic>
        <p:nvPicPr>
          <p:cNvPr id="4" name="Picture 3">
            <a:extLst>
              <a:ext uri="{FF2B5EF4-FFF2-40B4-BE49-F238E27FC236}">
                <a16:creationId xmlns:a16="http://schemas.microsoft.com/office/drawing/2014/main" id="{2DB0A413-B11E-4E2B-A328-4FC940203603}"/>
              </a:ext>
            </a:extLst>
          </p:cNvPr>
          <p:cNvPicPr>
            <a:picLocks noChangeAspect="1"/>
          </p:cNvPicPr>
          <p:nvPr/>
        </p:nvPicPr>
        <p:blipFill>
          <a:blip r:embed="rId3"/>
          <a:stretch>
            <a:fillRect/>
          </a:stretch>
        </p:blipFill>
        <p:spPr>
          <a:xfrm>
            <a:off x="2085975" y="4764025"/>
            <a:ext cx="2571750" cy="781050"/>
          </a:xfrm>
          <a:prstGeom prst="rect">
            <a:avLst/>
          </a:prstGeom>
        </p:spPr>
      </p:pic>
      <p:sp>
        <p:nvSpPr>
          <p:cNvPr id="5" name="Oval 4">
            <a:extLst>
              <a:ext uri="{FF2B5EF4-FFF2-40B4-BE49-F238E27FC236}">
                <a16:creationId xmlns:a16="http://schemas.microsoft.com/office/drawing/2014/main" id="{3B84CCAD-4A25-4356-8B08-20F086EDE8A5}"/>
              </a:ext>
            </a:extLst>
          </p:cNvPr>
          <p:cNvSpPr/>
          <p:nvPr/>
        </p:nvSpPr>
        <p:spPr>
          <a:xfrm>
            <a:off x="3333750" y="4657725"/>
            <a:ext cx="1543050" cy="113347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BA97C85-00A9-48D0-83A4-C6E485308BC1}"/>
              </a:ext>
            </a:extLst>
          </p:cNvPr>
          <p:cNvSpPr txBox="1"/>
          <p:nvPr/>
        </p:nvSpPr>
        <p:spPr>
          <a:xfrm>
            <a:off x="476250" y="5838825"/>
            <a:ext cx="7615238" cy="923330"/>
          </a:xfrm>
          <a:prstGeom prst="rect">
            <a:avLst/>
          </a:prstGeom>
          <a:noFill/>
        </p:spPr>
        <p:txBody>
          <a:bodyPr wrap="square" rtlCol="0">
            <a:spAutoFit/>
          </a:bodyPr>
          <a:lstStyle/>
          <a:p>
            <a:r>
              <a:rPr lang="en-US" dirty="0"/>
              <a:t>ABC will need $1.3374 ($ p. Euro) * 5,000,000 Euro = </a:t>
            </a:r>
            <a:r>
              <a:rPr lang="en-US" dirty="0">
                <a:solidFill>
                  <a:srgbClr val="FF0000"/>
                </a:solidFill>
              </a:rPr>
              <a:t>$6,687,000 in one year and two days (note: transactions settle 1 year after the Spot value date which is T+1) </a:t>
            </a:r>
          </a:p>
        </p:txBody>
      </p:sp>
      <p:sp>
        <p:nvSpPr>
          <p:cNvPr id="7" name="TextBox 6">
            <a:extLst>
              <a:ext uri="{FF2B5EF4-FFF2-40B4-BE49-F238E27FC236}">
                <a16:creationId xmlns:a16="http://schemas.microsoft.com/office/drawing/2014/main" id="{B673A133-C2D1-46C0-B66C-741F689591AA}"/>
              </a:ext>
            </a:extLst>
          </p:cNvPr>
          <p:cNvSpPr txBox="1"/>
          <p:nvPr/>
        </p:nvSpPr>
        <p:spPr>
          <a:xfrm rot="20471027">
            <a:off x="5958725" y="4596704"/>
            <a:ext cx="1543050" cy="923330"/>
          </a:xfrm>
          <a:prstGeom prst="rect">
            <a:avLst/>
          </a:prstGeom>
          <a:noFill/>
          <a:ln>
            <a:solidFill>
              <a:srgbClr val="FF0000"/>
            </a:solidFill>
          </a:ln>
        </p:spPr>
        <p:txBody>
          <a:bodyPr wrap="square" rtlCol="0">
            <a:spAutoFit/>
          </a:bodyPr>
          <a:lstStyle/>
          <a:p>
            <a:r>
              <a:rPr lang="en-US" dirty="0"/>
              <a:t>We have dollars and need euros</a:t>
            </a:r>
          </a:p>
        </p:txBody>
      </p:sp>
      <p:sp>
        <p:nvSpPr>
          <p:cNvPr id="8" name="Oval 7">
            <a:extLst>
              <a:ext uri="{FF2B5EF4-FFF2-40B4-BE49-F238E27FC236}">
                <a16:creationId xmlns:a16="http://schemas.microsoft.com/office/drawing/2014/main" id="{4913C7A4-5F57-4E90-898D-A8FC5B3E2974}"/>
              </a:ext>
            </a:extLst>
          </p:cNvPr>
          <p:cNvSpPr/>
          <p:nvPr/>
        </p:nvSpPr>
        <p:spPr>
          <a:xfrm>
            <a:off x="628560" y="2946526"/>
            <a:ext cx="6071260" cy="5282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337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571F-7102-436D-B56D-E49904A51A31}"/>
              </a:ext>
            </a:extLst>
          </p:cNvPr>
          <p:cNvSpPr>
            <a:spLocks noGrp="1"/>
          </p:cNvSpPr>
          <p:nvPr>
            <p:ph type="title"/>
          </p:nvPr>
        </p:nvSpPr>
        <p:spPr/>
        <p:txBody>
          <a:bodyPr/>
          <a:lstStyle/>
          <a:p>
            <a:r>
              <a:rPr lang="en-US" dirty="0"/>
              <a:t>Forward Transactions</a:t>
            </a:r>
          </a:p>
        </p:txBody>
      </p:sp>
      <p:sp>
        <p:nvSpPr>
          <p:cNvPr id="3" name="Content Placeholder 2">
            <a:extLst>
              <a:ext uri="{FF2B5EF4-FFF2-40B4-BE49-F238E27FC236}">
                <a16:creationId xmlns:a16="http://schemas.microsoft.com/office/drawing/2014/main" id="{1B91E872-B792-4F86-B814-AB33ADC11014}"/>
              </a:ext>
            </a:extLst>
          </p:cNvPr>
          <p:cNvSpPr>
            <a:spLocks noGrp="1"/>
          </p:cNvSpPr>
          <p:nvPr>
            <p:ph idx="1"/>
          </p:nvPr>
        </p:nvSpPr>
        <p:spPr>
          <a:xfrm>
            <a:off x="581025" y="1930908"/>
            <a:ext cx="8134350" cy="4442460"/>
          </a:xfrm>
        </p:spPr>
        <p:txBody>
          <a:bodyPr>
            <a:normAutofit/>
          </a:bodyPr>
          <a:lstStyle/>
          <a:p>
            <a:r>
              <a:rPr lang="en-US" dirty="0"/>
              <a:t>ABC has EUR 5,000,000 payable due in one year. </a:t>
            </a:r>
          </a:p>
          <a:p>
            <a:r>
              <a:rPr lang="en-US" dirty="0"/>
              <a:t>Let’s assume ABC’s did not hedge the transfer, what would have been is USD amount if the applicable Spot rate in one year was EUR/USD 1.2455/1.2500? What if it was EUR/USD 1.3456/1.3500?. </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708560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571F-7102-436D-B56D-E49904A51A31}"/>
              </a:ext>
            </a:extLst>
          </p:cNvPr>
          <p:cNvSpPr>
            <a:spLocks noGrp="1"/>
          </p:cNvSpPr>
          <p:nvPr>
            <p:ph type="title"/>
          </p:nvPr>
        </p:nvSpPr>
        <p:spPr/>
        <p:txBody>
          <a:bodyPr/>
          <a:lstStyle/>
          <a:p>
            <a:r>
              <a:rPr lang="en-US" dirty="0"/>
              <a:t>Forward Transactions</a:t>
            </a:r>
          </a:p>
        </p:txBody>
      </p:sp>
      <p:sp>
        <p:nvSpPr>
          <p:cNvPr id="3" name="Content Placeholder 2">
            <a:extLst>
              <a:ext uri="{FF2B5EF4-FFF2-40B4-BE49-F238E27FC236}">
                <a16:creationId xmlns:a16="http://schemas.microsoft.com/office/drawing/2014/main" id="{1B91E872-B792-4F86-B814-AB33ADC11014}"/>
              </a:ext>
            </a:extLst>
          </p:cNvPr>
          <p:cNvSpPr>
            <a:spLocks noGrp="1"/>
          </p:cNvSpPr>
          <p:nvPr>
            <p:ph idx="1"/>
          </p:nvPr>
        </p:nvSpPr>
        <p:spPr>
          <a:xfrm>
            <a:off x="581024" y="1930908"/>
            <a:ext cx="8086725" cy="4442460"/>
          </a:xfrm>
        </p:spPr>
        <p:txBody>
          <a:bodyPr>
            <a:normAutofit/>
          </a:bodyPr>
          <a:lstStyle/>
          <a:p>
            <a:r>
              <a:rPr lang="en-US" dirty="0"/>
              <a:t>ABC has EUR 5,000,000 payable due in one year. </a:t>
            </a:r>
          </a:p>
          <a:p>
            <a:r>
              <a:rPr lang="en-US" dirty="0"/>
              <a:t>Let’s assume ABC’s did not hedge the transfer, what would have been is USD amount if the applicable Spot rate in one year was EUR/USD 1.2455/1.2500? What if it was EUR/USD 1.3456/1.3500?. </a:t>
            </a:r>
          </a:p>
          <a:p>
            <a:pPr lvl="1"/>
            <a:endParaRPr lang="en-US" dirty="0"/>
          </a:p>
          <a:p>
            <a:pPr lvl="1"/>
            <a:endParaRPr lang="en-US" dirty="0"/>
          </a:p>
          <a:p>
            <a:endParaRPr lang="en-US" dirty="0"/>
          </a:p>
        </p:txBody>
      </p:sp>
      <p:pic>
        <p:nvPicPr>
          <p:cNvPr id="4" name="Picture 3">
            <a:extLst>
              <a:ext uri="{FF2B5EF4-FFF2-40B4-BE49-F238E27FC236}">
                <a16:creationId xmlns:a16="http://schemas.microsoft.com/office/drawing/2014/main" id="{23ED09D0-E87C-4EFA-9335-0E1FF1C0FA25}"/>
              </a:ext>
            </a:extLst>
          </p:cNvPr>
          <p:cNvPicPr>
            <a:picLocks noChangeAspect="1"/>
          </p:cNvPicPr>
          <p:nvPr/>
        </p:nvPicPr>
        <p:blipFill>
          <a:blip r:embed="rId3"/>
          <a:stretch>
            <a:fillRect/>
          </a:stretch>
        </p:blipFill>
        <p:spPr>
          <a:xfrm>
            <a:off x="1895475" y="3540252"/>
            <a:ext cx="3805144" cy="1162050"/>
          </a:xfrm>
          <a:prstGeom prst="rect">
            <a:avLst/>
          </a:prstGeom>
        </p:spPr>
      </p:pic>
      <p:sp>
        <p:nvSpPr>
          <p:cNvPr id="5" name="TextBox 4">
            <a:extLst>
              <a:ext uri="{FF2B5EF4-FFF2-40B4-BE49-F238E27FC236}">
                <a16:creationId xmlns:a16="http://schemas.microsoft.com/office/drawing/2014/main" id="{8D53D20A-A22B-4911-8451-731079D841C8}"/>
              </a:ext>
            </a:extLst>
          </p:cNvPr>
          <p:cNvSpPr txBox="1"/>
          <p:nvPr/>
        </p:nvSpPr>
        <p:spPr>
          <a:xfrm rot="20471027">
            <a:off x="6243544" y="3554802"/>
            <a:ext cx="1543050" cy="923330"/>
          </a:xfrm>
          <a:prstGeom prst="rect">
            <a:avLst/>
          </a:prstGeom>
          <a:noFill/>
          <a:ln>
            <a:solidFill>
              <a:srgbClr val="FF0000"/>
            </a:solidFill>
          </a:ln>
        </p:spPr>
        <p:txBody>
          <a:bodyPr wrap="square" rtlCol="0">
            <a:spAutoFit/>
          </a:bodyPr>
          <a:lstStyle/>
          <a:p>
            <a:r>
              <a:rPr lang="en-US" dirty="0"/>
              <a:t>We have dollars and need euros</a:t>
            </a:r>
          </a:p>
        </p:txBody>
      </p:sp>
      <p:sp>
        <p:nvSpPr>
          <p:cNvPr id="6" name="Oval 5">
            <a:extLst>
              <a:ext uri="{FF2B5EF4-FFF2-40B4-BE49-F238E27FC236}">
                <a16:creationId xmlns:a16="http://schemas.microsoft.com/office/drawing/2014/main" id="{7BD7BF5D-C6F6-459B-850F-F87BEB6A7002}"/>
              </a:ext>
            </a:extLst>
          </p:cNvPr>
          <p:cNvSpPr/>
          <p:nvPr/>
        </p:nvSpPr>
        <p:spPr>
          <a:xfrm>
            <a:off x="3895726" y="3317748"/>
            <a:ext cx="2057400" cy="15876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E1A88D-9C4E-4E03-9D5F-4ADCD6A95BC9}"/>
              </a:ext>
            </a:extLst>
          </p:cNvPr>
          <p:cNvSpPr txBox="1"/>
          <p:nvPr/>
        </p:nvSpPr>
        <p:spPr>
          <a:xfrm>
            <a:off x="685800" y="5015628"/>
            <a:ext cx="6829425" cy="923330"/>
          </a:xfrm>
          <a:prstGeom prst="rect">
            <a:avLst/>
          </a:prstGeom>
          <a:noFill/>
        </p:spPr>
        <p:txBody>
          <a:bodyPr wrap="square" rtlCol="0">
            <a:spAutoFit/>
          </a:bodyPr>
          <a:lstStyle/>
          <a:p>
            <a:r>
              <a:rPr lang="en-US" dirty="0"/>
              <a:t>Alt1: 1.25 ($ per euro) * 5,000,000 Euro = $6,250,000</a:t>
            </a:r>
          </a:p>
          <a:p>
            <a:endParaRPr lang="en-US" dirty="0"/>
          </a:p>
          <a:p>
            <a:r>
              <a:rPr lang="en-US" dirty="0"/>
              <a:t>Alt2:1.35 ($ per euro) *5,000,000 Euro= $6,750,000</a:t>
            </a:r>
          </a:p>
        </p:txBody>
      </p:sp>
      <p:sp>
        <p:nvSpPr>
          <p:cNvPr id="8" name="Rectangle 7">
            <a:extLst>
              <a:ext uri="{FF2B5EF4-FFF2-40B4-BE49-F238E27FC236}">
                <a16:creationId xmlns:a16="http://schemas.microsoft.com/office/drawing/2014/main" id="{9FDA2D6D-6907-4EFF-98AB-AAAD96BB5CFC}"/>
              </a:ext>
            </a:extLst>
          </p:cNvPr>
          <p:cNvSpPr/>
          <p:nvPr/>
        </p:nvSpPr>
        <p:spPr>
          <a:xfrm>
            <a:off x="6826575" y="5292971"/>
            <a:ext cx="1377300" cy="369332"/>
          </a:xfrm>
          <a:prstGeom prst="rect">
            <a:avLst/>
          </a:prstGeom>
        </p:spPr>
        <p:txBody>
          <a:bodyPr wrap="none">
            <a:spAutoFit/>
          </a:bodyPr>
          <a:lstStyle/>
          <a:p>
            <a:r>
              <a:rPr lang="en-US" dirty="0">
                <a:solidFill>
                  <a:srgbClr val="FF0000"/>
                </a:solidFill>
              </a:rPr>
              <a:t>$6,687,000 </a:t>
            </a:r>
            <a:endParaRPr lang="en-US" dirty="0"/>
          </a:p>
        </p:txBody>
      </p:sp>
      <p:cxnSp>
        <p:nvCxnSpPr>
          <p:cNvPr id="10" name="Straight Arrow Connector 9">
            <a:extLst>
              <a:ext uri="{FF2B5EF4-FFF2-40B4-BE49-F238E27FC236}">
                <a16:creationId xmlns:a16="http://schemas.microsoft.com/office/drawing/2014/main" id="{2328FA8E-D6A4-42A0-8CC4-556DE55008CF}"/>
              </a:ext>
            </a:extLst>
          </p:cNvPr>
          <p:cNvCxnSpPr/>
          <p:nvPr/>
        </p:nvCxnSpPr>
        <p:spPr>
          <a:xfrm>
            <a:off x="6334125" y="5191125"/>
            <a:ext cx="409575" cy="162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493816E-518F-458E-8071-ABBAC0073096}"/>
              </a:ext>
            </a:extLst>
          </p:cNvPr>
          <p:cNvCxnSpPr/>
          <p:nvPr/>
        </p:nvCxnSpPr>
        <p:spPr>
          <a:xfrm flipV="1">
            <a:off x="6135873" y="5562600"/>
            <a:ext cx="617352" cy="180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74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391869"/>
            <a:ext cx="7772400" cy="4050792"/>
          </a:xfrm>
        </p:spPr>
        <p:txBody>
          <a:bodyPr/>
          <a:lstStyle/>
          <a:p>
            <a:r>
              <a:rPr lang="en-US" sz="1800" dirty="0"/>
              <a:t>Assume that you invest in a German Corporate Bond and you expect to earn </a:t>
            </a:r>
            <a:r>
              <a:rPr lang="en-US" sz="1800" dirty="0">
                <a:solidFill>
                  <a:srgbClr val="FF0000"/>
                </a:solidFill>
              </a:rPr>
              <a:t>4% return in Euro terms</a:t>
            </a:r>
            <a:r>
              <a:rPr lang="en-US" sz="1800" dirty="0"/>
              <a:t>. Current </a:t>
            </a:r>
            <a:r>
              <a:rPr lang="en-US" sz="1800" dirty="0">
                <a:solidFill>
                  <a:srgbClr val="FF0000"/>
                </a:solidFill>
              </a:rPr>
              <a:t>spot rate is $1.1990 per Euro </a:t>
            </a:r>
            <a:r>
              <a:rPr lang="en-US" sz="1800" dirty="0"/>
              <a:t>and </a:t>
            </a:r>
            <a:r>
              <a:rPr lang="en-US" sz="1800" dirty="0">
                <a:solidFill>
                  <a:srgbClr val="FF0000"/>
                </a:solidFill>
              </a:rPr>
              <a:t>spot rate expected in one year is $1.2500</a:t>
            </a:r>
            <a:r>
              <a:rPr lang="en-US" sz="1800" dirty="0"/>
              <a:t>. What would be your </a:t>
            </a:r>
            <a:r>
              <a:rPr lang="en-US" sz="1800" dirty="0">
                <a:solidFill>
                  <a:srgbClr val="FF0000"/>
                </a:solidFill>
              </a:rPr>
              <a:t>dollar return </a:t>
            </a:r>
            <a:r>
              <a:rPr lang="en-US" sz="1800" dirty="0"/>
              <a:t>on your Euro investment?</a:t>
            </a:r>
          </a:p>
        </p:txBody>
      </p:sp>
      <p:sp>
        <p:nvSpPr>
          <p:cNvPr id="7" name="Rectangle 2">
            <a:extLst>
              <a:ext uri="{FF2B5EF4-FFF2-40B4-BE49-F238E27FC236}">
                <a16:creationId xmlns:a16="http://schemas.microsoft.com/office/drawing/2014/main" id="{CC1DB398-2790-4165-BE45-E438BE92212A}"/>
              </a:ext>
            </a:extLst>
          </p:cNvPr>
          <p:cNvSpPr txBox="1">
            <a:spLocks noChangeArrowheads="1"/>
          </p:cNvSpPr>
          <p:nvPr/>
        </p:nvSpPr>
        <p:spPr>
          <a:xfrm>
            <a:off x="352425" y="782525"/>
            <a:ext cx="8239125"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en-US" dirty="0"/>
              <a:t>Using IFE to determine return on foreign investment</a:t>
            </a:r>
            <a:endParaRPr lang="en-US" sz="2400" dirty="0"/>
          </a:p>
        </p:txBody>
      </p:sp>
    </p:spTree>
    <p:extLst>
      <p:ext uri="{BB962C8B-B14F-4D97-AF65-F5344CB8AC3E}">
        <p14:creationId xmlns:p14="http://schemas.microsoft.com/office/powerpoint/2010/main" val="2350382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2992-9B02-407A-A721-D447CE0154ED}"/>
              </a:ext>
            </a:extLst>
          </p:cNvPr>
          <p:cNvSpPr>
            <a:spLocks noGrp="1"/>
          </p:cNvSpPr>
          <p:nvPr>
            <p:ph type="title"/>
          </p:nvPr>
        </p:nvSpPr>
        <p:spPr/>
        <p:txBody>
          <a:bodyPr/>
          <a:lstStyle/>
          <a:p>
            <a:r>
              <a:rPr lang="en-US" dirty="0" err="1"/>
              <a:t>ForwardS</a:t>
            </a:r>
            <a:endParaRPr lang="en-US" dirty="0"/>
          </a:p>
        </p:txBody>
      </p:sp>
      <p:sp>
        <p:nvSpPr>
          <p:cNvPr id="6" name="Content Placeholder 5">
            <a:extLst>
              <a:ext uri="{FF2B5EF4-FFF2-40B4-BE49-F238E27FC236}">
                <a16:creationId xmlns:a16="http://schemas.microsoft.com/office/drawing/2014/main" id="{FB946F0C-D59A-4E2B-B6A7-C225579F4EA1}"/>
              </a:ext>
            </a:extLst>
          </p:cNvPr>
          <p:cNvSpPr>
            <a:spLocks noGrp="1"/>
          </p:cNvSpPr>
          <p:nvPr>
            <p:ph idx="1"/>
          </p:nvPr>
        </p:nvSpPr>
        <p:spPr>
          <a:xfrm>
            <a:off x="685800" y="1827897"/>
            <a:ext cx="7772400" cy="4050792"/>
          </a:xfrm>
        </p:spPr>
        <p:txBody>
          <a:bodyPr/>
          <a:lstStyle/>
          <a:p>
            <a:r>
              <a:rPr lang="en-US" dirty="0"/>
              <a:t>Christoph </a:t>
            </a:r>
            <a:r>
              <a:rPr lang="en-US" dirty="0" err="1"/>
              <a:t>Hoffeman</a:t>
            </a:r>
            <a:r>
              <a:rPr lang="en-US" dirty="0"/>
              <a:t> trades currency for </a:t>
            </a:r>
            <a:r>
              <a:rPr lang="en-US" dirty="0" err="1"/>
              <a:t>Kapinsky</a:t>
            </a:r>
            <a:r>
              <a:rPr lang="en-US" dirty="0"/>
              <a:t> Capital of Geneva. Christoph has $10 million to begin with, and he must state all profits at the end of any speculation in U.S. dollars. The spot rate on the euro is EUR/USD1.3358, while the 30-day forward rate is EUR/USD 1.3350.</a:t>
            </a:r>
          </a:p>
          <a:p>
            <a:r>
              <a:rPr lang="en-US" dirty="0"/>
              <a:t>a.  If Christoph believes the euro will continue to rise in value against the U.S. dollar, so that he expects the spot rate to be $1.3600/€ at the end of 30 days, what should he do?</a:t>
            </a:r>
          </a:p>
          <a:p>
            <a:r>
              <a:rPr lang="en-US" dirty="0"/>
              <a:t>b.  If Christoph believes the euro will depreciate in value against the U.S. dollar, so that he expects the spot rate to be $1.2800/€ at the end of 30 days, what should he do?</a:t>
            </a:r>
          </a:p>
        </p:txBody>
      </p:sp>
    </p:spTree>
    <p:extLst>
      <p:ext uri="{BB962C8B-B14F-4D97-AF65-F5344CB8AC3E}">
        <p14:creationId xmlns:p14="http://schemas.microsoft.com/office/powerpoint/2010/main" val="3726877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2992-9B02-407A-A721-D447CE0154ED}"/>
              </a:ext>
            </a:extLst>
          </p:cNvPr>
          <p:cNvSpPr>
            <a:spLocks noGrp="1"/>
          </p:cNvSpPr>
          <p:nvPr>
            <p:ph type="title"/>
          </p:nvPr>
        </p:nvSpPr>
        <p:spPr/>
        <p:txBody>
          <a:bodyPr/>
          <a:lstStyle/>
          <a:p>
            <a:r>
              <a:rPr lang="en-US" dirty="0" err="1"/>
              <a:t>ForwardS</a:t>
            </a:r>
            <a:endParaRPr lang="en-US" dirty="0"/>
          </a:p>
        </p:txBody>
      </p:sp>
      <p:sp>
        <p:nvSpPr>
          <p:cNvPr id="6" name="Content Placeholder 5">
            <a:extLst>
              <a:ext uri="{FF2B5EF4-FFF2-40B4-BE49-F238E27FC236}">
                <a16:creationId xmlns:a16="http://schemas.microsoft.com/office/drawing/2014/main" id="{FB946F0C-D59A-4E2B-B6A7-C225579F4EA1}"/>
              </a:ext>
            </a:extLst>
          </p:cNvPr>
          <p:cNvSpPr>
            <a:spLocks noGrp="1"/>
          </p:cNvSpPr>
          <p:nvPr>
            <p:ph idx="1"/>
          </p:nvPr>
        </p:nvSpPr>
        <p:spPr>
          <a:xfrm>
            <a:off x="685800" y="1827897"/>
            <a:ext cx="7772400" cy="4050792"/>
          </a:xfrm>
        </p:spPr>
        <p:txBody>
          <a:bodyPr/>
          <a:lstStyle/>
          <a:p>
            <a:r>
              <a:rPr lang="en-US" dirty="0"/>
              <a:t>Christoph </a:t>
            </a:r>
            <a:r>
              <a:rPr lang="en-US" dirty="0" err="1"/>
              <a:t>Hoffeman</a:t>
            </a:r>
            <a:r>
              <a:rPr lang="en-US" dirty="0"/>
              <a:t> trades currency for </a:t>
            </a:r>
            <a:r>
              <a:rPr lang="en-US" dirty="0" err="1"/>
              <a:t>Kapinsky</a:t>
            </a:r>
            <a:r>
              <a:rPr lang="en-US" dirty="0"/>
              <a:t> Capital of Geneva. Christoph has $10 million to begin with, and he must state all profits at the end of any speculation in U.S. dollars. The spot rate on the euro is EUR/USD1.3358, while the 30-day forward rate is EUR/USD 1.3350.</a:t>
            </a:r>
          </a:p>
          <a:p>
            <a:r>
              <a:rPr lang="en-US" dirty="0"/>
              <a:t>a.  If Christoph believes the euro will continue to rise in value against the U.S. dollar, so that he expects the spot rate to be $1.3600/€ at the end of 30 days, what should he do?</a:t>
            </a:r>
          </a:p>
        </p:txBody>
      </p:sp>
      <p:pic>
        <p:nvPicPr>
          <p:cNvPr id="3" name="Picture 2">
            <a:extLst>
              <a:ext uri="{FF2B5EF4-FFF2-40B4-BE49-F238E27FC236}">
                <a16:creationId xmlns:a16="http://schemas.microsoft.com/office/drawing/2014/main" id="{9F3A237A-24F4-4E78-BEF0-F147AE813019}"/>
              </a:ext>
            </a:extLst>
          </p:cNvPr>
          <p:cNvPicPr>
            <a:picLocks noChangeAspect="1"/>
          </p:cNvPicPr>
          <p:nvPr/>
        </p:nvPicPr>
        <p:blipFill>
          <a:blip r:embed="rId2"/>
          <a:stretch>
            <a:fillRect/>
          </a:stretch>
        </p:blipFill>
        <p:spPr>
          <a:xfrm>
            <a:off x="835554" y="4516084"/>
            <a:ext cx="7721428" cy="1362605"/>
          </a:xfrm>
          <a:prstGeom prst="rect">
            <a:avLst/>
          </a:prstGeom>
        </p:spPr>
      </p:pic>
      <p:sp>
        <p:nvSpPr>
          <p:cNvPr id="4" name="Oval 3">
            <a:extLst>
              <a:ext uri="{FF2B5EF4-FFF2-40B4-BE49-F238E27FC236}">
                <a16:creationId xmlns:a16="http://schemas.microsoft.com/office/drawing/2014/main" id="{AAECACD5-69D0-4FAE-AB51-D64F51EBA449}"/>
              </a:ext>
            </a:extLst>
          </p:cNvPr>
          <p:cNvSpPr/>
          <p:nvPr/>
        </p:nvSpPr>
        <p:spPr>
          <a:xfrm>
            <a:off x="7442204" y="5320145"/>
            <a:ext cx="1189655" cy="5585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371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2992-9B02-407A-A721-D447CE0154ED}"/>
              </a:ext>
            </a:extLst>
          </p:cNvPr>
          <p:cNvSpPr>
            <a:spLocks noGrp="1"/>
          </p:cNvSpPr>
          <p:nvPr>
            <p:ph type="title"/>
          </p:nvPr>
        </p:nvSpPr>
        <p:spPr/>
        <p:txBody>
          <a:bodyPr/>
          <a:lstStyle/>
          <a:p>
            <a:r>
              <a:rPr lang="en-US" dirty="0" err="1"/>
              <a:t>ForwardS</a:t>
            </a:r>
            <a:endParaRPr lang="en-US" dirty="0"/>
          </a:p>
        </p:txBody>
      </p:sp>
      <p:pic>
        <p:nvPicPr>
          <p:cNvPr id="3" name="Picture 2">
            <a:extLst>
              <a:ext uri="{FF2B5EF4-FFF2-40B4-BE49-F238E27FC236}">
                <a16:creationId xmlns:a16="http://schemas.microsoft.com/office/drawing/2014/main" id="{9F3A237A-24F4-4E78-BEF0-F147AE813019}"/>
              </a:ext>
            </a:extLst>
          </p:cNvPr>
          <p:cNvPicPr>
            <a:picLocks noChangeAspect="1"/>
          </p:cNvPicPr>
          <p:nvPr/>
        </p:nvPicPr>
        <p:blipFill rotWithShape="1">
          <a:blip r:embed="rId3"/>
          <a:srcRect r="48684"/>
          <a:stretch/>
        </p:blipFill>
        <p:spPr>
          <a:xfrm>
            <a:off x="760632" y="1827897"/>
            <a:ext cx="3962314" cy="1362605"/>
          </a:xfrm>
          <a:prstGeom prst="rect">
            <a:avLst/>
          </a:prstGeom>
        </p:spPr>
      </p:pic>
      <p:pic>
        <p:nvPicPr>
          <p:cNvPr id="5" name="Picture 4">
            <a:extLst>
              <a:ext uri="{FF2B5EF4-FFF2-40B4-BE49-F238E27FC236}">
                <a16:creationId xmlns:a16="http://schemas.microsoft.com/office/drawing/2014/main" id="{2E556844-0786-428B-9F59-72B4ECC362A3}"/>
              </a:ext>
            </a:extLst>
          </p:cNvPr>
          <p:cNvPicPr>
            <a:picLocks noChangeAspect="1"/>
          </p:cNvPicPr>
          <p:nvPr/>
        </p:nvPicPr>
        <p:blipFill rotWithShape="1">
          <a:blip r:embed="rId3"/>
          <a:srcRect l="79863"/>
          <a:stretch/>
        </p:blipFill>
        <p:spPr>
          <a:xfrm>
            <a:off x="4722946" y="1822954"/>
            <a:ext cx="1554872" cy="1362605"/>
          </a:xfrm>
          <a:prstGeom prst="rect">
            <a:avLst/>
          </a:prstGeom>
        </p:spPr>
      </p:pic>
      <p:sp>
        <p:nvSpPr>
          <p:cNvPr id="7" name="Rectangle 6">
            <a:extLst>
              <a:ext uri="{FF2B5EF4-FFF2-40B4-BE49-F238E27FC236}">
                <a16:creationId xmlns:a16="http://schemas.microsoft.com/office/drawing/2014/main" id="{0B33B6A7-A41E-4EC9-B8B4-7DB25969903D}"/>
              </a:ext>
            </a:extLst>
          </p:cNvPr>
          <p:cNvSpPr/>
          <p:nvPr/>
        </p:nvSpPr>
        <p:spPr>
          <a:xfrm>
            <a:off x="685800" y="3772101"/>
            <a:ext cx="8087096" cy="2031325"/>
          </a:xfrm>
          <a:prstGeom prst="rect">
            <a:avLst/>
          </a:prstGeom>
        </p:spPr>
        <p:txBody>
          <a:bodyPr wrap="square">
            <a:spAutoFit/>
          </a:bodyPr>
          <a:lstStyle/>
          <a:p>
            <a:r>
              <a:rPr lang="en-US" dirty="0"/>
              <a:t>In this case, </a:t>
            </a:r>
            <a:r>
              <a:rPr lang="en-US" dirty="0">
                <a:solidFill>
                  <a:srgbClr val="FF0000"/>
                </a:solidFill>
              </a:rPr>
              <a:t>Christoph believes the dollar will be trading at $1.36/€ </a:t>
            </a:r>
            <a:r>
              <a:rPr lang="en-US" dirty="0"/>
              <a:t>in the open market at the end of 30 days, but he has the </a:t>
            </a:r>
            <a:r>
              <a:rPr lang="en-US" dirty="0">
                <a:solidFill>
                  <a:srgbClr val="FF0000"/>
                </a:solidFill>
              </a:rPr>
              <a:t>ability to buy or sell dollars at a forward rate of $1.3350/€</a:t>
            </a:r>
            <a:r>
              <a:rPr lang="en-US" dirty="0"/>
              <a:t>. </a:t>
            </a:r>
          </a:p>
          <a:p>
            <a:endParaRPr lang="en-US" dirty="0"/>
          </a:p>
          <a:p>
            <a:r>
              <a:rPr lang="en-US" dirty="0"/>
              <a:t>He should therefore </a:t>
            </a:r>
            <a:r>
              <a:rPr lang="en-US" dirty="0">
                <a:solidFill>
                  <a:srgbClr val="FF0000"/>
                </a:solidFill>
              </a:rPr>
              <a:t>buy euros forward 30 days </a:t>
            </a:r>
            <a:r>
              <a:rPr lang="en-US" dirty="0"/>
              <a:t>(</a:t>
            </a:r>
            <a:r>
              <a:rPr lang="en-US" dirty="0">
                <a:solidFill>
                  <a:srgbClr val="FF0000"/>
                </a:solidFill>
              </a:rPr>
              <a:t>requires no actual cash flow up-front</a:t>
            </a:r>
            <a:r>
              <a:rPr lang="en-US" dirty="0"/>
              <a:t>), and </a:t>
            </a:r>
            <a:r>
              <a:rPr lang="en-US" dirty="0">
                <a:solidFill>
                  <a:srgbClr val="FF0000"/>
                </a:solidFill>
              </a:rPr>
              <a:t>at the end of 30 days take delivery of those euros </a:t>
            </a:r>
            <a:r>
              <a:rPr lang="en-US" dirty="0"/>
              <a:t>and </a:t>
            </a:r>
            <a:r>
              <a:rPr lang="en-US" dirty="0">
                <a:solidFill>
                  <a:srgbClr val="FF0000"/>
                </a:solidFill>
              </a:rPr>
              <a:t>sell in the spot market at the higher dollar rate for profit</a:t>
            </a:r>
            <a:r>
              <a:rPr lang="en-US" dirty="0"/>
              <a:t>.</a:t>
            </a:r>
          </a:p>
        </p:txBody>
      </p:sp>
      <p:sp>
        <p:nvSpPr>
          <p:cNvPr id="10" name="TextBox 9">
            <a:extLst>
              <a:ext uri="{FF2B5EF4-FFF2-40B4-BE49-F238E27FC236}">
                <a16:creationId xmlns:a16="http://schemas.microsoft.com/office/drawing/2014/main" id="{12396959-6F47-4754-BB0C-FF4B699FE165}"/>
              </a:ext>
            </a:extLst>
          </p:cNvPr>
          <p:cNvSpPr txBox="1"/>
          <p:nvPr/>
        </p:nvSpPr>
        <p:spPr>
          <a:xfrm rot="20190224">
            <a:off x="6684998" y="1664169"/>
            <a:ext cx="2228219" cy="1200329"/>
          </a:xfrm>
          <a:prstGeom prst="rect">
            <a:avLst/>
          </a:prstGeom>
          <a:noFill/>
        </p:spPr>
        <p:txBody>
          <a:bodyPr wrap="square" rtlCol="0">
            <a:spAutoFit/>
          </a:bodyPr>
          <a:lstStyle/>
          <a:p>
            <a:r>
              <a:rPr lang="en-US" dirty="0"/>
              <a:t>Christoph anticipates increase in Euro Values (</a:t>
            </a:r>
            <a:r>
              <a:rPr lang="en-US" dirty="0" err="1"/>
              <a:t>rel</a:t>
            </a:r>
            <a:r>
              <a:rPr lang="en-US" dirty="0"/>
              <a:t> to USD)  </a:t>
            </a:r>
          </a:p>
        </p:txBody>
      </p:sp>
      <p:sp>
        <p:nvSpPr>
          <p:cNvPr id="12" name="Oval 11">
            <a:extLst>
              <a:ext uri="{FF2B5EF4-FFF2-40B4-BE49-F238E27FC236}">
                <a16:creationId xmlns:a16="http://schemas.microsoft.com/office/drawing/2014/main" id="{C8109010-C10B-4D6C-88CE-03ECABC8A937}"/>
              </a:ext>
            </a:extLst>
          </p:cNvPr>
          <p:cNvSpPr/>
          <p:nvPr/>
        </p:nvSpPr>
        <p:spPr>
          <a:xfrm>
            <a:off x="5132832" y="2921330"/>
            <a:ext cx="1304544" cy="26422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DF07164-11E0-46AB-89DF-1A426E0F14B9}"/>
              </a:ext>
            </a:extLst>
          </p:cNvPr>
          <p:cNvSpPr/>
          <p:nvPr/>
        </p:nvSpPr>
        <p:spPr>
          <a:xfrm>
            <a:off x="5073992" y="2680518"/>
            <a:ext cx="1304544" cy="26422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908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E1F6FE-6CB1-4F0D-A420-EC42BFD8902C}"/>
              </a:ext>
            </a:extLst>
          </p:cNvPr>
          <p:cNvPicPr>
            <a:picLocks noChangeAspect="1"/>
          </p:cNvPicPr>
          <p:nvPr/>
        </p:nvPicPr>
        <p:blipFill rotWithShape="1">
          <a:blip r:embed="rId3"/>
          <a:srcRect l="23122"/>
          <a:stretch/>
        </p:blipFill>
        <p:spPr>
          <a:xfrm>
            <a:off x="277374" y="4001233"/>
            <a:ext cx="8384026" cy="1726295"/>
          </a:xfrm>
          <a:prstGeom prst="rect">
            <a:avLst/>
          </a:prstGeom>
        </p:spPr>
      </p:pic>
      <p:pic>
        <p:nvPicPr>
          <p:cNvPr id="5" name="Picture 4">
            <a:extLst>
              <a:ext uri="{FF2B5EF4-FFF2-40B4-BE49-F238E27FC236}">
                <a16:creationId xmlns:a16="http://schemas.microsoft.com/office/drawing/2014/main" id="{005B0320-CEAC-48E2-9670-215D38A2F31E}"/>
              </a:ext>
            </a:extLst>
          </p:cNvPr>
          <p:cNvPicPr>
            <a:picLocks noChangeAspect="1"/>
          </p:cNvPicPr>
          <p:nvPr/>
        </p:nvPicPr>
        <p:blipFill rotWithShape="1">
          <a:blip r:embed="rId4"/>
          <a:srcRect r="48684"/>
          <a:stretch/>
        </p:blipFill>
        <p:spPr>
          <a:xfrm>
            <a:off x="760632" y="1827897"/>
            <a:ext cx="3962314" cy="1362605"/>
          </a:xfrm>
          <a:prstGeom prst="rect">
            <a:avLst/>
          </a:prstGeom>
        </p:spPr>
      </p:pic>
      <p:pic>
        <p:nvPicPr>
          <p:cNvPr id="6" name="Picture 5">
            <a:extLst>
              <a:ext uri="{FF2B5EF4-FFF2-40B4-BE49-F238E27FC236}">
                <a16:creationId xmlns:a16="http://schemas.microsoft.com/office/drawing/2014/main" id="{9582B035-AA78-4CF9-87F8-1540F9875A82}"/>
              </a:ext>
            </a:extLst>
          </p:cNvPr>
          <p:cNvPicPr>
            <a:picLocks noChangeAspect="1"/>
          </p:cNvPicPr>
          <p:nvPr/>
        </p:nvPicPr>
        <p:blipFill rotWithShape="1">
          <a:blip r:embed="rId4"/>
          <a:srcRect l="79863"/>
          <a:stretch/>
        </p:blipFill>
        <p:spPr>
          <a:xfrm>
            <a:off x="4722946" y="1834243"/>
            <a:ext cx="1554872" cy="1362605"/>
          </a:xfrm>
          <a:prstGeom prst="rect">
            <a:avLst/>
          </a:prstGeom>
        </p:spPr>
      </p:pic>
      <p:sp>
        <p:nvSpPr>
          <p:cNvPr id="9" name="Title 1">
            <a:extLst>
              <a:ext uri="{FF2B5EF4-FFF2-40B4-BE49-F238E27FC236}">
                <a16:creationId xmlns:a16="http://schemas.microsoft.com/office/drawing/2014/main" id="{B5E81E14-9345-447E-A278-FE1DAA06AB8A}"/>
              </a:ext>
            </a:extLst>
          </p:cNvPr>
          <p:cNvSpPr>
            <a:spLocks noGrp="1"/>
          </p:cNvSpPr>
          <p:nvPr>
            <p:ph type="title"/>
          </p:nvPr>
        </p:nvSpPr>
        <p:spPr>
          <a:xfrm>
            <a:off x="685800" y="484632"/>
            <a:ext cx="7772400" cy="1609344"/>
          </a:xfrm>
        </p:spPr>
        <p:txBody>
          <a:bodyPr/>
          <a:lstStyle/>
          <a:p>
            <a:r>
              <a:rPr lang="en-US" dirty="0" err="1"/>
              <a:t>ForwardS</a:t>
            </a:r>
            <a:endParaRPr lang="en-US" dirty="0"/>
          </a:p>
        </p:txBody>
      </p:sp>
      <p:sp>
        <p:nvSpPr>
          <p:cNvPr id="19" name="Right Bracket 18">
            <a:extLst>
              <a:ext uri="{FF2B5EF4-FFF2-40B4-BE49-F238E27FC236}">
                <a16:creationId xmlns:a16="http://schemas.microsoft.com/office/drawing/2014/main" id="{1FDCA85E-4BAF-4B3F-9325-02CC111981F2}"/>
              </a:ext>
            </a:extLst>
          </p:cNvPr>
          <p:cNvSpPr/>
          <p:nvPr/>
        </p:nvSpPr>
        <p:spPr>
          <a:xfrm>
            <a:off x="8661400" y="4154311"/>
            <a:ext cx="205226" cy="1162756"/>
          </a:xfrm>
          <a:prstGeom prst="rightBracket">
            <a:avLst/>
          </a:prstGeom>
          <a:ln>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65223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2992-9B02-407A-A721-D447CE0154ED}"/>
              </a:ext>
            </a:extLst>
          </p:cNvPr>
          <p:cNvSpPr>
            <a:spLocks noGrp="1"/>
          </p:cNvSpPr>
          <p:nvPr>
            <p:ph type="title"/>
          </p:nvPr>
        </p:nvSpPr>
        <p:spPr/>
        <p:txBody>
          <a:bodyPr/>
          <a:lstStyle/>
          <a:p>
            <a:r>
              <a:rPr lang="en-US" dirty="0" err="1"/>
              <a:t>ForwardS</a:t>
            </a:r>
            <a:endParaRPr lang="en-US" dirty="0"/>
          </a:p>
        </p:txBody>
      </p:sp>
      <p:sp>
        <p:nvSpPr>
          <p:cNvPr id="6" name="Content Placeholder 5">
            <a:extLst>
              <a:ext uri="{FF2B5EF4-FFF2-40B4-BE49-F238E27FC236}">
                <a16:creationId xmlns:a16="http://schemas.microsoft.com/office/drawing/2014/main" id="{FB946F0C-D59A-4E2B-B6A7-C225579F4EA1}"/>
              </a:ext>
            </a:extLst>
          </p:cNvPr>
          <p:cNvSpPr>
            <a:spLocks noGrp="1"/>
          </p:cNvSpPr>
          <p:nvPr>
            <p:ph idx="1"/>
          </p:nvPr>
        </p:nvSpPr>
        <p:spPr>
          <a:xfrm>
            <a:off x="685800" y="1827897"/>
            <a:ext cx="7772400" cy="4050792"/>
          </a:xfrm>
        </p:spPr>
        <p:txBody>
          <a:bodyPr/>
          <a:lstStyle/>
          <a:p>
            <a:r>
              <a:rPr lang="en-US" dirty="0"/>
              <a:t>Christoph </a:t>
            </a:r>
            <a:r>
              <a:rPr lang="en-US" dirty="0" err="1"/>
              <a:t>Hoffeman</a:t>
            </a:r>
            <a:r>
              <a:rPr lang="en-US" dirty="0"/>
              <a:t> trades currency for </a:t>
            </a:r>
            <a:r>
              <a:rPr lang="en-US" dirty="0" err="1"/>
              <a:t>Kapinsky</a:t>
            </a:r>
            <a:r>
              <a:rPr lang="en-US" dirty="0"/>
              <a:t> Capital of Geneva. Christoph has $10 million to begin with, and he must state all profits at the end of any speculation in U.S. dollars. The spot rate on the euro is EUR/USD1.3358, while the 30-day forward rate is EUR/USD 1.3350.</a:t>
            </a:r>
          </a:p>
          <a:p>
            <a:r>
              <a:rPr lang="en-US" dirty="0"/>
              <a:t>b.  If Christoph believes the euro will depreciate in value against the U.S. dollar, so that he expects the spot rate to be $1.2800/€ at the end of 30 days, what should he do?</a:t>
            </a:r>
          </a:p>
        </p:txBody>
      </p:sp>
      <p:grpSp>
        <p:nvGrpSpPr>
          <p:cNvPr id="4" name="Group 3">
            <a:extLst>
              <a:ext uri="{FF2B5EF4-FFF2-40B4-BE49-F238E27FC236}">
                <a16:creationId xmlns:a16="http://schemas.microsoft.com/office/drawing/2014/main" id="{E5AE58C5-2D7D-4F4D-B414-4B8AEE30EEDD}"/>
              </a:ext>
            </a:extLst>
          </p:cNvPr>
          <p:cNvGrpSpPr/>
          <p:nvPr/>
        </p:nvGrpSpPr>
        <p:grpSpPr>
          <a:xfrm>
            <a:off x="1115659" y="4615744"/>
            <a:ext cx="6520175" cy="1757623"/>
            <a:chOff x="1115659" y="4615745"/>
            <a:chExt cx="4203495" cy="990600"/>
          </a:xfrm>
        </p:grpSpPr>
        <p:pic>
          <p:nvPicPr>
            <p:cNvPr id="3" name="Picture 2">
              <a:extLst>
                <a:ext uri="{FF2B5EF4-FFF2-40B4-BE49-F238E27FC236}">
                  <a16:creationId xmlns:a16="http://schemas.microsoft.com/office/drawing/2014/main" id="{3E90BE1F-AC30-4268-B8D9-32EE3086EC7E}"/>
                </a:ext>
              </a:extLst>
            </p:cNvPr>
            <p:cNvPicPr>
              <a:picLocks noChangeAspect="1"/>
            </p:cNvPicPr>
            <p:nvPr/>
          </p:nvPicPr>
          <p:blipFill rotWithShape="1">
            <a:blip r:embed="rId2"/>
            <a:srcRect r="49702"/>
            <a:stretch/>
          </p:blipFill>
          <p:spPr>
            <a:xfrm>
              <a:off x="1115659" y="4615745"/>
              <a:ext cx="3147583" cy="990600"/>
            </a:xfrm>
            <a:prstGeom prst="rect">
              <a:avLst/>
            </a:prstGeom>
          </p:spPr>
        </p:pic>
        <p:pic>
          <p:nvPicPr>
            <p:cNvPr id="5" name="Picture 4">
              <a:extLst>
                <a:ext uri="{FF2B5EF4-FFF2-40B4-BE49-F238E27FC236}">
                  <a16:creationId xmlns:a16="http://schemas.microsoft.com/office/drawing/2014/main" id="{B767A830-7AF2-4DFB-8CDB-D5A41FC8DCAB}"/>
                </a:ext>
              </a:extLst>
            </p:cNvPr>
            <p:cNvPicPr>
              <a:picLocks noChangeAspect="1"/>
            </p:cNvPicPr>
            <p:nvPr/>
          </p:nvPicPr>
          <p:blipFill rotWithShape="1">
            <a:blip r:embed="rId2"/>
            <a:srcRect l="82747"/>
            <a:stretch/>
          </p:blipFill>
          <p:spPr>
            <a:xfrm>
              <a:off x="4239492" y="4615745"/>
              <a:ext cx="1079662" cy="990600"/>
            </a:xfrm>
            <a:prstGeom prst="rect">
              <a:avLst/>
            </a:prstGeom>
          </p:spPr>
        </p:pic>
      </p:grpSp>
    </p:spTree>
    <p:extLst>
      <p:ext uri="{BB962C8B-B14F-4D97-AF65-F5344CB8AC3E}">
        <p14:creationId xmlns:p14="http://schemas.microsoft.com/office/powerpoint/2010/main" val="4112477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2992-9B02-407A-A721-D447CE0154ED}"/>
              </a:ext>
            </a:extLst>
          </p:cNvPr>
          <p:cNvSpPr>
            <a:spLocks noGrp="1"/>
          </p:cNvSpPr>
          <p:nvPr>
            <p:ph type="title"/>
          </p:nvPr>
        </p:nvSpPr>
        <p:spPr/>
        <p:txBody>
          <a:bodyPr/>
          <a:lstStyle/>
          <a:p>
            <a:r>
              <a:rPr lang="en-US" dirty="0" err="1"/>
              <a:t>ForwardS</a:t>
            </a:r>
            <a:endParaRPr lang="en-US" dirty="0"/>
          </a:p>
        </p:txBody>
      </p:sp>
      <p:sp>
        <p:nvSpPr>
          <p:cNvPr id="6" name="Content Placeholder 5">
            <a:extLst>
              <a:ext uri="{FF2B5EF4-FFF2-40B4-BE49-F238E27FC236}">
                <a16:creationId xmlns:a16="http://schemas.microsoft.com/office/drawing/2014/main" id="{FB946F0C-D59A-4E2B-B6A7-C225579F4EA1}"/>
              </a:ext>
            </a:extLst>
          </p:cNvPr>
          <p:cNvSpPr>
            <a:spLocks noGrp="1"/>
          </p:cNvSpPr>
          <p:nvPr>
            <p:ph idx="1"/>
          </p:nvPr>
        </p:nvSpPr>
        <p:spPr>
          <a:xfrm>
            <a:off x="685800" y="1827897"/>
            <a:ext cx="7772400" cy="4050792"/>
          </a:xfrm>
        </p:spPr>
        <p:txBody>
          <a:bodyPr/>
          <a:lstStyle/>
          <a:p>
            <a:r>
              <a:rPr lang="en-US" dirty="0"/>
              <a:t>b.  If Christoph believes the euro will depreciate in value against the U.S. dollar, so that he expects the spot rate to be $1.2800/€ at the end of 30 days, what should he do?</a:t>
            </a:r>
          </a:p>
        </p:txBody>
      </p:sp>
      <p:grpSp>
        <p:nvGrpSpPr>
          <p:cNvPr id="4" name="Group 3">
            <a:extLst>
              <a:ext uri="{FF2B5EF4-FFF2-40B4-BE49-F238E27FC236}">
                <a16:creationId xmlns:a16="http://schemas.microsoft.com/office/drawing/2014/main" id="{E5AE58C5-2D7D-4F4D-B414-4B8AEE30EEDD}"/>
              </a:ext>
            </a:extLst>
          </p:cNvPr>
          <p:cNvGrpSpPr/>
          <p:nvPr/>
        </p:nvGrpSpPr>
        <p:grpSpPr>
          <a:xfrm>
            <a:off x="1137925" y="2595144"/>
            <a:ext cx="6520175" cy="1757623"/>
            <a:chOff x="1115659" y="4615745"/>
            <a:chExt cx="4203495" cy="990600"/>
          </a:xfrm>
        </p:grpSpPr>
        <p:pic>
          <p:nvPicPr>
            <p:cNvPr id="3" name="Picture 2">
              <a:extLst>
                <a:ext uri="{FF2B5EF4-FFF2-40B4-BE49-F238E27FC236}">
                  <a16:creationId xmlns:a16="http://schemas.microsoft.com/office/drawing/2014/main" id="{3E90BE1F-AC30-4268-B8D9-32EE3086EC7E}"/>
                </a:ext>
              </a:extLst>
            </p:cNvPr>
            <p:cNvPicPr>
              <a:picLocks noChangeAspect="1"/>
            </p:cNvPicPr>
            <p:nvPr/>
          </p:nvPicPr>
          <p:blipFill rotWithShape="1">
            <a:blip r:embed="rId3"/>
            <a:srcRect r="49702"/>
            <a:stretch/>
          </p:blipFill>
          <p:spPr>
            <a:xfrm>
              <a:off x="1115659" y="4615745"/>
              <a:ext cx="3147583" cy="990600"/>
            </a:xfrm>
            <a:prstGeom prst="rect">
              <a:avLst/>
            </a:prstGeom>
          </p:spPr>
        </p:pic>
        <p:pic>
          <p:nvPicPr>
            <p:cNvPr id="5" name="Picture 4">
              <a:extLst>
                <a:ext uri="{FF2B5EF4-FFF2-40B4-BE49-F238E27FC236}">
                  <a16:creationId xmlns:a16="http://schemas.microsoft.com/office/drawing/2014/main" id="{B767A830-7AF2-4DFB-8CDB-D5A41FC8DCAB}"/>
                </a:ext>
              </a:extLst>
            </p:cNvPr>
            <p:cNvPicPr>
              <a:picLocks noChangeAspect="1"/>
            </p:cNvPicPr>
            <p:nvPr/>
          </p:nvPicPr>
          <p:blipFill rotWithShape="1">
            <a:blip r:embed="rId3"/>
            <a:srcRect l="82747"/>
            <a:stretch/>
          </p:blipFill>
          <p:spPr>
            <a:xfrm>
              <a:off x="4239492" y="4615745"/>
              <a:ext cx="1079662" cy="990600"/>
            </a:xfrm>
            <a:prstGeom prst="rect">
              <a:avLst/>
            </a:prstGeom>
          </p:spPr>
        </p:pic>
      </p:grpSp>
      <p:sp>
        <p:nvSpPr>
          <p:cNvPr id="9" name="Rectangle 8">
            <a:extLst>
              <a:ext uri="{FF2B5EF4-FFF2-40B4-BE49-F238E27FC236}">
                <a16:creationId xmlns:a16="http://schemas.microsoft.com/office/drawing/2014/main" id="{7570A76A-BF14-438A-9ADC-3440669CDE46}"/>
              </a:ext>
            </a:extLst>
          </p:cNvPr>
          <p:cNvSpPr/>
          <p:nvPr/>
        </p:nvSpPr>
        <p:spPr>
          <a:xfrm>
            <a:off x="950026" y="4625532"/>
            <a:ext cx="7042068" cy="1754326"/>
          </a:xfrm>
          <a:prstGeom prst="rect">
            <a:avLst/>
          </a:prstGeom>
        </p:spPr>
        <p:txBody>
          <a:bodyPr wrap="square">
            <a:spAutoFit/>
          </a:bodyPr>
          <a:lstStyle/>
          <a:p>
            <a:r>
              <a:rPr lang="en-US" dirty="0"/>
              <a:t>Christoph believes that the </a:t>
            </a:r>
            <a:r>
              <a:rPr lang="en-US" dirty="0">
                <a:solidFill>
                  <a:srgbClr val="FF0000"/>
                </a:solidFill>
              </a:rPr>
              <a:t>dollar will strengthen to $1.28 </a:t>
            </a:r>
            <a:r>
              <a:rPr lang="en-US" dirty="0"/>
              <a:t>in 30 days</a:t>
            </a:r>
          </a:p>
          <a:p>
            <a:r>
              <a:rPr lang="en-US" dirty="0"/>
              <a:t>He should </a:t>
            </a:r>
            <a:r>
              <a:rPr lang="en-US" dirty="0">
                <a:solidFill>
                  <a:srgbClr val="FF0000"/>
                </a:solidFill>
              </a:rPr>
              <a:t>sell euros forward now at the higher dollar rate</a:t>
            </a:r>
            <a:r>
              <a:rPr lang="en-US" dirty="0"/>
              <a:t>, </a:t>
            </a:r>
            <a:r>
              <a:rPr lang="en-US" dirty="0">
                <a:solidFill>
                  <a:srgbClr val="FF0000"/>
                </a:solidFill>
              </a:rPr>
              <a:t>wait 30 days </a:t>
            </a:r>
            <a:r>
              <a:rPr lang="en-US" dirty="0"/>
              <a:t>and </a:t>
            </a:r>
            <a:r>
              <a:rPr lang="en-US" dirty="0">
                <a:solidFill>
                  <a:srgbClr val="FF0000"/>
                </a:solidFill>
              </a:rPr>
              <a:t>buy the euros needed on the open market at $1.28</a:t>
            </a:r>
            <a:r>
              <a:rPr lang="en-US" dirty="0"/>
              <a:t>, and immediately then </a:t>
            </a:r>
            <a:r>
              <a:rPr lang="en-US" dirty="0">
                <a:solidFill>
                  <a:srgbClr val="FF0000"/>
                </a:solidFill>
              </a:rPr>
              <a:t>use those euros to fulfill his forward contract</a:t>
            </a:r>
            <a:r>
              <a:rPr lang="en-US" dirty="0"/>
              <a:t> to </a:t>
            </a:r>
            <a:r>
              <a:rPr lang="en-US" dirty="0">
                <a:solidFill>
                  <a:srgbClr val="FF0000"/>
                </a:solidFill>
              </a:rPr>
              <a:t>sell euros for dollars at $1.3350</a:t>
            </a:r>
            <a:r>
              <a:rPr lang="en-US" dirty="0"/>
              <a:t>. For a profit.</a:t>
            </a:r>
          </a:p>
        </p:txBody>
      </p:sp>
      <p:sp>
        <p:nvSpPr>
          <p:cNvPr id="10" name="Oval 9">
            <a:extLst>
              <a:ext uri="{FF2B5EF4-FFF2-40B4-BE49-F238E27FC236}">
                <a16:creationId xmlns:a16="http://schemas.microsoft.com/office/drawing/2014/main" id="{480D5C8C-C18E-453C-8B82-E234B84AA037}"/>
              </a:ext>
            </a:extLst>
          </p:cNvPr>
          <p:cNvSpPr/>
          <p:nvPr/>
        </p:nvSpPr>
        <p:spPr>
          <a:xfrm>
            <a:off x="6687550" y="4086602"/>
            <a:ext cx="1304544" cy="26422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C9E5AA3-816A-4006-A3BD-65E590E93DCD}"/>
              </a:ext>
            </a:extLst>
          </p:cNvPr>
          <p:cNvSpPr/>
          <p:nvPr/>
        </p:nvSpPr>
        <p:spPr>
          <a:xfrm>
            <a:off x="6628710" y="3845790"/>
            <a:ext cx="1304544" cy="26422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486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5E81E14-9345-447E-A278-FE1DAA06AB8A}"/>
              </a:ext>
            </a:extLst>
          </p:cNvPr>
          <p:cNvSpPr>
            <a:spLocks noGrp="1"/>
          </p:cNvSpPr>
          <p:nvPr>
            <p:ph type="title"/>
          </p:nvPr>
        </p:nvSpPr>
        <p:spPr>
          <a:xfrm>
            <a:off x="685800" y="484632"/>
            <a:ext cx="7772400" cy="1609344"/>
          </a:xfrm>
        </p:spPr>
        <p:txBody>
          <a:bodyPr/>
          <a:lstStyle/>
          <a:p>
            <a:r>
              <a:rPr lang="en-US" dirty="0" err="1"/>
              <a:t>ForwardS</a:t>
            </a:r>
            <a:endParaRPr lang="en-US" dirty="0"/>
          </a:p>
        </p:txBody>
      </p:sp>
      <p:sp>
        <p:nvSpPr>
          <p:cNvPr id="19" name="Right Bracket 18">
            <a:extLst>
              <a:ext uri="{FF2B5EF4-FFF2-40B4-BE49-F238E27FC236}">
                <a16:creationId xmlns:a16="http://schemas.microsoft.com/office/drawing/2014/main" id="{1FDCA85E-4BAF-4B3F-9325-02CC111981F2}"/>
              </a:ext>
            </a:extLst>
          </p:cNvPr>
          <p:cNvSpPr/>
          <p:nvPr/>
        </p:nvSpPr>
        <p:spPr>
          <a:xfrm>
            <a:off x="8580422" y="4154310"/>
            <a:ext cx="286204" cy="1438967"/>
          </a:xfrm>
          <a:prstGeom prst="rightBracket">
            <a:avLst/>
          </a:prstGeom>
          <a:ln>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6">
            <a:extLst>
              <a:ext uri="{FF2B5EF4-FFF2-40B4-BE49-F238E27FC236}">
                <a16:creationId xmlns:a16="http://schemas.microsoft.com/office/drawing/2014/main" id="{EAEF025B-FB8F-41B5-B0FC-EDD52F03419D}"/>
              </a:ext>
            </a:extLst>
          </p:cNvPr>
          <p:cNvGrpSpPr/>
          <p:nvPr/>
        </p:nvGrpSpPr>
        <p:grpSpPr>
          <a:xfrm>
            <a:off x="900418" y="1858873"/>
            <a:ext cx="6520175" cy="1757623"/>
            <a:chOff x="1115659" y="4615745"/>
            <a:chExt cx="4203495" cy="990600"/>
          </a:xfrm>
        </p:grpSpPr>
        <p:pic>
          <p:nvPicPr>
            <p:cNvPr id="8" name="Picture 7">
              <a:extLst>
                <a:ext uri="{FF2B5EF4-FFF2-40B4-BE49-F238E27FC236}">
                  <a16:creationId xmlns:a16="http://schemas.microsoft.com/office/drawing/2014/main" id="{3C9E632D-3186-4603-A15D-775814E57048}"/>
                </a:ext>
              </a:extLst>
            </p:cNvPr>
            <p:cNvPicPr>
              <a:picLocks noChangeAspect="1"/>
            </p:cNvPicPr>
            <p:nvPr/>
          </p:nvPicPr>
          <p:blipFill rotWithShape="1">
            <a:blip r:embed="rId3"/>
            <a:srcRect r="49702"/>
            <a:stretch/>
          </p:blipFill>
          <p:spPr>
            <a:xfrm>
              <a:off x="1115659" y="4615745"/>
              <a:ext cx="3147583" cy="990600"/>
            </a:xfrm>
            <a:prstGeom prst="rect">
              <a:avLst/>
            </a:prstGeom>
          </p:spPr>
        </p:pic>
        <p:pic>
          <p:nvPicPr>
            <p:cNvPr id="10" name="Picture 9">
              <a:extLst>
                <a:ext uri="{FF2B5EF4-FFF2-40B4-BE49-F238E27FC236}">
                  <a16:creationId xmlns:a16="http://schemas.microsoft.com/office/drawing/2014/main" id="{5D3DC13E-9E9C-411C-9702-1CC39CD1452A}"/>
                </a:ext>
              </a:extLst>
            </p:cNvPr>
            <p:cNvPicPr>
              <a:picLocks noChangeAspect="1"/>
            </p:cNvPicPr>
            <p:nvPr/>
          </p:nvPicPr>
          <p:blipFill rotWithShape="1">
            <a:blip r:embed="rId3"/>
            <a:srcRect l="82747"/>
            <a:stretch/>
          </p:blipFill>
          <p:spPr>
            <a:xfrm>
              <a:off x="4239492" y="4615745"/>
              <a:ext cx="1079662" cy="990600"/>
            </a:xfrm>
            <a:prstGeom prst="rect">
              <a:avLst/>
            </a:prstGeom>
          </p:spPr>
        </p:pic>
      </p:grpSp>
      <p:pic>
        <p:nvPicPr>
          <p:cNvPr id="2" name="Picture 1">
            <a:extLst>
              <a:ext uri="{FF2B5EF4-FFF2-40B4-BE49-F238E27FC236}">
                <a16:creationId xmlns:a16="http://schemas.microsoft.com/office/drawing/2014/main" id="{CA371E03-FF29-48DE-BF58-63DA7F5CFCF9}"/>
              </a:ext>
            </a:extLst>
          </p:cNvPr>
          <p:cNvPicPr>
            <a:picLocks noChangeAspect="1"/>
          </p:cNvPicPr>
          <p:nvPr/>
        </p:nvPicPr>
        <p:blipFill>
          <a:blip r:embed="rId4"/>
          <a:stretch>
            <a:fillRect/>
          </a:stretch>
        </p:blipFill>
        <p:spPr>
          <a:xfrm>
            <a:off x="212613" y="4154311"/>
            <a:ext cx="8367809" cy="1757622"/>
          </a:xfrm>
          <a:prstGeom prst="rect">
            <a:avLst/>
          </a:prstGeom>
        </p:spPr>
      </p:pic>
    </p:spTree>
    <p:extLst>
      <p:ext uri="{BB962C8B-B14F-4D97-AF65-F5344CB8AC3E}">
        <p14:creationId xmlns:p14="http://schemas.microsoft.com/office/powerpoint/2010/main" val="33609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721233"/>
            <a:ext cx="7772400" cy="1609344"/>
          </a:xfrm>
        </p:spPr>
        <p:txBody>
          <a:bodyPr/>
          <a:lstStyle/>
          <a:p>
            <a:r>
              <a:rPr lang="en-US" dirty="0"/>
              <a:t>Using IFE to determine return on foreign investment</a:t>
            </a:r>
          </a:p>
        </p:txBody>
      </p:sp>
      <p:sp>
        <p:nvSpPr>
          <p:cNvPr id="3" name="Content Placeholder 2"/>
          <p:cNvSpPr>
            <a:spLocks noGrp="1"/>
          </p:cNvSpPr>
          <p:nvPr>
            <p:ph idx="1"/>
          </p:nvPr>
        </p:nvSpPr>
        <p:spPr/>
        <p:txBody>
          <a:bodyPr/>
          <a:lstStyle/>
          <a:p>
            <a:r>
              <a:rPr lang="en-US" dirty="0"/>
              <a:t>Cross border investment is ubiquitous; US investors often invest in foreign markets in other currencies and borrow from foreign lenders in foreign currencies. </a:t>
            </a:r>
          </a:p>
          <a:p>
            <a:r>
              <a:rPr lang="en-US" dirty="0"/>
              <a:t>When we invest or borrow in foreign currencies, it is important that we understand the impact of exchange rates on our returns or borrowing costs. </a:t>
            </a:r>
          </a:p>
          <a:p>
            <a:r>
              <a:rPr lang="en-US" dirty="0"/>
              <a:t>An American investor, would like to know his expected return in USD terms as an American borrower would like to know its cost of borrowing in USD. </a:t>
            </a:r>
          </a:p>
          <a:p>
            <a:r>
              <a:rPr lang="en-US" dirty="0"/>
              <a:t>IFE helps us to convert foreign investment returns into USD or foreign cost of borrowing into USD.</a:t>
            </a:r>
          </a:p>
        </p:txBody>
      </p:sp>
    </p:spTree>
    <p:extLst>
      <p:ext uri="{BB962C8B-B14F-4D97-AF65-F5344CB8AC3E}">
        <p14:creationId xmlns:p14="http://schemas.microsoft.com/office/powerpoint/2010/main" val="3604589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721233"/>
            <a:ext cx="7772400" cy="1609344"/>
          </a:xfrm>
        </p:spPr>
        <p:txBody>
          <a:bodyPr/>
          <a:lstStyle/>
          <a:p>
            <a:r>
              <a:rPr lang="en-US" dirty="0"/>
              <a:t>Using IFE to determine return on foreign investment</a:t>
            </a:r>
          </a:p>
        </p:txBody>
      </p:sp>
      <p:sp>
        <p:nvSpPr>
          <p:cNvPr id="3" name="Content Placeholder 2"/>
          <p:cNvSpPr>
            <a:spLocks noGrp="1"/>
          </p:cNvSpPr>
          <p:nvPr>
            <p:ph idx="1"/>
          </p:nvPr>
        </p:nvSpPr>
        <p:spPr/>
        <p:txBody>
          <a:bodyPr/>
          <a:lstStyle/>
          <a:p>
            <a:r>
              <a:rPr lang="en-US" dirty="0"/>
              <a:t>Cross border investment is ubiquitous; US investors often invest in foreign markets in other currencies and borrow from foreign lenders in foreign currencies. </a:t>
            </a:r>
          </a:p>
          <a:p>
            <a:r>
              <a:rPr lang="en-US" dirty="0"/>
              <a:t>When we invest or borrow in foreign currencies, it is important that we understand the impact of exchange rates on our returns or borrowing costs. </a:t>
            </a:r>
          </a:p>
          <a:p>
            <a:r>
              <a:rPr lang="en-US" dirty="0"/>
              <a:t>An American investor, would like to know his expected return in USD terms as an American borrower would like to know its cost of borrowing in USD. </a:t>
            </a:r>
          </a:p>
          <a:p>
            <a:r>
              <a:rPr lang="en-US" dirty="0"/>
              <a:t>IFE helps us to convert foreign investment returns into USD or foreign cost of borrowing into USD.</a:t>
            </a:r>
          </a:p>
        </p:txBody>
      </p:sp>
    </p:spTree>
    <p:extLst>
      <p:ext uri="{BB962C8B-B14F-4D97-AF65-F5344CB8AC3E}">
        <p14:creationId xmlns:p14="http://schemas.microsoft.com/office/powerpoint/2010/main" val="702738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2437" y="0"/>
            <a:ext cx="8239125" cy="1609344"/>
          </a:xfrm>
          <a:solidFill>
            <a:schemeClr val="bg1"/>
          </a:solidFill>
        </p:spPr>
        <p:txBody>
          <a:bodyPr/>
          <a:lstStyle/>
          <a:p>
            <a:pPr>
              <a:defRPr/>
            </a:pPr>
            <a:r>
              <a:rPr lang="en-US" dirty="0"/>
              <a:t>Using IFE to determine return on foreign investment</a:t>
            </a:r>
            <a:endParaRPr lang="en-US" sz="2400" dirty="0"/>
          </a:p>
        </p:txBody>
      </p:sp>
      <p:sp>
        <p:nvSpPr>
          <p:cNvPr id="25603" name="Rectangle 3"/>
          <p:cNvSpPr>
            <a:spLocks noGrp="1" noChangeArrowheads="1"/>
          </p:cNvSpPr>
          <p:nvPr>
            <p:ph type="body" idx="1"/>
          </p:nvPr>
        </p:nvSpPr>
        <p:spPr>
          <a:xfrm>
            <a:off x="533400" y="1695200"/>
            <a:ext cx="8001000" cy="4906963"/>
          </a:xfrm>
        </p:spPr>
        <p:txBody>
          <a:bodyPr>
            <a:normAutofit/>
          </a:bodyPr>
          <a:lstStyle/>
          <a:p>
            <a:pPr eaLnBrk="1" hangingPunct="1"/>
            <a:r>
              <a:rPr lang="en-US" sz="1800" dirty="0"/>
              <a:t>We will </a:t>
            </a:r>
            <a:r>
              <a:rPr lang="en-US" sz="1800" b="1" dirty="0"/>
              <a:t>estimate USD return on an investment </a:t>
            </a:r>
            <a:r>
              <a:rPr lang="en-US" sz="1800" dirty="0"/>
              <a:t>in </a:t>
            </a:r>
            <a:r>
              <a:rPr lang="en-US" sz="1800" b="1" dirty="0"/>
              <a:t>another country and  in another currency</a:t>
            </a:r>
            <a:r>
              <a:rPr lang="en-US" sz="1800" dirty="0"/>
              <a:t>. To avoid confusion let’s call the </a:t>
            </a:r>
            <a:r>
              <a:rPr lang="en-US" sz="1800" b="1" dirty="0">
                <a:solidFill>
                  <a:srgbClr val="00B050"/>
                </a:solidFill>
              </a:rPr>
              <a:t>other country as investment country</a:t>
            </a:r>
            <a:r>
              <a:rPr lang="en-US" sz="1800" b="1" dirty="0"/>
              <a:t> and the </a:t>
            </a:r>
            <a:r>
              <a:rPr lang="en-US" sz="1800" b="1" dirty="0">
                <a:solidFill>
                  <a:srgbClr val="00B050"/>
                </a:solidFill>
              </a:rPr>
              <a:t>other currency as investment currency</a:t>
            </a:r>
            <a:r>
              <a:rPr lang="en-US" sz="1800" dirty="0"/>
              <a:t>. Then </a:t>
            </a:r>
            <a:r>
              <a:rPr lang="en-US" sz="1800" dirty="0">
                <a:solidFill>
                  <a:srgbClr val="0070C0"/>
                </a:solidFill>
              </a:rPr>
              <a:t>USD return </a:t>
            </a:r>
            <a:r>
              <a:rPr lang="en-US" sz="1800" dirty="0"/>
              <a:t>is defined as:</a:t>
            </a:r>
          </a:p>
          <a:p>
            <a:pPr eaLnBrk="1" hangingPunct="1"/>
            <a:endParaRPr lang="en-US" sz="1800" dirty="0"/>
          </a:p>
          <a:p>
            <a:pPr eaLnBrk="1" hangingPunct="1"/>
            <a:r>
              <a:rPr lang="en-US" sz="1800" dirty="0"/>
              <a:t>If the </a:t>
            </a:r>
            <a:r>
              <a:rPr lang="en-US" sz="1800" dirty="0">
                <a:solidFill>
                  <a:srgbClr val="FF0000"/>
                </a:solidFill>
              </a:rPr>
              <a:t>exchange rate </a:t>
            </a:r>
            <a:r>
              <a:rPr lang="en-US" sz="1800" dirty="0"/>
              <a:t>is expressed as </a:t>
            </a:r>
            <a:r>
              <a:rPr lang="en-US" sz="1800" b="1" dirty="0">
                <a:solidFill>
                  <a:srgbClr val="0066FF"/>
                </a:solidFill>
              </a:rPr>
              <a:t># USD </a:t>
            </a:r>
            <a:r>
              <a:rPr lang="en-US" sz="1800" b="1" dirty="0">
                <a:solidFill>
                  <a:srgbClr val="00B050"/>
                </a:solidFill>
              </a:rPr>
              <a:t>per Investment Currency </a:t>
            </a:r>
            <a:r>
              <a:rPr lang="en-US" sz="1800" dirty="0"/>
              <a:t>then the formula will be: </a:t>
            </a:r>
          </a:p>
          <a:p>
            <a:pPr eaLnBrk="1" hangingPunct="1"/>
            <a:endParaRPr lang="en-US" sz="1800" dirty="0"/>
          </a:p>
          <a:p>
            <a:pPr eaLnBrk="1" hangingPunct="1">
              <a:buFontTx/>
              <a:buNone/>
            </a:pPr>
            <a:endParaRPr lang="en-US" sz="1800" dirty="0"/>
          </a:p>
          <a:p>
            <a:pPr eaLnBrk="1" hangingPunct="1">
              <a:buFontTx/>
              <a:buNone/>
            </a:pPr>
            <a:r>
              <a:rPr lang="en-US" sz="1800" dirty="0">
                <a:cs typeface="Times New Roman" pitchFamily="18" charset="0"/>
              </a:rPr>
              <a:t>           where S= USD per investment currency  and </a:t>
            </a:r>
          </a:p>
          <a:p>
            <a:pPr eaLnBrk="1" hangingPunct="1">
              <a:buFontTx/>
              <a:buNone/>
            </a:pPr>
            <a:r>
              <a:rPr lang="en-US" sz="1800" dirty="0">
                <a:cs typeface="Times New Roman" pitchFamily="18" charset="0"/>
              </a:rPr>
              <a:t>            S</a:t>
            </a:r>
            <a:r>
              <a:rPr lang="en-US" sz="1800" baseline="-25000" dirty="0">
                <a:cs typeface="Times New Roman" pitchFamily="18" charset="0"/>
              </a:rPr>
              <a:t>1</a:t>
            </a:r>
            <a:r>
              <a:rPr lang="en-US" sz="1800" dirty="0">
                <a:cs typeface="Times New Roman" pitchFamily="18" charset="0"/>
              </a:rPr>
              <a:t>/S</a:t>
            </a:r>
            <a:r>
              <a:rPr lang="en-US" sz="1800" baseline="-25000" dirty="0">
                <a:cs typeface="Times New Roman" pitchFamily="18" charset="0"/>
              </a:rPr>
              <a:t>0</a:t>
            </a:r>
            <a:r>
              <a:rPr lang="en-US" sz="1800" dirty="0">
                <a:cs typeface="Times New Roman" pitchFamily="18" charset="0"/>
              </a:rPr>
              <a:t>=(1+%change in investment currency)</a:t>
            </a:r>
          </a:p>
          <a:p>
            <a:pPr eaLnBrk="1" hangingPunct="1">
              <a:lnSpc>
                <a:spcPct val="90000"/>
              </a:lnSpc>
            </a:pPr>
            <a:r>
              <a:rPr lang="en-US" sz="1800" dirty="0"/>
              <a:t>From above relationship we can </a:t>
            </a:r>
            <a:r>
              <a:rPr lang="en-US" sz="1800" b="1" dirty="0"/>
              <a:t>estimate our USD return </a:t>
            </a:r>
            <a:r>
              <a:rPr lang="en-US" sz="1800" dirty="0"/>
              <a:t>on our IC investment.</a:t>
            </a:r>
          </a:p>
          <a:p>
            <a:pPr eaLnBrk="1" hangingPunct="1"/>
            <a:endParaRPr lang="en-US" sz="1800" dirty="0">
              <a:cs typeface="Times New Roman" pitchFamily="18" charset="0"/>
            </a:endParaRPr>
          </a:p>
        </p:txBody>
      </p:sp>
      <mc:AlternateContent xmlns:mc="http://schemas.openxmlformats.org/markup-compatibility/2006">
        <mc:Choice xmlns:a14="http://schemas.microsoft.com/office/drawing/2010/main" Requires="a14">
          <p:sp>
            <p:nvSpPr>
              <p:cNvPr id="4" name="Object 3"/>
              <p:cNvSpPr txBox="1"/>
              <p:nvPr/>
            </p:nvSpPr>
            <p:spPr bwMode="auto">
              <a:xfrm>
                <a:off x="2725738" y="2719388"/>
                <a:ext cx="2713037" cy="307975"/>
              </a:xfrm>
              <a:prstGeom prst="rect">
                <a:avLst/>
              </a:prstGeom>
              <a:noFill/>
            </p:spPr>
            <p:txBody>
              <a:bodyPr>
                <a:normAutofit fontScale="62500" lnSpcReduction="20000"/>
              </a:bodyPr>
              <a:lstStyle/>
              <a:p>
                <a:pPr/>
                <a14:m>
                  <m:oMathPara xmlns:m="http://schemas.openxmlformats.org/officeDocument/2006/math">
                    <m:oMathParaPr>
                      <m:jc m:val="left"/>
                    </m:oMathParaPr>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𝑅</m:t>
                          </m:r>
                        </m:e>
                        <m:sub>
                          <m:r>
                            <a:rPr lang="en-US" i="1" smtClean="0">
                              <a:solidFill>
                                <a:srgbClr val="0070C0"/>
                              </a:solidFill>
                              <a:latin typeface="Cambria Math" panose="02040503050406030204" pitchFamily="18" charset="0"/>
                            </a:rPr>
                            <m:t>$</m:t>
                          </m:r>
                        </m:sub>
                        <m:sup>
                          <m:r>
                            <a:rPr lang="en-US" i="1">
                              <a:solidFill>
                                <a:srgbClr val="000000"/>
                              </a:solidFill>
                              <a:latin typeface="Cambria Math" panose="02040503050406030204" pitchFamily="18" charset="0"/>
                            </a:rPr>
                            <m:t>𝐼𝐶</m:t>
                          </m:r>
                        </m:sup>
                      </m:sSubSup>
                      <m:r>
                        <a:rPr lang="en-US" i="1">
                          <a:solidFill>
                            <a:srgbClr val="000000"/>
                          </a:solidFill>
                          <a:latin typeface="Cambria Math" panose="02040503050406030204" pitchFamily="18" charset="0"/>
                        </a:rPr>
                        <m:t>=(1+</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𝑅</m:t>
                          </m:r>
                        </m:e>
                        <m:sub>
                          <m:r>
                            <a:rPr lang="en-US" i="1">
                              <a:solidFill>
                                <a:srgbClr val="00B050"/>
                              </a:solidFill>
                              <a:latin typeface="Cambria Math" panose="02040503050406030204" pitchFamily="18" charset="0"/>
                            </a:rPr>
                            <m:t>𝐼𝐶</m:t>
                          </m:r>
                        </m:sub>
                      </m:sSub>
                      <m:r>
                        <a:rPr lang="en-US" i="1">
                          <a:solidFill>
                            <a:srgbClr val="000000"/>
                          </a:solidFill>
                          <a:latin typeface="Cambria Math" panose="02040503050406030204" pitchFamily="18" charset="0"/>
                        </a:rPr>
                        <m:t>)×(1+</m:t>
                      </m:r>
                      <m:r>
                        <m:rPr>
                          <m:sty m:val="p"/>
                        </m:rPr>
                        <a:rPr lang="en-US" i="1" smtClean="0">
                          <a:solidFill>
                            <a:srgbClr val="00B050"/>
                          </a:solidFill>
                          <a:latin typeface="Cambria Math" panose="02040503050406030204" pitchFamily="18" charset="0"/>
                        </a:rPr>
                        <m:t>Δ</m:t>
                      </m:r>
                      <m:r>
                        <a:rPr lang="en-US" i="1" smtClean="0">
                          <a:solidFill>
                            <a:srgbClr val="00B050"/>
                          </a:solidFill>
                          <a:latin typeface="Cambria Math" panose="02040503050406030204" pitchFamily="18" charset="0"/>
                        </a:rPr>
                        <m:t>%</m:t>
                      </m:r>
                      <m:r>
                        <m:rPr>
                          <m:nor/>
                        </m:rPr>
                        <a:rPr lang="en-US" i="0">
                          <a:solidFill>
                            <a:srgbClr val="00B050"/>
                          </a:solidFill>
                          <a:latin typeface="Cambria Math" panose="02040503050406030204" pitchFamily="18" charset="0"/>
                        </a:rPr>
                        <m:t> </m:t>
                      </m:r>
                      <m:r>
                        <m:rPr>
                          <m:nor/>
                        </m:rPr>
                        <a:rPr lang="en-US" i="0">
                          <a:solidFill>
                            <a:srgbClr val="00B050"/>
                          </a:solidFill>
                          <a:latin typeface="Cambria Math" panose="02040503050406030204" pitchFamily="18" charset="0"/>
                        </a:rPr>
                        <m:t>in</m:t>
                      </m:r>
                      <m:r>
                        <m:rPr>
                          <m:nor/>
                        </m:rPr>
                        <a:rPr lang="en-US" i="0">
                          <a:solidFill>
                            <a:srgbClr val="00B050"/>
                          </a:solidFill>
                          <a:latin typeface="Cambria Math" panose="02040503050406030204" pitchFamily="18" charset="0"/>
                        </a:rPr>
                        <m:t> </m:t>
                      </m:r>
                      <m:r>
                        <m:rPr>
                          <m:nor/>
                        </m:rPr>
                        <a:rPr lang="en-US" i="0">
                          <a:solidFill>
                            <a:srgbClr val="00B050"/>
                          </a:solidFill>
                          <a:latin typeface="Cambria Math" panose="02040503050406030204" pitchFamily="18" charset="0"/>
                        </a:rPr>
                        <m:t>IC</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−1</m:t>
                      </m:r>
                    </m:oMath>
                  </m:oMathPara>
                </a14:m>
                <a:endParaRPr lang="en-US" dirty="0"/>
              </a:p>
            </p:txBody>
          </p:sp>
        </mc:Choice>
        <mc:Fallback>
          <p:sp>
            <p:nvSpPr>
              <p:cNvPr id="4" name="Object 3"/>
              <p:cNvSpPr txBox="1">
                <a:spLocks noRot="1" noChangeAspect="1" noMove="1" noResize="1" noEditPoints="1" noAdjustHandles="1" noChangeArrowheads="1" noChangeShapeType="1" noTextEdit="1"/>
              </p:cNvSpPr>
              <p:nvPr/>
            </p:nvSpPr>
            <p:spPr bwMode="auto">
              <a:xfrm>
                <a:off x="2725738" y="2719388"/>
                <a:ext cx="2713037" cy="307975"/>
              </a:xfrm>
              <a:prstGeom prst="rect">
                <a:avLst/>
              </a:prstGeom>
              <a:blipFill>
                <a:blip r:embed="rId4"/>
                <a:stretch>
                  <a:fillRect/>
                </a:stretch>
              </a:blipFill>
            </p:spPr>
            <p:txBody>
              <a:bodyPr/>
              <a:lstStyle/>
              <a:p>
                <a:r>
                  <a:rPr lang="en-US">
                    <a:noFill/>
                  </a:rPr>
                  <a:t> </a:t>
                </a:r>
              </a:p>
            </p:txBody>
          </p:sp>
        </mc:Fallback>
      </mc:AlternateContent>
      <p:graphicFrame>
        <p:nvGraphicFramePr>
          <p:cNvPr id="8" name="Object 7"/>
          <p:cNvGraphicFramePr>
            <a:graphicFrameLocks noChangeAspect="1"/>
          </p:cNvGraphicFramePr>
          <p:nvPr>
            <p:custDataLst>
              <p:tags r:id="rId1"/>
            </p:custDataLst>
          </p:nvPr>
        </p:nvGraphicFramePr>
        <p:xfrm>
          <a:off x="2286000" y="3686207"/>
          <a:ext cx="4360862" cy="614362"/>
        </p:xfrm>
        <a:graphic>
          <a:graphicData uri="http://schemas.openxmlformats.org/presentationml/2006/ole">
            <mc:AlternateContent xmlns:mc="http://schemas.openxmlformats.org/markup-compatibility/2006">
              <mc:Choice xmlns:v="urn:schemas-microsoft-com:vml" Requires="v">
                <p:oleObj name="Equation" r:id="rId5" imgW="3225600" imgH="482400" progId="Equation.DSMT4">
                  <p:embed/>
                </p:oleObj>
              </mc:Choice>
              <mc:Fallback>
                <p:oleObj name="Equation" r:id="rId5" imgW="3225600" imgH="482400" progId="Equation.DSMT4">
                  <p:embed/>
                  <p:pic>
                    <p:nvPicPr>
                      <p:cNvPr id="8" name="Object 7"/>
                      <p:cNvPicPr>
                        <a:picLocks noChangeAspect="1" noChangeArrowheads="1"/>
                      </p:cNvPicPr>
                      <p:nvPr/>
                    </p:nvPicPr>
                    <p:blipFill>
                      <a:blip r:embed="rId6"/>
                      <a:srcRect/>
                      <a:stretch>
                        <a:fillRect/>
                      </a:stretch>
                    </p:blipFill>
                    <p:spPr bwMode="auto">
                      <a:xfrm>
                        <a:off x="2286000" y="3686207"/>
                        <a:ext cx="4360862" cy="614362"/>
                      </a:xfrm>
                      <a:prstGeom prst="rect">
                        <a:avLst/>
                      </a:prstGeom>
                      <a:noFill/>
                    </p:spPr>
                  </p:pic>
                </p:oleObj>
              </mc:Fallback>
            </mc:AlternateContent>
          </a:graphicData>
        </a:graphic>
      </p:graphicFrame>
      <p:sp>
        <p:nvSpPr>
          <p:cNvPr id="2" name="TextBox 1">
            <a:extLst>
              <a:ext uri="{FF2B5EF4-FFF2-40B4-BE49-F238E27FC236}">
                <a16:creationId xmlns:a16="http://schemas.microsoft.com/office/drawing/2014/main" id="{B39482B7-4441-4B99-9080-436895A2C82C}"/>
              </a:ext>
            </a:extLst>
          </p:cNvPr>
          <p:cNvSpPr txBox="1"/>
          <p:nvPr/>
        </p:nvSpPr>
        <p:spPr>
          <a:xfrm>
            <a:off x="1790700" y="3800475"/>
            <a:ext cx="590550" cy="369332"/>
          </a:xfrm>
          <a:prstGeom prst="rect">
            <a:avLst/>
          </a:prstGeom>
          <a:noFill/>
        </p:spPr>
        <p:txBody>
          <a:bodyPr wrap="square" rtlCol="0">
            <a:spAutoFit/>
          </a:bodyPr>
          <a:lstStyle/>
          <a:p>
            <a:r>
              <a:rPr lang="en-US" dirty="0">
                <a:solidFill>
                  <a:srgbClr val="FF0000"/>
                </a:solidFill>
              </a:rPr>
              <a:t>F1:</a:t>
            </a:r>
          </a:p>
        </p:txBody>
      </p:sp>
      <p:sp>
        <p:nvSpPr>
          <p:cNvPr id="3" name="Oval 2">
            <a:extLst>
              <a:ext uri="{FF2B5EF4-FFF2-40B4-BE49-F238E27FC236}">
                <a16:creationId xmlns:a16="http://schemas.microsoft.com/office/drawing/2014/main" id="{56B04B64-ACDB-4A61-B464-A00E75A95376}"/>
              </a:ext>
            </a:extLst>
          </p:cNvPr>
          <p:cNvSpPr/>
          <p:nvPr/>
        </p:nvSpPr>
        <p:spPr>
          <a:xfrm>
            <a:off x="5897880" y="3546872"/>
            <a:ext cx="491490" cy="9486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850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19919" y="741807"/>
            <a:ext cx="7772400" cy="1609344"/>
          </a:xfrm>
        </p:spPr>
        <p:txBody>
          <a:bodyPr/>
          <a:lstStyle/>
          <a:p>
            <a:pPr>
              <a:defRPr/>
            </a:pPr>
            <a:r>
              <a:rPr lang="en-US" dirty="0"/>
              <a:t>Using IFE to determine return on foreign investment</a:t>
            </a:r>
            <a:endParaRPr lang="en-US" sz="2400" dirty="0"/>
          </a:p>
        </p:txBody>
      </p:sp>
      <p:sp>
        <p:nvSpPr>
          <p:cNvPr id="25603" name="Rectangle 3"/>
          <p:cNvSpPr>
            <a:spLocks noGrp="1" noChangeArrowheads="1"/>
          </p:cNvSpPr>
          <p:nvPr>
            <p:ph type="body" idx="1"/>
          </p:nvPr>
        </p:nvSpPr>
        <p:spPr>
          <a:xfrm>
            <a:off x="523081" y="2444813"/>
            <a:ext cx="8001000" cy="4413187"/>
          </a:xfrm>
        </p:spPr>
        <p:txBody>
          <a:bodyPr/>
          <a:lstStyle/>
          <a:p>
            <a:r>
              <a:rPr lang="en-US" sz="1800" dirty="0"/>
              <a:t>In contrast if the </a:t>
            </a:r>
            <a:r>
              <a:rPr lang="en-US" sz="1800" b="1" dirty="0">
                <a:solidFill>
                  <a:srgbClr val="FF0000"/>
                </a:solidFill>
              </a:rPr>
              <a:t>exchange rate </a:t>
            </a:r>
            <a:r>
              <a:rPr lang="en-US" sz="1800" dirty="0"/>
              <a:t>is </a:t>
            </a:r>
            <a:r>
              <a:rPr lang="en-US" sz="1800" b="1" dirty="0"/>
              <a:t>expressed </a:t>
            </a:r>
            <a:r>
              <a:rPr lang="en-US" sz="1800" b="1" dirty="0">
                <a:solidFill>
                  <a:srgbClr val="00B050"/>
                </a:solidFill>
              </a:rPr>
              <a:t>investment country’s currency</a:t>
            </a:r>
            <a:r>
              <a:rPr lang="en-US" sz="1800" b="1" dirty="0">
                <a:solidFill>
                  <a:srgbClr val="FF0000"/>
                </a:solidFill>
              </a:rPr>
              <a:t> </a:t>
            </a:r>
            <a:r>
              <a:rPr lang="en-US" sz="1800" b="1" dirty="0">
                <a:solidFill>
                  <a:srgbClr val="0066FF"/>
                </a:solidFill>
              </a:rPr>
              <a:t>per USD </a:t>
            </a:r>
            <a:r>
              <a:rPr lang="en-US" sz="1800" dirty="0"/>
              <a:t>then the change in the value of the formula change: </a:t>
            </a:r>
          </a:p>
          <a:p>
            <a:pPr eaLnBrk="1" hangingPunct="1"/>
            <a:endParaRPr lang="en-US" sz="1800" dirty="0"/>
          </a:p>
          <a:p>
            <a:pPr eaLnBrk="1" hangingPunct="1">
              <a:buFontTx/>
              <a:buNone/>
            </a:pPr>
            <a:endParaRPr lang="en-US" sz="1800" dirty="0"/>
          </a:p>
          <a:p>
            <a:pPr eaLnBrk="1" hangingPunct="1">
              <a:buFontTx/>
              <a:buNone/>
            </a:pPr>
            <a:r>
              <a:rPr lang="en-US" sz="1800" dirty="0">
                <a:cs typeface="Times New Roman" pitchFamily="18" charset="0"/>
              </a:rPr>
              <a:t>           where S= # investment currency per 1 USD and </a:t>
            </a:r>
          </a:p>
          <a:p>
            <a:pPr eaLnBrk="1" hangingPunct="1">
              <a:buFontTx/>
              <a:buNone/>
            </a:pPr>
            <a:r>
              <a:rPr lang="en-US" sz="1800" dirty="0">
                <a:cs typeface="Times New Roman" pitchFamily="18" charset="0"/>
              </a:rPr>
              <a:t>            S</a:t>
            </a:r>
            <a:r>
              <a:rPr lang="en-US" sz="1800" baseline="-25000" dirty="0">
                <a:cs typeface="Times New Roman" pitchFamily="18" charset="0"/>
              </a:rPr>
              <a:t>0</a:t>
            </a:r>
            <a:r>
              <a:rPr lang="en-US" sz="1800" dirty="0">
                <a:cs typeface="Times New Roman" pitchFamily="18" charset="0"/>
              </a:rPr>
              <a:t>/S</a:t>
            </a:r>
            <a:r>
              <a:rPr lang="en-US" sz="1800" baseline="-25000" dirty="0">
                <a:cs typeface="Times New Roman" pitchFamily="18" charset="0"/>
              </a:rPr>
              <a:t>1</a:t>
            </a:r>
            <a:r>
              <a:rPr lang="en-US" sz="1800" dirty="0">
                <a:cs typeface="Times New Roman" pitchFamily="18" charset="0"/>
              </a:rPr>
              <a:t>=(1+%change in investment currency)</a:t>
            </a:r>
          </a:p>
          <a:p>
            <a:pPr eaLnBrk="1" hangingPunct="1">
              <a:lnSpc>
                <a:spcPct val="90000"/>
              </a:lnSpc>
            </a:pPr>
            <a:r>
              <a:rPr lang="en-US" sz="1800" dirty="0"/>
              <a:t>From above relationship we can </a:t>
            </a:r>
            <a:r>
              <a:rPr lang="en-US" sz="1800" b="1" dirty="0"/>
              <a:t>estimate our USD return </a:t>
            </a:r>
            <a:r>
              <a:rPr lang="en-US" sz="1800" dirty="0"/>
              <a:t>on our IC investment.</a:t>
            </a:r>
          </a:p>
          <a:p>
            <a:pPr marL="0" indent="0" eaLnBrk="1" hangingPunct="1">
              <a:buNone/>
            </a:pPr>
            <a:endParaRPr lang="en-US" sz="1800" dirty="0">
              <a:cs typeface="Times New Roman" pitchFamily="18" charset="0"/>
            </a:endParaRPr>
          </a:p>
        </p:txBody>
      </p:sp>
      <p:graphicFrame>
        <p:nvGraphicFramePr>
          <p:cNvPr id="8" name="Object 7"/>
          <p:cNvGraphicFramePr>
            <a:graphicFrameLocks noChangeAspect="1"/>
          </p:cNvGraphicFramePr>
          <p:nvPr>
            <p:custDataLst>
              <p:tags r:id="rId1"/>
            </p:custDataLst>
          </p:nvPr>
        </p:nvGraphicFramePr>
        <p:xfrm>
          <a:off x="2165350" y="3143250"/>
          <a:ext cx="4395788" cy="614363"/>
        </p:xfrm>
        <a:graphic>
          <a:graphicData uri="http://schemas.openxmlformats.org/presentationml/2006/ole">
            <mc:AlternateContent xmlns:mc="http://schemas.openxmlformats.org/markup-compatibility/2006">
              <mc:Choice xmlns:v="urn:schemas-microsoft-com:vml" Requires="v">
                <p:oleObj name="Equation" r:id="rId4" imgW="3251160" imgH="482400" progId="Equation.DSMT4">
                  <p:embed/>
                </p:oleObj>
              </mc:Choice>
              <mc:Fallback>
                <p:oleObj name="Equation" r:id="rId4" imgW="3251160" imgH="482400" progId="Equation.DSMT4">
                  <p:embed/>
                  <p:pic>
                    <p:nvPicPr>
                      <p:cNvPr id="8" name="Object 7"/>
                      <p:cNvPicPr>
                        <a:picLocks noChangeAspect="1" noChangeArrowheads="1"/>
                      </p:cNvPicPr>
                      <p:nvPr/>
                    </p:nvPicPr>
                    <p:blipFill>
                      <a:blip r:embed="rId5"/>
                      <a:srcRect/>
                      <a:stretch>
                        <a:fillRect/>
                      </a:stretch>
                    </p:blipFill>
                    <p:spPr bwMode="auto">
                      <a:xfrm>
                        <a:off x="2165350" y="3143250"/>
                        <a:ext cx="4395788" cy="614363"/>
                      </a:xfrm>
                      <a:prstGeom prst="rect">
                        <a:avLst/>
                      </a:prstGeom>
                      <a:noFill/>
                    </p:spPr>
                  </p:pic>
                </p:oleObj>
              </mc:Fallback>
            </mc:AlternateContent>
          </a:graphicData>
        </a:graphic>
      </p:graphicFrame>
      <p:sp>
        <p:nvSpPr>
          <p:cNvPr id="2" name="TextBox 1">
            <a:extLst>
              <a:ext uri="{FF2B5EF4-FFF2-40B4-BE49-F238E27FC236}">
                <a16:creationId xmlns:a16="http://schemas.microsoft.com/office/drawing/2014/main" id="{CFC53CB7-6913-4CE4-B118-079F4AC35AF5}"/>
              </a:ext>
            </a:extLst>
          </p:cNvPr>
          <p:cNvSpPr txBox="1"/>
          <p:nvPr/>
        </p:nvSpPr>
        <p:spPr>
          <a:xfrm>
            <a:off x="1592262" y="3259931"/>
            <a:ext cx="1146175" cy="381000"/>
          </a:xfrm>
          <a:prstGeom prst="rect">
            <a:avLst/>
          </a:prstGeom>
          <a:noFill/>
        </p:spPr>
        <p:txBody>
          <a:bodyPr wrap="square" rtlCol="0">
            <a:spAutoFit/>
          </a:bodyPr>
          <a:lstStyle/>
          <a:p>
            <a:r>
              <a:rPr lang="en-US" dirty="0">
                <a:solidFill>
                  <a:srgbClr val="FF0000"/>
                </a:solidFill>
              </a:rPr>
              <a:t>F2: </a:t>
            </a:r>
          </a:p>
        </p:txBody>
      </p:sp>
      <p:sp>
        <p:nvSpPr>
          <p:cNvPr id="3" name="Oval 2">
            <a:extLst>
              <a:ext uri="{FF2B5EF4-FFF2-40B4-BE49-F238E27FC236}">
                <a16:creationId xmlns:a16="http://schemas.microsoft.com/office/drawing/2014/main" id="{D3C57766-8990-467C-A428-7D78EE0BEBF3}"/>
              </a:ext>
            </a:extLst>
          </p:cNvPr>
          <p:cNvSpPr/>
          <p:nvPr/>
        </p:nvSpPr>
        <p:spPr>
          <a:xfrm>
            <a:off x="5772150" y="3028950"/>
            <a:ext cx="633415" cy="728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DB714-20FB-4ED4-93D4-F9C7C35B7766}"/>
              </a:ext>
            </a:extLst>
          </p:cNvPr>
          <p:cNvSpPr txBox="1"/>
          <p:nvPr/>
        </p:nvSpPr>
        <p:spPr>
          <a:xfrm>
            <a:off x="6775373" y="1641513"/>
            <a:ext cx="1938969" cy="369332"/>
          </a:xfrm>
          <a:prstGeom prst="rect">
            <a:avLst/>
          </a:prstGeom>
          <a:solidFill>
            <a:schemeClr val="accent4">
              <a:lumMod val="40000"/>
              <a:lumOff val="60000"/>
            </a:schemeClr>
          </a:solidFill>
        </p:spPr>
        <p:txBody>
          <a:bodyPr wrap="square" rtlCol="0">
            <a:spAutoFit/>
          </a:bodyPr>
          <a:lstStyle/>
          <a:p>
            <a:pPr algn="ctr"/>
            <a:r>
              <a:rPr lang="en-US" dirty="0"/>
              <a:t>Investment</a:t>
            </a:r>
          </a:p>
        </p:txBody>
      </p:sp>
    </p:spTree>
    <p:extLst>
      <p:ext uri="{BB962C8B-B14F-4D97-AF65-F5344CB8AC3E}">
        <p14:creationId xmlns:p14="http://schemas.microsoft.com/office/powerpoint/2010/main" val="423620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391869"/>
            <a:ext cx="7772400" cy="4050792"/>
          </a:xfrm>
        </p:spPr>
        <p:txBody>
          <a:bodyPr/>
          <a:lstStyle/>
          <a:p>
            <a:r>
              <a:rPr lang="en-US" sz="1800" dirty="0"/>
              <a:t>Assume that you invest in a German Corporate Bond and you expect to earn 4% return in Euro terms. Current spot rate is $1.1990 per Euro and spot rate expected in one year is $1.2500. What would be your </a:t>
            </a:r>
            <a:r>
              <a:rPr lang="en-US" sz="1800" dirty="0">
                <a:solidFill>
                  <a:srgbClr val="FF0000"/>
                </a:solidFill>
              </a:rPr>
              <a:t>dollar return on your Euro investment</a:t>
            </a:r>
            <a:r>
              <a:rPr lang="en-US" sz="1800" dirty="0"/>
              <a:t>?</a:t>
            </a:r>
          </a:p>
          <a:p>
            <a:r>
              <a:rPr lang="en-US" sz="1800" dirty="0"/>
              <a:t>STEP 1) Determine the investment country and currency </a:t>
            </a:r>
          </a:p>
          <a:p>
            <a:pPr marL="0" indent="0">
              <a:buNone/>
            </a:pPr>
            <a:endParaRPr lang="en-US" sz="1800" dirty="0"/>
          </a:p>
          <a:p>
            <a:r>
              <a:rPr lang="en-US" sz="1800" dirty="0"/>
              <a:t>STEP 2) Look at how the exchange rate is expressed to determine applicable formula</a:t>
            </a:r>
          </a:p>
          <a:p>
            <a:endParaRPr lang="en-US" sz="1800" dirty="0"/>
          </a:p>
        </p:txBody>
      </p:sp>
      <p:sp>
        <p:nvSpPr>
          <p:cNvPr id="7" name="Rectangle 2">
            <a:extLst>
              <a:ext uri="{FF2B5EF4-FFF2-40B4-BE49-F238E27FC236}">
                <a16:creationId xmlns:a16="http://schemas.microsoft.com/office/drawing/2014/main" id="{CC1DB398-2790-4165-BE45-E438BE92212A}"/>
              </a:ext>
            </a:extLst>
          </p:cNvPr>
          <p:cNvSpPr txBox="1">
            <a:spLocks noChangeArrowheads="1"/>
          </p:cNvSpPr>
          <p:nvPr/>
        </p:nvSpPr>
        <p:spPr>
          <a:xfrm>
            <a:off x="352425" y="782525"/>
            <a:ext cx="8239125"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en-US" dirty="0"/>
              <a:t>Using IFE to determine return on foreign investment</a:t>
            </a:r>
            <a:endParaRPr lang="en-US" sz="2400" dirty="0"/>
          </a:p>
        </p:txBody>
      </p:sp>
      <p:graphicFrame>
        <p:nvGraphicFramePr>
          <p:cNvPr id="4" name="Object 3">
            <a:extLst>
              <a:ext uri="{FF2B5EF4-FFF2-40B4-BE49-F238E27FC236}">
                <a16:creationId xmlns:a16="http://schemas.microsoft.com/office/drawing/2014/main" id="{21AF133B-9C64-4DF8-828D-5F881363C8F7}"/>
              </a:ext>
            </a:extLst>
          </p:cNvPr>
          <p:cNvGraphicFramePr>
            <a:graphicFrameLocks noChangeAspect="1"/>
          </p:cNvGraphicFramePr>
          <p:nvPr>
            <p:custDataLst>
              <p:tags r:id="rId1"/>
            </p:custDataLst>
          </p:nvPr>
        </p:nvGraphicFramePr>
        <p:xfrm>
          <a:off x="4572000" y="5814680"/>
          <a:ext cx="4395788" cy="614363"/>
        </p:xfrm>
        <a:graphic>
          <a:graphicData uri="http://schemas.openxmlformats.org/presentationml/2006/ole">
            <mc:AlternateContent xmlns:mc="http://schemas.openxmlformats.org/markup-compatibility/2006">
              <mc:Choice xmlns:v="urn:schemas-microsoft-com:vml" Requires="v">
                <p:oleObj name="Equation" r:id="rId5" imgW="3251160" imgH="482400" progId="Equation.DSMT4">
                  <p:embed/>
                </p:oleObj>
              </mc:Choice>
              <mc:Fallback>
                <p:oleObj name="Equation" r:id="rId5" imgW="3251160" imgH="482400" progId="Equation.DSMT4">
                  <p:embed/>
                  <p:pic>
                    <p:nvPicPr>
                      <p:cNvPr id="4" name="Object 3">
                        <a:extLst>
                          <a:ext uri="{FF2B5EF4-FFF2-40B4-BE49-F238E27FC236}">
                            <a16:creationId xmlns:a16="http://schemas.microsoft.com/office/drawing/2014/main" id="{21AF133B-9C64-4DF8-828D-5F881363C8F7}"/>
                          </a:ext>
                        </a:extLst>
                      </p:cNvPr>
                      <p:cNvPicPr>
                        <a:picLocks noChangeAspect="1" noChangeArrowheads="1"/>
                      </p:cNvPicPr>
                      <p:nvPr/>
                    </p:nvPicPr>
                    <p:blipFill>
                      <a:blip r:embed="rId6"/>
                      <a:srcRect/>
                      <a:stretch>
                        <a:fillRect/>
                      </a:stretch>
                    </p:blipFill>
                    <p:spPr bwMode="auto">
                      <a:xfrm>
                        <a:off x="4572000" y="5814680"/>
                        <a:ext cx="4395788" cy="614363"/>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C09D82C3-58A4-40D6-8971-69BEE6253670}"/>
              </a:ext>
            </a:extLst>
          </p:cNvPr>
          <p:cNvSpPr txBox="1"/>
          <p:nvPr/>
        </p:nvSpPr>
        <p:spPr>
          <a:xfrm>
            <a:off x="3998912" y="5931361"/>
            <a:ext cx="1146175" cy="381000"/>
          </a:xfrm>
          <a:prstGeom prst="rect">
            <a:avLst/>
          </a:prstGeom>
          <a:noFill/>
        </p:spPr>
        <p:txBody>
          <a:bodyPr wrap="square" rtlCol="0">
            <a:spAutoFit/>
          </a:bodyPr>
          <a:lstStyle/>
          <a:p>
            <a:r>
              <a:rPr lang="en-US" dirty="0">
                <a:solidFill>
                  <a:srgbClr val="FF0000"/>
                </a:solidFill>
              </a:rPr>
              <a:t>F2: </a:t>
            </a:r>
          </a:p>
        </p:txBody>
      </p:sp>
      <p:graphicFrame>
        <p:nvGraphicFramePr>
          <p:cNvPr id="6" name="Object 5">
            <a:extLst>
              <a:ext uri="{FF2B5EF4-FFF2-40B4-BE49-F238E27FC236}">
                <a16:creationId xmlns:a16="http://schemas.microsoft.com/office/drawing/2014/main" id="{EADA1CBE-65CD-4C56-88A2-C0AC2838661F}"/>
              </a:ext>
            </a:extLst>
          </p:cNvPr>
          <p:cNvGraphicFramePr>
            <a:graphicFrameLocks noChangeAspect="1"/>
          </p:cNvGraphicFramePr>
          <p:nvPr>
            <p:custDataLst>
              <p:tags r:id="rId2"/>
            </p:custDataLst>
          </p:nvPr>
        </p:nvGraphicFramePr>
        <p:xfrm>
          <a:off x="4555235" y="4834797"/>
          <a:ext cx="4360862" cy="614362"/>
        </p:xfrm>
        <a:graphic>
          <a:graphicData uri="http://schemas.openxmlformats.org/presentationml/2006/ole">
            <mc:AlternateContent xmlns:mc="http://schemas.openxmlformats.org/markup-compatibility/2006">
              <mc:Choice xmlns:v="urn:schemas-microsoft-com:vml" Requires="v">
                <p:oleObj name="Equation" r:id="rId7" imgW="3225600" imgH="482400" progId="Equation.DSMT4">
                  <p:embed/>
                </p:oleObj>
              </mc:Choice>
              <mc:Fallback>
                <p:oleObj name="Equation" r:id="rId7" imgW="3225600" imgH="482400" progId="Equation.DSMT4">
                  <p:embed/>
                  <p:pic>
                    <p:nvPicPr>
                      <p:cNvPr id="6" name="Object 5">
                        <a:extLst>
                          <a:ext uri="{FF2B5EF4-FFF2-40B4-BE49-F238E27FC236}">
                            <a16:creationId xmlns:a16="http://schemas.microsoft.com/office/drawing/2014/main" id="{EADA1CBE-65CD-4C56-88A2-C0AC2838661F}"/>
                          </a:ext>
                        </a:extLst>
                      </p:cNvPr>
                      <p:cNvPicPr>
                        <a:picLocks noChangeAspect="1" noChangeArrowheads="1"/>
                      </p:cNvPicPr>
                      <p:nvPr/>
                    </p:nvPicPr>
                    <p:blipFill>
                      <a:blip r:embed="rId8"/>
                      <a:srcRect/>
                      <a:stretch>
                        <a:fillRect/>
                      </a:stretch>
                    </p:blipFill>
                    <p:spPr bwMode="auto">
                      <a:xfrm>
                        <a:off x="4555235" y="4834797"/>
                        <a:ext cx="4360862" cy="614362"/>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2025F6BD-775D-484B-BF52-D75079EDAC92}"/>
              </a:ext>
            </a:extLst>
          </p:cNvPr>
          <p:cNvSpPr txBox="1"/>
          <p:nvPr/>
        </p:nvSpPr>
        <p:spPr>
          <a:xfrm>
            <a:off x="4059935" y="4949065"/>
            <a:ext cx="590550" cy="369332"/>
          </a:xfrm>
          <a:prstGeom prst="rect">
            <a:avLst/>
          </a:prstGeom>
          <a:noFill/>
        </p:spPr>
        <p:txBody>
          <a:bodyPr wrap="square" rtlCol="0">
            <a:spAutoFit/>
          </a:bodyPr>
          <a:lstStyle/>
          <a:p>
            <a:r>
              <a:rPr lang="en-US" dirty="0">
                <a:solidFill>
                  <a:srgbClr val="FF0000"/>
                </a:solidFill>
              </a:rPr>
              <a:t>F1:</a:t>
            </a:r>
          </a:p>
        </p:txBody>
      </p:sp>
      <p:sp>
        <p:nvSpPr>
          <p:cNvPr id="2" name="Rectangle 1">
            <a:extLst>
              <a:ext uri="{FF2B5EF4-FFF2-40B4-BE49-F238E27FC236}">
                <a16:creationId xmlns:a16="http://schemas.microsoft.com/office/drawing/2014/main" id="{4CCE4DE3-1BA0-4228-85F9-B7F2EC2A8A8C}"/>
              </a:ext>
            </a:extLst>
          </p:cNvPr>
          <p:cNvSpPr/>
          <p:nvPr/>
        </p:nvSpPr>
        <p:spPr>
          <a:xfrm>
            <a:off x="4471987" y="4566115"/>
            <a:ext cx="3837141" cy="369332"/>
          </a:xfrm>
          <a:prstGeom prst="rect">
            <a:avLst/>
          </a:prstGeom>
        </p:spPr>
        <p:txBody>
          <a:bodyPr wrap="none">
            <a:spAutoFit/>
          </a:bodyPr>
          <a:lstStyle/>
          <a:p>
            <a:r>
              <a:rPr lang="en-US" b="1" dirty="0">
                <a:solidFill>
                  <a:srgbClr val="FF0000"/>
                </a:solidFill>
              </a:rPr>
              <a:t># USD per Investment Currency </a:t>
            </a:r>
            <a:endParaRPr lang="en-US" dirty="0"/>
          </a:p>
        </p:txBody>
      </p:sp>
      <p:sp>
        <p:nvSpPr>
          <p:cNvPr id="9" name="Rectangle 8">
            <a:extLst>
              <a:ext uri="{FF2B5EF4-FFF2-40B4-BE49-F238E27FC236}">
                <a16:creationId xmlns:a16="http://schemas.microsoft.com/office/drawing/2014/main" id="{2D47A9A9-3270-4EDB-839A-1DB6AE50E867}"/>
              </a:ext>
            </a:extLst>
          </p:cNvPr>
          <p:cNvSpPr/>
          <p:nvPr/>
        </p:nvSpPr>
        <p:spPr>
          <a:xfrm>
            <a:off x="4355210" y="5548411"/>
            <a:ext cx="5084065" cy="369332"/>
          </a:xfrm>
          <a:prstGeom prst="rect">
            <a:avLst/>
          </a:prstGeom>
        </p:spPr>
        <p:txBody>
          <a:bodyPr wrap="square">
            <a:spAutoFit/>
          </a:bodyPr>
          <a:lstStyle/>
          <a:p>
            <a:r>
              <a:rPr lang="en-US" b="1" dirty="0">
                <a:solidFill>
                  <a:srgbClr val="FF0000"/>
                </a:solidFill>
              </a:rPr>
              <a:t># investment country’s currency per USD</a:t>
            </a:r>
            <a:endParaRPr lang="en-US" dirty="0"/>
          </a:p>
        </p:txBody>
      </p:sp>
      <p:sp>
        <p:nvSpPr>
          <p:cNvPr id="10" name="TextBox 9">
            <a:extLst>
              <a:ext uri="{FF2B5EF4-FFF2-40B4-BE49-F238E27FC236}">
                <a16:creationId xmlns:a16="http://schemas.microsoft.com/office/drawing/2014/main" id="{5AF73033-6F24-4720-971E-DAD66E042857}"/>
              </a:ext>
            </a:extLst>
          </p:cNvPr>
          <p:cNvSpPr txBox="1"/>
          <p:nvPr/>
        </p:nvSpPr>
        <p:spPr>
          <a:xfrm>
            <a:off x="6775373" y="1641513"/>
            <a:ext cx="1938969" cy="369332"/>
          </a:xfrm>
          <a:prstGeom prst="rect">
            <a:avLst/>
          </a:prstGeom>
          <a:solidFill>
            <a:schemeClr val="accent4">
              <a:lumMod val="40000"/>
              <a:lumOff val="60000"/>
            </a:schemeClr>
          </a:solidFill>
        </p:spPr>
        <p:txBody>
          <a:bodyPr wrap="square" rtlCol="0">
            <a:spAutoFit/>
          </a:bodyPr>
          <a:lstStyle/>
          <a:p>
            <a:pPr algn="ctr"/>
            <a:r>
              <a:rPr lang="en-US" dirty="0"/>
              <a:t>Investment</a:t>
            </a:r>
          </a:p>
        </p:txBody>
      </p:sp>
    </p:spTree>
    <p:extLst>
      <p:ext uri="{BB962C8B-B14F-4D97-AF65-F5344CB8AC3E}">
        <p14:creationId xmlns:p14="http://schemas.microsoft.com/office/powerpoint/2010/main" val="37931244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10.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11.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12.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13.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14.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15.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16.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17.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18.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19.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20.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21.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22.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23.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24.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A1BC506B-D0E4-457A-9A04-DCE5844348CA}"/>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7.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ags/tag9.xml><?xml version="1.0" encoding="utf-8"?>
<p:tagLst xmlns:a="http://schemas.openxmlformats.org/drawingml/2006/main" xmlns:r="http://schemas.openxmlformats.org/officeDocument/2006/relationships" xmlns:p="http://schemas.openxmlformats.org/presentationml/2006/main">
  <p:tag name="MMPROD_SUBSTITUTION_ID" val="{7DE38770-1FE0-4D7C-9ADC-6DD7E0085D4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562</TotalTime>
  <Words>5049</Words>
  <Application>Microsoft Office PowerPoint</Application>
  <PresentationFormat>On-screen Show (4:3)</PresentationFormat>
  <Paragraphs>723</Paragraphs>
  <Slides>46</Slides>
  <Notes>22</Notes>
  <HiddenSlides>4</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5" baseType="lpstr">
      <vt:lpstr>Arial</vt:lpstr>
      <vt:lpstr>Calibri</vt:lpstr>
      <vt:lpstr>Cambria Math</vt:lpstr>
      <vt:lpstr>Rockwell</vt:lpstr>
      <vt:lpstr>Rockwell Condensed</vt:lpstr>
      <vt:lpstr>Times New Roman</vt:lpstr>
      <vt:lpstr>Wingdings</vt:lpstr>
      <vt:lpstr>Wood Type</vt:lpstr>
      <vt:lpstr>Equation</vt:lpstr>
      <vt:lpstr>International Corporate Finance</vt:lpstr>
      <vt:lpstr>Another IfE Example</vt:lpstr>
      <vt:lpstr>Example</vt:lpstr>
      <vt:lpstr>PowerPoint Presentation</vt:lpstr>
      <vt:lpstr>Using IFE to determine return on foreign investment</vt:lpstr>
      <vt:lpstr>Using IFE to determine return on foreign investment</vt:lpstr>
      <vt:lpstr>Using IFE to determine return on foreign investment</vt:lpstr>
      <vt:lpstr>Using IFE to determine return on foreign investment</vt:lpstr>
      <vt:lpstr>PowerPoint Presentation</vt:lpstr>
      <vt:lpstr>PowerPoint Presentation</vt:lpstr>
      <vt:lpstr>PowerPoint Presentation</vt:lpstr>
      <vt:lpstr>PowerPoint Presentation</vt:lpstr>
      <vt:lpstr>PowerPoint Presentation</vt:lpstr>
      <vt:lpstr>Example-3: </vt:lpstr>
      <vt:lpstr>Example-3: </vt:lpstr>
      <vt:lpstr>Example-3: </vt:lpstr>
      <vt:lpstr>Example-4: </vt:lpstr>
      <vt:lpstr>FX Trading – Warm Up </vt:lpstr>
      <vt:lpstr>RECALL: FX Trading BASICS</vt:lpstr>
      <vt:lpstr>RECALL: Spot Transactions </vt:lpstr>
      <vt:lpstr>FX Trading – Warm Up </vt:lpstr>
      <vt:lpstr>FX Trading – Warm Up </vt:lpstr>
      <vt:lpstr>FX Trading – Warm Up </vt:lpstr>
      <vt:lpstr>FX Trading – Warm Up </vt:lpstr>
      <vt:lpstr>FX Trading – Warm Up </vt:lpstr>
      <vt:lpstr>FX Trading – Warm Up </vt:lpstr>
      <vt:lpstr>FX Trading – Warm Up </vt:lpstr>
      <vt:lpstr>FX Trading – Warm Up </vt:lpstr>
      <vt:lpstr>FX Trading – Warm Up </vt:lpstr>
      <vt:lpstr>Transatlantic Arbitrage</vt:lpstr>
      <vt:lpstr>Transatlantic Arbitrage</vt:lpstr>
      <vt:lpstr>Transatlantic Arbitrage</vt:lpstr>
      <vt:lpstr>Forward Transactions</vt:lpstr>
      <vt:lpstr>RECALL: Forward Transactions </vt:lpstr>
      <vt:lpstr>RECALL Day Count Conventions </vt:lpstr>
      <vt:lpstr>Forward Transactions</vt:lpstr>
      <vt:lpstr>Forward Transactions</vt:lpstr>
      <vt:lpstr>Forward Transactions</vt:lpstr>
      <vt:lpstr>Forward Transactions</vt:lpstr>
      <vt:lpstr>ForwardS</vt:lpstr>
      <vt:lpstr>ForwardS</vt:lpstr>
      <vt:lpstr>ForwardS</vt:lpstr>
      <vt:lpstr>ForwardS</vt:lpstr>
      <vt:lpstr>ForwardS</vt:lpstr>
      <vt:lpstr>ForwardS</vt:lpstr>
      <vt:lpstr>ForwardS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CHAPTER 3</dc:title>
  <dc:creator>Nicole M</dc:creator>
  <cp:lastModifiedBy>Admin User</cp:lastModifiedBy>
  <cp:revision>150</cp:revision>
  <cp:lastPrinted>2020-03-06T19:57:36Z</cp:lastPrinted>
  <dcterms:created xsi:type="dcterms:W3CDTF">2019-11-25T00:57:27Z</dcterms:created>
  <dcterms:modified xsi:type="dcterms:W3CDTF">2021-03-26T19:25:37Z</dcterms:modified>
</cp:coreProperties>
</file>