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32"/>
  </p:notesMasterIdLst>
  <p:sldIdLst>
    <p:sldId id="256" r:id="rId2"/>
    <p:sldId id="495" r:id="rId3"/>
    <p:sldId id="497" r:id="rId4"/>
    <p:sldId id="496" r:id="rId5"/>
    <p:sldId id="498" r:id="rId6"/>
    <p:sldId id="499" r:id="rId7"/>
    <p:sldId id="500" r:id="rId8"/>
    <p:sldId id="510" r:id="rId9"/>
    <p:sldId id="502" r:id="rId10"/>
    <p:sldId id="503" r:id="rId11"/>
    <p:sldId id="504" r:id="rId12"/>
    <p:sldId id="509" r:id="rId13"/>
    <p:sldId id="511" r:id="rId14"/>
    <p:sldId id="512" r:id="rId15"/>
    <p:sldId id="508" r:id="rId16"/>
    <p:sldId id="505" r:id="rId17"/>
    <p:sldId id="514" r:id="rId18"/>
    <p:sldId id="513" r:id="rId19"/>
    <p:sldId id="506" r:id="rId20"/>
    <p:sldId id="515" r:id="rId21"/>
    <p:sldId id="516" r:id="rId22"/>
    <p:sldId id="264" r:id="rId23"/>
    <p:sldId id="265" r:id="rId24"/>
    <p:sldId id="507" r:id="rId25"/>
    <p:sldId id="517" r:id="rId26"/>
    <p:sldId id="328" r:id="rId27"/>
    <p:sldId id="518" r:id="rId28"/>
    <p:sldId id="519" r:id="rId29"/>
    <p:sldId id="520" r:id="rId30"/>
    <p:sldId id="521" r:id="rId3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2718BC-45B2-4F91-A3FF-3ACC9BC77374}">
          <p14:sldIdLst>
            <p14:sldId id="256"/>
            <p14:sldId id="495"/>
            <p14:sldId id="497"/>
            <p14:sldId id="496"/>
            <p14:sldId id="498"/>
            <p14:sldId id="499"/>
            <p14:sldId id="500"/>
            <p14:sldId id="510"/>
            <p14:sldId id="502"/>
            <p14:sldId id="503"/>
            <p14:sldId id="504"/>
            <p14:sldId id="509"/>
            <p14:sldId id="511"/>
            <p14:sldId id="512"/>
            <p14:sldId id="508"/>
            <p14:sldId id="505"/>
            <p14:sldId id="514"/>
            <p14:sldId id="513"/>
            <p14:sldId id="506"/>
            <p14:sldId id="515"/>
            <p14:sldId id="516"/>
            <p14:sldId id="264"/>
            <p14:sldId id="265"/>
            <p14:sldId id="507"/>
            <p14:sldId id="517"/>
            <p14:sldId id="328"/>
            <p14:sldId id="518"/>
            <p14:sldId id="519"/>
            <p14:sldId id="520"/>
            <p14:sldId id="5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78571" autoAdjust="0"/>
  </p:normalViewPr>
  <p:slideViewPr>
    <p:cSldViewPr snapToGrid="0">
      <p:cViewPr varScale="1">
        <p:scale>
          <a:sx n="79" d="100"/>
          <a:sy n="79" d="100"/>
        </p:scale>
        <p:origin x="2382" y="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A5A290-E821-4AC7-9652-B416DF97BEE2}" type="datetimeFigureOut">
              <a:rPr lang="en-US" smtClean="0"/>
              <a:t>3/26/2021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97342C-2577-48C1-8B6A-1EDF18F0D8F1}" type="slidenum">
              <a:rPr lang="en-US" smtClean="0"/>
              <a:t>‹#›</a:t>
            </a:fld>
            <a:endParaRPr lang="en-US"/>
          </a:p>
        </p:txBody>
      </p:sp>
    </p:spTree>
    <p:extLst>
      <p:ext uri="{BB962C8B-B14F-4D97-AF65-F5344CB8AC3E}">
        <p14:creationId xmlns:p14="http://schemas.microsoft.com/office/powerpoint/2010/main" val="72456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1</a:t>
            </a:fld>
            <a:endParaRPr lang="en-US"/>
          </a:p>
        </p:txBody>
      </p:sp>
    </p:spTree>
    <p:extLst>
      <p:ext uri="{BB962C8B-B14F-4D97-AF65-F5344CB8AC3E}">
        <p14:creationId xmlns:p14="http://schemas.microsoft.com/office/powerpoint/2010/main" val="87670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10</a:t>
            </a:fld>
            <a:endParaRPr lang="en-US"/>
          </a:p>
        </p:txBody>
      </p:sp>
    </p:spTree>
    <p:extLst>
      <p:ext uri="{BB962C8B-B14F-4D97-AF65-F5344CB8AC3E}">
        <p14:creationId xmlns:p14="http://schemas.microsoft.com/office/powerpoint/2010/main" val="29192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en-US"/>
          </a:p>
        </p:txBody>
      </p:sp>
      <p:sp>
        <p:nvSpPr>
          <p:cNvPr id="197636" name="Slide Number Placeholder 3"/>
          <p:cNvSpPr>
            <a:spLocks noGrp="1"/>
          </p:cNvSpPr>
          <p:nvPr>
            <p:ph type="sldNum" sz="quarter" idx="5"/>
          </p:nvPr>
        </p:nvSpPr>
        <p:spPr>
          <a:noFill/>
        </p:spPr>
        <p:txBody>
          <a:bodyPr/>
          <a:lstStyle/>
          <a:p>
            <a:fld id="{A24E0527-99FD-4522-A28D-8833FC6AD339}" type="slidenum">
              <a:rPr lang="en-US" smtClean="0"/>
              <a:pPr/>
              <a:t>11</a:t>
            </a:fld>
            <a:endParaRPr lang="en-US"/>
          </a:p>
        </p:txBody>
      </p:sp>
    </p:spTree>
    <p:extLst>
      <p:ext uri="{BB962C8B-B14F-4D97-AF65-F5344CB8AC3E}">
        <p14:creationId xmlns:p14="http://schemas.microsoft.com/office/powerpoint/2010/main" val="2711046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US"/>
          </a:p>
        </p:txBody>
      </p:sp>
      <p:sp>
        <p:nvSpPr>
          <p:cNvPr id="198660" name="Slide Number Placeholder 3"/>
          <p:cNvSpPr>
            <a:spLocks noGrp="1"/>
          </p:cNvSpPr>
          <p:nvPr>
            <p:ph type="sldNum" sz="quarter" idx="5"/>
          </p:nvPr>
        </p:nvSpPr>
        <p:spPr>
          <a:noFill/>
        </p:spPr>
        <p:txBody>
          <a:bodyPr/>
          <a:lstStyle/>
          <a:p>
            <a:fld id="{748AE020-7D25-4009-9A55-8E7BD4D9D937}" type="slidenum">
              <a:rPr lang="en-US" smtClean="0"/>
              <a:pPr/>
              <a:t>12</a:t>
            </a:fld>
            <a:endParaRPr lang="en-US"/>
          </a:p>
        </p:txBody>
      </p:sp>
    </p:spTree>
    <p:extLst>
      <p:ext uri="{BB962C8B-B14F-4D97-AF65-F5344CB8AC3E}">
        <p14:creationId xmlns:p14="http://schemas.microsoft.com/office/powerpoint/2010/main" val="539305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US"/>
          </a:p>
        </p:txBody>
      </p:sp>
      <p:sp>
        <p:nvSpPr>
          <p:cNvPr id="198660" name="Slide Number Placeholder 3"/>
          <p:cNvSpPr>
            <a:spLocks noGrp="1"/>
          </p:cNvSpPr>
          <p:nvPr>
            <p:ph type="sldNum" sz="quarter" idx="5"/>
          </p:nvPr>
        </p:nvSpPr>
        <p:spPr>
          <a:noFill/>
        </p:spPr>
        <p:txBody>
          <a:bodyPr/>
          <a:lstStyle/>
          <a:p>
            <a:fld id="{748AE020-7D25-4009-9A55-8E7BD4D9D937}" type="slidenum">
              <a:rPr lang="en-US" smtClean="0"/>
              <a:pPr/>
              <a:t>13</a:t>
            </a:fld>
            <a:endParaRPr lang="en-US"/>
          </a:p>
        </p:txBody>
      </p:sp>
    </p:spTree>
    <p:extLst>
      <p:ext uri="{BB962C8B-B14F-4D97-AF65-F5344CB8AC3E}">
        <p14:creationId xmlns:p14="http://schemas.microsoft.com/office/powerpoint/2010/main" val="1150546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US"/>
          </a:p>
        </p:txBody>
      </p:sp>
      <p:sp>
        <p:nvSpPr>
          <p:cNvPr id="198660" name="Slide Number Placeholder 3"/>
          <p:cNvSpPr>
            <a:spLocks noGrp="1"/>
          </p:cNvSpPr>
          <p:nvPr>
            <p:ph type="sldNum" sz="quarter" idx="5"/>
          </p:nvPr>
        </p:nvSpPr>
        <p:spPr>
          <a:noFill/>
        </p:spPr>
        <p:txBody>
          <a:bodyPr/>
          <a:lstStyle/>
          <a:p>
            <a:fld id="{748AE020-7D25-4009-9A55-8E7BD4D9D937}" type="slidenum">
              <a:rPr lang="en-US" smtClean="0"/>
              <a:pPr/>
              <a:t>14</a:t>
            </a:fld>
            <a:endParaRPr lang="en-US"/>
          </a:p>
        </p:txBody>
      </p:sp>
    </p:spTree>
    <p:extLst>
      <p:ext uri="{BB962C8B-B14F-4D97-AF65-F5344CB8AC3E}">
        <p14:creationId xmlns:p14="http://schemas.microsoft.com/office/powerpoint/2010/main" val="316044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US"/>
          </a:p>
        </p:txBody>
      </p:sp>
      <p:sp>
        <p:nvSpPr>
          <p:cNvPr id="198660" name="Slide Number Placeholder 3"/>
          <p:cNvSpPr>
            <a:spLocks noGrp="1"/>
          </p:cNvSpPr>
          <p:nvPr>
            <p:ph type="sldNum" sz="quarter" idx="5"/>
          </p:nvPr>
        </p:nvSpPr>
        <p:spPr>
          <a:noFill/>
        </p:spPr>
        <p:txBody>
          <a:bodyPr/>
          <a:lstStyle/>
          <a:p>
            <a:fld id="{748AE020-7D25-4009-9A55-8E7BD4D9D937}" type="slidenum">
              <a:rPr lang="en-US" smtClean="0"/>
              <a:pPr/>
              <a:t>15</a:t>
            </a:fld>
            <a:endParaRPr lang="en-US"/>
          </a:p>
        </p:txBody>
      </p:sp>
    </p:spTree>
    <p:extLst>
      <p:ext uri="{BB962C8B-B14F-4D97-AF65-F5344CB8AC3E}">
        <p14:creationId xmlns:p14="http://schemas.microsoft.com/office/powerpoint/2010/main" val="768062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endParaRPr lang="en-US"/>
          </a:p>
        </p:txBody>
      </p:sp>
      <p:sp>
        <p:nvSpPr>
          <p:cNvPr id="201732" name="Slide Number Placeholder 3"/>
          <p:cNvSpPr>
            <a:spLocks noGrp="1"/>
          </p:cNvSpPr>
          <p:nvPr>
            <p:ph type="sldNum" sz="quarter" idx="5"/>
          </p:nvPr>
        </p:nvSpPr>
        <p:spPr>
          <a:noFill/>
        </p:spPr>
        <p:txBody>
          <a:bodyPr/>
          <a:lstStyle/>
          <a:p>
            <a:fld id="{CCCEC884-3986-4CE4-8718-84701DA81586}" type="slidenum">
              <a:rPr lang="en-US" smtClean="0"/>
              <a:pPr/>
              <a:t>16</a:t>
            </a:fld>
            <a:endParaRPr lang="en-US"/>
          </a:p>
        </p:txBody>
      </p:sp>
    </p:spTree>
    <p:extLst>
      <p:ext uri="{BB962C8B-B14F-4D97-AF65-F5344CB8AC3E}">
        <p14:creationId xmlns:p14="http://schemas.microsoft.com/office/powerpoint/2010/main" val="2497850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endParaRPr lang="en-US"/>
          </a:p>
        </p:txBody>
      </p:sp>
      <p:sp>
        <p:nvSpPr>
          <p:cNvPr id="201732" name="Slide Number Placeholder 3"/>
          <p:cNvSpPr>
            <a:spLocks noGrp="1"/>
          </p:cNvSpPr>
          <p:nvPr>
            <p:ph type="sldNum" sz="quarter" idx="5"/>
          </p:nvPr>
        </p:nvSpPr>
        <p:spPr>
          <a:noFill/>
        </p:spPr>
        <p:txBody>
          <a:bodyPr/>
          <a:lstStyle/>
          <a:p>
            <a:fld id="{CCCEC884-3986-4CE4-8718-84701DA81586}" type="slidenum">
              <a:rPr lang="en-US" smtClean="0"/>
              <a:pPr/>
              <a:t>17</a:t>
            </a:fld>
            <a:endParaRPr lang="en-US"/>
          </a:p>
        </p:txBody>
      </p:sp>
    </p:spTree>
    <p:extLst>
      <p:ext uri="{BB962C8B-B14F-4D97-AF65-F5344CB8AC3E}">
        <p14:creationId xmlns:p14="http://schemas.microsoft.com/office/powerpoint/2010/main" val="105245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endParaRPr lang="en-US"/>
          </a:p>
        </p:txBody>
      </p:sp>
      <p:sp>
        <p:nvSpPr>
          <p:cNvPr id="201732" name="Slide Number Placeholder 3"/>
          <p:cNvSpPr>
            <a:spLocks noGrp="1"/>
          </p:cNvSpPr>
          <p:nvPr>
            <p:ph type="sldNum" sz="quarter" idx="5"/>
          </p:nvPr>
        </p:nvSpPr>
        <p:spPr>
          <a:noFill/>
        </p:spPr>
        <p:txBody>
          <a:bodyPr/>
          <a:lstStyle/>
          <a:p>
            <a:fld id="{CCCEC884-3986-4CE4-8718-84701DA81586}" type="slidenum">
              <a:rPr lang="en-US" smtClean="0"/>
              <a:pPr/>
              <a:t>18</a:t>
            </a:fld>
            <a:endParaRPr lang="en-US"/>
          </a:p>
        </p:txBody>
      </p:sp>
    </p:spTree>
    <p:extLst>
      <p:ext uri="{BB962C8B-B14F-4D97-AF65-F5344CB8AC3E}">
        <p14:creationId xmlns:p14="http://schemas.microsoft.com/office/powerpoint/2010/main" val="1440506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endParaRPr lang="en-US"/>
          </a:p>
        </p:txBody>
      </p:sp>
      <p:sp>
        <p:nvSpPr>
          <p:cNvPr id="202756" name="Slide Number Placeholder 3"/>
          <p:cNvSpPr>
            <a:spLocks noGrp="1"/>
          </p:cNvSpPr>
          <p:nvPr>
            <p:ph type="sldNum" sz="quarter" idx="5"/>
          </p:nvPr>
        </p:nvSpPr>
        <p:spPr>
          <a:noFill/>
        </p:spPr>
        <p:txBody>
          <a:bodyPr/>
          <a:lstStyle/>
          <a:p>
            <a:fld id="{C60FDDA0-AF42-4198-9C71-794C7542AF76}" type="slidenum">
              <a:rPr lang="en-US" smtClean="0"/>
              <a:pPr/>
              <a:t>19</a:t>
            </a:fld>
            <a:endParaRPr lang="en-US"/>
          </a:p>
        </p:txBody>
      </p:sp>
    </p:spTree>
    <p:extLst>
      <p:ext uri="{BB962C8B-B14F-4D97-AF65-F5344CB8AC3E}">
        <p14:creationId xmlns:p14="http://schemas.microsoft.com/office/powerpoint/2010/main" val="229116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2</a:t>
            </a:fld>
            <a:endParaRPr lang="en-US"/>
          </a:p>
        </p:txBody>
      </p:sp>
    </p:spTree>
    <p:extLst>
      <p:ext uri="{BB962C8B-B14F-4D97-AF65-F5344CB8AC3E}">
        <p14:creationId xmlns:p14="http://schemas.microsoft.com/office/powerpoint/2010/main" val="3060184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endParaRPr lang="en-US"/>
          </a:p>
        </p:txBody>
      </p:sp>
      <p:sp>
        <p:nvSpPr>
          <p:cNvPr id="202756" name="Slide Number Placeholder 3"/>
          <p:cNvSpPr>
            <a:spLocks noGrp="1"/>
          </p:cNvSpPr>
          <p:nvPr>
            <p:ph type="sldNum" sz="quarter" idx="5"/>
          </p:nvPr>
        </p:nvSpPr>
        <p:spPr>
          <a:noFill/>
        </p:spPr>
        <p:txBody>
          <a:bodyPr/>
          <a:lstStyle/>
          <a:p>
            <a:fld id="{C60FDDA0-AF42-4198-9C71-794C7542AF76}" type="slidenum">
              <a:rPr lang="en-US" smtClean="0"/>
              <a:pPr/>
              <a:t>20</a:t>
            </a:fld>
            <a:endParaRPr lang="en-US"/>
          </a:p>
        </p:txBody>
      </p:sp>
    </p:spTree>
    <p:extLst>
      <p:ext uri="{BB962C8B-B14F-4D97-AF65-F5344CB8AC3E}">
        <p14:creationId xmlns:p14="http://schemas.microsoft.com/office/powerpoint/2010/main" val="1260554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p:spPr>
        <p:txBody>
          <a:bodyPr/>
          <a:lstStyle/>
          <a:p>
            <a:endParaRPr lang="en-US"/>
          </a:p>
        </p:txBody>
      </p:sp>
      <p:sp>
        <p:nvSpPr>
          <p:cNvPr id="202756" name="Slide Number Placeholder 3"/>
          <p:cNvSpPr>
            <a:spLocks noGrp="1"/>
          </p:cNvSpPr>
          <p:nvPr>
            <p:ph type="sldNum" sz="quarter" idx="5"/>
          </p:nvPr>
        </p:nvSpPr>
        <p:spPr>
          <a:noFill/>
        </p:spPr>
        <p:txBody>
          <a:bodyPr/>
          <a:lstStyle/>
          <a:p>
            <a:fld id="{C60FDDA0-AF42-4198-9C71-794C7542AF76}" type="slidenum">
              <a:rPr lang="en-US" smtClean="0"/>
              <a:pPr/>
              <a:t>21</a:t>
            </a:fld>
            <a:endParaRPr lang="en-US"/>
          </a:p>
        </p:txBody>
      </p:sp>
    </p:spTree>
    <p:extLst>
      <p:ext uri="{BB962C8B-B14F-4D97-AF65-F5344CB8AC3E}">
        <p14:creationId xmlns:p14="http://schemas.microsoft.com/office/powerpoint/2010/main" val="4163141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endParaRPr lang="en-US"/>
          </a:p>
        </p:txBody>
      </p:sp>
      <p:sp>
        <p:nvSpPr>
          <p:cNvPr id="203780" name="Slide Number Placeholder 3"/>
          <p:cNvSpPr>
            <a:spLocks noGrp="1"/>
          </p:cNvSpPr>
          <p:nvPr>
            <p:ph type="sldNum" sz="quarter" idx="5"/>
          </p:nvPr>
        </p:nvSpPr>
        <p:spPr>
          <a:noFill/>
        </p:spPr>
        <p:txBody>
          <a:bodyPr/>
          <a:lstStyle/>
          <a:p>
            <a:fld id="{A9513EBD-1B18-4305-A216-1F8C8C7C1E27}" type="slidenum">
              <a:rPr lang="en-US" smtClean="0"/>
              <a:pPr/>
              <a:t>22</a:t>
            </a:fld>
            <a:endParaRPr lang="en-US"/>
          </a:p>
        </p:txBody>
      </p:sp>
    </p:spTree>
    <p:extLst>
      <p:ext uri="{BB962C8B-B14F-4D97-AF65-F5344CB8AC3E}">
        <p14:creationId xmlns:p14="http://schemas.microsoft.com/office/powerpoint/2010/main" val="4075780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r>
              <a:rPr lang="en-US"/>
              <a:t>The discrepancy between the  Cross rates of  EUR/TRY 2.1483-2.1559 and direct quotation of EUR/TRY 2.1390-2.1433  suggest that there is an arbitrage opportunity despite the transaction costs. </a:t>
            </a:r>
          </a:p>
          <a:p>
            <a:br>
              <a:rPr lang="en-US"/>
            </a:br>
            <a:r>
              <a:rPr lang="en-US"/>
              <a:t>We can purchase EURO by paying TRY 2.1433</a:t>
            </a:r>
          </a:p>
          <a:p>
            <a:r>
              <a:rPr lang="en-US"/>
              <a:t>We can use EUR to purchase USD </a:t>
            </a:r>
          </a:p>
          <a:p>
            <a:r>
              <a:rPr lang="en-US"/>
              <a:t>Then we can sell USD against TRY </a:t>
            </a:r>
          </a:p>
          <a:p>
            <a:br>
              <a:rPr lang="en-US"/>
            </a:br>
            <a:r>
              <a:rPr lang="en-US"/>
              <a:t>If the resulting TRY is larger than the initial TRY we used to purchase the EUR, then we generate an arbitrage profit. </a:t>
            </a:r>
          </a:p>
        </p:txBody>
      </p:sp>
      <p:sp>
        <p:nvSpPr>
          <p:cNvPr id="204804" name="Slide Number Placeholder 3"/>
          <p:cNvSpPr>
            <a:spLocks noGrp="1"/>
          </p:cNvSpPr>
          <p:nvPr>
            <p:ph type="sldNum" sz="quarter" idx="5"/>
          </p:nvPr>
        </p:nvSpPr>
        <p:spPr>
          <a:noFill/>
        </p:spPr>
        <p:txBody>
          <a:bodyPr/>
          <a:lstStyle/>
          <a:p>
            <a:fld id="{3C149D5F-9788-4BFF-9622-804528ED7D05}" type="slidenum">
              <a:rPr lang="en-US" smtClean="0"/>
              <a:pPr/>
              <a:t>23</a:t>
            </a:fld>
            <a:endParaRPr lang="en-US"/>
          </a:p>
        </p:txBody>
      </p:sp>
    </p:spTree>
    <p:extLst>
      <p:ext uri="{BB962C8B-B14F-4D97-AF65-F5344CB8AC3E}">
        <p14:creationId xmlns:p14="http://schemas.microsoft.com/office/powerpoint/2010/main" val="743618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r>
              <a:rPr lang="en-US"/>
              <a:t>The dollar equivalent is 147,634 is calculated by using the bid rate of 1.5890 because the arbitrage desk could only sell 100,000,000 worth of USD against TRY to recover its initial resources. This would require:</a:t>
            </a:r>
          </a:p>
          <a:p>
            <a:r>
              <a:rPr lang="en-US"/>
              <a:t>100,000,000/1.5890=$62,932,662 delivery. The balance </a:t>
            </a:r>
          </a:p>
          <a:p>
            <a:r>
              <a:rPr lang="en-US"/>
              <a:t>$63,080,297-62,932,662=147,634.95 is retained in dollars if the profits are required to be generated in USDs. </a:t>
            </a:r>
          </a:p>
          <a:p>
            <a:endParaRPr lang="en-US"/>
          </a:p>
        </p:txBody>
      </p:sp>
      <p:sp>
        <p:nvSpPr>
          <p:cNvPr id="205828" name="Slide Number Placeholder 3"/>
          <p:cNvSpPr>
            <a:spLocks noGrp="1"/>
          </p:cNvSpPr>
          <p:nvPr>
            <p:ph type="sldNum" sz="quarter" idx="5"/>
          </p:nvPr>
        </p:nvSpPr>
        <p:spPr>
          <a:noFill/>
        </p:spPr>
        <p:txBody>
          <a:bodyPr/>
          <a:lstStyle/>
          <a:p>
            <a:fld id="{C033102C-CE35-461A-A161-6737FED8457B}" type="slidenum">
              <a:rPr lang="en-US" smtClean="0"/>
              <a:pPr/>
              <a:t>24</a:t>
            </a:fld>
            <a:endParaRPr lang="en-US"/>
          </a:p>
        </p:txBody>
      </p:sp>
    </p:spTree>
    <p:extLst>
      <p:ext uri="{BB962C8B-B14F-4D97-AF65-F5344CB8AC3E}">
        <p14:creationId xmlns:p14="http://schemas.microsoft.com/office/powerpoint/2010/main" val="2808430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25</a:t>
            </a:fld>
            <a:endParaRPr lang="en-US"/>
          </a:p>
        </p:txBody>
      </p:sp>
    </p:spTree>
    <p:extLst>
      <p:ext uri="{BB962C8B-B14F-4D97-AF65-F5344CB8AC3E}">
        <p14:creationId xmlns:p14="http://schemas.microsoft.com/office/powerpoint/2010/main" val="1824179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26</a:t>
            </a:fld>
            <a:endParaRPr lang="en-US"/>
          </a:p>
        </p:txBody>
      </p:sp>
    </p:spTree>
    <p:extLst>
      <p:ext uri="{BB962C8B-B14F-4D97-AF65-F5344CB8AC3E}">
        <p14:creationId xmlns:p14="http://schemas.microsoft.com/office/powerpoint/2010/main" val="766247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27</a:t>
            </a:fld>
            <a:endParaRPr lang="en-US"/>
          </a:p>
        </p:txBody>
      </p:sp>
    </p:spTree>
    <p:extLst>
      <p:ext uri="{BB962C8B-B14F-4D97-AF65-F5344CB8AC3E}">
        <p14:creationId xmlns:p14="http://schemas.microsoft.com/office/powerpoint/2010/main" val="1812038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28</a:t>
            </a:fld>
            <a:endParaRPr lang="en-US"/>
          </a:p>
        </p:txBody>
      </p:sp>
    </p:spTree>
    <p:extLst>
      <p:ext uri="{BB962C8B-B14F-4D97-AF65-F5344CB8AC3E}">
        <p14:creationId xmlns:p14="http://schemas.microsoft.com/office/powerpoint/2010/main" val="3903878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29</a:t>
            </a:fld>
            <a:endParaRPr lang="en-US"/>
          </a:p>
        </p:txBody>
      </p:sp>
    </p:spTree>
    <p:extLst>
      <p:ext uri="{BB962C8B-B14F-4D97-AF65-F5344CB8AC3E}">
        <p14:creationId xmlns:p14="http://schemas.microsoft.com/office/powerpoint/2010/main" val="213519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3</a:t>
            </a:fld>
            <a:endParaRPr lang="en-US"/>
          </a:p>
        </p:txBody>
      </p:sp>
    </p:spTree>
    <p:extLst>
      <p:ext uri="{BB962C8B-B14F-4D97-AF65-F5344CB8AC3E}">
        <p14:creationId xmlns:p14="http://schemas.microsoft.com/office/powerpoint/2010/main" val="1205992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30</a:t>
            </a:fld>
            <a:endParaRPr lang="en-US"/>
          </a:p>
        </p:txBody>
      </p:sp>
    </p:spTree>
    <p:extLst>
      <p:ext uri="{BB962C8B-B14F-4D97-AF65-F5344CB8AC3E}">
        <p14:creationId xmlns:p14="http://schemas.microsoft.com/office/powerpoint/2010/main" val="151151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4</a:t>
            </a:fld>
            <a:endParaRPr lang="en-US"/>
          </a:p>
        </p:txBody>
      </p:sp>
    </p:spTree>
    <p:extLst>
      <p:ext uri="{BB962C8B-B14F-4D97-AF65-F5344CB8AC3E}">
        <p14:creationId xmlns:p14="http://schemas.microsoft.com/office/powerpoint/2010/main" val="807678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5</a:t>
            </a:fld>
            <a:endParaRPr lang="en-US"/>
          </a:p>
        </p:txBody>
      </p:sp>
    </p:spTree>
    <p:extLst>
      <p:ext uri="{BB962C8B-B14F-4D97-AF65-F5344CB8AC3E}">
        <p14:creationId xmlns:p14="http://schemas.microsoft.com/office/powerpoint/2010/main" val="209503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6</a:t>
            </a:fld>
            <a:endParaRPr lang="en-US"/>
          </a:p>
        </p:txBody>
      </p:sp>
    </p:spTree>
    <p:extLst>
      <p:ext uri="{BB962C8B-B14F-4D97-AF65-F5344CB8AC3E}">
        <p14:creationId xmlns:p14="http://schemas.microsoft.com/office/powerpoint/2010/main" val="140913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7</a:t>
            </a:fld>
            <a:endParaRPr lang="en-US"/>
          </a:p>
        </p:txBody>
      </p:sp>
    </p:spTree>
    <p:extLst>
      <p:ext uri="{BB962C8B-B14F-4D97-AF65-F5344CB8AC3E}">
        <p14:creationId xmlns:p14="http://schemas.microsoft.com/office/powerpoint/2010/main" val="203707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8</a:t>
            </a:fld>
            <a:endParaRPr lang="en-US"/>
          </a:p>
        </p:txBody>
      </p:sp>
    </p:spTree>
    <p:extLst>
      <p:ext uri="{BB962C8B-B14F-4D97-AF65-F5344CB8AC3E}">
        <p14:creationId xmlns:p14="http://schemas.microsoft.com/office/powerpoint/2010/main" val="297584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97342C-2577-48C1-8B6A-1EDF18F0D8F1}" type="slidenum">
              <a:rPr lang="en-US" smtClean="0"/>
              <a:t>9</a:t>
            </a:fld>
            <a:endParaRPr lang="en-US"/>
          </a:p>
        </p:txBody>
      </p:sp>
    </p:spTree>
    <p:extLst>
      <p:ext uri="{BB962C8B-B14F-4D97-AF65-F5344CB8AC3E}">
        <p14:creationId xmlns:p14="http://schemas.microsoft.com/office/powerpoint/2010/main" val="16656783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3/26/2021</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pic>
        <p:nvPicPr>
          <p:cNvPr id="13" name="Picture 12">
            <a:extLst>
              <a:ext uri="{FF2B5EF4-FFF2-40B4-BE49-F238E27FC236}">
                <a16:creationId xmlns:a16="http://schemas.microsoft.com/office/drawing/2014/main" id="{F4388845-6B23-4B8D-9CC0-8C469935C86A}"/>
              </a:ext>
            </a:extLst>
          </p:cNvPr>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400306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562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3567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7790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3/26/2021</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pic>
        <p:nvPicPr>
          <p:cNvPr id="11" name="Picture 10">
            <a:extLst>
              <a:ext uri="{FF2B5EF4-FFF2-40B4-BE49-F238E27FC236}">
                <a16:creationId xmlns:a16="http://schemas.microsoft.com/office/drawing/2014/main" id="{79A38779-EB4A-4EB0-B03A-F26C0F994CA6}"/>
              </a:ext>
            </a:extLst>
          </p:cNvPr>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206130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3/26/2021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6475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3/26/2021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510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3/26/2021</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3995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3/26/2021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244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3/26/2021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pic>
        <p:nvPicPr>
          <p:cNvPr id="15" name="Picture 14">
            <a:extLst>
              <a:ext uri="{FF2B5EF4-FFF2-40B4-BE49-F238E27FC236}">
                <a16:creationId xmlns:a16="http://schemas.microsoft.com/office/drawing/2014/main" id="{F7ED41AE-B078-431F-9B62-533AE42892E7}"/>
              </a:ext>
            </a:extLst>
          </p:cNvPr>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1077981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3/26/2021</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pic>
        <p:nvPicPr>
          <p:cNvPr id="15" name="Picture 14">
            <a:extLst>
              <a:ext uri="{FF2B5EF4-FFF2-40B4-BE49-F238E27FC236}">
                <a16:creationId xmlns:a16="http://schemas.microsoft.com/office/drawing/2014/main" id="{C4169E75-3FDA-43D0-9013-A07FBA9FF9A7}"/>
              </a:ext>
            </a:extLst>
          </p:cNvPr>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305283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3/26/2021</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pic>
        <p:nvPicPr>
          <p:cNvPr id="10" name="Picture 9">
            <a:extLst>
              <a:ext uri="{FF2B5EF4-FFF2-40B4-BE49-F238E27FC236}">
                <a16:creationId xmlns:a16="http://schemas.microsoft.com/office/drawing/2014/main" id="{45BB1A5A-F818-468F-94F6-63B46928AFB4}"/>
              </a:ext>
            </a:extLst>
          </p:cNvPr>
          <p:cNvPicPr>
            <a:picLocks noChangeAspect="1"/>
          </p:cNvPicPr>
          <p:nvPr userDrawn="1"/>
        </p:nvPicPr>
        <p:blipFill rotWithShape="1">
          <a:blip r:embed="rId15" cstate="email">
            <a:clrChange>
              <a:clrFrom>
                <a:srgbClr val="020818"/>
              </a:clrFrom>
              <a:clrTo>
                <a:srgbClr val="020818">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t="42222" b="43373"/>
          <a:stretch/>
        </p:blipFill>
        <p:spPr>
          <a:xfrm>
            <a:off x="0" y="5503"/>
            <a:ext cx="9143999" cy="930680"/>
          </a:xfrm>
          <a:prstGeom prst="rect">
            <a:avLst/>
          </a:prstGeom>
          <a:effectLst>
            <a:outerShdw blurRad="50800" dist="50800" dir="5400000" algn="ctr" rotWithShape="0">
              <a:srgbClr val="000000">
                <a:alpha val="54000"/>
              </a:srgbClr>
            </a:outerShdw>
          </a:effectLst>
        </p:spPr>
      </p:pic>
    </p:spTree>
    <p:extLst>
      <p:ext uri="{BB962C8B-B14F-4D97-AF65-F5344CB8AC3E}">
        <p14:creationId xmlns:p14="http://schemas.microsoft.com/office/powerpoint/2010/main" val="119518819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60B5-75B3-483F-A892-2F35EF286377}"/>
              </a:ext>
            </a:extLst>
          </p:cNvPr>
          <p:cNvSpPr>
            <a:spLocks noGrp="1"/>
          </p:cNvSpPr>
          <p:nvPr>
            <p:ph type="ctrTitle"/>
          </p:nvPr>
        </p:nvSpPr>
        <p:spPr/>
        <p:txBody>
          <a:bodyPr/>
          <a:lstStyle/>
          <a:p>
            <a:pPr algn="ctr"/>
            <a:r>
              <a:rPr lang="en-US" dirty="0"/>
              <a:t>International Corporate Finance</a:t>
            </a:r>
          </a:p>
        </p:txBody>
      </p:sp>
      <p:sp>
        <p:nvSpPr>
          <p:cNvPr id="3" name="Subtitle 2">
            <a:extLst>
              <a:ext uri="{FF2B5EF4-FFF2-40B4-BE49-F238E27FC236}">
                <a16:creationId xmlns:a16="http://schemas.microsoft.com/office/drawing/2014/main" id="{AD9FF953-555F-4081-81B0-77FE729C9858}"/>
              </a:ext>
            </a:extLst>
          </p:cNvPr>
          <p:cNvSpPr>
            <a:spLocks noGrp="1"/>
          </p:cNvSpPr>
          <p:nvPr>
            <p:ph type="subTitle" idx="1"/>
          </p:nvPr>
        </p:nvSpPr>
        <p:spPr>
          <a:xfrm>
            <a:off x="1405059" y="4991793"/>
            <a:ext cx="5918454" cy="1069848"/>
          </a:xfrm>
        </p:spPr>
        <p:txBody>
          <a:bodyPr>
            <a:normAutofit/>
          </a:bodyPr>
          <a:lstStyle/>
          <a:p>
            <a:pPr algn="ctr"/>
            <a:r>
              <a:rPr lang="en-US" sz="2800" dirty="0"/>
              <a:t>Review Session 4</a:t>
            </a:r>
          </a:p>
          <a:p>
            <a:pPr algn="ctr"/>
            <a:r>
              <a:rPr lang="en-US" sz="2800" dirty="0"/>
              <a:t>Nicole Hruban</a:t>
            </a:r>
          </a:p>
        </p:txBody>
      </p:sp>
    </p:spTree>
    <p:extLst>
      <p:ext uri="{BB962C8B-B14F-4D97-AF65-F5344CB8AC3E}">
        <p14:creationId xmlns:p14="http://schemas.microsoft.com/office/powerpoint/2010/main" val="348150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B704-0FF1-4894-BD82-FD322313904F}"/>
              </a:ext>
            </a:extLst>
          </p:cNvPr>
          <p:cNvSpPr>
            <a:spLocks noGrp="1"/>
          </p:cNvSpPr>
          <p:nvPr>
            <p:ph type="title"/>
          </p:nvPr>
        </p:nvSpPr>
        <p:spPr/>
        <p:txBody>
          <a:bodyPr/>
          <a:lstStyle/>
          <a:p>
            <a:r>
              <a:rPr lang="en-US" dirty="0"/>
              <a:t>Cross Rates</a:t>
            </a:r>
          </a:p>
        </p:txBody>
      </p:sp>
      <p:sp>
        <p:nvSpPr>
          <p:cNvPr id="3" name="Content Placeholder 2">
            <a:extLst>
              <a:ext uri="{FF2B5EF4-FFF2-40B4-BE49-F238E27FC236}">
                <a16:creationId xmlns:a16="http://schemas.microsoft.com/office/drawing/2014/main" id="{53B4B5E3-C4AD-4973-B556-8871C45B440C}"/>
              </a:ext>
            </a:extLst>
          </p:cNvPr>
          <p:cNvSpPr>
            <a:spLocks noGrp="1"/>
          </p:cNvSpPr>
          <p:nvPr>
            <p:ph idx="1"/>
          </p:nvPr>
        </p:nvSpPr>
        <p:spPr>
          <a:xfrm>
            <a:off x="541421" y="3102672"/>
            <a:ext cx="7772400" cy="1201296"/>
          </a:xfrm>
        </p:spPr>
        <p:txBody>
          <a:bodyPr/>
          <a:lstStyle/>
          <a:p>
            <a:r>
              <a:rPr lang="en-US" dirty="0"/>
              <a:t>Step 1) Determine whether it is Case 1 or Case 2</a:t>
            </a:r>
          </a:p>
          <a:p>
            <a:r>
              <a:rPr lang="en-US" dirty="0"/>
              <a:t>Step 2) Calculate the cross rate </a:t>
            </a:r>
          </a:p>
        </p:txBody>
      </p:sp>
      <p:pic>
        <p:nvPicPr>
          <p:cNvPr id="4" name="Picture 3">
            <a:extLst>
              <a:ext uri="{FF2B5EF4-FFF2-40B4-BE49-F238E27FC236}">
                <a16:creationId xmlns:a16="http://schemas.microsoft.com/office/drawing/2014/main" id="{0E7C6EF9-1AF9-41A0-B970-295A5C06347B}"/>
              </a:ext>
            </a:extLst>
          </p:cNvPr>
          <p:cNvPicPr>
            <a:picLocks noChangeAspect="1"/>
          </p:cNvPicPr>
          <p:nvPr/>
        </p:nvPicPr>
        <p:blipFill>
          <a:blip r:embed="rId3"/>
          <a:stretch>
            <a:fillRect/>
          </a:stretch>
        </p:blipFill>
        <p:spPr>
          <a:xfrm>
            <a:off x="1075077" y="1493328"/>
            <a:ext cx="6993846" cy="1201296"/>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3F10654-262A-42AD-A55F-FA9C28F79C82}"/>
                  </a:ext>
                </a:extLst>
              </p:cNvPr>
              <p:cNvSpPr/>
              <p:nvPr/>
            </p:nvSpPr>
            <p:spPr>
              <a:xfrm>
                <a:off x="1566704" y="4224382"/>
                <a:ext cx="4697889" cy="487634"/>
              </a:xfrm>
              <a:prstGeom prst="rect">
                <a:avLst/>
              </a:prstGeom>
            </p:spPr>
            <p:txBody>
              <a:bodyPr wrap="none">
                <a:spAutoFit/>
              </a:bodyPr>
              <a:lstStyle/>
              <a:p>
                <a:pPr marL="274320" lvl="1" indent="0">
                  <a:buNone/>
                </a:pPr>
                <a:r>
                  <a:rPr lang="en-US" dirty="0"/>
                  <a:t>1.34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𝑆𝐺𝐷</m:t>
                        </m:r>
                      </m:num>
                      <m:den>
                        <m:r>
                          <a:rPr lang="en-US" i="1">
                            <a:latin typeface="Cambria Math" panose="02040503050406030204" pitchFamily="18" charset="0"/>
                          </a:rPr>
                          <m:t>1</m:t>
                        </m:r>
                        <m:r>
                          <a:rPr lang="en-US" b="0" i="1" smtClean="0">
                            <a:latin typeface="Cambria Math" panose="02040503050406030204" pitchFamily="18" charset="0"/>
                          </a:rPr>
                          <m:t>𝑈𝑆𝐷</m:t>
                        </m:r>
                      </m:den>
                    </m:f>
                  </m:oMath>
                </a14:m>
                <a:r>
                  <a:rPr lang="en-US" dirty="0"/>
                  <a:t>)   * 0.764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𝑈𝑆𝐷</m:t>
                        </m:r>
                      </m:num>
                      <m:den>
                        <m:r>
                          <a:rPr lang="en-US" i="1">
                            <a:latin typeface="Cambria Math" panose="02040503050406030204" pitchFamily="18" charset="0"/>
                          </a:rPr>
                          <m:t>1 </m:t>
                        </m:r>
                        <m:r>
                          <a:rPr lang="en-US" b="0" i="1" smtClean="0">
                            <a:latin typeface="Cambria Math" panose="02040503050406030204" pitchFamily="18" charset="0"/>
                          </a:rPr>
                          <m:t>𝐴𝑈𝐷</m:t>
                        </m:r>
                      </m:den>
                    </m:f>
                  </m:oMath>
                </a14:m>
                <a:r>
                  <a:rPr lang="en-US" dirty="0"/>
                  <a:t> ) = 1.024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𝑆𝐺𝐷</m:t>
                        </m:r>
                      </m:num>
                      <m:den>
                        <m:r>
                          <a:rPr lang="en-US" b="0" i="1" smtClean="0">
                            <a:latin typeface="Cambria Math" panose="02040503050406030204" pitchFamily="18" charset="0"/>
                          </a:rPr>
                          <m:t>𝐴𝑈𝐷</m:t>
                        </m:r>
                      </m:den>
                    </m:f>
                  </m:oMath>
                </a14:m>
                <a:r>
                  <a:rPr lang="en-US" dirty="0"/>
                  <a:t>)</a:t>
                </a:r>
              </a:p>
            </p:txBody>
          </p:sp>
        </mc:Choice>
        <mc:Fallback xmlns="">
          <p:sp>
            <p:nvSpPr>
              <p:cNvPr id="10" name="Rectangle 9">
                <a:extLst>
                  <a:ext uri="{FF2B5EF4-FFF2-40B4-BE49-F238E27FC236}">
                    <a16:creationId xmlns:a16="http://schemas.microsoft.com/office/drawing/2014/main" id="{D3F10654-262A-42AD-A55F-FA9C28F79C82}"/>
                  </a:ext>
                </a:extLst>
              </p:cNvPr>
              <p:cNvSpPr>
                <a:spLocks noRot="1" noChangeAspect="1" noMove="1" noResize="1" noEditPoints="1" noAdjustHandles="1" noChangeArrowheads="1" noChangeShapeType="1" noTextEdit="1"/>
              </p:cNvSpPr>
              <p:nvPr/>
            </p:nvSpPr>
            <p:spPr>
              <a:xfrm>
                <a:off x="1566704" y="4224382"/>
                <a:ext cx="4697889" cy="487634"/>
              </a:xfrm>
              <a:prstGeom prst="rect">
                <a:avLst/>
              </a:prstGeom>
              <a:blipFill>
                <a:blip r:embed="rId4"/>
                <a:stretch>
                  <a:fillRect r="-130" b="-625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36E6AD1B-2FFD-493E-8F79-6E9C14319565}"/>
              </a:ext>
            </a:extLst>
          </p:cNvPr>
          <p:cNvSpPr/>
          <p:nvPr/>
        </p:nvSpPr>
        <p:spPr>
          <a:xfrm>
            <a:off x="685800" y="5180006"/>
            <a:ext cx="8025063" cy="369332"/>
          </a:xfrm>
          <a:prstGeom prst="rect">
            <a:avLst/>
          </a:prstGeom>
        </p:spPr>
        <p:txBody>
          <a:bodyPr wrap="square">
            <a:spAutoFit/>
          </a:bodyPr>
          <a:lstStyle/>
          <a:p>
            <a:r>
              <a:rPr lang="en-US" dirty="0"/>
              <a:t>How many Australian dollars will Anne get for her Singapore dollars?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77E7E3E-D2FC-4970-8424-64C976D2A29D}"/>
                  </a:ext>
                </a:extLst>
              </p:cNvPr>
              <p:cNvSpPr txBox="1"/>
              <p:nvPr/>
            </p:nvSpPr>
            <p:spPr>
              <a:xfrm>
                <a:off x="1780674" y="5763126"/>
                <a:ext cx="4211052" cy="487634"/>
              </a:xfrm>
              <a:prstGeom prst="rect">
                <a:avLst/>
              </a:prstGeom>
              <a:noFill/>
            </p:spPr>
            <p:txBody>
              <a:bodyPr wrap="square" rtlCol="0">
                <a:spAutoFit/>
              </a:bodyPr>
              <a:lstStyle/>
              <a:p>
                <a:r>
                  <a:rPr lang="en-US" dirty="0"/>
                  <a:t>1,000 (SGD) ÷ 1.024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𝑆𝐺𝐷</m:t>
                        </m:r>
                      </m:num>
                      <m:den>
                        <m:r>
                          <a:rPr lang="en-US" i="1">
                            <a:latin typeface="Cambria Math" panose="02040503050406030204" pitchFamily="18" charset="0"/>
                          </a:rPr>
                          <m:t>𝐴𝑈𝐷</m:t>
                        </m:r>
                      </m:den>
                    </m:f>
                  </m:oMath>
                </a14:m>
                <a:r>
                  <a:rPr lang="en-US" dirty="0"/>
                  <a:t>) = 977 AUD </a:t>
                </a:r>
              </a:p>
            </p:txBody>
          </p:sp>
        </mc:Choice>
        <mc:Fallback xmlns="">
          <p:sp>
            <p:nvSpPr>
              <p:cNvPr id="5" name="TextBox 4">
                <a:extLst>
                  <a:ext uri="{FF2B5EF4-FFF2-40B4-BE49-F238E27FC236}">
                    <a16:creationId xmlns:a16="http://schemas.microsoft.com/office/drawing/2014/main" id="{B77E7E3E-D2FC-4970-8424-64C976D2A29D}"/>
                  </a:ext>
                </a:extLst>
              </p:cNvPr>
              <p:cNvSpPr txBox="1">
                <a:spLocks noRot="1" noChangeAspect="1" noMove="1" noResize="1" noEditPoints="1" noAdjustHandles="1" noChangeArrowheads="1" noChangeShapeType="1" noTextEdit="1"/>
              </p:cNvSpPr>
              <p:nvPr/>
            </p:nvSpPr>
            <p:spPr>
              <a:xfrm>
                <a:off x="1780674" y="5763126"/>
                <a:ext cx="4211052" cy="487634"/>
              </a:xfrm>
              <a:prstGeom prst="rect">
                <a:avLst/>
              </a:prstGeom>
              <a:blipFill>
                <a:blip r:embed="rId5"/>
                <a:stretch>
                  <a:fillRect l="-1158" b="-6250"/>
                </a:stretch>
              </a:blipFill>
            </p:spPr>
            <p:txBody>
              <a:bodyPr/>
              <a:lstStyle/>
              <a:p>
                <a:r>
                  <a:rPr lang="en-US">
                    <a:noFill/>
                  </a:rPr>
                  <a:t> </a:t>
                </a:r>
              </a:p>
            </p:txBody>
          </p:sp>
        </mc:Fallback>
      </mc:AlternateContent>
    </p:spTree>
    <p:extLst>
      <p:ext uri="{BB962C8B-B14F-4D97-AF65-F5344CB8AC3E}">
        <p14:creationId xmlns:p14="http://schemas.microsoft.com/office/powerpoint/2010/main" val="47559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CROSS RATES - Algorithm</a:t>
            </a:r>
          </a:p>
        </p:txBody>
      </p:sp>
      <p:sp>
        <p:nvSpPr>
          <p:cNvPr id="94211" name="Content Placeholder 2"/>
          <p:cNvSpPr>
            <a:spLocks noGrp="1"/>
          </p:cNvSpPr>
          <p:nvPr>
            <p:ph idx="1"/>
          </p:nvPr>
        </p:nvSpPr>
        <p:spPr>
          <a:xfrm>
            <a:off x="533399" y="1676400"/>
            <a:ext cx="8182337" cy="5181600"/>
          </a:xfrm>
        </p:spPr>
        <p:txBody>
          <a:bodyPr>
            <a:normAutofit lnSpcReduction="10000"/>
          </a:bodyPr>
          <a:lstStyle/>
          <a:p>
            <a:r>
              <a:rPr lang="en-US" sz="2400" dirty="0"/>
              <a:t>Realistically exchanges rates are quotes as bids and offer rates, we can calculate the cross rates for bid / ask as follows: </a:t>
            </a:r>
          </a:p>
          <a:p>
            <a:r>
              <a:rPr lang="en-US" sz="2400" dirty="0"/>
              <a:t>Case 1: Can you get the cross rate by </a:t>
            </a:r>
            <a:r>
              <a:rPr lang="en-US" sz="2400" b="1" dirty="0"/>
              <a:t>dividing one currency pair into the other one? </a:t>
            </a:r>
            <a:r>
              <a:rPr lang="en-US" sz="2400" dirty="0"/>
              <a:t>(i.e. </a:t>
            </a:r>
            <a:r>
              <a:rPr lang="en-US" sz="2400" b="1" dirty="0"/>
              <a:t>third currency </a:t>
            </a:r>
            <a:r>
              <a:rPr lang="en-US" sz="2400" dirty="0"/>
              <a:t>is the </a:t>
            </a:r>
            <a:r>
              <a:rPr lang="en-US" sz="2400" b="1" dirty="0"/>
              <a:t>base (or term)</a:t>
            </a:r>
            <a:r>
              <a:rPr lang="en-US" sz="2400" dirty="0"/>
              <a:t> in </a:t>
            </a:r>
            <a:r>
              <a:rPr lang="en-US" sz="2400" b="1" dirty="0"/>
              <a:t>both</a:t>
            </a:r>
            <a:r>
              <a:rPr lang="en-US" sz="2400" dirty="0"/>
              <a:t> exchange rates)  If “no” proceed  to the next bullet point.  If yes, then:</a:t>
            </a:r>
          </a:p>
          <a:p>
            <a:pPr lvl="1"/>
            <a:r>
              <a:rPr lang="en-US" sz="1800" dirty="0"/>
              <a:t>Cross Bid Rate=Bid of the nominator pair/Offer of the denominator pair</a:t>
            </a:r>
          </a:p>
          <a:p>
            <a:pPr lvl="1"/>
            <a:r>
              <a:rPr lang="en-US" sz="1800" dirty="0"/>
              <a:t>Cross Offer Rate= Offer of the nominator pair/Bid of the denominator pair</a:t>
            </a:r>
          </a:p>
          <a:p>
            <a:r>
              <a:rPr lang="en-US" sz="2400" dirty="0"/>
              <a:t>CASE 2: Can you get the cross rate by </a:t>
            </a:r>
            <a:r>
              <a:rPr lang="en-US" sz="2400" b="1" dirty="0"/>
              <a:t>multiplying one currency pair with the other?</a:t>
            </a:r>
            <a:r>
              <a:rPr lang="en-US" sz="2400" dirty="0"/>
              <a:t> (i.e. i.e. </a:t>
            </a:r>
            <a:r>
              <a:rPr lang="en-US" sz="2400" b="1" dirty="0"/>
              <a:t>third currency </a:t>
            </a:r>
            <a:r>
              <a:rPr lang="en-US" sz="2400" dirty="0"/>
              <a:t>is the </a:t>
            </a:r>
            <a:r>
              <a:rPr lang="en-US" sz="2400" b="1" dirty="0"/>
              <a:t>base</a:t>
            </a:r>
            <a:r>
              <a:rPr lang="en-US" sz="2400" dirty="0"/>
              <a:t> </a:t>
            </a:r>
            <a:r>
              <a:rPr lang="en-US" sz="2400" b="1" dirty="0"/>
              <a:t>in one </a:t>
            </a:r>
            <a:r>
              <a:rPr lang="en-US" sz="2400" dirty="0"/>
              <a:t>and the </a:t>
            </a:r>
            <a:r>
              <a:rPr lang="en-US" sz="2400" b="1" dirty="0"/>
              <a:t>term</a:t>
            </a:r>
            <a:r>
              <a:rPr lang="en-US" sz="2400" dirty="0"/>
              <a:t> in </a:t>
            </a:r>
            <a:r>
              <a:rPr lang="en-US" sz="2400" b="1" dirty="0"/>
              <a:t>other exchange rates</a:t>
            </a:r>
            <a:r>
              <a:rPr lang="en-US" sz="2400" dirty="0"/>
              <a:t>) If yes then</a:t>
            </a:r>
          </a:p>
          <a:p>
            <a:pPr lvl="1"/>
            <a:r>
              <a:rPr lang="en-US" sz="1800" dirty="0"/>
              <a:t>Cross Bid Rate=Bid of the First Pair x Bid of the Second Pair</a:t>
            </a:r>
          </a:p>
          <a:p>
            <a:pPr lvl="1"/>
            <a:r>
              <a:rPr lang="en-US" sz="1800" dirty="0"/>
              <a:t>Cross Offer Rate=Offer of the first pair x Offer of the second pair</a:t>
            </a:r>
          </a:p>
        </p:txBody>
      </p:sp>
    </p:spTree>
    <p:extLst>
      <p:ext uri="{BB962C8B-B14F-4D97-AF65-F5344CB8AC3E}">
        <p14:creationId xmlns:p14="http://schemas.microsoft.com/office/powerpoint/2010/main" val="406901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Example: CAD/JPY Cross Rate</a:t>
            </a:r>
            <a:endParaRPr lang="en-US" dirty="0"/>
          </a:p>
        </p:txBody>
      </p:sp>
      <p:sp>
        <p:nvSpPr>
          <p:cNvPr id="95235" name="Content Placeholder 2"/>
          <p:cNvSpPr>
            <a:spLocks noGrp="1"/>
          </p:cNvSpPr>
          <p:nvPr>
            <p:ph idx="1"/>
          </p:nvPr>
        </p:nvSpPr>
        <p:spPr>
          <a:xfrm>
            <a:off x="571500" y="1856873"/>
            <a:ext cx="8001000" cy="4830763"/>
          </a:xfrm>
        </p:spPr>
        <p:txBody>
          <a:bodyPr/>
          <a:lstStyle/>
          <a:p>
            <a:r>
              <a:rPr lang="en-US" sz="2000" dirty="0"/>
              <a:t>Use the following USD based quotes to calculate CAD/JPY Cross Rate:</a:t>
            </a:r>
          </a:p>
          <a:p>
            <a:pPr lvl="1"/>
            <a:r>
              <a:rPr lang="en-US" sz="1800" dirty="0"/>
              <a:t>USD/JPY       105.50-106.10  </a:t>
            </a:r>
          </a:p>
          <a:p>
            <a:pPr lvl="1"/>
            <a:r>
              <a:rPr lang="en-US" sz="1800" dirty="0"/>
              <a:t>USD/CAD     1.2840-1.2850    </a:t>
            </a:r>
          </a:p>
          <a:p>
            <a:r>
              <a:rPr lang="en-US" sz="2000" dirty="0"/>
              <a:t>STEP 1) Identify whether it is case 1 or case 2 </a:t>
            </a:r>
          </a:p>
          <a:p>
            <a:r>
              <a:rPr lang="en-US" dirty="0"/>
              <a:t>STEP 2) Calculate the rates </a:t>
            </a:r>
            <a:endParaRPr lang="en-US" sz="2000" dirty="0"/>
          </a:p>
          <a:p>
            <a:endParaRPr lang="en-US" sz="2000" dirty="0"/>
          </a:p>
        </p:txBody>
      </p:sp>
      <p:sp>
        <p:nvSpPr>
          <p:cNvPr id="5" name="Rectangle 4">
            <a:extLst>
              <a:ext uri="{FF2B5EF4-FFF2-40B4-BE49-F238E27FC236}">
                <a16:creationId xmlns:a16="http://schemas.microsoft.com/office/drawing/2014/main" id="{C08AE947-0051-4DBF-9402-67D48017579D}"/>
              </a:ext>
            </a:extLst>
          </p:cNvPr>
          <p:cNvSpPr/>
          <p:nvPr/>
        </p:nvSpPr>
        <p:spPr>
          <a:xfrm>
            <a:off x="1106905" y="4045392"/>
            <a:ext cx="6533908" cy="923330"/>
          </a:xfrm>
          <a:prstGeom prst="rect">
            <a:avLst/>
          </a:prstGeom>
        </p:spPr>
        <p:txBody>
          <a:bodyPr wrap="square">
            <a:spAutoFit/>
          </a:bodyPr>
          <a:lstStyle/>
          <a:p>
            <a:r>
              <a:rPr lang="en-US" dirty="0"/>
              <a:t>Case 1: Can you get the cross rate by dividing one currency pair into the other one? (i.e. third currency is the base (or term) in both exchange rates) </a:t>
            </a:r>
          </a:p>
        </p:txBody>
      </p:sp>
      <p:sp>
        <p:nvSpPr>
          <p:cNvPr id="6" name="Rectangle 5">
            <a:extLst>
              <a:ext uri="{FF2B5EF4-FFF2-40B4-BE49-F238E27FC236}">
                <a16:creationId xmlns:a16="http://schemas.microsoft.com/office/drawing/2014/main" id="{ACC91585-18EE-4D73-A0C3-704DE553DF1B}"/>
              </a:ext>
            </a:extLst>
          </p:cNvPr>
          <p:cNvSpPr/>
          <p:nvPr/>
        </p:nvSpPr>
        <p:spPr>
          <a:xfrm>
            <a:off x="1106905" y="5225165"/>
            <a:ext cx="6694432" cy="923330"/>
          </a:xfrm>
          <a:prstGeom prst="rect">
            <a:avLst/>
          </a:prstGeom>
        </p:spPr>
        <p:txBody>
          <a:bodyPr wrap="square">
            <a:spAutoFit/>
          </a:bodyPr>
          <a:lstStyle/>
          <a:p>
            <a:r>
              <a:rPr lang="en-US" dirty="0"/>
              <a:t>CASE 2: Can you get the cross rate by multiplying one currency pair with the other? (i.e. i.e. third currency is the base in one and the term in other exchange rates) </a:t>
            </a:r>
          </a:p>
        </p:txBody>
      </p:sp>
    </p:spTree>
    <p:extLst>
      <p:ext uri="{BB962C8B-B14F-4D97-AF65-F5344CB8AC3E}">
        <p14:creationId xmlns:p14="http://schemas.microsoft.com/office/powerpoint/2010/main" val="185462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Example: CAD/JPY Cross Rate</a:t>
            </a:r>
            <a:endParaRPr lang="en-US" dirty="0"/>
          </a:p>
        </p:txBody>
      </p:sp>
      <p:sp>
        <p:nvSpPr>
          <p:cNvPr id="95235" name="Content Placeholder 2"/>
          <p:cNvSpPr>
            <a:spLocks noGrp="1"/>
          </p:cNvSpPr>
          <p:nvPr>
            <p:ph idx="1"/>
          </p:nvPr>
        </p:nvSpPr>
        <p:spPr>
          <a:xfrm>
            <a:off x="571500" y="1856873"/>
            <a:ext cx="8001000" cy="4830763"/>
          </a:xfrm>
        </p:spPr>
        <p:txBody>
          <a:bodyPr/>
          <a:lstStyle/>
          <a:p>
            <a:r>
              <a:rPr lang="en-US" sz="2000" dirty="0"/>
              <a:t>Use the following USD based quotes to calculate CAD/JPY Cross Rate:</a:t>
            </a:r>
          </a:p>
          <a:p>
            <a:pPr lvl="1"/>
            <a:r>
              <a:rPr lang="en-US" sz="1800" dirty="0">
                <a:solidFill>
                  <a:srgbClr val="FF0000"/>
                </a:solidFill>
              </a:rPr>
              <a:t>USD</a:t>
            </a:r>
            <a:r>
              <a:rPr lang="en-US" sz="1800" dirty="0"/>
              <a:t>/JPY       105.50-106.10  </a:t>
            </a:r>
          </a:p>
          <a:p>
            <a:pPr lvl="1"/>
            <a:r>
              <a:rPr lang="en-US" sz="1800" dirty="0">
                <a:solidFill>
                  <a:srgbClr val="FF0000"/>
                </a:solidFill>
              </a:rPr>
              <a:t>USD</a:t>
            </a:r>
            <a:r>
              <a:rPr lang="en-US" sz="1800" dirty="0"/>
              <a:t>/CAD     1.2840-1.2850    </a:t>
            </a:r>
          </a:p>
          <a:p>
            <a:r>
              <a:rPr lang="en-US" sz="2000" dirty="0"/>
              <a:t>STEP 1) Identify whether it is case 1 or case 2 </a:t>
            </a:r>
          </a:p>
          <a:p>
            <a:r>
              <a:rPr lang="en-US" dirty="0"/>
              <a:t>STEP 2) Calculate the rate </a:t>
            </a:r>
            <a:endParaRPr lang="en-US" sz="2000" dirty="0"/>
          </a:p>
          <a:p>
            <a:endParaRPr lang="en-US" sz="2000" dirty="0"/>
          </a:p>
        </p:txBody>
      </p:sp>
      <p:sp>
        <p:nvSpPr>
          <p:cNvPr id="5" name="Rectangle 4">
            <a:extLst>
              <a:ext uri="{FF2B5EF4-FFF2-40B4-BE49-F238E27FC236}">
                <a16:creationId xmlns:a16="http://schemas.microsoft.com/office/drawing/2014/main" id="{C08AE947-0051-4DBF-9402-67D48017579D}"/>
              </a:ext>
            </a:extLst>
          </p:cNvPr>
          <p:cNvSpPr/>
          <p:nvPr/>
        </p:nvSpPr>
        <p:spPr>
          <a:xfrm>
            <a:off x="1106905" y="4045392"/>
            <a:ext cx="6533908" cy="523220"/>
          </a:xfrm>
          <a:prstGeom prst="rect">
            <a:avLst/>
          </a:prstGeom>
        </p:spPr>
        <p:txBody>
          <a:bodyPr wrap="square">
            <a:spAutoFit/>
          </a:bodyPr>
          <a:lstStyle/>
          <a:p>
            <a:r>
              <a:rPr lang="en-US" sz="1400" dirty="0"/>
              <a:t>Case 1: Can you get the cross rate by dividing one currency pair into the other one? (i.e. third currency is the base (or term) in both exchange rates) </a:t>
            </a:r>
          </a:p>
        </p:txBody>
      </p:sp>
      <p:sp>
        <p:nvSpPr>
          <p:cNvPr id="6" name="Rectangle 5">
            <a:extLst>
              <a:ext uri="{FF2B5EF4-FFF2-40B4-BE49-F238E27FC236}">
                <a16:creationId xmlns:a16="http://schemas.microsoft.com/office/drawing/2014/main" id="{ACC91585-18EE-4D73-A0C3-704DE553DF1B}"/>
              </a:ext>
            </a:extLst>
          </p:cNvPr>
          <p:cNvSpPr/>
          <p:nvPr/>
        </p:nvSpPr>
        <p:spPr>
          <a:xfrm>
            <a:off x="1026643" y="5826376"/>
            <a:ext cx="6694432" cy="923330"/>
          </a:xfrm>
          <a:prstGeom prst="rect">
            <a:avLst/>
          </a:prstGeom>
        </p:spPr>
        <p:txBody>
          <a:bodyPr wrap="square">
            <a:spAutoFit/>
          </a:bodyPr>
          <a:lstStyle/>
          <a:p>
            <a:r>
              <a:rPr lang="en-US" dirty="0"/>
              <a:t>CASE 2: Can you get the cross rate by multiplying one currency pair with the other? (i.e. i.e. third currency is the base and the term in other exchange rates) </a:t>
            </a:r>
          </a:p>
        </p:txBody>
      </p:sp>
      <p:sp>
        <p:nvSpPr>
          <p:cNvPr id="7" name="Oval 6">
            <a:extLst>
              <a:ext uri="{FF2B5EF4-FFF2-40B4-BE49-F238E27FC236}">
                <a16:creationId xmlns:a16="http://schemas.microsoft.com/office/drawing/2014/main" id="{294BC734-E3B0-4F32-9615-98D15B3389E4}"/>
              </a:ext>
            </a:extLst>
          </p:cNvPr>
          <p:cNvSpPr/>
          <p:nvPr/>
        </p:nvSpPr>
        <p:spPr>
          <a:xfrm>
            <a:off x="571500" y="4045392"/>
            <a:ext cx="7380308" cy="54841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9B98A2D-74F8-45A8-82E4-44A9F0FFD9CD}"/>
              </a:ext>
            </a:extLst>
          </p:cNvPr>
          <p:cNvSpPr/>
          <p:nvPr/>
        </p:nvSpPr>
        <p:spPr>
          <a:xfrm>
            <a:off x="1104279" y="4593804"/>
            <a:ext cx="7380308" cy="1200329"/>
          </a:xfrm>
          <a:prstGeom prst="rect">
            <a:avLst/>
          </a:prstGeom>
        </p:spPr>
        <p:txBody>
          <a:bodyPr wrap="square">
            <a:spAutoFit/>
          </a:bodyPr>
          <a:lstStyle/>
          <a:p>
            <a:pPr lvl="1"/>
            <a:r>
              <a:rPr lang="en-US" dirty="0"/>
              <a:t>Cross Bid Rate=Bid of the nominator pair/Offer of the denominator pair</a:t>
            </a:r>
          </a:p>
          <a:p>
            <a:pPr lvl="1"/>
            <a:r>
              <a:rPr lang="en-US" dirty="0"/>
              <a:t>Cross Offer Rate= Offer of the nominator pair/Bid of the denominator pair</a:t>
            </a:r>
          </a:p>
        </p:txBody>
      </p:sp>
    </p:spTree>
    <p:extLst>
      <p:ext uri="{BB962C8B-B14F-4D97-AF65-F5344CB8AC3E}">
        <p14:creationId xmlns:p14="http://schemas.microsoft.com/office/powerpoint/2010/main" val="4165773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Example: CAD/JPY Cross Rate</a:t>
            </a:r>
            <a:endParaRPr lang="en-US" dirty="0"/>
          </a:p>
        </p:txBody>
      </p:sp>
      <p:sp>
        <p:nvSpPr>
          <p:cNvPr id="95235" name="Content Placeholder 2"/>
          <p:cNvSpPr>
            <a:spLocks noGrp="1"/>
          </p:cNvSpPr>
          <p:nvPr>
            <p:ph idx="1"/>
          </p:nvPr>
        </p:nvSpPr>
        <p:spPr>
          <a:xfrm>
            <a:off x="571500" y="1856873"/>
            <a:ext cx="8001000" cy="4830763"/>
          </a:xfrm>
        </p:spPr>
        <p:txBody>
          <a:bodyPr/>
          <a:lstStyle/>
          <a:p>
            <a:r>
              <a:rPr lang="en-US" sz="2000" dirty="0"/>
              <a:t>Use the following USD based quotes to calculate CAD/JPY Cross Rate:</a:t>
            </a:r>
          </a:p>
          <a:p>
            <a:pPr lvl="1"/>
            <a:r>
              <a:rPr lang="en-US" sz="1800" dirty="0">
                <a:solidFill>
                  <a:srgbClr val="FF0000"/>
                </a:solidFill>
              </a:rPr>
              <a:t>USD</a:t>
            </a:r>
            <a:r>
              <a:rPr lang="en-US" sz="1800" dirty="0"/>
              <a:t>/JPY       </a:t>
            </a:r>
            <a:r>
              <a:rPr lang="en-US" sz="1800" dirty="0">
                <a:solidFill>
                  <a:srgbClr val="0070C0"/>
                </a:solidFill>
              </a:rPr>
              <a:t>105.50</a:t>
            </a:r>
            <a:r>
              <a:rPr lang="en-US" sz="1800" dirty="0"/>
              <a:t>-</a:t>
            </a:r>
            <a:r>
              <a:rPr lang="en-US" sz="1800" dirty="0">
                <a:solidFill>
                  <a:srgbClr val="7030A0"/>
                </a:solidFill>
              </a:rPr>
              <a:t>106.10</a:t>
            </a:r>
            <a:r>
              <a:rPr lang="en-US" sz="1800" dirty="0"/>
              <a:t>  </a:t>
            </a:r>
          </a:p>
          <a:p>
            <a:pPr lvl="1"/>
            <a:r>
              <a:rPr lang="en-US" sz="1800" dirty="0">
                <a:solidFill>
                  <a:srgbClr val="FF0000"/>
                </a:solidFill>
              </a:rPr>
              <a:t>USD</a:t>
            </a:r>
            <a:r>
              <a:rPr lang="en-US" sz="1800" dirty="0"/>
              <a:t>/CAD     </a:t>
            </a:r>
            <a:r>
              <a:rPr lang="en-US" sz="1800" dirty="0">
                <a:solidFill>
                  <a:srgbClr val="FFC000"/>
                </a:solidFill>
              </a:rPr>
              <a:t>1.2840</a:t>
            </a:r>
            <a:r>
              <a:rPr lang="en-US" sz="1800" dirty="0"/>
              <a:t>-</a:t>
            </a:r>
            <a:r>
              <a:rPr lang="en-US" sz="1800" dirty="0">
                <a:solidFill>
                  <a:srgbClr val="00B050"/>
                </a:solidFill>
              </a:rPr>
              <a:t>1.2850</a:t>
            </a:r>
            <a:r>
              <a:rPr lang="en-US" sz="1800" dirty="0"/>
              <a:t>    </a:t>
            </a:r>
          </a:p>
          <a:p>
            <a:r>
              <a:rPr lang="en-US" sz="2000" dirty="0"/>
              <a:t>STEP 1) Identify whether it is case 1 or case 2 </a:t>
            </a:r>
          </a:p>
          <a:p>
            <a:r>
              <a:rPr lang="en-US" dirty="0"/>
              <a:t>STEP 2) Calculate the rate </a:t>
            </a:r>
            <a:endParaRPr lang="en-US" sz="2000" dirty="0"/>
          </a:p>
          <a:p>
            <a:endParaRPr lang="en-US" sz="2000" dirty="0"/>
          </a:p>
        </p:txBody>
      </p:sp>
      <p:sp>
        <p:nvSpPr>
          <p:cNvPr id="5" name="Rectangle 4">
            <a:extLst>
              <a:ext uri="{FF2B5EF4-FFF2-40B4-BE49-F238E27FC236}">
                <a16:creationId xmlns:a16="http://schemas.microsoft.com/office/drawing/2014/main" id="{C08AE947-0051-4DBF-9402-67D48017579D}"/>
              </a:ext>
            </a:extLst>
          </p:cNvPr>
          <p:cNvSpPr/>
          <p:nvPr/>
        </p:nvSpPr>
        <p:spPr>
          <a:xfrm>
            <a:off x="1106905" y="4045392"/>
            <a:ext cx="6533908" cy="523220"/>
          </a:xfrm>
          <a:prstGeom prst="rect">
            <a:avLst/>
          </a:prstGeom>
        </p:spPr>
        <p:txBody>
          <a:bodyPr wrap="square">
            <a:spAutoFit/>
          </a:bodyPr>
          <a:lstStyle/>
          <a:p>
            <a:r>
              <a:rPr lang="en-US" sz="1400" dirty="0"/>
              <a:t>Case 1: Can you get the cross rate by dividing one currency pair into the other one? (i.e. third currency is the base (or term) in both exchange rates) </a:t>
            </a:r>
          </a:p>
        </p:txBody>
      </p:sp>
      <p:sp>
        <p:nvSpPr>
          <p:cNvPr id="7" name="Oval 6">
            <a:extLst>
              <a:ext uri="{FF2B5EF4-FFF2-40B4-BE49-F238E27FC236}">
                <a16:creationId xmlns:a16="http://schemas.microsoft.com/office/drawing/2014/main" id="{294BC734-E3B0-4F32-9615-98D15B3389E4}"/>
              </a:ext>
            </a:extLst>
          </p:cNvPr>
          <p:cNvSpPr/>
          <p:nvPr/>
        </p:nvSpPr>
        <p:spPr>
          <a:xfrm>
            <a:off x="571500" y="4045392"/>
            <a:ext cx="7380308" cy="54841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9B98A2D-74F8-45A8-82E4-44A9F0FFD9CD}"/>
              </a:ext>
            </a:extLst>
          </p:cNvPr>
          <p:cNvSpPr/>
          <p:nvPr/>
        </p:nvSpPr>
        <p:spPr>
          <a:xfrm>
            <a:off x="976957" y="4674827"/>
            <a:ext cx="7380308" cy="523220"/>
          </a:xfrm>
          <a:prstGeom prst="rect">
            <a:avLst/>
          </a:prstGeom>
        </p:spPr>
        <p:txBody>
          <a:bodyPr wrap="square">
            <a:spAutoFit/>
          </a:bodyPr>
          <a:lstStyle/>
          <a:p>
            <a:pPr lvl="1"/>
            <a:r>
              <a:rPr lang="en-US" sz="1400" dirty="0"/>
              <a:t>Cross Bid Rate=</a:t>
            </a:r>
            <a:r>
              <a:rPr lang="en-US" sz="1400" dirty="0">
                <a:solidFill>
                  <a:srgbClr val="0070C0"/>
                </a:solidFill>
              </a:rPr>
              <a:t>Bid of the nominator pair</a:t>
            </a:r>
            <a:r>
              <a:rPr lang="en-US" sz="1400" dirty="0"/>
              <a:t>/</a:t>
            </a:r>
            <a:r>
              <a:rPr lang="en-US" sz="1400" dirty="0">
                <a:solidFill>
                  <a:srgbClr val="00B050"/>
                </a:solidFill>
              </a:rPr>
              <a:t>Offer of the denominator pair</a:t>
            </a:r>
          </a:p>
          <a:p>
            <a:pPr lvl="1"/>
            <a:r>
              <a:rPr lang="en-US" sz="1400" dirty="0"/>
              <a:t>Cross Offer Rate= </a:t>
            </a:r>
            <a:r>
              <a:rPr lang="en-US" sz="1400" dirty="0">
                <a:solidFill>
                  <a:srgbClr val="7030A0"/>
                </a:solidFill>
              </a:rPr>
              <a:t>Offer of the nominator pair</a:t>
            </a:r>
            <a:r>
              <a:rPr lang="en-US" sz="1400" dirty="0"/>
              <a:t>/</a:t>
            </a:r>
            <a:r>
              <a:rPr lang="en-US" sz="1400" dirty="0">
                <a:solidFill>
                  <a:srgbClr val="FFC000"/>
                </a:solidFill>
              </a:rPr>
              <a:t>Bid of the denominator pair</a:t>
            </a:r>
          </a:p>
        </p:txBody>
      </p:sp>
      <p:sp>
        <p:nvSpPr>
          <p:cNvPr id="4" name="TextBox 3">
            <a:extLst>
              <a:ext uri="{FF2B5EF4-FFF2-40B4-BE49-F238E27FC236}">
                <a16:creationId xmlns:a16="http://schemas.microsoft.com/office/drawing/2014/main" id="{1FC2E6C9-34F1-4485-AE54-E9C34559570F}"/>
              </a:ext>
            </a:extLst>
          </p:cNvPr>
          <p:cNvSpPr txBox="1"/>
          <p:nvPr/>
        </p:nvSpPr>
        <p:spPr>
          <a:xfrm>
            <a:off x="2395959" y="2162366"/>
            <a:ext cx="1794076" cy="369332"/>
          </a:xfrm>
          <a:prstGeom prst="rect">
            <a:avLst/>
          </a:prstGeom>
          <a:noFill/>
        </p:spPr>
        <p:txBody>
          <a:bodyPr wrap="square" rtlCol="0">
            <a:spAutoFit/>
          </a:bodyPr>
          <a:lstStyle/>
          <a:p>
            <a:r>
              <a:rPr lang="en-US" dirty="0">
                <a:solidFill>
                  <a:srgbClr val="FF0000"/>
                </a:solidFill>
              </a:rPr>
              <a:t>BID		ASK</a:t>
            </a:r>
          </a:p>
        </p:txBody>
      </p:sp>
      <p:sp>
        <p:nvSpPr>
          <p:cNvPr id="8" name="Oval 7">
            <a:extLst>
              <a:ext uri="{FF2B5EF4-FFF2-40B4-BE49-F238E27FC236}">
                <a16:creationId xmlns:a16="http://schemas.microsoft.com/office/drawing/2014/main" id="{A4424CC5-BD1F-47A7-8877-873118EFA33F}"/>
              </a:ext>
            </a:extLst>
          </p:cNvPr>
          <p:cNvSpPr/>
          <p:nvPr/>
        </p:nvSpPr>
        <p:spPr>
          <a:xfrm>
            <a:off x="6412375" y="1863524"/>
            <a:ext cx="706055"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CBC82545-85F2-44AB-AD0A-0FB004E4E89E}"/>
              </a:ext>
            </a:extLst>
          </p:cNvPr>
          <p:cNvCxnSpPr>
            <a:cxnSpLocks/>
          </p:cNvCxnSpPr>
          <p:nvPr/>
        </p:nvCxnSpPr>
        <p:spPr>
          <a:xfrm>
            <a:off x="6713316" y="2239507"/>
            <a:ext cx="927497" cy="456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8D4F04C-4B80-4F91-9167-3C5C8121B321}"/>
              </a:ext>
            </a:extLst>
          </p:cNvPr>
          <p:cNvSpPr txBox="1"/>
          <p:nvPr/>
        </p:nvSpPr>
        <p:spPr>
          <a:xfrm>
            <a:off x="6713316" y="2655400"/>
            <a:ext cx="2281735" cy="1384995"/>
          </a:xfrm>
          <a:prstGeom prst="rect">
            <a:avLst/>
          </a:prstGeom>
          <a:noFill/>
        </p:spPr>
        <p:txBody>
          <a:bodyPr wrap="square" rtlCol="0">
            <a:spAutoFit/>
          </a:bodyPr>
          <a:lstStyle/>
          <a:p>
            <a:pPr algn="ctr"/>
            <a:r>
              <a:rPr lang="en-US" sz="1400" dirty="0">
                <a:solidFill>
                  <a:srgbClr val="FF0000"/>
                </a:solidFill>
              </a:rPr>
              <a:t>Note, we want CAD to be quoted as base in our exchange rate, so we have to divide by USD/CAD (i.e. it is the denominator pair)</a:t>
            </a:r>
          </a:p>
        </p:txBody>
      </p:sp>
    </p:spTree>
    <p:extLst>
      <p:ext uri="{BB962C8B-B14F-4D97-AF65-F5344CB8AC3E}">
        <p14:creationId xmlns:p14="http://schemas.microsoft.com/office/powerpoint/2010/main" val="203479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Example: CAD/JPY Cross Rate</a:t>
            </a:r>
            <a:endParaRPr lang="en-US" dirty="0"/>
          </a:p>
        </p:txBody>
      </p:sp>
      <p:sp>
        <p:nvSpPr>
          <p:cNvPr id="95235" name="Content Placeholder 2"/>
          <p:cNvSpPr>
            <a:spLocks noGrp="1"/>
          </p:cNvSpPr>
          <p:nvPr>
            <p:ph idx="1"/>
          </p:nvPr>
        </p:nvSpPr>
        <p:spPr>
          <a:xfrm>
            <a:off x="571500" y="1856873"/>
            <a:ext cx="8001000" cy="4830763"/>
          </a:xfrm>
        </p:spPr>
        <p:txBody>
          <a:bodyPr/>
          <a:lstStyle/>
          <a:p>
            <a:r>
              <a:rPr lang="en-US" sz="2000" dirty="0"/>
              <a:t>Use the following USD based quotes to calculate CAD/JPY Cross Rate:</a:t>
            </a:r>
          </a:p>
          <a:p>
            <a:pPr lvl="1"/>
            <a:r>
              <a:rPr lang="en-US" sz="1800" dirty="0"/>
              <a:t>USD/JPY       </a:t>
            </a:r>
            <a:r>
              <a:rPr lang="en-US" sz="1800" dirty="0">
                <a:solidFill>
                  <a:srgbClr val="0066FF"/>
                </a:solidFill>
              </a:rPr>
              <a:t>105.50</a:t>
            </a:r>
            <a:r>
              <a:rPr lang="en-US" sz="1800" dirty="0"/>
              <a:t>-</a:t>
            </a:r>
            <a:r>
              <a:rPr lang="en-US" sz="1800" dirty="0">
                <a:solidFill>
                  <a:srgbClr val="7030A0"/>
                </a:solidFill>
              </a:rPr>
              <a:t>106.10</a:t>
            </a:r>
            <a:r>
              <a:rPr lang="en-US" sz="1800" dirty="0"/>
              <a:t>  </a:t>
            </a:r>
          </a:p>
          <a:p>
            <a:pPr lvl="1"/>
            <a:r>
              <a:rPr lang="en-US" sz="1800" dirty="0"/>
              <a:t>USD/CAD     </a:t>
            </a:r>
            <a:r>
              <a:rPr lang="en-US" sz="1800" dirty="0">
                <a:solidFill>
                  <a:srgbClr val="FFC000"/>
                </a:solidFill>
              </a:rPr>
              <a:t>1.2840</a:t>
            </a:r>
            <a:r>
              <a:rPr lang="en-US" sz="1800" dirty="0"/>
              <a:t>-</a:t>
            </a:r>
            <a:r>
              <a:rPr lang="en-US" sz="1800" dirty="0">
                <a:solidFill>
                  <a:srgbClr val="00B050"/>
                </a:solidFill>
              </a:rPr>
              <a:t>1.2850</a:t>
            </a:r>
            <a:r>
              <a:rPr lang="en-US" sz="1800" dirty="0"/>
              <a:t>    </a:t>
            </a:r>
          </a:p>
          <a:p>
            <a:r>
              <a:rPr lang="en-US" sz="2000" dirty="0"/>
              <a:t>Solution:  To get CAD/JPY  rate we need to divide USD/JPY rate to USD/CAD rate. In other words CAD/JPY= (USD/JPY)/(USD/CAD) </a:t>
            </a:r>
          </a:p>
          <a:p>
            <a:r>
              <a:rPr lang="en-US" sz="2000" dirty="0"/>
              <a:t>If we check the algorithm the answer to first statement  in the algorithm is “YES”. Then follow the rule.</a:t>
            </a:r>
          </a:p>
          <a:p>
            <a:pPr lvl="1"/>
            <a:r>
              <a:rPr lang="en-US" sz="1600" dirty="0"/>
              <a:t>Bid Rate of CAD/JPY is= </a:t>
            </a:r>
            <a:r>
              <a:rPr lang="en-US" sz="1600" dirty="0">
                <a:solidFill>
                  <a:srgbClr val="0066FF"/>
                </a:solidFill>
              </a:rPr>
              <a:t>Bid of the nominator (USD/JPY) </a:t>
            </a:r>
            <a:r>
              <a:rPr lang="en-US" sz="1600" dirty="0"/>
              <a:t>/ </a:t>
            </a:r>
            <a:r>
              <a:rPr lang="en-US" sz="1600" dirty="0">
                <a:solidFill>
                  <a:srgbClr val="00B050"/>
                </a:solidFill>
              </a:rPr>
              <a:t>Offer of the denominator (USD/CAD)</a:t>
            </a:r>
            <a:r>
              <a:rPr lang="en-US" sz="1600" dirty="0"/>
              <a:t>= 105.50/1.2850=82.10</a:t>
            </a:r>
          </a:p>
          <a:p>
            <a:pPr lvl="1"/>
            <a:r>
              <a:rPr lang="en-US" sz="1600" dirty="0"/>
              <a:t>Offer Rate= </a:t>
            </a:r>
            <a:r>
              <a:rPr lang="en-US" sz="1600" dirty="0">
                <a:solidFill>
                  <a:srgbClr val="7030A0"/>
                </a:solidFill>
              </a:rPr>
              <a:t>Offer of the nominator (USD/JPY)</a:t>
            </a:r>
            <a:r>
              <a:rPr lang="en-US" sz="1600" dirty="0"/>
              <a:t> / </a:t>
            </a:r>
            <a:r>
              <a:rPr lang="en-US" sz="1600" dirty="0">
                <a:solidFill>
                  <a:srgbClr val="FFC000"/>
                </a:solidFill>
              </a:rPr>
              <a:t>Bid of the denominator (USD/CAD)=</a:t>
            </a:r>
            <a:r>
              <a:rPr lang="en-US" sz="1600" dirty="0"/>
              <a:t>106.10/1.2840=82.63</a:t>
            </a:r>
          </a:p>
          <a:p>
            <a:r>
              <a:rPr lang="en-US" sz="2000" dirty="0"/>
              <a:t>Cross Rate: CAD/JPY 82.10-82.63</a:t>
            </a:r>
          </a:p>
          <a:p>
            <a:endParaRPr lang="en-US" sz="2000" dirty="0"/>
          </a:p>
        </p:txBody>
      </p:sp>
    </p:spTree>
    <p:extLst>
      <p:ext uri="{BB962C8B-B14F-4D97-AF65-F5344CB8AC3E}">
        <p14:creationId xmlns:p14="http://schemas.microsoft.com/office/powerpoint/2010/main" val="328091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Example-2</a:t>
            </a:r>
          </a:p>
        </p:txBody>
      </p:sp>
      <p:sp>
        <p:nvSpPr>
          <p:cNvPr id="98307" name="Content Placeholder 2"/>
          <p:cNvSpPr>
            <a:spLocks noGrp="1"/>
          </p:cNvSpPr>
          <p:nvPr>
            <p:ph idx="1"/>
          </p:nvPr>
        </p:nvSpPr>
        <p:spPr>
          <a:xfrm>
            <a:off x="533400" y="1676400"/>
            <a:ext cx="8001000" cy="4830763"/>
          </a:xfrm>
        </p:spPr>
        <p:txBody>
          <a:bodyPr/>
          <a:lstStyle/>
          <a:p>
            <a:r>
              <a:rPr lang="en-US" sz="2400" dirty="0"/>
              <a:t>Given the following rates, calculate EUR/CAD Cross rate:</a:t>
            </a:r>
          </a:p>
          <a:p>
            <a:pPr lvl="1"/>
            <a:r>
              <a:rPr lang="en-US" sz="2000" dirty="0"/>
              <a:t>EUR/USD  1.2310-1.2315 </a:t>
            </a:r>
          </a:p>
          <a:p>
            <a:pPr lvl="1"/>
            <a:r>
              <a:rPr lang="en-US" sz="2000" dirty="0"/>
              <a:t>USD/CAD  1.2840-1.2850 </a:t>
            </a:r>
          </a:p>
          <a:p>
            <a:r>
              <a:rPr lang="en-US" sz="2400" dirty="0"/>
              <a:t>Calculate EUR/CAD  Cross Rate:</a:t>
            </a:r>
          </a:p>
          <a:p>
            <a:pPr marL="0" indent="0">
              <a:buNone/>
            </a:pPr>
            <a:r>
              <a:rPr lang="en-US" sz="2400" dirty="0"/>
              <a:t> </a:t>
            </a:r>
          </a:p>
          <a:p>
            <a:endParaRPr lang="en-US" sz="2400" dirty="0"/>
          </a:p>
        </p:txBody>
      </p:sp>
      <p:sp>
        <p:nvSpPr>
          <p:cNvPr id="4" name="Rectangle 3">
            <a:extLst>
              <a:ext uri="{FF2B5EF4-FFF2-40B4-BE49-F238E27FC236}">
                <a16:creationId xmlns:a16="http://schemas.microsoft.com/office/drawing/2014/main" id="{A47D9A21-6D4C-447B-B0AF-94DE606D5ED3}"/>
              </a:ext>
            </a:extLst>
          </p:cNvPr>
          <p:cNvSpPr/>
          <p:nvPr/>
        </p:nvSpPr>
        <p:spPr>
          <a:xfrm>
            <a:off x="1106905" y="4705146"/>
            <a:ext cx="6533908" cy="923330"/>
          </a:xfrm>
          <a:prstGeom prst="rect">
            <a:avLst/>
          </a:prstGeom>
        </p:spPr>
        <p:txBody>
          <a:bodyPr wrap="square">
            <a:spAutoFit/>
          </a:bodyPr>
          <a:lstStyle/>
          <a:p>
            <a:r>
              <a:rPr lang="en-US" dirty="0"/>
              <a:t>CASE 1: Can you get the cross rate by dividing one currency pair into the other one? (i.e. third currency is the base (or term) in both exchange rates) </a:t>
            </a:r>
          </a:p>
        </p:txBody>
      </p:sp>
      <p:sp>
        <p:nvSpPr>
          <p:cNvPr id="5" name="Rectangle 4">
            <a:extLst>
              <a:ext uri="{FF2B5EF4-FFF2-40B4-BE49-F238E27FC236}">
                <a16:creationId xmlns:a16="http://schemas.microsoft.com/office/drawing/2014/main" id="{797D9E89-6D6F-4508-8DB5-6972E1B119B6}"/>
              </a:ext>
            </a:extLst>
          </p:cNvPr>
          <p:cNvSpPr/>
          <p:nvPr/>
        </p:nvSpPr>
        <p:spPr>
          <a:xfrm>
            <a:off x="1106905" y="5884919"/>
            <a:ext cx="6694432" cy="923330"/>
          </a:xfrm>
          <a:prstGeom prst="rect">
            <a:avLst/>
          </a:prstGeom>
        </p:spPr>
        <p:txBody>
          <a:bodyPr wrap="square">
            <a:spAutoFit/>
          </a:bodyPr>
          <a:lstStyle/>
          <a:p>
            <a:r>
              <a:rPr lang="en-US" dirty="0"/>
              <a:t>CASE 2: Can you get the cross rate by multiplying one currency pair with the other? (i.e. i.e. third currency is the base and the term in other exchange rates) </a:t>
            </a:r>
          </a:p>
        </p:txBody>
      </p:sp>
      <p:sp>
        <p:nvSpPr>
          <p:cNvPr id="6" name="Rectangle 5">
            <a:extLst>
              <a:ext uri="{FF2B5EF4-FFF2-40B4-BE49-F238E27FC236}">
                <a16:creationId xmlns:a16="http://schemas.microsoft.com/office/drawing/2014/main" id="{2D576911-1A84-4E93-BFD8-2B79307A8954}"/>
              </a:ext>
            </a:extLst>
          </p:cNvPr>
          <p:cNvSpPr/>
          <p:nvPr/>
        </p:nvSpPr>
        <p:spPr>
          <a:xfrm>
            <a:off x="1056190" y="3630116"/>
            <a:ext cx="7031620" cy="923330"/>
          </a:xfrm>
          <a:prstGeom prst="rect">
            <a:avLst/>
          </a:prstGeom>
        </p:spPr>
        <p:txBody>
          <a:bodyPr wrap="square">
            <a:spAutoFit/>
          </a:bodyPr>
          <a:lstStyle/>
          <a:p>
            <a:r>
              <a:rPr lang="en-US" dirty="0"/>
              <a:t>STEP 1) Identify whether it is case 1 or case 2</a:t>
            </a:r>
          </a:p>
          <a:p>
            <a:r>
              <a:rPr lang="en-US" dirty="0"/>
              <a:t> </a:t>
            </a:r>
          </a:p>
          <a:p>
            <a:r>
              <a:rPr lang="en-US" dirty="0"/>
              <a:t>STEP 2) Calculate the rate </a:t>
            </a:r>
          </a:p>
        </p:txBody>
      </p:sp>
      <p:sp>
        <p:nvSpPr>
          <p:cNvPr id="3" name="Oval 2">
            <a:extLst>
              <a:ext uri="{FF2B5EF4-FFF2-40B4-BE49-F238E27FC236}">
                <a16:creationId xmlns:a16="http://schemas.microsoft.com/office/drawing/2014/main" id="{DF635F96-E9BA-4FD6-ABC7-37049E0491ED}"/>
              </a:ext>
            </a:extLst>
          </p:cNvPr>
          <p:cNvSpPr/>
          <p:nvPr/>
        </p:nvSpPr>
        <p:spPr>
          <a:xfrm>
            <a:off x="685800" y="5798916"/>
            <a:ext cx="7351295" cy="100933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682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Example-2</a:t>
            </a:r>
          </a:p>
        </p:txBody>
      </p:sp>
      <p:sp>
        <p:nvSpPr>
          <p:cNvPr id="98307" name="Content Placeholder 2"/>
          <p:cNvSpPr>
            <a:spLocks noGrp="1"/>
          </p:cNvSpPr>
          <p:nvPr>
            <p:ph idx="1"/>
          </p:nvPr>
        </p:nvSpPr>
        <p:spPr>
          <a:xfrm>
            <a:off x="533400" y="1676400"/>
            <a:ext cx="8001000" cy="4830763"/>
          </a:xfrm>
        </p:spPr>
        <p:txBody>
          <a:bodyPr/>
          <a:lstStyle/>
          <a:p>
            <a:r>
              <a:rPr lang="en-US" sz="2400" dirty="0"/>
              <a:t>Given the following rates, calculate EUR/CAD Cross rate:</a:t>
            </a:r>
          </a:p>
          <a:p>
            <a:pPr lvl="1"/>
            <a:r>
              <a:rPr lang="en-US" sz="2000" dirty="0"/>
              <a:t>EUR/USD  </a:t>
            </a:r>
            <a:r>
              <a:rPr lang="en-US" sz="2000" dirty="0">
                <a:solidFill>
                  <a:srgbClr val="0066FF"/>
                </a:solidFill>
              </a:rPr>
              <a:t>1.2310</a:t>
            </a:r>
            <a:r>
              <a:rPr lang="en-US" sz="2000" dirty="0"/>
              <a:t>-</a:t>
            </a:r>
            <a:r>
              <a:rPr lang="en-US" sz="2000" dirty="0">
                <a:solidFill>
                  <a:schemeClr val="accent2">
                    <a:lumMod val="60000"/>
                    <a:lumOff val="40000"/>
                  </a:schemeClr>
                </a:solidFill>
              </a:rPr>
              <a:t>1.2315</a:t>
            </a:r>
            <a:r>
              <a:rPr lang="en-US" sz="2000" dirty="0"/>
              <a:t> </a:t>
            </a:r>
          </a:p>
          <a:p>
            <a:pPr lvl="1"/>
            <a:r>
              <a:rPr lang="en-US" sz="2000" dirty="0"/>
              <a:t>USD/CAD  </a:t>
            </a:r>
            <a:r>
              <a:rPr lang="en-US" sz="2000" dirty="0">
                <a:solidFill>
                  <a:srgbClr val="7030A0"/>
                </a:solidFill>
              </a:rPr>
              <a:t>1.2840</a:t>
            </a:r>
            <a:r>
              <a:rPr lang="en-US" sz="2000" dirty="0"/>
              <a:t>-</a:t>
            </a:r>
            <a:r>
              <a:rPr lang="en-US" sz="2000" dirty="0">
                <a:solidFill>
                  <a:srgbClr val="00B050"/>
                </a:solidFill>
              </a:rPr>
              <a:t>1.2850</a:t>
            </a:r>
            <a:r>
              <a:rPr lang="en-US" sz="2000" dirty="0"/>
              <a:t> </a:t>
            </a:r>
          </a:p>
          <a:p>
            <a:r>
              <a:rPr lang="en-US" sz="2400" dirty="0"/>
              <a:t>Calculate EUR/CAD  Cross Rate:</a:t>
            </a:r>
          </a:p>
          <a:p>
            <a:pPr marL="0" indent="0">
              <a:buNone/>
            </a:pPr>
            <a:r>
              <a:rPr lang="en-US" sz="2400" dirty="0"/>
              <a:t> </a:t>
            </a:r>
          </a:p>
          <a:p>
            <a:endParaRPr lang="en-US" sz="2400" dirty="0"/>
          </a:p>
        </p:txBody>
      </p:sp>
      <p:sp>
        <p:nvSpPr>
          <p:cNvPr id="5" name="Rectangle 4">
            <a:extLst>
              <a:ext uri="{FF2B5EF4-FFF2-40B4-BE49-F238E27FC236}">
                <a16:creationId xmlns:a16="http://schemas.microsoft.com/office/drawing/2014/main" id="{797D9E89-6D6F-4508-8DB5-6972E1B119B6}"/>
              </a:ext>
            </a:extLst>
          </p:cNvPr>
          <p:cNvSpPr/>
          <p:nvPr/>
        </p:nvSpPr>
        <p:spPr>
          <a:xfrm>
            <a:off x="993493" y="3786408"/>
            <a:ext cx="6891202" cy="923330"/>
          </a:xfrm>
          <a:prstGeom prst="rect">
            <a:avLst/>
          </a:prstGeom>
        </p:spPr>
        <p:txBody>
          <a:bodyPr wrap="square">
            <a:spAutoFit/>
          </a:bodyPr>
          <a:lstStyle/>
          <a:p>
            <a:r>
              <a:rPr lang="en-US" dirty="0"/>
              <a:t>CASE 2: Can you get the cross rate by multiplying one currency pair with the other? (i.e. i.e. third currency is the base and the term in other exchange rates) </a:t>
            </a:r>
          </a:p>
        </p:txBody>
      </p:sp>
      <p:sp>
        <p:nvSpPr>
          <p:cNvPr id="3" name="Oval 2">
            <a:extLst>
              <a:ext uri="{FF2B5EF4-FFF2-40B4-BE49-F238E27FC236}">
                <a16:creationId xmlns:a16="http://schemas.microsoft.com/office/drawing/2014/main" id="{DF635F96-E9BA-4FD6-ABC7-37049E0491ED}"/>
              </a:ext>
            </a:extLst>
          </p:cNvPr>
          <p:cNvSpPr/>
          <p:nvPr/>
        </p:nvSpPr>
        <p:spPr>
          <a:xfrm>
            <a:off x="533400" y="3593510"/>
            <a:ext cx="7697723" cy="124565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754FBB-0133-4C80-AD3D-4D49C1207597}"/>
              </a:ext>
            </a:extLst>
          </p:cNvPr>
          <p:cNvSpPr/>
          <p:nvPr/>
        </p:nvSpPr>
        <p:spPr>
          <a:xfrm>
            <a:off x="666432" y="5107607"/>
            <a:ext cx="7545323" cy="923330"/>
          </a:xfrm>
          <a:prstGeom prst="rect">
            <a:avLst/>
          </a:prstGeom>
        </p:spPr>
        <p:txBody>
          <a:bodyPr wrap="square">
            <a:spAutoFit/>
          </a:bodyPr>
          <a:lstStyle/>
          <a:p>
            <a:pPr lvl="1"/>
            <a:r>
              <a:rPr lang="en-US" dirty="0"/>
              <a:t>Cross Bid Rate=</a:t>
            </a:r>
            <a:r>
              <a:rPr lang="en-US" dirty="0">
                <a:solidFill>
                  <a:srgbClr val="0066FF"/>
                </a:solidFill>
              </a:rPr>
              <a:t>Bid of the First Pair</a:t>
            </a:r>
            <a:r>
              <a:rPr lang="en-US" dirty="0"/>
              <a:t> x </a:t>
            </a:r>
            <a:r>
              <a:rPr lang="en-US" dirty="0">
                <a:solidFill>
                  <a:srgbClr val="7030A0"/>
                </a:solidFill>
              </a:rPr>
              <a:t>Bid of the Second Pair</a:t>
            </a:r>
          </a:p>
          <a:p>
            <a:pPr lvl="1"/>
            <a:endParaRPr lang="en-US" dirty="0"/>
          </a:p>
          <a:p>
            <a:pPr lvl="1"/>
            <a:r>
              <a:rPr lang="en-US" dirty="0"/>
              <a:t>Cross Offer Rate=</a:t>
            </a:r>
            <a:r>
              <a:rPr lang="en-US" dirty="0">
                <a:solidFill>
                  <a:schemeClr val="accent2">
                    <a:lumMod val="60000"/>
                    <a:lumOff val="40000"/>
                  </a:schemeClr>
                </a:solidFill>
              </a:rPr>
              <a:t>Offer of the first pair </a:t>
            </a:r>
            <a:r>
              <a:rPr lang="en-US" dirty="0"/>
              <a:t>x </a:t>
            </a:r>
            <a:r>
              <a:rPr lang="en-US" dirty="0">
                <a:solidFill>
                  <a:srgbClr val="00B050"/>
                </a:solidFill>
              </a:rPr>
              <a:t>Offer of the second pair</a:t>
            </a:r>
          </a:p>
        </p:txBody>
      </p:sp>
      <p:sp>
        <p:nvSpPr>
          <p:cNvPr id="9" name="TextBox 8">
            <a:extLst>
              <a:ext uri="{FF2B5EF4-FFF2-40B4-BE49-F238E27FC236}">
                <a16:creationId xmlns:a16="http://schemas.microsoft.com/office/drawing/2014/main" id="{B22ABE59-AE3D-4EEC-8444-4FB48C8C2891}"/>
              </a:ext>
            </a:extLst>
          </p:cNvPr>
          <p:cNvSpPr txBox="1"/>
          <p:nvPr/>
        </p:nvSpPr>
        <p:spPr>
          <a:xfrm>
            <a:off x="2414971" y="2093976"/>
            <a:ext cx="1794076" cy="369332"/>
          </a:xfrm>
          <a:prstGeom prst="rect">
            <a:avLst/>
          </a:prstGeom>
          <a:noFill/>
        </p:spPr>
        <p:txBody>
          <a:bodyPr wrap="square" rtlCol="0">
            <a:spAutoFit/>
          </a:bodyPr>
          <a:lstStyle/>
          <a:p>
            <a:r>
              <a:rPr lang="en-US" dirty="0">
                <a:solidFill>
                  <a:srgbClr val="FF0000"/>
                </a:solidFill>
              </a:rPr>
              <a:t>BID		ASK</a:t>
            </a:r>
          </a:p>
        </p:txBody>
      </p:sp>
    </p:spTree>
    <p:extLst>
      <p:ext uri="{BB962C8B-B14F-4D97-AF65-F5344CB8AC3E}">
        <p14:creationId xmlns:p14="http://schemas.microsoft.com/office/powerpoint/2010/main" val="379585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Example-2</a:t>
            </a:r>
          </a:p>
        </p:txBody>
      </p:sp>
      <p:sp>
        <p:nvSpPr>
          <p:cNvPr id="98307" name="Content Placeholder 2"/>
          <p:cNvSpPr>
            <a:spLocks noGrp="1"/>
          </p:cNvSpPr>
          <p:nvPr>
            <p:ph idx="1"/>
          </p:nvPr>
        </p:nvSpPr>
        <p:spPr>
          <a:xfrm>
            <a:off x="533400" y="1676400"/>
            <a:ext cx="8001000" cy="4830763"/>
          </a:xfrm>
        </p:spPr>
        <p:txBody>
          <a:bodyPr/>
          <a:lstStyle/>
          <a:p>
            <a:r>
              <a:rPr lang="en-US" sz="2400" dirty="0"/>
              <a:t>Given the following rates, calculate EUR/CAD Cross rate:</a:t>
            </a:r>
          </a:p>
          <a:p>
            <a:pPr lvl="1"/>
            <a:r>
              <a:rPr lang="en-US" sz="2000" dirty="0"/>
              <a:t>EUR/USD  </a:t>
            </a:r>
            <a:r>
              <a:rPr lang="en-US" sz="2000" dirty="0">
                <a:solidFill>
                  <a:srgbClr val="0066FF"/>
                </a:solidFill>
              </a:rPr>
              <a:t>1.2310</a:t>
            </a:r>
            <a:r>
              <a:rPr lang="en-US" sz="2000" dirty="0"/>
              <a:t>-</a:t>
            </a:r>
            <a:r>
              <a:rPr lang="en-US" sz="2000" dirty="0">
                <a:solidFill>
                  <a:schemeClr val="accent2">
                    <a:lumMod val="60000"/>
                    <a:lumOff val="40000"/>
                  </a:schemeClr>
                </a:solidFill>
              </a:rPr>
              <a:t>1.2315</a:t>
            </a:r>
            <a:r>
              <a:rPr lang="en-US" sz="2000" dirty="0"/>
              <a:t> </a:t>
            </a:r>
          </a:p>
          <a:p>
            <a:pPr lvl="1"/>
            <a:r>
              <a:rPr lang="en-US" sz="2000" dirty="0"/>
              <a:t>USD/CAD  </a:t>
            </a:r>
            <a:r>
              <a:rPr lang="en-US" sz="2000" dirty="0">
                <a:solidFill>
                  <a:srgbClr val="7030A0"/>
                </a:solidFill>
              </a:rPr>
              <a:t>1.2840</a:t>
            </a:r>
            <a:r>
              <a:rPr lang="en-US" sz="2000" dirty="0"/>
              <a:t>-</a:t>
            </a:r>
            <a:r>
              <a:rPr lang="en-US" sz="2000" dirty="0">
                <a:solidFill>
                  <a:srgbClr val="00B050"/>
                </a:solidFill>
              </a:rPr>
              <a:t>1.2850</a:t>
            </a:r>
            <a:r>
              <a:rPr lang="en-US" sz="2000" dirty="0"/>
              <a:t> </a:t>
            </a:r>
          </a:p>
          <a:p>
            <a:r>
              <a:rPr lang="en-US" sz="2400" dirty="0"/>
              <a:t>Calculate EUR/CAD  Cross Rate:</a:t>
            </a:r>
          </a:p>
          <a:p>
            <a:r>
              <a:rPr lang="en-US" sz="2400" dirty="0"/>
              <a:t>(EUR/USD) x (USD/CAD)=EUR/CAD or our answer to first statement  is “NO”. Our answer to second statement  is “YES”. Follow the rule stated in 2:</a:t>
            </a:r>
          </a:p>
          <a:p>
            <a:pPr lvl="1"/>
            <a:r>
              <a:rPr lang="en-US" sz="2000" dirty="0"/>
              <a:t>Cross-Bid Rate= Bid x Bid= </a:t>
            </a:r>
            <a:r>
              <a:rPr lang="en-US" sz="2000" dirty="0">
                <a:solidFill>
                  <a:srgbClr val="0066FF"/>
                </a:solidFill>
              </a:rPr>
              <a:t>1.2310</a:t>
            </a:r>
            <a:r>
              <a:rPr lang="en-US" sz="2000" dirty="0"/>
              <a:t> x </a:t>
            </a:r>
            <a:r>
              <a:rPr lang="en-US" sz="2000" dirty="0">
                <a:solidFill>
                  <a:srgbClr val="7030A0"/>
                </a:solidFill>
              </a:rPr>
              <a:t>1.2840</a:t>
            </a:r>
            <a:r>
              <a:rPr lang="en-US" sz="2000" dirty="0"/>
              <a:t>=1.5806</a:t>
            </a:r>
          </a:p>
          <a:p>
            <a:pPr lvl="1"/>
            <a:r>
              <a:rPr lang="en-US" sz="2000" dirty="0"/>
              <a:t>Cross-Offer Rate= Offer x Offer=</a:t>
            </a:r>
            <a:r>
              <a:rPr lang="en-US" sz="2000" dirty="0">
                <a:solidFill>
                  <a:schemeClr val="accent2">
                    <a:lumMod val="60000"/>
                    <a:lumOff val="40000"/>
                  </a:schemeClr>
                </a:solidFill>
              </a:rPr>
              <a:t>1.2315</a:t>
            </a:r>
            <a:r>
              <a:rPr lang="en-US" sz="2000" dirty="0"/>
              <a:t> x </a:t>
            </a:r>
            <a:r>
              <a:rPr lang="en-US" sz="2000" dirty="0">
                <a:solidFill>
                  <a:srgbClr val="00B050"/>
                </a:solidFill>
              </a:rPr>
              <a:t>1.2850</a:t>
            </a:r>
            <a:r>
              <a:rPr lang="en-US" sz="2000" dirty="0"/>
              <a:t>=1.5825</a:t>
            </a:r>
            <a:endParaRPr lang="en-US" dirty="0"/>
          </a:p>
          <a:p>
            <a:r>
              <a:rPr lang="en-US" sz="2400" dirty="0"/>
              <a:t>Hence EUR/CAD 1.806-1.5825</a:t>
            </a:r>
          </a:p>
          <a:p>
            <a:r>
              <a:rPr lang="en-US" sz="2400" dirty="0"/>
              <a:t> </a:t>
            </a:r>
          </a:p>
          <a:p>
            <a:endParaRPr lang="en-US" sz="2400" dirty="0"/>
          </a:p>
        </p:txBody>
      </p:sp>
    </p:spTree>
    <p:extLst>
      <p:ext uri="{BB962C8B-B14F-4D97-AF65-F5344CB8AC3E}">
        <p14:creationId xmlns:p14="http://schemas.microsoft.com/office/powerpoint/2010/main" val="373162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3390"/>
            <a:ext cx="7772400" cy="1609344"/>
          </a:xfrm>
        </p:spPr>
        <p:txBody>
          <a:bodyPr/>
          <a:lstStyle/>
          <a:p>
            <a:pPr>
              <a:defRPr/>
            </a:pPr>
            <a:r>
              <a:rPr lang="en-US" dirty="0"/>
              <a:t>A more realistic Triangular Arbitrage Example:</a:t>
            </a:r>
          </a:p>
        </p:txBody>
      </p:sp>
      <p:sp>
        <p:nvSpPr>
          <p:cNvPr id="99331" name="Content Placeholder 2"/>
          <p:cNvSpPr>
            <a:spLocks noGrp="1"/>
          </p:cNvSpPr>
          <p:nvPr>
            <p:ph idx="1"/>
          </p:nvPr>
        </p:nvSpPr>
        <p:spPr>
          <a:xfrm>
            <a:off x="571500" y="2262418"/>
            <a:ext cx="8001000" cy="2574277"/>
          </a:xfrm>
        </p:spPr>
        <p:txBody>
          <a:bodyPr/>
          <a:lstStyle/>
          <a:p>
            <a:r>
              <a:rPr lang="en-US" dirty="0"/>
              <a:t>Assume that following rates appear in your screen:</a:t>
            </a:r>
          </a:p>
          <a:p>
            <a:pPr lvl="1"/>
            <a:r>
              <a:rPr lang="en-US" dirty="0"/>
              <a:t>EUR/USD  1.3520 -1.3525</a:t>
            </a:r>
          </a:p>
          <a:p>
            <a:pPr lvl="1"/>
            <a:r>
              <a:rPr lang="en-US" dirty="0"/>
              <a:t>USD/TRY 1.5890-1.5940</a:t>
            </a:r>
          </a:p>
          <a:p>
            <a:pPr lvl="1"/>
            <a:r>
              <a:rPr lang="en-US" dirty="0"/>
              <a:t>EUR/TRY 2.1390-2.1433</a:t>
            </a:r>
          </a:p>
          <a:p>
            <a:r>
              <a:rPr lang="en-US" dirty="0"/>
              <a:t>Can you see an arbitrage opportunity here? </a:t>
            </a:r>
          </a:p>
        </p:txBody>
      </p:sp>
    </p:spTree>
    <p:extLst>
      <p:ext uri="{BB962C8B-B14F-4D97-AF65-F5344CB8AC3E}">
        <p14:creationId xmlns:p14="http://schemas.microsoft.com/office/powerpoint/2010/main" val="390629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B704-0FF1-4894-BD82-FD322313904F}"/>
              </a:ext>
            </a:extLst>
          </p:cNvPr>
          <p:cNvSpPr>
            <a:spLocks noGrp="1"/>
          </p:cNvSpPr>
          <p:nvPr>
            <p:ph type="title"/>
          </p:nvPr>
        </p:nvSpPr>
        <p:spPr/>
        <p:txBody>
          <a:bodyPr/>
          <a:lstStyle/>
          <a:p>
            <a:r>
              <a:rPr lang="en-US" dirty="0"/>
              <a:t>Cross Rates</a:t>
            </a:r>
          </a:p>
        </p:txBody>
      </p:sp>
      <p:sp>
        <p:nvSpPr>
          <p:cNvPr id="3" name="Content Placeholder 2">
            <a:extLst>
              <a:ext uri="{FF2B5EF4-FFF2-40B4-BE49-F238E27FC236}">
                <a16:creationId xmlns:a16="http://schemas.microsoft.com/office/drawing/2014/main" id="{53B4B5E3-C4AD-4973-B556-8871C45B440C}"/>
              </a:ext>
            </a:extLst>
          </p:cNvPr>
          <p:cNvSpPr>
            <a:spLocks noGrp="1"/>
          </p:cNvSpPr>
          <p:nvPr>
            <p:ph idx="1"/>
          </p:nvPr>
        </p:nvSpPr>
        <p:spPr>
          <a:xfrm>
            <a:off x="685800" y="1832041"/>
            <a:ext cx="7772400" cy="4050792"/>
          </a:xfrm>
        </p:spPr>
        <p:txBody>
          <a:bodyPr/>
          <a:lstStyle/>
          <a:p>
            <a:r>
              <a:rPr lang="en-US" dirty="0"/>
              <a:t>Anne Dietz lives in Singapore, but is making her first business trip to Sydney, Australia. Standing in Singapore's new terminal #3 at Changi Airport, she looks at the foreign exchange quotes posted over the FX trader's booth. She wishes to exchange 1,000 Singapore dollars (S$ or SGD) for Australian dollars (A$ or AUD). </a:t>
            </a:r>
          </a:p>
          <a:p>
            <a:r>
              <a:rPr lang="en-US" dirty="0"/>
              <a:t>What is the Singapore dollar to Australian dollar cross rate?</a:t>
            </a:r>
          </a:p>
          <a:p>
            <a:r>
              <a:rPr lang="en-US" dirty="0"/>
              <a:t>How many Australian dollars will Anne get for her Singapore dollars?</a:t>
            </a:r>
          </a:p>
          <a:p>
            <a:pPr marL="0" indent="0">
              <a:buNone/>
            </a:pPr>
            <a:endParaRPr lang="en-US" dirty="0"/>
          </a:p>
        </p:txBody>
      </p:sp>
      <p:pic>
        <p:nvPicPr>
          <p:cNvPr id="4" name="Picture 3">
            <a:extLst>
              <a:ext uri="{FF2B5EF4-FFF2-40B4-BE49-F238E27FC236}">
                <a16:creationId xmlns:a16="http://schemas.microsoft.com/office/drawing/2014/main" id="{0E7C6EF9-1AF9-41A0-B970-295A5C06347B}"/>
              </a:ext>
            </a:extLst>
          </p:cNvPr>
          <p:cNvPicPr>
            <a:picLocks noChangeAspect="1"/>
          </p:cNvPicPr>
          <p:nvPr/>
        </p:nvPicPr>
        <p:blipFill>
          <a:blip r:embed="rId3"/>
          <a:stretch>
            <a:fillRect/>
          </a:stretch>
        </p:blipFill>
        <p:spPr>
          <a:xfrm>
            <a:off x="1075077" y="4991160"/>
            <a:ext cx="6993846" cy="1201296"/>
          </a:xfrm>
          <a:prstGeom prst="rect">
            <a:avLst/>
          </a:prstGeom>
        </p:spPr>
      </p:pic>
    </p:spTree>
    <p:extLst>
      <p:ext uri="{BB962C8B-B14F-4D97-AF65-F5344CB8AC3E}">
        <p14:creationId xmlns:p14="http://schemas.microsoft.com/office/powerpoint/2010/main" val="3302567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3390"/>
            <a:ext cx="7772400" cy="1609344"/>
          </a:xfrm>
        </p:spPr>
        <p:txBody>
          <a:bodyPr/>
          <a:lstStyle/>
          <a:p>
            <a:pPr>
              <a:defRPr/>
            </a:pPr>
            <a:r>
              <a:rPr lang="en-US" dirty="0"/>
              <a:t>A more realistic Triangular Arbitrage Example:</a:t>
            </a:r>
          </a:p>
        </p:txBody>
      </p:sp>
      <p:sp>
        <p:nvSpPr>
          <p:cNvPr id="99331" name="Content Placeholder 2"/>
          <p:cNvSpPr>
            <a:spLocks noGrp="1"/>
          </p:cNvSpPr>
          <p:nvPr>
            <p:ph idx="1"/>
          </p:nvPr>
        </p:nvSpPr>
        <p:spPr>
          <a:xfrm>
            <a:off x="571500" y="2262418"/>
            <a:ext cx="8001000" cy="2574277"/>
          </a:xfrm>
        </p:spPr>
        <p:txBody>
          <a:bodyPr/>
          <a:lstStyle/>
          <a:p>
            <a:r>
              <a:rPr lang="en-US" dirty="0"/>
              <a:t>Assume that following rates appear in your screen:</a:t>
            </a:r>
          </a:p>
          <a:p>
            <a:pPr lvl="1"/>
            <a:r>
              <a:rPr lang="en-US" dirty="0"/>
              <a:t>EUR/USD  1.3520 -1.3525</a:t>
            </a:r>
          </a:p>
          <a:p>
            <a:pPr lvl="1"/>
            <a:r>
              <a:rPr lang="en-US" dirty="0"/>
              <a:t>USD/TRY 1.5890-1.5940</a:t>
            </a:r>
          </a:p>
          <a:p>
            <a:pPr lvl="1"/>
            <a:r>
              <a:rPr lang="en-US" dirty="0"/>
              <a:t>EUR/TRY 2.1390-2.1433</a:t>
            </a:r>
          </a:p>
          <a:p>
            <a:r>
              <a:rPr lang="en-US" dirty="0"/>
              <a:t>Can you see an arbitrage opportunity here? </a:t>
            </a:r>
          </a:p>
        </p:txBody>
      </p:sp>
      <p:sp>
        <p:nvSpPr>
          <p:cNvPr id="3" name="TextBox 2">
            <a:extLst>
              <a:ext uri="{FF2B5EF4-FFF2-40B4-BE49-F238E27FC236}">
                <a16:creationId xmlns:a16="http://schemas.microsoft.com/office/drawing/2014/main" id="{4C89A63A-2FEF-4A5B-A1B5-789BE5D3FBF7}"/>
              </a:ext>
            </a:extLst>
          </p:cNvPr>
          <p:cNvSpPr txBox="1"/>
          <p:nvPr/>
        </p:nvSpPr>
        <p:spPr>
          <a:xfrm>
            <a:off x="1608881" y="4328932"/>
            <a:ext cx="5717894" cy="1200329"/>
          </a:xfrm>
          <a:prstGeom prst="rect">
            <a:avLst/>
          </a:prstGeom>
          <a:noFill/>
        </p:spPr>
        <p:txBody>
          <a:bodyPr wrap="square" rtlCol="0">
            <a:spAutoFit/>
          </a:bodyPr>
          <a:lstStyle/>
          <a:p>
            <a:r>
              <a:rPr lang="en-US" dirty="0"/>
              <a:t>STEP 1) Calculate the CROSS bid and offer rates</a:t>
            </a:r>
          </a:p>
          <a:p>
            <a:endParaRPr lang="en-US" dirty="0"/>
          </a:p>
          <a:p>
            <a:r>
              <a:rPr lang="en-US" dirty="0"/>
              <a:t>STEP 2) Compare the quoted cross rate. If different arbitrage opportunity</a:t>
            </a:r>
          </a:p>
        </p:txBody>
      </p:sp>
    </p:spTree>
    <p:extLst>
      <p:ext uri="{BB962C8B-B14F-4D97-AF65-F5344CB8AC3E}">
        <p14:creationId xmlns:p14="http://schemas.microsoft.com/office/powerpoint/2010/main" val="1685680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3390"/>
            <a:ext cx="7772400" cy="1609344"/>
          </a:xfrm>
        </p:spPr>
        <p:txBody>
          <a:bodyPr/>
          <a:lstStyle/>
          <a:p>
            <a:pPr>
              <a:defRPr/>
            </a:pPr>
            <a:r>
              <a:rPr lang="en-US" dirty="0"/>
              <a:t>A more realistic Triangular Arbitrage Example:</a:t>
            </a:r>
          </a:p>
        </p:txBody>
      </p:sp>
      <p:sp>
        <p:nvSpPr>
          <p:cNvPr id="99331" name="Content Placeholder 2"/>
          <p:cNvSpPr>
            <a:spLocks noGrp="1"/>
          </p:cNvSpPr>
          <p:nvPr>
            <p:ph idx="1"/>
          </p:nvPr>
        </p:nvSpPr>
        <p:spPr>
          <a:xfrm>
            <a:off x="571500" y="2262418"/>
            <a:ext cx="8001000" cy="2574277"/>
          </a:xfrm>
        </p:spPr>
        <p:txBody>
          <a:bodyPr/>
          <a:lstStyle/>
          <a:p>
            <a:r>
              <a:rPr lang="en-US" dirty="0"/>
              <a:t>Assume that following rates appear in your screen:</a:t>
            </a:r>
          </a:p>
          <a:p>
            <a:pPr lvl="1"/>
            <a:r>
              <a:rPr lang="en-US" dirty="0"/>
              <a:t>EUR/USD  1.3520 -1.3525</a:t>
            </a:r>
          </a:p>
          <a:p>
            <a:pPr lvl="1"/>
            <a:r>
              <a:rPr lang="en-US" dirty="0"/>
              <a:t>USD/TRY 1.5890-1.5940</a:t>
            </a:r>
          </a:p>
          <a:p>
            <a:pPr lvl="1"/>
            <a:r>
              <a:rPr lang="en-US" dirty="0"/>
              <a:t>EUR/TRY 2.1390-2.1433</a:t>
            </a:r>
          </a:p>
          <a:p>
            <a:r>
              <a:rPr lang="en-US" dirty="0"/>
              <a:t>Can you see an arbitrage opportunity here? </a:t>
            </a:r>
          </a:p>
        </p:txBody>
      </p:sp>
      <p:sp>
        <p:nvSpPr>
          <p:cNvPr id="3" name="TextBox 2">
            <a:extLst>
              <a:ext uri="{FF2B5EF4-FFF2-40B4-BE49-F238E27FC236}">
                <a16:creationId xmlns:a16="http://schemas.microsoft.com/office/drawing/2014/main" id="{4C89A63A-2FEF-4A5B-A1B5-789BE5D3FBF7}"/>
              </a:ext>
            </a:extLst>
          </p:cNvPr>
          <p:cNvSpPr txBox="1"/>
          <p:nvPr/>
        </p:nvSpPr>
        <p:spPr>
          <a:xfrm>
            <a:off x="1388962" y="4062715"/>
            <a:ext cx="5717894" cy="646331"/>
          </a:xfrm>
          <a:prstGeom prst="rect">
            <a:avLst/>
          </a:prstGeom>
          <a:noFill/>
        </p:spPr>
        <p:txBody>
          <a:bodyPr wrap="square" rtlCol="0">
            <a:spAutoFit/>
          </a:bodyPr>
          <a:lstStyle/>
          <a:p>
            <a:r>
              <a:rPr lang="en-US" dirty="0"/>
              <a:t>STEP 1) Calculate the CROSS bid and offer rates</a:t>
            </a:r>
          </a:p>
          <a:p>
            <a:endParaRPr lang="en-US" dirty="0"/>
          </a:p>
        </p:txBody>
      </p:sp>
      <p:sp>
        <p:nvSpPr>
          <p:cNvPr id="4" name="Rectangle 3">
            <a:extLst>
              <a:ext uri="{FF2B5EF4-FFF2-40B4-BE49-F238E27FC236}">
                <a16:creationId xmlns:a16="http://schemas.microsoft.com/office/drawing/2014/main" id="{46BACDA0-7A22-4F1C-9358-1A05AF555837}"/>
              </a:ext>
            </a:extLst>
          </p:cNvPr>
          <p:cNvSpPr/>
          <p:nvPr/>
        </p:nvSpPr>
        <p:spPr>
          <a:xfrm>
            <a:off x="685800" y="4586945"/>
            <a:ext cx="7517757" cy="2123658"/>
          </a:xfrm>
          <a:prstGeom prst="rect">
            <a:avLst/>
          </a:prstGeom>
        </p:spPr>
        <p:txBody>
          <a:bodyPr wrap="square">
            <a:spAutoFit/>
          </a:bodyPr>
          <a:lstStyle/>
          <a:p>
            <a:r>
              <a:rPr lang="en-US" sz="2400" dirty="0">
                <a:solidFill>
                  <a:srgbClr val="FF0000"/>
                </a:solidFill>
              </a:rPr>
              <a:t>CASE 2</a:t>
            </a:r>
            <a:r>
              <a:rPr lang="en-US" sz="2400" dirty="0"/>
              <a:t>: Can you get the cross rate by multiplying one currency pair with the other? (i.e. third currency is the base and the term in other exchange rates) If yes then</a:t>
            </a:r>
          </a:p>
          <a:p>
            <a:pPr lvl="1"/>
            <a:r>
              <a:rPr lang="en-US" dirty="0"/>
              <a:t>Cross Bid Rate=Bid of the First Pair x Bid of the Second Pair</a:t>
            </a:r>
          </a:p>
          <a:p>
            <a:pPr lvl="1"/>
            <a:r>
              <a:rPr lang="en-US" dirty="0"/>
              <a:t>Cross Offer Rate=Offer of the first pair x Offer of the second pair</a:t>
            </a:r>
          </a:p>
        </p:txBody>
      </p:sp>
      <p:sp>
        <p:nvSpPr>
          <p:cNvPr id="5" name="Oval 4">
            <a:extLst>
              <a:ext uri="{FF2B5EF4-FFF2-40B4-BE49-F238E27FC236}">
                <a16:creationId xmlns:a16="http://schemas.microsoft.com/office/drawing/2014/main" id="{0ABB2339-0AA0-4611-A87A-AC75577E0AAD}"/>
              </a:ext>
            </a:extLst>
          </p:cNvPr>
          <p:cNvSpPr/>
          <p:nvPr/>
        </p:nvSpPr>
        <p:spPr>
          <a:xfrm>
            <a:off x="685800" y="2547885"/>
            <a:ext cx="1721734" cy="73932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030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Cross Rate and Arbitrage Check</a:t>
            </a:r>
          </a:p>
        </p:txBody>
      </p:sp>
      <p:sp>
        <p:nvSpPr>
          <p:cNvPr id="100355" name="Content Placeholder 2"/>
          <p:cNvSpPr>
            <a:spLocks noGrp="1"/>
          </p:cNvSpPr>
          <p:nvPr>
            <p:ph idx="1"/>
          </p:nvPr>
        </p:nvSpPr>
        <p:spPr>
          <a:xfrm>
            <a:off x="457199" y="2964256"/>
            <a:ext cx="8339559" cy="3147177"/>
          </a:xfrm>
        </p:spPr>
        <p:txBody>
          <a:bodyPr>
            <a:normAutofit lnSpcReduction="10000"/>
          </a:bodyPr>
          <a:lstStyle/>
          <a:p>
            <a:r>
              <a:rPr lang="en-US" dirty="0"/>
              <a:t>The cross rate: EUR/TRY</a:t>
            </a:r>
          </a:p>
          <a:p>
            <a:endParaRPr lang="en-US" dirty="0"/>
          </a:p>
          <a:p>
            <a:pPr lvl="1"/>
            <a:r>
              <a:rPr lang="en-US" dirty="0"/>
              <a:t>We can calculate the cross rate EUR/TRY  from USD based quoted:</a:t>
            </a:r>
          </a:p>
          <a:p>
            <a:pPr lvl="1"/>
            <a:r>
              <a:rPr lang="en-US" dirty="0"/>
              <a:t>(EUR/USD )x( USD/TRY)=EUR/TRY</a:t>
            </a:r>
          </a:p>
          <a:p>
            <a:pPr lvl="1"/>
            <a:endParaRPr lang="en-US" dirty="0"/>
          </a:p>
          <a:p>
            <a:pPr lvl="1"/>
            <a:r>
              <a:rPr lang="en-US" dirty="0"/>
              <a:t>In this case since the cross rate is obtained through multiplication we should </a:t>
            </a:r>
            <a:r>
              <a:rPr lang="en-US" b="1" dirty="0"/>
              <a:t>multiply</a:t>
            </a:r>
            <a:r>
              <a:rPr lang="en-US" dirty="0"/>
              <a:t> </a:t>
            </a:r>
            <a:r>
              <a:rPr lang="en-US" dirty="0">
                <a:solidFill>
                  <a:srgbClr val="FF0000"/>
                </a:solidFill>
              </a:rPr>
              <a:t>bid of the first rate </a:t>
            </a:r>
            <a:r>
              <a:rPr lang="en-US" dirty="0"/>
              <a:t>with </a:t>
            </a:r>
            <a:r>
              <a:rPr lang="en-US" dirty="0">
                <a:solidFill>
                  <a:srgbClr val="00B050"/>
                </a:solidFill>
              </a:rPr>
              <a:t>bid of the second rate </a:t>
            </a:r>
            <a:r>
              <a:rPr lang="en-US" dirty="0"/>
              <a:t>(and </a:t>
            </a:r>
            <a:r>
              <a:rPr lang="en-US" dirty="0">
                <a:solidFill>
                  <a:srgbClr val="0070C0"/>
                </a:solidFill>
              </a:rPr>
              <a:t>offer</a:t>
            </a:r>
            <a:r>
              <a:rPr lang="en-US" dirty="0"/>
              <a:t> to </a:t>
            </a:r>
            <a:r>
              <a:rPr lang="en-US" dirty="0">
                <a:solidFill>
                  <a:schemeClr val="accent1"/>
                </a:solidFill>
              </a:rPr>
              <a:t>offer</a:t>
            </a:r>
            <a:r>
              <a:rPr lang="en-US" dirty="0"/>
              <a:t> to calculate the offer rate of the cross:</a:t>
            </a:r>
          </a:p>
          <a:p>
            <a:pPr lvl="1"/>
            <a:r>
              <a:rPr lang="en-US" dirty="0"/>
              <a:t>Bid Rate=</a:t>
            </a:r>
            <a:r>
              <a:rPr lang="en-US" dirty="0">
                <a:solidFill>
                  <a:srgbClr val="FF0000"/>
                </a:solidFill>
              </a:rPr>
              <a:t>1.3520</a:t>
            </a:r>
            <a:r>
              <a:rPr lang="en-US" dirty="0"/>
              <a:t> x </a:t>
            </a:r>
            <a:r>
              <a:rPr lang="en-US" dirty="0">
                <a:solidFill>
                  <a:srgbClr val="00B050"/>
                </a:solidFill>
              </a:rPr>
              <a:t>1.5890</a:t>
            </a:r>
            <a:r>
              <a:rPr lang="en-US" dirty="0"/>
              <a:t>=2.1483</a:t>
            </a:r>
          </a:p>
          <a:p>
            <a:pPr lvl="1"/>
            <a:r>
              <a:rPr lang="en-US" dirty="0"/>
              <a:t>Offer Rate=</a:t>
            </a:r>
            <a:r>
              <a:rPr lang="en-US" dirty="0">
                <a:solidFill>
                  <a:srgbClr val="0066FF"/>
                </a:solidFill>
              </a:rPr>
              <a:t>1.3535</a:t>
            </a:r>
            <a:r>
              <a:rPr lang="en-US" dirty="0"/>
              <a:t> x </a:t>
            </a:r>
            <a:r>
              <a:rPr lang="en-US" dirty="0">
                <a:solidFill>
                  <a:schemeClr val="accent1"/>
                </a:solidFill>
              </a:rPr>
              <a:t>1.5940</a:t>
            </a:r>
            <a:r>
              <a:rPr lang="en-US" dirty="0"/>
              <a:t>=2.1559</a:t>
            </a:r>
          </a:p>
        </p:txBody>
      </p:sp>
      <p:sp>
        <p:nvSpPr>
          <p:cNvPr id="3" name="Rectangle 2">
            <a:extLst>
              <a:ext uri="{FF2B5EF4-FFF2-40B4-BE49-F238E27FC236}">
                <a16:creationId xmlns:a16="http://schemas.microsoft.com/office/drawing/2014/main" id="{E71DB07C-E716-4416-8032-F764B10A8C07}"/>
              </a:ext>
            </a:extLst>
          </p:cNvPr>
          <p:cNvSpPr/>
          <p:nvPr/>
        </p:nvSpPr>
        <p:spPr>
          <a:xfrm>
            <a:off x="457200" y="1724207"/>
            <a:ext cx="6707530" cy="1477328"/>
          </a:xfrm>
          <a:prstGeom prst="rect">
            <a:avLst/>
          </a:prstGeom>
        </p:spPr>
        <p:txBody>
          <a:bodyPr wrap="square">
            <a:spAutoFit/>
          </a:bodyPr>
          <a:lstStyle/>
          <a:p>
            <a:r>
              <a:rPr lang="en-US" dirty="0"/>
              <a:t>Assume that following rates appear in your screen:</a:t>
            </a:r>
          </a:p>
          <a:p>
            <a:pPr lvl="1"/>
            <a:r>
              <a:rPr lang="en-US" dirty="0"/>
              <a:t>EUR/USD  </a:t>
            </a:r>
            <a:r>
              <a:rPr lang="en-US" dirty="0">
                <a:solidFill>
                  <a:srgbClr val="FF0000"/>
                </a:solidFill>
              </a:rPr>
              <a:t>1.3520</a:t>
            </a:r>
            <a:r>
              <a:rPr lang="en-US" dirty="0"/>
              <a:t> -</a:t>
            </a:r>
            <a:r>
              <a:rPr lang="en-US" dirty="0">
                <a:solidFill>
                  <a:srgbClr val="0066FF"/>
                </a:solidFill>
              </a:rPr>
              <a:t>1.3525</a:t>
            </a:r>
          </a:p>
          <a:p>
            <a:pPr lvl="1"/>
            <a:r>
              <a:rPr lang="en-US" dirty="0"/>
              <a:t>USD/TRY </a:t>
            </a:r>
            <a:r>
              <a:rPr lang="en-US" dirty="0">
                <a:solidFill>
                  <a:srgbClr val="00B050"/>
                </a:solidFill>
              </a:rPr>
              <a:t>1.5890</a:t>
            </a:r>
            <a:r>
              <a:rPr lang="en-US" dirty="0"/>
              <a:t>-</a:t>
            </a:r>
            <a:r>
              <a:rPr lang="en-US" dirty="0">
                <a:solidFill>
                  <a:schemeClr val="accent1"/>
                </a:solidFill>
              </a:rPr>
              <a:t>1.5940</a:t>
            </a:r>
          </a:p>
          <a:p>
            <a:pPr lvl="1"/>
            <a:r>
              <a:rPr lang="en-US" dirty="0"/>
              <a:t>EUR/TRY 2.1390-2.1433</a:t>
            </a:r>
          </a:p>
          <a:p>
            <a:pPr lvl="1"/>
            <a:endParaRPr lang="en-US" dirty="0">
              <a:solidFill>
                <a:schemeClr val="accent1"/>
              </a:solidFill>
            </a:endParaRPr>
          </a:p>
        </p:txBody>
      </p:sp>
      <p:sp>
        <p:nvSpPr>
          <p:cNvPr id="4" name="TextBox 3">
            <a:extLst>
              <a:ext uri="{FF2B5EF4-FFF2-40B4-BE49-F238E27FC236}">
                <a16:creationId xmlns:a16="http://schemas.microsoft.com/office/drawing/2014/main" id="{7177FC3A-4BD8-47B9-B751-9425821E14A7}"/>
              </a:ext>
            </a:extLst>
          </p:cNvPr>
          <p:cNvSpPr txBox="1"/>
          <p:nvPr/>
        </p:nvSpPr>
        <p:spPr>
          <a:xfrm>
            <a:off x="2754775" y="6111433"/>
            <a:ext cx="4247909" cy="369332"/>
          </a:xfrm>
          <a:prstGeom prst="rect">
            <a:avLst/>
          </a:prstGeom>
          <a:noFill/>
        </p:spPr>
        <p:txBody>
          <a:bodyPr wrap="square" rtlCol="0">
            <a:spAutoFit/>
          </a:bodyPr>
          <a:lstStyle/>
          <a:p>
            <a:r>
              <a:rPr lang="en-US" dirty="0"/>
              <a:t>Arbitrage?</a:t>
            </a:r>
          </a:p>
        </p:txBody>
      </p:sp>
    </p:spTree>
    <p:extLst>
      <p:ext uri="{BB962C8B-B14F-4D97-AF65-F5344CB8AC3E}">
        <p14:creationId xmlns:p14="http://schemas.microsoft.com/office/powerpoint/2010/main" val="3399023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Content Placeholder 2"/>
          <p:cNvSpPr>
            <a:spLocks noGrp="1"/>
          </p:cNvSpPr>
          <p:nvPr>
            <p:ph idx="1"/>
          </p:nvPr>
        </p:nvSpPr>
        <p:spPr>
          <a:xfrm>
            <a:off x="571500" y="1236563"/>
            <a:ext cx="8001000" cy="4128304"/>
          </a:xfrm>
        </p:spPr>
        <p:txBody>
          <a:bodyPr>
            <a:normAutofit/>
          </a:bodyPr>
          <a:lstStyle/>
          <a:p>
            <a:pPr lvl="1"/>
            <a:r>
              <a:rPr lang="en-US" dirty="0"/>
              <a:t>Bid Rate=1.3520 x 1.5890=2.1483</a:t>
            </a:r>
          </a:p>
          <a:p>
            <a:pPr lvl="1"/>
            <a:r>
              <a:rPr lang="en-US" dirty="0"/>
              <a:t>Offer Rate=1.3535 x 1.5940=2.1559</a:t>
            </a:r>
          </a:p>
          <a:p>
            <a:endParaRPr lang="en-US" dirty="0"/>
          </a:p>
          <a:p>
            <a:endParaRPr lang="en-US" dirty="0"/>
          </a:p>
          <a:p>
            <a:r>
              <a:rPr lang="en-US" dirty="0"/>
              <a:t>As these rate diverge from the direct quote of </a:t>
            </a:r>
          </a:p>
          <a:p>
            <a:pPr lvl="1"/>
            <a:r>
              <a:rPr lang="en-US" dirty="0"/>
              <a:t>EUR/TRY 2.1390 -2.1433</a:t>
            </a:r>
          </a:p>
          <a:p>
            <a:endParaRPr lang="en-US" dirty="0"/>
          </a:p>
          <a:p>
            <a:r>
              <a:rPr lang="en-US" dirty="0"/>
              <a:t>One can purchase the EUR directly at 2.1433, and sell indirectly at  2.1483. </a:t>
            </a:r>
          </a:p>
          <a:p>
            <a:r>
              <a:rPr lang="en-US" dirty="0"/>
              <a:t>The steps in the arbitrage will be shown in the next slide:</a:t>
            </a:r>
          </a:p>
        </p:txBody>
      </p:sp>
      <p:sp>
        <p:nvSpPr>
          <p:cNvPr id="3" name="TextBox 2">
            <a:extLst>
              <a:ext uri="{FF2B5EF4-FFF2-40B4-BE49-F238E27FC236}">
                <a16:creationId xmlns:a16="http://schemas.microsoft.com/office/drawing/2014/main" id="{FFEEDE2F-5734-4C1B-BB1A-644F46407DC6}"/>
              </a:ext>
            </a:extLst>
          </p:cNvPr>
          <p:cNvSpPr txBox="1"/>
          <p:nvPr/>
        </p:nvSpPr>
        <p:spPr>
          <a:xfrm>
            <a:off x="5335929" y="1236562"/>
            <a:ext cx="2476983" cy="646331"/>
          </a:xfrm>
          <a:prstGeom prst="rect">
            <a:avLst/>
          </a:prstGeom>
          <a:noFill/>
        </p:spPr>
        <p:txBody>
          <a:bodyPr wrap="square" rtlCol="0">
            <a:spAutoFit/>
          </a:bodyPr>
          <a:lstStyle/>
          <a:p>
            <a:r>
              <a:rPr lang="en-US" dirty="0">
                <a:solidFill>
                  <a:schemeClr val="accent1"/>
                </a:solidFill>
              </a:rPr>
              <a:t>EUR/TRY cross rate calculated</a:t>
            </a:r>
          </a:p>
        </p:txBody>
      </p:sp>
      <p:sp>
        <p:nvSpPr>
          <p:cNvPr id="4" name="Arrow: Right 3">
            <a:extLst>
              <a:ext uri="{FF2B5EF4-FFF2-40B4-BE49-F238E27FC236}">
                <a16:creationId xmlns:a16="http://schemas.microsoft.com/office/drawing/2014/main" id="{23EE8268-5010-409C-8AD2-B56C9EA7906B}"/>
              </a:ext>
            </a:extLst>
          </p:cNvPr>
          <p:cNvSpPr/>
          <p:nvPr/>
        </p:nvSpPr>
        <p:spPr>
          <a:xfrm rot="10800000">
            <a:off x="4942390" y="1493134"/>
            <a:ext cx="231494" cy="196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29515C-A383-4919-8E27-A5790D601548}"/>
              </a:ext>
            </a:extLst>
          </p:cNvPr>
          <p:cNvSpPr txBox="1"/>
          <p:nvPr/>
        </p:nvSpPr>
        <p:spPr>
          <a:xfrm>
            <a:off x="1365813" y="2037144"/>
            <a:ext cx="5301206" cy="369332"/>
          </a:xfrm>
          <a:prstGeom prst="rect">
            <a:avLst/>
          </a:prstGeom>
          <a:noFill/>
        </p:spPr>
        <p:txBody>
          <a:bodyPr wrap="square" rtlCol="0">
            <a:spAutoFit/>
          </a:bodyPr>
          <a:lstStyle/>
          <a:p>
            <a:r>
              <a:rPr lang="en-US" dirty="0"/>
              <a:t>Cross rate calculated EUR/TRY 2.1483 – 2.1559</a:t>
            </a:r>
          </a:p>
        </p:txBody>
      </p:sp>
      <p:sp>
        <p:nvSpPr>
          <p:cNvPr id="6" name="TextBox 5">
            <a:extLst>
              <a:ext uri="{FF2B5EF4-FFF2-40B4-BE49-F238E27FC236}">
                <a16:creationId xmlns:a16="http://schemas.microsoft.com/office/drawing/2014/main" id="{85AAEB6B-1864-413F-B25B-87E15B3C1D58}"/>
              </a:ext>
            </a:extLst>
          </p:cNvPr>
          <p:cNvSpPr txBox="1"/>
          <p:nvPr/>
        </p:nvSpPr>
        <p:spPr>
          <a:xfrm>
            <a:off x="4791917" y="1788442"/>
            <a:ext cx="1581391" cy="369332"/>
          </a:xfrm>
          <a:prstGeom prst="rect">
            <a:avLst/>
          </a:prstGeom>
          <a:noFill/>
        </p:spPr>
        <p:txBody>
          <a:bodyPr wrap="square" rtlCol="0">
            <a:spAutoFit/>
          </a:bodyPr>
          <a:lstStyle/>
          <a:p>
            <a:r>
              <a:rPr lang="en-US" dirty="0">
                <a:solidFill>
                  <a:schemeClr val="accent1"/>
                </a:solidFill>
              </a:rPr>
              <a:t>Bid     	Ask</a:t>
            </a:r>
          </a:p>
        </p:txBody>
      </p:sp>
      <p:sp>
        <p:nvSpPr>
          <p:cNvPr id="7" name="Oval 6">
            <a:extLst>
              <a:ext uri="{FF2B5EF4-FFF2-40B4-BE49-F238E27FC236}">
                <a16:creationId xmlns:a16="http://schemas.microsoft.com/office/drawing/2014/main" id="{DBAC2153-E60E-4AAD-961A-342B7E76DA1E}"/>
              </a:ext>
            </a:extLst>
          </p:cNvPr>
          <p:cNvSpPr/>
          <p:nvPr/>
        </p:nvSpPr>
        <p:spPr>
          <a:xfrm>
            <a:off x="4653023" y="2037144"/>
            <a:ext cx="798653" cy="397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0D7B545-0A2E-4673-AA44-0D79E36CD389}"/>
              </a:ext>
            </a:extLst>
          </p:cNvPr>
          <p:cNvSpPr/>
          <p:nvPr/>
        </p:nvSpPr>
        <p:spPr>
          <a:xfrm>
            <a:off x="2874862" y="3135775"/>
            <a:ext cx="1141554"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D18FAA8-5C6E-483A-BBF6-ED4A2AC39DAD}"/>
              </a:ext>
            </a:extLst>
          </p:cNvPr>
          <p:cNvSpPr txBox="1"/>
          <p:nvPr/>
        </p:nvSpPr>
        <p:spPr>
          <a:xfrm>
            <a:off x="4231991" y="3278682"/>
            <a:ext cx="2141317" cy="369332"/>
          </a:xfrm>
          <a:prstGeom prst="rect">
            <a:avLst/>
          </a:prstGeom>
          <a:noFill/>
        </p:spPr>
        <p:txBody>
          <a:bodyPr wrap="square" rtlCol="0">
            <a:spAutoFit/>
          </a:bodyPr>
          <a:lstStyle/>
          <a:p>
            <a:r>
              <a:rPr lang="en-US" dirty="0">
                <a:solidFill>
                  <a:schemeClr val="accent1"/>
                </a:solidFill>
              </a:rPr>
              <a:t>Dealer sells Euro </a:t>
            </a:r>
          </a:p>
        </p:txBody>
      </p:sp>
      <p:cxnSp>
        <p:nvCxnSpPr>
          <p:cNvPr id="11" name="Straight Arrow Connector 10">
            <a:extLst>
              <a:ext uri="{FF2B5EF4-FFF2-40B4-BE49-F238E27FC236}">
                <a16:creationId xmlns:a16="http://schemas.microsoft.com/office/drawing/2014/main" id="{6C63D2F2-E1BA-4857-A1F5-C61806339506}"/>
              </a:ext>
            </a:extLst>
          </p:cNvPr>
          <p:cNvCxnSpPr>
            <a:endCxn id="8" idx="5"/>
          </p:cNvCxnSpPr>
          <p:nvPr/>
        </p:nvCxnSpPr>
        <p:spPr>
          <a:xfrm flipH="1" flipV="1">
            <a:off x="3849239" y="3451020"/>
            <a:ext cx="375520" cy="99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6181979-CBB3-40EA-A2B5-53FCF3E91B25}"/>
              </a:ext>
            </a:extLst>
          </p:cNvPr>
          <p:cNvCxnSpPr>
            <a:cxnSpLocks/>
            <a:stCxn id="14" idx="1"/>
          </p:cNvCxnSpPr>
          <p:nvPr/>
        </p:nvCxnSpPr>
        <p:spPr>
          <a:xfrm flipH="1" flipV="1">
            <a:off x="5335930" y="2406477"/>
            <a:ext cx="655416" cy="252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B2F6EAC-8A2D-4AED-B9A7-529EEA2B51B1}"/>
              </a:ext>
            </a:extLst>
          </p:cNvPr>
          <p:cNvSpPr txBox="1"/>
          <p:nvPr/>
        </p:nvSpPr>
        <p:spPr>
          <a:xfrm>
            <a:off x="5991346" y="2336045"/>
            <a:ext cx="3188825" cy="646331"/>
          </a:xfrm>
          <a:prstGeom prst="rect">
            <a:avLst/>
          </a:prstGeom>
          <a:noFill/>
        </p:spPr>
        <p:txBody>
          <a:bodyPr wrap="square" rtlCol="0">
            <a:spAutoFit/>
          </a:bodyPr>
          <a:lstStyle/>
          <a:p>
            <a:r>
              <a:rPr lang="en-US" dirty="0">
                <a:solidFill>
                  <a:schemeClr val="accent1"/>
                </a:solidFill>
              </a:rPr>
              <a:t>Indirect price dealer will buy at</a:t>
            </a:r>
          </a:p>
        </p:txBody>
      </p:sp>
    </p:spTree>
    <p:extLst>
      <p:ext uri="{BB962C8B-B14F-4D97-AF65-F5344CB8AC3E}">
        <p14:creationId xmlns:p14="http://schemas.microsoft.com/office/powerpoint/2010/main" val="1512353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Content Placeholder 2"/>
          <p:cNvSpPr>
            <a:spLocks noGrp="1"/>
          </p:cNvSpPr>
          <p:nvPr>
            <p:ph idx="1"/>
          </p:nvPr>
        </p:nvSpPr>
        <p:spPr>
          <a:xfrm>
            <a:off x="533400" y="1600200"/>
            <a:ext cx="8001000" cy="4906963"/>
          </a:xfrm>
        </p:spPr>
        <p:txBody>
          <a:bodyPr/>
          <a:lstStyle/>
          <a:p>
            <a:r>
              <a:rPr lang="en-US" dirty="0"/>
              <a:t>Use TRY100m to purchase EUR spot:</a:t>
            </a:r>
          </a:p>
          <a:p>
            <a:r>
              <a:rPr lang="en-US" dirty="0"/>
              <a:t>TRY100,000,000 /2.1433= EUR46,657,024</a:t>
            </a:r>
          </a:p>
          <a:p>
            <a:r>
              <a:rPr lang="en-US" dirty="0"/>
              <a:t>Buy USD at 1.3520</a:t>
            </a:r>
          </a:p>
          <a:p>
            <a:r>
              <a:rPr lang="en-US" dirty="0"/>
              <a:t>EUR46,657,024 x 1.3520=$63,080,297</a:t>
            </a:r>
          </a:p>
          <a:p>
            <a:r>
              <a:rPr lang="en-US" dirty="0"/>
              <a:t>Sell USD at 1.5890 against TRY</a:t>
            </a:r>
          </a:p>
          <a:p>
            <a:r>
              <a:rPr lang="en-US" dirty="0"/>
              <a:t>=$63,080,297x1.5890=TRY100,234,591</a:t>
            </a:r>
          </a:p>
          <a:p>
            <a:r>
              <a:rPr lang="en-US" dirty="0"/>
              <a:t>Arbitrage Profit: TRY 234,591 </a:t>
            </a:r>
          </a:p>
          <a:p>
            <a:r>
              <a:rPr lang="en-US" dirty="0"/>
              <a:t>The dollar equivalent is $147,634</a:t>
            </a:r>
          </a:p>
          <a:p>
            <a:pPr>
              <a:buFontTx/>
              <a:buNone/>
            </a:pPr>
            <a:endParaRPr lang="en-US" dirty="0"/>
          </a:p>
          <a:p>
            <a:endParaRPr lang="en-US" dirty="0"/>
          </a:p>
        </p:txBody>
      </p:sp>
      <p:sp>
        <p:nvSpPr>
          <p:cNvPr id="3" name="Rectangle 2">
            <a:extLst>
              <a:ext uri="{FF2B5EF4-FFF2-40B4-BE49-F238E27FC236}">
                <a16:creationId xmlns:a16="http://schemas.microsoft.com/office/drawing/2014/main" id="{D008AD78-832B-4EC3-AC01-AD6D7CA852CC}"/>
              </a:ext>
            </a:extLst>
          </p:cNvPr>
          <p:cNvSpPr/>
          <p:nvPr/>
        </p:nvSpPr>
        <p:spPr>
          <a:xfrm>
            <a:off x="5480613" y="2892417"/>
            <a:ext cx="4572000" cy="646331"/>
          </a:xfrm>
          <a:prstGeom prst="rect">
            <a:avLst/>
          </a:prstGeom>
        </p:spPr>
        <p:txBody>
          <a:bodyPr>
            <a:spAutoFit/>
          </a:bodyPr>
          <a:lstStyle/>
          <a:p>
            <a:pPr lvl="1"/>
            <a:r>
              <a:rPr lang="en-US" dirty="0"/>
              <a:t>EUR/USD  </a:t>
            </a:r>
            <a:r>
              <a:rPr lang="en-US" dirty="0">
                <a:solidFill>
                  <a:srgbClr val="FF0000"/>
                </a:solidFill>
              </a:rPr>
              <a:t>1.3520</a:t>
            </a:r>
            <a:r>
              <a:rPr lang="en-US" dirty="0"/>
              <a:t> -</a:t>
            </a:r>
            <a:r>
              <a:rPr lang="en-US" dirty="0">
                <a:solidFill>
                  <a:srgbClr val="0066FF"/>
                </a:solidFill>
              </a:rPr>
              <a:t>1.3525</a:t>
            </a:r>
          </a:p>
          <a:p>
            <a:pPr lvl="1"/>
            <a:r>
              <a:rPr lang="en-US" dirty="0"/>
              <a:t>USD/TRY </a:t>
            </a:r>
            <a:r>
              <a:rPr lang="en-US" dirty="0">
                <a:solidFill>
                  <a:srgbClr val="00B050"/>
                </a:solidFill>
              </a:rPr>
              <a:t>1.5890</a:t>
            </a:r>
            <a:r>
              <a:rPr lang="en-US" dirty="0"/>
              <a:t>-</a:t>
            </a:r>
            <a:r>
              <a:rPr lang="en-US" dirty="0">
                <a:solidFill>
                  <a:schemeClr val="accent1"/>
                </a:solidFill>
              </a:rPr>
              <a:t>1.5940</a:t>
            </a:r>
          </a:p>
        </p:txBody>
      </p:sp>
      <p:sp>
        <p:nvSpPr>
          <p:cNvPr id="4" name="Rectangle 3">
            <a:extLst>
              <a:ext uri="{FF2B5EF4-FFF2-40B4-BE49-F238E27FC236}">
                <a16:creationId xmlns:a16="http://schemas.microsoft.com/office/drawing/2014/main" id="{ADC06052-B05D-4220-8DB4-DF7805C0C28E}"/>
              </a:ext>
            </a:extLst>
          </p:cNvPr>
          <p:cNvSpPr/>
          <p:nvPr/>
        </p:nvSpPr>
        <p:spPr>
          <a:xfrm>
            <a:off x="5600743" y="1415534"/>
            <a:ext cx="3127972" cy="369332"/>
          </a:xfrm>
          <a:prstGeom prst="rect">
            <a:avLst/>
          </a:prstGeom>
        </p:spPr>
        <p:txBody>
          <a:bodyPr wrap="none">
            <a:spAutoFit/>
          </a:bodyPr>
          <a:lstStyle/>
          <a:p>
            <a:pPr lvl="1"/>
            <a:r>
              <a:rPr lang="en-US" dirty="0"/>
              <a:t>EUR/TRY 2.1390-2.1433</a:t>
            </a:r>
          </a:p>
        </p:txBody>
      </p:sp>
      <p:sp>
        <p:nvSpPr>
          <p:cNvPr id="6" name="TextBox 5">
            <a:extLst>
              <a:ext uri="{FF2B5EF4-FFF2-40B4-BE49-F238E27FC236}">
                <a16:creationId xmlns:a16="http://schemas.microsoft.com/office/drawing/2014/main" id="{1E97A7FF-3138-41B9-BBB8-6379DE2022CF}"/>
              </a:ext>
            </a:extLst>
          </p:cNvPr>
          <p:cNvSpPr txBox="1"/>
          <p:nvPr/>
        </p:nvSpPr>
        <p:spPr>
          <a:xfrm>
            <a:off x="7164729" y="1138535"/>
            <a:ext cx="1581391" cy="369332"/>
          </a:xfrm>
          <a:prstGeom prst="rect">
            <a:avLst/>
          </a:prstGeom>
          <a:noFill/>
        </p:spPr>
        <p:txBody>
          <a:bodyPr wrap="square" rtlCol="0">
            <a:spAutoFit/>
          </a:bodyPr>
          <a:lstStyle/>
          <a:p>
            <a:r>
              <a:rPr lang="en-US" dirty="0">
                <a:solidFill>
                  <a:schemeClr val="accent1"/>
                </a:solidFill>
              </a:rPr>
              <a:t>Bid     	Ask</a:t>
            </a:r>
          </a:p>
        </p:txBody>
      </p:sp>
      <p:sp>
        <p:nvSpPr>
          <p:cNvPr id="5" name="Oval 4">
            <a:extLst>
              <a:ext uri="{FF2B5EF4-FFF2-40B4-BE49-F238E27FC236}">
                <a16:creationId xmlns:a16="http://schemas.microsoft.com/office/drawing/2014/main" id="{D289A133-6B49-4F83-8376-41F6269B674B}"/>
              </a:ext>
            </a:extLst>
          </p:cNvPr>
          <p:cNvSpPr/>
          <p:nvPr/>
        </p:nvSpPr>
        <p:spPr>
          <a:xfrm>
            <a:off x="7849564" y="1429738"/>
            <a:ext cx="790696"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6E87CCC-E4E3-4C09-9276-954178F019B0}"/>
              </a:ext>
            </a:extLst>
          </p:cNvPr>
          <p:cNvCxnSpPr>
            <a:endCxn id="5" idx="3"/>
          </p:cNvCxnSpPr>
          <p:nvPr/>
        </p:nvCxnSpPr>
        <p:spPr>
          <a:xfrm flipV="1">
            <a:off x="3426106" y="1744983"/>
            <a:ext cx="4539253" cy="31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269938C-7F5E-4534-AC54-2A986FEC4211}"/>
              </a:ext>
            </a:extLst>
          </p:cNvPr>
          <p:cNvSpPr/>
          <p:nvPr/>
        </p:nvSpPr>
        <p:spPr>
          <a:xfrm>
            <a:off x="7048982" y="2928395"/>
            <a:ext cx="916377" cy="3168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8AAB76C7-CDA1-4237-8C65-CA4BBB85AA2C}"/>
              </a:ext>
            </a:extLst>
          </p:cNvPr>
          <p:cNvCxnSpPr/>
          <p:nvPr/>
        </p:nvCxnSpPr>
        <p:spPr>
          <a:xfrm>
            <a:off x="3183038" y="2892417"/>
            <a:ext cx="38890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C129186-19F9-43D1-A32D-23C05152B3A7}"/>
              </a:ext>
            </a:extLst>
          </p:cNvPr>
          <p:cNvSpPr/>
          <p:nvPr/>
        </p:nvSpPr>
        <p:spPr>
          <a:xfrm>
            <a:off x="7048982" y="3209300"/>
            <a:ext cx="800582" cy="2934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CBA96764-D57B-431C-A000-2B193285F3A2}"/>
              </a:ext>
            </a:extLst>
          </p:cNvPr>
          <p:cNvCxnSpPr/>
          <p:nvPr/>
        </p:nvCxnSpPr>
        <p:spPr>
          <a:xfrm>
            <a:off x="2870522" y="3354082"/>
            <a:ext cx="417846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279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EDEA-A171-493F-BFD4-C625BCA651DD}"/>
              </a:ext>
            </a:extLst>
          </p:cNvPr>
          <p:cNvSpPr>
            <a:spLocks noGrp="1"/>
          </p:cNvSpPr>
          <p:nvPr>
            <p:ph type="title"/>
          </p:nvPr>
        </p:nvSpPr>
        <p:spPr/>
        <p:txBody>
          <a:bodyPr/>
          <a:lstStyle/>
          <a:p>
            <a:r>
              <a:rPr lang="en-US" dirty="0"/>
              <a:t>FX SWAPS</a:t>
            </a:r>
          </a:p>
        </p:txBody>
      </p:sp>
      <p:sp>
        <p:nvSpPr>
          <p:cNvPr id="3" name="TextBox 2">
            <a:extLst>
              <a:ext uri="{FF2B5EF4-FFF2-40B4-BE49-F238E27FC236}">
                <a16:creationId xmlns:a16="http://schemas.microsoft.com/office/drawing/2014/main" id="{07C38D24-D6F6-4901-AF57-FB45AC6AB6C9}"/>
              </a:ext>
            </a:extLst>
          </p:cNvPr>
          <p:cNvSpPr txBox="1"/>
          <p:nvPr/>
        </p:nvSpPr>
        <p:spPr>
          <a:xfrm>
            <a:off x="685800" y="1981259"/>
            <a:ext cx="7772400" cy="3693319"/>
          </a:xfrm>
          <a:prstGeom prst="rect">
            <a:avLst/>
          </a:prstGeom>
          <a:noFill/>
        </p:spPr>
        <p:txBody>
          <a:bodyPr wrap="square" rtlCol="0">
            <a:spAutoFit/>
          </a:bodyPr>
          <a:lstStyle/>
          <a:p>
            <a:r>
              <a:rPr lang="en-US" dirty="0"/>
              <a:t>Mercury Bank of NY (USA) has been approached by one of its clients. The client needs a short term (90 days) loan in the amount of 10,000,000 JPY. </a:t>
            </a:r>
          </a:p>
          <a:p>
            <a:endParaRPr lang="en-US" dirty="0"/>
          </a:p>
          <a:p>
            <a:r>
              <a:rPr lang="en-US" dirty="0"/>
              <a:t>After a couple of phone calls Mercury gets the following quotes:</a:t>
            </a:r>
          </a:p>
          <a:p>
            <a:r>
              <a:rPr lang="en-US" dirty="0"/>
              <a:t>Spot:                         1.367 (JPY per USD)</a:t>
            </a:r>
          </a:p>
          <a:p>
            <a:r>
              <a:rPr lang="en-US" dirty="0"/>
              <a:t>Forward (90days): 1.371 (JPY per EURO)</a:t>
            </a:r>
          </a:p>
          <a:p>
            <a:endParaRPr lang="en-US" dirty="0"/>
          </a:p>
          <a:p>
            <a:r>
              <a:rPr lang="en-US" dirty="0"/>
              <a:t>Mercury’s client is not willing to pay more than 5% (p.a.) interest for this transaction, as he has a competitor’s quote for a similar rate, but would prefer dealing with Mercury because of the existing relationship. </a:t>
            </a:r>
          </a:p>
          <a:p>
            <a:endParaRPr lang="en-US" dirty="0"/>
          </a:p>
          <a:p>
            <a:r>
              <a:rPr lang="en-US" dirty="0"/>
              <a:t>Should Mercury extend the loan? </a:t>
            </a:r>
          </a:p>
        </p:txBody>
      </p:sp>
    </p:spTree>
    <p:extLst>
      <p:ext uri="{BB962C8B-B14F-4D97-AF65-F5344CB8AC3E}">
        <p14:creationId xmlns:p14="http://schemas.microsoft.com/office/powerpoint/2010/main" val="4068208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RECALL: FX Swaps</a:t>
            </a:r>
          </a:p>
        </p:txBody>
      </p:sp>
      <p:pic>
        <p:nvPicPr>
          <p:cNvPr id="5" name="Picture 4"/>
          <p:cNvPicPr>
            <a:picLocks noChangeAspect="1"/>
          </p:cNvPicPr>
          <p:nvPr/>
        </p:nvPicPr>
        <p:blipFill>
          <a:blip r:embed="rId3"/>
          <a:stretch>
            <a:fillRect/>
          </a:stretch>
        </p:blipFill>
        <p:spPr>
          <a:xfrm>
            <a:off x="439365" y="1821707"/>
            <a:ext cx="2847975" cy="2914650"/>
          </a:xfrm>
          <a:prstGeom prst="rect">
            <a:avLst/>
          </a:prstGeom>
        </p:spPr>
      </p:pic>
      <p:sp>
        <p:nvSpPr>
          <p:cNvPr id="6" name="TextBox 5"/>
          <p:cNvSpPr txBox="1"/>
          <p:nvPr/>
        </p:nvSpPr>
        <p:spPr>
          <a:xfrm>
            <a:off x="3305175" y="1524000"/>
            <a:ext cx="4953000" cy="3724096"/>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n-lt"/>
              </a:rPr>
              <a:t>The largest segment of the FX market</a:t>
            </a:r>
          </a:p>
          <a:p>
            <a:pPr marL="342900" indent="-342900">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US" dirty="0">
                <a:latin typeface="+mn-lt"/>
              </a:rPr>
              <a:t>It involves simultaneous spot and forward transactions:</a:t>
            </a:r>
          </a:p>
          <a:p>
            <a:pPr marL="742950" lvl="1" indent="-285750">
              <a:buFont typeface="Arial" panose="020B0604020202020204" pitchFamily="34" charset="0"/>
              <a:buChar char="•"/>
            </a:pPr>
            <a:r>
              <a:rPr lang="en-US" dirty="0">
                <a:latin typeface="+mn-lt"/>
              </a:rPr>
              <a:t>Buy spot – sell forward</a:t>
            </a:r>
          </a:p>
          <a:p>
            <a:pPr marL="742950" lvl="1" indent="-285750">
              <a:buFont typeface="Arial" panose="020B0604020202020204" pitchFamily="34" charset="0"/>
              <a:buChar char="•"/>
            </a:pPr>
            <a:r>
              <a:rPr lang="en-US" dirty="0">
                <a:latin typeface="+mn-lt"/>
              </a:rPr>
              <a:t>Sell spot – buy forward </a:t>
            </a:r>
          </a:p>
          <a:p>
            <a:pPr marL="742950" lvl="1" indent="-285750">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US" dirty="0">
                <a:latin typeface="+mn-lt"/>
              </a:rPr>
              <a:t>Both spot and forward rates are known at the time of the initiation of the trade</a:t>
            </a:r>
          </a:p>
          <a:p>
            <a:pPr marL="342900" indent="-34290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FX Swaps  facilitate cost effective and safe switching from one currency segment to another </a:t>
            </a:r>
          </a:p>
          <a:p>
            <a:pPr marL="285750" indent="-285750">
              <a:buFont typeface="Arial" panose="020B0604020202020204" pitchFamily="34" charset="0"/>
              <a:buChar char="•"/>
            </a:pPr>
            <a:endParaRPr lang="en-US" sz="2000" dirty="0">
              <a:latin typeface="+mn-lt"/>
            </a:endParaRPr>
          </a:p>
        </p:txBody>
      </p:sp>
      <p:sp>
        <p:nvSpPr>
          <p:cNvPr id="7" name="TextBox 6"/>
          <p:cNvSpPr txBox="1"/>
          <p:nvPr/>
        </p:nvSpPr>
        <p:spPr>
          <a:xfrm>
            <a:off x="990600" y="5105400"/>
            <a:ext cx="74676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Banks use swaps extensively; servicing clients, making bets, investing in foreign securities are primary motivations </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latin typeface="+mn-lt"/>
              </a:rPr>
              <a:t>It is equivalent to “Repo” market in domestic setting; instead of providing a T-Bill as a collateral, you provide a currency as collateral! </a:t>
            </a:r>
          </a:p>
        </p:txBody>
      </p:sp>
      <p:sp>
        <p:nvSpPr>
          <p:cNvPr id="8" name="TextBox 7"/>
          <p:cNvSpPr txBox="1"/>
          <p:nvPr/>
        </p:nvSpPr>
        <p:spPr>
          <a:xfrm>
            <a:off x="990600" y="3448878"/>
            <a:ext cx="945988" cy="276999"/>
          </a:xfrm>
          <a:prstGeom prst="rect">
            <a:avLst/>
          </a:prstGeom>
          <a:noFill/>
        </p:spPr>
        <p:txBody>
          <a:bodyPr wrap="square" rtlCol="0">
            <a:spAutoFit/>
          </a:bodyPr>
          <a:lstStyle/>
          <a:p>
            <a:r>
              <a:rPr lang="en-US" sz="1200" b="1" dirty="0">
                <a:solidFill>
                  <a:srgbClr val="002060"/>
                </a:solidFill>
              </a:rPr>
              <a:t>FX Swaps</a:t>
            </a:r>
          </a:p>
        </p:txBody>
      </p:sp>
      <p:sp>
        <p:nvSpPr>
          <p:cNvPr id="9" name="TextBox 8"/>
          <p:cNvSpPr txBox="1"/>
          <p:nvPr/>
        </p:nvSpPr>
        <p:spPr>
          <a:xfrm>
            <a:off x="1820085" y="2522731"/>
            <a:ext cx="997085" cy="276999"/>
          </a:xfrm>
          <a:prstGeom prst="rect">
            <a:avLst/>
          </a:prstGeom>
          <a:noFill/>
        </p:spPr>
        <p:txBody>
          <a:bodyPr wrap="square" rtlCol="0">
            <a:spAutoFit/>
          </a:bodyPr>
          <a:lstStyle/>
          <a:p>
            <a:r>
              <a:rPr lang="en-US" sz="1200" b="1" dirty="0">
                <a:solidFill>
                  <a:srgbClr val="002060"/>
                </a:solidFill>
              </a:rPr>
              <a:t>FX Spot</a:t>
            </a:r>
          </a:p>
        </p:txBody>
      </p:sp>
      <p:sp>
        <p:nvSpPr>
          <p:cNvPr id="10" name="TextBox 9"/>
          <p:cNvSpPr txBox="1"/>
          <p:nvPr/>
        </p:nvSpPr>
        <p:spPr>
          <a:xfrm>
            <a:off x="2108065" y="3386048"/>
            <a:ext cx="997085" cy="276999"/>
          </a:xfrm>
          <a:prstGeom prst="rect">
            <a:avLst/>
          </a:prstGeom>
          <a:noFill/>
        </p:spPr>
        <p:txBody>
          <a:bodyPr wrap="square" rtlCol="0">
            <a:spAutoFit/>
          </a:bodyPr>
          <a:lstStyle/>
          <a:p>
            <a:r>
              <a:rPr lang="en-US" sz="1200" b="1" dirty="0">
                <a:solidFill>
                  <a:srgbClr val="002060"/>
                </a:solidFill>
              </a:rPr>
              <a:t>Forward</a:t>
            </a:r>
          </a:p>
        </p:txBody>
      </p:sp>
    </p:spTree>
    <p:extLst>
      <p:ext uri="{BB962C8B-B14F-4D97-AF65-F5344CB8AC3E}">
        <p14:creationId xmlns:p14="http://schemas.microsoft.com/office/powerpoint/2010/main" val="4244610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EDEA-A171-493F-BFD4-C625BCA651DD}"/>
              </a:ext>
            </a:extLst>
          </p:cNvPr>
          <p:cNvSpPr>
            <a:spLocks noGrp="1"/>
          </p:cNvSpPr>
          <p:nvPr>
            <p:ph type="title"/>
          </p:nvPr>
        </p:nvSpPr>
        <p:spPr/>
        <p:txBody>
          <a:bodyPr/>
          <a:lstStyle/>
          <a:p>
            <a:r>
              <a:rPr lang="en-US" dirty="0"/>
              <a:t>FX SWAPS</a:t>
            </a:r>
          </a:p>
        </p:txBody>
      </p:sp>
      <p:sp>
        <p:nvSpPr>
          <p:cNvPr id="3" name="TextBox 2">
            <a:extLst>
              <a:ext uri="{FF2B5EF4-FFF2-40B4-BE49-F238E27FC236}">
                <a16:creationId xmlns:a16="http://schemas.microsoft.com/office/drawing/2014/main" id="{07C38D24-D6F6-4901-AF57-FB45AC6AB6C9}"/>
              </a:ext>
            </a:extLst>
          </p:cNvPr>
          <p:cNvSpPr txBox="1"/>
          <p:nvPr/>
        </p:nvSpPr>
        <p:spPr>
          <a:xfrm>
            <a:off x="685800" y="1725227"/>
            <a:ext cx="7772400" cy="2677656"/>
          </a:xfrm>
          <a:prstGeom prst="rect">
            <a:avLst/>
          </a:prstGeom>
          <a:noFill/>
        </p:spPr>
        <p:txBody>
          <a:bodyPr wrap="square" rtlCol="0">
            <a:spAutoFit/>
          </a:bodyPr>
          <a:lstStyle/>
          <a:p>
            <a:r>
              <a:rPr lang="en-US" sz="1400" dirty="0"/>
              <a:t>Mercury Bank of NY (USA) has been approached by one of its clients. The client needs a short term (90 days) loan in the amount of 10,000,000 JPY. </a:t>
            </a:r>
          </a:p>
          <a:p>
            <a:endParaRPr lang="en-US" sz="1400" dirty="0"/>
          </a:p>
          <a:p>
            <a:r>
              <a:rPr lang="en-US" sz="1400" dirty="0"/>
              <a:t>After a couple of phone calls Mercury gets the following quotes:</a:t>
            </a:r>
          </a:p>
          <a:p>
            <a:r>
              <a:rPr lang="en-US" sz="1400" dirty="0"/>
              <a:t>Spot:                         1.367 (JPY per USD)</a:t>
            </a:r>
          </a:p>
          <a:p>
            <a:r>
              <a:rPr lang="en-US" sz="1400" dirty="0"/>
              <a:t>Forward (90days): 1.371 (JPY per EURO)</a:t>
            </a:r>
          </a:p>
          <a:p>
            <a:endParaRPr lang="en-US" sz="1400" dirty="0"/>
          </a:p>
          <a:p>
            <a:r>
              <a:rPr lang="en-US" sz="1400" dirty="0"/>
              <a:t>Mercury’s client is not willing to pay more than 5% (p.a.) interest for this transaction, as he has a competitor’s quote for a similar rate, but would prefer dealing with Mercury because of the existing relationship. </a:t>
            </a:r>
          </a:p>
          <a:p>
            <a:endParaRPr lang="en-US" sz="1400" dirty="0"/>
          </a:p>
          <a:p>
            <a:r>
              <a:rPr lang="en-US" sz="1400" dirty="0"/>
              <a:t>Should Mercury extend the loan? </a:t>
            </a:r>
          </a:p>
        </p:txBody>
      </p:sp>
      <p:sp>
        <p:nvSpPr>
          <p:cNvPr id="4" name="TextBox 3">
            <a:extLst>
              <a:ext uri="{FF2B5EF4-FFF2-40B4-BE49-F238E27FC236}">
                <a16:creationId xmlns:a16="http://schemas.microsoft.com/office/drawing/2014/main" id="{3B103675-F911-42DB-AD2A-2BCC911A09C8}"/>
              </a:ext>
            </a:extLst>
          </p:cNvPr>
          <p:cNvSpPr txBox="1"/>
          <p:nvPr/>
        </p:nvSpPr>
        <p:spPr>
          <a:xfrm>
            <a:off x="780288" y="4608576"/>
            <a:ext cx="5193792" cy="1754326"/>
          </a:xfrm>
          <a:prstGeom prst="rect">
            <a:avLst/>
          </a:prstGeom>
          <a:noFill/>
        </p:spPr>
        <p:txBody>
          <a:bodyPr wrap="square" rtlCol="0">
            <a:spAutoFit/>
          </a:bodyPr>
          <a:lstStyle/>
          <a:p>
            <a:r>
              <a:rPr lang="en-US" dirty="0"/>
              <a:t>Assumptions:</a:t>
            </a:r>
          </a:p>
          <a:p>
            <a:endParaRPr lang="en-US" dirty="0"/>
          </a:p>
          <a:p>
            <a:r>
              <a:rPr lang="en-US" dirty="0"/>
              <a:t>Funds needed by Mercury: 	10,000,000JPY</a:t>
            </a:r>
          </a:p>
          <a:p>
            <a:r>
              <a:rPr lang="en-US" dirty="0"/>
              <a:t>Spot:  1.367 (JPY per USD)</a:t>
            </a:r>
          </a:p>
          <a:p>
            <a:r>
              <a:rPr lang="en-US" dirty="0"/>
              <a:t>FWD:  1.371 (JPY per USD)</a:t>
            </a:r>
          </a:p>
          <a:p>
            <a:r>
              <a:rPr lang="en-US" dirty="0"/>
              <a:t>Interest Rate: 5% p.a.</a:t>
            </a:r>
          </a:p>
        </p:txBody>
      </p:sp>
    </p:spTree>
    <p:extLst>
      <p:ext uri="{BB962C8B-B14F-4D97-AF65-F5344CB8AC3E}">
        <p14:creationId xmlns:p14="http://schemas.microsoft.com/office/powerpoint/2010/main" val="1328051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5748-E7FA-4FF3-A9D8-A33B13A67C18}"/>
              </a:ext>
            </a:extLst>
          </p:cNvPr>
          <p:cNvSpPr>
            <a:spLocks noGrp="1"/>
          </p:cNvSpPr>
          <p:nvPr>
            <p:ph type="title"/>
          </p:nvPr>
        </p:nvSpPr>
        <p:spPr/>
        <p:txBody>
          <a:bodyPr/>
          <a:lstStyle/>
          <a:p>
            <a:r>
              <a:rPr lang="en-US" dirty="0"/>
              <a:t>FX Swaps</a:t>
            </a:r>
          </a:p>
        </p:txBody>
      </p:sp>
      <p:sp>
        <p:nvSpPr>
          <p:cNvPr id="3" name="TextBox 2">
            <a:extLst>
              <a:ext uri="{FF2B5EF4-FFF2-40B4-BE49-F238E27FC236}">
                <a16:creationId xmlns:a16="http://schemas.microsoft.com/office/drawing/2014/main" id="{9BDAC656-419A-466D-83D3-2F8E318542B9}"/>
              </a:ext>
            </a:extLst>
          </p:cNvPr>
          <p:cNvSpPr txBox="1"/>
          <p:nvPr/>
        </p:nvSpPr>
        <p:spPr>
          <a:xfrm>
            <a:off x="1719072" y="1674674"/>
            <a:ext cx="5193792" cy="1754326"/>
          </a:xfrm>
          <a:prstGeom prst="rect">
            <a:avLst/>
          </a:prstGeom>
          <a:noFill/>
        </p:spPr>
        <p:txBody>
          <a:bodyPr wrap="square" rtlCol="0">
            <a:spAutoFit/>
          </a:bodyPr>
          <a:lstStyle/>
          <a:p>
            <a:r>
              <a:rPr lang="en-US" dirty="0"/>
              <a:t>Assumptions:</a:t>
            </a:r>
          </a:p>
          <a:p>
            <a:endParaRPr lang="en-US" dirty="0"/>
          </a:p>
          <a:p>
            <a:r>
              <a:rPr lang="en-US" dirty="0"/>
              <a:t>Funds needed by Mercury: 	10,000,000JPY</a:t>
            </a:r>
          </a:p>
          <a:p>
            <a:r>
              <a:rPr lang="en-US" dirty="0"/>
              <a:t>Spot:  1.367 (JPY per USD)</a:t>
            </a:r>
          </a:p>
          <a:p>
            <a:r>
              <a:rPr lang="en-US" dirty="0"/>
              <a:t>FWD:  1.371 (JPY per USD)</a:t>
            </a:r>
          </a:p>
          <a:p>
            <a:r>
              <a:rPr lang="en-US" dirty="0"/>
              <a:t>Interest Rate: 5% p.a.</a:t>
            </a:r>
          </a:p>
        </p:txBody>
      </p:sp>
      <p:sp>
        <p:nvSpPr>
          <p:cNvPr id="4" name="TextBox 3">
            <a:extLst>
              <a:ext uri="{FF2B5EF4-FFF2-40B4-BE49-F238E27FC236}">
                <a16:creationId xmlns:a16="http://schemas.microsoft.com/office/drawing/2014/main" id="{11B66848-5CBE-4BEC-8338-F99B114A6310}"/>
              </a:ext>
            </a:extLst>
          </p:cNvPr>
          <p:cNvSpPr txBox="1"/>
          <p:nvPr/>
        </p:nvSpPr>
        <p:spPr>
          <a:xfrm>
            <a:off x="938784" y="3429000"/>
            <a:ext cx="6973824" cy="3970318"/>
          </a:xfrm>
          <a:prstGeom prst="rect">
            <a:avLst/>
          </a:prstGeom>
          <a:noFill/>
        </p:spPr>
        <p:txBody>
          <a:bodyPr wrap="square" rtlCol="0">
            <a:spAutoFit/>
          </a:bodyPr>
          <a:lstStyle/>
          <a:p>
            <a:r>
              <a:rPr lang="en-US" dirty="0"/>
              <a:t>STEP 1: Calculate USD cost for 10MM JPY at Spot</a:t>
            </a:r>
          </a:p>
          <a:p>
            <a:endParaRPr lang="en-US" dirty="0"/>
          </a:p>
          <a:p>
            <a:r>
              <a:rPr lang="en-US" dirty="0"/>
              <a:t>STEP 2: Calculate the amount of USD Mercury will receive by selling 10MM JPY forward for 90 days</a:t>
            </a:r>
          </a:p>
          <a:p>
            <a:endParaRPr lang="en-US" dirty="0"/>
          </a:p>
          <a:p>
            <a:r>
              <a:rPr lang="en-US" dirty="0"/>
              <a:t>STEP 3: Calculate “interest” Mercury will pay for in the swap for the 10MM JPY for 90days</a:t>
            </a:r>
          </a:p>
          <a:p>
            <a:endParaRPr lang="en-US" dirty="0"/>
          </a:p>
          <a:p>
            <a:r>
              <a:rPr lang="en-US" dirty="0"/>
              <a:t>STEP 4: Calculate the interest Mercury will receive (in JPY) </a:t>
            </a:r>
          </a:p>
          <a:p>
            <a:endParaRPr lang="en-US" dirty="0"/>
          </a:p>
          <a:p>
            <a:r>
              <a:rPr lang="en-US" dirty="0"/>
              <a:t>STEP 5: Calculate the interest Mercury will receive in USD and see it can make a profit</a:t>
            </a:r>
          </a:p>
          <a:p>
            <a:endParaRPr lang="en-US" dirty="0"/>
          </a:p>
          <a:p>
            <a:endParaRPr lang="en-US" dirty="0"/>
          </a:p>
        </p:txBody>
      </p:sp>
    </p:spTree>
    <p:extLst>
      <p:ext uri="{BB962C8B-B14F-4D97-AF65-F5344CB8AC3E}">
        <p14:creationId xmlns:p14="http://schemas.microsoft.com/office/powerpoint/2010/main" val="2395795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5748-E7FA-4FF3-A9D8-A33B13A67C18}"/>
              </a:ext>
            </a:extLst>
          </p:cNvPr>
          <p:cNvSpPr>
            <a:spLocks noGrp="1"/>
          </p:cNvSpPr>
          <p:nvPr>
            <p:ph type="title"/>
          </p:nvPr>
        </p:nvSpPr>
        <p:spPr/>
        <p:txBody>
          <a:bodyPr/>
          <a:lstStyle/>
          <a:p>
            <a:r>
              <a:rPr lang="en-US" dirty="0"/>
              <a:t>FX Swaps</a:t>
            </a:r>
          </a:p>
        </p:txBody>
      </p:sp>
      <p:sp>
        <p:nvSpPr>
          <p:cNvPr id="3" name="TextBox 2">
            <a:extLst>
              <a:ext uri="{FF2B5EF4-FFF2-40B4-BE49-F238E27FC236}">
                <a16:creationId xmlns:a16="http://schemas.microsoft.com/office/drawing/2014/main" id="{9BDAC656-419A-466D-83D3-2F8E318542B9}"/>
              </a:ext>
            </a:extLst>
          </p:cNvPr>
          <p:cNvSpPr txBox="1"/>
          <p:nvPr/>
        </p:nvSpPr>
        <p:spPr>
          <a:xfrm>
            <a:off x="1719072" y="1674674"/>
            <a:ext cx="5193792" cy="1754326"/>
          </a:xfrm>
          <a:prstGeom prst="rect">
            <a:avLst/>
          </a:prstGeom>
          <a:noFill/>
        </p:spPr>
        <p:txBody>
          <a:bodyPr wrap="square" rtlCol="0">
            <a:spAutoFit/>
          </a:bodyPr>
          <a:lstStyle/>
          <a:p>
            <a:r>
              <a:rPr lang="en-US" dirty="0"/>
              <a:t>Assumptions:</a:t>
            </a:r>
          </a:p>
          <a:p>
            <a:endParaRPr lang="en-US" dirty="0"/>
          </a:p>
          <a:p>
            <a:r>
              <a:rPr lang="en-US" dirty="0"/>
              <a:t>Funds needed by Mercury: 	10,000,000JPY</a:t>
            </a:r>
          </a:p>
          <a:p>
            <a:r>
              <a:rPr lang="en-US" dirty="0"/>
              <a:t>Spot:  1.367 (JPY per USD)</a:t>
            </a:r>
          </a:p>
          <a:p>
            <a:r>
              <a:rPr lang="en-US" dirty="0"/>
              <a:t>FWD:  1.371 (JPY per USD)</a:t>
            </a:r>
          </a:p>
          <a:p>
            <a:r>
              <a:rPr lang="en-US" dirty="0"/>
              <a:t>Interest Rate: 5% p.a.</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B66848-5CBE-4BEC-8338-F99B114A6310}"/>
                  </a:ext>
                </a:extLst>
              </p:cNvPr>
              <p:cNvSpPr txBox="1"/>
              <p:nvPr/>
            </p:nvSpPr>
            <p:spPr>
              <a:xfrm>
                <a:off x="938784" y="3429000"/>
                <a:ext cx="7772400" cy="3372718"/>
              </a:xfrm>
              <a:prstGeom prst="rect">
                <a:avLst/>
              </a:prstGeom>
              <a:noFill/>
            </p:spPr>
            <p:txBody>
              <a:bodyPr wrap="square" rtlCol="0">
                <a:spAutoFit/>
              </a:bodyPr>
              <a:lstStyle/>
              <a:p>
                <a:r>
                  <a:rPr lang="en-US" dirty="0"/>
                  <a:t>STEP 1: Calculate USD cost for 10MM JPY at Spot (BUY YEN SPOT)</a:t>
                </a:r>
              </a:p>
              <a:p>
                <a:endParaRPr lang="en-US" dirty="0"/>
              </a:p>
              <a:p>
                <a:r>
                  <a:rPr lang="en-US" dirty="0"/>
                  <a:t>	10,000,000JPY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a:t>1.376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𝐽𝑃𝑌</m:t>
                        </m:r>
                      </m:num>
                      <m:den>
                        <m:r>
                          <a:rPr lang="en-US" b="0" i="1" smtClean="0">
                            <a:latin typeface="Cambria Math" panose="02040503050406030204" pitchFamily="18" charset="0"/>
                          </a:rPr>
                          <m:t>𝑈𝑆𝐷</m:t>
                        </m:r>
                      </m:den>
                    </m:f>
                    <m:r>
                      <a:rPr lang="en-US" b="0" i="1" smtClean="0">
                        <a:latin typeface="Cambria Math" panose="02040503050406030204" pitchFamily="18" charset="0"/>
                      </a:rPr>
                      <m:t> )= </m:t>
                    </m:r>
                  </m:oMath>
                </a14:m>
                <a:r>
                  <a:rPr lang="en-US" dirty="0"/>
                  <a:t>$7,315,288.95</a:t>
                </a:r>
              </a:p>
              <a:p>
                <a:endParaRPr lang="en-US" dirty="0"/>
              </a:p>
              <a:p>
                <a:r>
                  <a:rPr lang="en-US" dirty="0"/>
                  <a:t>STEP 2: Calculate the amount of USD Mercury will receive by selling 10MM JPY forward for 90 days (note we will calculate the interest separately) (SELL YEN FORWARD)</a:t>
                </a:r>
              </a:p>
              <a:p>
                <a:r>
                  <a:rPr lang="en-US" dirty="0"/>
                  <a:t>	</a:t>
                </a:r>
              </a:p>
              <a:p>
                <a:r>
                  <a:rPr lang="en-US" dirty="0"/>
                  <a:t>	10,000,000JPY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1.371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𝐽𝑃𝑌</m:t>
                        </m:r>
                      </m:num>
                      <m:den>
                        <m:r>
                          <a:rPr lang="en-US" i="1">
                            <a:latin typeface="Cambria Math" panose="02040503050406030204" pitchFamily="18" charset="0"/>
                          </a:rPr>
                          <m:t>𝑈𝑆𝐷</m:t>
                        </m:r>
                      </m:den>
                    </m:f>
                    <m:r>
                      <a:rPr lang="en-US" i="1">
                        <a:latin typeface="Cambria Math" panose="02040503050406030204" pitchFamily="18" charset="0"/>
                      </a:rPr>
                      <m:t> )= </m:t>
                    </m:r>
                  </m:oMath>
                </a14:m>
                <a:r>
                  <a:rPr lang="en-US" dirty="0"/>
                  <a:t> $7,293,946.03</a:t>
                </a:r>
              </a:p>
              <a:p>
                <a:endParaRPr lang="en-US" dirty="0"/>
              </a:p>
              <a:p>
                <a:endParaRPr lang="en-US" dirty="0"/>
              </a:p>
            </p:txBody>
          </p:sp>
        </mc:Choice>
        <mc:Fallback xmlns="">
          <p:sp>
            <p:nvSpPr>
              <p:cNvPr id="4" name="TextBox 3">
                <a:extLst>
                  <a:ext uri="{FF2B5EF4-FFF2-40B4-BE49-F238E27FC236}">
                    <a16:creationId xmlns:a16="http://schemas.microsoft.com/office/drawing/2014/main" id="{11B66848-5CBE-4BEC-8338-F99B114A6310}"/>
                  </a:ext>
                </a:extLst>
              </p:cNvPr>
              <p:cNvSpPr txBox="1">
                <a:spLocks noRot="1" noChangeAspect="1" noMove="1" noResize="1" noEditPoints="1" noAdjustHandles="1" noChangeArrowheads="1" noChangeShapeType="1" noTextEdit="1"/>
              </p:cNvSpPr>
              <p:nvPr/>
            </p:nvSpPr>
            <p:spPr>
              <a:xfrm>
                <a:off x="938784" y="3429000"/>
                <a:ext cx="7772400" cy="3372718"/>
              </a:xfrm>
              <a:prstGeom prst="rect">
                <a:avLst/>
              </a:prstGeom>
              <a:blipFill>
                <a:blip r:embed="rId3"/>
                <a:stretch>
                  <a:fillRect l="-627" t="-1085"/>
                </a:stretch>
              </a:blipFill>
            </p:spPr>
            <p:txBody>
              <a:bodyPr/>
              <a:lstStyle/>
              <a:p>
                <a:r>
                  <a:rPr lang="en-US">
                    <a:noFill/>
                  </a:rPr>
                  <a:t> </a:t>
                </a:r>
              </a:p>
            </p:txBody>
          </p:sp>
        </mc:Fallback>
      </mc:AlternateContent>
    </p:spTree>
    <p:extLst>
      <p:ext uri="{BB962C8B-B14F-4D97-AF65-F5344CB8AC3E}">
        <p14:creationId xmlns:p14="http://schemas.microsoft.com/office/powerpoint/2010/main" val="3829381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B704-0FF1-4894-BD82-FD322313904F}"/>
              </a:ext>
            </a:extLst>
          </p:cNvPr>
          <p:cNvSpPr>
            <a:spLocks noGrp="1"/>
          </p:cNvSpPr>
          <p:nvPr>
            <p:ph type="title"/>
          </p:nvPr>
        </p:nvSpPr>
        <p:spPr/>
        <p:txBody>
          <a:bodyPr/>
          <a:lstStyle/>
          <a:p>
            <a:r>
              <a:rPr lang="en-US" dirty="0"/>
              <a:t>Recall: Cross Rates</a:t>
            </a:r>
          </a:p>
        </p:txBody>
      </p:sp>
      <p:sp>
        <p:nvSpPr>
          <p:cNvPr id="6" name="Content Placeholder 5">
            <a:extLst>
              <a:ext uri="{FF2B5EF4-FFF2-40B4-BE49-F238E27FC236}">
                <a16:creationId xmlns:a16="http://schemas.microsoft.com/office/drawing/2014/main" id="{C794E363-C938-4697-A759-D1937FDD667C}"/>
              </a:ext>
            </a:extLst>
          </p:cNvPr>
          <p:cNvSpPr>
            <a:spLocks noGrp="1"/>
          </p:cNvSpPr>
          <p:nvPr>
            <p:ph idx="1"/>
          </p:nvPr>
        </p:nvSpPr>
        <p:spPr>
          <a:xfrm>
            <a:off x="300789" y="1781648"/>
            <a:ext cx="8157411" cy="5076352"/>
          </a:xfrm>
        </p:spPr>
        <p:txBody>
          <a:bodyPr>
            <a:normAutofit/>
          </a:bodyPr>
          <a:lstStyle/>
          <a:p>
            <a:r>
              <a:rPr lang="en-US" dirty="0"/>
              <a:t>Many currency pairs are only inactively traded, so their exchange rate is determined by their relationship to a third, widely traded currency </a:t>
            </a:r>
          </a:p>
          <a:p>
            <a:r>
              <a:rPr lang="en-US" dirty="0"/>
              <a:t>When we are working with cross rates, we need to again pay attention on how the exchange rate is denoted, i.e. which currency is the base (foreign) and which one is the term (local, domestic) currency. </a:t>
            </a:r>
          </a:p>
          <a:p>
            <a:endParaRPr lang="en-US" dirty="0"/>
          </a:p>
          <a:p>
            <a:endParaRPr lang="en-US" dirty="0"/>
          </a:p>
        </p:txBody>
      </p:sp>
      <p:sp>
        <p:nvSpPr>
          <p:cNvPr id="4" name="TextBox 3">
            <a:extLst>
              <a:ext uri="{FF2B5EF4-FFF2-40B4-BE49-F238E27FC236}">
                <a16:creationId xmlns:a16="http://schemas.microsoft.com/office/drawing/2014/main" id="{478FC433-C34F-4931-B050-F3F615AD5F1F}"/>
              </a:ext>
            </a:extLst>
          </p:cNvPr>
          <p:cNvSpPr txBox="1"/>
          <p:nvPr/>
        </p:nvSpPr>
        <p:spPr>
          <a:xfrm>
            <a:off x="3469626" y="5223630"/>
            <a:ext cx="3276600" cy="665695"/>
          </a:xfrm>
          <a:prstGeom prst="rect">
            <a:avLst/>
          </a:prstGeom>
          <a:noFill/>
        </p:spPr>
        <p:txBody>
          <a:bodyPr wrap="square" rtlCol="0">
            <a:spAutoFit/>
          </a:bodyPr>
          <a:lstStyle/>
          <a:p>
            <a:pPr fontAlgn="t">
              <a:lnSpc>
                <a:spcPct val="107000"/>
              </a:lnSpc>
              <a:spcBef>
                <a:spcPts val="0"/>
              </a:spcBef>
              <a:spcAft>
                <a:spcPts val="0"/>
              </a:spcAft>
            </a:pP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EUR</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/USD</a:t>
            </a:r>
            <a:endParaRPr lang="en-US" sz="2000" dirty="0"/>
          </a:p>
          <a:p>
            <a:endParaRPr lang="en-US" dirty="0"/>
          </a:p>
        </p:txBody>
      </p:sp>
      <p:sp>
        <p:nvSpPr>
          <p:cNvPr id="5" name="TextBox 4">
            <a:extLst>
              <a:ext uri="{FF2B5EF4-FFF2-40B4-BE49-F238E27FC236}">
                <a16:creationId xmlns:a16="http://schemas.microsoft.com/office/drawing/2014/main" id="{74D00BF3-0318-4D4D-8252-B90CF213631A}"/>
              </a:ext>
            </a:extLst>
          </p:cNvPr>
          <p:cNvSpPr txBox="1"/>
          <p:nvPr/>
        </p:nvSpPr>
        <p:spPr>
          <a:xfrm>
            <a:off x="2087355" y="4308432"/>
            <a:ext cx="1826079" cy="523220"/>
          </a:xfrm>
          <a:prstGeom prst="rect">
            <a:avLst/>
          </a:prstGeom>
          <a:solidFill>
            <a:schemeClr val="accent2">
              <a:lumMod val="20000"/>
              <a:lumOff val="80000"/>
            </a:schemeClr>
          </a:solidFill>
          <a:effectLst>
            <a:softEdge rad="63500"/>
          </a:effectLst>
        </p:spPr>
        <p:txBody>
          <a:bodyPr wrap="square" rtlCol="0">
            <a:spAutoFit/>
          </a:bodyPr>
          <a:lstStyle/>
          <a:p>
            <a:pPr algn="ctr"/>
            <a:r>
              <a:rPr lang="en-US" sz="1400" dirty="0"/>
              <a:t>Base Currency </a:t>
            </a:r>
          </a:p>
          <a:p>
            <a:pPr algn="ctr"/>
            <a:r>
              <a:rPr lang="en-US" sz="1400" dirty="0"/>
              <a:t>(Foreign Currency)</a:t>
            </a:r>
          </a:p>
        </p:txBody>
      </p:sp>
      <p:cxnSp>
        <p:nvCxnSpPr>
          <p:cNvPr id="7" name="Straight Arrow Connector 6">
            <a:extLst>
              <a:ext uri="{FF2B5EF4-FFF2-40B4-BE49-F238E27FC236}">
                <a16:creationId xmlns:a16="http://schemas.microsoft.com/office/drawing/2014/main" id="{7EB6EC5F-FA06-4DBC-9481-E3B3B8ED9130}"/>
              </a:ext>
            </a:extLst>
          </p:cNvPr>
          <p:cNvCxnSpPr>
            <a:cxnSpLocks/>
          </p:cNvCxnSpPr>
          <p:nvPr/>
        </p:nvCxnSpPr>
        <p:spPr>
          <a:xfrm flipH="1" flipV="1">
            <a:off x="3343120" y="4909055"/>
            <a:ext cx="278386" cy="36475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4C4E633-D825-4CBD-8AA5-1AC990E55BD0}"/>
              </a:ext>
            </a:extLst>
          </p:cNvPr>
          <p:cNvSpPr txBox="1"/>
          <p:nvPr/>
        </p:nvSpPr>
        <p:spPr>
          <a:xfrm>
            <a:off x="4297156" y="4296914"/>
            <a:ext cx="2320212" cy="523220"/>
          </a:xfrm>
          <a:prstGeom prst="rect">
            <a:avLst/>
          </a:prstGeom>
          <a:solidFill>
            <a:srgbClr val="F7C6FC"/>
          </a:solidFill>
          <a:effectLst>
            <a:softEdge rad="63500"/>
          </a:effectLst>
        </p:spPr>
        <p:txBody>
          <a:bodyPr wrap="square" rtlCol="0">
            <a:spAutoFit/>
          </a:bodyPr>
          <a:lstStyle/>
          <a:p>
            <a:pPr algn="ctr"/>
            <a:r>
              <a:rPr lang="en-US" sz="1400" dirty="0"/>
              <a:t>Terms or Price Currency </a:t>
            </a:r>
          </a:p>
          <a:p>
            <a:pPr algn="ctr"/>
            <a:r>
              <a:rPr lang="en-US" sz="1400" dirty="0"/>
              <a:t>(Local Currency)</a:t>
            </a:r>
          </a:p>
        </p:txBody>
      </p:sp>
      <p:cxnSp>
        <p:nvCxnSpPr>
          <p:cNvPr id="9" name="Straight Arrow Connector 8">
            <a:extLst>
              <a:ext uri="{FF2B5EF4-FFF2-40B4-BE49-F238E27FC236}">
                <a16:creationId xmlns:a16="http://schemas.microsoft.com/office/drawing/2014/main" id="{71F77664-923D-4899-880D-70E17B5134D4}"/>
              </a:ext>
            </a:extLst>
          </p:cNvPr>
          <p:cNvCxnSpPr>
            <a:cxnSpLocks/>
          </p:cNvCxnSpPr>
          <p:nvPr/>
        </p:nvCxnSpPr>
        <p:spPr>
          <a:xfrm flipV="1">
            <a:off x="4157778" y="4909055"/>
            <a:ext cx="275351" cy="364759"/>
          </a:xfrm>
          <a:prstGeom prst="straightConnector1">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381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C5748-E7FA-4FF3-A9D8-A33B13A67C18}"/>
              </a:ext>
            </a:extLst>
          </p:cNvPr>
          <p:cNvSpPr>
            <a:spLocks noGrp="1"/>
          </p:cNvSpPr>
          <p:nvPr>
            <p:ph type="title"/>
          </p:nvPr>
        </p:nvSpPr>
        <p:spPr/>
        <p:txBody>
          <a:bodyPr/>
          <a:lstStyle/>
          <a:p>
            <a:r>
              <a:rPr lang="en-US" dirty="0"/>
              <a:t>FX Swaps</a:t>
            </a:r>
          </a:p>
        </p:txBody>
      </p:sp>
      <p:sp>
        <p:nvSpPr>
          <p:cNvPr id="3" name="TextBox 2">
            <a:extLst>
              <a:ext uri="{FF2B5EF4-FFF2-40B4-BE49-F238E27FC236}">
                <a16:creationId xmlns:a16="http://schemas.microsoft.com/office/drawing/2014/main" id="{9BDAC656-419A-466D-83D3-2F8E318542B9}"/>
              </a:ext>
            </a:extLst>
          </p:cNvPr>
          <p:cNvSpPr txBox="1"/>
          <p:nvPr/>
        </p:nvSpPr>
        <p:spPr>
          <a:xfrm>
            <a:off x="3035808" y="887629"/>
            <a:ext cx="5193792" cy="1754326"/>
          </a:xfrm>
          <a:prstGeom prst="rect">
            <a:avLst/>
          </a:prstGeom>
          <a:noFill/>
        </p:spPr>
        <p:txBody>
          <a:bodyPr wrap="square" rtlCol="0">
            <a:spAutoFit/>
          </a:bodyPr>
          <a:lstStyle/>
          <a:p>
            <a:r>
              <a:rPr lang="en-US" dirty="0"/>
              <a:t>Assumptions:</a:t>
            </a:r>
          </a:p>
          <a:p>
            <a:endParaRPr lang="en-US" dirty="0"/>
          </a:p>
          <a:p>
            <a:r>
              <a:rPr lang="en-US" dirty="0"/>
              <a:t>Funds needed by Mercury: 	10,000,000JPY</a:t>
            </a:r>
          </a:p>
          <a:p>
            <a:r>
              <a:rPr lang="en-US" dirty="0"/>
              <a:t>Spot:  1.367 (JPY per USD)</a:t>
            </a:r>
          </a:p>
          <a:p>
            <a:r>
              <a:rPr lang="en-US" dirty="0"/>
              <a:t>FWD:  1.371 (JPY per USD)</a:t>
            </a:r>
          </a:p>
          <a:p>
            <a:r>
              <a:rPr lang="en-US" dirty="0"/>
              <a:t>Interest Rate: 5% p.a.</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1B66848-5CBE-4BEC-8338-F99B114A6310}"/>
                  </a:ext>
                </a:extLst>
              </p:cNvPr>
              <p:cNvSpPr txBox="1"/>
              <p:nvPr/>
            </p:nvSpPr>
            <p:spPr>
              <a:xfrm>
                <a:off x="524256" y="2641955"/>
                <a:ext cx="8345424" cy="4759636"/>
              </a:xfrm>
              <a:prstGeom prst="rect">
                <a:avLst/>
              </a:prstGeom>
              <a:noFill/>
            </p:spPr>
            <p:txBody>
              <a:bodyPr wrap="square" rtlCol="0">
                <a:spAutoFit/>
              </a:bodyPr>
              <a:lstStyle/>
              <a:p>
                <a:r>
                  <a:rPr lang="en-US" dirty="0"/>
                  <a:t>STEP 3: Calculate “interest” Mercury will pay for in the swap for the 10MM JPY for 90days</a:t>
                </a:r>
              </a:p>
              <a:p>
                <a:endParaRPr lang="en-US" dirty="0"/>
              </a:p>
              <a:p>
                <a:r>
                  <a:rPr lang="en-US" dirty="0"/>
                  <a:t>PAID: $7,315,288.95   RECEIVED: $7,293,946.03</a:t>
                </a:r>
              </a:p>
              <a:p>
                <a:r>
                  <a:rPr lang="en-US" dirty="0"/>
                  <a:t>DIFFERENCE: $21,342.92</a:t>
                </a:r>
              </a:p>
              <a:p>
                <a:endParaRPr lang="en-US" dirty="0"/>
              </a:p>
              <a:p>
                <a:r>
                  <a:rPr lang="en-US" dirty="0"/>
                  <a:t>STEP 4: Calculate the interest Mercury will receive (in JPY) </a:t>
                </a:r>
              </a:p>
              <a:p>
                <a:endParaRPr lang="en-US" dirty="0"/>
              </a:p>
              <a:p>
                <a:r>
                  <a:rPr lang="en-US" dirty="0"/>
                  <a:t>10,000,000JPY * (1+</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0.05</m:t>
                        </m:r>
                      </m:num>
                      <m:den>
                        <m:r>
                          <a:rPr lang="en-US" b="0" i="1" smtClean="0">
                            <a:latin typeface="Cambria Math" panose="02040503050406030204" pitchFamily="18" charset="0"/>
                          </a:rPr>
                          <m:t>4</m:t>
                        </m:r>
                      </m:den>
                    </m:f>
                  </m:oMath>
                </a14:m>
                <a:r>
                  <a:rPr lang="en-US" dirty="0"/>
                  <a:t> ) = 125,000 JPY</a:t>
                </a:r>
              </a:p>
              <a:p>
                <a:endParaRPr lang="en-US" dirty="0"/>
              </a:p>
              <a:p>
                <a:r>
                  <a:rPr lang="en-US" dirty="0"/>
                  <a:t>STEP 5: Calculate the interest Mercury will receive in USD and see if it can make a profit (assuming it sold the interest forward as well)</a:t>
                </a:r>
              </a:p>
              <a:p>
                <a:r>
                  <a:rPr lang="en-US" dirty="0"/>
                  <a:t>125,000JPY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1.371</m:t>
                    </m:r>
                  </m:oMath>
                </a14:m>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𝐽𝑃𝑌</m:t>
                        </m:r>
                      </m:num>
                      <m:den>
                        <m:r>
                          <a:rPr lang="en-US" i="1">
                            <a:latin typeface="Cambria Math" panose="02040503050406030204" pitchFamily="18" charset="0"/>
                          </a:rPr>
                          <m:t>𝑈𝑆𝐷</m:t>
                        </m:r>
                      </m:den>
                    </m:f>
                    <m:r>
                      <a:rPr lang="en-US" i="1">
                        <a:latin typeface="Cambria Math" panose="02040503050406030204" pitchFamily="18" charset="0"/>
                      </a:rPr>
                      <m:t> )= </m:t>
                    </m:r>
                  </m:oMath>
                </a14:m>
                <a:r>
                  <a:rPr lang="en-US" dirty="0"/>
                  <a:t>$ 91,174.33 </a:t>
                </a:r>
              </a:p>
              <a:p>
                <a:r>
                  <a:rPr lang="en-US" dirty="0"/>
                  <a:t>Interest received – “interest” paid = $91,174.33 - $21,342.92 = $69,831.40</a:t>
                </a:r>
              </a:p>
              <a:p>
                <a:endParaRPr lang="en-US" dirty="0"/>
              </a:p>
              <a:p>
                <a:endParaRPr lang="en-US" dirty="0"/>
              </a:p>
            </p:txBody>
          </p:sp>
        </mc:Choice>
        <mc:Fallback xmlns="">
          <p:sp>
            <p:nvSpPr>
              <p:cNvPr id="4" name="TextBox 3">
                <a:extLst>
                  <a:ext uri="{FF2B5EF4-FFF2-40B4-BE49-F238E27FC236}">
                    <a16:creationId xmlns:a16="http://schemas.microsoft.com/office/drawing/2014/main" id="{11B66848-5CBE-4BEC-8338-F99B114A6310}"/>
                  </a:ext>
                </a:extLst>
              </p:cNvPr>
              <p:cNvSpPr txBox="1">
                <a:spLocks noRot="1" noChangeAspect="1" noMove="1" noResize="1" noEditPoints="1" noAdjustHandles="1" noChangeArrowheads="1" noChangeShapeType="1" noTextEdit="1"/>
              </p:cNvSpPr>
              <p:nvPr/>
            </p:nvSpPr>
            <p:spPr>
              <a:xfrm>
                <a:off x="524256" y="2641955"/>
                <a:ext cx="8345424" cy="4759636"/>
              </a:xfrm>
              <a:prstGeom prst="rect">
                <a:avLst/>
              </a:prstGeom>
              <a:blipFill>
                <a:blip r:embed="rId3"/>
                <a:stretch>
                  <a:fillRect l="-584" t="-640" r="-950"/>
                </a:stretch>
              </a:blipFill>
            </p:spPr>
            <p:txBody>
              <a:bodyPr/>
              <a:lstStyle/>
              <a:p>
                <a:r>
                  <a:rPr lang="en-US">
                    <a:noFill/>
                  </a:rPr>
                  <a:t> </a:t>
                </a:r>
              </a:p>
            </p:txBody>
          </p:sp>
        </mc:Fallback>
      </mc:AlternateContent>
    </p:spTree>
    <p:extLst>
      <p:ext uri="{BB962C8B-B14F-4D97-AF65-F5344CB8AC3E}">
        <p14:creationId xmlns:p14="http://schemas.microsoft.com/office/powerpoint/2010/main" val="74180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B704-0FF1-4894-BD82-FD322313904F}"/>
              </a:ext>
            </a:extLst>
          </p:cNvPr>
          <p:cNvSpPr>
            <a:spLocks noGrp="1"/>
          </p:cNvSpPr>
          <p:nvPr>
            <p:ph type="title"/>
          </p:nvPr>
        </p:nvSpPr>
        <p:spPr/>
        <p:txBody>
          <a:bodyPr/>
          <a:lstStyle/>
          <a:p>
            <a:r>
              <a:rPr lang="en-US" dirty="0"/>
              <a:t>Recall: Cross Rates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794E363-C938-4697-A759-D1937FDD667C}"/>
                  </a:ext>
                </a:extLst>
              </p:cNvPr>
              <p:cNvSpPr>
                <a:spLocks noGrp="1"/>
              </p:cNvSpPr>
              <p:nvPr>
                <p:ph idx="1"/>
              </p:nvPr>
            </p:nvSpPr>
            <p:spPr>
              <a:xfrm>
                <a:off x="300789" y="1781648"/>
                <a:ext cx="8157411" cy="5076352"/>
              </a:xfrm>
            </p:spPr>
            <p:txBody>
              <a:bodyPr>
                <a:normAutofit lnSpcReduction="10000"/>
              </a:bodyPr>
              <a:lstStyle/>
              <a:p>
                <a:r>
                  <a:rPr lang="en-US" dirty="0"/>
                  <a:t>In the simple example (no bid / ask rates). </a:t>
                </a:r>
              </a:p>
              <a:p>
                <a:pPr marL="274320" lvl="1" indent="0">
                  <a:buNone/>
                </a:pPr>
                <a:endParaRPr lang="en-US" dirty="0"/>
              </a:p>
              <a:p>
                <a:pPr marL="274320" lvl="1" indent="0">
                  <a:buNone/>
                </a:pPr>
                <a:r>
                  <a:rPr lang="en-US" b="1" dirty="0"/>
                  <a:t>CASE 1:</a:t>
                </a:r>
                <a:r>
                  <a:rPr lang="en-US" dirty="0"/>
                  <a:t> The </a:t>
                </a:r>
                <a:r>
                  <a:rPr lang="en-US" b="1" dirty="0"/>
                  <a:t>currency against which is traded </a:t>
                </a:r>
                <a:r>
                  <a:rPr lang="en-US" dirty="0"/>
                  <a:t>(i.e. widely available one) is the </a:t>
                </a:r>
                <a:r>
                  <a:rPr lang="en-US" b="1" dirty="0"/>
                  <a:t>base currency </a:t>
                </a:r>
                <a:r>
                  <a:rPr lang="en-US" dirty="0"/>
                  <a:t>in </a:t>
                </a:r>
                <a:r>
                  <a:rPr lang="en-US" b="1" dirty="0"/>
                  <a:t>both exchange rate quotes (</a:t>
                </a:r>
                <a:r>
                  <a:rPr lang="en-US" dirty="0"/>
                  <a:t>note: would also would if it was the term in both rates</a:t>
                </a:r>
                <a:r>
                  <a:rPr lang="en-US" b="1" dirty="0"/>
                  <a:t>)</a:t>
                </a:r>
              </a:p>
              <a:p>
                <a:pPr marL="274320" lvl="1" indent="0">
                  <a:buNone/>
                </a:pPr>
                <a:r>
                  <a:rPr lang="en-US" dirty="0"/>
                  <a:t>Example: Let’s assume you would like to exchange MXP for JPY. Both currencies are typically quoted against USD:</a:t>
                </a:r>
              </a:p>
              <a:p>
                <a:pPr marL="274320" lvl="1" indent="0">
                  <a:buNone/>
                </a:pPr>
                <a:r>
                  <a:rPr lang="en-US" dirty="0">
                    <a:solidFill>
                      <a:srgbClr val="FF0000"/>
                    </a:solidFill>
                  </a:rPr>
                  <a:t>USD</a:t>
                </a:r>
                <a:r>
                  <a:rPr lang="en-US" dirty="0"/>
                  <a:t>/JPY: 112.67 (units of JPY per USD)</a:t>
                </a:r>
              </a:p>
              <a:p>
                <a:pPr marL="274320" lvl="1" indent="0">
                  <a:buNone/>
                </a:pPr>
                <a:r>
                  <a:rPr lang="en-US" dirty="0">
                    <a:solidFill>
                      <a:srgbClr val="FF0000"/>
                    </a:solidFill>
                  </a:rPr>
                  <a:t>USD</a:t>
                </a:r>
                <a:r>
                  <a:rPr lang="en-US" dirty="0"/>
                  <a:t>/MXP: 19.66 (units of JPY per USD)</a:t>
                </a:r>
              </a:p>
              <a:p>
                <a:pPr marL="274320" lvl="1" indent="0">
                  <a:buNone/>
                </a:pPr>
                <a:r>
                  <a:rPr lang="en-US" dirty="0"/>
                  <a:t>The </a:t>
                </a:r>
                <a:r>
                  <a:rPr lang="en-US" b="1" dirty="0"/>
                  <a:t>base currency</a:t>
                </a:r>
                <a:r>
                  <a:rPr lang="en-US" dirty="0"/>
                  <a:t> in </a:t>
                </a:r>
                <a:r>
                  <a:rPr lang="en-US" b="1" dirty="0"/>
                  <a:t>both cases </a:t>
                </a:r>
                <a:r>
                  <a:rPr lang="en-US" dirty="0"/>
                  <a:t>is </a:t>
                </a:r>
                <a:r>
                  <a:rPr lang="en-US" b="1" dirty="0"/>
                  <a:t>USD</a:t>
                </a:r>
              </a:p>
              <a:p>
                <a:pPr marL="274320" lvl="1" indent="0">
                  <a:buNone/>
                </a:pPr>
                <a:endParaRPr lang="en-US" b="1" dirty="0"/>
              </a:p>
              <a:p>
                <a:pPr marL="274320" lvl="1" indent="0">
                  <a:buNone/>
                </a:pPr>
                <a:r>
                  <a:rPr lang="en-US" dirty="0"/>
                  <a:t>The </a:t>
                </a:r>
                <a:r>
                  <a:rPr lang="en-US" b="1" dirty="0"/>
                  <a:t>cross rate </a:t>
                </a:r>
                <a:r>
                  <a:rPr lang="en-US" dirty="0"/>
                  <a:t>between JPY and MXP can be </a:t>
                </a:r>
                <a:r>
                  <a:rPr lang="en-US" b="1" dirty="0"/>
                  <a:t>calculated by dividing </a:t>
                </a:r>
                <a:r>
                  <a:rPr lang="en-US" dirty="0"/>
                  <a:t>the two rates:</a:t>
                </a:r>
              </a:p>
              <a:p>
                <a:pPr marL="274320" lvl="1" indent="0">
                  <a:buNone/>
                </a:pPr>
                <a:r>
                  <a:rPr lang="en-US" dirty="0"/>
                  <a:t>USD/JPY ÷ USD/MXP   or written differently </a:t>
                </a:r>
                <a14:m>
                  <m:oMath xmlns:m="http://schemas.openxmlformats.org/officeDocument/2006/math">
                    <m:f>
                      <m:fPr>
                        <m:ctrlPr>
                          <a:rPr lang="en-US" i="1" smtClean="0">
                            <a:latin typeface="Cambria Math" panose="02040503050406030204" pitchFamily="18" charset="0"/>
                          </a:rPr>
                        </m:ctrlPr>
                      </m:fPr>
                      <m:num>
                        <m:f>
                          <m:fPr>
                            <m:ctrlPr>
                              <a:rPr lang="en-US" i="1" smtClean="0">
                                <a:latin typeface="Cambria Math" panose="02040503050406030204" pitchFamily="18" charset="0"/>
                              </a:rPr>
                            </m:ctrlPr>
                          </m:fPr>
                          <m:num>
                            <m:r>
                              <a:rPr lang="en-US" b="0" i="1" smtClean="0">
                                <a:latin typeface="Cambria Math" panose="02040503050406030204" pitchFamily="18" charset="0"/>
                              </a:rPr>
                              <m:t>𝐽𝑃𝑌</m:t>
                            </m:r>
                          </m:num>
                          <m:den>
                            <m:r>
                              <a:rPr lang="en-US" b="0" i="1" smtClean="0">
                                <a:latin typeface="Cambria Math" panose="02040503050406030204" pitchFamily="18" charset="0"/>
                              </a:rPr>
                              <m:t>1 </m:t>
                            </m:r>
                            <m:r>
                              <a:rPr lang="en-US" b="0" i="1" smtClean="0">
                                <a:latin typeface="Cambria Math" panose="02040503050406030204" pitchFamily="18" charset="0"/>
                              </a:rPr>
                              <m:t>𝑈𝑆𝐷</m:t>
                            </m:r>
                          </m:den>
                        </m:f>
                      </m:num>
                      <m:den>
                        <m:f>
                          <m:fPr>
                            <m:ctrlPr>
                              <a:rPr lang="en-US" i="1" smtClean="0">
                                <a:latin typeface="Cambria Math" panose="02040503050406030204" pitchFamily="18" charset="0"/>
                              </a:rPr>
                            </m:ctrlPr>
                          </m:fPr>
                          <m:num>
                            <m:r>
                              <a:rPr lang="en-US" b="0" i="1" smtClean="0">
                                <a:latin typeface="Cambria Math" panose="02040503050406030204" pitchFamily="18" charset="0"/>
                              </a:rPr>
                              <m:t>𝑀𝑋𝑃</m:t>
                            </m:r>
                          </m:num>
                          <m:den>
                            <m:r>
                              <a:rPr lang="en-US" b="0" i="1" smtClean="0">
                                <a:latin typeface="Cambria Math" panose="02040503050406030204" pitchFamily="18" charset="0"/>
                              </a:rPr>
                              <m:t>1</m:t>
                            </m:r>
                            <m:r>
                              <a:rPr lang="en-US" b="0" i="1" smtClean="0">
                                <a:latin typeface="Cambria Math" panose="02040503050406030204" pitchFamily="18" charset="0"/>
                              </a:rPr>
                              <m:t>𝑈𝑆𝐷</m:t>
                            </m:r>
                          </m:den>
                        </m:f>
                      </m:den>
                    </m:f>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𝐽𝑃𝑌</m:t>
                        </m:r>
                      </m:num>
                      <m:den>
                        <m:r>
                          <a:rPr lang="en-US" b="0" i="1" smtClean="0">
                            <a:latin typeface="Cambria Math" panose="02040503050406030204" pitchFamily="18" charset="0"/>
                          </a:rPr>
                          <m:t>1</m:t>
                        </m:r>
                        <m:r>
                          <a:rPr lang="en-US" b="0" i="1" smtClean="0">
                            <a:latin typeface="Cambria Math" panose="02040503050406030204" pitchFamily="18" charset="0"/>
                          </a:rPr>
                          <m:t>𝑀𝑋𝑃</m:t>
                        </m:r>
                      </m:den>
                    </m:f>
                  </m:oMath>
                </a14:m>
                <a:endParaRPr lang="en-US" dirty="0"/>
              </a:p>
              <a:p>
                <a:pPr marL="274320" lvl="1" indent="0">
                  <a:buNone/>
                </a:pPr>
                <a:r>
                  <a:rPr lang="en-US" dirty="0"/>
                  <a:t>112.67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𝐽𝑃𝑌</m:t>
                        </m:r>
                      </m:num>
                      <m:den>
                        <m:r>
                          <a:rPr lang="en-US" b="0" i="1" smtClean="0">
                            <a:latin typeface="Cambria Math" panose="02040503050406030204" pitchFamily="18" charset="0"/>
                          </a:rPr>
                          <m:t>𝑈𝑆𝐷</m:t>
                        </m:r>
                      </m:den>
                    </m:f>
                  </m:oMath>
                </a14:m>
                <a:r>
                  <a:rPr lang="en-US" dirty="0"/>
                  <a:t>) </a:t>
                </a:r>
              </a:p>
              <a:p>
                <a:pPr marL="274320" lvl="1" indent="0">
                  <a:buNone/>
                </a:pPr>
                <a:r>
                  <a:rPr lang="en-US" dirty="0"/>
                  <a:t>19.66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𝑀𝑋𝑃</m:t>
                        </m:r>
                      </m:num>
                      <m:den>
                        <m:r>
                          <a:rPr lang="en-US" b="0" i="1" smtClean="0">
                            <a:latin typeface="Cambria Math" panose="02040503050406030204" pitchFamily="18" charset="0"/>
                          </a:rPr>
                          <m:t>𝑈𝑆𝐷</m:t>
                        </m:r>
                      </m:den>
                    </m:f>
                  </m:oMath>
                </a14:m>
                <a:r>
                  <a:rPr lang="en-US" dirty="0"/>
                  <a:t> )</a:t>
                </a:r>
              </a:p>
              <a:p>
                <a:endParaRPr lang="en-US" dirty="0"/>
              </a:p>
            </p:txBody>
          </p:sp>
        </mc:Choice>
        <mc:Fallback xmlns="">
          <p:sp>
            <p:nvSpPr>
              <p:cNvPr id="6" name="Content Placeholder 5">
                <a:extLst>
                  <a:ext uri="{FF2B5EF4-FFF2-40B4-BE49-F238E27FC236}">
                    <a16:creationId xmlns:a16="http://schemas.microsoft.com/office/drawing/2014/main" id="{C794E363-C938-4697-A759-D1937FDD667C}"/>
                  </a:ext>
                </a:extLst>
              </p:cNvPr>
              <p:cNvSpPr>
                <a:spLocks noGrp="1" noRot="1" noChangeAspect="1" noMove="1" noResize="1" noEditPoints="1" noAdjustHandles="1" noChangeArrowheads="1" noChangeShapeType="1" noTextEdit="1"/>
              </p:cNvSpPr>
              <p:nvPr>
                <p:ph idx="1"/>
              </p:nvPr>
            </p:nvSpPr>
            <p:spPr>
              <a:xfrm>
                <a:off x="300789" y="1781648"/>
                <a:ext cx="8157411" cy="5076352"/>
              </a:xfrm>
              <a:blipFill>
                <a:blip r:embed="rId3"/>
                <a:stretch>
                  <a:fillRect l="-299" t="-1801" r="-74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78FC433-C34F-4931-B050-F3F615AD5F1F}"/>
              </a:ext>
            </a:extLst>
          </p:cNvPr>
          <p:cNvSpPr txBox="1"/>
          <p:nvPr/>
        </p:nvSpPr>
        <p:spPr>
          <a:xfrm>
            <a:off x="5996258" y="1289304"/>
            <a:ext cx="3276600" cy="665695"/>
          </a:xfrm>
          <a:prstGeom prst="rect">
            <a:avLst/>
          </a:prstGeom>
          <a:noFill/>
        </p:spPr>
        <p:txBody>
          <a:bodyPr wrap="square" rtlCol="0">
            <a:spAutoFit/>
          </a:bodyPr>
          <a:lstStyle/>
          <a:p>
            <a:pPr fontAlgn="t">
              <a:lnSpc>
                <a:spcPct val="107000"/>
              </a:lnSpc>
              <a:spcBef>
                <a:spcPts val="0"/>
              </a:spcBef>
              <a:spcAft>
                <a:spcPts val="0"/>
              </a:spcAft>
            </a:pP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EUR</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/USD</a:t>
            </a:r>
            <a:endParaRPr lang="en-US" sz="2000" dirty="0"/>
          </a:p>
          <a:p>
            <a:endParaRPr lang="en-US" dirty="0"/>
          </a:p>
        </p:txBody>
      </p:sp>
      <p:sp>
        <p:nvSpPr>
          <p:cNvPr id="5" name="TextBox 4">
            <a:extLst>
              <a:ext uri="{FF2B5EF4-FFF2-40B4-BE49-F238E27FC236}">
                <a16:creationId xmlns:a16="http://schemas.microsoft.com/office/drawing/2014/main" id="{74D00BF3-0318-4D4D-8252-B90CF213631A}"/>
              </a:ext>
            </a:extLst>
          </p:cNvPr>
          <p:cNvSpPr txBox="1"/>
          <p:nvPr/>
        </p:nvSpPr>
        <p:spPr>
          <a:xfrm>
            <a:off x="4613987" y="374106"/>
            <a:ext cx="1826079" cy="523220"/>
          </a:xfrm>
          <a:prstGeom prst="rect">
            <a:avLst/>
          </a:prstGeom>
          <a:solidFill>
            <a:schemeClr val="accent2">
              <a:lumMod val="20000"/>
              <a:lumOff val="80000"/>
            </a:schemeClr>
          </a:solidFill>
          <a:effectLst>
            <a:softEdge rad="63500"/>
          </a:effectLst>
        </p:spPr>
        <p:txBody>
          <a:bodyPr wrap="square" rtlCol="0">
            <a:spAutoFit/>
          </a:bodyPr>
          <a:lstStyle/>
          <a:p>
            <a:pPr algn="ctr"/>
            <a:r>
              <a:rPr lang="en-US" sz="1400" dirty="0"/>
              <a:t>Base Currency </a:t>
            </a:r>
          </a:p>
          <a:p>
            <a:pPr algn="ctr"/>
            <a:r>
              <a:rPr lang="en-US" sz="1400" dirty="0"/>
              <a:t>(Foreign Currency)</a:t>
            </a:r>
          </a:p>
        </p:txBody>
      </p:sp>
      <p:cxnSp>
        <p:nvCxnSpPr>
          <p:cNvPr id="7" name="Straight Arrow Connector 6">
            <a:extLst>
              <a:ext uri="{FF2B5EF4-FFF2-40B4-BE49-F238E27FC236}">
                <a16:creationId xmlns:a16="http://schemas.microsoft.com/office/drawing/2014/main" id="{7EB6EC5F-FA06-4DBC-9481-E3B3B8ED9130}"/>
              </a:ext>
            </a:extLst>
          </p:cNvPr>
          <p:cNvCxnSpPr>
            <a:cxnSpLocks/>
          </p:cNvCxnSpPr>
          <p:nvPr/>
        </p:nvCxnSpPr>
        <p:spPr>
          <a:xfrm flipH="1" flipV="1">
            <a:off x="5869752" y="974729"/>
            <a:ext cx="278386" cy="36475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4C4E633-D825-4CBD-8AA5-1AC990E55BD0}"/>
              </a:ext>
            </a:extLst>
          </p:cNvPr>
          <p:cNvSpPr txBox="1"/>
          <p:nvPr/>
        </p:nvSpPr>
        <p:spPr>
          <a:xfrm>
            <a:off x="6823788" y="362588"/>
            <a:ext cx="2320212" cy="523220"/>
          </a:xfrm>
          <a:prstGeom prst="rect">
            <a:avLst/>
          </a:prstGeom>
          <a:solidFill>
            <a:srgbClr val="F7C6FC"/>
          </a:solidFill>
          <a:effectLst>
            <a:softEdge rad="63500"/>
          </a:effectLst>
        </p:spPr>
        <p:txBody>
          <a:bodyPr wrap="square" rtlCol="0">
            <a:spAutoFit/>
          </a:bodyPr>
          <a:lstStyle/>
          <a:p>
            <a:pPr algn="ctr"/>
            <a:r>
              <a:rPr lang="en-US" sz="1400" dirty="0"/>
              <a:t>Terms or Price Currency </a:t>
            </a:r>
          </a:p>
          <a:p>
            <a:pPr algn="ctr"/>
            <a:r>
              <a:rPr lang="en-US" sz="1400" dirty="0"/>
              <a:t>(Local Currency)</a:t>
            </a:r>
          </a:p>
        </p:txBody>
      </p:sp>
      <p:cxnSp>
        <p:nvCxnSpPr>
          <p:cNvPr id="9" name="Straight Arrow Connector 8">
            <a:extLst>
              <a:ext uri="{FF2B5EF4-FFF2-40B4-BE49-F238E27FC236}">
                <a16:creationId xmlns:a16="http://schemas.microsoft.com/office/drawing/2014/main" id="{71F77664-923D-4899-880D-70E17B5134D4}"/>
              </a:ext>
            </a:extLst>
          </p:cNvPr>
          <p:cNvCxnSpPr>
            <a:cxnSpLocks/>
          </p:cNvCxnSpPr>
          <p:nvPr/>
        </p:nvCxnSpPr>
        <p:spPr>
          <a:xfrm flipV="1">
            <a:off x="6684410" y="974729"/>
            <a:ext cx="275351" cy="364759"/>
          </a:xfrm>
          <a:prstGeom prst="straightConnector1">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0DA150-A168-4A3A-998A-7B7D43C9D829}"/>
              </a:ext>
            </a:extLst>
          </p:cNvPr>
          <p:cNvCxnSpPr/>
          <p:nvPr/>
        </p:nvCxnSpPr>
        <p:spPr>
          <a:xfrm>
            <a:off x="505326" y="6244389"/>
            <a:ext cx="144379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BF8740B-D925-49FB-893F-3970A118EB22}"/>
                  </a:ext>
                </a:extLst>
              </p:cNvPr>
              <p:cNvSpPr txBox="1"/>
              <p:nvPr/>
            </p:nvSpPr>
            <p:spPr>
              <a:xfrm>
                <a:off x="2153653" y="6059723"/>
                <a:ext cx="1804736" cy="484172"/>
              </a:xfrm>
              <a:prstGeom prst="rect">
                <a:avLst/>
              </a:prstGeom>
              <a:noFill/>
            </p:spPr>
            <p:txBody>
              <a:bodyPr wrap="square" rtlCol="0">
                <a:spAutoFit/>
              </a:bodyPr>
              <a:lstStyle/>
              <a:p>
                <a:r>
                  <a:rPr lang="en-US" dirty="0"/>
                  <a:t>= 5.731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𝐽𝑃𝑌</m:t>
                        </m:r>
                      </m:num>
                      <m:den>
                        <m:r>
                          <a:rPr lang="en-US" b="0" i="1" smtClean="0">
                            <a:latin typeface="Cambria Math" panose="02040503050406030204" pitchFamily="18" charset="0"/>
                          </a:rPr>
                          <m:t>𝑀𝑋𝑃</m:t>
                        </m:r>
                      </m:den>
                    </m:f>
                  </m:oMath>
                </a14:m>
                <a:r>
                  <a:rPr lang="en-US" dirty="0"/>
                  <a:t>)  </a:t>
                </a:r>
              </a:p>
            </p:txBody>
          </p:sp>
        </mc:Choice>
        <mc:Fallback xmlns="">
          <p:sp>
            <p:nvSpPr>
              <p:cNvPr id="15" name="TextBox 14">
                <a:extLst>
                  <a:ext uri="{FF2B5EF4-FFF2-40B4-BE49-F238E27FC236}">
                    <a16:creationId xmlns:a16="http://schemas.microsoft.com/office/drawing/2014/main" id="{5BF8740B-D925-49FB-893F-3970A118EB22}"/>
                  </a:ext>
                </a:extLst>
              </p:cNvPr>
              <p:cNvSpPr txBox="1">
                <a:spLocks noRot="1" noChangeAspect="1" noMove="1" noResize="1" noEditPoints="1" noAdjustHandles="1" noChangeArrowheads="1" noChangeShapeType="1" noTextEdit="1"/>
              </p:cNvSpPr>
              <p:nvPr/>
            </p:nvSpPr>
            <p:spPr>
              <a:xfrm>
                <a:off x="2153653" y="6059723"/>
                <a:ext cx="1804736" cy="484172"/>
              </a:xfrm>
              <a:prstGeom prst="rect">
                <a:avLst/>
              </a:prstGeom>
              <a:blipFill>
                <a:blip r:embed="rId4"/>
                <a:stretch>
                  <a:fillRect l="-2703" b="-7595"/>
                </a:stretch>
              </a:blipFill>
            </p:spPr>
            <p:txBody>
              <a:bodyPr/>
              <a:lstStyle/>
              <a:p>
                <a:r>
                  <a:rPr lang="en-US">
                    <a:noFill/>
                  </a:rPr>
                  <a:t> </a:t>
                </a:r>
              </a:p>
            </p:txBody>
          </p:sp>
        </mc:Fallback>
      </mc:AlternateContent>
      <p:sp>
        <p:nvSpPr>
          <p:cNvPr id="16" name="Oval 15">
            <a:extLst>
              <a:ext uri="{FF2B5EF4-FFF2-40B4-BE49-F238E27FC236}">
                <a16:creationId xmlns:a16="http://schemas.microsoft.com/office/drawing/2014/main" id="{69BDBBA2-8DBB-43E2-9413-4ED9137F56E0}"/>
              </a:ext>
            </a:extLst>
          </p:cNvPr>
          <p:cNvSpPr/>
          <p:nvPr/>
        </p:nvSpPr>
        <p:spPr>
          <a:xfrm>
            <a:off x="4924588" y="5568696"/>
            <a:ext cx="1703336" cy="40890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AA443B27-5089-4AC7-AED3-CA6A3B8980E0}"/>
              </a:ext>
            </a:extLst>
          </p:cNvPr>
          <p:cNvCxnSpPr>
            <a:cxnSpLocks/>
          </p:cNvCxnSpPr>
          <p:nvPr/>
        </p:nvCxnSpPr>
        <p:spPr>
          <a:xfrm>
            <a:off x="5694744" y="5773147"/>
            <a:ext cx="3015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86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B704-0FF1-4894-BD82-FD322313904F}"/>
              </a:ext>
            </a:extLst>
          </p:cNvPr>
          <p:cNvSpPr>
            <a:spLocks noGrp="1"/>
          </p:cNvSpPr>
          <p:nvPr>
            <p:ph type="title"/>
          </p:nvPr>
        </p:nvSpPr>
        <p:spPr/>
        <p:txBody>
          <a:bodyPr/>
          <a:lstStyle/>
          <a:p>
            <a:r>
              <a:rPr lang="en-US" dirty="0"/>
              <a:t>Recall: Cross Rates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794E363-C938-4697-A759-D1937FDD667C}"/>
                  </a:ext>
                </a:extLst>
              </p:cNvPr>
              <p:cNvSpPr>
                <a:spLocks noGrp="1"/>
              </p:cNvSpPr>
              <p:nvPr>
                <p:ph idx="1"/>
              </p:nvPr>
            </p:nvSpPr>
            <p:spPr>
              <a:xfrm>
                <a:off x="300789" y="1666007"/>
                <a:ext cx="8157411" cy="5076352"/>
              </a:xfrm>
            </p:spPr>
            <p:txBody>
              <a:bodyPr>
                <a:normAutofit/>
              </a:bodyPr>
              <a:lstStyle/>
              <a:p>
                <a:r>
                  <a:rPr lang="en-US" dirty="0"/>
                  <a:t>In the simple example (no bid / ask rates). </a:t>
                </a:r>
              </a:p>
              <a:p>
                <a:pPr marL="274320" lvl="1" indent="0">
                  <a:buNone/>
                </a:pPr>
                <a:endParaRPr lang="en-US" dirty="0"/>
              </a:p>
              <a:p>
                <a:pPr marL="274320" lvl="1" indent="0">
                  <a:buNone/>
                </a:pPr>
                <a:r>
                  <a:rPr lang="en-US" b="1" dirty="0"/>
                  <a:t>CASE 2:</a:t>
                </a:r>
                <a:r>
                  <a:rPr lang="en-US" dirty="0"/>
                  <a:t> The </a:t>
                </a:r>
                <a:r>
                  <a:rPr lang="en-US" b="1" dirty="0"/>
                  <a:t>currency against which is traded </a:t>
                </a:r>
                <a:r>
                  <a:rPr lang="en-US" dirty="0"/>
                  <a:t>(i.e. widely available one) </a:t>
                </a:r>
                <a:r>
                  <a:rPr lang="en-US" b="1" dirty="0"/>
                  <a:t>is the base  in one exchange rate </a:t>
                </a:r>
                <a:r>
                  <a:rPr lang="en-US" dirty="0"/>
                  <a:t>and</a:t>
                </a:r>
                <a:r>
                  <a:rPr lang="en-US" b="1" dirty="0"/>
                  <a:t> the term in the other</a:t>
                </a:r>
              </a:p>
              <a:p>
                <a:pPr marL="274320" lvl="1" indent="0">
                  <a:buNone/>
                </a:pPr>
                <a:r>
                  <a:rPr lang="en-US" dirty="0"/>
                  <a:t>Example: Let’s assume you would like to exchange EUR for CAD. The exchange quotes are as follows:</a:t>
                </a:r>
              </a:p>
              <a:p>
                <a:pPr marL="274320" lvl="1" indent="0">
                  <a:buNone/>
                </a:pPr>
                <a:r>
                  <a:rPr lang="en-US" dirty="0"/>
                  <a:t>EUR/</a:t>
                </a:r>
                <a:r>
                  <a:rPr lang="en-US" dirty="0">
                    <a:solidFill>
                      <a:srgbClr val="FF0000"/>
                    </a:solidFill>
                  </a:rPr>
                  <a:t>USD</a:t>
                </a:r>
                <a:r>
                  <a:rPr lang="en-US" dirty="0"/>
                  <a:t>: 1.23 (units of USD per EUR)</a:t>
                </a:r>
              </a:p>
              <a:p>
                <a:pPr marL="274320" lvl="1" indent="0">
                  <a:buNone/>
                </a:pPr>
                <a:r>
                  <a:rPr lang="en-US" dirty="0">
                    <a:solidFill>
                      <a:srgbClr val="FF0000"/>
                    </a:solidFill>
                  </a:rPr>
                  <a:t>USD</a:t>
                </a:r>
                <a:r>
                  <a:rPr lang="en-US" dirty="0"/>
                  <a:t>/CAD: 1.15 (units of CAD per USD)</a:t>
                </a:r>
              </a:p>
              <a:p>
                <a:pPr marL="274320" lvl="1" indent="0">
                  <a:buNone/>
                </a:pPr>
                <a:r>
                  <a:rPr lang="en-US" dirty="0"/>
                  <a:t>The </a:t>
                </a:r>
                <a:r>
                  <a:rPr lang="en-US" b="1" dirty="0"/>
                  <a:t>USD is the term in one exchange rate </a:t>
                </a:r>
                <a:r>
                  <a:rPr lang="en-US" dirty="0"/>
                  <a:t>and</a:t>
                </a:r>
                <a:r>
                  <a:rPr lang="en-US" b="1" dirty="0"/>
                  <a:t> the base in the other</a:t>
                </a:r>
              </a:p>
              <a:p>
                <a:pPr marL="274320" lvl="1" indent="0">
                  <a:buNone/>
                </a:pPr>
                <a:endParaRPr lang="en-US" b="1" dirty="0"/>
              </a:p>
              <a:p>
                <a:pPr marL="274320" lvl="1" indent="0">
                  <a:buNone/>
                </a:pPr>
                <a:r>
                  <a:rPr lang="en-US" dirty="0"/>
                  <a:t>The </a:t>
                </a:r>
                <a:r>
                  <a:rPr lang="en-US" b="1" dirty="0"/>
                  <a:t>cross rate </a:t>
                </a:r>
                <a:r>
                  <a:rPr lang="en-US" dirty="0"/>
                  <a:t>between CAD and EUR can be </a:t>
                </a:r>
                <a:r>
                  <a:rPr lang="en-US" b="1" dirty="0"/>
                  <a:t>calculated by multiplying </a:t>
                </a:r>
                <a:r>
                  <a:rPr lang="en-US" dirty="0"/>
                  <a:t>the two rates:</a:t>
                </a:r>
              </a:p>
              <a:p>
                <a:pPr marL="274320" lvl="1" indent="0">
                  <a:buNone/>
                </a:pPr>
                <a:r>
                  <a:rPr lang="en-US" dirty="0"/>
                  <a:t>EUR/USD x USD/CAD   or written differently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𝑈𝑆𝐷</m:t>
                        </m:r>
                      </m:num>
                      <m:den>
                        <m:r>
                          <a:rPr lang="en-US" b="0" i="1" smtClean="0">
                            <a:latin typeface="Cambria Math" panose="02040503050406030204" pitchFamily="18" charset="0"/>
                          </a:rPr>
                          <m:t>1</m:t>
                        </m:r>
                        <m:r>
                          <a:rPr lang="en-US" b="0" i="1" smtClean="0">
                            <a:latin typeface="Cambria Math" panose="02040503050406030204" pitchFamily="18" charset="0"/>
                          </a:rPr>
                          <m:t>𝐸𝑈𝑅</m:t>
                        </m:r>
                      </m:den>
                    </m:f>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𝐶𝐴𝐷</m:t>
                        </m:r>
                      </m:num>
                      <m:den>
                        <m:r>
                          <a:rPr lang="en-US" b="0" i="1" smtClean="0">
                            <a:latin typeface="Cambria Math" panose="02040503050406030204" pitchFamily="18" charset="0"/>
                          </a:rPr>
                          <m:t>1</m:t>
                        </m:r>
                        <m:r>
                          <a:rPr lang="en-US" b="0" i="1" smtClean="0">
                            <a:latin typeface="Cambria Math" panose="02040503050406030204" pitchFamily="18" charset="0"/>
                          </a:rPr>
                          <m:t>𝑈𝑆𝐷</m:t>
                        </m:r>
                      </m:den>
                    </m:f>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𝐶𝐴𝐷</m:t>
                        </m:r>
                      </m:num>
                      <m:den>
                        <m:r>
                          <a:rPr lang="en-US" b="0" i="1" smtClean="0">
                            <a:latin typeface="Cambria Math" panose="02040503050406030204" pitchFamily="18" charset="0"/>
                          </a:rPr>
                          <m:t>1</m:t>
                        </m:r>
                        <m:r>
                          <a:rPr lang="en-US" b="0" i="1" smtClean="0">
                            <a:latin typeface="Cambria Math" panose="02040503050406030204" pitchFamily="18" charset="0"/>
                          </a:rPr>
                          <m:t>𝐸𝑈𝑅</m:t>
                        </m:r>
                      </m:den>
                    </m:f>
                  </m:oMath>
                </a14:m>
                <a:endParaRPr lang="en-US" dirty="0"/>
              </a:p>
              <a:p>
                <a:pPr marL="274320" lvl="1" indent="0">
                  <a:buNone/>
                </a:pPr>
                <a:r>
                  <a:rPr lang="en-US" dirty="0"/>
                  <a:t>1.23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𝑈𝑆𝐷</m:t>
                        </m:r>
                      </m:num>
                      <m:den>
                        <m:r>
                          <a:rPr lang="en-US" b="0" i="1" smtClean="0">
                            <a:latin typeface="Cambria Math" panose="02040503050406030204" pitchFamily="18" charset="0"/>
                          </a:rPr>
                          <m:t>1</m:t>
                        </m:r>
                        <m:r>
                          <a:rPr lang="en-US" b="0" i="1" smtClean="0">
                            <a:latin typeface="Cambria Math" panose="02040503050406030204" pitchFamily="18" charset="0"/>
                          </a:rPr>
                          <m:t>𝐸𝑈𝑅</m:t>
                        </m:r>
                      </m:den>
                    </m:f>
                  </m:oMath>
                </a14:m>
                <a:r>
                  <a:rPr lang="en-US" dirty="0"/>
                  <a:t>)   * 1.15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𝐶𝐴𝐷</m:t>
                        </m:r>
                      </m:num>
                      <m:den>
                        <m:r>
                          <a:rPr lang="en-US" b="0" i="1" smtClean="0">
                            <a:latin typeface="Cambria Math" panose="02040503050406030204" pitchFamily="18" charset="0"/>
                          </a:rPr>
                          <m:t>1 </m:t>
                        </m:r>
                        <m:r>
                          <a:rPr lang="en-US" b="0" i="1" smtClean="0">
                            <a:latin typeface="Cambria Math" panose="02040503050406030204" pitchFamily="18" charset="0"/>
                          </a:rPr>
                          <m:t>𝑈𝑆𝐷</m:t>
                        </m:r>
                      </m:den>
                    </m:f>
                  </m:oMath>
                </a14:m>
                <a:r>
                  <a:rPr lang="en-US" dirty="0"/>
                  <a:t> ) = 1.42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𝐶𝐴𝐷</m:t>
                        </m:r>
                      </m:num>
                      <m:den>
                        <m:r>
                          <a:rPr lang="en-US" i="1">
                            <a:latin typeface="Cambria Math" panose="02040503050406030204" pitchFamily="18" charset="0"/>
                          </a:rPr>
                          <m:t>1</m:t>
                        </m:r>
                        <m:r>
                          <a:rPr lang="en-US" i="1">
                            <a:latin typeface="Cambria Math" panose="02040503050406030204" pitchFamily="18" charset="0"/>
                          </a:rPr>
                          <m:t>𝐸𝑈𝑅</m:t>
                        </m:r>
                      </m:den>
                    </m:f>
                  </m:oMath>
                </a14:m>
                <a:r>
                  <a:rPr lang="en-US" dirty="0"/>
                  <a:t>)</a:t>
                </a:r>
              </a:p>
              <a:p>
                <a:endParaRPr lang="en-US" dirty="0"/>
              </a:p>
            </p:txBody>
          </p:sp>
        </mc:Choice>
        <mc:Fallback xmlns="">
          <p:sp>
            <p:nvSpPr>
              <p:cNvPr id="6" name="Content Placeholder 5">
                <a:extLst>
                  <a:ext uri="{FF2B5EF4-FFF2-40B4-BE49-F238E27FC236}">
                    <a16:creationId xmlns:a16="http://schemas.microsoft.com/office/drawing/2014/main" id="{C794E363-C938-4697-A759-D1937FDD667C}"/>
                  </a:ext>
                </a:extLst>
              </p:cNvPr>
              <p:cNvSpPr>
                <a:spLocks noGrp="1" noRot="1" noChangeAspect="1" noMove="1" noResize="1" noEditPoints="1" noAdjustHandles="1" noChangeArrowheads="1" noChangeShapeType="1" noTextEdit="1"/>
              </p:cNvSpPr>
              <p:nvPr>
                <p:ph idx="1"/>
              </p:nvPr>
            </p:nvSpPr>
            <p:spPr>
              <a:xfrm>
                <a:off x="300789" y="1666007"/>
                <a:ext cx="8157411" cy="5076352"/>
              </a:xfrm>
              <a:blipFill>
                <a:blip r:embed="rId3"/>
                <a:stretch>
                  <a:fillRect l="-299" t="-12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78FC433-C34F-4931-B050-F3F615AD5F1F}"/>
              </a:ext>
            </a:extLst>
          </p:cNvPr>
          <p:cNvSpPr txBox="1"/>
          <p:nvPr/>
        </p:nvSpPr>
        <p:spPr>
          <a:xfrm>
            <a:off x="5996258" y="1289304"/>
            <a:ext cx="3276600" cy="665695"/>
          </a:xfrm>
          <a:prstGeom prst="rect">
            <a:avLst/>
          </a:prstGeom>
          <a:noFill/>
        </p:spPr>
        <p:txBody>
          <a:bodyPr wrap="square" rtlCol="0">
            <a:spAutoFit/>
          </a:bodyPr>
          <a:lstStyle/>
          <a:p>
            <a:pPr fontAlgn="t">
              <a:lnSpc>
                <a:spcPct val="107000"/>
              </a:lnSpc>
              <a:spcBef>
                <a:spcPts val="0"/>
              </a:spcBef>
              <a:spcAft>
                <a:spcPts val="0"/>
              </a:spcAft>
            </a:pP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EUR</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/USD</a:t>
            </a:r>
            <a:endParaRPr lang="en-US" sz="2000" dirty="0"/>
          </a:p>
          <a:p>
            <a:endParaRPr lang="en-US" dirty="0"/>
          </a:p>
        </p:txBody>
      </p:sp>
      <p:sp>
        <p:nvSpPr>
          <p:cNvPr id="5" name="TextBox 4">
            <a:extLst>
              <a:ext uri="{FF2B5EF4-FFF2-40B4-BE49-F238E27FC236}">
                <a16:creationId xmlns:a16="http://schemas.microsoft.com/office/drawing/2014/main" id="{74D00BF3-0318-4D4D-8252-B90CF213631A}"/>
              </a:ext>
            </a:extLst>
          </p:cNvPr>
          <p:cNvSpPr txBox="1"/>
          <p:nvPr/>
        </p:nvSpPr>
        <p:spPr>
          <a:xfrm>
            <a:off x="4613987" y="374106"/>
            <a:ext cx="1826079" cy="523220"/>
          </a:xfrm>
          <a:prstGeom prst="rect">
            <a:avLst/>
          </a:prstGeom>
          <a:solidFill>
            <a:schemeClr val="accent2">
              <a:lumMod val="20000"/>
              <a:lumOff val="80000"/>
            </a:schemeClr>
          </a:solidFill>
          <a:effectLst>
            <a:softEdge rad="63500"/>
          </a:effectLst>
        </p:spPr>
        <p:txBody>
          <a:bodyPr wrap="square" rtlCol="0">
            <a:spAutoFit/>
          </a:bodyPr>
          <a:lstStyle/>
          <a:p>
            <a:pPr algn="ctr"/>
            <a:r>
              <a:rPr lang="en-US" sz="1400" dirty="0"/>
              <a:t>Base Currency </a:t>
            </a:r>
          </a:p>
          <a:p>
            <a:pPr algn="ctr"/>
            <a:r>
              <a:rPr lang="en-US" sz="1400" dirty="0"/>
              <a:t>(Foreign Currency)</a:t>
            </a:r>
          </a:p>
        </p:txBody>
      </p:sp>
      <p:cxnSp>
        <p:nvCxnSpPr>
          <p:cNvPr id="7" name="Straight Arrow Connector 6">
            <a:extLst>
              <a:ext uri="{FF2B5EF4-FFF2-40B4-BE49-F238E27FC236}">
                <a16:creationId xmlns:a16="http://schemas.microsoft.com/office/drawing/2014/main" id="{7EB6EC5F-FA06-4DBC-9481-E3B3B8ED9130}"/>
              </a:ext>
            </a:extLst>
          </p:cNvPr>
          <p:cNvCxnSpPr>
            <a:cxnSpLocks/>
          </p:cNvCxnSpPr>
          <p:nvPr/>
        </p:nvCxnSpPr>
        <p:spPr>
          <a:xfrm flipH="1" flipV="1">
            <a:off x="5869752" y="974729"/>
            <a:ext cx="278386" cy="36475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4C4E633-D825-4CBD-8AA5-1AC990E55BD0}"/>
              </a:ext>
            </a:extLst>
          </p:cNvPr>
          <p:cNvSpPr txBox="1"/>
          <p:nvPr/>
        </p:nvSpPr>
        <p:spPr>
          <a:xfrm>
            <a:off x="6823788" y="362588"/>
            <a:ext cx="2320212" cy="523220"/>
          </a:xfrm>
          <a:prstGeom prst="rect">
            <a:avLst/>
          </a:prstGeom>
          <a:solidFill>
            <a:srgbClr val="F7C6FC"/>
          </a:solidFill>
          <a:effectLst>
            <a:softEdge rad="63500"/>
          </a:effectLst>
        </p:spPr>
        <p:txBody>
          <a:bodyPr wrap="square" rtlCol="0">
            <a:spAutoFit/>
          </a:bodyPr>
          <a:lstStyle/>
          <a:p>
            <a:pPr algn="ctr"/>
            <a:r>
              <a:rPr lang="en-US" sz="1400" dirty="0"/>
              <a:t>Terms or Price Currency </a:t>
            </a:r>
          </a:p>
          <a:p>
            <a:pPr algn="ctr"/>
            <a:r>
              <a:rPr lang="en-US" sz="1400" dirty="0"/>
              <a:t>(Local Currency)</a:t>
            </a:r>
          </a:p>
        </p:txBody>
      </p:sp>
      <p:cxnSp>
        <p:nvCxnSpPr>
          <p:cNvPr id="9" name="Straight Arrow Connector 8">
            <a:extLst>
              <a:ext uri="{FF2B5EF4-FFF2-40B4-BE49-F238E27FC236}">
                <a16:creationId xmlns:a16="http://schemas.microsoft.com/office/drawing/2014/main" id="{71F77664-923D-4899-880D-70E17B5134D4}"/>
              </a:ext>
            </a:extLst>
          </p:cNvPr>
          <p:cNvCxnSpPr>
            <a:cxnSpLocks/>
          </p:cNvCxnSpPr>
          <p:nvPr/>
        </p:nvCxnSpPr>
        <p:spPr>
          <a:xfrm flipV="1">
            <a:off x="6684410" y="974729"/>
            <a:ext cx="275351" cy="364759"/>
          </a:xfrm>
          <a:prstGeom prst="straightConnector1">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20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B704-0FF1-4894-BD82-FD322313904F}"/>
              </a:ext>
            </a:extLst>
          </p:cNvPr>
          <p:cNvSpPr>
            <a:spLocks noGrp="1"/>
          </p:cNvSpPr>
          <p:nvPr>
            <p:ph type="title"/>
          </p:nvPr>
        </p:nvSpPr>
        <p:spPr/>
        <p:txBody>
          <a:bodyPr/>
          <a:lstStyle/>
          <a:p>
            <a:r>
              <a:rPr lang="en-US" dirty="0"/>
              <a:t>Cross Rates</a:t>
            </a:r>
          </a:p>
        </p:txBody>
      </p:sp>
      <p:sp>
        <p:nvSpPr>
          <p:cNvPr id="3" name="Content Placeholder 2">
            <a:extLst>
              <a:ext uri="{FF2B5EF4-FFF2-40B4-BE49-F238E27FC236}">
                <a16:creationId xmlns:a16="http://schemas.microsoft.com/office/drawing/2014/main" id="{53B4B5E3-C4AD-4973-B556-8871C45B440C}"/>
              </a:ext>
            </a:extLst>
          </p:cNvPr>
          <p:cNvSpPr>
            <a:spLocks noGrp="1"/>
          </p:cNvSpPr>
          <p:nvPr>
            <p:ph idx="1"/>
          </p:nvPr>
        </p:nvSpPr>
        <p:spPr>
          <a:xfrm>
            <a:off x="685800" y="1832041"/>
            <a:ext cx="7772400" cy="4050792"/>
          </a:xfrm>
        </p:spPr>
        <p:txBody>
          <a:bodyPr/>
          <a:lstStyle/>
          <a:p>
            <a:r>
              <a:rPr lang="en-US" dirty="0"/>
              <a:t>Anne Dietz lives in Singapore, but is making her first business trip to Sydney, Australia. Standing in Singapore's new terminal #3 at Changi Airport, she looks at the foreign exchange quotes posted over the FX trader's booth. She wishes to exchange 1,000 Singapore dollars (S$ or SGD) for Australian dollars (A$ or AUD). </a:t>
            </a:r>
          </a:p>
          <a:p>
            <a:r>
              <a:rPr lang="en-US" dirty="0"/>
              <a:t>What is the Singapore dollar to Australian dollar cross rate?</a:t>
            </a:r>
          </a:p>
          <a:p>
            <a:r>
              <a:rPr lang="en-US" dirty="0"/>
              <a:t>How many Australian dollars will Anne get for her Singapore dollars?</a:t>
            </a:r>
          </a:p>
        </p:txBody>
      </p:sp>
      <p:pic>
        <p:nvPicPr>
          <p:cNvPr id="4" name="Picture 3">
            <a:extLst>
              <a:ext uri="{FF2B5EF4-FFF2-40B4-BE49-F238E27FC236}">
                <a16:creationId xmlns:a16="http://schemas.microsoft.com/office/drawing/2014/main" id="{0E7C6EF9-1AF9-41A0-B970-295A5C06347B}"/>
              </a:ext>
            </a:extLst>
          </p:cNvPr>
          <p:cNvPicPr>
            <a:picLocks noChangeAspect="1"/>
          </p:cNvPicPr>
          <p:nvPr/>
        </p:nvPicPr>
        <p:blipFill>
          <a:blip r:embed="rId3"/>
          <a:stretch>
            <a:fillRect/>
          </a:stretch>
        </p:blipFill>
        <p:spPr>
          <a:xfrm>
            <a:off x="1075077" y="4991160"/>
            <a:ext cx="6993846" cy="1201296"/>
          </a:xfrm>
          <a:prstGeom prst="rect">
            <a:avLst/>
          </a:prstGeom>
        </p:spPr>
      </p:pic>
    </p:spTree>
    <p:extLst>
      <p:ext uri="{BB962C8B-B14F-4D97-AF65-F5344CB8AC3E}">
        <p14:creationId xmlns:p14="http://schemas.microsoft.com/office/powerpoint/2010/main" val="3300730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B704-0FF1-4894-BD82-FD322313904F}"/>
              </a:ext>
            </a:extLst>
          </p:cNvPr>
          <p:cNvSpPr>
            <a:spLocks noGrp="1"/>
          </p:cNvSpPr>
          <p:nvPr>
            <p:ph type="title"/>
          </p:nvPr>
        </p:nvSpPr>
        <p:spPr/>
        <p:txBody>
          <a:bodyPr/>
          <a:lstStyle/>
          <a:p>
            <a:r>
              <a:rPr lang="en-US" dirty="0"/>
              <a:t>Cross Rates</a:t>
            </a:r>
          </a:p>
        </p:txBody>
      </p:sp>
      <p:sp>
        <p:nvSpPr>
          <p:cNvPr id="3" name="Content Placeholder 2">
            <a:extLst>
              <a:ext uri="{FF2B5EF4-FFF2-40B4-BE49-F238E27FC236}">
                <a16:creationId xmlns:a16="http://schemas.microsoft.com/office/drawing/2014/main" id="{53B4B5E3-C4AD-4973-B556-8871C45B440C}"/>
              </a:ext>
            </a:extLst>
          </p:cNvPr>
          <p:cNvSpPr>
            <a:spLocks noGrp="1"/>
          </p:cNvSpPr>
          <p:nvPr>
            <p:ph idx="1"/>
          </p:nvPr>
        </p:nvSpPr>
        <p:spPr>
          <a:xfrm>
            <a:off x="541421" y="3102672"/>
            <a:ext cx="7772400" cy="1201296"/>
          </a:xfrm>
        </p:spPr>
        <p:txBody>
          <a:bodyPr/>
          <a:lstStyle/>
          <a:p>
            <a:r>
              <a:rPr lang="en-US" dirty="0"/>
              <a:t>Step 1) Determine how the exchange rates are quoted i.e. is it Case 1 or Case 2?</a:t>
            </a:r>
          </a:p>
          <a:p>
            <a:r>
              <a:rPr lang="en-US" dirty="0"/>
              <a:t>Step 2) Calculate the cross rate </a:t>
            </a:r>
          </a:p>
        </p:txBody>
      </p:sp>
      <p:pic>
        <p:nvPicPr>
          <p:cNvPr id="4" name="Picture 3">
            <a:extLst>
              <a:ext uri="{FF2B5EF4-FFF2-40B4-BE49-F238E27FC236}">
                <a16:creationId xmlns:a16="http://schemas.microsoft.com/office/drawing/2014/main" id="{0E7C6EF9-1AF9-41A0-B970-295A5C06347B}"/>
              </a:ext>
            </a:extLst>
          </p:cNvPr>
          <p:cNvPicPr>
            <a:picLocks noChangeAspect="1"/>
          </p:cNvPicPr>
          <p:nvPr/>
        </p:nvPicPr>
        <p:blipFill>
          <a:blip r:embed="rId3"/>
          <a:stretch>
            <a:fillRect/>
          </a:stretch>
        </p:blipFill>
        <p:spPr>
          <a:xfrm>
            <a:off x="1075077" y="1493328"/>
            <a:ext cx="6993846" cy="1201296"/>
          </a:xfrm>
          <a:prstGeom prst="rect">
            <a:avLst/>
          </a:prstGeom>
        </p:spPr>
      </p:pic>
      <p:sp>
        <p:nvSpPr>
          <p:cNvPr id="7" name="Rectangle 6">
            <a:extLst>
              <a:ext uri="{FF2B5EF4-FFF2-40B4-BE49-F238E27FC236}">
                <a16:creationId xmlns:a16="http://schemas.microsoft.com/office/drawing/2014/main" id="{16103606-239E-44F3-ABB8-B7ABBCD993C5}"/>
              </a:ext>
            </a:extLst>
          </p:cNvPr>
          <p:cNvSpPr/>
          <p:nvPr/>
        </p:nvSpPr>
        <p:spPr>
          <a:xfrm>
            <a:off x="1286463" y="4280703"/>
            <a:ext cx="6782460" cy="1200329"/>
          </a:xfrm>
          <a:prstGeom prst="rect">
            <a:avLst/>
          </a:prstGeom>
        </p:spPr>
        <p:txBody>
          <a:bodyPr wrap="square">
            <a:spAutoFit/>
          </a:bodyPr>
          <a:lstStyle/>
          <a:p>
            <a:pPr marL="274320" lvl="1" indent="0">
              <a:buNone/>
            </a:pPr>
            <a:r>
              <a:rPr lang="en-US" b="1" dirty="0"/>
              <a:t>CASE 1:</a:t>
            </a:r>
            <a:r>
              <a:rPr lang="en-US" dirty="0"/>
              <a:t> The </a:t>
            </a:r>
            <a:r>
              <a:rPr lang="en-US" b="1" dirty="0"/>
              <a:t>currency against which is traded </a:t>
            </a:r>
            <a:r>
              <a:rPr lang="en-US" dirty="0"/>
              <a:t>(i.e. widely available one) is the </a:t>
            </a:r>
            <a:r>
              <a:rPr lang="en-US" b="1" dirty="0"/>
              <a:t>base currency </a:t>
            </a:r>
            <a:r>
              <a:rPr lang="en-US" dirty="0"/>
              <a:t>in </a:t>
            </a:r>
            <a:r>
              <a:rPr lang="en-US" b="1" dirty="0"/>
              <a:t>both exchange rate quotes (</a:t>
            </a:r>
            <a:r>
              <a:rPr lang="en-US" dirty="0"/>
              <a:t>note: would also would if it was the term in both rates</a:t>
            </a:r>
            <a:r>
              <a:rPr lang="en-US" b="1" dirty="0"/>
              <a:t>)</a:t>
            </a:r>
          </a:p>
        </p:txBody>
      </p:sp>
      <p:sp>
        <p:nvSpPr>
          <p:cNvPr id="8" name="Rectangle 7">
            <a:extLst>
              <a:ext uri="{FF2B5EF4-FFF2-40B4-BE49-F238E27FC236}">
                <a16:creationId xmlns:a16="http://schemas.microsoft.com/office/drawing/2014/main" id="{C213E5D3-8606-43C9-A6E5-710C2CCD4B88}"/>
              </a:ext>
            </a:extLst>
          </p:cNvPr>
          <p:cNvSpPr/>
          <p:nvPr/>
        </p:nvSpPr>
        <p:spPr>
          <a:xfrm>
            <a:off x="1205440" y="5735733"/>
            <a:ext cx="6172200" cy="923330"/>
          </a:xfrm>
          <a:prstGeom prst="rect">
            <a:avLst/>
          </a:prstGeom>
        </p:spPr>
        <p:txBody>
          <a:bodyPr wrap="square">
            <a:spAutoFit/>
          </a:bodyPr>
          <a:lstStyle/>
          <a:p>
            <a:pPr marL="274320" lvl="1" indent="0">
              <a:buNone/>
            </a:pPr>
            <a:r>
              <a:rPr lang="en-US" b="1" dirty="0"/>
              <a:t>CASE 2:</a:t>
            </a:r>
            <a:r>
              <a:rPr lang="en-US" dirty="0"/>
              <a:t> The </a:t>
            </a:r>
            <a:r>
              <a:rPr lang="en-US" b="1" dirty="0"/>
              <a:t>currency against which is traded </a:t>
            </a:r>
            <a:r>
              <a:rPr lang="en-US" dirty="0"/>
              <a:t>(i.e. widely available one) </a:t>
            </a:r>
            <a:r>
              <a:rPr lang="en-US" b="1" dirty="0"/>
              <a:t>is the base  in one exchange rate </a:t>
            </a:r>
            <a:r>
              <a:rPr lang="en-US" dirty="0"/>
              <a:t>and</a:t>
            </a:r>
            <a:r>
              <a:rPr lang="en-US" b="1" dirty="0"/>
              <a:t> the term in the other</a:t>
            </a:r>
          </a:p>
        </p:txBody>
      </p:sp>
    </p:spTree>
    <p:extLst>
      <p:ext uri="{BB962C8B-B14F-4D97-AF65-F5344CB8AC3E}">
        <p14:creationId xmlns:p14="http://schemas.microsoft.com/office/powerpoint/2010/main" val="371914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B704-0FF1-4894-BD82-FD322313904F}"/>
              </a:ext>
            </a:extLst>
          </p:cNvPr>
          <p:cNvSpPr>
            <a:spLocks noGrp="1"/>
          </p:cNvSpPr>
          <p:nvPr>
            <p:ph type="title"/>
          </p:nvPr>
        </p:nvSpPr>
        <p:spPr/>
        <p:txBody>
          <a:bodyPr/>
          <a:lstStyle/>
          <a:p>
            <a:r>
              <a:rPr lang="en-US" dirty="0"/>
              <a:t>Cross Rates</a:t>
            </a:r>
          </a:p>
        </p:txBody>
      </p:sp>
      <p:sp>
        <p:nvSpPr>
          <p:cNvPr id="3" name="Content Placeholder 2">
            <a:extLst>
              <a:ext uri="{FF2B5EF4-FFF2-40B4-BE49-F238E27FC236}">
                <a16:creationId xmlns:a16="http://schemas.microsoft.com/office/drawing/2014/main" id="{53B4B5E3-C4AD-4973-B556-8871C45B440C}"/>
              </a:ext>
            </a:extLst>
          </p:cNvPr>
          <p:cNvSpPr>
            <a:spLocks noGrp="1"/>
          </p:cNvSpPr>
          <p:nvPr>
            <p:ph idx="1"/>
          </p:nvPr>
        </p:nvSpPr>
        <p:spPr>
          <a:xfrm>
            <a:off x="541421" y="3102672"/>
            <a:ext cx="7772400" cy="1201296"/>
          </a:xfrm>
        </p:spPr>
        <p:txBody>
          <a:bodyPr/>
          <a:lstStyle/>
          <a:p>
            <a:r>
              <a:rPr lang="en-US" dirty="0"/>
              <a:t>Step 1) Determine how the exchange rates are quoted i.e. is it Case 1 or Case 2?</a:t>
            </a:r>
          </a:p>
          <a:p>
            <a:r>
              <a:rPr lang="en-US" dirty="0"/>
              <a:t>Step 2) Calculate the cross rate </a:t>
            </a:r>
          </a:p>
        </p:txBody>
      </p:sp>
      <p:pic>
        <p:nvPicPr>
          <p:cNvPr id="4" name="Picture 3">
            <a:extLst>
              <a:ext uri="{FF2B5EF4-FFF2-40B4-BE49-F238E27FC236}">
                <a16:creationId xmlns:a16="http://schemas.microsoft.com/office/drawing/2014/main" id="{0E7C6EF9-1AF9-41A0-B970-295A5C06347B}"/>
              </a:ext>
            </a:extLst>
          </p:cNvPr>
          <p:cNvPicPr>
            <a:picLocks noChangeAspect="1"/>
          </p:cNvPicPr>
          <p:nvPr/>
        </p:nvPicPr>
        <p:blipFill>
          <a:blip r:embed="rId3"/>
          <a:stretch>
            <a:fillRect/>
          </a:stretch>
        </p:blipFill>
        <p:spPr>
          <a:xfrm>
            <a:off x="1075077" y="1493328"/>
            <a:ext cx="6993846" cy="1201296"/>
          </a:xfrm>
          <a:prstGeom prst="rect">
            <a:avLst/>
          </a:prstGeom>
        </p:spPr>
      </p:pic>
      <p:sp>
        <p:nvSpPr>
          <p:cNvPr id="7" name="Rectangle 6">
            <a:extLst>
              <a:ext uri="{FF2B5EF4-FFF2-40B4-BE49-F238E27FC236}">
                <a16:creationId xmlns:a16="http://schemas.microsoft.com/office/drawing/2014/main" id="{16103606-239E-44F3-ABB8-B7ABBCD993C5}"/>
              </a:ext>
            </a:extLst>
          </p:cNvPr>
          <p:cNvSpPr/>
          <p:nvPr/>
        </p:nvSpPr>
        <p:spPr>
          <a:xfrm>
            <a:off x="1286463" y="4280703"/>
            <a:ext cx="6782460" cy="1200329"/>
          </a:xfrm>
          <a:prstGeom prst="rect">
            <a:avLst/>
          </a:prstGeom>
        </p:spPr>
        <p:txBody>
          <a:bodyPr wrap="square">
            <a:spAutoFit/>
          </a:bodyPr>
          <a:lstStyle/>
          <a:p>
            <a:pPr marL="274320" lvl="1" indent="0">
              <a:buNone/>
            </a:pPr>
            <a:r>
              <a:rPr lang="en-US" b="1" dirty="0"/>
              <a:t>CASE 1:</a:t>
            </a:r>
            <a:r>
              <a:rPr lang="en-US" dirty="0"/>
              <a:t> The </a:t>
            </a:r>
            <a:r>
              <a:rPr lang="en-US" b="1" dirty="0"/>
              <a:t>currency against which is traded </a:t>
            </a:r>
            <a:r>
              <a:rPr lang="en-US" dirty="0"/>
              <a:t>(i.e. widely available one) is the </a:t>
            </a:r>
            <a:r>
              <a:rPr lang="en-US" b="1" dirty="0"/>
              <a:t>base currency </a:t>
            </a:r>
            <a:r>
              <a:rPr lang="en-US" dirty="0"/>
              <a:t>in </a:t>
            </a:r>
            <a:r>
              <a:rPr lang="en-US" b="1" dirty="0"/>
              <a:t>both exchange rate quotes (</a:t>
            </a:r>
            <a:r>
              <a:rPr lang="en-US" dirty="0"/>
              <a:t>note: would also would if it was the term in both rates</a:t>
            </a:r>
            <a:r>
              <a:rPr lang="en-US" b="1" dirty="0"/>
              <a:t>)</a:t>
            </a:r>
          </a:p>
        </p:txBody>
      </p:sp>
      <p:sp>
        <p:nvSpPr>
          <p:cNvPr id="8" name="Rectangle 7">
            <a:extLst>
              <a:ext uri="{FF2B5EF4-FFF2-40B4-BE49-F238E27FC236}">
                <a16:creationId xmlns:a16="http://schemas.microsoft.com/office/drawing/2014/main" id="{C213E5D3-8606-43C9-A6E5-710C2CCD4B88}"/>
              </a:ext>
            </a:extLst>
          </p:cNvPr>
          <p:cNvSpPr/>
          <p:nvPr/>
        </p:nvSpPr>
        <p:spPr>
          <a:xfrm>
            <a:off x="1205440" y="5735733"/>
            <a:ext cx="6172200" cy="923330"/>
          </a:xfrm>
          <a:prstGeom prst="rect">
            <a:avLst/>
          </a:prstGeom>
        </p:spPr>
        <p:txBody>
          <a:bodyPr wrap="square">
            <a:spAutoFit/>
          </a:bodyPr>
          <a:lstStyle/>
          <a:p>
            <a:pPr marL="274320" lvl="1" indent="0">
              <a:buNone/>
            </a:pPr>
            <a:r>
              <a:rPr lang="en-US" b="1" dirty="0"/>
              <a:t>CASE 2:</a:t>
            </a:r>
            <a:r>
              <a:rPr lang="en-US" dirty="0"/>
              <a:t> The </a:t>
            </a:r>
            <a:r>
              <a:rPr lang="en-US" b="1" dirty="0"/>
              <a:t>currency against which is traded </a:t>
            </a:r>
            <a:r>
              <a:rPr lang="en-US" dirty="0"/>
              <a:t>(i.e. widely available one) </a:t>
            </a:r>
            <a:r>
              <a:rPr lang="en-US" b="1" dirty="0"/>
              <a:t>is the base  in one exchange rate </a:t>
            </a:r>
            <a:r>
              <a:rPr lang="en-US" dirty="0"/>
              <a:t>and</a:t>
            </a:r>
            <a:r>
              <a:rPr lang="en-US" b="1" dirty="0"/>
              <a:t> the term in the other</a:t>
            </a:r>
          </a:p>
        </p:txBody>
      </p:sp>
      <p:sp>
        <p:nvSpPr>
          <p:cNvPr id="9" name="Oval 8">
            <a:extLst>
              <a:ext uri="{FF2B5EF4-FFF2-40B4-BE49-F238E27FC236}">
                <a16:creationId xmlns:a16="http://schemas.microsoft.com/office/drawing/2014/main" id="{BA4A9AB1-F001-478F-BF39-6E8C6B7A141C}"/>
              </a:ext>
            </a:extLst>
          </p:cNvPr>
          <p:cNvSpPr/>
          <p:nvPr/>
        </p:nvSpPr>
        <p:spPr>
          <a:xfrm>
            <a:off x="787078" y="5481032"/>
            <a:ext cx="6590561" cy="120129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2C630478-973F-41A6-B55A-3A6660067686}"/>
              </a:ext>
            </a:extLst>
          </p:cNvPr>
          <p:cNvSpPr/>
          <p:nvPr/>
        </p:nvSpPr>
        <p:spPr>
          <a:xfrm>
            <a:off x="5731597" y="6427475"/>
            <a:ext cx="1519562" cy="230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A485632-6EF6-468E-BA5E-9B950F9CDC1B}"/>
              </a:ext>
            </a:extLst>
          </p:cNvPr>
          <p:cNvSpPr txBox="1"/>
          <p:nvPr/>
        </p:nvSpPr>
        <p:spPr>
          <a:xfrm>
            <a:off x="7251159" y="6190541"/>
            <a:ext cx="2414081" cy="646331"/>
          </a:xfrm>
          <a:prstGeom prst="rect">
            <a:avLst/>
          </a:prstGeom>
          <a:noFill/>
        </p:spPr>
        <p:txBody>
          <a:bodyPr wrap="square" rtlCol="0">
            <a:spAutoFit/>
          </a:bodyPr>
          <a:lstStyle/>
          <a:p>
            <a:r>
              <a:rPr lang="en-US" dirty="0"/>
              <a:t>Multiply the exchange rates</a:t>
            </a:r>
          </a:p>
        </p:txBody>
      </p:sp>
    </p:spTree>
    <p:extLst>
      <p:ext uri="{BB962C8B-B14F-4D97-AF65-F5344CB8AC3E}">
        <p14:creationId xmlns:p14="http://schemas.microsoft.com/office/powerpoint/2010/main" val="1589100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B704-0FF1-4894-BD82-FD322313904F}"/>
              </a:ext>
            </a:extLst>
          </p:cNvPr>
          <p:cNvSpPr>
            <a:spLocks noGrp="1"/>
          </p:cNvSpPr>
          <p:nvPr>
            <p:ph type="title"/>
          </p:nvPr>
        </p:nvSpPr>
        <p:spPr/>
        <p:txBody>
          <a:bodyPr/>
          <a:lstStyle/>
          <a:p>
            <a:r>
              <a:rPr lang="en-US" dirty="0"/>
              <a:t>Cross Rates</a:t>
            </a:r>
          </a:p>
        </p:txBody>
      </p:sp>
      <p:sp>
        <p:nvSpPr>
          <p:cNvPr id="3" name="Content Placeholder 2">
            <a:extLst>
              <a:ext uri="{FF2B5EF4-FFF2-40B4-BE49-F238E27FC236}">
                <a16:creationId xmlns:a16="http://schemas.microsoft.com/office/drawing/2014/main" id="{53B4B5E3-C4AD-4973-B556-8871C45B440C}"/>
              </a:ext>
            </a:extLst>
          </p:cNvPr>
          <p:cNvSpPr>
            <a:spLocks noGrp="1"/>
          </p:cNvSpPr>
          <p:nvPr>
            <p:ph idx="1"/>
          </p:nvPr>
        </p:nvSpPr>
        <p:spPr>
          <a:xfrm>
            <a:off x="541421" y="3102672"/>
            <a:ext cx="7772400" cy="1201296"/>
          </a:xfrm>
        </p:spPr>
        <p:txBody>
          <a:bodyPr/>
          <a:lstStyle/>
          <a:p>
            <a:r>
              <a:rPr lang="en-US" dirty="0"/>
              <a:t>Step 1) Determine whether it is Case 1 or Case 2</a:t>
            </a:r>
          </a:p>
          <a:p>
            <a:r>
              <a:rPr lang="en-US" dirty="0"/>
              <a:t>Step 2) Calculate the cross rate </a:t>
            </a:r>
          </a:p>
        </p:txBody>
      </p:sp>
      <p:pic>
        <p:nvPicPr>
          <p:cNvPr id="4" name="Picture 3">
            <a:extLst>
              <a:ext uri="{FF2B5EF4-FFF2-40B4-BE49-F238E27FC236}">
                <a16:creationId xmlns:a16="http://schemas.microsoft.com/office/drawing/2014/main" id="{0E7C6EF9-1AF9-41A0-B970-295A5C06347B}"/>
              </a:ext>
            </a:extLst>
          </p:cNvPr>
          <p:cNvPicPr>
            <a:picLocks noChangeAspect="1"/>
          </p:cNvPicPr>
          <p:nvPr/>
        </p:nvPicPr>
        <p:blipFill>
          <a:blip r:embed="rId3"/>
          <a:stretch>
            <a:fillRect/>
          </a:stretch>
        </p:blipFill>
        <p:spPr>
          <a:xfrm>
            <a:off x="1075077" y="1493328"/>
            <a:ext cx="6993846" cy="1201296"/>
          </a:xfrm>
          <a:prstGeom prst="rect">
            <a:avLst/>
          </a:prstGeom>
        </p:spPr>
      </p:pic>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3F10654-262A-42AD-A55F-FA9C28F79C82}"/>
                  </a:ext>
                </a:extLst>
              </p:cNvPr>
              <p:cNvSpPr/>
              <p:nvPr/>
            </p:nvSpPr>
            <p:spPr>
              <a:xfrm>
                <a:off x="1566704" y="4224382"/>
                <a:ext cx="4697889" cy="487634"/>
              </a:xfrm>
              <a:prstGeom prst="rect">
                <a:avLst/>
              </a:prstGeom>
            </p:spPr>
            <p:txBody>
              <a:bodyPr wrap="none">
                <a:spAutoFit/>
              </a:bodyPr>
              <a:lstStyle/>
              <a:p>
                <a:pPr marL="274320" lvl="1" indent="0">
                  <a:buNone/>
                </a:pPr>
                <a:r>
                  <a:rPr lang="en-US" dirty="0"/>
                  <a:t>1.34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𝑆𝐺𝐷</m:t>
                        </m:r>
                      </m:num>
                      <m:den>
                        <m:r>
                          <a:rPr lang="en-US" i="1">
                            <a:latin typeface="Cambria Math" panose="02040503050406030204" pitchFamily="18" charset="0"/>
                          </a:rPr>
                          <m:t>1</m:t>
                        </m:r>
                        <m:r>
                          <a:rPr lang="en-US" b="0" i="1" smtClean="0">
                            <a:latin typeface="Cambria Math" panose="02040503050406030204" pitchFamily="18" charset="0"/>
                          </a:rPr>
                          <m:t>𝑈𝑆𝐷</m:t>
                        </m:r>
                      </m:den>
                    </m:f>
                  </m:oMath>
                </a14:m>
                <a:r>
                  <a:rPr lang="en-US" dirty="0"/>
                  <a:t>)   * 0.764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𝑈𝑆𝐷</m:t>
                        </m:r>
                      </m:num>
                      <m:den>
                        <m:r>
                          <a:rPr lang="en-US" i="1">
                            <a:latin typeface="Cambria Math" panose="02040503050406030204" pitchFamily="18" charset="0"/>
                          </a:rPr>
                          <m:t>1 </m:t>
                        </m:r>
                        <m:r>
                          <a:rPr lang="en-US" b="0" i="1" smtClean="0">
                            <a:latin typeface="Cambria Math" panose="02040503050406030204" pitchFamily="18" charset="0"/>
                          </a:rPr>
                          <m:t>𝐴𝑈𝐷</m:t>
                        </m:r>
                      </m:den>
                    </m:f>
                  </m:oMath>
                </a14:m>
                <a:r>
                  <a:rPr lang="en-US" dirty="0"/>
                  <a:t> ) = 1.024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𝑆𝐺𝐷</m:t>
                        </m:r>
                      </m:num>
                      <m:den>
                        <m:r>
                          <a:rPr lang="en-US" b="0" i="1" smtClean="0">
                            <a:latin typeface="Cambria Math" panose="02040503050406030204" pitchFamily="18" charset="0"/>
                          </a:rPr>
                          <m:t>𝐴𝑈𝐷</m:t>
                        </m:r>
                      </m:den>
                    </m:f>
                  </m:oMath>
                </a14:m>
                <a:r>
                  <a:rPr lang="en-US" dirty="0"/>
                  <a:t>)</a:t>
                </a:r>
              </a:p>
            </p:txBody>
          </p:sp>
        </mc:Choice>
        <mc:Fallback xmlns="">
          <p:sp>
            <p:nvSpPr>
              <p:cNvPr id="10" name="Rectangle 9">
                <a:extLst>
                  <a:ext uri="{FF2B5EF4-FFF2-40B4-BE49-F238E27FC236}">
                    <a16:creationId xmlns:a16="http://schemas.microsoft.com/office/drawing/2014/main" id="{D3F10654-262A-42AD-A55F-FA9C28F79C82}"/>
                  </a:ext>
                </a:extLst>
              </p:cNvPr>
              <p:cNvSpPr>
                <a:spLocks noRot="1" noChangeAspect="1" noMove="1" noResize="1" noEditPoints="1" noAdjustHandles="1" noChangeArrowheads="1" noChangeShapeType="1" noTextEdit="1"/>
              </p:cNvSpPr>
              <p:nvPr/>
            </p:nvSpPr>
            <p:spPr>
              <a:xfrm>
                <a:off x="1566704" y="4224382"/>
                <a:ext cx="4697889" cy="487634"/>
              </a:xfrm>
              <a:prstGeom prst="rect">
                <a:avLst/>
              </a:prstGeom>
              <a:blipFill>
                <a:blip r:embed="rId4"/>
                <a:stretch>
                  <a:fillRect r="-130" b="-625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36E6AD1B-2FFD-493E-8F79-6E9C14319565}"/>
              </a:ext>
            </a:extLst>
          </p:cNvPr>
          <p:cNvSpPr/>
          <p:nvPr/>
        </p:nvSpPr>
        <p:spPr>
          <a:xfrm>
            <a:off x="685800" y="5180006"/>
            <a:ext cx="8025063" cy="369332"/>
          </a:xfrm>
          <a:prstGeom prst="rect">
            <a:avLst/>
          </a:prstGeom>
        </p:spPr>
        <p:txBody>
          <a:bodyPr wrap="square">
            <a:spAutoFit/>
          </a:bodyPr>
          <a:lstStyle/>
          <a:p>
            <a:r>
              <a:rPr lang="en-US" dirty="0"/>
              <a:t>How many Australian dollars will Anne get for her Singapore dollars?</a:t>
            </a:r>
          </a:p>
        </p:txBody>
      </p:sp>
    </p:spTree>
    <p:extLst>
      <p:ext uri="{BB962C8B-B14F-4D97-AF65-F5344CB8AC3E}">
        <p14:creationId xmlns:p14="http://schemas.microsoft.com/office/powerpoint/2010/main" val="1812764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496</TotalTime>
  <Words>3411</Words>
  <Application>Microsoft Office PowerPoint</Application>
  <PresentationFormat>On-screen Show (4:3)</PresentationFormat>
  <Paragraphs>349</Paragraphs>
  <Slides>30</Slides>
  <Notes>30</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 Math</vt:lpstr>
      <vt:lpstr>Rockwell</vt:lpstr>
      <vt:lpstr>Rockwell Condensed</vt:lpstr>
      <vt:lpstr>Wingdings</vt:lpstr>
      <vt:lpstr>Wood Type</vt:lpstr>
      <vt:lpstr>International Corporate Finance</vt:lpstr>
      <vt:lpstr>Cross Rates</vt:lpstr>
      <vt:lpstr>Recall: Cross Rates</vt:lpstr>
      <vt:lpstr>Recall: Cross Rates</vt:lpstr>
      <vt:lpstr>Recall: Cross Rates</vt:lpstr>
      <vt:lpstr>Cross Rates</vt:lpstr>
      <vt:lpstr>Cross Rates</vt:lpstr>
      <vt:lpstr>Cross Rates</vt:lpstr>
      <vt:lpstr>Cross Rates</vt:lpstr>
      <vt:lpstr>Cross Rates</vt:lpstr>
      <vt:lpstr>CROSS RATES - Algorithm</vt:lpstr>
      <vt:lpstr>Example: CAD/JPY Cross Rate</vt:lpstr>
      <vt:lpstr>Example: CAD/JPY Cross Rate</vt:lpstr>
      <vt:lpstr>Example: CAD/JPY Cross Rate</vt:lpstr>
      <vt:lpstr>Example: CAD/JPY Cross Rate</vt:lpstr>
      <vt:lpstr>Example-2</vt:lpstr>
      <vt:lpstr>Example-2</vt:lpstr>
      <vt:lpstr>Example-2</vt:lpstr>
      <vt:lpstr>A more realistic Triangular Arbitrage Example:</vt:lpstr>
      <vt:lpstr>A more realistic Triangular Arbitrage Example:</vt:lpstr>
      <vt:lpstr>A more realistic Triangular Arbitrage Example:</vt:lpstr>
      <vt:lpstr>Cross Rate and Arbitrage Check</vt:lpstr>
      <vt:lpstr>PowerPoint Presentation</vt:lpstr>
      <vt:lpstr>PowerPoint Presentation</vt:lpstr>
      <vt:lpstr>FX SWAPS</vt:lpstr>
      <vt:lpstr>RECALL: FX Swaps</vt:lpstr>
      <vt:lpstr>FX SWAPS</vt:lpstr>
      <vt:lpstr>FX Swaps</vt:lpstr>
      <vt:lpstr>FX Swaps</vt:lpstr>
      <vt:lpstr>FX Swaps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CHAPTER 3</dc:title>
  <dc:creator>Nicole M</dc:creator>
  <cp:lastModifiedBy>Admin User</cp:lastModifiedBy>
  <cp:revision>190</cp:revision>
  <cp:lastPrinted>2020-03-13T15:43:23Z</cp:lastPrinted>
  <dcterms:created xsi:type="dcterms:W3CDTF">2019-11-25T00:57:27Z</dcterms:created>
  <dcterms:modified xsi:type="dcterms:W3CDTF">2021-03-26T19:49:48Z</dcterms:modified>
</cp:coreProperties>
</file>