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60" r:id="rId3"/>
    <p:sldId id="261" r:id="rId4"/>
    <p:sldId id="262" r:id="rId5"/>
    <p:sldId id="259" r:id="rId6"/>
    <p:sldId id="263" r:id="rId7"/>
    <p:sldId id="264" r:id="rId8"/>
    <p:sldId id="265" r:id="rId9"/>
    <p:sldId id="266" r:id="rId10"/>
    <p:sldId id="267" r:id="rId11"/>
    <p:sldId id="269" r:id="rId12"/>
    <p:sldId id="270" r:id="rId13"/>
    <p:sldId id="268" r:id="rId14"/>
    <p:sldId id="272" r:id="rId15"/>
    <p:sldId id="271" r:id="rId16"/>
    <p:sldId id="273" r:id="rId17"/>
    <p:sldId id="274" r:id="rId18"/>
    <p:sldId id="309" r:id="rId19"/>
    <p:sldId id="310" r:id="rId20"/>
    <p:sldId id="275" r:id="rId21"/>
    <p:sldId id="276" r:id="rId22"/>
    <p:sldId id="277" r:id="rId23"/>
    <p:sldId id="311" r:id="rId24"/>
    <p:sldId id="280" r:id="rId25"/>
    <p:sldId id="281" r:id="rId26"/>
    <p:sldId id="282" r:id="rId27"/>
    <p:sldId id="315" r:id="rId28"/>
    <p:sldId id="283" r:id="rId29"/>
    <p:sldId id="284" r:id="rId30"/>
    <p:sldId id="312"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13" r:id="rId46"/>
    <p:sldId id="299" r:id="rId47"/>
    <p:sldId id="300" r:id="rId48"/>
    <p:sldId id="301" r:id="rId49"/>
    <p:sldId id="302" r:id="rId50"/>
    <p:sldId id="303" r:id="rId51"/>
    <p:sldId id="304" r:id="rId52"/>
    <p:sldId id="314" r:id="rId53"/>
    <p:sldId id="305" r:id="rId54"/>
    <p:sldId id="306" r:id="rId55"/>
    <p:sldId id="307" r:id="rId56"/>
    <p:sldId id="308" r:id="rId57"/>
  </p:sldIdLst>
  <p:sldSz cx="9144000" cy="6858000" type="screen4x3"/>
  <p:notesSz cx="9296400" cy="6858000"/>
  <p:custDataLst>
    <p:tags r:id="rId6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961"/>
    <a:srgbClr val="FFCCFF"/>
    <a:srgbClr val="CCFFCC"/>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56" d="100"/>
          <a:sy n="56" d="100"/>
        </p:scale>
        <p:origin x="133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7"/>
    </p:cViewPr>
  </p:sorterViewPr>
  <p:notesViewPr>
    <p:cSldViewPr>
      <p:cViewPr varScale="1">
        <p:scale>
          <a:sx n="53" d="100"/>
          <a:sy n="53" d="100"/>
        </p:scale>
        <p:origin x="-1926" y="-90"/>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ybar\Downloads\statx-210402-184744.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b="1" dirty="0">
                <a:solidFill>
                  <a:srgbClr val="002060"/>
                </a:solidFill>
              </a:rPr>
              <a:t>Interest Rate Swap</a:t>
            </a:r>
            <a:r>
              <a:rPr lang="en-US" sz="2000" b="1" baseline="0" dirty="0">
                <a:solidFill>
                  <a:srgbClr val="002060"/>
                </a:solidFill>
              </a:rPr>
              <a:t> Volume Outstanding Notional</a:t>
            </a:r>
          </a:p>
          <a:p>
            <a:pPr>
              <a:defRPr sz="2400"/>
            </a:pPr>
            <a:r>
              <a:rPr lang="en-US" sz="2000" b="1" baseline="0" dirty="0">
                <a:solidFill>
                  <a:srgbClr val="002060"/>
                </a:solidFill>
              </a:rPr>
              <a:t>(Trillion USD) </a:t>
            </a:r>
            <a:endParaRPr lang="en-US" sz="2000" b="1" dirty="0">
              <a:solidFill>
                <a:srgbClr val="002060"/>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spPr>
            <a:solidFill>
              <a:srgbClr val="C00000"/>
            </a:solidFill>
            <a:ln>
              <a:noFill/>
            </a:ln>
            <a:effectLst/>
          </c:spPr>
          <c:cat>
            <c:strRef>
              <c:f>Sheet1!$A$2:$A$46</c:f>
              <c:strCache>
                <c:ptCount val="45"/>
                <c:pt idx="0">
                  <c:v>30/06/1998</c:v>
                </c:pt>
                <c:pt idx="1">
                  <c:v>31/12/1998</c:v>
                </c:pt>
                <c:pt idx="2">
                  <c:v>30/06/1999</c:v>
                </c:pt>
                <c:pt idx="3">
                  <c:v>31/12/1999</c:v>
                </c:pt>
                <c:pt idx="4">
                  <c:v>30/06/2000</c:v>
                </c:pt>
                <c:pt idx="5">
                  <c:v>31/12/2000</c:v>
                </c:pt>
                <c:pt idx="6">
                  <c:v>30/06/2001</c:v>
                </c:pt>
                <c:pt idx="7">
                  <c:v>31/12/2001</c:v>
                </c:pt>
                <c:pt idx="8">
                  <c:v>30/06/2002</c:v>
                </c:pt>
                <c:pt idx="9">
                  <c:v>31/12/2002</c:v>
                </c:pt>
                <c:pt idx="10">
                  <c:v>30/06/2003</c:v>
                </c:pt>
                <c:pt idx="11">
                  <c:v>31/12/2003</c:v>
                </c:pt>
                <c:pt idx="12">
                  <c:v>30/06/2004</c:v>
                </c:pt>
                <c:pt idx="13">
                  <c:v>31/12/2004</c:v>
                </c:pt>
                <c:pt idx="14">
                  <c:v>30/06/2005</c:v>
                </c:pt>
                <c:pt idx="15">
                  <c:v>31/12/2005</c:v>
                </c:pt>
                <c:pt idx="16">
                  <c:v>30/06/2006</c:v>
                </c:pt>
                <c:pt idx="17">
                  <c:v>31/12/2006</c:v>
                </c:pt>
                <c:pt idx="18">
                  <c:v>30/06/2007</c:v>
                </c:pt>
                <c:pt idx="19">
                  <c:v>31/12/2007</c:v>
                </c:pt>
                <c:pt idx="20">
                  <c:v>30/06/2008</c:v>
                </c:pt>
                <c:pt idx="21">
                  <c:v>31/12/2008</c:v>
                </c:pt>
                <c:pt idx="22">
                  <c:v>30/06/2009</c:v>
                </c:pt>
                <c:pt idx="23">
                  <c:v>31/12/2009</c:v>
                </c:pt>
                <c:pt idx="24">
                  <c:v>30/06/2010</c:v>
                </c:pt>
                <c:pt idx="25">
                  <c:v>31/12/2010</c:v>
                </c:pt>
                <c:pt idx="26">
                  <c:v>30/06/2011</c:v>
                </c:pt>
                <c:pt idx="27">
                  <c:v>31/12/2011</c:v>
                </c:pt>
                <c:pt idx="28">
                  <c:v>30/06/2012</c:v>
                </c:pt>
                <c:pt idx="29">
                  <c:v>31/12/2012</c:v>
                </c:pt>
                <c:pt idx="30">
                  <c:v>30/06/2013</c:v>
                </c:pt>
                <c:pt idx="31">
                  <c:v>31/12/2013</c:v>
                </c:pt>
                <c:pt idx="32">
                  <c:v>30/06/2014</c:v>
                </c:pt>
                <c:pt idx="33">
                  <c:v>31/12/2014</c:v>
                </c:pt>
                <c:pt idx="34">
                  <c:v>30/06/2015</c:v>
                </c:pt>
                <c:pt idx="35">
                  <c:v>31/12/2015</c:v>
                </c:pt>
                <c:pt idx="36">
                  <c:v>30/06/2016</c:v>
                </c:pt>
                <c:pt idx="37">
                  <c:v>31/12/2016</c:v>
                </c:pt>
                <c:pt idx="38">
                  <c:v>30/06/2017</c:v>
                </c:pt>
                <c:pt idx="39">
                  <c:v>31/12/2017</c:v>
                </c:pt>
                <c:pt idx="40">
                  <c:v>30/06/2018</c:v>
                </c:pt>
                <c:pt idx="41">
                  <c:v>31/12/2018</c:v>
                </c:pt>
                <c:pt idx="42">
                  <c:v>30/06/2019</c:v>
                </c:pt>
                <c:pt idx="43">
                  <c:v>31/12/2019</c:v>
                </c:pt>
                <c:pt idx="44">
                  <c:v>30/06/2020</c:v>
                </c:pt>
              </c:strCache>
            </c:strRef>
          </c:cat>
          <c:val>
            <c:numRef>
              <c:f>Sheet1!$B$2:$B$46</c:f>
              <c:numCache>
                <c:formatCode>_(* #,##0.00_);_(* \(#,##0.00\);_(* "-"??_);_(@_)</c:formatCode>
                <c:ptCount val="45"/>
                <c:pt idx="0">
                  <c:v>316.11099999999999</c:v>
                </c:pt>
                <c:pt idx="1">
                  <c:v>330.952</c:v>
                </c:pt>
                <c:pt idx="2">
                  <c:v>361.089</c:v>
                </c:pt>
                <c:pt idx="3">
                  <c:v>386.46199999999999</c:v>
                </c:pt>
                <c:pt idx="4">
                  <c:v>404.63499999999999</c:v>
                </c:pt>
                <c:pt idx="5">
                  <c:v>429.27300000000002</c:v>
                </c:pt>
                <c:pt idx="6">
                  <c:v>418.24599999999998</c:v>
                </c:pt>
                <c:pt idx="7">
                  <c:v>539.93899999999996</c:v>
                </c:pt>
                <c:pt idx="8">
                  <c:v>512.505</c:v>
                </c:pt>
                <c:pt idx="9">
                  <c:v>519.20799999999997</c:v>
                </c:pt>
                <c:pt idx="10">
                  <c:v>515.42700000000002</c:v>
                </c:pt>
                <c:pt idx="11">
                  <c:v>511.48500000000001</c:v>
                </c:pt>
                <c:pt idx="12">
                  <c:v>502.85</c:v>
                </c:pt>
                <c:pt idx="13">
                  <c:v>502.06</c:v>
                </c:pt>
                <c:pt idx="14">
                  <c:v>504.61500000000001</c:v>
                </c:pt>
                <c:pt idx="15">
                  <c:v>521.78800000000001</c:v>
                </c:pt>
                <c:pt idx="16">
                  <c:v>523.01099999999997</c:v>
                </c:pt>
                <c:pt idx="17">
                  <c:v>546.63699999999994</c:v>
                </c:pt>
                <c:pt idx="18">
                  <c:v>580.28700000000003</c:v>
                </c:pt>
                <c:pt idx="19">
                  <c:v>573.82100000000003</c:v>
                </c:pt>
                <c:pt idx="20">
                  <c:v>571.69500000000005</c:v>
                </c:pt>
                <c:pt idx="21">
                  <c:v>631.61199999999997</c:v>
                </c:pt>
                <c:pt idx="22">
                  <c:v>693.95799999999997</c:v>
                </c:pt>
                <c:pt idx="23">
                  <c:v>676.87</c:v>
                </c:pt>
                <c:pt idx="24">
                  <c:v>666.03200000000004</c:v>
                </c:pt>
                <c:pt idx="25">
                  <c:v>643.89300000000003</c:v>
                </c:pt>
                <c:pt idx="26">
                  <c:v>618.423</c:v>
                </c:pt>
                <c:pt idx="27">
                  <c:v>581.36599999999999</c:v>
                </c:pt>
                <c:pt idx="28">
                  <c:v>572.14200000000005</c:v>
                </c:pt>
                <c:pt idx="29">
                  <c:v>652.61099999999999</c:v>
                </c:pt>
                <c:pt idx="30">
                  <c:v>619.25699999999995</c:v>
                </c:pt>
                <c:pt idx="31">
                  <c:v>534.55999999999995</c:v>
                </c:pt>
                <c:pt idx="32">
                  <c:v>514.50099999999998</c:v>
                </c:pt>
                <c:pt idx="33">
                  <c:v>508.48500000000001</c:v>
                </c:pt>
                <c:pt idx="34">
                  <c:v>480.56700000000001</c:v>
                </c:pt>
                <c:pt idx="35">
                  <c:v>461.45600000000002</c:v>
                </c:pt>
                <c:pt idx="36">
                  <c:v>449.59899999999999</c:v>
                </c:pt>
                <c:pt idx="37">
                  <c:v>422.649</c:v>
                </c:pt>
                <c:pt idx="38">
                  <c:v>421.59300000000002</c:v>
                </c:pt>
                <c:pt idx="39">
                  <c:v>405.64299999999997</c:v>
                </c:pt>
                <c:pt idx="40">
                  <c:v>423.178</c:v>
                </c:pt>
                <c:pt idx="41">
                  <c:v>405.51299999999998</c:v>
                </c:pt>
                <c:pt idx="42">
                  <c:v>441.91300000000001</c:v>
                </c:pt>
                <c:pt idx="43">
                  <c:v>408.38200000000001</c:v>
                </c:pt>
                <c:pt idx="44">
                  <c:v>456.43599999999998</c:v>
                </c:pt>
              </c:numCache>
            </c:numRef>
          </c:val>
          <c:extLst>
            <c:ext xmlns:c16="http://schemas.microsoft.com/office/drawing/2014/chart" uri="{C3380CC4-5D6E-409C-BE32-E72D297353CC}">
              <c16:uniqueId val="{00000000-76CB-4C12-A6B1-4A9A086C46E1}"/>
            </c:ext>
          </c:extLst>
        </c:ser>
        <c:dLbls>
          <c:showLegendKey val="0"/>
          <c:showVal val="0"/>
          <c:showCatName val="0"/>
          <c:showSerName val="0"/>
          <c:showPercent val="0"/>
          <c:showBubbleSize val="0"/>
        </c:dLbls>
        <c:axId val="1284236351"/>
        <c:axId val="1284247999"/>
      </c:areaChart>
      <c:catAx>
        <c:axId val="12842363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247999"/>
        <c:crosses val="autoZero"/>
        <c:auto val="1"/>
        <c:lblAlgn val="ctr"/>
        <c:lblOffset val="100"/>
        <c:noMultiLvlLbl val="0"/>
      </c:catAx>
      <c:valAx>
        <c:axId val="1284247999"/>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128423635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solidFill>
                  <a:srgbClr val="002060"/>
                </a:solidFill>
              </a:rPr>
              <a:t>Currency Swaps </a:t>
            </a:r>
            <a:r>
              <a:rPr lang="en-US" sz="2000" b="1" i="0" u="none" strike="noStrike" baseline="0">
                <a:solidFill>
                  <a:srgbClr val="002060"/>
                </a:solidFill>
                <a:effectLst/>
              </a:rPr>
              <a:t>Volume Outstanding  Notional</a:t>
            </a:r>
          </a:p>
          <a:p>
            <a:pPr>
              <a:defRPr sz="2000"/>
            </a:pPr>
            <a:r>
              <a:rPr lang="en-US" sz="2000" b="1" i="0" u="none" strike="noStrike" baseline="0">
                <a:solidFill>
                  <a:srgbClr val="002060"/>
                </a:solidFill>
                <a:effectLst/>
              </a:rPr>
              <a:t>(Trillion USD)</a:t>
            </a:r>
            <a:endParaRPr lang="en-US" sz="2000" b="1">
              <a:solidFill>
                <a:srgbClr val="002060"/>
              </a:solidFill>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1"/>
          <c:tx>
            <c:strRef>
              <c:f>Sheet1!$C$1</c:f>
              <c:strCache>
                <c:ptCount val="1"/>
                <c:pt idx="0">
                  <c:v>Currency Swaps </c:v>
                </c:pt>
              </c:strCache>
            </c:strRef>
          </c:tx>
          <c:spPr>
            <a:solidFill>
              <a:schemeClr val="accent2"/>
            </a:solidFill>
            <a:ln>
              <a:noFill/>
            </a:ln>
            <a:effectLst/>
          </c:spPr>
          <c:cat>
            <c:strRef>
              <c:f>Sheet1!$A$2:$A$46</c:f>
              <c:strCache>
                <c:ptCount val="45"/>
                <c:pt idx="0">
                  <c:v>30/06/1998</c:v>
                </c:pt>
                <c:pt idx="1">
                  <c:v>31/12/1998</c:v>
                </c:pt>
                <c:pt idx="2">
                  <c:v>30/06/1999</c:v>
                </c:pt>
                <c:pt idx="3">
                  <c:v>31/12/1999</c:v>
                </c:pt>
                <c:pt idx="4">
                  <c:v>30/06/2000</c:v>
                </c:pt>
                <c:pt idx="5">
                  <c:v>31/12/2000</c:v>
                </c:pt>
                <c:pt idx="6">
                  <c:v>30/06/2001</c:v>
                </c:pt>
                <c:pt idx="7">
                  <c:v>31/12/2001</c:v>
                </c:pt>
                <c:pt idx="8">
                  <c:v>30/06/2002</c:v>
                </c:pt>
                <c:pt idx="9">
                  <c:v>31/12/2002</c:v>
                </c:pt>
                <c:pt idx="10">
                  <c:v>30/06/2003</c:v>
                </c:pt>
                <c:pt idx="11">
                  <c:v>31/12/2003</c:v>
                </c:pt>
                <c:pt idx="12">
                  <c:v>30/06/2004</c:v>
                </c:pt>
                <c:pt idx="13">
                  <c:v>31/12/2004</c:v>
                </c:pt>
                <c:pt idx="14">
                  <c:v>30/06/2005</c:v>
                </c:pt>
                <c:pt idx="15">
                  <c:v>31/12/2005</c:v>
                </c:pt>
                <c:pt idx="16">
                  <c:v>30/06/2006</c:v>
                </c:pt>
                <c:pt idx="17">
                  <c:v>31/12/2006</c:v>
                </c:pt>
                <c:pt idx="18">
                  <c:v>30/06/2007</c:v>
                </c:pt>
                <c:pt idx="19">
                  <c:v>31/12/2007</c:v>
                </c:pt>
                <c:pt idx="20">
                  <c:v>30/06/2008</c:v>
                </c:pt>
                <c:pt idx="21">
                  <c:v>31/12/2008</c:v>
                </c:pt>
                <c:pt idx="22">
                  <c:v>30/06/2009</c:v>
                </c:pt>
                <c:pt idx="23">
                  <c:v>31/12/2009</c:v>
                </c:pt>
                <c:pt idx="24">
                  <c:v>30/06/2010</c:v>
                </c:pt>
                <c:pt idx="25">
                  <c:v>31/12/2010</c:v>
                </c:pt>
                <c:pt idx="26">
                  <c:v>30/06/2011</c:v>
                </c:pt>
                <c:pt idx="27">
                  <c:v>31/12/2011</c:v>
                </c:pt>
                <c:pt idx="28">
                  <c:v>30/06/2012</c:v>
                </c:pt>
                <c:pt idx="29">
                  <c:v>31/12/2012</c:v>
                </c:pt>
                <c:pt idx="30">
                  <c:v>30/06/2013</c:v>
                </c:pt>
                <c:pt idx="31">
                  <c:v>31/12/2013</c:v>
                </c:pt>
                <c:pt idx="32">
                  <c:v>30/06/2014</c:v>
                </c:pt>
                <c:pt idx="33">
                  <c:v>31/12/2014</c:v>
                </c:pt>
                <c:pt idx="34">
                  <c:v>30/06/2015</c:v>
                </c:pt>
                <c:pt idx="35">
                  <c:v>31/12/2015</c:v>
                </c:pt>
                <c:pt idx="36">
                  <c:v>30/06/2016</c:v>
                </c:pt>
                <c:pt idx="37">
                  <c:v>31/12/2016</c:v>
                </c:pt>
                <c:pt idx="38">
                  <c:v>30/06/2017</c:v>
                </c:pt>
                <c:pt idx="39">
                  <c:v>31/12/2017</c:v>
                </c:pt>
                <c:pt idx="40">
                  <c:v>30/06/2018</c:v>
                </c:pt>
                <c:pt idx="41">
                  <c:v>31/12/2018</c:v>
                </c:pt>
                <c:pt idx="42">
                  <c:v>30/06/2019</c:v>
                </c:pt>
                <c:pt idx="43">
                  <c:v>31/12/2019</c:v>
                </c:pt>
                <c:pt idx="44">
                  <c:v>30/06/2020</c:v>
                </c:pt>
              </c:strCache>
            </c:strRef>
          </c:cat>
          <c:val>
            <c:numRef>
              <c:f>Sheet1!$C$2:$C$46</c:f>
              <c:numCache>
                <c:formatCode>_(* #,##0.00_);_(* \(#,##0.00\);_(* "-"??_);_(@_)</c:formatCode>
                <c:ptCount val="45"/>
                <c:pt idx="0">
                  <c:v>2.6718918999999999</c:v>
                </c:pt>
                <c:pt idx="1">
                  <c:v>2.774268213</c:v>
                </c:pt>
                <c:pt idx="2">
                  <c:v>2.9037721379999999</c:v>
                </c:pt>
                <c:pt idx="3">
                  <c:v>3.0950927349999997</c:v>
                </c:pt>
                <c:pt idx="4">
                  <c:v>3.690007182</c:v>
                </c:pt>
                <c:pt idx="5">
                  <c:v>4.3024655000000003</c:v>
                </c:pt>
                <c:pt idx="6">
                  <c:v>4.4665329689999993</c:v>
                </c:pt>
                <c:pt idx="7">
                  <c:v>4.8164722869999999</c:v>
                </c:pt>
                <c:pt idx="8">
                  <c:v>5.1713141309999999</c:v>
                </c:pt>
                <c:pt idx="9">
                  <c:v>5.9595111969999994</c:v>
                </c:pt>
                <c:pt idx="10">
                  <c:v>7.3017115300000004</c:v>
                </c:pt>
                <c:pt idx="11">
                  <c:v>7.9385870000000001</c:v>
                </c:pt>
                <c:pt idx="12">
                  <c:v>9.2865544260000004</c:v>
                </c:pt>
                <c:pt idx="13">
                  <c:v>9.3985542599999992</c:v>
                </c:pt>
                <c:pt idx="14">
                  <c:v>9.7348185300000001</c:v>
                </c:pt>
                <c:pt idx="15">
                  <c:v>11.228537770999999</c:v>
                </c:pt>
                <c:pt idx="16">
                  <c:v>12.511442367000001</c:v>
                </c:pt>
                <c:pt idx="17">
                  <c:v>14.130188499999999</c:v>
                </c:pt>
                <c:pt idx="18">
                  <c:v>16.444595017999998</c:v>
                </c:pt>
                <c:pt idx="19">
                  <c:v>18.715051658</c:v>
                </c:pt>
                <c:pt idx="20">
                  <c:v>17.082423078000001</c:v>
                </c:pt>
                <c:pt idx="21">
                  <c:v>17.200717086000001</c:v>
                </c:pt>
                <c:pt idx="22">
                  <c:v>18.671259329000002</c:v>
                </c:pt>
                <c:pt idx="23">
                  <c:v>18.902949</c:v>
                </c:pt>
                <c:pt idx="24">
                  <c:v>21.894611580999999</c:v>
                </c:pt>
                <c:pt idx="25">
                  <c:v>25.313511552999998</c:v>
                </c:pt>
                <c:pt idx="26">
                  <c:v>25.618686497999999</c:v>
                </c:pt>
                <c:pt idx="27">
                  <c:v>26.955391224</c:v>
                </c:pt>
                <c:pt idx="28">
                  <c:v>28.194760711000001</c:v>
                </c:pt>
                <c:pt idx="29">
                  <c:v>26.292007462000001</c:v>
                </c:pt>
                <c:pt idx="30">
                  <c:v>27.119148045999999</c:v>
                </c:pt>
                <c:pt idx="31">
                  <c:v>27.767918006999999</c:v>
                </c:pt>
                <c:pt idx="32">
                  <c:v>25.519139019000001</c:v>
                </c:pt>
                <c:pt idx="33">
                  <c:v>24.863733557</c:v>
                </c:pt>
                <c:pt idx="34">
                  <c:v>23.909149118000002</c:v>
                </c:pt>
                <c:pt idx="35">
                  <c:v>25.159568537999998</c:v>
                </c:pt>
                <c:pt idx="36">
                  <c:v>22.971385940000001</c:v>
                </c:pt>
                <c:pt idx="37">
                  <c:v>24.532145113999999</c:v>
                </c:pt>
                <c:pt idx="38">
                  <c:v>25.534944111999998</c:v>
                </c:pt>
                <c:pt idx="39">
                  <c:v>26.011650460000002</c:v>
                </c:pt>
                <c:pt idx="40">
                  <c:v>24.856078545000003</c:v>
                </c:pt>
                <c:pt idx="41">
                  <c:v>26.442839397999997</c:v>
                </c:pt>
                <c:pt idx="42">
                  <c:v>26.287696954000001</c:v>
                </c:pt>
                <c:pt idx="43">
                  <c:v>26.236388048000002</c:v>
                </c:pt>
                <c:pt idx="44">
                  <c:v>26.236388048000002</c:v>
                </c:pt>
              </c:numCache>
            </c:numRef>
          </c:val>
          <c:extLst>
            <c:ext xmlns:c16="http://schemas.microsoft.com/office/drawing/2014/chart" uri="{C3380CC4-5D6E-409C-BE32-E72D297353CC}">
              <c16:uniqueId val="{00000000-E975-42EA-B929-EED9662C2FF0}"/>
            </c:ext>
          </c:extLst>
        </c:ser>
        <c:dLbls>
          <c:showLegendKey val="0"/>
          <c:showVal val="0"/>
          <c:showCatName val="0"/>
          <c:showSerName val="0"/>
          <c:showPercent val="0"/>
          <c:showBubbleSize val="0"/>
        </c:dLbls>
        <c:axId val="1282556031"/>
        <c:axId val="1282547711"/>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Interest Rate Swaps </c:v>
                      </c:pt>
                    </c:strCache>
                  </c:strRef>
                </c:tx>
                <c:spPr>
                  <a:solidFill>
                    <a:schemeClr val="accent1"/>
                  </a:solidFill>
                  <a:ln>
                    <a:noFill/>
                  </a:ln>
                  <a:effectLst/>
                </c:spPr>
                <c:cat>
                  <c:strRef>
                    <c:extLst>
                      <c:ext uri="{02D57815-91ED-43cb-92C2-25804820EDAC}">
                        <c15:formulaRef>
                          <c15:sqref>Sheet1!$A$2:$A$46</c15:sqref>
                        </c15:formulaRef>
                      </c:ext>
                    </c:extLst>
                    <c:strCache>
                      <c:ptCount val="45"/>
                      <c:pt idx="0">
                        <c:v>30/06/1998</c:v>
                      </c:pt>
                      <c:pt idx="1">
                        <c:v>31/12/1998</c:v>
                      </c:pt>
                      <c:pt idx="2">
                        <c:v>30/06/1999</c:v>
                      </c:pt>
                      <c:pt idx="3">
                        <c:v>31/12/1999</c:v>
                      </c:pt>
                      <c:pt idx="4">
                        <c:v>30/06/2000</c:v>
                      </c:pt>
                      <c:pt idx="5">
                        <c:v>31/12/2000</c:v>
                      </c:pt>
                      <c:pt idx="6">
                        <c:v>30/06/2001</c:v>
                      </c:pt>
                      <c:pt idx="7">
                        <c:v>31/12/2001</c:v>
                      </c:pt>
                      <c:pt idx="8">
                        <c:v>30/06/2002</c:v>
                      </c:pt>
                      <c:pt idx="9">
                        <c:v>31/12/2002</c:v>
                      </c:pt>
                      <c:pt idx="10">
                        <c:v>30/06/2003</c:v>
                      </c:pt>
                      <c:pt idx="11">
                        <c:v>31/12/2003</c:v>
                      </c:pt>
                      <c:pt idx="12">
                        <c:v>30/06/2004</c:v>
                      </c:pt>
                      <c:pt idx="13">
                        <c:v>31/12/2004</c:v>
                      </c:pt>
                      <c:pt idx="14">
                        <c:v>30/06/2005</c:v>
                      </c:pt>
                      <c:pt idx="15">
                        <c:v>31/12/2005</c:v>
                      </c:pt>
                      <c:pt idx="16">
                        <c:v>30/06/2006</c:v>
                      </c:pt>
                      <c:pt idx="17">
                        <c:v>31/12/2006</c:v>
                      </c:pt>
                      <c:pt idx="18">
                        <c:v>30/06/2007</c:v>
                      </c:pt>
                      <c:pt idx="19">
                        <c:v>31/12/2007</c:v>
                      </c:pt>
                      <c:pt idx="20">
                        <c:v>30/06/2008</c:v>
                      </c:pt>
                      <c:pt idx="21">
                        <c:v>31/12/2008</c:v>
                      </c:pt>
                      <c:pt idx="22">
                        <c:v>30/06/2009</c:v>
                      </c:pt>
                      <c:pt idx="23">
                        <c:v>31/12/2009</c:v>
                      </c:pt>
                      <c:pt idx="24">
                        <c:v>30/06/2010</c:v>
                      </c:pt>
                      <c:pt idx="25">
                        <c:v>31/12/2010</c:v>
                      </c:pt>
                      <c:pt idx="26">
                        <c:v>30/06/2011</c:v>
                      </c:pt>
                      <c:pt idx="27">
                        <c:v>31/12/2011</c:v>
                      </c:pt>
                      <c:pt idx="28">
                        <c:v>30/06/2012</c:v>
                      </c:pt>
                      <c:pt idx="29">
                        <c:v>31/12/2012</c:v>
                      </c:pt>
                      <c:pt idx="30">
                        <c:v>30/06/2013</c:v>
                      </c:pt>
                      <c:pt idx="31">
                        <c:v>31/12/2013</c:v>
                      </c:pt>
                      <c:pt idx="32">
                        <c:v>30/06/2014</c:v>
                      </c:pt>
                      <c:pt idx="33">
                        <c:v>31/12/2014</c:v>
                      </c:pt>
                      <c:pt idx="34">
                        <c:v>30/06/2015</c:v>
                      </c:pt>
                      <c:pt idx="35">
                        <c:v>31/12/2015</c:v>
                      </c:pt>
                      <c:pt idx="36">
                        <c:v>30/06/2016</c:v>
                      </c:pt>
                      <c:pt idx="37">
                        <c:v>31/12/2016</c:v>
                      </c:pt>
                      <c:pt idx="38">
                        <c:v>30/06/2017</c:v>
                      </c:pt>
                      <c:pt idx="39">
                        <c:v>31/12/2017</c:v>
                      </c:pt>
                      <c:pt idx="40">
                        <c:v>30/06/2018</c:v>
                      </c:pt>
                      <c:pt idx="41">
                        <c:v>31/12/2018</c:v>
                      </c:pt>
                      <c:pt idx="42">
                        <c:v>30/06/2019</c:v>
                      </c:pt>
                      <c:pt idx="43">
                        <c:v>31/12/2019</c:v>
                      </c:pt>
                      <c:pt idx="44">
                        <c:v>30/06/2020</c:v>
                      </c:pt>
                    </c:strCache>
                  </c:strRef>
                </c:cat>
                <c:val>
                  <c:numRef>
                    <c:extLst>
                      <c:ext uri="{02D57815-91ED-43cb-92C2-25804820EDAC}">
                        <c15:formulaRef>
                          <c15:sqref>Sheet1!$B$2:$B$46</c15:sqref>
                        </c15:formulaRef>
                      </c:ext>
                    </c:extLst>
                    <c:numCache>
                      <c:formatCode>_(* #,##0.00_);_(* \(#,##0.00\);_(* "-"??_);_(@_)</c:formatCode>
                      <c:ptCount val="45"/>
                      <c:pt idx="0">
                        <c:v>316.11099999999999</c:v>
                      </c:pt>
                      <c:pt idx="1">
                        <c:v>330.952</c:v>
                      </c:pt>
                      <c:pt idx="2">
                        <c:v>361.089</c:v>
                      </c:pt>
                      <c:pt idx="3">
                        <c:v>386.46199999999999</c:v>
                      </c:pt>
                      <c:pt idx="4">
                        <c:v>404.63499999999999</c:v>
                      </c:pt>
                      <c:pt idx="5">
                        <c:v>429.27300000000002</c:v>
                      </c:pt>
                      <c:pt idx="6">
                        <c:v>418.24599999999998</c:v>
                      </c:pt>
                      <c:pt idx="7">
                        <c:v>539.93899999999996</c:v>
                      </c:pt>
                      <c:pt idx="8">
                        <c:v>512.505</c:v>
                      </c:pt>
                      <c:pt idx="9">
                        <c:v>519.20799999999997</c:v>
                      </c:pt>
                      <c:pt idx="10">
                        <c:v>515.42700000000002</c:v>
                      </c:pt>
                      <c:pt idx="11">
                        <c:v>511.48500000000001</c:v>
                      </c:pt>
                      <c:pt idx="12">
                        <c:v>502.85</c:v>
                      </c:pt>
                      <c:pt idx="13">
                        <c:v>502.06</c:v>
                      </c:pt>
                      <c:pt idx="14">
                        <c:v>504.61500000000001</c:v>
                      </c:pt>
                      <c:pt idx="15">
                        <c:v>521.78800000000001</c:v>
                      </c:pt>
                      <c:pt idx="16">
                        <c:v>523.01099999999997</c:v>
                      </c:pt>
                      <c:pt idx="17">
                        <c:v>546.63699999999994</c:v>
                      </c:pt>
                      <c:pt idx="18">
                        <c:v>580.28700000000003</c:v>
                      </c:pt>
                      <c:pt idx="19">
                        <c:v>573.82100000000003</c:v>
                      </c:pt>
                      <c:pt idx="20">
                        <c:v>571.69500000000005</c:v>
                      </c:pt>
                      <c:pt idx="21">
                        <c:v>631.61199999999997</c:v>
                      </c:pt>
                      <c:pt idx="22">
                        <c:v>693.95799999999997</c:v>
                      </c:pt>
                      <c:pt idx="23">
                        <c:v>676.87</c:v>
                      </c:pt>
                      <c:pt idx="24">
                        <c:v>666.03200000000004</c:v>
                      </c:pt>
                      <c:pt idx="25">
                        <c:v>643.89300000000003</c:v>
                      </c:pt>
                      <c:pt idx="26">
                        <c:v>618.423</c:v>
                      </c:pt>
                      <c:pt idx="27">
                        <c:v>581.36599999999999</c:v>
                      </c:pt>
                      <c:pt idx="28">
                        <c:v>572.14200000000005</c:v>
                      </c:pt>
                      <c:pt idx="29">
                        <c:v>652.61099999999999</c:v>
                      </c:pt>
                      <c:pt idx="30">
                        <c:v>619.25699999999995</c:v>
                      </c:pt>
                      <c:pt idx="31">
                        <c:v>534.55999999999995</c:v>
                      </c:pt>
                      <c:pt idx="32">
                        <c:v>514.50099999999998</c:v>
                      </c:pt>
                      <c:pt idx="33">
                        <c:v>508.48500000000001</c:v>
                      </c:pt>
                      <c:pt idx="34">
                        <c:v>480.56700000000001</c:v>
                      </c:pt>
                      <c:pt idx="35">
                        <c:v>461.45600000000002</c:v>
                      </c:pt>
                      <c:pt idx="36">
                        <c:v>449.59899999999999</c:v>
                      </c:pt>
                      <c:pt idx="37">
                        <c:v>422.649</c:v>
                      </c:pt>
                      <c:pt idx="38">
                        <c:v>421.59300000000002</c:v>
                      </c:pt>
                      <c:pt idx="39">
                        <c:v>405.64299999999997</c:v>
                      </c:pt>
                      <c:pt idx="40">
                        <c:v>423.178</c:v>
                      </c:pt>
                      <c:pt idx="41">
                        <c:v>405.51299999999998</c:v>
                      </c:pt>
                      <c:pt idx="42">
                        <c:v>441.91300000000001</c:v>
                      </c:pt>
                      <c:pt idx="43">
                        <c:v>408.38200000000001</c:v>
                      </c:pt>
                      <c:pt idx="44">
                        <c:v>456.43599999999998</c:v>
                      </c:pt>
                    </c:numCache>
                  </c:numRef>
                </c:val>
                <c:extLst>
                  <c:ext xmlns:c16="http://schemas.microsoft.com/office/drawing/2014/chart" uri="{C3380CC4-5D6E-409C-BE32-E72D297353CC}">
                    <c16:uniqueId val="{00000001-E975-42EA-B929-EED9662C2FF0}"/>
                  </c:ext>
                </c:extLst>
              </c15:ser>
            </c15:filteredAreaSeries>
          </c:ext>
        </c:extLst>
      </c:areaChart>
      <c:catAx>
        <c:axId val="12825560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2547711"/>
        <c:crosses val="autoZero"/>
        <c:auto val="1"/>
        <c:lblAlgn val="ctr"/>
        <c:lblOffset val="100"/>
        <c:noMultiLvlLbl val="0"/>
      </c:catAx>
      <c:valAx>
        <c:axId val="1282547711"/>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2556031"/>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2B71D-718A-4B31-83D5-1253E7C74B75}" type="slidenum">
              <a:rPr lang="en-US" altLang="en-US"/>
              <a:pPr/>
              <a:t>‹#›</a:t>
            </a:fld>
            <a:endParaRPr lang="en-US" altLang="en-US"/>
          </a:p>
        </p:txBody>
      </p:sp>
    </p:spTree>
    <p:extLst>
      <p:ext uri="{BB962C8B-B14F-4D97-AF65-F5344CB8AC3E}">
        <p14:creationId xmlns:p14="http://schemas.microsoft.com/office/powerpoint/2010/main" val="277691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994A51-4A4F-4E75-85BB-7DB1AFD40A59}" type="slidenum">
              <a:rPr lang="en-US" altLang="en-US"/>
              <a:pPr/>
              <a:t>‹#›</a:t>
            </a:fld>
            <a:endParaRPr lang="en-US" altLang="en-US"/>
          </a:p>
        </p:txBody>
      </p:sp>
    </p:spTree>
    <p:extLst>
      <p:ext uri="{BB962C8B-B14F-4D97-AF65-F5344CB8AC3E}">
        <p14:creationId xmlns:p14="http://schemas.microsoft.com/office/powerpoint/2010/main" val="17990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CEB44-7B85-456C-8321-1660C99EF9D9}"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88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39C91-5051-4975-B5AE-E0891FF401AF}" type="slidenum">
              <a:rPr lang="en-US"/>
              <a:pPr/>
              <a:t>33</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470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BDD7A-15D2-4708-A819-0B596C5EE386}" type="slidenum">
              <a:rPr lang="en-US"/>
              <a:pPr/>
              <a:t>34</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626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5CF1A-ABDE-4799-859B-29FFF667C39F}" type="slidenum">
              <a:rPr lang="en-US"/>
              <a:pPr/>
              <a:t>37</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048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C9123-8A56-4679-A2D0-F9E85967142E}" type="slidenum">
              <a:rPr lang="en-US"/>
              <a:pPr/>
              <a:t>38</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947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C5960-EC65-4952-B4CF-F8154E1ACAB1}" type="slidenum">
              <a:rPr lang="en-US"/>
              <a:pPr/>
              <a:t>39</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910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3A427-A971-45E9-A442-7FF89E882A61}" type="slidenum">
              <a:rPr lang="en-US"/>
              <a:pPr/>
              <a:t>40</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494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C168C-9799-4AAF-8467-3B11C04F4E22}" type="slidenum">
              <a:rPr lang="en-US"/>
              <a:pPr/>
              <a:t>42</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04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1BBD1-D758-45F1-A7C3-64E3FAE0110F}" type="slidenum">
              <a:rPr lang="en-US"/>
              <a:pPr/>
              <a:t>43</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530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ADE21-C15C-4C60-988E-B6D7E332AD0D}" type="slidenum">
              <a:rPr lang="en-US"/>
              <a:pPr/>
              <a:t>44</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892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ADE21-C15C-4C60-988E-B6D7E332AD0D}" type="slidenum">
              <a:rPr lang="en-US"/>
              <a:pPr/>
              <a:t>45</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280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C366CD-614B-440A-8A52-1A29CA162940}" type="slidenum">
              <a:rPr lang="en-US" altLang="en-US"/>
              <a:pPr eaLnBrk="1" hangingPunct="1"/>
              <a:t>2</a:t>
            </a:fld>
            <a:endParaRPr lang="en-US" altLang="en-US"/>
          </a:p>
        </p:txBody>
      </p:sp>
      <p:sp>
        <p:nvSpPr>
          <p:cNvPr id="86019" name="Rectangle 2"/>
          <p:cNvSpPr>
            <a:spLocks noGrp="1" noRot="1" noChangeAspect="1" noChangeArrowheads="1" noTextEdit="1"/>
          </p:cNvSpPr>
          <p:nvPr>
            <p:ph type="sldImg"/>
          </p:nvPr>
        </p:nvSpPr>
        <p:spPr>
          <a:xfrm>
            <a:off x="2884488" y="522288"/>
            <a:ext cx="3473450" cy="2606675"/>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14510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9837B-7B45-42B0-BA61-253D06D55873}" type="slidenum">
              <a:rPr lang="en-US"/>
              <a:pPr/>
              <a:t>46</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617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68F7E-1A89-4CC2-AA86-BDE81141A2C0}" type="slidenum">
              <a:rPr lang="en-US"/>
              <a:pPr/>
              <a:t>47</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837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DBF4A-CD5E-459F-9E15-86F87423F87B}" type="slidenum">
              <a:rPr lang="en-US"/>
              <a:pPr/>
              <a:t>48</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8334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0A747-88AA-4C8A-9D7A-CB07441103DF}" type="slidenum">
              <a:rPr lang="en-US"/>
              <a:pPr/>
              <a:t>49</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029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3E163-312B-44BB-9E6B-7F442914D1CB}" type="slidenum">
              <a:rPr lang="en-US"/>
              <a:pPr/>
              <a:t>50</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6451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BC51D-AFBA-41FD-B8A4-3FAEAA7EFF29}" type="slidenum">
              <a:rPr lang="en-US"/>
              <a:pPr/>
              <a:t>51</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3485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BC51D-AFBA-41FD-B8A4-3FAEAA7EFF29}" type="slidenum">
              <a:rPr lang="en-US"/>
              <a:pPr/>
              <a:t>52</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0248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FDFE4-A921-4C70-B589-E2DA9B1C9F2C}" type="slidenum">
              <a:rPr lang="en-US"/>
              <a:pPr/>
              <a:t>53</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6643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BF2F7-C661-48A7-9159-438DF68CB2DE}" type="slidenum">
              <a:rPr lang="en-US"/>
              <a:pPr/>
              <a:t>55</a:t>
            </a:fld>
            <a:endParaRPr lang="en-US"/>
          </a:p>
        </p:txBody>
      </p:sp>
      <p:sp>
        <p:nvSpPr>
          <p:cNvPr id="444418" name="Rectangle 2"/>
          <p:cNvSpPr>
            <a:spLocks noGrp="1" noRot="1" noChangeAspect="1" noChangeArrowheads="1" noTextEdit="1"/>
          </p:cNvSpPr>
          <p:nvPr>
            <p:ph type="sldImg"/>
          </p:nvPr>
        </p:nvSpPr>
        <p:spPr>
          <a:xfrm>
            <a:off x="1111250" y="700088"/>
            <a:ext cx="4641850" cy="3482975"/>
          </a:xfrm>
          <a:ln/>
        </p:spPr>
      </p:sp>
      <p:sp>
        <p:nvSpPr>
          <p:cNvPr id="444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826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2CF72-ED72-4F47-BF01-9071F8A6E7C8}" type="slidenum">
              <a:rPr lang="en-US"/>
              <a:pPr/>
              <a:t>56</a:t>
            </a:fld>
            <a:endParaRPr lang="en-US"/>
          </a:p>
        </p:txBody>
      </p:sp>
      <p:sp>
        <p:nvSpPr>
          <p:cNvPr id="446466" name="Rectangle 2"/>
          <p:cNvSpPr>
            <a:spLocks noGrp="1" noRot="1" noChangeAspect="1" noChangeArrowheads="1" noTextEdit="1"/>
          </p:cNvSpPr>
          <p:nvPr>
            <p:ph type="sldImg"/>
          </p:nvPr>
        </p:nvSpPr>
        <p:spPr>
          <a:xfrm>
            <a:off x="1111250" y="700088"/>
            <a:ext cx="4641850" cy="3482975"/>
          </a:xfrm>
          <a:ln/>
        </p:spPr>
      </p:sp>
      <p:sp>
        <p:nvSpPr>
          <p:cNvPr id="44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75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14657B-A0BA-46CA-9338-4AC13E571FB5}" type="slidenum">
              <a:rPr lang="en-US" altLang="en-US"/>
              <a:pPr eaLnBrk="1" hangingPunct="1"/>
              <a:t>3</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128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BB22D5-6452-4425-993C-8C9BCF07EAD5}" type="slidenum">
              <a:rPr lang="en-US" altLang="en-US"/>
              <a:pPr eaLnBrk="1" hangingPunct="1"/>
              <a:t>4</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0274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60A60-4A4F-4830-9A18-A4BCA82102A5}" type="slidenum">
              <a:rPr lang="en-US"/>
              <a:pPr/>
              <a:t>26</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331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0762A-EE5C-4CA3-AACE-02D93F17E181}" type="slidenum">
              <a:rPr lang="en-US"/>
              <a:pPr/>
              <a:t>28</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63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1BB90-D5EE-4E18-9CE8-7E5F08B72433}" type="slidenum">
              <a:rPr lang="en-US"/>
              <a:pPr/>
              <a:t>29</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252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2996A-0445-49B2-866D-73BBA215BA31}" type="slidenum">
              <a:rPr lang="en-US"/>
              <a:pPr/>
              <a:t>31</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758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7EA36-2BEB-42B3-B06F-2DE4BBD876F8}" type="slidenum">
              <a:rPr lang="en-US"/>
              <a:pPr/>
              <a:t>32</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5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2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0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4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6858000" cy="51054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0" y="1430079"/>
            <a:ext cx="1272650" cy="5440362"/>
            <a:chOff x="0" y="1445630"/>
            <a:chExt cx="1272650" cy="5440362"/>
          </a:xfrm>
        </p:grpSpPr>
        <p:pic>
          <p:nvPicPr>
            <p:cNvPr id="6"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19677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grpSp>
        <p:nvGrpSpPr>
          <p:cNvPr id="3" name="Group 2"/>
          <p:cNvGrpSpPr/>
          <p:nvPr userDrawn="1"/>
        </p:nvGrpSpPr>
        <p:grpSpPr>
          <a:xfrm>
            <a:off x="0" y="1430079"/>
            <a:ext cx="1272650" cy="5440362"/>
            <a:chOff x="0" y="1445630"/>
            <a:chExt cx="1272650" cy="5440362"/>
          </a:xfrm>
        </p:grpSpPr>
        <p:pic>
          <p:nvPicPr>
            <p:cNvPr id="4"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324727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964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8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10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40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514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73a456d4-22fe-11db-91c7-0000779e23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c7cccaf0-1c07-11db-a555-0000779e23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ff281152-f575-11da-bcae-0000779e23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5" r:id="rId3"/>
    <p:sldLayoutId id="2147483832" r:id="rId4"/>
    <p:sldLayoutId id="2147483836" r:id="rId5"/>
    <p:sldLayoutId id="2147483833" r:id="rId6"/>
    <p:sldLayoutId id="2147483834"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6.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057400"/>
            <a:ext cx="7772400" cy="1470025"/>
          </a:xfrm>
          <a:noFill/>
          <a:extLst>
            <a:ext uri="{909E8E84-426E-40DD-AFC4-6F175D3DCCD1}">
              <a14:hiddenFill xmlns:a14="http://schemas.microsoft.com/office/drawing/2010/main">
                <a:solidFill>
                  <a:srgbClr val="CC0000"/>
                </a:solidFill>
              </a14:hiddenFill>
            </a:ext>
          </a:extLst>
        </p:spPr>
        <p:txBody>
          <a:bodyPr/>
          <a:lstStyle/>
          <a:p>
            <a:pPr eaLnBrk="1" hangingPunct="1"/>
            <a:r>
              <a:rPr lang="en-US" altLang="en-US" sz="3200" dirty="0" smtClean="0">
                <a:solidFill>
                  <a:srgbClr val="CC0000"/>
                </a:solidFill>
              </a:rPr>
              <a:t>Interest Rate and Currency Swaps </a:t>
            </a:r>
            <a:br>
              <a:rPr lang="en-US" altLang="en-US" sz="3200" dirty="0" smtClean="0">
                <a:solidFill>
                  <a:srgbClr val="CC0000"/>
                </a:solidFill>
              </a:rPr>
            </a:br>
            <a:r>
              <a:rPr lang="en-US" altLang="en-US" sz="2800" dirty="0" smtClean="0">
                <a:solidFill>
                  <a:srgbClr val="002060"/>
                </a:solidFill>
              </a:rPr>
              <a:t>An Overview </a:t>
            </a:r>
            <a:endParaRPr lang="en-US" altLang="en-US" sz="2800" dirty="0" smtClean="0">
              <a:solidFill>
                <a:srgbClr val="CC0000"/>
              </a:solidFill>
            </a:endParaRPr>
          </a:p>
        </p:txBody>
      </p:sp>
      <p:sp>
        <p:nvSpPr>
          <p:cNvPr id="3075" name="Rectangle 3"/>
          <p:cNvSpPr>
            <a:spLocks noGrp="1" noChangeArrowheads="1"/>
          </p:cNvSpPr>
          <p:nvPr>
            <p:ph type="subTitle" idx="1"/>
          </p:nvPr>
        </p:nvSpPr>
        <p:spPr/>
        <p:txBody>
          <a:bodyPr/>
          <a:lstStyle/>
          <a:p>
            <a:pPr eaLnBrk="1" hangingPunct="1"/>
            <a:r>
              <a:rPr lang="en-US" altLang="en-US" b="1" dirty="0" smtClean="0"/>
              <a:t>Dr. Bulent Aybar</a:t>
            </a:r>
          </a:p>
          <a:p>
            <a:pPr eaLnBrk="1" hangingPunct="1"/>
            <a:r>
              <a:rPr lang="en-US" altLang="en-US" sz="1800" dirty="0" smtClean="0"/>
              <a:t>Professor of International Finance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 Cash Flows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1487041"/>
              </p:ext>
            </p:extLst>
          </p:nvPr>
        </p:nvGraphicFramePr>
        <p:xfrm>
          <a:off x="1752600" y="2057400"/>
          <a:ext cx="6324599" cy="2263140"/>
        </p:xfrm>
        <a:graphic>
          <a:graphicData uri="http://schemas.openxmlformats.org/drawingml/2006/table">
            <a:tbl>
              <a:tblPr/>
              <a:tblGrid>
                <a:gridCol w="890266">
                  <a:extLst>
                    <a:ext uri="{9D8B030D-6E8A-4147-A177-3AD203B41FA5}">
                      <a16:colId xmlns:a16="http://schemas.microsoft.com/office/drawing/2014/main" val="3223416888"/>
                    </a:ext>
                  </a:extLst>
                </a:gridCol>
                <a:gridCol w="890266">
                  <a:extLst>
                    <a:ext uri="{9D8B030D-6E8A-4147-A177-3AD203B41FA5}">
                      <a16:colId xmlns:a16="http://schemas.microsoft.com/office/drawing/2014/main" val="534822133"/>
                    </a:ext>
                  </a:extLst>
                </a:gridCol>
                <a:gridCol w="1316852">
                  <a:extLst>
                    <a:ext uri="{9D8B030D-6E8A-4147-A177-3AD203B41FA5}">
                      <a16:colId xmlns:a16="http://schemas.microsoft.com/office/drawing/2014/main" val="3071784865"/>
                    </a:ext>
                  </a:extLst>
                </a:gridCol>
                <a:gridCol w="1298305">
                  <a:extLst>
                    <a:ext uri="{9D8B030D-6E8A-4147-A177-3AD203B41FA5}">
                      <a16:colId xmlns:a16="http://schemas.microsoft.com/office/drawing/2014/main" val="362213670"/>
                    </a:ext>
                  </a:extLst>
                </a:gridCol>
                <a:gridCol w="964455">
                  <a:extLst>
                    <a:ext uri="{9D8B030D-6E8A-4147-A177-3AD203B41FA5}">
                      <a16:colId xmlns:a16="http://schemas.microsoft.com/office/drawing/2014/main" val="820721437"/>
                    </a:ext>
                  </a:extLst>
                </a:gridCol>
                <a:gridCol w="964455">
                  <a:extLst>
                    <a:ext uri="{9D8B030D-6E8A-4147-A177-3AD203B41FA5}">
                      <a16:colId xmlns:a16="http://schemas.microsoft.com/office/drawing/2014/main" val="1133959512"/>
                    </a:ext>
                  </a:extLst>
                </a:gridCol>
              </a:tblGrid>
              <a:tr h="502920">
                <a:tc>
                  <a:txBody>
                    <a:bodyPr/>
                    <a:lstStyle/>
                    <a:p>
                      <a:pPr algn="ctr" fontAlgn="b"/>
                      <a:r>
                        <a:rPr lang="en-US" sz="1600" b="1" i="0" u="none" strike="noStrike" dirty="0">
                          <a:solidFill>
                            <a:srgbClr val="000000"/>
                          </a:solidFill>
                          <a:effectLst/>
                          <a:latin typeface="Calibri" panose="020F0502020204030204" pitchFamily="34" charset="0"/>
                          <a:cs typeface="Calibri" panose="020F0502020204030204" pitchFamily="34" charset="0"/>
                        </a:rPr>
                        <a:t>Reset Date</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cs typeface="Calibri" panose="020F0502020204030204" pitchFamily="34" charset="0"/>
                        </a:rPr>
                        <a:t>6-Month LIBOR</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cs typeface="Calibri" panose="020F0502020204030204" pitchFamily="34" charset="0"/>
                        </a:rPr>
                        <a:t>MSFT </a:t>
                      </a:r>
                      <a:r>
                        <a:rPr lang="en-US" sz="1600" b="1" i="0" u="none" strike="noStrike" dirty="0" smtClean="0">
                          <a:solidFill>
                            <a:srgbClr val="000000"/>
                          </a:solidFill>
                          <a:effectLst/>
                          <a:latin typeface="Calibri" panose="020F0502020204030204" pitchFamily="34" charset="0"/>
                          <a:cs typeface="Calibri" panose="020F0502020204030204" pitchFamily="34" charset="0"/>
                        </a:rPr>
                        <a:t>Receives LIBOR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cs typeface="Calibri" panose="020F0502020204030204" pitchFamily="34" charset="0"/>
                        </a:rPr>
                        <a:t>MSFT Pays Floating</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cs typeface="Calibri" panose="020F0502020204030204" pitchFamily="34" charset="0"/>
                        </a:rPr>
                        <a:t>MSFT Pays Fixed</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2060"/>
                          </a:solidFill>
                          <a:effectLst/>
                          <a:latin typeface="Calibri" panose="020F0502020204030204" pitchFamily="34" charset="0"/>
                          <a:cs typeface="Calibri" panose="020F0502020204030204" pitchFamily="34" charset="0"/>
                        </a:rPr>
                        <a:t>MSFT Net Fixed Cost</a:t>
                      </a:r>
                    </a:p>
                  </a:txBody>
                  <a:tcPr marL="7620" marR="7620" marT="7620" marB="0" anchor="b">
                    <a:lnL>
                      <a:noFill/>
                    </a:lnL>
                    <a:lnR>
                      <a:noFill/>
                    </a:lnR>
                    <a:lnT>
                      <a:noFill/>
                    </a:lnT>
                    <a:lnB>
                      <a:noFill/>
                    </a:lnB>
                  </a:tcPr>
                </a:tc>
                <a:extLst>
                  <a:ext uri="{0D108BD9-81ED-4DB2-BD59-A6C34878D82A}">
                    <a16:rowId xmlns:a16="http://schemas.microsoft.com/office/drawing/2014/main" val="1289408247"/>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5-Mar-14</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4.20%</a:t>
                      </a:r>
                    </a:p>
                  </a:txBody>
                  <a:tcPr marL="7620" marR="7620" marT="762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68455397"/>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5-Sep-14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4.80%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2,100,000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-2,150,000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-2,507,500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cs typeface="Calibri" panose="020F0502020204030204" pitchFamily="34" charset="0"/>
                        </a:rPr>
                        <a:t>-2,557,500</a:t>
                      </a:r>
                    </a:p>
                  </a:txBody>
                  <a:tcPr marL="7620" marR="7620" marT="7620" marB="0" anchor="b">
                    <a:lnL>
                      <a:noFill/>
                    </a:lnL>
                    <a:lnR>
                      <a:noFill/>
                    </a:lnR>
                    <a:lnT>
                      <a:noFill/>
                    </a:lnT>
                    <a:lnB>
                      <a:noFill/>
                    </a:lnB>
                  </a:tcPr>
                </a:tc>
                <a:extLst>
                  <a:ext uri="{0D108BD9-81ED-4DB2-BD59-A6C34878D82A}">
                    <a16:rowId xmlns:a16="http://schemas.microsoft.com/office/drawing/2014/main" val="1882493115"/>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5-Mar-15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5.30%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2,400,000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-2,450,000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-2,507,500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cs typeface="Calibri" panose="020F0502020204030204" pitchFamily="34" charset="0"/>
                        </a:rPr>
                        <a:t>-2,557,500</a:t>
                      </a:r>
                    </a:p>
                  </a:txBody>
                  <a:tcPr marL="7620" marR="7620" marT="7620" marB="0" anchor="b">
                    <a:lnL>
                      <a:noFill/>
                    </a:lnL>
                    <a:lnR>
                      <a:noFill/>
                    </a:lnR>
                    <a:lnT>
                      <a:noFill/>
                    </a:lnT>
                    <a:lnB>
                      <a:noFill/>
                    </a:lnB>
                  </a:tcPr>
                </a:tc>
                <a:extLst>
                  <a:ext uri="{0D108BD9-81ED-4DB2-BD59-A6C34878D82A}">
                    <a16:rowId xmlns:a16="http://schemas.microsoft.com/office/drawing/2014/main" val="838346952"/>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5-Sep-15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5.50%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2,650,000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-2,700,000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-2,507,500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cs typeface="Calibri" panose="020F0502020204030204" pitchFamily="34" charset="0"/>
                        </a:rPr>
                        <a:t>-2,557,500</a:t>
                      </a:r>
                    </a:p>
                  </a:txBody>
                  <a:tcPr marL="7620" marR="7620" marT="7620" marB="0" anchor="b">
                    <a:lnL>
                      <a:noFill/>
                    </a:lnL>
                    <a:lnR>
                      <a:noFill/>
                    </a:lnR>
                    <a:lnT>
                      <a:noFill/>
                    </a:lnT>
                    <a:lnB>
                      <a:noFill/>
                    </a:lnB>
                  </a:tcPr>
                </a:tc>
                <a:extLst>
                  <a:ext uri="{0D108BD9-81ED-4DB2-BD59-A6C34878D82A}">
                    <a16:rowId xmlns:a16="http://schemas.microsoft.com/office/drawing/2014/main" val="446362061"/>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5-Mar-16</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5.60%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2,750,000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-2,800,000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-2,507,500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cs typeface="Calibri" panose="020F0502020204030204" pitchFamily="34" charset="0"/>
                        </a:rPr>
                        <a:t>-2,557,500</a:t>
                      </a:r>
                    </a:p>
                  </a:txBody>
                  <a:tcPr marL="7620" marR="7620" marT="7620" marB="0" anchor="b">
                    <a:lnL>
                      <a:noFill/>
                    </a:lnL>
                    <a:lnR>
                      <a:noFill/>
                    </a:lnR>
                    <a:lnT>
                      <a:noFill/>
                    </a:lnT>
                    <a:lnB>
                      <a:noFill/>
                    </a:lnB>
                  </a:tcPr>
                </a:tc>
                <a:extLst>
                  <a:ext uri="{0D108BD9-81ED-4DB2-BD59-A6C34878D82A}">
                    <a16:rowId xmlns:a16="http://schemas.microsoft.com/office/drawing/2014/main" val="2767192543"/>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5-Sep-16</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5.90%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2,800,000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-2,850,000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-2,507,500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cs typeface="Calibri" panose="020F0502020204030204" pitchFamily="34" charset="0"/>
                        </a:rPr>
                        <a:t>-2,557,500</a:t>
                      </a:r>
                    </a:p>
                  </a:txBody>
                  <a:tcPr marL="7620" marR="7620" marT="7620" marB="0" anchor="b">
                    <a:lnL>
                      <a:noFill/>
                    </a:lnL>
                    <a:lnR>
                      <a:noFill/>
                    </a:lnR>
                    <a:lnT>
                      <a:noFill/>
                    </a:lnT>
                    <a:lnB>
                      <a:noFill/>
                    </a:lnB>
                  </a:tcPr>
                </a:tc>
                <a:extLst>
                  <a:ext uri="{0D108BD9-81ED-4DB2-BD59-A6C34878D82A}">
                    <a16:rowId xmlns:a16="http://schemas.microsoft.com/office/drawing/2014/main" val="4111695893"/>
                  </a:ext>
                </a:extLst>
              </a:tr>
              <a:tr h="167640">
                <a:tc>
                  <a:txBody>
                    <a:bodyPr/>
                    <a:lstStyle/>
                    <a:p>
                      <a:pPr algn="r" fontAlgn="b"/>
                      <a:r>
                        <a:rPr lang="en-US" sz="1600" b="0" i="0" u="none" strike="noStrike">
                          <a:solidFill>
                            <a:srgbClr val="000000"/>
                          </a:solidFill>
                          <a:effectLst/>
                          <a:latin typeface="Calibri" panose="020F0502020204030204" pitchFamily="34" charset="0"/>
                          <a:cs typeface="Calibri" panose="020F0502020204030204" pitchFamily="34" charset="0"/>
                        </a:rPr>
                        <a:t>5-Mar-17</a:t>
                      </a:r>
                    </a:p>
                  </a:txBody>
                  <a:tcPr marL="7620" marR="7620" marT="762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2,950,000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-3,000,000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-2,507,500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cs typeface="Calibri" panose="020F0502020204030204" pitchFamily="34" charset="0"/>
                        </a:rPr>
                        <a:t>-2,557,500</a:t>
                      </a:r>
                    </a:p>
                  </a:txBody>
                  <a:tcPr marL="7620" marR="7620" marT="7620" marB="0" anchor="b">
                    <a:lnL>
                      <a:noFill/>
                    </a:lnL>
                    <a:lnR>
                      <a:noFill/>
                    </a:lnR>
                    <a:lnT>
                      <a:noFill/>
                    </a:lnT>
                    <a:lnB>
                      <a:noFill/>
                    </a:lnB>
                  </a:tcPr>
                </a:tc>
                <a:extLst>
                  <a:ext uri="{0D108BD9-81ED-4DB2-BD59-A6C34878D82A}">
                    <a16:rowId xmlns:a16="http://schemas.microsoft.com/office/drawing/2014/main" val="3976686315"/>
                  </a:ext>
                </a:extLst>
              </a:tr>
            </a:tbl>
          </a:graphicData>
        </a:graphic>
      </p:graphicFrame>
    </p:spTree>
    <p:extLst>
      <p:ext uri="{BB962C8B-B14F-4D97-AF65-F5344CB8AC3E}">
        <p14:creationId xmlns:p14="http://schemas.microsoft.com/office/powerpoint/2010/main" val="33852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Floating to Fixed Rate Swap</a:t>
            </a:r>
            <a:endParaRPr lang="en-US" dirty="0"/>
          </a:p>
        </p:txBody>
      </p:sp>
      <p:sp>
        <p:nvSpPr>
          <p:cNvPr id="4" name="Content Placeholder 3"/>
          <p:cNvSpPr>
            <a:spLocks noGrp="1"/>
          </p:cNvSpPr>
          <p:nvPr>
            <p:ph idx="1"/>
          </p:nvPr>
        </p:nvSpPr>
        <p:spPr/>
        <p:txBody>
          <a:bodyPr/>
          <a:lstStyle/>
          <a:p>
            <a:r>
              <a:rPr lang="en-US" sz="2000" dirty="0" smtClean="0"/>
              <a:t>Suppose, on the other side of the deal, Intel swaps its fixed rate loan into a floating rate loan. </a:t>
            </a:r>
          </a:p>
          <a:p>
            <a:r>
              <a:rPr lang="en-US" sz="2000" dirty="0" smtClean="0"/>
              <a:t>Intel has borrowed $100 million at a fixed rate of 5.2% and would like to convert its fixed rate liability into a LIBOR indexed floating rate liability. </a:t>
            </a:r>
          </a:p>
          <a:p>
            <a:r>
              <a:rPr lang="en-US" sz="2000" dirty="0" smtClean="0"/>
              <a:t>Like Microsoft, Intel  enters into a Swap with a Swap Dealer Bank where it pays LIBOR and receives a fixed rate of 4.985%. </a:t>
            </a:r>
          </a:p>
          <a:p>
            <a:r>
              <a:rPr lang="en-US" sz="2000" dirty="0" smtClean="0"/>
              <a:t>After the swap agreement, Intel </a:t>
            </a:r>
          </a:p>
          <a:p>
            <a:pPr lvl="1"/>
            <a:r>
              <a:rPr lang="en-US" sz="1800" dirty="0" smtClean="0"/>
              <a:t>Pays  5.2% to its lender</a:t>
            </a:r>
          </a:p>
          <a:p>
            <a:pPr lvl="1"/>
            <a:r>
              <a:rPr lang="en-US" sz="1800" dirty="0" smtClean="0"/>
              <a:t>Receives 4.985% fixed rate  from its Swap Dealer</a:t>
            </a:r>
          </a:p>
          <a:p>
            <a:pPr lvl="1"/>
            <a:r>
              <a:rPr lang="en-US" sz="1800" dirty="0" smtClean="0"/>
              <a:t>Pays LIBOR to its Swap Dealer</a:t>
            </a:r>
          </a:p>
        </p:txBody>
      </p:sp>
    </p:spTree>
    <p:extLst>
      <p:ext uri="{BB962C8B-B14F-4D97-AF65-F5344CB8AC3E}">
        <p14:creationId xmlns:p14="http://schemas.microsoft.com/office/powerpoint/2010/main" val="22695748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These three sets of cash flows net out to an interest rate payment of : </a:t>
            </a:r>
          </a:p>
          <a:p>
            <a:r>
              <a:rPr lang="en-US" dirty="0"/>
              <a:t>-(5.2%)+4.985% -LIBOR= -(LIBOR+0.00215)</a:t>
            </a:r>
          </a:p>
          <a:p>
            <a:r>
              <a:rPr lang="en-US" dirty="0"/>
              <a:t>By using Swap, Intel </a:t>
            </a:r>
            <a:r>
              <a:rPr lang="en-US" dirty="0" smtClean="0"/>
              <a:t>transforms </a:t>
            </a:r>
            <a:r>
              <a:rPr lang="en-US" dirty="0"/>
              <a:t>a fixed rate liability into a floating rate liability  based on LIBOR</a:t>
            </a:r>
          </a:p>
          <a:p>
            <a:endParaRPr lang="en-US" dirty="0"/>
          </a:p>
        </p:txBody>
      </p:sp>
    </p:spTree>
    <p:extLst>
      <p:ext uri="{BB962C8B-B14F-4D97-AF65-F5344CB8AC3E}">
        <p14:creationId xmlns:p14="http://schemas.microsoft.com/office/powerpoint/2010/main" val="332626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Fixed to Floating Swap </a:t>
            </a:r>
            <a:endParaRPr lang="en-US" dirty="0"/>
          </a:p>
        </p:txBody>
      </p:sp>
      <p:grpSp>
        <p:nvGrpSpPr>
          <p:cNvPr id="3" name="Group 2"/>
          <p:cNvGrpSpPr/>
          <p:nvPr/>
        </p:nvGrpSpPr>
        <p:grpSpPr>
          <a:xfrm>
            <a:off x="1371600" y="2209800"/>
            <a:ext cx="6759019" cy="2856131"/>
            <a:chOff x="556181" y="2286000"/>
            <a:chExt cx="6759019" cy="2856131"/>
          </a:xfrm>
        </p:grpSpPr>
        <p:sp>
          <p:nvSpPr>
            <p:cNvPr id="4" name="Rectangle 3"/>
            <p:cNvSpPr/>
            <p:nvPr/>
          </p:nvSpPr>
          <p:spPr>
            <a:xfrm>
              <a:off x="1371600" y="2514600"/>
              <a:ext cx="1676400"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Intel </a:t>
              </a:r>
              <a:endParaRPr lang="en-US" b="1" dirty="0">
                <a:solidFill>
                  <a:schemeClr val="tx1"/>
                </a:solidFill>
              </a:endParaRPr>
            </a:p>
          </p:txBody>
        </p:sp>
        <p:sp>
          <p:nvSpPr>
            <p:cNvPr id="5" name="Rectangle 4"/>
            <p:cNvSpPr/>
            <p:nvPr/>
          </p:nvSpPr>
          <p:spPr>
            <a:xfrm>
              <a:off x="5638800" y="2514600"/>
              <a:ext cx="1676400" cy="762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Swap Dealer</a:t>
              </a:r>
              <a:endParaRPr lang="en-US" b="1" dirty="0">
                <a:solidFill>
                  <a:schemeClr val="tx1"/>
                </a:solidFill>
              </a:endParaRPr>
            </a:p>
          </p:txBody>
        </p:sp>
        <p:cxnSp>
          <p:nvCxnSpPr>
            <p:cNvPr id="6" name="Straight Arrow Connector 5"/>
            <p:cNvCxnSpPr>
              <a:endCxn id="7" idx="0"/>
            </p:cNvCxnSpPr>
            <p:nvPr/>
          </p:nvCxnSpPr>
          <p:spPr>
            <a:xfrm>
              <a:off x="2209800" y="3276600"/>
              <a:ext cx="22781" cy="121920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181" y="4495800"/>
              <a:ext cx="3352800" cy="646331"/>
            </a:xfrm>
            <a:prstGeom prst="rect">
              <a:avLst/>
            </a:prstGeom>
            <a:noFill/>
          </p:spPr>
          <p:txBody>
            <a:bodyPr wrap="square" rtlCol="0">
              <a:spAutoFit/>
            </a:bodyPr>
            <a:lstStyle/>
            <a:p>
              <a:pPr algn="ctr"/>
              <a:r>
                <a:rPr lang="en-US" dirty="0" smtClean="0">
                  <a:solidFill>
                    <a:srgbClr val="C00000"/>
                  </a:solidFill>
                </a:rPr>
                <a:t>Lender Receives </a:t>
              </a:r>
            </a:p>
            <a:p>
              <a:pPr algn="ctr"/>
              <a:r>
                <a:rPr lang="en-US" dirty="0" smtClean="0">
                  <a:solidFill>
                    <a:srgbClr val="C00000"/>
                  </a:solidFill>
                </a:rPr>
                <a:t>Fixed 5.2%</a:t>
              </a:r>
              <a:endParaRPr lang="en-US" dirty="0">
                <a:solidFill>
                  <a:srgbClr val="C00000"/>
                </a:solidFill>
              </a:endParaRPr>
            </a:p>
          </p:txBody>
        </p:sp>
        <p:sp>
          <p:nvSpPr>
            <p:cNvPr id="8" name="TextBox 7"/>
            <p:cNvSpPr txBox="1"/>
            <p:nvPr/>
          </p:nvSpPr>
          <p:spPr>
            <a:xfrm rot="5400000">
              <a:off x="1896932" y="3815463"/>
              <a:ext cx="1186936" cy="261610"/>
            </a:xfrm>
            <a:prstGeom prst="rect">
              <a:avLst/>
            </a:prstGeom>
            <a:noFill/>
          </p:spPr>
          <p:txBody>
            <a:bodyPr wrap="square" rtlCol="0">
              <a:spAutoFit/>
            </a:bodyPr>
            <a:lstStyle/>
            <a:p>
              <a:pPr algn="ctr"/>
              <a:r>
                <a:rPr lang="en-US" sz="1100" b="1" dirty="0" smtClean="0">
                  <a:solidFill>
                    <a:srgbClr val="C00000"/>
                  </a:solidFill>
                </a:rPr>
                <a:t>5.2%</a:t>
              </a:r>
              <a:endParaRPr lang="en-US" sz="1100" b="1" dirty="0">
                <a:solidFill>
                  <a:srgbClr val="C00000"/>
                </a:solidFill>
              </a:endParaRPr>
            </a:p>
          </p:txBody>
        </p:sp>
        <p:cxnSp>
          <p:nvCxnSpPr>
            <p:cNvPr id="9" name="Straight Arrow Connector 8"/>
            <p:cNvCxnSpPr/>
            <p:nvPr/>
          </p:nvCxnSpPr>
          <p:spPr>
            <a:xfrm>
              <a:off x="3048000" y="2743200"/>
              <a:ext cx="2569362" cy="0"/>
            </a:xfrm>
            <a:prstGeom prst="straightConnector1">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074952" y="3124200"/>
              <a:ext cx="2515458"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2286000"/>
              <a:ext cx="742511" cy="307777"/>
            </a:xfrm>
            <a:prstGeom prst="rect">
              <a:avLst/>
            </a:prstGeom>
            <a:noFill/>
            <a:ln>
              <a:solidFill>
                <a:schemeClr val="bg1"/>
              </a:solidFill>
            </a:ln>
          </p:spPr>
          <p:txBody>
            <a:bodyPr wrap="none" rtlCol="0">
              <a:spAutoFit/>
            </a:bodyPr>
            <a:lstStyle/>
            <a:p>
              <a:r>
                <a:rPr lang="en-US" sz="1400" b="1" dirty="0" smtClean="0"/>
                <a:t>LIBOR</a:t>
              </a:r>
              <a:endParaRPr lang="en-US" sz="1400" b="1" dirty="0"/>
            </a:p>
          </p:txBody>
        </p:sp>
        <p:sp>
          <p:nvSpPr>
            <p:cNvPr id="12" name="TextBox 11"/>
            <p:cNvSpPr txBox="1"/>
            <p:nvPr/>
          </p:nvSpPr>
          <p:spPr>
            <a:xfrm>
              <a:off x="3755163" y="3235146"/>
              <a:ext cx="704039" cy="276999"/>
            </a:xfrm>
            <a:prstGeom prst="rect">
              <a:avLst/>
            </a:prstGeom>
            <a:noFill/>
          </p:spPr>
          <p:txBody>
            <a:bodyPr wrap="none" rtlCol="0">
              <a:spAutoFit/>
            </a:bodyPr>
            <a:lstStyle/>
            <a:p>
              <a:r>
                <a:rPr lang="en-US" sz="1200" b="1" dirty="0" smtClean="0">
                  <a:solidFill>
                    <a:srgbClr val="C00000"/>
                  </a:solidFill>
                </a:rPr>
                <a:t>4.985%</a:t>
              </a:r>
              <a:endParaRPr lang="en-US" sz="1200" b="1" dirty="0">
                <a:solidFill>
                  <a:srgbClr val="C00000"/>
                </a:solidFill>
              </a:endParaRPr>
            </a:p>
          </p:txBody>
        </p:sp>
      </p:grpSp>
      <p:sp>
        <p:nvSpPr>
          <p:cNvPr id="13" name="TextBox 12"/>
          <p:cNvSpPr txBox="1"/>
          <p:nvPr/>
        </p:nvSpPr>
        <p:spPr>
          <a:xfrm>
            <a:off x="2472330" y="5375959"/>
            <a:ext cx="5181600" cy="646331"/>
          </a:xfrm>
          <a:prstGeom prst="rect">
            <a:avLst/>
          </a:prstGeom>
          <a:solidFill>
            <a:srgbClr val="FFCCFF"/>
          </a:solidFill>
          <a:effectLst>
            <a:softEdge rad="127000"/>
          </a:effectLst>
        </p:spPr>
        <p:txBody>
          <a:bodyPr wrap="square" rtlCol="0">
            <a:spAutoFit/>
          </a:bodyPr>
          <a:lstStyle/>
          <a:p>
            <a:r>
              <a:rPr lang="en-US" b="1" dirty="0" smtClean="0">
                <a:solidFill>
                  <a:srgbClr val="002060"/>
                </a:solidFill>
                <a:latin typeface="Calibri" panose="020F0502020204030204" pitchFamily="34" charset="0"/>
                <a:cs typeface="Calibri" panose="020F0502020204030204" pitchFamily="34" charset="0"/>
              </a:rPr>
              <a:t>Net Cost to Intel=</a:t>
            </a:r>
            <a:r>
              <a:rPr lang="en-US" b="1" dirty="0">
                <a:solidFill>
                  <a:srgbClr val="002060"/>
                </a:solidFill>
                <a:latin typeface="Calibri" panose="020F0502020204030204" pitchFamily="34" charset="0"/>
                <a:cs typeface="Calibri" panose="020F0502020204030204" pitchFamily="34" charset="0"/>
              </a:rPr>
              <a:t>-(5.2%)+4.985% -</a:t>
            </a:r>
            <a:r>
              <a:rPr lang="en-US" b="1" dirty="0" smtClean="0">
                <a:solidFill>
                  <a:srgbClr val="002060"/>
                </a:solidFill>
                <a:latin typeface="Calibri" panose="020F0502020204030204" pitchFamily="34" charset="0"/>
                <a:cs typeface="Calibri" panose="020F0502020204030204" pitchFamily="34" charset="0"/>
              </a:rPr>
              <a:t>LIBOR</a:t>
            </a:r>
          </a:p>
          <a:p>
            <a:r>
              <a:rPr lang="en-US" b="1" dirty="0">
                <a:solidFill>
                  <a:srgbClr val="002060"/>
                </a:solidFill>
                <a:latin typeface="Calibri" panose="020F0502020204030204" pitchFamily="34" charset="0"/>
                <a:cs typeface="Calibri" panose="020F0502020204030204" pitchFamily="34" charset="0"/>
              </a:rPr>
              <a:t> </a:t>
            </a:r>
            <a:r>
              <a:rPr lang="en-US" b="1" dirty="0" smtClean="0">
                <a:solidFill>
                  <a:srgbClr val="002060"/>
                </a:solidFill>
                <a:latin typeface="Calibri" panose="020F0502020204030204" pitchFamily="34" charset="0"/>
                <a:cs typeface="Calibri" panose="020F0502020204030204" pitchFamily="34" charset="0"/>
              </a:rPr>
              <a:t>                        = </a:t>
            </a:r>
            <a:r>
              <a:rPr lang="en-US" b="1" dirty="0">
                <a:solidFill>
                  <a:srgbClr val="002060"/>
                </a:solidFill>
                <a:latin typeface="Calibri" panose="020F0502020204030204" pitchFamily="34" charset="0"/>
                <a:cs typeface="Calibri" panose="020F0502020204030204" pitchFamily="34" charset="0"/>
              </a:rPr>
              <a:t>-(LIBOR+0.00215</a:t>
            </a:r>
            <a:r>
              <a:rPr lang="en-US" b="1" dirty="0" smtClean="0">
                <a:solidFill>
                  <a:srgbClr val="002060"/>
                </a:solidFill>
                <a:latin typeface="Calibri" panose="020F0502020204030204" pitchFamily="34" charset="0"/>
                <a:cs typeface="Calibri" panose="020F0502020204030204" pitchFamily="34" charset="0"/>
              </a:rPr>
              <a:t>)</a:t>
            </a:r>
            <a:endParaRPr lang="en-US"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592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35491151"/>
              </p:ext>
            </p:extLst>
          </p:nvPr>
        </p:nvGraphicFramePr>
        <p:xfrm>
          <a:off x="1752600" y="2209800"/>
          <a:ext cx="6781801" cy="2286000"/>
        </p:xfrm>
        <a:graphic>
          <a:graphicData uri="http://schemas.openxmlformats.org/drawingml/2006/table">
            <a:tbl>
              <a:tblPr/>
              <a:tblGrid>
                <a:gridCol w="1000266">
                  <a:extLst>
                    <a:ext uri="{9D8B030D-6E8A-4147-A177-3AD203B41FA5}">
                      <a16:colId xmlns:a16="http://schemas.microsoft.com/office/drawing/2014/main" val="1961594827"/>
                    </a:ext>
                  </a:extLst>
                </a:gridCol>
                <a:gridCol w="1040277">
                  <a:extLst>
                    <a:ext uri="{9D8B030D-6E8A-4147-A177-3AD203B41FA5}">
                      <a16:colId xmlns:a16="http://schemas.microsoft.com/office/drawing/2014/main" val="4004205704"/>
                    </a:ext>
                  </a:extLst>
                </a:gridCol>
                <a:gridCol w="1160307">
                  <a:extLst>
                    <a:ext uri="{9D8B030D-6E8A-4147-A177-3AD203B41FA5}">
                      <a16:colId xmlns:a16="http://schemas.microsoft.com/office/drawing/2014/main" val="946645270"/>
                    </a:ext>
                  </a:extLst>
                </a:gridCol>
                <a:gridCol w="1220324">
                  <a:extLst>
                    <a:ext uri="{9D8B030D-6E8A-4147-A177-3AD203B41FA5}">
                      <a16:colId xmlns:a16="http://schemas.microsoft.com/office/drawing/2014/main" val="1056330481"/>
                    </a:ext>
                  </a:extLst>
                </a:gridCol>
                <a:gridCol w="1320350">
                  <a:extLst>
                    <a:ext uri="{9D8B030D-6E8A-4147-A177-3AD203B41FA5}">
                      <a16:colId xmlns:a16="http://schemas.microsoft.com/office/drawing/2014/main" val="2084531401"/>
                    </a:ext>
                  </a:extLst>
                </a:gridCol>
                <a:gridCol w="1040277">
                  <a:extLst>
                    <a:ext uri="{9D8B030D-6E8A-4147-A177-3AD203B41FA5}">
                      <a16:colId xmlns:a16="http://schemas.microsoft.com/office/drawing/2014/main" val="1122388544"/>
                    </a:ext>
                  </a:extLst>
                </a:gridCol>
              </a:tblGrid>
              <a:tr h="525780">
                <a:tc>
                  <a:txBody>
                    <a:bodyPr/>
                    <a:lstStyle/>
                    <a:p>
                      <a:pPr algn="l" fontAlgn="b"/>
                      <a:r>
                        <a:rPr lang="en-US" sz="1600" b="1" i="0" u="none" strike="noStrike" dirty="0">
                          <a:solidFill>
                            <a:srgbClr val="000000"/>
                          </a:solidFill>
                          <a:effectLst/>
                          <a:latin typeface="Calibri" panose="020F0502020204030204" pitchFamily="34" charset="0"/>
                        </a:rPr>
                        <a:t>Reset Date</a:t>
                      </a:r>
                    </a:p>
                  </a:txBody>
                  <a:tcPr marL="7620" marR="7620" marT="7620" marB="0" anchor="b">
                    <a:lnL>
                      <a:noFill/>
                    </a:lnL>
                    <a:lnR>
                      <a:noFill/>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6-Month LIBOR</a:t>
                      </a:r>
                    </a:p>
                  </a:txBody>
                  <a:tcPr marL="7620" marR="7620" marT="7620" marB="0" anchor="b">
                    <a:lnL>
                      <a:noFill/>
                    </a:lnL>
                    <a:lnR>
                      <a:noFill/>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Intel Pays LIBOR</a:t>
                      </a:r>
                    </a:p>
                  </a:txBody>
                  <a:tcPr marL="7620" marR="7620" marT="7620" marB="0" anchor="b">
                    <a:lnL>
                      <a:noFill/>
                    </a:lnL>
                    <a:lnR>
                      <a:noFill/>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Intel Receives Fixed 4.895%</a:t>
                      </a:r>
                    </a:p>
                  </a:txBody>
                  <a:tcPr marL="7620" marR="7620" marT="7620" marB="0" anchor="b">
                    <a:lnL>
                      <a:noFill/>
                    </a:lnL>
                    <a:lnR>
                      <a:noFill/>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Intel Pays Fixed 5.2%</a:t>
                      </a:r>
                    </a:p>
                  </a:txBody>
                  <a:tcPr marL="7620" marR="7620" marT="7620" marB="0" anchor="b">
                    <a:lnL>
                      <a:noFill/>
                    </a:lnL>
                    <a:lnR>
                      <a:noFill/>
                    </a:lnR>
                    <a:lnT>
                      <a:noFill/>
                    </a:lnT>
                    <a:lnB>
                      <a:noFill/>
                    </a:lnB>
                  </a:tcPr>
                </a:tc>
                <a:tc>
                  <a:txBody>
                    <a:bodyPr/>
                    <a:lstStyle/>
                    <a:p>
                      <a:pPr algn="l" fontAlgn="b"/>
                      <a:r>
                        <a:rPr lang="en-US" sz="1600" b="1" i="0" u="none" strike="noStrike" dirty="0">
                          <a:solidFill>
                            <a:srgbClr val="002060"/>
                          </a:solidFill>
                          <a:effectLst/>
                          <a:latin typeface="Calibri" panose="020F0502020204030204" pitchFamily="34" charset="0"/>
                        </a:rPr>
                        <a:t>Net Cost </a:t>
                      </a:r>
                    </a:p>
                  </a:txBody>
                  <a:tcPr marL="7620" marR="7620" marT="7620" marB="0" anchor="b">
                    <a:lnL>
                      <a:noFill/>
                    </a:lnL>
                    <a:lnR>
                      <a:noFill/>
                    </a:lnR>
                    <a:lnT>
                      <a:noFill/>
                    </a:lnT>
                    <a:lnB>
                      <a:noFill/>
                    </a:lnB>
                  </a:tcPr>
                </a:tc>
                <a:extLst>
                  <a:ext uri="{0D108BD9-81ED-4DB2-BD59-A6C34878D82A}">
                    <a16:rowId xmlns:a16="http://schemas.microsoft.com/office/drawing/2014/main" val="3860823840"/>
                  </a:ext>
                </a:extLst>
              </a:tr>
              <a:tr h="175260">
                <a:tc>
                  <a:txBody>
                    <a:bodyPr/>
                    <a:lstStyle/>
                    <a:p>
                      <a:pPr algn="r" fontAlgn="b"/>
                      <a:r>
                        <a:rPr lang="en-US" sz="1600" b="0" i="0" u="none" strike="noStrike" dirty="0">
                          <a:solidFill>
                            <a:srgbClr val="000000"/>
                          </a:solidFill>
                          <a:effectLst/>
                          <a:latin typeface="Calibri" panose="020F0502020204030204" pitchFamily="34" charset="0"/>
                        </a:rPr>
                        <a:t>5-Mar-14</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4.20%</a:t>
                      </a: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a:solidFill>
                          <a:srgbClr val="00206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4182932615"/>
                  </a:ext>
                </a:extLst>
              </a:tr>
              <a:tr h="175260">
                <a:tc>
                  <a:txBody>
                    <a:bodyPr/>
                    <a:lstStyle/>
                    <a:p>
                      <a:pPr algn="r" fontAlgn="b"/>
                      <a:r>
                        <a:rPr lang="en-US" sz="1600" b="0" i="0" u="none" strike="noStrike">
                          <a:solidFill>
                            <a:srgbClr val="000000"/>
                          </a:solidFill>
                          <a:effectLst/>
                          <a:latin typeface="Calibri" panose="020F0502020204030204" pitchFamily="34" charset="0"/>
                        </a:rPr>
                        <a:t>5-Sep-14</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4.80%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-2,100,000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-2,600,000</a:t>
                      </a:r>
                    </a:p>
                  </a:txBody>
                  <a:tcPr marL="7620" marR="7620" marT="7620" marB="0" anchor="b">
                    <a:lnL>
                      <a:noFill/>
                    </a:lnL>
                    <a:lnR>
                      <a:noFill/>
                    </a:lnR>
                    <a:lnT>
                      <a:noFill/>
                    </a:lnT>
                    <a:lnB>
                      <a:noFill/>
                    </a:lnB>
                  </a:tcPr>
                </a:tc>
                <a:tc>
                  <a:txBody>
                    <a:bodyPr/>
                    <a:lstStyle/>
                    <a:p>
                      <a:pPr algn="r" fontAlgn="b"/>
                      <a:r>
                        <a:rPr lang="en-US" sz="1600" b="1" i="0" u="none" strike="noStrike">
                          <a:solidFill>
                            <a:srgbClr val="002060"/>
                          </a:solidFill>
                          <a:effectLst/>
                          <a:latin typeface="Calibri" panose="020F0502020204030204" pitchFamily="34" charset="0"/>
                        </a:rPr>
                        <a:t>-2,207,500</a:t>
                      </a:r>
                    </a:p>
                  </a:txBody>
                  <a:tcPr marL="7620" marR="7620" marT="7620" marB="0" anchor="b">
                    <a:lnL>
                      <a:noFill/>
                    </a:lnL>
                    <a:lnR>
                      <a:noFill/>
                    </a:lnR>
                    <a:lnT>
                      <a:noFill/>
                    </a:lnT>
                    <a:lnB>
                      <a:noFill/>
                    </a:lnB>
                  </a:tcPr>
                </a:tc>
                <a:extLst>
                  <a:ext uri="{0D108BD9-81ED-4DB2-BD59-A6C34878D82A}">
                    <a16:rowId xmlns:a16="http://schemas.microsoft.com/office/drawing/2014/main" val="147204240"/>
                  </a:ext>
                </a:extLst>
              </a:tr>
              <a:tr h="175260">
                <a:tc>
                  <a:txBody>
                    <a:bodyPr/>
                    <a:lstStyle/>
                    <a:p>
                      <a:pPr algn="r" fontAlgn="b"/>
                      <a:r>
                        <a:rPr lang="en-US" sz="1600" b="0" i="0" u="none" strike="noStrike">
                          <a:solidFill>
                            <a:srgbClr val="000000"/>
                          </a:solidFill>
                          <a:effectLst/>
                          <a:latin typeface="Calibri" panose="020F0502020204030204" pitchFamily="34" charset="0"/>
                        </a:rPr>
                        <a:t>5-Mar-15</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5.30%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-2,400,000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-2,600,000</a:t>
                      </a:r>
                    </a:p>
                  </a:txBody>
                  <a:tcPr marL="7620" marR="7620" marT="7620" marB="0" anchor="b">
                    <a:lnL>
                      <a:noFill/>
                    </a:lnL>
                    <a:lnR>
                      <a:noFill/>
                    </a:lnR>
                    <a:lnT>
                      <a:noFill/>
                    </a:lnT>
                    <a:lnB>
                      <a:noFill/>
                    </a:lnB>
                  </a:tcPr>
                </a:tc>
                <a:tc>
                  <a:txBody>
                    <a:bodyPr/>
                    <a:lstStyle/>
                    <a:p>
                      <a:pPr algn="r" fontAlgn="b"/>
                      <a:r>
                        <a:rPr lang="en-US" sz="1600" b="1" i="0" u="none" strike="noStrike">
                          <a:solidFill>
                            <a:srgbClr val="002060"/>
                          </a:solidFill>
                          <a:effectLst/>
                          <a:latin typeface="Calibri" panose="020F0502020204030204" pitchFamily="34" charset="0"/>
                        </a:rPr>
                        <a:t>-2,507,500</a:t>
                      </a:r>
                    </a:p>
                  </a:txBody>
                  <a:tcPr marL="7620" marR="7620" marT="7620" marB="0" anchor="b">
                    <a:lnL>
                      <a:noFill/>
                    </a:lnL>
                    <a:lnR>
                      <a:noFill/>
                    </a:lnR>
                    <a:lnT>
                      <a:noFill/>
                    </a:lnT>
                    <a:lnB>
                      <a:noFill/>
                    </a:lnB>
                  </a:tcPr>
                </a:tc>
                <a:extLst>
                  <a:ext uri="{0D108BD9-81ED-4DB2-BD59-A6C34878D82A}">
                    <a16:rowId xmlns:a16="http://schemas.microsoft.com/office/drawing/2014/main" val="1185440404"/>
                  </a:ext>
                </a:extLst>
              </a:tr>
              <a:tr h="175260">
                <a:tc>
                  <a:txBody>
                    <a:bodyPr/>
                    <a:lstStyle/>
                    <a:p>
                      <a:pPr algn="r" fontAlgn="b"/>
                      <a:r>
                        <a:rPr lang="en-US" sz="1600" b="0" i="0" u="none" strike="noStrike">
                          <a:solidFill>
                            <a:srgbClr val="000000"/>
                          </a:solidFill>
                          <a:effectLst/>
                          <a:latin typeface="Calibri" panose="020F0502020204030204" pitchFamily="34" charset="0"/>
                        </a:rPr>
                        <a:t>5-Sep-15</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5.50%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-2,650,000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-2,600,000</a:t>
                      </a:r>
                    </a:p>
                  </a:txBody>
                  <a:tcPr marL="7620" marR="7620" marT="7620" marB="0" anchor="b">
                    <a:lnL>
                      <a:noFill/>
                    </a:lnL>
                    <a:lnR>
                      <a:noFill/>
                    </a:lnR>
                    <a:lnT>
                      <a:noFill/>
                    </a:lnT>
                    <a:lnB>
                      <a:noFill/>
                    </a:lnB>
                  </a:tcPr>
                </a:tc>
                <a:tc>
                  <a:txBody>
                    <a:bodyPr/>
                    <a:lstStyle/>
                    <a:p>
                      <a:pPr algn="r" fontAlgn="b"/>
                      <a:r>
                        <a:rPr lang="en-US" sz="1600" b="1" i="0" u="none" strike="noStrike">
                          <a:solidFill>
                            <a:srgbClr val="002060"/>
                          </a:solidFill>
                          <a:effectLst/>
                          <a:latin typeface="Calibri" panose="020F0502020204030204" pitchFamily="34" charset="0"/>
                        </a:rPr>
                        <a:t>-2,757,500</a:t>
                      </a:r>
                    </a:p>
                  </a:txBody>
                  <a:tcPr marL="7620" marR="7620" marT="7620" marB="0" anchor="b">
                    <a:lnL>
                      <a:noFill/>
                    </a:lnL>
                    <a:lnR>
                      <a:noFill/>
                    </a:lnR>
                    <a:lnT>
                      <a:noFill/>
                    </a:lnT>
                    <a:lnB>
                      <a:noFill/>
                    </a:lnB>
                  </a:tcPr>
                </a:tc>
                <a:extLst>
                  <a:ext uri="{0D108BD9-81ED-4DB2-BD59-A6C34878D82A}">
                    <a16:rowId xmlns:a16="http://schemas.microsoft.com/office/drawing/2014/main" val="1874684622"/>
                  </a:ext>
                </a:extLst>
              </a:tr>
              <a:tr h="175260">
                <a:tc>
                  <a:txBody>
                    <a:bodyPr/>
                    <a:lstStyle/>
                    <a:p>
                      <a:pPr algn="r" fontAlgn="b"/>
                      <a:r>
                        <a:rPr lang="en-US" sz="1600" b="0" i="0" u="none" strike="noStrike">
                          <a:solidFill>
                            <a:srgbClr val="000000"/>
                          </a:solidFill>
                          <a:effectLst/>
                          <a:latin typeface="Calibri" panose="020F0502020204030204" pitchFamily="34" charset="0"/>
                        </a:rPr>
                        <a:t>5-Mar-16</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5.60%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-2,750,000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-2,600,000</a:t>
                      </a:r>
                    </a:p>
                  </a:txBody>
                  <a:tcPr marL="7620" marR="7620" marT="7620" marB="0" anchor="b">
                    <a:lnL>
                      <a:noFill/>
                    </a:lnL>
                    <a:lnR>
                      <a:noFill/>
                    </a:lnR>
                    <a:lnT>
                      <a:noFill/>
                    </a:lnT>
                    <a:lnB>
                      <a:noFill/>
                    </a:lnB>
                  </a:tcPr>
                </a:tc>
                <a:tc>
                  <a:txBody>
                    <a:bodyPr/>
                    <a:lstStyle/>
                    <a:p>
                      <a:pPr algn="r" fontAlgn="b"/>
                      <a:r>
                        <a:rPr lang="en-US" sz="1600" b="1" i="0" u="none" strike="noStrike">
                          <a:solidFill>
                            <a:srgbClr val="002060"/>
                          </a:solidFill>
                          <a:effectLst/>
                          <a:latin typeface="Calibri" panose="020F0502020204030204" pitchFamily="34" charset="0"/>
                        </a:rPr>
                        <a:t>-2,857,500</a:t>
                      </a:r>
                    </a:p>
                  </a:txBody>
                  <a:tcPr marL="7620" marR="7620" marT="7620" marB="0" anchor="b">
                    <a:lnL>
                      <a:noFill/>
                    </a:lnL>
                    <a:lnR>
                      <a:noFill/>
                    </a:lnR>
                    <a:lnT>
                      <a:noFill/>
                    </a:lnT>
                    <a:lnB>
                      <a:noFill/>
                    </a:lnB>
                  </a:tcPr>
                </a:tc>
                <a:extLst>
                  <a:ext uri="{0D108BD9-81ED-4DB2-BD59-A6C34878D82A}">
                    <a16:rowId xmlns:a16="http://schemas.microsoft.com/office/drawing/2014/main" val="3691651944"/>
                  </a:ext>
                </a:extLst>
              </a:tr>
              <a:tr h="175260">
                <a:tc>
                  <a:txBody>
                    <a:bodyPr/>
                    <a:lstStyle/>
                    <a:p>
                      <a:pPr algn="r" fontAlgn="b"/>
                      <a:r>
                        <a:rPr lang="en-US" sz="1600" b="0" i="0" u="none" strike="noStrike">
                          <a:solidFill>
                            <a:srgbClr val="000000"/>
                          </a:solidFill>
                          <a:effectLst/>
                          <a:latin typeface="Calibri" panose="020F0502020204030204" pitchFamily="34" charset="0"/>
                        </a:rPr>
                        <a:t>5-Sep-16</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5.90%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-2,800,000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-2,600,000</a:t>
                      </a:r>
                    </a:p>
                  </a:txBody>
                  <a:tcPr marL="7620" marR="7620" marT="7620" marB="0" anchor="b">
                    <a:lnL>
                      <a:noFill/>
                    </a:lnL>
                    <a:lnR>
                      <a:noFill/>
                    </a:lnR>
                    <a:lnT>
                      <a:noFill/>
                    </a:lnT>
                    <a:lnB>
                      <a:noFill/>
                    </a:lnB>
                  </a:tcPr>
                </a:tc>
                <a:tc>
                  <a:txBody>
                    <a:bodyPr/>
                    <a:lstStyle/>
                    <a:p>
                      <a:pPr algn="r" fontAlgn="b"/>
                      <a:r>
                        <a:rPr lang="en-US" sz="1600" b="1" i="0" u="none" strike="noStrike">
                          <a:solidFill>
                            <a:srgbClr val="002060"/>
                          </a:solidFill>
                          <a:effectLst/>
                          <a:latin typeface="Calibri" panose="020F0502020204030204" pitchFamily="34" charset="0"/>
                        </a:rPr>
                        <a:t>-2,907,500</a:t>
                      </a:r>
                    </a:p>
                  </a:txBody>
                  <a:tcPr marL="7620" marR="7620" marT="7620" marB="0" anchor="b">
                    <a:lnL>
                      <a:noFill/>
                    </a:lnL>
                    <a:lnR>
                      <a:noFill/>
                    </a:lnR>
                    <a:lnT>
                      <a:noFill/>
                    </a:lnT>
                    <a:lnB>
                      <a:noFill/>
                    </a:lnB>
                  </a:tcPr>
                </a:tc>
                <a:extLst>
                  <a:ext uri="{0D108BD9-81ED-4DB2-BD59-A6C34878D82A}">
                    <a16:rowId xmlns:a16="http://schemas.microsoft.com/office/drawing/2014/main" val="733454101"/>
                  </a:ext>
                </a:extLst>
              </a:tr>
              <a:tr h="175260">
                <a:tc>
                  <a:txBody>
                    <a:bodyPr/>
                    <a:lstStyle/>
                    <a:p>
                      <a:pPr algn="r" fontAlgn="b"/>
                      <a:r>
                        <a:rPr lang="en-US" sz="1600" b="0" i="0" u="none" strike="noStrike">
                          <a:solidFill>
                            <a:srgbClr val="000000"/>
                          </a:solidFill>
                          <a:effectLst/>
                          <a:latin typeface="Calibri" panose="020F0502020204030204" pitchFamily="34" charset="0"/>
                        </a:rPr>
                        <a:t>5-Mar-17</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-2,950,000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-2,600,000</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002060"/>
                          </a:solidFill>
                          <a:effectLst/>
                          <a:latin typeface="Calibri" panose="020F0502020204030204" pitchFamily="34" charset="0"/>
                        </a:rPr>
                        <a:t>-3,057,500</a:t>
                      </a:r>
                    </a:p>
                  </a:txBody>
                  <a:tcPr marL="7620" marR="7620" marT="7620" marB="0" anchor="b">
                    <a:lnL>
                      <a:noFill/>
                    </a:lnL>
                    <a:lnR>
                      <a:noFill/>
                    </a:lnR>
                    <a:lnT>
                      <a:noFill/>
                    </a:lnT>
                    <a:lnB>
                      <a:noFill/>
                    </a:lnB>
                  </a:tcPr>
                </a:tc>
                <a:extLst>
                  <a:ext uri="{0D108BD9-81ED-4DB2-BD59-A6C34878D82A}">
                    <a16:rowId xmlns:a16="http://schemas.microsoft.com/office/drawing/2014/main" val="2402327382"/>
                  </a:ext>
                </a:extLst>
              </a:tr>
            </a:tbl>
          </a:graphicData>
        </a:graphic>
      </p:graphicFrame>
    </p:spTree>
    <p:extLst>
      <p:ext uri="{BB962C8B-B14F-4D97-AF65-F5344CB8AC3E}">
        <p14:creationId xmlns:p14="http://schemas.microsoft.com/office/powerpoint/2010/main" val="10873467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 Dealer’s Profit</a:t>
            </a:r>
            <a:endParaRPr lang="en-US" dirty="0"/>
          </a:p>
        </p:txBody>
      </p:sp>
      <p:grpSp>
        <p:nvGrpSpPr>
          <p:cNvPr id="3" name="Group 2"/>
          <p:cNvGrpSpPr/>
          <p:nvPr/>
        </p:nvGrpSpPr>
        <p:grpSpPr>
          <a:xfrm>
            <a:off x="533400" y="2057400"/>
            <a:ext cx="9101833" cy="3673942"/>
            <a:chOff x="-34033" y="2195212"/>
            <a:chExt cx="9101833" cy="3673942"/>
          </a:xfrm>
        </p:grpSpPr>
        <p:sp>
          <p:nvSpPr>
            <p:cNvPr id="4" name="Rectangle 3"/>
            <p:cNvSpPr/>
            <p:nvPr/>
          </p:nvSpPr>
          <p:spPr>
            <a:xfrm>
              <a:off x="770130" y="2496105"/>
              <a:ext cx="1676400"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Intel </a:t>
              </a:r>
              <a:endParaRPr lang="en-US" b="1" dirty="0">
                <a:solidFill>
                  <a:schemeClr val="tx1"/>
                </a:solidFill>
              </a:endParaRPr>
            </a:p>
          </p:txBody>
        </p:sp>
        <p:sp>
          <p:nvSpPr>
            <p:cNvPr id="5" name="Rectangle 4"/>
            <p:cNvSpPr/>
            <p:nvPr/>
          </p:nvSpPr>
          <p:spPr>
            <a:xfrm>
              <a:off x="3733800" y="2507778"/>
              <a:ext cx="1676400" cy="762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Swap Dealer</a:t>
              </a:r>
              <a:endParaRPr lang="en-US" b="1" dirty="0">
                <a:solidFill>
                  <a:schemeClr val="tx1"/>
                </a:solidFill>
              </a:endParaRPr>
            </a:p>
          </p:txBody>
        </p:sp>
        <p:cxnSp>
          <p:nvCxnSpPr>
            <p:cNvPr id="6" name="Straight Arrow Connector 5"/>
            <p:cNvCxnSpPr/>
            <p:nvPr/>
          </p:nvCxnSpPr>
          <p:spPr>
            <a:xfrm>
              <a:off x="1619586" y="3320536"/>
              <a:ext cx="22781" cy="121920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033" y="4634431"/>
              <a:ext cx="3352800" cy="646331"/>
            </a:xfrm>
            <a:prstGeom prst="rect">
              <a:avLst/>
            </a:prstGeom>
            <a:noFill/>
          </p:spPr>
          <p:txBody>
            <a:bodyPr wrap="square" rtlCol="0">
              <a:spAutoFit/>
            </a:bodyPr>
            <a:lstStyle/>
            <a:p>
              <a:pPr algn="ctr"/>
              <a:r>
                <a:rPr lang="en-US" dirty="0" smtClean="0">
                  <a:solidFill>
                    <a:srgbClr val="C00000"/>
                  </a:solidFill>
                </a:rPr>
                <a:t>Lender Receives </a:t>
              </a:r>
            </a:p>
            <a:p>
              <a:pPr algn="ctr"/>
              <a:r>
                <a:rPr lang="en-US" dirty="0" smtClean="0">
                  <a:solidFill>
                    <a:srgbClr val="C00000"/>
                  </a:solidFill>
                </a:rPr>
                <a:t>Fixed 5.2%</a:t>
              </a:r>
              <a:endParaRPr lang="en-US" dirty="0">
                <a:solidFill>
                  <a:srgbClr val="C00000"/>
                </a:solidFill>
              </a:endParaRPr>
            </a:p>
          </p:txBody>
        </p:sp>
        <p:sp>
          <p:nvSpPr>
            <p:cNvPr id="8" name="TextBox 7"/>
            <p:cNvSpPr txBox="1"/>
            <p:nvPr/>
          </p:nvSpPr>
          <p:spPr>
            <a:xfrm rot="5400000">
              <a:off x="1896932" y="3815463"/>
              <a:ext cx="1186936" cy="261610"/>
            </a:xfrm>
            <a:prstGeom prst="rect">
              <a:avLst/>
            </a:prstGeom>
            <a:noFill/>
          </p:spPr>
          <p:txBody>
            <a:bodyPr wrap="square" rtlCol="0">
              <a:spAutoFit/>
            </a:bodyPr>
            <a:lstStyle/>
            <a:p>
              <a:pPr algn="ctr"/>
              <a:r>
                <a:rPr lang="en-US" sz="1100" b="1" dirty="0" smtClean="0">
                  <a:solidFill>
                    <a:srgbClr val="C00000"/>
                  </a:solidFill>
                </a:rPr>
                <a:t>5.2%</a:t>
              </a:r>
              <a:endParaRPr lang="en-US" sz="1100" b="1" dirty="0">
                <a:solidFill>
                  <a:srgbClr val="C00000"/>
                </a:solidFill>
              </a:endParaRPr>
            </a:p>
          </p:txBody>
        </p:sp>
        <p:cxnSp>
          <p:nvCxnSpPr>
            <p:cNvPr id="9" name="Straight Arrow Connector 8"/>
            <p:cNvCxnSpPr/>
            <p:nvPr/>
          </p:nvCxnSpPr>
          <p:spPr>
            <a:xfrm>
              <a:off x="2490400" y="2667000"/>
              <a:ext cx="1113043" cy="0"/>
            </a:xfrm>
            <a:prstGeom prst="straightConnector1">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490400" y="3124200"/>
              <a:ext cx="1086091"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77555" y="2237908"/>
              <a:ext cx="742511" cy="307777"/>
            </a:xfrm>
            <a:prstGeom prst="rect">
              <a:avLst/>
            </a:prstGeom>
            <a:noFill/>
            <a:ln>
              <a:solidFill>
                <a:schemeClr val="bg1"/>
              </a:solidFill>
            </a:ln>
          </p:spPr>
          <p:txBody>
            <a:bodyPr wrap="none" rtlCol="0">
              <a:spAutoFit/>
            </a:bodyPr>
            <a:lstStyle/>
            <a:p>
              <a:r>
                <a:rPr lang="en-US" sz="1400" b="1" dirty="0" smtClean="0"/>
                <a:t>LIBOR</a:t>
              </a:r>
              <a:endParaRPr lang="en-US" sz="1400" b="1" dirty="0"/>
            </a:p>
          </p:txBody>
        </p:sp>
        <p:sp>
          <p:nvSpPr>
            <p:cNvPr id="12" name="TextBox 11"/>
            <p:cNvSpPr txBox="1"/>
            <p:nvPr/>
          </p:nvSpPr>
          <p:spPr>
            <a:xfrm>
              <a:off x="2843981" y="3283616"/>
              <a:ext cx="704039" cy="276999"/>
            </a:xfrm>
            <a:prstGeom prst="rect">
              <a:avLst/>
            </a:prstGeom>
            <a:noFill/>
          </p:spPr>
          <p:txBody>
            <a:bodyPr wrap="none" rtlCol="0">
              <a:spAutoFit/>
            </a:bodyPr>
            <a:lstStyle/>
            <a:p>
              <a:r>
                <a:rPr lang="en-US" sz="1200" b="1" dirty="0" smtClean="0">
                  <a:solidFill>
                    <a:srgbClr val="C00000"/>
                  </a:solidFill>
                </a:rPr>
                <a:t>4.985%</a:t>
              </a:r>
              <a:endParaRPr lang="en-US" sz="1200" b="1" dirty="0">
                <a:solidFill>
                  <a:srgbClr val="C00000"/>
                </a:solidFill>
              </a:endParaRPr>
            </a:p>
          </p:txBody>
        </p:sp>
        <p:sp>
          <p:nvSpPr>
            <p:cNvPr id="13" name="TextBox 12"/>
            <p:cNvSpPr txBox="1"/>
            <p:nvPr/>
          </p:nvSpPr>
          <p:spPr>
            <a:xfrm>
              <a:off x="790185" y="5592155"/>
              <a:ext cx="3105375" cy="276999"/>
            </a:xfrm>
            <a:prstGeom prst="rect">
              <a:avLst/>
            </a:prstGeom>
            <a:solidFill>
              <a:srgbClr val="CCFFCC"/>
            </a:solidFill>
          </p:spPr>
          <p:txBody>
            <a:bodyPr wrap="square" rtlCol="0">
              <a:spAutoFit/>
            </a:bodyPr>
            <a:lstStyle/>
            <a:p>
              <a:r>
                <a:rPr lang="en-US" sz="1200" dirty="0" smtClean="0"/>
                <a:t>Net Cost to Intel= </a:t>
              </a:r>
              <a:r>
                <a:rPr lang="en-US" sz="1200" dirty="0"/>
                <a:t>-(LIBOR+0.00215</a:t>
              </a:r>
              <a:r>
                <a:rPr lang="en-US" sz="1200" dirty="0" smtClean="0"/>
                <a:t>)</a:t>
              </a:r>
              <a:endParaRPr lang="en-US" sz="1200" dirty="0"/>
            </a:p>
          </p:txBody>
        </p:sp>
        <p:sp>
          <p:nvSpPr>
            <p:cNvPr id="14" name="Rectangle 13"/>
            <p:cNvSpPr/>
            <p:nvPr/>
          </p:nvSpPr>
          <p:spPr>
            <a:xfrm>
              <a:off x="6697470" y="2488348"/>
              <a:ext cx="1676400"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Microsoft</a:t>
              </a:r>
              <a:endParaRPr lang="en-US" b="1" dirty="0">
                <a:solidFill>
                  <a:schemeClr val="tx1"/>
                </a:solidFill>
              </a:endParaRPr>
            </a:p>
          </p:txBody>
        </p:sp>
        <p:cxnSp>
          <p:nvCxnSpPr>
            <p:cNvPr id="15" name="Straight Arrow Connector 14"/>
            <p:cNvCxnSpPr/>
            <p:nvPr/>
          </p:nvCxnSpPr>
          <p:spPr>
            <a:xfrm>
              <a:off x="7597219" y="3295433"/>
              <a:ext cx="10402" cy="1165036"/>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7385309" y="3834325"/>
              <a:ext cx="1186936" cy="261610"/>
            </a:xfrm>
            <a:prstGeom prst="rect">
              <a:avLst/>
            </a:prstGeom>
            <a:noFill/>
          </p:spPr>
          <p:txBody>
            <a:bodyPr wrap="square" rtlCol="0">
              <a:spAutoFit/>
            </a:bodyPr>
            <a:lstStyle/>
            <a:p>
              <a:r>
                <a:rPr lang="en-US" sz="1100" b="1" dirty="0" smtClean="0">
                  <a:solidFill>
                    <a:srgbClr val="C00000"/>
                  </a:solidFill>
                </a:rPr>
                <a:t>LIBOR + 10bp</a:t>
              </a:r>
              <a:endParaRPr lang="en-US" sz="1100" b="1" dirty="0">
                <a:solidFill>
                  <a:srgbClr val="C00000"/>
                </a:solidFill>
              </a:endParaRPr>
            </a:p>
          </p:txBody>
        </p:sp>
        <p:cxnSp>
          <p:nvCxnSpPr>
            <p:cNvPr id="17" name="Straight Arrow Connector 16"/>
            <p:cNvCxnSpPr/>
            <p:nvPr/>
          </p:nvCxnSpPr>
          <p:spPr>
            <a:xfrm flipH="1">
              <a:off x="5501512" y="3124200"/>
              <a:ext cx="1086091"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1512" y="2648932"/>
              <a:ext cx="1113043" cy="0"/>
            </a:xfrm>
            <a:prstGeom prst="straightConnector1">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83060" y="3258105"/>
              <a:ext cx="704039" cy="276999"/>
            </a:xfrm>
            <a:prstGeom prst="rect">
              <a:avLst/>
            </a:prstGeom>
            <a:noFill/>
            <a:ln>
              <a:solidFill>
                <a:schemeClr val="bg1"/>
              </a:solidFill>
            </a:ln>
          </p:spPr>
          <p:txBody>
            <a:bodyPr wrap="none" rtlCol="0">
              <a:spAutoFit/>
            </a:bodyPr>
            <a:lstStyle/>
            <a:p>
              <a:r>
                <a:rPr lang="en-US" sz="1200" b="1" dirty="0" smtClean="0">
                  <a:solidFill>
                    <a:srgbClr val="C00000"/>
                  </a:solidFill>
                </a:rPr>
                <a:t>5.015%</a:t>
              </a:r>
              <a:endParaRPr lang="en-US" sz="1200" b="1" dirty="0">
                <a:solidFill>
                  <a:srgbClr val="C00000"/>
                </a:solidFill>
              </a:endParaRPr>
            </a:p>
          </p:txBody>
        </p:sp>
        <p:sp>
          <p:nvSpPr>
            <p:cNvPr id="20" name="TextBox 19"/>
            <p:cNvSpPr txBox="1"/>
            <p:nvPr/>
          </p:nvSpPr>
          <p:spPr>
            <a:xfrm>
              <a:off x="5673301" y="2195212"/>
              <a:ext cx="742511" cy="307777"/>
            </a:xfrm>
            <a:prstGeom prst="rect">
              <a:avLst/>
            </a:prstGeom>
            <a:noFill/>
            <a:ln>
              <a:solidFill>
                <a:schemeClr val="bg1"/>
              </a:solidFill>
            </a:ln>
          </p:spPr>
          <p:txBody>
            <a:bodyPr wrap="none" rtlCol="0">
              <a:spAutoFit/>
            </a:bodyPr>
            <a:lstStyle/>
            <a:p>
              <a:r>
                <a:rPr lang="en-US" sz="1400" b="1" dirty="0" smtClean="0"/>
                <a:t>LIBOR</a:t>
              </a:r>
              <a:endParaRPr lang="en-US" sz="1400" b="1" dirty="0"/>
            </a:p>
          </p:txBody>
        </p:sp>
        <p:sp>
          <p:nvSpPr>
            <p:cNvPr id="21" name="TextBox 20"/>
            <p:cNvSpPr txBox="1"/>
            <p:nvPr/>
          </p:nvSpPr>
          <p:spPr>
            <a:xfrm>
              <a:off x="5715000" y="4561526"/>
              <a:ext cx="3352800" cy="646331"/>
            </a:xfrm>
            <a:prstGeom prst="rect">
              <a:avLst/>
            </a:prstGeom>
            <a:noFill/>
          </p:spPr>
          <p:txBody>
            <a:bodyPr wrap="square" rtlCol="0">
              <a:spAutoFit/>
            </a:bodyPr>
            <a:lstStyle/>
            <a:p>
              <a:pPr algn="ctr"/>
              <a:r>
                <a:rPr lang="en-US" dirty="0" smtClean="0">
                  <a:solidFill>
                    <a:srgbClr val="C00000"/>
                  </a:solidFill>
                </a:rPr>
                <a:t>Lender Receives </a:t>
              </a:r>
            </a:p>
            <a:p>
              <a:pPr algn="ctr"/>
              <a:r>
                <a:rPr lang="en-US" dirty="0" smtClean="0">
                  <a:solidFill>
                    <a:srgbClr val="C00000"/>
                  </a:solidFill>
                </a:rPr>
                <a:t>LIBOR+0.001</a:t>
              </a:r>
              <a:endParaRPr lang="en-US" dirty="0">
                <a:solidFill>
                  <a:srgbClr val="C00000"/>
                </a:solidFill>
              </a:endParaRPr>
            </a:p>
          </p:txBody>
        </p:sp>
        <p:sp>
          <p:nvSpPr>
            <p:cNvPr id="22" name="TextBox 21"/>
            <p:cNvSpPr txBox="1"/>
            <p:nvPr/>
          </p:nvSpPr>
          <p:spPr>
            <a:xfrm>
              <a:off x="6005535" y="5592154"/>
              <a:ext cx="2453512" cy="276999"/>
            </a:xfrm>
            <a:prstGeom prst="rect">
              <a:avLst/>
            </a:prstGeom>
            <a:solidFill>
              <a:srgbClr val="FFCCFF"/>
            </a:solidFill>
          </p:spPr>
          <p:txBody>
            <a:bodyPr wrap="square" rtlCol="0">
              <a:spAutoFit/>
            </a:bodyPr>
            <a:lstStyle/>
            <a:p>
              <a:r>
                <a:rPr lang="en-US" sz="1200" dirty="0" smtClean="0">
                  <a:latin typeface="+mj-lt"/>
                </a:rPr>
                <a:t>Net Cost to Microsoft =5.115%</a:t>
              </a:r>
              <a:endParaRPr lang="en-US" sz="1200" dirty="0">
                <a:latin typeface="+mj-lt"/>
              </a:endParaRPr>
            </a:p>
          </p:txBody>
        </p:sp>
        <p:sp>
          <p:nvSpPr>
            <p:cNvPr id="23" name="TextBox 22"/>
            <p:cNvSpPr txBox="1"/>
            <p:nvPr/>
          </p:nvSpPr>
          <p:spPr>
            <a:xfrm>
              <a:off x="3438920" y="3960111"/>
              <a:ext cx="2519509" cy="523220"/>
            </a:xfrm>
            <a:prstGeom prst="rect">
              <a:avLst/>
            </a:prstGeom>
            <a:solidFill>
              <a:srgbClr val="FFD961"/>
            </a:solidFill>
          </p:spPr>
          <p:txBody>
            <a:bodyPr wrap="square" rtlCol="0">
              <a:spAutoFit/>
            </a:bodyPr>
            <a:lstStyle/>
            <a:p>
              <a:pPr algn="ctr"/>
              <a:r>
                <a:rPr lang="en-US" sz="1400" b="1" u="sng" dirty="0" smtClean="0"/>
                <a:t>Swap Dealer’s Gain</a:t>
              </a:r>
            </a:p>
            <a:p>
              <a:pPr algn="ctr"/>
              <a:r>
                <a:rPr lang="en-US" sz="1400" b="1" dirty="0" smtClean="0"/>
                <a:t>5.015%-4.985%=0.3%</a:t>
              </a:r>
              <a:endParaRPr lang="en-US" sz="1400" b="1" dirty="0"/>
            </a:p>
          </p:txBody>
        </p:sp>
      </p:grpSp>
    </p:spTree>
    <p:extLst>
      <p:ext uri="{BB962C8B-B14F-4D97-AF65-F5344CB8AC3E}">
        <p14:creationId xmlns:p14="http://schemas.microsoft.com/office/powerpoint/2010/main" val="2842303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 Dealer Cash Flows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09117"/>
              </p:ext>
            </p:extLst>
          </p:nvPr>
        </p:nvGraphicFramePr>
        <p:xfrm>
          <a:off x="1371600" y="1905000"/>
          <a:ext cx="7543799" cy="2255520"/>
        </p:xfrm>
        <a:graphic>
          <a:graphicData uri="http://schemas.openxmlformats.org/drawingml/2006/table">
            <a:tbl>
              <a:tblPr/>
              <a:tblGrid>
                <a:gridCol w="938283">
                  <a:extLst>
                    <a:ext uri="{9D8B030D-6E8A-4147-A177-3AD203B41FA5}">
                      <a16:colId xmlns:a16="http://schemas.microsoft.com/office/drawing/2014/main" val="3302335201"/>
                    </a:ext>
                  </a:extLst>
                </a:gridCol>
                <a:gridCol w="919517">
                  <a:extLst>
                    <a:ext uri="{9D8B030D-6E8A-4147-A177-3AD203B41FA5}">
                      <a16:colId xmlns:a16="http://schemas.microsoft.com/office/drawing/2014/main" val="2872190654"/>
                    </a:ext>
                  </a:extLst>
                </a:gridCol>
                <a:gridCol w="900753">
                  <a:extLst>
                    <a:ext uri="{9D8B030D-6E8A-4147-A177-3AD203B41FA5}">
                      <a16:colId xmlns:a16="http://schemas.microsoft.com/office/drawing/2014/main" val="966224271"/>
                    </a:ext>
                  </a:extLst>
                </a:gridCol>
                <a:gridCol w="957050">
                  <a:extLst>
                    <a:ext uri="{9D8B030D-6E8A-4147-A177-3AD203B41FA5}">
                      <a16:colId xmlns:a16="http://schemas.microsoft.com/office/drawing/2014/main" val="2156733103"/>
                    </a:ext>
                  </a:extLst>
                </a:gridCol>
                <a:gridCol w="1388659">
                  <a:extLst>
                    <a:ext uri="{9D8B030D-6E8A-4147-A177-3AD203B41FA5}">
                      <a16:colId xmlns:a16="http://schemas.microsoft.com/office/drawing/2014/main" val="3542231210"/>
                    </a:ext>
                  </a:extLst>
                </a:gridCol>
                <a:gridCol w="1369894">
                  <a:extLst>
                    <a:ext uri="{9D8B030D-6E8A-4147-A177-3AD203B41FA5}">
                      <a16:colId xmlns:a16="http://schemas.microsoft.com/office/drawing/2014/main" val="1280683114"/>
                    </a:ext>
                  </a:extLst>
                </a:gridCol>
                <a:gridCol w="1069643">
                  <a:extLst>
                    <a:ext uri="{9D8B030D-6E8A-4147-A177-3AD203B41FA5}">
                      <a16:colId xmlns:a16="http://schemas.microsoft.com/office/drawing/2014/main" val="3575811600"/>
                    </a:ext>
                  </a:extLst>
                </a:gridCol>
              </a:tblGrid>
              <a:tr h="175260">
                <a:tc>
                  <a:txBody>
                    <a:bodyPr/>
                    <a:lstStyle/>
                    <a:p>
                      <a:pPr algn="l" fontAlgn="b"/>
                      <a:r>
                        <a:rPr lang="en-US" sz="1600" b="1" i="0" u="none" strike="noStrike">
                          <a:solidFill>
                            <a:srgbClr val="000000"/>
                          </a:solidFill>
                          <a:effectLst/>
                          <a:latin typeface="Calibri" panose="020F0502020204030204" pitchFamily="34" charset="0"/>
                        </a:rPr>
                        <a:t>Reset Date</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6-M LIBOR</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 LIBOR</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 LIBOR</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 Fixed 5.015%</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 Fixed </a:t>
                      </a:r>
                      <a:endParaRPr lang="en-US" sz="1600" b="1" i="0" u="none" strike="noStrike" dirty="0" smtClean="0">
                        <a:solidFill>
                          <a:srgbClr val="000000"/>
                        </a:solidFill>
                        <a:effectLst/>
                        <a:latin typeface="Calibri" panose="020F0502020204030204" pitchFamily="34" charset="0"/>
                      </a:endParaRPr>
                    </a:p>
                    <a:p>
                      <a:pPr algn="ctr" fontAlgn="b"/>
                      <a:r>
                        <a:rPr lang="en-US" sz="1600" b="1" i="0" u="none" strike="noStrike" dirty="0" smtClean="0">
                          <a:solidFill>
                            <a:srgbClr val="000000"/>
                          </a:solidFill>
                          <a:effectLst/>
                          <a:latin typeface="Calibri" panose="020F0502020204030204" pitchFamily="34" charset="0"/>
                        </a:rPr>
                        <a:t>4.895</a:t>
                      </a:r>
                      <a:r>
                        <a:rPr lang="en-US" sz="1600" b="1" i="0" u="none" strike="noStrike" dirty="0">
                          <a:solidFill>
                            <a:srgbClr val="000000"/>
                          </a:solidFill>
                          <a:effectLst/>
                          <a:latin typeface="Calibri" panose="020F0502020204030204" pitchFamily="34" charset="0"/>
                        </a:rPr>
                        <a:t>%</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Net CF to SB</a:t>
                      </a:r>
                    </a:p>
                  </a:txBody>
                  <a:tcPr marL="7620" marR="7620" marT="7620" marB="0" anchor="b">
                    <a:lnL>
                      <a:noFill/>
                    </a:lnL>
                    <a:lnR>
                      <a:noFill/>
                    </a:lnR>
                    <a:lnT>
                      <a:noFill/>
                    </a:lnT>
                    <a:lnB>
                      <a:noFill/>
                    </a:lnB>
                  </a:tcPr>
                </a:tc>
                <a:extLst>
                  <a:ext uri="{0D108BD9-81ED-4DB2-BD59-A6C34878D82A}">
                    <a16:rowId xmlns:a16="http://schemas.microsoft.com/office/drawing/2014/main" val="72915675"/>
                  </a:ext>
                </a:extLst>
              </a:tr>
              <a:tr h="175260">
                <a:tc>
                  <a:txBody>
                    <a:bodyPr/>
                    <a:lstStyle/>
                    <a:p>
                      <a:pPr algn="r" fontAlgn="b"/>
                      <a:r>
                        <a:rPr lang="en-US" sz="1600" b="0" i="0" u="none" strike="noStrike">
                          <a:solidFill>
                            <a:srgbClr val="000000"/>
                          </a:solidFill>
                          <a:effectLst/>
                          <a:latin typeface="Calibri" panose="020F0502020204030204" pitchFamily="34" charset="0"/>
                        </a:rPr>
                        <a:t>5-Mar-14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4.20%</a:t>
                      </a:r>
                    </a:p>
                  </a:txBody>
                  <a:tcPr marL="7620" marR="7620" marT="762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979585791"/>
                  </a:ext>
                </a:extLst>
              </a:tr>
              <a:tr h="175260">
                <a:tc>
                  <a:txBody>
                    <a:bodyPr/>
                    <a:lstStyle/>
                    <a:p>
                      <a:pPr algn="r" fontAlgn="b"/>
                      <a:r>
                        <a:rPr lang="en-US" sz="1600" b="0" i="0" u="none" strike="noStrike">
                          <a:solidFill>
                            <a:srgbClr val="000000"/>
                          </a:solidFill>
                          <a:effectLst/>
                          <a:latin typeface="Calibri" panose="020F0502020204030204" pitchFamily="34" charset="0"/>
                        </a:rPr>
                        <a:t>5-Sep-14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2,100,000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2,507,500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15,000</a:t>
                      </a:r>
                    </a:p>
                  </a:txBody>
                  <a:tcPr marL="7620" marR="7620" marT="7620" marB="0" anchor="b">
                    <a:lnL>
                      <a:noFill/>
                    </a:lnL>
                    <a:lnR>
                      <a:noFill/>
                    </a:lnR>
                    <a:lnT>
                      <a:noFill/>
                    </a:lnT>
                    <a:lnB>
                      <a:noFill/>
                    </a:lnB>
                  </a:tcPr>
                </a:tc>
                <a:extLst>
                  <a:ext uri="{0D108BD9-81ED-4DB2-BD59-A6C34878D82A}">
                    <a16:rowId xmlns:a16="http://schemas.microsoft.com/office/drawing/2014/main" val="1232862765"/>
                  </a:ext>
                </a:extLst>
              </a:tr>
              <a:tr h="175260">
                <a:tc>
                  <a:txBody>
                    <a:bodyPr/>
                    <a:lstStyle/>
                    <a:p>
                      <a:pPr algn="r" fontAlgn="b"/>
                      <a:r>
                        <a:rPr lang="en-US" sz="1600" b="0" i="0" u="none" strike="noStrike">
                          <a:solidFill>
                            <a:srgbClr val="000000"/>
                          </a:solidFill>
                          <a:effectLst/>
                          <a:latin typeface="Calibri" panose="020F0502020204030204" pitchFamily="34" charset="0"/>
                        </a:rPr>
                        <a:t>5-Mar-15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5.30%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2,400,000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2,507,500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15,000</a:t>
                      </a:r>
                    </a:p>
                  </a:txBody>
                  <a:tcPr marL="7620" marR="7620" marT="7620" marB="0" anchor="b">
                    <a:lnL>
                      <a:noFill/>
                    </a:lnL>
                    <a:lnR>
                      <a:noFill/>
                    </a:lnR>
                    <a:lnT>
                      <a:noFill/>
                    </a:lnT>
                    <a:lnB>
                      <a:noFill/>
                    </a:lnB>
                  </a:tcPr>
                </a:tc>
                <a:extLst>
                  <a:ext uri="{0D108BD9-81ED-4DB2-BD59-A6C34878D82A}">
                    <a16:rowId xmlns:a16="http://schemas.microsoft.com/office/drawing/2014/main" val="2591410439"/>
                  </a:ext>
                </a:extLst>
              </a:tr>
              <a:tr h="175260">
                <a:tc>
                  <a:txBody>
                    <a:bodyPr/>
                    <a:lstStyle/>
                    <a:p>
                      <a:pPr algn="r" fontAlgn="b"/>
                      <a:r>
                        <a:rPr lang="en-US" sz="1600" b="0" i="0" u="none" strike="noStrike">
                          <a:solidFill>
                            <a:srgbClr val="000000"/>
                          </a:solidFill>
                          <a:effectLst/>
                          <a:latin typeface="Calibri" panose="020F0502020204030204" pitchFamily="34" charset="0"/>
                        </a:rPr>
                        <a:t>5-Sep-15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5.50%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2,650,000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-2,650,000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2,507,500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15,000</a:t>
                      </a:r>
                    </a:p>
                  </a:txBody>
                  <a:tcPr marL="7620" marR="7620" marT="7620" marB="0" anchor="b">
                    <a:lnL>
                      <a:noFill/>
                    </a:lnL>
                    <a:lnR>
                      <a:noFill/>
                    </a:lnR>
                    <a:lnT>
                      <a:noFill/>
                    </a:lnT>
                    <a:lnB>
                      <a:noFill/>
                    </a:lnB>
                  </a:tcPr>
                </a:tc>
                <a:extLst>
                  <a:ext uri="{0D108BD9-81ED-4DB2-BD59-A6C34878D82A}">
                    <a16:rowId xmlns:a16="http://schemas.microsoft.com/office/drawing/2014/main" val="2612451783"/>
                  </a:ext>
                </a:extLst>
              </a:tr>
              <a:tr h="175260">
                <a:tc>
                  <a:txBody>
                    <a:bodyPr/>
                    <a:lstStyle/>
                    <a:p>
                      <a:pPr algn="r" fontAlgn="b"/>
                      <a:r>
                        <a:rPr lang="en-US" sz="1600" b="0" i="0" u="none" strike="noStrike">
                          <a:solidFill>
                            <a:srgbClr val="000000"/>
                          </a:solidFill>
                          <a:effectLst/>
                          <a:latin typeface="Calibri" panose="020F0502020204030204" pitchFamily="34" charset="0"/>
                        </a:rPr>
                        <a:t>5-Mar-16</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2,750,000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-2,750,000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2,507,500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15,000</a:t>
                      </a:r>
                    </a:p>
                  </a:txBody>
                  <a:tcPr marL="7620" marR="7620" marT="7620" marB="0" anchor="b">
                    <a:lnL>
                      <a:noFill/>
                    </a:lnL>
                    <a:lnR>
                      <a:noFill/>
                    </a:lnR>
                    <a:lnT>
                      <a:noFill/>
                    </a:lnT>
                    <a:lnB>
                      <a:noFill/>
                    </a:lnB>
                  </a:tcPr>
                </a:tc>
                <a:extLst>
                  <a:ext uri="{0D108BD9-81ED-4DB2-BD59-A6C34878D82A}">
                    <a16:rowId xmlns:a16="http://schemas.microsoft.com/office/drawing/2014/main" val="2355228304"/>
                  </a:ext>
                </a:extLst>
              </a:tr>
              <a:tr h="175260">
                <a:tc>
                  <a:txBody>
                    <a:bodyPr/>
                    <a:lstStyle/>
                    <a:p>
                      <a:pPr algn="r" fontAlgn="b"/>
                      <a:r>
                        <a:rPr lang="en-US" sz="1600" b="0" i="0" u="none" strike="noStrike">
                          <a:solidFill>
                            <a:srgbClr val="000000"/>
                          </a:solidFill>
                          <a:effectLst/>
                          <a:latin typeface="Calibri" panose="020F0502020204030204" pitchFamily="34" charset="0"/>
                        </a:rPr>
                        <a:t>5-Sep-16</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2,800,000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2,507,500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15,000</a:t>
                      </a:r>
                    </a:p>
                  </a:txBody>
                  <a:tcPr marL="7620" marR="7620" marT="7620" marB="0" anchor="b">
                    <a:lnL>
                      <a:noFill/>
                    </a:lnL>
                    <a:lnR>
                      <a:noFill/>
                    </a:lnR>
                    <a:lnT>
                      <a:noFill/>
                    </a:lnT>
                    <a:lnB>
                      <a:noFill/>
                    </a:lnB>
                  </a:tcPr>
                </a:tc>
                <a:extLst>
                  <a:ext uri="{0D108BD9-81ED-4DB2-BD59-A6C34878D82A}">
                    <a16:rowId xmlns:a16="http://schemas.microsoft.com/office/drawing/2014/main" val="3853820886"/>
                  </a:ext>
                </a:extLst>
              </a:tr>
              <a:tr h="175260">
                <a:tc>
                  <a:txBody>
                    <a:bodyPr/>
                    <a:lstStyle/>
                    <a:p>
                      <a:pPr algn="r" fontAlgn="b"/>
                      <a:r>
                        <a:rPr lang="en-US" sz="1600" b="0" i="0" u="none" strike="noStrike">
                          <a:solidFill>
                            <a:srgbClr val="000000"/>
                          </a:solidFill>
                          <a:effectLst/>
                          <a:latin typeface="Calibri" panose="020F0502020204030204" pitchFamily="34" charset="0"/>
                        </a:rPr>
                        <a:t>5-Mar-17</a:t>
                      </a:r>
                    </a:p>
                  </a:txBody>
                  <a:tcPr marL="7620" marR="7620" marT="762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2,950,000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-2,950,000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2,507,500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-2,492,500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15,000</a:t>
                      </a:r>
                    </a:p>
                  </a:txBody>
                  <a:tcPr marL="7620" marR="7620" marT="7620" marB="0" anchor="b">
                    <a:lnL>
                      <a:noFill/>
                    </a:lnL>
                    <a:lnR>
                      <a:noFill/>
                    </a:lnR>
                    <a:lnT>
                      <a:noFill/>
                    </a:lnT>
                    <a:lnB>
                      <a:noFill/>
                    </a:lnB>
                  </a:tcPr>
                </a:tc>
                <a:extLst>
                  <a:ext uri="{0D108BD9-81ED-4DB2-BD59-A6C34878D82A}">
                    <a16:rowId xmlns:a16="http://schemas.microsoft.com/office/drawing/2014/main" val="3161192667"/>
                  </a:ext>
                </a:extLst>
              </a:tr>
            </a:tbl>
          </a:graphicData>
        </a:graphic>
      </p:graphicFrame>
    </p:spTree>
    <p:extLst>
      <p:ext uri="{BB962C8B-B14F-4D97-AF65-F5344CB8AC3E}">
        <p14:creationId xmlns:p14="http://schemas.microsoft.com/office/powerpoint/2010/main" val="13447263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Cost of Borrowing in GBP and USD Segments</a:t>
            </a:r>
            <a:endParaRPr lang="en-US" dirty="0"/>
          </a:p>
        </p:txBody>
      </p:sp>
      <p:sp>
        <p:nvSpPr>
          <p:cNvPr id="4" name="Content Placeholder 3"/>
          <p:cNvSpPr>
            <a:spLocks noGrp="1"/>
          </p:cNvSpPr>
          <p:nvPr>
            <p:ph idx="1"/>
          </p:nvPr>
        </p:nvSpPr>
        <p:spPr/>
        <p:txBody>
          <a:bodyPr/>
          <a:lstStyle/>
          <a:p>
            <a:r>
              <a:rPr lang="en-US" sz="2000" dirty="0" smtClean="0"/>
              <a:t>Suppose the current spot rate of GBP/USD is 1.4995-1.5000</a:t>
            </a:r>
          </a:p>
          <a:p>
            <a:r>
              <a:rPr lang="en-US" sz="2000" dirty="0" smtClean="0"/>
              <a:t>Company B can borrow  five year fixed rate pound </a:t>
            </a:r>
            <a:r>
              <a:rPr lang="en-US" sz="2000" dirty="0"/>
              <a:t>at </a:t>
            </a:r>
            <a:r>
              <a:rPr lang="en-US" sz="2000" dirty="0" smtClean="0"/>
              <a:t>12%, but it is interested in borrowing USD. Its direct cost of borrowing five year fixed USD is 10%. </a:t>
            </a:r>
          </a:p>
          <a:p>
            <a:endParaRPr lang="en-US" sz="2000" dirty="0"/>
          </a:p>
          <a:p>
            <a:endParaRPr lang="en-US" sz="2000" dirty="0" smtClean="0"/>
          </a:p>
          <a:p>
            <a:endParaRPr lang="en-US" sz="2000" dirty="0"/>
          </a:p>
          <a:p>
            <a:endParaRPr lang="en-US" sz="2000" dirty="0" smtClean="0"/>
          </a:p>
          <a:p>
            <a:r>
              <a:rPr lang="en-US" sz="2000" dirty="0" smtClean="0"/>
              <a:t>Company A, on the other hand is interested in borrowing pounds, but its five year fixed pound cost is 11.60%. It can borrow in the USD segment at 8%, almost 3.6% lower interest. </a:t>
            </a:r>
          </a:p>
          <a:p>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656991036"/>
              </p:ext>
            </p:extLst>
          </p:nvPr>
        </p:nvGraphicFramePr>
        <p:xfrm>
          <a:off x="2209800" y="3200400"/>
          <a:ext cx="6096000" cy="1295400"/>
        </p:xfrm>
        <a:graphic>
          <a:graphicData uri="http://schemas.openxmlformats.org/drawingml/2006/table">
            <a:tbl>
              <a:tblPr/>
              <a:tblGrid>
                <a:gridCol w="2032000">
                  <a:extLst>
                    <a:ext uri="{9D8B030D-6E8A-4147-A177-3AD203B41FA5}">
                      <a16:colId xmlns:a16="http://schemas.microsoft.com/office/drawing/2014/main" val="1641693004"/>
                    </a:ext>
                  </a:extLst>
                </a:gridCol>
                <a:gridCol w="2032000">
                  <a:extLst>
                    <a:ext uri="{9D8B030D-6E8A-4147-A177-3AD203B41FA5}">
                      <a16:colId xmlns:a16="http://schemas.microsoft.com/office/drawing/2014/main" val="3868549520"/>
                    </a:ext>
                  </a:extLst>
                </a:gridCol>
                <a:gridCol w="2032000">
                  <a:extLst>
                    <a:ext uri="{9D8B030D-6E8A-4147-A177-3AD203B41FA5}">
                      <a16:colId xmlns:a16="http://schemas.microsoft.com/office/drawing/2014/main" val="2837684980"/>
                    </a:ext>
                  </a:extLst>
                </a:gridCol>
              </a:tblGrid>
              <a:tr h="323850">
                <a:tc>
                  <a:txBody>
                    <a:bodyPr/>
                    <a:lstStyle/>
                    <a:p>
                      <a:pPr>
                        <a:lnSpc>
                          <a:spcPct val="107000"/>
                        </a:lnSpc>
                      </a:pPr>
                      <a:endParaRPr lang="en-US" sz="1800" dirty="0">
                        <a:solidFill>
                          <a:srgbClr val="002060"/>
                        </a:solidFill>
                        <a:effectLst/>
                        <a:latin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USD</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GBP</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30461231"/>
                  </a:ext>
                </a:extLst>
              </a:tr>
              <a:tr h="323850">
                <a:tc>
                  <a:txBody>
                    <a:bodyPr/>
                    <a:lstStyle/>
                    <a:p>
                      <a:pPr marL="0" marR="0" algn="l"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Company-A</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a:noFill/>
                    </a:lnB>
                    <a:solidFill>
                      <a:srgbClr val="F2DCDB"/>
                    </a:solidFill>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8.00%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a:noFill/>
                    </a:lnB>
                    <a:solidFill>
                      <a:srgbClr val="F2DCDB"/>
                    </a:solidFill>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a:noFill/>
                    </a:lnB>
                    <a:solidFill>
                      <a:srgbClr val="F2DCDB"/>
                    </a:solidFill>
                  </a:tcPr>
                </a:tc>
                <a:extLst>
                  <a:ext uri="{0D108BD9-81ED-4DB2-BD59-A6C34878D82A}">
                    <a16:rowId xmlns:a16="http://schemas.microsoft.com/office/drawing/2014/main" val="2442269783"/>
                  </a:ext>
                </a:extLst>
              </a:tr>
              <a:tr h="323850">
                <a:tc>
                  <a:txBody>
                    <a:bodyPr/>
                    <a:lstStyle/>
                    <a:p>
                      <a:pPr marL="0" marR="0" algn="l"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Company-B</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a:noFill/>
                    </a:lnB>
                  </a:tcPr>
                </a:tc>
                <a:tc>
                  <a:txBody>
                    <a:bodyPr/>
                    <a:lstStyle/>
                    <a:p>
                      <a:pPr marL="0" marR="0" algn="ctr"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a:noFill/>
                    </a:lnB>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a:noFill/>
                    </a:lnB>
                  </a:tcPr>
                </a:tc>
                <a:extLst>
                  <a:ext uri="{0D108BD9-81ED-4DB2-BD59-A6C34878D82A}">
                    <a16:rowId xmlns:a16="http://schemas.microsoft.com/office/drawing/2014/main" val="4287433889"/>
                  </a:ext>
                </a:extLst>
              </a:tr>
              <a:tr h="323850">
                <a:tc>
                  <a:txBody>
                    <a:bodyPr/>
                    <a:lstStyle/>
                    <a:p>
                      <a:pPr marL="0" marR="0" algn="l"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Credit Risk </a:t>
                      </a:r>
                      <a:r>
                        <a:rPr lang="en-US" sz="18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Diff</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C0504D"/>
                      </a:solidFill>
                      <a:prstDash val="solid"/>
                      <a:round/>
                      <a:headEnd type="none" w="med" len="med"/>
                      <a:tailEnd type="none" w="med" len="med"/>
                    </a:lnB>
                    <a:solidFill>
                      <a:srgbClr val="F2DCDB"/>
                    </a:solidFill>
                  </a:tcPr>
                </a:tc>
                <a:tc>
                  <a:txBody>
                    <a:bodyPr/>
                    <a:lstStyle/>
                    <a:p>
                      <a:pPr marL="0" marR="0" algn="ctr"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C0504D"/>
                      </a:solidFill>
                      <a:prstDash val="solid"/>
                      <a:round/>
                      <a:headEnd type="none" w="med" len="med"/>
                      <a:tailEnd type="none" w="med" len="med"/>
                    </a:lnB>
                    <a:solidFill>
                      <a:srgbClr val="F2DCDB"/>
                    </a:solidFill>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0.40%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C0504D"/>
                      </a:solidFill>
                      <a:prstDash val="solid"/>
                      <a:round/>
                      <a:headEnd type="none" w="med" len="med"/>
                      <a:tailEnd type="none" w="med" len="med"/>
                    </a:lnB>
                    <a:solidFill>
                      <a:srgbClr val="F2DCDB"/>
                    </a:solidFill>
                  </a:tcPr>
                </a:tc>
                <a:extLst>
                  <a:ext uri="{0D108BD9-81ED-4DB2-BD59-A6C34878D82A}">
                    <a16:rowId xmlns:a16="http://schemas.microsoft.com/office/drawing/2014/main" val="3395928505"/>
                  </a:ext>
                </a:extLst>
              </a:tr>
            </a:tbl>
          </a:graphicData>
        </a:graphic>
      </p:graphicFrame>
    </p:spTree>
    <p:extLst>
      <p:ext uri="{BB962C8B-B14F-4D97-AF65-F5344CB8AC3E}">
        <p14:creationId xmlns:p14="http://schemas.microsoft.com/office/powerpoint/2010/main" val="499272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000" dirty="0" smtClean="0"/>
              <a:t>If we inspect the respective costs, we can make following observations:</a:t>
            </a:r>
          </a:p>
          <a:p>
            <a:endParaRPr lang="en-US" sz="2000" dirty="0"/>
          </a:p>
          <a:p>
            <a:endParaRPr lang="en-US" sz="2000" dirty="0" smtClean="0"/>
          </a:p>
          <a:p>
            <a:endParaRPr lang="en-US" sz="2000" dirty="0"/>
          </a:p>
          <a:p>
            <a:r>
              <a:rPr lang="en-US" sz="2000" dirty="0" smtClean="0"/>
              <a:t>Company A seems to have a higher credit rating; its cost of borrowing lower as compared to company B</a:t>
            </a:r>
          </a:p>
          <a:p>
            <a:r>
              <a:rPr lang="en-US" sz="2000" dirty="0" smtClean="0"/>
              <a:t>Company A has a comparative advantage in USD segment, as its cost of borrowing is 200bp lower</a:t>
            </a:r>
          </a:p>
          <a:p>
            <a:r>
              <a:rPr lang="en-US" sz="2000" dirty="0" smtClean="0"/>
              <a:t>It can borrow pound also at a lower cost, but its cost advantage as compared to company B is only 40 </a:t>
            </a:r>
            <a:r>
              <a:rPr lang="en-US" sz="2000" dirty="0" err="1" smtClean="0"/>
              <a:t>bp.</a:t>
            </a:r>
            <a:r>
              <a:rPr lang="en-US" sz="2000" dirty="0" smtClean="0"/>
              <a:t> </a:t>
            </a:r>
          </a:p>
          <a:p>
            <a:r>
              <a:rPr lang="en-US" sz="2000" dirty="0" smtClean="0"/>
              <a:t>This points to a mispricing of credit risk in two segments of the market.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510290867"/>
              </p:ext>
            </p:extLst>
          </p:nvPr>
        </p:nvGraphicFramePr>
        <p:xfrm>
          <a:off x="2209800" y="2438400"/>
          <a:ext cx="6096000" cy="1295400"/>
        </p:xfrm>
        <a:graphic>
          <a:graphicData uri="http://schemas.openxmlformats.org/drawingml/2006/table">
            <a:tbl>
              <a:tblPr/>
              <a:tblGrid>
                <a:gridCol w="2032000">
                  <a:extLst>
                    <a:ext uri="{9D8B030D-6E8A-4147-A177-3AD203B41FA5}">
                      <a16:colId xmlns:a16="http://schemas.microsoft.com/office/drawing/2014/main" val="1641693004"/>
                    </a:ext>
                  </a:extLst>
                </a:gridCol>
                <a:gridCol w="2032000">
                  <a:extLst>
                    <a:ext uri="{9D8B030D-6E8A-4147-A177-3AD203B41FA5}">
                      <a16:colId xmlns:a16="http://schemas.microsoft.com/office/drawing/2014/main" val="3868549520"/>
                    </a:ext>
                  </a:extLst>
                </a:gridCol>
                <a:gridCol w="2032000">
                  <a:extLst>
                    <a:ext uri="{9D8B030D-6E8A-4147-A177-3AD203B41FA5}">
                      <a16:colId xmlns:a16="http://schemas.microsoft.com/office/drawing/2014/main" val="2837684980"/>
                    </a:ext>
                  </a:extLst>
                </a:gridCol>
              </a:tblGrid>
              <a:tr h="323850">
                <a:tc>
                  <a:txBody>
                    <a:bodyPr/>
                    <a:lstStyle/>
                    <a:p>
                      <a:pPr>
                        <a:lnSpc>
                          <a:spcPct val="107000"/>
                        </a:lnSpc>
                      </a:pPr>
                      <a:endParaRPr lang="en-US" sz="1800" dirty="0">
                        <a:solidFill>
                          <a:srgbClr val="002060"/>
                        </a:solidFill>
                        <a:effectLst/>
                        <a:latin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USD</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GBP</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30461231"/>
                  </a:ext>
                </a:extLst>
              </a:tr>
              <a:tr h="323850">
                <a:tc>
                  <a:txBody>
                    <a:bodyPr/>
                    <a:lstStyle/>
                    <a:p>
                      <a:pPr marL="0" marR="0" algn="l"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Company-A</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a:noFill/>
                    </a:lnB>
                    <a:solidFill>
                      <a:srgbClr val="F2DCDB"/>
                    </a:solidFill>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8.00%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a:noFill/>
                    </a:lnB>
                    <a:solidFill>
                      <a:srgbClr val="F2DCDB"/>
                    </a:solidFill>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w="12700" cap="flat" cmpd="sng" algn="ctr">
                      <a:solidFill>
                        <a:srgbClr val="C0504D"/>
                      </a:solidFill>
                      <a:prstDash val="solid"/>
                      <a:round/>
                      <a:headEnd type="none" w="med" len="med"/>
                      <a:tailEnd type="none" w="med" len="med"/>
                    </a:lnT>
                    <a:lnB>
                      <a:noFill/>
                    </a:lnB>
                    <a:solidFill>
                      <a:srgbClr val="F2DCDB"/>
                    </a:solidFill>
                  </a:tcPr>
                </a:tc>
                <a:extLst>
                  <a:ext uri="{0D108BD9-81ED-4DB2-BD59-A6C34878D82A}">
                    <a16:rowId xmlns:a16="http://schemas.microsoft.com/office/drawing/2014/main" val="2442269783"/>
                  </a:ext>
                </a:extLst>
              </a:tr>
              <a:tr h="323850">
                <a:tc>
                  <a:txBody>
                    <a:bodyPr/>
                    <a:lstStyle/>
                    <a:p>
                      <a:pPr marL="0" marR="0" algn="l"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Company-B</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a:noFill/>
                    </a:lnB>
                  </a:tcPr>
                </a:tc>
                <a:tc>
                  <a:txBody>
                    <a:bodyPr/>
                    <a:lstStyle/>
                    <a:p>
                      <a:pPr marL="0" marR="0" algn="ctr"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a:noFill/>
                    </a:lnB>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a:noFill/>
                    </a:lnB>
                  </a:tcPr>
                </a:tc>
                <a:extLst>
                  <a:ext uri="{0D108BD9-81ED-4DB2-BD59-A6C34878D82A}">
                    <a16:rowId xmlns:a16="http://schemas.microsoft.com/office/drawing/2014/main" val="4287433889"/>
                  </a:ext>
                </a:extLst>
              </a:tr>
              <a:tr h="323850">
                <a:tc>
                  <a:txBody>
                    <a:bodyPr/>
                    <a:lstStyle/>
                    <a:p>
                      <a:pPr marL="0" marR="0" algn="l" fontAlgn="t">
                        <a:lnSpc>
                          <a:spcPct val="107000"/>
                        </a:lnSpc>
                        <a:spcBef>
                          <a:spcPts val="0"/>
                        </a:spcBef>
                        <a:spcAft>
                          <a:spcPts val="0"/>
                        </a:spcAft>
                      </a:pP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Credit Risk </a:t>
                      </a:r>
                      <a:r>
                        <a:rPr lang="en-US" sz="18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Diff</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C0504D"/>
                      </a:solidFill>
                      <a:prstDash val="solid"/>
                      <a:round/>
                      <a:headEnd type="none" w="med" len="med"/>
                      <a:tailEnd type="none" w="med" len="med"/>
                    </a:lnB>
                    <a:solidFill>
                      <a:srgbClr val="F2DCDB"/>
                    </a:solidFill>
                  </a:tcPr>
                </a:tc>
                <a:tc>
                  <a:txBody>
                    <a:bodyPr/>
                    <a:lstStyle/>
                    <a:p>
                      <a:pPr marL="0" marR="0" algn="ctr"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C0504D"/>
                      </a:solidFill>
                      <a:prstDash val="solid"/>
                      <a:round/>
                      <a:headEnd type="none" w="med" len="med"/>
                      <a:tailEnd type="none" w="med" len="med"/>
                    </a:lnB>
                    <a:solidFill>
                      <a:srgbClr val="F2DCDB"/>
                    </a:solidFill>
                  </a:tcPr>
                </a:tc>
                <a:tc>
                  <a:txBody>
                    <a:bodyPr/>
                    <a:lstStyle/>
                    <a:p>
                      <a:pPr marL="0" marR="0" algn="ctr"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0.40%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C0504D"/>
                      </a:solidFill>
                      <a:prstDash val="solid"/>
                      <a:round/>
                      <a:headEnd type="none" w="med" len="med"/>
                      <a:tailEnd type="none" w="med" len="med"/>
                    </a:lnB>
                    <a:solidFill>
                      <a:srgbClr val="F2DCDB"/>
                    </a:solidFill>
                  </a:tcPr>
                </a:tc>
                <a:extLst>
                  <a:ext uri="{0D108BD9-81ED-4DB2-BD59-A6C34878D82A}">
                    <a16:rowId xmlns:a16="http://schemas.microsoft.com/office/drawing/2014/main" val="3395928505"/>
                  </a:ext>
                </a:extLst>
              </a:tr>
            </a:tbl>
          </a:graphicData>
        </a:graphic>
      </p:graphicFrame>
    </p:spTree>
    <p:extLst>
      <p:ext uri="{BB962C8B-B14F-4D97-AF65-F5344CB8AC3E}">
        <p14:creationId xmlns:p14="http://schemas.microsoft.com/office/powerpoint/2010/main" val="1057257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Such credit mispricing creates an opportunity for firms A and B to reduce their respective cost of borrowing by engaging in a swap deal.</a:t>
            </a:r>
            <a:endParaRPr lang="en-US" dirty="0"/>
          </a:p>
        </p:txBody>
      </p:sp>
    </p:spTree>
    <p:extLst>
      <p:ext uri="{BB962C8B-B14F-4D97-AF65-F5344CB8AC3E}">
        <p14:creationId xmlns:p14="http://schemas.microsoft.com/office/powerpoint/2010/main" val="818500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What is a Swap?</a:t>
            </a:r>
          </a:p>
        </p:txBody>
      </p:sp>
      <p:sp>
        <p:nvSpPr>
          <p:cNvPr id="6147" name="Text Box 3"/>
          <p:cNvSpPr>
            <a:spLocks noGrp="1" noChangeArrowheads="1"/>
          </p:cNvSpPr>
          <p:nvPr>
            <p:ph type="body" idx="1"/>
          </p:nvPr>
        </p:nvSpPr>
        <p:spPr/>
        <p:txBody>
          <a:bodyPr/>
          <a:lstStyle/>
          <a:p>
            <a:r>
              <a:rPr lang="en-US" altLang="en-US" dirty="0" smtClean="0"/>
              <a:t>A Swap is essentially exchange of two streams of cash flows</a:t>
            </a:r>
          </a:p>
          <a:p>
            <a:r>
              <a:rPr lang="en-US" altLang="en-US" dirty="0"/>
              <a:t>I</a:t>
            </a:r>
            <a:r>
              <a:rPr lang="en-US" altLang="en-US" dirty="0" smtClean="0"/>
              <a:t>nterest rate swaps involve exchanging  a stream of floating cash flows indexed to a benchmark like LIBOR against a fixed stream of cash flows</a:t>
            </a:r>
          </a:p>
          <a:p>
            <a:r>
              <a:rPr lang="en-US" altLang="en-US" dirty="0" smtClean="0"/>
              <a:t>In currency swaps a stream of cash flows denominated in one currency exchanged against a stream of cash flows denominated in another currency. </a:t>
            </a:r>
          </a:p>
          <a:p>
            <a:r>
              <a:rPr lang="en-US" altLang="en-US" dirty="0" smtClean="0"/>
              <a:t>One can view currency swaps as a bundle of forward contracts. </a:t>
            </a:r>
          </a:p>
        </p:txBody>
      </p:sp>
    </p:spTree>
    <p:extLst>
      <p:ext uri="{BB962C8B-B14F-4D97-AF65-F5344CB8AC3E}">
        <p14:creationId xmlns:p14="http://schemas.microsoft.com/office/powerpoint/2010/main" val="733783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The swap dealer offers the following deal to company A:</a:t>
            </a:r>
          </a:p>
          <a:p>
            <a:pPr lvl="1"/>
            <a:r>
              <a:rPr lang="en-US" smtClean="0"/>
              <a:t>"I can pay you USD 8% on a principal of $15,000,000 in exchange for GBP 11% on a principal of GBP 10,000,000". In other words, I pay you USD 1,200,000 and receive GBP 1,100,000 per year over five years. </a:t>
            </a:r>
          </a:p>
          <a:p>
            <a:r>
              <a:rPr lang="en-US" smtClean="0"/>
              <a:t>When company B approaches to the swap dealer, the dealer offers the following deal to company B:</a:t>
            </a:r>
          </a:p>
          <a:p>
            <a:pPr lvl="1"/>
            <a:r>
              <a:rPr lang="en-US" smtClean="0"/>
              <a:t>"I can pay you GBP 12% on a principal of GBP 10,000,000 in exchange for USD 9.4% on a principal of USD 15,000,000". In other words, I pay you GBP 1,200,000 and receive USD 9,400,000 per year over five years. </a:t>
            </a:r>
          </a:p>
          <a:p>
            <a:endParaRPr lang="en-US" dirty="0"/>
          </a:p>
        </p:txBody>
      </p:sp>
    </p:spTree>
    <p:extLst>
      <p:ext uri="{BB962C8B-B14F-4D97-AF65-F5344CB8AC3E}">
        <p14:creationId xmlns:p14="http://schemas.microsoft.com/office/powerpoint/2010/main" val="879812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In this case, company A can go ahead and borrow $15,000,000 at 8% annual interest; sign the contract with the swap dealer to pay 11% on 10 m Pound and receive 8% on $15m. </a:t>
            </a:r>
          </a:p>
          <a:p>
            <a:endParaRPr lang="en-US" dirty="0"/>
          </a:p>
        </p:txBody>
      </p:sp>
    </p:spTree>
    <p:extLst>
      <p:ext uri="{BB962C8B-B14F-4D97-AF65-F5344CB8AC3E}">
        <p14:creationId xmlns:p14="http://schemas.microsoft.com/office/powerpoint/2010/main" val="4171932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p:txBody>
          <a:bodyPr/>
          <a:lstStyle/>
          <a:p>
            <a:pPr marL="285750" indent="-285750">
              <a:buFont typeface="Arial" panose="020B0604020202020204" pitchFamily="34" charset="0"/>
              <a:buChar char="•"/>
            </a:pPr>
            <a:r>
              <a:rPr lang="en-US" sz="1800" dirty="0"/>
              <a:t>When the company A borrows USD 15m, it delivers the loan proceeds to the dealer and receives GBP 10 m in exchange. </a:t>
            </a:r>
          </a:p>
          <a:p>
            <a:pPr marL="285750" indent="-285750">
              <a:buFont typeface="Arial" panose="020B0604020202020204" pitchFamily="34" charset="0"/>
              <a:buChar char="•"/>
            </a:pPr>
            <a:r>
              <a:rPr lang="en-US" sz="1800" dirty="0"/>
              <a:t>At the maturity, company A pays the dealer GBP 10 m and receives USD 15m and covers his principal payment in the loan. With this deal, cash flows and  the GBP borrowing cost of  company A is as follows: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0" indent="0">
              <a:buNone/>
            </a:pPr>
            <a:endParaRPr lang="en-US" sz="180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The </a:t>
            </a:r>
            <a:r>
              <a:rPr lang="en-US" sz="1800" dirty="0"/>
              <a:t>net cost of borrowing of company A is 11% in GBP terms. This is 60 </a:t>
            </a:r>
            <a:r>
              <a:rPr lang="en-US" sz="1800" dirty="0" err="1"/>
              <a:t>bp</a:t>
            </a:r>
            <a:r>
              <a:rPr lang="en-US" sz="1800" dirty="0"/>
              <a:t> lower than the cost company would incur if it borrowed directly in the GBP fixed interest rate segment. </a:t>
            </a:r>
          </a:p>
          <a:p>
            <a:pPr marL="285750" indent="-285750">
              <a:buFont typeface="Arial" panose="020B0604020202020204" pitchFamily="34" charset="0"/>
              <a:buChar char="•"/>
            </a:pPr>
            <a:endParaRPr lang="en-US" sz="2000" dirty="0"/>
          </a:p>
          <a:p>
            <a:endParaRPr lang="en-US" sz="2000" dirty="0"/>
          </a:p>
        </p:txBody>
      </p:sp>
      <p:graphicFrame>
        <p:nvGraphicFramePr>
          <p:cNvPr id="10" name="Table 9"/>
          <p:cNvGraphicFramePr>
            <a:graphicFrameLocks noGrp="1"/>
          </p:cNvGraphicFramePr>
          <p:nvPr>
            <p:extLst>
              <p:ext uri="{D42A27DB-BD31-4B8C-83A1-F6EECF244321}">
                <p14:modId xmlns:p14="http://schemas.microsoft.com/office/powerpoint/2010/main" val="4243865133"/>
              </p:ext>
            </p:extLst>
          </p:nvPr>
        </p:nvGraphicFramePr>
        <p:xfrm>
          <a:off x="2057400" y="3429000"/>
          <a:ext cx="5372100" cy="2011680"/>
        </p:xfrm>
        <a:graphic>
          <a:graphicData uri="http://schemas.openxmlformats.org/drawingml/2006/table">
            <a:tbl>
              <a:tblPr/>
              <a:tblGrid>
                <a:gridCol w="719431">
                  <a:extLst>
                    <a:ext uri="{9D8B030D-6E8A-4147-A177-3AD203B41FA5}">
                      <a16:colId xmlns:a16="http://schemas.microsoft.com/office/drawing/2014/main" val="3174381006"/>
                    </a:ext>
                  </a:extLst>
                </a:gridCol>
                <a:gridCol w="1249539">
                  <a:extLst>
                    <a:ext uri="{9D8B030D-6E8A-4147-A177-3AD203B41FA5}">
                      <a16:colId xmlns:a16="http://schemas.microsoft.com/office/drawing/2014/main" val="3131939413"/>
                    </a:ext>
                  </a:extLst>
                </a:gridCol>
                <a:gridCol w="1117130">
                  <a:extLst>
                    <a:ext uri="{9D8B030D-6E8A-4147-A177-3AD203B41FA5}">
                      <a16:colId xmlns:a16="http://schemas.microsoft.com/office/drawing/2014/main" val="3397454560"/>
                    </a:ext>
                  </a:extLst>
                </a:gridCol>
                <a:gridCol w="1219200">
                  <a:extLst>
                    <a:ext uri="{9D8B030D-6E8A-4147-A177-3AD203B41FA5}">
                      <a16:colId xmlns:a16="http://schemas.microsoft.com/office/drawing/2014/main" val="397117305"/>
                    </a:ext>
                  </a:extLst>
                </a:gridCol>
                <a:gridCol w="1066800">
                  <a:extLst>
                    <a:ext uri="{9D8B030D-6E8A-4147-A177-3AD203B41FA5}">
                      <a16:colId xmlns:a16="http://schemas.microsoft.com/office/drawing/2014/main" val="29967041"/>
                    </a:ext>
                  </a:extLst>
                </a:gridCol>
              </a:tblGrid>
              <a:tr h="502920">
                <a:tc>
                  <a:txBody>
                    <a:bodyPr/>
                    <a:lstStyle/>
                    <a:p>
                      <a:pPr algn="ctr" fontAlgn="b"/>
                      <a:r>
                        <a:rPr lang="en-US" sz="1600" b="1" i="0" u="none" strike="noStrike" dirty="0">
                          <a:solidFill>
                            <a:srgbClr val="002060"/>
                          </a:solidFill>
                          <a:effectLst/>
                          <a:latin typeface="Times New Roman" panose="02020603050405020304" pitchFamily="18" charset="0"/>
                        </a:rPr>
                        <a:t>Year</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2060"/>
                          </a:solidFill>
                          <a:effectLst/>
                          <a:latin typeface="Times New Roman" panose="02020603050405020304" pitchFamily="18" charset="0"/>
                        </a:rPr>
                        <a:t>USD Loan CF</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2060"/>
                          </a:solidFill>
                          <a:effectLst/>
                          <a:latin typeface="Times New Roman" panose="02020603050405020304" pitchFamily="18" charset="0"/>
                        </a:rPr>
                        <a:t>Swap CF (GBP)</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2060"/>
                          </a:solidFill>
                          <a:effectLst/>
                          <a:latin typeface="Times New Roman" panose="02020603050405020304" pitchFamily="18" charset="0"/>
                        </a:rPr>
                        <a:t>Swap Cash Flows (USD)</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2060"/>
                          </a:solidFill>
                          <a:effectLst/>
                          <a:latin typeface="Times New Roman" panose="02020603050405020304" pitchFamily="18" charset="0"/>
                        </a:rPr>
                        <a:t>Net Cash Flows </a:t>
                      </a:r>
                    </a:p>
                  </a:txBody>
                  <a:tcPr marL="7620" marR="7620" marT="7620" marB="0" anchor="b">
                    <a:lnL>
                      <a:noFill/>
                    </a:lnL>
                    <a:lnR>
                      <a:noFill/>
                    </a:lnR>
                    <a:lnT>
                      <a:noFill/>
                    </a:lnT>
                    <a:lnB>
                      <a:noFill/>
                    </a:lnB>
                  </a:tcPr>
                </a:tc>
                <a:extLst>
                  <a:ext uri="{0D108BD9-81ED-4DB2-BD59-A6C34878D82A}">
                    <a16:rowId xmlns:a16="http://schemas.microsoft.com/office/drawing/2014/main" val="2011940199"/>
                  </a:ext>
                </a:extLst>
              </a:tr>
              <a:tr h="167640">
                <a:tc>
                  <a:txBody>
                    <a:bodyPr/>
                    <a:lstStyle/>
                    <a:p>
                      <a:pPr algn="ctr" fontAlgn="b"/>
                      <a:r>
                        <a:rPr lang="en-US" sz="1600" b="0" i="0" u="none" strike="noStrike" dirty="0">
                          <a:solidFill>
                            <a:srgbClr val="000000"/>
                          </a:solidFill>
                          <a:effectLst/>
                          <a:latin typeface="Times New Roman" panose="02020603050405020304" pitchFamily="18" charset="0"/>
                        </a:rPr>
                        <a:t>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15,000,000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-15,000,000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10,000,000</a:t>
                      </a:r>
                    </a:p>
                  </a:txBody>
                  <a:tcPr marL="7620" marR="7620" marT="7620" marB="0" anchor="b">
                    <a:lnL>
                      <a:noFill/>
                    </a:lnL>
                    <a:lnR>
                      <a:noFill/>
                    </a:lnR>
                    <a:lnT>
                      <a:noFill/>
                    </a:lnT>
                    <a:lnB>
                      <a:noFill/>
                    </a:lnB>
                  </a:tcPr>
                </a:tc>
                <a:extLst>
                  <a:ext uri="{0D108BD9-81ED-4DB2-BD59-A6C34878D82A}">
                    <a16:rowId xmlns:a16="http://schemas.microsoft.com/office/drawing/2014/main" val="750379428"/>
                  </a:ext>
                </a:extLst>
              </a:tr>
              <a:tr h="167640">
                <a:tc>
                  <a:txBody>
                    <a:bodyPr/>
                    <a:lstStyle/>
                    <a:p>
                      <a:pPr algn="ctr" fontAlgn="b"/>
                      <a:r>
                        <a:rPr lang="en-US" sz="1600" b="0" i="0" u="none" strike="noStrike" dirty="0">
                          <a:solidFill>
                            <a:srgbClr val="000000"/>
                          </a:solidFill>
                          <a:effectLst/>
                          <a:latin typeface="Times New Roman" panose="02020603050405020304" pitchFamily="18" charset="0"/>
                        </a:rPr>
                        <a:t>1</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-1,100,000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-1,100,000</a:t>
                      </a:r>
                    </a:p>
                  </a:txBody>
                  <a:tcPr marL="7620" marR="7620" marT="7620" marB="0" anchor="b">
                    <a:lnL>
                      <a:noFill/>
                    </a:lnL>
                    <a:lnR>
                      <a:noFill/>
                    </a:lnR>
                    <a:lnT>
                      <a:noFill/>
                    </a:lnT>
                    <a:lnB>
                      <a:noFill/>
                    </a:lnB>
                  </a:tcPr>
                </a:tc>
                <a:extLst>
                  <a:ext uri="{0D108BD9-81ED-4DB2-BD59-A6C34878D82A}">
                    <a16:rowId xmlns:a16="http://schemas.microsoft.com/office/drawing/2014/main" val="1440428317"/>
                  </a:ext>
                </a:extLst>
              </a:tr>
              <a:tr h="167640">
                <a:tc>
                  <a:txBody>
                    <a:bodyPr/>
                    <a:lstStyle/>
                    <a:p>
                      <a:pPr algn="ctr" fontAlgn="b"/>
                      <a:r>
                        <a:rPr lang="en-US" sz="1600" b="0" i="0" u="none" strike="noStrike">
                          <a:solidFill>
                            <a:srgbClr val="000000"/>
                          </a:solidFill>
                          <a:effectLst/>
                          <a:latin typeface="Times New Roman" panose="02020603050405020304" pitchFamily="18" charset="0"/>
                        </a:rPr>
                        <a:t>2</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a:t>
                      </a:r>
                    </a:p>
                  </a:txBody>
                  <a:tcPr marL="7620" marR="7620" marT="7620" marB="0" anchor="b">
                    <a:lnL>
                      <a:noFill/>
                    </a:lnL>
                    <a:lnR>
                      <a:noFill/>
                    </a:lnR>
                    <a:lnT>
                      <a:noFill/>
                    </a:lnT>
                    <a:lnB>
                      <a:noFill/>
                    </a:lnB>
                  </a:tcPr>
                </a:tc>
                <a:extLst>
                  <a:ext uri="{0D108BD9-81ED-4DB2-BD59-A6C34878D82A}">
                    <a16:rowId xmlns:a16="http://schemas.microsoft.com/office/drawing/2014/main" val="1164322695"/>
                  </a:ext>
                </a:extLst>
              </a:tr>
              <a:tr h="167640">
                <a:tc>
                  <a:txBody>
                    <a:bodyPr/>
                    <a:lstStyle/>
                    <a:p>
                      <a:pPr algn="ctr" fontAlgn="b"/>
                      <a:r>
                        <a:rPr lang="en-US" sz="1600" b="0" i="0" u="none" strike="noStrike">
                          <a:solidFill>
                            <a:srgbClr val="000000"/>
                          </a:solidFill>
                          <a:effectLst/>
                          <a:latin typeface="Times New Roman" panose="02020603050405020304" pitchFamily="18" charset="0"/>
                        </a:rPr>
                        <a:t>3</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a:t>
                      </a:r>
                    </a:p>
                  </a:txBody>
                  <a:tcPr marL="7620" marR="7620" marT="7620" marB="0" anchor="b">
                    <a:lnL>
                      <a:noFill/>
                    </a:lnL>
                    <a:lnR>
                      <a:noFill/>
                    </a:lnR>
                    <a:lnT>
                      <a:noFill/>
                    </a:lnT>
                    <a:lnB>
                      <a:noFill/>
                    </a:lnB>
                  </a:tcPr>
                </a:tc>
                <a:extLst>
                  <a:ext uri="{0D108BD9-81ED-4DB2-BD59-A6C34878D82A}">
                    <a16:rowId xmlns:a16="http://schemas.microsoft.com/office/drawing/2014/main" val="1802378247"/>
                  </a:ext>
                </a:extLst>
              </a:tr>
              <a:tr h="167640">
                <a:tc>
                  <a:txBody>
                    <a:bodyPr/>
                    <a:lstStyle/>
                    <a:p>
                      <a:pPr algn="ctr" fontAlgn="b"/>
                      <a:r>
                        <a:rPr lang="en-US" sz="1600" b="0" i="0" u="none" strike="noStrike">
                          <a:solidFill>
                            <a:srgbClr val="000000"/>
                          </a:solidFill>
                          <a:effectLst/>
                          <a:latin typeface="Times New Roman" panose="02020603050405020304" pitchFamily="18" charset="0"/>
                        </a:rPr>
                        <a:t>4</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1,200,000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-1,000,000</a:t>
                      </a:r>
                    </a:p>
                  </a:txBody>
                  <a:tcPr marL="7620" marR="7620" marT="7620" marB="0" anchor="b">
                    <a:lnL>
                      <a:noFill/>
                    </a:lnL>
                    <a:lnR>
                      <a:noFill/>
                    </a:lnR>
                    <a:lnT>
                      <a:noFill/>
                    </a:lnT>
                    <a:lnB>
                      <a:noFill/>
                    </a:lnB>
                  </a:tcPr>
                </a:tc>
                <a:extLst>
                  <a:ext uri="{0D108BD9-81ED-4DB2-BD59-A6C34878D82A}">
                    <a16:rowId xmlns:a16="http://schemas.microsoft.com/office/drawing/2014/main" val="874439305"/>
                  </a:ext>
                </a:extLst>
              </a:tr>
              <a:tr h="167640">
                <a:tc>
                  <a:txBody>
                    <a:bodyPr/>
                    <a:lstStyle/>
                    <a:p>
                      <a:pPr algn="ctr" fontAlgn="b"/>
                      <a:r>
                        <a:rPr lang="en-US" sz="1600" b="0" i="0" u="none" strike="noStrike">
                          <a:solidFill>
                            <a:srgbClr val="000000"/>
                          </a:solidFill>
                          <a:effectLst/>
                          <a:latin typeface="Times New Roman" panose="02020603050405020304" pitchFamily="18" charset="0"/>
                        </a:rPr>
                        <a:t>5</a:t>
                      </a:r>
                    </a:p>
                  </a:txBody>
                  <a:tcPr marL="7620" marR="7620" marT="762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anose="02020603050405020304" pitchFamily="18" charset="0"/>
                        </a:rPr>
                        <a:t>-16,200,000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-11,100,000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16,200,000</a:t>
                      </a:r>
                    </a:p>
                  </a:txBody>
                  <a:tcPr marL="7620" marR="7620" marT="762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rPr>
                        <a:t>-11,100,000</a:t>
                      </a:r>
                    </a:p>
                  </a:txBody>
                  <a:tcPr marL="7620" marR="7620" marT="7620" marB="0" anchor="b">
                    <a:lnL>
                      <a:noFill/>
                    </a:lnL>
                    <a:lnR>
                      <a:noFill/>
                    </a:lnR>
                    <a:lnT>
                      <a:noFill/>
                    </a:lnT>
                    <a:lnB>
                      <a:noFill/>
                    </a:lnB>
                  </a:tcPr>
                </a:tc>
                <a:extLst>
                  <a:ext uri="{0D108BD9-81ED-4DB2-BD59-A6C34878D82A}">
                    <a16:rowId xmlns:a16="http://schemas.microsoft.com/office/drawing/2014/main" val="4106560834"/>
                  </a:ext>
                </a:extLst>
              </a:tr>
            </a:tbl>
          </a:graphicData>
        </a:graphic>
      </p:graphicFrame>
    </p:spTree>
    <p:extLst>
      <p:ext uri="{BB962C8B-B14F-4D97-AF65-F5344CB8AC3E}">
        <p14:creationId xmlns:p14="http://schemas.microsoft.com/office/powerpoint/2010/main" val="4160800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sz="2000" dirty="0"/>
              <a:t>The cash flows for company B and its USD cost of borrowing would be as follows: </a:t>
            </a:r>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a:p>
          <a:p>
            <a:r>
              <a:rPr lang="en-US" sz="2000" dirty="0" smtClean="0"/>
              <a:t>The </a:t>
            </a:r>
            <a:r>
              <a:rPr lang="en-US" sz="2000" dirty="0"/>
              <a:t>company B's dollar cost of borrowing with the swap deal is 9.4%; this is 60 </a:t>
            </a:r>
            <a:r>
              <a:rPr lang="en-US" sz="2000" dirty="0" err="1"/>
              <a:t>bp</a:t>
            </a:r>
            <a:r>
              <a:rPr lang="en-US" sz="2000" dirty="0"/>
              <a:t> lower than the direct cost of borrowing at 10%. </a:t>
            </a:r>
          </a:p>
          <a:p>
            <a:endParaRPr lang="en-US" sz="4000" dirty="0"/>
          </a:p>
          <a:p>
            <a:endParaRPr lang="en-US" sz="32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05185251"/>
              </p:ext>
            </p:extLst>
          </p:nvPr>
        </p:nvGraphicFramePr>
        <p:xfrm>
          <a:off x="1650242" y="2514600"/>
          <a:ext cx="7162800" cy="2347976"/>
        </p:xfrm>
        <a:graphic>
          <a:graphicData uri="http://schemas.openxmlformats.org/drawingml/2006/table">
            <a:tbl>
              <a:tblPr firstRow="1" firstCol="1" bandRow="1"/>
              <a:tblGrid>
                <a:gridCol w="1432560">
                  <a:extLst>
                    <a:ext uri="{9D8B030D-6E8A-4147-A177-3AD203B41FA5}">
                      <a16:colId xmlns:a16="http://schemas.microsoft.com/office/drawing/2014/main" val="529850683"/>
                    </a:ext>
                  </a:extLst>
                </a:gridCol>
                <a:gridCol w="1432560">
                  <a:extLst>
                    <a:ext uri="{9D8B030D-6E8A-4147-A177-3AD203B41FA5}">
                      <a16:colId xmlns:a16="http://schemas.microsoft.com/office/drawing/2014/main" val="968620181"/>
                    </a:ext>
                  </a:extLst>
                </a:gridCol>
                <a:gridCol w="1432560">
                  <a:extLst>
                    <a:ext uri="{9D8B030D-6E8A-4147-A177-3AD203B41FA5}">
                      <a16:colId xmlns:a16="http://schemas.microsoft.com/office/drawing/2014/main" val="2976119113"/>
                    </a:ext>
                  </a:extLst>
                </a:gridCol>
                <a:gridCol w="1432560">
                  <a:extLst>
                    <a:ext uri="{9D8B030D-6E8A-4147-A177-3AD203B41FA5}">
                      <a16:colId xmlns:a16="http://schemas.microsoft.com/office/drawing/2014/main" val="3536330908"/>
                    </a:ext>
                  </a:extLst>
                </a:gridCol>
                <a:gridCol w="1432560">
                  <a:extLst>
                    <a:ext uri="{9D8B030D-6E8A-4147-A177-3AD203B41FA5}">
                      <a16:colId xmlns:a16="http://schemas.microsoft.com/office/drawing/2014/main" val="4016536155"/>
                    </a:ext>
                  </a:extLst>
                </a:gridCol>
              </a:tblGrid>
              <a:tr h="167640">
                <a:tc>
                  <a:txBody>
                    <a:bodyPr/>
                    <a:lstStyle/>
                    <a:p>
                      <a:pPr marL="0" marR="0" algn="just" fontAlgn="t">
                        <a:lnSpc>
                          <a:spcPct val="107000"/>
                        </a:lnSpc>
                        <a:spcBef>
                          <a:spcPts val="0"/>
                        </a:spcBef>
                        <a:spcAft>
                          <a:spcPts val="0"/>
                        </a:spcAft>
                      </a:pPr>
                      <a:r>
                        <a:rPr lang="en-US" sz="1800" b="1"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GBP Loan CF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Swap CF (GBP)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smtClean="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Swap</a:t>
                      </a:r>
                      <a:r>
                        <a:rPr lang="en-US" sz="1800" b="1" baseline="0" dirty="0" smtClean="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smtClean="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Cash </a:t>
                      </a:r>
                      <a:r>
                        <a:rPr lang="en-US" sz="1800" b="1"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Flows (USD)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Net Cash Flows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108948"/>
                  </a:ext>
                </a:extLst>
              </a:tr>
              <a:tr h="167640">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15,000,000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15,000,000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789248"/>
                  </a:ext>
                </a:extLst>
              </a:tr>
              <a:tr h="167640">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781423"/>
                  </a:ext>
                </a:extLst>
              </a:tr>
              <a:tr h="167640">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353"/>
                  </a:ext>
                </a:extLst>
              </a:tr>
              <a:tr h="167640">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702397"/>
                  </a:ext>
                </a:extLst>
              </a:tr>
              <a:tr h="167640">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422707"/>
                  </a:ext>
                </a:extLst>
              </a:tr>
              <a:tr h="167640">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-16,410,000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-16,410,000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735070"/>
                  </a:ext>
                </a:extLst>
              </a:tr>
            </a:tbl>
          </a:graphicData>
        </a:graphic>
      </p:graphicFrame>
    </p:spTree>
    <p:extLst>
      <p:ext uri="{BB962C8B-B14F-4D97-AF65-F5344CB8AC3E}">
        <p14:creationId xmlns:p14="http://schemas.microsoft.com/office/powerpoint/2010/main" val="1581734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600200"/>
            <a:ext cx="7162800" cy="4906963"/>
          </a:xfrm>
        </p:spPr>
        <p:txBody>
          <a:bodyPr/>
          <a:lstStyle/>
          <a:p>
            <a:r>
              <a:rPr lang="en-US" sz="2000" dirty="0"/>
              <a:t>In this deal swap dealer will have the following cash flows: </a:t>
            </a:r>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2000" dirty="0" smtClean="0"/>
              <a:t>As </a:t>
            </a:r>
            <a:r>
              <a:rPr lang="en-US" sz="2000" dirty="0"/>
              <a:t>the cash flows indicate, the dealer </a:t>
            </a:r>
            <a:r>
              <a:rPr lang="en-US" sz="2000" dirty="0" smtClean="0"/>
              <a:t>assumes </a:t>
            </a:r>
            <a:r>
              <a:rPr lang="en-US" sz="2000" dirty="0"/>
              <a:t>currency risk in this deal. If the net dollar receipts exceed net pound payments, the dealer makes money. Although small, there is a risk that dealer can lose money in this deal if it does not hedge the net exposure. </a:t>
            </a:r>
          </a:p>
          <a:p>
            <a:endParaRPr lang="en-US" sz="2000" dirty="0"/>
          </a:p>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357781200"/>
              </p:ext>
            </p:extLst>
          </p:nvPr>
        </p:nvGraphicFramePr>
        <p:xfrm>
          <a:off x="1524000" y="2438400"/>
          <a:ext cx="7391398" cy="1826264"/>
        </p:xfrm>
        <a:graphic>
          <a:graphicData uri="http://schemas.openxmlformats.org/drawingml/2006/table">
            <a:tbl>
              <a:tblPr firstRow="1" firstCol="1" bandRow="1"/>
              <a:tblGrid>
                <a:gridCol w="1055914">
                  <a:extLst>
                    <a:ext uri="{9D8B030D-6E8A-4147-A177-3AD203B41FA5}">
                      <a16:colId xmlns:a16="http://schemas.microsoft.com/office/drawing/2014/main" val="1163359781"/>
                    </a:ext>
                  </a:extLst>
                </a:gridCol>
                <a:gridCol w="1055914">
                  <a:extLst>
                    <a:ext uri="{9D8B030D-6E8A-4147-A177-3AD203B41FA5}">
                      <a16:colId xmlns:a16="http://schemas.microsoft.com/office/drawing/2014/main" val="2093466957"/>
                    </a:ext>
                  </a:extLst>
                </a:gridCol>
                <a:gridCol w="1055914">
                  <a:extLst>
                    <a:ext uri="{9D8B030D-6E8A-4147-A177-3AD203B41FA5}">
                      <a16:colId xmlns:a16="http://schemas.microsoft.com/office/drawing/2014/main" val="1961721290"/>
                    </a:ext>
                  </a:extLst>
                </a:gridCol>
                <a:gridCol w="1055914">
                  <a:extLst>
                    <a:ext uri="{9D8B030D-6E8A-4147-A177-3AD203B41FA5}">
                      <a16:colId xmlns:a16="http://schemas.microsoft.com/office/drawing/2014/main" val="2387036597"/>
                    </a:ext>
                  </a:extLst>
                </a:gridCol>
                <a:gridCol w="1055914">
                  <a:extLst>
                    <a:ext uri="{9D8B030D-6E8A-4147-A177-3AD203B41FA5}">
                      <a16:colId xmlns:a16="http://schemas.microsoft.com/office/drawing/2014/main" val="3523503215"/>
                    </a:ext>
                  </a:extLst>
                </a:gridCol>
                <a:gridCol w="1055914">
                  <a:extLst>
                    <a:ext uri="{9D8B030D-6E8A-4147-A177-3AD203B41FA5}">
                      <a16:colId xmlns:a16="http://schemas.microsoft.com/office/drawing/2014/main" val="381719158"/>
                    </a:ext>
                  </a:extLst>
                </a:gridCol>
                <a:gridCol w="1055914">
                  <a:extLst>
                    <a:ext uri="{9D8B030D-6E8A-4147-A177-3AD203B41FA5}">
                      <a16:colId xmlns:a16="http://schemas.microsoft.com/office/drawing/2014/main" val="1259934364"/>
                    </a:ext>
                  </a:extLst>
                </a:gridCol>
              </a:tblGrid>
              <a:tr h="167640">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400" b="1" kern="180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USD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7000"/>
                        </a:lnSpc>
                        <a:spcBef>
                          <a:spcPts val="0"/>
                        </a:spcBef>
                        <a:spcAft>
                          <a:spcPts val="0"/>
                        </a:spcAft>
                      </a:pPr>
                      <a:r>
                        <a:rPr lang="en-US" sz="1400" b="1" kern="180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GBP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463553"/>
                  </a:ext>
                </a:extLst>
              </a:tr>
              <a:tr h="167640">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Receives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Pays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Receives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Pays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USD Net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kern="18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GBP Net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818281"/>
                  </a:ext>
                </a:extLst>
              </a:tr>
              <a:tr h="167640">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15,000,000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-15,000,000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823142"/>
                  </a:ext>
                </a:extLst>
              </a:tr>
              <a:tr h="167640">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727372"/>
                  </a:ext>
                </a:extLst>
              </a:tr>
              <a:tr h="167640">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dirty="0" smtClean="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63459"/>
                  </a:ext>
                </a:extLst>
              </a:tr>
              <a:tr h="167640">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dirty="0" smtClean="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646906"/>
                  </a:ext>
                </a:extLst>
              </a:tr>
              <a:tr h="167640">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1,410,000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dirty="0" smtClean="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098426"/>
                  </a:ext>
                </a:extLst>
              </a:tr>
              <a:tr h="167640">
                <a:tc>
                  <a:txBody>
                    <a:bodyPr/>
                    <a:lstStyle/>
                    <a:p>
                      <a:pPr marL="0" marR="0" algn="just">
                        <a:lnSpc>
                          <a:spcPct val="107000"/>
                        </a:lnSpc>
                        <a:spcBef>
                          <a:spcPts val="0"/>
                        </a:spcBef>
                        <a:spcAft>
                          <a:spcPts val="0"/>
                        </a:spcAft>
                      </a:pPr>
                      <a:r>
                        <a:rPr lang="en-US" sz="1400" kern="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16,410,000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-16,200,000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11,100,000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210,000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kern="1800" dirty="0">
                          <a:solidFill>
                            <a:srgbClr val="333E48"/>
                          </a:solidFill>
                          <a:effectLst/>
                          <a:latin typeface="Calibri" panose="020F0502020204030204" pitchFamily="34" charset="0"/>
                          <a:ea typeface="Times New Roman" panose="02020603050405020304" pitchFamily="18" charset="0"/>
                          <a:cs typeface="Calibri" panose="020F0502020204030204" pitchFamily="34" charset="0"/>
                        </a:rPr>
                        <a:t>-100,000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748836"/>
                  </a:ext>
                </a:extLst>
              </a:tr>
            </a:tbl>
          </a:graphicData>
        </a:graphic>
      </p:graphicFrame>
    </p:spTree>
    <p:extLst>
      <p:ext uri="{BB962C8B-B14F-4D97-AF65-F5344CB8AC3E}">
        <p14:creationId xmlns:p14="http://schemas.microsoft.com/office/powerpoint/2010/main" val="1661760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Fixed to Fixed Currency Swap</a:t>
            </a:r>
            <a:endParaRPr lang="en-US" dirty="0"/>
          </a:p>
        </p:txBody>
      </p:sp>
      <p:pic>
        <p:nvPicPr>
          <p:cNvPr id="5" name="Picture 4"/>
          <p:cNvPicPr/>
          <p:nvPr/>
        </p:nvPicPr>
        <p:blipFill>
          <a:blip r:embed="rId2"/>
          <a:stretch>
            <a:fillRect/>
          </a:stretch>
        </p:blipFill>
        <p:spPr>
          <a:xfrm>
            <a:off x="1600200" y="1752600"/>
            <a:ext cx="5722620" cy="4116610"/>
          </a:xfrm>
          <a:prstGeom prst="rect">
            <a:avLst/>
          </a:prstGeom>
        </p:spPr>
      </p:pic>
    </p:spTree>
    <p:extLst>
      <p:ext uri="{BB962C8B-B14F-4D97-AF65-F5344CB8AC3E}">
        <p14:creationId xmlns:p14="http://schemas.microsoft.com/office/powerpoint/2010/main" val="1087487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smtClean="0"/>
              <a:t>Case Background</a:t>
            </a:r>
            <a:endParaRPr lang="en-US"/>
          </a:p>
        </p:txBody>
      </p:sp>
      <p:sp>
        <p:nvSpPr>
          <p:cNvPr id="412675" name="Rectangle 3"/>
          <p:cNvSpPr>
            <a:spLocks noGrp="1" noChangeArrowheads="1"/>
          </p:cNvSpPr>
          <p:nvPr>
            <p:ph type="body" idx="1"/>
          </p:nvPr>
        </p:nvSpPr>
        <p:spPr/>
        <p:txBody>
          <a:bodyPr/>
          <a:lstStyle/>
          <a:p>
            <a:r>
              <a:rPr lang="en-US" dirty="0" smtClean="0"/>
              <a:t>In 1985 Walt Disney undertook a sophisticated global financing transaction involving parties in NY, Paris and Tokyo!</a:t>
            </a:r>
          </a:p>
          <a:p>
            <a:r>
              <a:rPr lang="en-US" dirty="0" smtClean="0"/>
              <a:t>Disney raised dollar funds, partially hedged a JPY royalty stream and became the first US corporation to issue a </a:t>
            </a:r>
            <a:r>
              <a:rPr lang="en-US" b="1" dirty="0" smtClean="0"/>
              <a:t>sinking fund </a:t>
            </a:r>
            <a:r>
              <a:rPr lang="en-US" dirty="0" smtClean="0">
                <a:solidFill>
                  <a:srgbClr val="C00000"/>
                </a:solidFill>
              </a:rPr>
              <a:t>ECU</a:t>
            </a:r>
            <a:r>
              <a:rPr lang="en-US" dirty="0" smtClean="0"/>
              <a:t> bond in the </a:t>
            </a:r>
            <a:r>
              <a:rPr lang="en-US" b="1" dirty="0" err="1" smtClean="0"/>
              <a:t>Euromarket</a:t>
            </a:r>
            <a:r>
              <a:rPr lang="en-US" dirty="0" smtClean="0"/>
              <a:t>! </a:t>
            </a:r>
          </a:p>
          <a:p>
            <a:r>
              <a:rPr lang="en-US" dirty="0" smtClean="0"/>
              <a:t>Through this transaction, single A rated  Disney attained a cost approaching to AAA rates! </a:t>
            </a:r>
            <a:endParaRPr lang="en-US" dirty="0"/>
          </a:p>
        </p:txBody>
      </p:sp>
    </p:spTree>
    <p:extLst>
      <p:ext uri="{BB962C8B-B14F-4D97-AF65-F5344CB8AC3E}">
        <p14:creationId xmlns:p14="http://schemas.microsoft.com/office/powerpoint/2010/main" val="21053216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Walt Disney’s Japanese Yen Financing </a:t>
            </a:r>
            <a:endParaRPr lang="en-US" dirty="0"/>
          </a:p>
        </p:txBody>
      </p:sp>
      <p:pic>
        <p:nvPicPr>
          <p:cNvPr id="7" name="Picture 6"/>
          <p:cNvPicPr>
            <a:picLocks noChangeAspect="1"/>
          </p:cNvPicPr>
          <p:nvPr/>
        </p:nvPicPr>
        <p:blipFill>
          <a:blip r:embed="rId2"/>
          <a:stretch>
            <a:fillRect/>
          </a:stretch>
        </p:blipFill>
        <p:spPr>
          <a:xfrm>
            <a:off x="1981200" y="2057400"/>
            <a:ext cx="5486875" cy="4092295"/>
          </a:xfrm>
          <a:prstGeom prst="rect">
            <a:avLst/>
          </a:prstGeom>
        </p:spPr>
      </p:pic>
    </p:spTree>
    <p:extLst>
      <p:ext uri="{BB962C8B-B14F-4D97-AF65-F5344CB8AC3E}">
        <p14:creationId xmlns:p14="http://schemas.microsoft.com/office/powerpoint/2010/main" val="14967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dirty="0"/>
              <a:t>Facts: </a:t>
            </a:r>
            <a:r>
              <a:rPr lang="en-US" dirty="0" smtClean="0"/>
              <a:t>Disney (at the time of the deal)</a:t>
            </a:r>
            <a:endParaRPr lang="en-US" dirty="0"/>
          </a:p>
        </p:txBody>
      </p:sp>
      <p:sp>
        <p:nvSpPr>
          <p:cNvPr id="415747" name="Rectangle 3"/>
          <p:cNvSpPr>
            <a:spLocks noGrp="1" noChangeArrowheads="1"/>
          </p:cNvSpPr>
          <p:nvPr>
            <p:ph type="body" idx="1"/>
          </p:nvPr>
        </p:nvSpPr>
        <p:spPr/>
        <p:txBody>
          <a:bodyPr/>
          <a:lstStyle/>
          <a:p>
            <a:r>
              <a:rPr lang="en-US"/>
              <a:t>1.7bn consolidated revenue in 1984</a:t>
            </a:r>
          </a:p>
          <a:p>
            <a:r>
              <a:rPr lang="en-US"/>
              <a:t>1.1 bn revenue from entertainment and recreation</a:t>
            </a:r>
          </a:p>
          <a:p>
            <a:r>
              <a:rPr lang="en-US"/>
              <a:t>Net Income of $97.8m</a:t>
            </a:r>
          </a:p>
          <a:p>
            <a:r>
              <a:rPr lang="en-US"/>
              <a:t>$2.7bn total assets</a:t>
            </a:r>
          </a:p>
          <a:p>
            <a:r>
              <a:rPr lang="en-US"/>
              <a:t>43% Debt/TA ratio</a:t>
            </a:r>
          </a:p>
          <a:p>
            <a:r>
              <a:rPr lang="en-US"/>
              <a:t>2/3rds of the debt in short term loans</a:t>
            </a:r>
          </a:p>
        </p:txBody>
      </p:sp>
    </p:spTree>
    <p:extLst>
      <p:ext uri="{BB962C8B-B14F-4D97-AF65-F5344CB8AC3E}">
        <p14:creationId xmlns:p14="http://schemas.microsoft.com/office/powerpoint/2010/main" val="618916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Disney April 2, 2021</a:t>
            </a:r>
            <a:endParaRPr lang="en-US" dirty="0"/>
          </a:p>
        </p:txBody>
      </p:sp>
      <p:pic>
        <p:nvPicPr>
          <p:cNvPr id="5" name="Picture 4"/>
          <p:cNvPicPr>
            <a:picLocks noChangeAspect="1"/>
          </p:cNvPicPr>
          <p:nvPr/>
        </p:nvPicPr>
        <p:blipFill>
          <a:blip r:embed="rId3"/>
          <a:stretch>
            <a:fillRect/>
          </a:stretch>
        </p:blipFill>
        <p:spPr>
          <a:xfrm>
            <a:off x="1524000" y="1828800"/>
            <a:ext cx="7287985" cy="2971800"/>
          </a:xfrm>
          <a:prstGeom prst="rect">
            <a:avLst/>
          </a:prstGeom>
        </p:spPr>
      </p:pic>
    </p:spTree>
    <p:extLst>
      <p:ext uri="{BB962C8B-B14F-4D97-AF65-F5344CB8AC3E}">
        <p14:creationId xmlns:p14="http://schemas.microsoft.com/office/powerpoint/2010/main" val="846513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smtClean="0"/>
              <a:t>Utility of Swaps </a:t>
            </a:r>
            <a:endParaRPr lang="en-US" altLang="en-US" dirty="0" smtClean="0"/>
          </a:p>
        </p:txBody>
      </p:sp>
      <p:sp>
        <p:nvSpPr>
          <p:cNvPr id="7171" name="Rectangle 3"/>
          <p:cNvSpPr>
            <a:spLocks noGrp="1" noChangeArrowheads="1"/>
          </p:cNvSpPr>
          <p:nvPr>
            <p:ph type="body" idx="1"/>
          </p:nvPr>
        </p:nvSpPr>
        <p:spPr/>
        <p:txBody>
          <a:bodyPr/>
          <a:lstStyle/>
          <a:p>
            <a:r>
              <a:rPr lang="en-US" altLang="en-US" dirty="0" smtClean="0"/>
              <a:t>Swaps facilitate cost effective switching across interest rate and currency segments </a:t>
            </a:r>
          </a:p>
          <a:p>
            <a:r>
              <a:rPr lang="en-US" altLang="en-US" dirty="0" smtClean="0"/>
              <a:t>Swaps help various players in the market to hedge their interest rate and currency exposures </a:t>
            </a:r>
          </a:p>
          <a:p>
            <a:r>
              <a:rPr lang="en-US" altLang="en-US" dirty="0" smtClean="0"/>
              <a:t>Swaps eliminate  inefficiencies in fixed income and currency markets through arbitraging across the interest rate and  currency segments.</a:t>
            </a:r>
          </a:p>
          <a:p>
            <a:endParaRPr lang="en-US" altLang="en-US" dirty="0" smtClean="0"/>
          </a:p>
          <a:p>
            <a:endParaRPr lang="en-US" altLang="en-US" dirty="0" smtClean="0"/>
          </a:p>
        </p:txBody>
      </p:sp>
    </p:spTree>
    <p:extLst>
      <p:ext uri="{BB962C8B-B14F-4D97-AF65-F5344CB8AC3E}">
        <p14:creationId xmlns:p14="http://schemas.microsoft.com/office/powerpoint/2010/main" val="39565050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447800" y="1600200"/>
            <a:ext cx="6812548" cy="4800600"/>
          </a:xfrm>
          <a:prstGeom prst="rect">
            <a:avLst/>
          </a:prstGeom>
        </p:spPr>
      </p:pic>
    </p:spTree>
    <p:extLst>
      <p:ext uri="{BB962C8B-B14F-4D97-AF65-F5344CB8AC3E}">
        <p14:creationId xmlns:p14="http://schemas.microsoft.com/office/powerpoint/2010/main" val="2509293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Case Facts</a:t>
            </a:r>
          </a:p>
        </p:txBody>
      </p:sp>
      <p:sp>
        <p:nvSpPr>
          <p:cNvPr id="413699" name="Rectangle 3"/>
          <p:cNvSpPr>
            <a:spLocks noGrp="1" noChangeArrowheads="1"/>
          </p:cNvSpPr>
          <p:nvPr>
            <p:ph type="body" idx="1"/>
          </p:nvPr>
        </p:nvSpPr>
        <p:spPr/>
        <p:txBody>
          <a:bodyPr/>
          <a:lstStyle/>
          <a:p>
            <a:pPr>
              <a:lnSpc>
                <a:spcPct val="90000"/>
              </a:lnSpc>
            </a:pPr>
            <a:r>
              <a:rPr lang="en-US" dirty="0"/>
              <a:t>Disney </a:t>
            </a:r>
            <a:r>
              <a:rPr lang="en-US" dirty="0" smtClean="0"/>
              <a:t>has </a:t>
            </a:r>
            <a:r>
              <a:rPr lang="en-US" dirty="0"/>
              <a:t>a significant Yen exposure due to its royalty receipts  (JPY8bn) from Disney Tokyo!</a:t>
            </a:r>
          </a:p>
          <a:p>
            <a:pPr>
              <a:lnSpc>
                <a:spcPct val="90000"/>
              </a:lnSpc>
            </a:pPr>
            <a:r>
              <a:rPr lang="en-US" dirty="0"/>
              <a:t>8% depreciation of Yen from 229.7 to 248 created a renewed concern!</a:t>
            </a:r>
          </a:p>
          <a:p>
            <a:pPr>
              <a:lnSpc>
                <a:spcPct val="90000"/>
              </a:lnSpc>
            </a:pPr>
            <a:r>
              <a:rPr lang="en-US" dirty="0"/>
              <a:t>Disney looks at alternative hedging techniques to stabilize the dollar value of its JPY cash flows! </a:t>
            </a:r>
          </a:p>
          <a:p>
            <a:pPr>
              <a:lnSpc>
                <a:spcPct val="90000"/>
              </a:lnSpc>
              <a:buFont typeface="Monotype Sorts" pitchFamily="2" charset="2"/>
              <a:buNone/>
            </a:pPr>
            <a:endParaRPr lang="en-US" dirty="0"/>
          </a:p>
        </p:txBody>
      </p:sp>
    </p:spTree>
    <p:extLst>
      <p:ext uri="{BB962C8B-B14F-4D97-AF65-F5344CB8AC3E}">
        <p14:creationId xmlns:p14="http://schemas.microsoft.com/office/powerpoint/2010/main" val="2185380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dirty="0"/>
              <a:t>Hedging Alternatives</a:t>
            </a:r>
          </a:p>
        </p:txBody>
      </p:sp>
      <p:sp>
        <p:nvSpPr>
          <p:cNvPr id="414723" name="Rectangle 3"/>
          <p:cNvSpPr>
            <a:spLocks noGrp="1" noChangeArrowheads="1"/>
          </p:cNvSpPr>
          <p:nvPr>
            <p:ph type="body" idx="1"/>
          </p:nvPr>
        </p:nvSpPr>
        <p:spPr/>
        <p:txBody>
          <a:bodyPr/>
          <a:lstStyle/>
          <a:p>
            <a:r>
              <a:rPr lang="en-US" dirty="0"/>
              <a:t>FX </a:t>
            </a:r>
            <a:r>
              <a:rPr lang="en-US" dirty="0" smtClean="0"/>
              <a:t>Options</a:t>
            </a:r>
            <a:endParaRPr lang="en-US" dirty="0"/>
          </a:p>
          <a:p>
            <a:r>
              <a:rPr lang="en-US" dirty="0" smtClean="0"/>
              <a:t>Futures  </a:t>
            </a:r>
            <a:endParaRPr lang="en-US" dirty="0"/>
          </a:p>
          <a:p>
            <a:r>
              <a:rPr lang="en-US" dirty="0" smtClean="0"/>
              <a:t>Forwards</a:t>
            </a:r>
            <a:endParaRPr lang="en-US" dirty="0"/>
          </a:p>
        </p:txBody>
      </p:sp>
    </p:spTree>
    <p:extLst>
      <p:ext uri="{BB962C8B-B14F-4D97-AF65-F5344CB8AC3E}">
        <p14:creationId xmlns:p14="http://schemas.microsoft.com/office/powerpoint/2010/main" val="2047276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dirty="0" smtClean="0"/>
              <a:t>Other Alternatives: Yen Term Loan</a:t>
            </a:r>
            <a:endParaRPr lang="en-US" dirty="0"/>
          </a:p>
        </p:txBody>
      </p:sp>
      <p:sp>
        <p:nvSpPr>
          <p:cNvPr id="417795" name="Rectangle 3"/>
          <p:cNvSpPr>
            <a:spLocks noGrp="1" noChangeArrowheads="1"/>
          </p:cNvSpPr>
          <p:nvPr>
            <p:ph type="body" idx="1"/>
          </p:nvPr>
        </p:nvSpPr>
        <p:spPr>
          <a:xfrm>
            <a:off x="1447800" y="1676400"/>
            <a:ext cx="7086600" cy="4830763"/>
          </a:xfrm>
        </p:spPr>
        <p:txBody>
          <a:bodyPr/>
          <a:lstStyle/>
          <a:p>
            <a:r>
              <a:rPr lang="en-US" dirty="0" smtClean="0"/>
              <a:t>Disney could borrow in JPY now, convert the proceeds into USD and pay off  Yen debt as it receives royalties !! </a:t>
            </a:r>
          </a:p>
          <a:p>
            <a:r>
              <a:rPr lang="en-US" dirty="0" smtClean="0"/>
              <a:t>Current Yen loan conditions:</a:t>
            </a:r>
          </a:p>
          <a:p>
            <a:pPr lvl="1"/>
            <a:r>
              <a:rPr lang="en-US" dirty="0" smtClean="0"/>
              <a:t>Coupon: 7.5% semiannual</a:t>
            </a:r>
          </a:p>
          <a:p>
            <a:pPr lvl="1"/>
            <a:r>
              <a:rPr lang="en-US" dirty="0" smtClean="0"/>
              <a:t>Feasible Notional: JPY15bn  (Disney can borrow up to this amount)</a:t>
            </a:r>
          </a:p>
          <a:p>
            <a:pPr lvl="1"/>
            <a:r>
              <a:rPr lang="en-US" dirty="0" smtClean="0"/>
              <a:t>Maturity: 10 years</a:t>
            </a:r>
          </a:p>
          <a:p>
            <a:pPr lvl="1"/>
            <a:r>
              <a:rPr lang="en-US" dirty="0" smtClean="0"/>
              <a:t>Front-end Fee: 0.75% (of the principal)</a:t>
            </a:r>
          </a:p>
          <a:p>
            <a:pPr lvl="1"/>
            <a:r>
              <a:rPr lang="en-US" dirty="0" smtClean="0"/>
              <a:t>Principle paid at maturity (bullet loan; not amortized)</a:t>
            </a:r>
            <a:endParaRPr lang="en-US" dirty="0"/>
          </a:p>
        </p:txBody>
      </p:sp>
    </p:spTree>
    <p:extLst>
      <p:ext uri="{BB962C8B-B14F-4D97-AF65-F5344CB8AC3E}">
        <p14:creationId xmlns:p14="http://schemas.microsoft.com/office/powerpoint/2010/main" val="3175212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smtClean="0">
                <a:latin typeface="+mn-lt"/>
              </a:rPr>
              <a:t>All in Cost </a:t>
            </a:r>
            <a:r>
              <a:rPr lang="en-US" dirty="0">
                <a:latin typeface="+mn-lt"/>
              </a:rPr>
              <a:t>of JPY Financing</a:t>
            </a:r>
          </a:p>
        </p:txBody>
      </p:sp>
      <p:sp>
        <p:nvSpPr>
          <p:cNvPr id="419846" name="Rectangle 6"/>
          <p:cNvSpPr>
            <a:spLocks noGrp="1" noChangeArrowheads="1"/>
          </p:cNvSpPr>
          <p:nvPr>
            <p:ph type="body" idx="1"/>
          </p:nvPr>
        </p:nvSpPr>
        <p:spPr>
          <a:xfrm>
            <a:off x="1371600" y="3454400"/>
            <a:ext cx="7010400" cy="2971800"/>
          </a:xfrm>
        </p:spPr>
        <p:txBody>
          <a:bodyPr/>
          <a:lstStyle/>
          <a:p>
            <a:r>
              <a:rPr lang="en-US" dirty="0"/>
              <a:t>Solve r for all in cost financing in JPY</a:t>
            </a:r>
            <a:r>
              <a:rPr lang="en-US" dirty="0" smtClean="0"/>
              <a:t>! Note that r is the semiannual cost</a:t>
            </a:r>
            <a:r>
              <a:rPr lang="en-US" dirty="0"/>
              <a:t> </a:t>
            </a:r>
            <a:r>
              <a:rPr lang="en-US" dirty="0" smtClean="0">
                <a:sym typeface="Wingdings" panose="05000000000000000000" pitchFamily="2" charset="2"/>
              </a:rPr>
              <a:t> r=3.804%</a:t>
            </a:r>
            <a:endParaRPr lang="en-US" dirty="0"/>
          </a:p>
          <a:p>
            <a:r>
              <a:rPr lang="en-US" dirty="0" smtClean="0"/>
              <a:t>Bond equivalent annual all in cost is</a:t>
            </a:r>
          </a:p>
          <a:p>
            <a:pPr lvl="1"/>
            <a:r>
              <a:rPr lang="en-US" dirty="0" smtClean="0"/>
              <a:t>(3.804% x 2=7.61</a:t>
            </a:r>
            <a:r>
              <a:rPr lang="en-US" dirty="0"/>
              <a:t>%)</a:t>
            </a:r>
          </a:p>
          <a:p>
            <a:r>
              <a:rPr lang="en-US" dirty="0" smtClean="0"/>
              <a:t>This annualized cost of 7.61% is </a:t>
            </a:r>
            <a:r>
              <a:rPr lang="en-US" dirty="0"/>
              <a:t>comparable only to loans and bonds with semiannual payments</a:t>
            </a:r>
          </a:p>
          <a:p>
            <a:pPr>
              <a:buFont typeface="Monotype Sorts" pitchFamily="2" charset="2"/>
              <a:buNone/>
            </a:pPr>
            <a:endParaRPr lang="en-US" dirty="0"/>
          </a:p>
          <a:p>
            <a:endParaRPr lang="en-US" dirty="0"/>
          </a:p>
        </p:txBody>
      </p:sp>
      <p:graphicFrame>
        <p:nvGraphicFramePr>
          <p:cNvPr id="419844" name="Object 4"/>
          <p:cNvGraphicFramePr>
            <a:graphicFrameLocks noGrp="1" noChangeAspect="1"/>
          </p:cNvGraphicFramePr>
          <p:nvPr>
            <p:ph idx="4294967295"/>
            <p:extLst>
              <p:ext uri="{D42A27DB-BD31-4B8C-83A1-F6EECF244321}">
                <p14:modId xmlns:p14="http://schemas.microsoft.com/office/powerpoint/2010/main" val="1919686304"/>
              </p:ext>
            </p:extLst>
          </p:nvPr>
        </p:nvGraphicFramePr>
        <p:xfrm>
          <a:off x="1657350" y="2359873"/>
          <a:ext cx="5981700" cy="909638"/>
        </p:xfrm>
        <a:graphic>
          <a:graphicData uri="http://schemas.openxmlformats.org/presentationml/2006/ole">
            <mc:AlternateContent xmlns:mc="http://schemas.openxmlformats.org/markup-compatibility/2006">
              <mc:Choice xmlns:v="urn:schemas-microsoft-com:vml" Requires="v">
                <p:oleObj spid="_x0000_s8201" name="Equation" r:id="rId4" imgW="2755800" imgH="419040" progId="Equation.DSMT4">
                  <p:embed/>
                </p:oleObj>
              </mc:Choice>
              <mc:Fallback>
                <p:oleObj name="Equation" r:id="rId4" imgW="2755800" imgH="419040" progId="Equation.DSMT4">
                  <p:embed/>
                  <p:pic>
                    <p:nvPicPr>
                      <p:cNvPr id="4198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359873"/>
                        <a:ext cx="5981700" cy="909638"/>
                      </a:xfrm>
                      <a:prstGeom prst="rect">
                        <a:avLst/>
                      </a:prstGeom>
                      <a:gradFill rotWithShape="1">
                        <a:gsLst>
                          <a:gs pos="0">
                            <a:schemeClr val="hlink"/>
                          </a:gs>
                          <a:gs pos="50000">
                            <a:srgbClr val="FFFFFF"/>
                          </a:gs>
                          <a:gs pos="100000">
                            <a:schemeClr val="hlink"/>
                          </a:gs>
                        </a:gsLst>
                        <a:lin ang="5400000" scaled="1"/>
                      </a:gradFill>
                    </p:spPr>
                  </p:pic>
                </p:oleObj>
              </mc:Fallback>
            </mc:AlternateContent>
          </a:graphicData>
        </a:graphic>
      </p:graphicFrame>
      <p:sp>
        <p:nvSpPr>
          <p:cNvPr id="2" name="TextBox 1"/>
          <p:cNvSpPr txBox="1"/>
          <p:nvPr/>
        </p:nvSpPr>
        <p:spPr>
          <a:xfrm>
            <a:off x="1600200" y="1528653"/>
            <a:ext cx="6781800" cy="646331"/>
          </a:xfrm>
          <a:prstGeom prst="rect">
            <a:avLst/>
          </a:prstGeom>
          <a:solidFill>
            <a:schemeClr val="accent2">
              <a:lumMod val="20000"/>
              <a:lumOff val="80000"/>
            </a:schemeClr>
          </a:solidFill>
        </p:spPr>
        <p:txBody>
          <a:bodyPr wrap="square" rtlCol="0">
            <a:spAutoFit/>
          </a:bodyPr>
          <a:lstStyle/>
          <a:p>
            <a:r>
              <a:rPr lang="en-US" dirty="0" smtClean="0"/>
              <a:t>Assuming that the bond is sold at par value, we calculate the net proceeds after factoring the transaction costs of 0.75%. </a:t>
            </a:r>
            <a:endParaRPr lang="en-US" dirty="0"/>
          </a:p>
        </p:txBody>
      </p:sp>
    </p:spTree>
    <p:extLst>
      <p:ext uri="{BB962C8B-B14F-4D97-AF65-F5344CB8AC3E}">
        <p14:creationId xmlns:p14="http://schemas.microsoft.com/office/powerpoint/2010/main" val="3845447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 The Standard Yield Measure in Bond Markets</a:t>
            </a:r>
            <a:endParaRPr lang="en-US" dirty="0"/>
          </a:p>
        </p:txBody>
      </p:sp>
      <p:sp>
        <p:nvSpPr>
          <p:cNvPr id="3" name="Content Placeholder 2"/>
          <p:cNvSpPr>
            <a:spLocks noGrp="1"/>
          </p:cNvSpPr>
          <p:nvPr>
            <p:ph idx="1"/>
          </p:nvPr>
        </p:nvSpPr>
        <p:spPr>
          <a:xfrm>
            <a:off x="1524000" y="1524000"/>
            <a:ext cx="7010400" cy="4983163"/>
          </a:xfrm>
        </p:spPr>
        <p:txBody>
          <a:bodyPr/>
          <a:lstStyle/>
          <a:p>
            <a:r>
              <a:rPr lang="en-US" dirty="0" smtClean="0"/>
              <a:t>Most bonds in domestic bond markets pay semi-annual interest;</a:t>
            </a:r>
          </a:p>
          <a:p>
            <a:r>
              <a:rPr lang="en-US" dirty="0" smtClean="0"/>
              <a:t>The yield quoted or communicated among bond market professionals is the “Bond Equivalent Yield”</a:t>
            </a:r>
          </a:p>
          <a:p>
            <a:endParaRPr lang="en-US" dirty="0"/>
          </a:p>
          <a:p>
            <a:endParaRPr lang="en-US" dirty="0" smtClean="0"/>
          </a:p>
          <a:p>
            <a:endParaRPr lang="en-US" dirty="0"/>
          </a:p>
          <a:p>
            <a:r>
              <a:rPr lang="en-US" dirty="0" smtClean="0"/>
              <a:t>In the previous slide annualized All in Cost “7.61% “is the cost comparable to BEY and can be directly compared to semiannual bonds.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87345588"/>
              </p:ext>
            </p:extLst>
          </p:nvPr>
        </p:nvGraphicFramePr>
        <p:xfrm>
          <a:off x="2593975" y="3378993"/>
          <a:ext cx="3956050" cy="1273175"/>
        </p:xfrm>
        <a:graphic>
          <a:graphicData uri="http://schemas.openxmlformats.org/presentationml/2006/ole">
            <mc:AlternateContent xmlns:mc="http://schemas.openxmlformats.org/markup-compatibility/2006">
              <mc:Choice xmlns:v="urn:schemas-microsoft-com:vml" Requires="v">
                <p:oleObj spid="_x0000_s7177" name="Equation" r:id="rId3" imgW="1460160" imgH="469800" progId="Equation.DSMT4">
                  <p:embed/>
                </p:oleObj>
              </mc:Choice>
              <mc:Fallback>
                <p:oleObj name="Equation" r:id="rId3" imgW="1460160" imgH="469800" progId="Equation.DSMT4">
                  <p:embed/>
                  <p:pic>
                    <p:nvPicPr>
                      <p:cNvPr id="4" name="Object 3"/>
                      <p:cNvPicPr/>
                      <p:nvPr/>
                    </p:nvPicPr>
                    <p:blipFill>
                      <a:blip r:embed="rId4"/>
                      <a:stretch>
                        <a:fillRect/>
                      </a:stretch>
                    </p:blipFill>
                    <p:spPr>
                      <a:xfrm>
                        <a:off x="2593975" y="3378993"/>
                        <a:ext cx="3956050" cy="1273175"/>
                      </a:xfrm>
                      <a:prstGeom prst="rect">
                        <a:avLst/>
                      </a:prstGeom>
                    </p:spPr>
                  </p:pic>
                </p:oleObj>
              </mc:Fallback>
            </mc:AlternateContent>
          </a:graphicData>
        </a:graphic>
      </p:graphicFrame>
    </p:spTree>
    <p:extLst>
      <p:ext uri="{BB962C8B-B14F-4D97-AF65-F5344CB8AC3E}">
        <p14:creationId xmlns:p14="http://schemas.microsoft.com/office/powerpoint/2010/main" val="1390340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Adjustment in the BEY Comparable All in Cost</a:t>
            </a:r>
            <a:endParaRPr lang="en-US" dirty="0">
              <a:latin typeface="+mn-lt"/>
            </a:endParaRPr>
          </a:p>
        </p:txBody>
      </p:sp>
      <p:sp>
        <p:nvSpPr>
          <p:cNvPr id="3" name="Content Placeholder 2"/>
          <p:cNvSpPr>
            <a:spLocks noGrp="1"/>
          </p:cNvSpPr>
          <p:nvPr>
            <p:ph idx="1"/>
          </p:nvPr>
        </p:nvSpPr>
        <p:spPr>
          <a:xfrm>
            <a:off x="1447800" y="1676400"/>
            <a:ext cx="7086600" cy="4830763"/>
          </a:xfrm>
        </p:spPr>
        <p:txBody>
          <a:bodyPr/>
          <a:lstStyle/>
          <a:p>
            <a:r>
              <a:rPr lang="en-US" dirty="0" smtClean="0"/>
              <a:t>To compare 7.61% All in Cost with an annual coupon paying bond All in Cost, we need to set m=1 and calculate r:</a:t>
            </a:r>
          </a:p>
          <a:p>
            <a:endParaRPr lang="en-US" dirty="0"/>
          </a:p>
          <a:p>
            <a:endParaRPr lang="en-US" dirty="0" smtClean="0"/>
          </a:p>
          <a:p>
            <a:endParaRPr lang="en-US" dirty="0"/>
          </a:p>
          <a:p>
            <a:endParaRPr lang="en-US" dirty="0" smtClean="0"/>
          </a:p>
          <a:p>
            <a:endParaRPr lang="en-US" dirty="0"/>
          </a:p>
          <a:p>
            <a:r>
              <a:rPr lang="en-US" dirty="0" smtClean="0"/>
              <a:t>7.75% is a comparable rate with an annual interest paying Eurobonds All in Cost.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4357824"/>
              </p:ext>
            </p:extLst>
          </p:nvPr>
        </p:nvGraphicFramePr>
        <p:xfrm>
          <a:off x="2286000" y="3077461"/>
          <a:ext cx="2972239" cy="956555"/>
        </p:xfrm>
        <a:graphic>
          <a:graphicData uri="http://schemas.openxmlformats.org/presentationml/2006/ole">
            <mc:AlternateContent xmlns:mc="http://schemas.openxmlformats.org/markup-compatibility/2006">
              <mc:Choice xmlns:v="urn:schemas-microsoft-com:vml" Requires="v">
                <p:oleObj spid="_x0000_s6161" name="Equation" r:id="rId3" imgW="1460160" imgH="469800" progId="Equation.DSMT4">
                  <p:embed/>
                </p:oleObj>
              </mc:Choice>
              <mc:Fallback>
                <p:oleObj name="Equation" r:id="rId3" imgW="1460160" imgH="469800" progId="Equation.DSMT4">
                  <p:embed/>
                  <p:pic>
                    <p:nvPicPr>
                      <p:cNvPr id="4" name="Object 3"/>
                      <p:cNvPicPr/>
                      <p:nvPr/>
                    </p:nvPicPr>
                    <p:blipFill>
                      <a:blip r:embed="rId4"/>
                      <a:stretch>
                        <a:fillRect/>
                      </a:stretch>
                    </p:blipFill>
                    <p:spPr>
                      <a:xfrm>
                        <a:off x="2286000" y="3077461"/>
                        <a:ext cx="2972239" cy="95655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50924431"/>
              </p:ext>
            </p:extLst>
          </p:nvPr>
        </p:nvGraphicFramePr>
        <p:xfrm>
          <a:off x="2255017" y="4292778"/>
          <a:ext cx="6249813" cy="869595"/>
        </p:xfrm>
        <a:graphic>
          <a:graphicData uri="http://schemas.openxmlformats.org/presentationml/2006/ole">
            <mc:AlternateContent xmlns:mc="http://schemas.openxmlformats.org/markup-compatibility/2006">
              <mc:Choice xmlns:v="urn:schemas-microsoft-com:vml" Requires="v">
                <p:oleObj spid="_x0000_s6162" name="Equation" r:id="rId5" imgW="3377880" imgH="469800" progId="Equation.DSMT4">
                  <p:embed/>
                </p:oleObj>
              </mc:Choice>
              <mc:Fallback>
                <p:oleObj name="Equation" r:id="rId5" imgW="3377880" imgH="469800" progId="Equation.DSMT4">
                  <p:embed/>
                  <p:pic>
                    <p:nvPicPr>
                      <p:cNvPr id="5" name="Object 4"/>
                      <p:cNvPicPr/>
                      <p:nvPr/>
                    </p:nvPicPr>
                    <p:blipFill>
                      <a:blip r:embed="rId6"/>
                      <a:stretch>
                        <a:fillRect/>
                      </a:stretch>
                    </p:blipFill>
                    <p:spPr>
                      <a:xfrm>
                        <a:off x="2255017" y="4292778"/>
                        <a:ext cx="6249813" cy="869595"/>
                      </a:xfrm>
                      <a:prstGeom prst="rect">
                        <a:avLst/>
                      </a:prstGeom>
                    </p:spPr>
                  </p:pic>
                </p:oleObj>
              </mc:Fallback>
            </mc:AlternateContent>
          </a:graphicData>
        </a:graphic>
      </p:graphicFrame>
    </p:spTree>
    <p:extLst>
      <p:ext uri="{BB962C8B-B14F-4D97-AF65-F5344CB8AC3E}">
        <p14:creationId xmlns:p14="http://schemas.microsoft.com/office/powerpoint/2010/main" val="1028459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dirty="0"/>
              <a:t>Eurobond </a:t>
            </a:r>
            <a:r>
              <a:rPr lang="en-US" dirty="0" smtClean="0"/>
              <a:t>Comparable Rates </a:t>
            </a:r>
            <a:endParaRPr lang="en-US" dirty="0"/>
          </a:p>
        </p:txBody>
      </p:sp>
      <p:sp>
        <p:nvSpPr>
          <p:cNvPr id="423939" name="Rectangle 3"/>
          <p:cNvSpPr>
            <a:spLocks noGrp="1" noChangeArrowheads="1"/>
          </p:cNvSpPr>
          <p:nvPr>
            <p:ph type="body" idx="1"/>
          </p:nvPr>
        </p:nvSpPr>
        <p:spPr/>
        <p:txBody>
          <a:bodyPr/>
          <a:lstStyle/>
          <a:p>
            <a:r>
              <a:rPr lang="en-US" dirty="0"/>
              <a:t>Eurobonds pay annual coupons</a:t>
            </a:r>
          </a:p>
          <a:p>
            <a:r>
              <a:rPr lang="en-US" dirty="0"/>
              <a:t>Annual coupon comparable of a  semiannual bond/loan yield can be found as follows: </a:t>
            </a:r>
            <a:endParaRPr lang="en-US" dirty="0" smtClean="0"/>
          </a:p>
          <a:p>
            <a:endParaRPr lang="en-US" dirty="0"/>
          </a:p>
          <a:p>
            <a:endParaRPr lang="en-US" dirty="0" smtClean="0"/>
          </a:p>
          <a:p>
            <a:r>
              <a:rPr lang="en-US" dirty="0" smtClean="0"/>
              <a:t>Alternatively we can convert a Eurobond Yield into BEY as</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29295297"/>
              </p:ext>
            </p:extLst>
          </p:nvPr>
        </p:nvGraphicFramePr>
        <p:xfrm>
          <a:off x="2526506" y="3046057"/>
          <a:ext cx="2376487" cy="957263"/>
        </p:xfrm>
        <a:graphic>
          <a:graphicData uri="http://schemas.openxmlformats.org/presentationml/2006/ole">
            <mc:AlternateContent xmlns:mc="http://schemas.openxmlformats.org/markup-compatibility/2006">
              <mc:Choice xmlns:v="urn:schemas-microsoft-com:vml" Requires="v">
                <p:oleObj spid="_x0000_s5137" name="Equation" r:id="rId4" imgW="1168200" imgH="469800" progId="Equation.DSMT4">
                  <p:embed/>
                </p:oleObj>
              </mc:Choice>
              <mc:Fallback>
                <p:oleObj name="Equation" r:id="rId4" imgW="1168200" imgH="469800" progId="Equation.DSMT4">
                  <p:embed/>
                  <p:pic>
                    <p:nvPicPr>
                      <p:cNvPr id="4" name="Object 3"/>
                      <p:cNvPicPr/>
                      <p:nvPr/>
                    </p:nvPicPr>
                    <p:blipFill>
                      <a:blip r:embed="rId5"/>
                      <a:stretch>
                        <a:fillRect/>
                      </a:stretch>
                    </p:blipFill>
                    <p:spPr>
                      <a:xfrm>
                        <a:off x="2526506" y="3046057"/>
                        <a:ext cx="2376487" cy="9572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555803"/>
              </p:ext>
            </p:extLst>
          </p:nvPr>
        </p:nvGraphicFramePr>
        <p:xfrm>
          <a:off x="2498073" y="5334000"/>
          <a:ext cx="2973387" cy="620712"/>
        </p:xfrm>
        <a:graphic>
          <a:graphicData uri="http://schemas.openxmlformats.org/presentationml/2006/ole">
            <mc:AlternateContent xmlns:mc="http://schemas.openxmlformats.org/markup-compatibility/2006">
              <mc:Choice xmlns:v="urn:schemas-microsoft-com:vml" Requires="v">
                <p:oleObj spid="_x0000_s5138" name="Equation" r:id="rId6" imgW="1460160" imgH="304560" progId="Equation.DSMT4">
                  <p:embed/>
                </p:oleObj>
              </mc:Choice>
              <mc:Fallback>
                <p:oleObj name="Equation" r:id="rId6" imgW="1460160" imgH="304560" progId="Equation.DSMT4">
                  <p:embed/>
                  <p:pic>
                    <p:nvPicPr>
                      <p:cNvPr id="5" name="Object 4"/>
                      <p:cNvPicPr/>
                      <p:nvPr/>
                    </p:nvPicPr>
                    <p:blipFill>
                      <a:blip r:embed="rId7"/>
                      <a:stretch>
                        <a:fillRect/>
                      </a:stretch>
                    </p:blipFill>
                    <p:spPr>
                      <a:xfrm>
                        <a:off x="2498073" y="5334000"/>
                        <a:ext cx="2973387" cy="620712"/>
                      </a:xfrm>
                      <a:prstGeom prst="rect">
                        <a:avLst/>
                      </a:prstGeom>
                    </p:spPr>
                  </p:pic>
                </p:oleObj>
              </mc:Fallback>
            </mc:AlternateContent>
          </a:graphicData>
        </a:graphic>
      </p:graphicFrame>
    </p:spTree>
    <p:extLst>
      <p:ext uri="{BB962C8B-B14F-4D97-AF65-F5344CB8AC3E}">
        <p14:creationId xmlns:p14="http://schemas.microsoft.com/office/powerpoint/2010/main" val="2486429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dirty="0" smtClean="0"/>
              <a:t>Plain Vanilla Yen Swap</a:t>
            </a:r>
            <a:endParaRPr lang="en-US" dirty="0"/>
          </a:p>
        </p:txBody>
      </p:sp>
      <p:sp>
        <p:nvSpPr>
          <p:cNvPr id="418819" name="Rectangle 3"/>
          <p:cNvSpPr>
            <a:spLocks noGrp="1" noChangeArrowheads="1"/>
          </p:cNvSpPr>
          <p:nvPr>
            <p:ph type="body" idx="1"/>
          </p:nvPr>
        </p:nvSpPr>
        <p:spPr>
          <a:xfrm>
            <a:off x="1295400" y="1524000"/>
            <a:ext cx="7239000" cy="4983163"/>
          </a:xfrm>
        </p:spPr>
        <p:txBody>
          <a:bodyPr/>
          <a:lstStyle/>
          <a:p>
            <a:r>
              <a:rPr lang="en-US" sz="2000" dirty="0" smtClean="0"/>
              <a:t>A possible solution was to swap USD denominated interest payments into JPY through a generic swap. </a:t>
            </a:r>
          </a:p>
          <a:p>
            <a:r>
              <a:rPr lang="en-US" sz="2000" dirty="0" smtClean="0"/>
              <a:t>In such a deal, Disney would accept USD payments from a counterparty in exchange for JPY payments. </a:t>
            </a:r>
          </a:p>
          <a:p>
            <a:endParaRPr lang="en-US" sz="2000" dirty="0"/>
          </a:p>
          <a:p>
            <a:endParaRPr lang="en-US" sz="2000" dirty="0" smtClean="0"/>
          </a:p>
          <a:p>
            <a:endParaRPr lang="en-US" sz="2000" dirty="0" smtClean="0"/>
          </a:p>
          <a:p>
            <a:r>
              <a:rPr lang="en-US" sz="2000" dirty="0" smtClean="0"/>
              <a:t>But the problem is that 61% of the $850m debt consists of short term credit and commercial papers and mature within 4 years!</a:t>
            </a:r>
          </a:p>
          <a:p>
            <a:r>
              <a:rPr lang="en-US" sz="2000" dirty="0" smtClean="0"/>
              <a:t> Short dated Yen swaps at the time were not very attractive!!  In other words, in short dated maturities Disney would have to make large JPY payments in exchange for USDs it receives. This would increase effective cost.</a:t>
            </a:r>
          </a:p>
          <a:p>
            <a:pPr>
              <a:buNone/>
            </a:pPr>
            <a:endParaRPr lang="en-US" dirty="0"/>
          </a:p>
        </p:txBody>
      </p:sp>
      <p:grpSp>
        <p:nvGrpSpPr>
          <p:cNvPr id="13" name="Group 12"/>
          <p:cNvGrpSpPr/>
          <p:nvPr/>
        </p:nvGrpSpPr>
        <p:grpSpPr>
          <a:xfrm>
            <a:off x="1602685" y="3124200"/>
            <a:ext cx="6624430" cy="1279554"/>
            <a:chOff x="1143000" y="3023225"/>
            <a:chExt cx="6624430" cy="1279554"/>
          </a:xfrm>
        </p:grpSpPr>
        <p:sp>
          <p:nvSpPr>
            <p:cNvPr id="2" name="Rounded Rectangle 1"/>
            <p:cNvSpPr/>
            <p:nvPr/>
          </p:nvSpPr>
          <p:spPr>
            <a:xfrm>
              <a:off x="1143000" y="3200400"/>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Disney</a:t>
              </a:r>
              <a:endParaRPr lang="en-US" dirty="0">
                <a:solidFill>
                  <a:srgbClr val="C00000"/>
                </a:solidFill>
              </a:endParaRPr>
            </a:p>
          </p:txBody>
        </p:sp>
        <p:sp>
          <p:nvSpPr>
            <p:cNvPr id="5" name="Rounded Rectangle 4"/>
            <p:cNvSpPr/>
            <p:nvPr/>
          </p:nvSpPr>
          <p:spPr>
            <a:xfrm>
              <a:off x="3581400" y="3173896"/>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Swap Bank</a:t>
              </a:r>
            </a:p>
            <a:p>
              <a:pPr algn="ctr"/>
              <a:r>
                <a:rPr lang="en-US" dirty="0" smtClean="0">
                  <a:solidFill>
                    <a:srgbClr val="C00000"/>
                  </a:solidFill>
                </a:rPr>
                <a:t>(facilitator)</a:t>
              </a:r>
              <a:endParaRPr lang="en-US" dirty="0">
                <a:solidFill>
                  <a:srgbClr val="C00000"/>
                </a:solidFill>
              </a:endParaRPr>
            </a:p>
          </p:txBody>
        </p:sp>
        <p:sp>
          <p:nvSpPr>
            <p:cNvPr id="6" name="Rounded Rectangle 5"/>
            <p:cNvSpPr/>
            <p:nvPr/>
          </p:nvSpPr>
          <p:spPr>
            <a:xfrm>
              <a:off x="6091030" y="3134311"/>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Unknown Counterparty</a:t>
              </a:r>
              <a:endParaRPr lang="en-US" dirty="0">
                <a:solidFill>
                  <a:srgbClr val="C00000"/>
                </a:solidFill>
              </a:endParaRPr>
            </a:p>
          </p:txBody>
        </p:sp>
        <p:cxnSp>
          <p:nvCxnSpPr>
            <p:cNvPr id="4" name="Straight Arrow Connector 3"/>
            <p:cNvCxnSpPr/>
            <p:nvPr/>
          </p:nvCxnSpPr>
          <p:spPr>
            <a:xfrm>
              <a:off x="2819400" y="3429000"/>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3392557"/>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31215" y="3049729"/>
              <a:ext cx="304800" cy="369332"/>
            </a:xfrm>
            <a:prstGeom prst="rect">
              <a:avLst/>
            </a:prstGeom>
            <a:noFill/>
          </p:spPr>
          <p:txBody>
            <a:bodyPr wrap="square" rtlCol="0">
              <a:spAutoFit/>
            </a:bodyPr>
            <a:lstStyle/>
            <a:p>
              <a:r>
                <a:rPr lang="en-US" dirty="0"/>
                <a:t>¥</a:t>
              </a:r>
            </a:p>
          </p:txBody>
        </p:sp>
        <p:sp>
          <p:nvSpPr>
            <p:cNvPr id="11" name="TextBox 10"/>
            <p:cNvSpPr txBox="1"/>
            <p:nvPr/>
          </p:nvSpPr>
          <p:spPr>
            <a:xfrm>
              <a:off x="5369615" y="3023225"/>
              <a:ext cx="304800" cy="369332"/>
            </a:xfrm>
            <a:prstGeom prst="rect">
              <a:avLst/>
            </a:prstGeom>
            <a:noFill/>
          </p:spPr>
          <p:txBody>
            <a:bodyPr wrap="square" rtlCol="0">
              <a:spAutoFit/>
            </a:bodyPr>
            <a:lstStyle/>
            <a:p>
              <a:r>
                <a:rPr lang="en-US" dirty="0"/>
                <a:t>¥</a:t>
              </a:r>
            </a:p>
          </p:txBody>
        </p:sp>
        <p:sp>
          <p:nvSpPr>
            <p:cNvPr id="12" name="TextBox 11"/>
            <p:cNvSpPr txBox="1"/>
            <p:nvPr/>
          </p:nvSpPr>
          <p:spPr>
            <a:xfrm>
              <a:off x="2935771" y="3930134"/>
              <a:ext cx="304800" cy="369332"/>
            </a:xfrm>
            <a:prstGeom prst="rect">
              <a:avLst/>
            </a:prstGeom>
            <a:noFill/>
          </p:spPr>
          <p:txBody>
            <a:bodyPr wrap="square" rtlCol="0">
              <a:spAutoFit/>
            </a:bodyPr>
            <a:lstStyle/>
            <a:p>
              <a:r>
                <a:rPr lang="en-US" dirty="0" smtClean="0"/>
                <a:t>$</a:t>
              </a:r>
              <a:endParaRPr lang="en-US" dirty="0"/>
            </a:p>
          </p:txBody>
        </p:sp>
        <p:cxnSp>
          <p:nvCxnSpPr>
            <p:cNvPr id="10" name="Straight Arrow Connector 9"/>
            <p:cNvCxnSpPr/>
            <p:nvPr/>
          </p:nvCxnSpPr>
          <p:spPr>
            <a:xfrm flipH="1">
              <a:off x="29312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696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25523" y="3933447"/>
              <a:ext cx="304800" cy="369332"/>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3568513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dirty="0" smtClean="0">
                <a:latin typeface="+mn-lt"/>
              </a:rPr>
              <a:t>Creative Investment Bankers Step in:  Goldman </a:t>
            </a:r>
            <a:r>
              <a:rPr lang="en-US" dirty="0">
                <a:latin typeface="+mn-lt"/>
              </a:rPr>
              <a:t>Sachs Proposal</a:t>
            </a:r>
          </a:p>
        </p:txBody>
      </p:sp>
      <p:sp>
        <p:nvSpPr>
          <p:cNvPr id="416771" name="Rectangle 3"/>
          <p:cNvSpPr>
            <a:spLocks noGrp="1" noChangeArrowheads="1"/>
          </p:cNvSpPr>
          <p:nvPr>
            <p:ph type="body" idx="1"/>
          </p:nvPr>
        </p:nvSpPr>
        <p:spPr>
          <a:xfrm>
            <a:off x="1219200" y="1600200"/>
            <a:ext cx="7315200" cy="4830763"/>
          </a:xfrm>
        </p:spPr>
        <p:txBody>
          <a:bodyPr/>
          <a:lstStyle/>
          <a:p>
            <a:r>
              <a:rPr lang="en-US" dirty="0"/>
              <a:t>Goldman Sachs suggests an alternative route to Yen financing. They propose the following:</a:t>
            </a:r>
          </a:p>
          <a:p>
            <a:pPr lvl="1"/>
            <a:r>
              <a:rPr lang="en-US" dirty="0"/>
              <a:t>Issue 10 year ECU80m </a:t>
            </a:r>
            <a:r>
              <a:rPr lang="en-US" dirty="0" smtClean="0"/>
              <a:t>bond (feasible amount for low cost)</a:t>
            </a:r>
          </a:p>
          <a:p>
            <a:pPr lvl="2"/>
            <a:r>
              <a:rPr lang="en-US" sz="1800" dirty="0" smtClean="0"/>
              <a:t>(In this segment of the market Disney would get favorable borrowing terms as investors in this segment do not have US Company exposures; it helps to diversify their bond portfolios in this currency segment)</a:t>
            </a:r>
          </a:p>
          <a:p>
            <a:pPr lvl="1"/>
            <a:r>
              <a:rPr lang="en-US" dirty="0" smtClean="0"/>
              <a:t>Swap  ECU proceeds into Yen</a:t>
            </a:r>
          </a:p>
          <a:p>
            <a:pPr lvl="1"/>
            <a:r>
              <a:rPr lang="en-US" dirty="0" smtClean="0"/>
              <a:t>Pay 3.34% Japanese Yen semi annual interest on JPY 15bn and receive 9.125% annual ECU interest payments on ECU 80m. </a:t>
            </a:r>
          </a:p>
          <a:p>
            <a:pPr lvl="1"/>
            <a:r>
              <a:rPr lang="en-US" dirty="0" smtClean="0"/>
              <a:t>Pay ECU bond interest with the interest received from the swap dealer</a:t>
            </a:r>
            <a:endParaRPr lang="en-US" dirty="0"/>
          </a:p>
          <a:p>
            <a:endParaRPr lang="en-US" sz="2400" dirty="0"/>
          </a:p>
          <a:p>
            <a:endParaRPr lang="en-US" dirty="0"/>
          </a:p>
        </p:txBody>
      </p:sp>
    </p:spTree>
    <p:extLst>
      <p:ext uri="{BB962C8B-B14F-4D97-AF65-F5344CB8AC3E}">
        <p14:creationId xmlns:p14="http://schemas.microsoft.com/office/powerpoint/2010/main" val="41664549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Comparative Advantage Argument</a:t>
            </a:r>
          </a:p>
        </p:txBody>
      </p:sp>
      <p:sp>
        <p:nvSpPr>
          <p:cNvPr id="8195" name="Rectangle 3"/>
          <p:cNvSpPr>
            <a:spLocks noGrp="1" noChangeArrowheads="1"/>
          </p:cNvSpPr>
          <p:nvPr>
            <p:ph type="body" idx="1"/>
          </p:nvPr>
        </p:nvSpPr>
        <p:spPr/>
        <p:txBody>
          <a:bodyPr/>
          <a:lstStyle/>
          <a:p>
            <a:r>
              <a:rPr lang="en-US" altLang="en-US" dirty="0" smtClean="0"/>
              <a:t>The efficiency argument rests on mispricing of credit risk and resulting comparative advantage for the borrowers. </a:t>
            </a:r>
          </a:p>
          <a:p>
            <a:r>
              <a:rPr lang="en-US" altLang="en-US" dirty="0" smtClean="0"/>
              <a:t>For instance a company may be perceived to be less risky in a floating rate interest segment as compared to a fixed interest rate segment.  </a:t>
            </a:r>
          </a:p>
          <a:p>
            <a:r>
              <a:rPr lang="en-US" altLang="en-US" dirty="0" smtClean="0"/>
              <a:t>Alternatively risk perception my differ in different currency segments.</a:t>
            </a:r>
          </a:p>
          <a:p>
            <a:r>
              <a:rPr lang="en-US" altLang="en-US" dirty="0" smtClean="0"/>
              <a:t>While fixed income and currency markets are increasingly efficient, they are not immune to mispricing.</a:t>
            </a:r>
          </a:p>
          <a:p>
            <a:endParaRPr lang="en-US" altLang="en-US" dirty="0" smtClean="0"/>
          </a:p>
        </p:txBody>
      </p:sp>
    </p:spTree>
    <p:extLst>
      <p:ext uri="{BB962C8B-B14F-4D97-AF65-F5344CB8AC3E}">
        <p14:creationId xmlns:p14="http://schemas.microsoft.com/office/powerpoint/2010/main" val="401734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dirty="0" smtClean="0"/>
              <a:t>The terms of the ECU bond </a:t>
            </a:r>
            <a:endParaRPr lang="en-US" dirty="0"/>
          </a:p>
        </p:txBody>
      </p:sp>
      <p:sp>
        <p:nvSpPr>
          <p:cNvPr id="434179" name="Rectangle 3"/>
          <p:cNvSpPr>
            <a:spLocks noGrp="1" noChangeArrowheads="1"/>
          </p:cNvSpPr>
          <p:nvPr>
            <p:ph type="body" idx="1"/>
          </p:nvPr>
        </p:nvSpPr>
        <p:spPr/>
        <p:txBody>
          <a:bodyPr/>
          <a:lstStyle/>
          <a:p>
            <a:r>
              <a:rPr lang="en-US" dirty="0" smtClean="0"/>
              <a:t>Total ECU raised: ECU 80 million </a:t>
            </a:r>
          </a:p>
          <a:p>
            <a:pPr lvl="1"/>
            <a:r>
              <a:rPr lang="en-US" dirty="0" smtClean="0"/>
              <a:t>At the current spot rate of  USD/ECU0.7420 ~$60 million</a:t>
            </a:r>
          </a:p>
          <a:p>
            <a:pPr lvl="1"/>
            <a:r>
              <a:rPr lang="en-US" dirty="0" smtClean="0"/>
              <a:t>Price:	100.250% </a:t>
            </a:r>
          </a:p>
          <a:p>
            <a:pPr lvl="1"/>
            <a:r>
              <a:rPr lang="en-US" dirty="0" smtClean="0"/>
              <a:t>Coupon:	9.125% p.a.</a:t>
            </a:r>
          </a:p>
          <a:p>
            <a:pPr lvl="1"/>
            <a:r>
              <a:rPr lang="en-US" dirty="0" smtClean="0"/>
              <a:t>Fees:	2%</a:t>
            </a:r>
          </a:p>
          <a:p>
            <a:pPr lvl="1"/>
            <a:r>
              <a:rPr lang="en-US" dirty="0" smtClean="0"/>
              <a:t>Expenses:	$75,000</a:t>
            </a:r>
          </a:p>
          <a:p>
            <a:pPr lvl="1"/>
            <a:r>
              <a:rPr lang="en-US" dirty="0" smtClean="0"/>
              <a:t>Sinking Fund: 5-year straight line beginning in Year 6</a:t>
            </a:r>
          </a:p>
          <a:p>
            <a:pPr lvl="1"/>
            <a:r>
              <a:rPr lang="en-US" dirty="0" smtClean="0"/>
              <a:t>ECU=$0.7420</a:t>
            </a:r>
          </a:p>
          <a:p>
            <a:endParaRPr lang="en-US" dirty="0"/>
          </a:p>
        </p:txBody>
      </p:sp>
    </p:spTree>
    <p:extLst>
      <p:ext uri="{BB962C8B-B14F-4D97-AF65-F5344CB8AC3E}">
        <p14:creationId xmlns:p14="http://schemas.microsoft.com/office/powerpoint/2010/main" val="39970989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Cost of the issue and net proceeds</a:t>
            </a:r>
            <a:endParaRPr lang="en-US" dirty="0">
              <a:latin typeface="+mn-lt"/>
            </a:endParaRPr>
          </a:p>
        </p:txBody>
      </p:sp>
      <p:sp>
        <p:nvSpPr>
          <p:cNvPr id="3" name="Content Placeholder 2"/>
          <p:cNvSpPr>
            <a:spLocks noGrp="1"/>
          </p:cNvSpPr>
          <p:nvPr>
            <p:ph idx="1"/>
          </p:nvPr>
        </p:nvSpPr>
        <p:spPr>
          <a:xfrm>
            <a:off x="1295400" y="1600200"/>
            <a:ext cx="7239000" cy="4906963"/>
          </a:xfrm>
        </p:spPr>
        <p:txBody>
          <a:bodyPr/>
          <a:lstStyle/>
          <a:p>
            <a:r>
              <a:rPr lang="en-US" sz="2000" dirty="0" smtClean="0"/>
              <a:t>Since the bond is sold at 100.25% of the par value, the total amount raised is ECU 80m x 1.0025=ECU 80.2m</a:t>
            </a:r>
          </a:p>
          <a:p>
            <a:r>
              <a:rPr lang="en-US" sz="2000" dirty="0" smtClean="0"/>
              <a:t>Fees are charged based on the nominal value of the bonds sold which ECU 80m </a:t>
            </a:r>
            <a:r>
              <a:rPr lang="en-US" sz="2000" dirty="0" smtClean="0">
                <a:sym typeface="Wingdings" panose="05000000000000000000" pitchFamily="2" charset="2"/>
              </a:rPr>
              <a:t> </a:t>
            </a:r>
          </a:p>
          <a:p>
            <a:pPr lvl="1"/>
            <a:r>
              <a:rPr lang="en-US" sz="1800" dirty="0" smtClean="0">
                <a:sym typeface="Wingdings" panose="05000000000000000000" pitchFamily="2" charset="2"/>
              </a:rPr>
              <a:t>ECU80 m x 0.02=ECU 1,600,000</a:t>
            </a:r>
          </a:p>
          <a:p>
            <a:r>
              <a:rPr lang="en-US" sz="2000" dirty="0" smtClean="0">
                <a:sym typeface="Wingdings" panose="05000000000000000000" pitchFamily="2" charset="2"/>
              </a:rPr>
              <a:t>Expenses in USD 75,000; Converted into ECU at the exchange rate of USD/EUC 0.7420:</a:t>
            </a:r>
          </a:p>
          <a:p>
            <a:pPr lvl="1"/>
            <a:r>
              <a:rPr lang="en-US" sz="1800" dirty="0" smtClean="0">
                <a:sym typeface="Wingdings" panose="05000000000000000000" pitchFamily="2" charset="2"/>
              </a:rPr>
              <a:t> 75,000/0.7420=ECU101,078</a:t>
            </a:r>
          </a:p>
          <a:p>
            <a:r>
              <a:rPr lang="en-US" sz="2000" dirty="0" smtClean="0">
                <a:sym typeface="Wingdings" panose="05000000000000000000" pitchFamily="2" charset="2"/>
              </a:rPr>
              <a:t>Total Transaction Costs</a:t>
            </a:r>
          </a:p>
          <a:p>
            <a:pPr lvl="1"/>
            <a:r>
              <a:rPr lang="en-US" sz="1800" dirty="0" smtClean="0">
                <a:sym typeface="Wingdings" panose="05000000000000000000" pitchFamily="2" charset="2"/>
              </a:rPr>
              <a:t>=ECU1,600,000 +ECU 101,078=1,701,079</a:t>
            </a:r>
          </a:p>
          <a:p>
            <a:r>
              <a:rPr lang="en-US" sz="2200" dirty="0" smtClean="0">
                <a:sym typeface="Wingdings" panose="05000000000000000000" pitchFamily="2" charset="2"/>
              </a:rPr>
              <a:t>Net Cleared by Disney:</a:t>
            </a:r>
          </a:p>
          <a:p>
            <a:pPr lvl="1"/>
            <a:r>
              <a:rPr lang="en-US" sz="1800" dirty="0" smtClean="0">
                <a:sym typeface="Wingdings" panose="05000000000000000000" pitchFamily="2" charset="2"/>
              </a:rPr>
              <a:t>ECU 80,200,000-ECU1,701,079=78,498,921.83</a:t>
            </a:r>
            <a:endParaRPr lang="en-US" sz="1800" dirty="0"/>
          </a:p>
        </p:txBody>
      </p:sp>
    </p:spTree>
    <p:extLst>
      <p:ext uri="{BB962C8B-B14F-4D97-AF65-F5344CB8AC3E}">
        <p14:creationId xmlns:p14="http://schemas.microsoft.com/office/powerpoint/2010/main" val="1274064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a:latin typeface="+mn-lt"/>
              </a:rPr>
              <a:t>ECU Bond Cash Flows </a:t>
            </a:r>
          </a:p>
        </p:txBody>
      </p:sp>
      <p:graphicFrame>
        <p:nvGraphicFramePr>
          <p:cNvPr id="425028" name="Group 68"/>
          <p:cNvGraphicFramePr>
            <a:graphicFrameLocks noGrp="1"/>
          </p:cNvGraphicFramePr>
          <p:nvPr>
            <p:ph sz="half" idx="1"/>
            <p:extLst/>
          </p:nvPr>
        </p:nvGraphicFramePr>
        <p:xfrm>
          <a:off x="762000" y="2590800"/>
          <a:ext cx="3505200" cy="3810000"/>
        </p:xfrm>
        <a:graphic>
          <a:graphicData uri="http://schemas.openxmlformats.org/drawingml/2006/table">
            <a:tbl>
              <a:tblPr/>
              <a:tblGrid>
                <a:gridCol w="1518920">
                  <a:extLst>
                    <a:ext uri="{9D8B030D-6E8A-4147-A177-3AD203B41FA5}">
                      <a16:colId xmlns:a16="http://schemas.microsoft.com/office/drawing/2014/main" val="20000"/>
                    </a:ext>
                  </a:extLst>
                </a:gridCol>
                <a:gridCol w="1986280">
                  <a:extLst>
                    <a:ext uri="{9D8B030D-6E8A-4147-A177-3AD203B41FA5}">
                      <a16:colId xmlns:a16="http://schemas.microsoft.com/office/drawing/2014/main" val="20001"/>
                    </a:ext>
                  </a:extLst>
                </a:gridCol>
              </a:tblGrid>
              <a:tr h="56738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Year</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Cash Flows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0"/>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€ 78,499.00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1"/>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2"/>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3"/>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4"/>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5"/>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6"/>
                  </a:ext>
                </a:extLst>
              </a:tr>
            </a:tbl>
          </a:graphicData>
        </a:graphic>
      </p:graphicFrame>
      <p:graphicFrame>
        <p:nvGraphicFramePr>
          <p:cNvPr id="425062" name="Group 102"/>
          <p:cNvGraphicFramePr>
            <a:graphicFrameLocks noGrp="1"/>
          </p:cNvGraphicFramePr>
          <p:nvPr>
            <p:ph sz="half" idx="2"/>
            <p:extLst/>
          </p:nvPr>
        </p:nvGraphicFramePr>
        <p:xfrm>
          <a:off x="4572000" y="2580861"/>
          <a:ext cx="3429000" cy="3810000"/>
        </p:xfrm>
        <a:graphic>
          <a:graphicData uri="http://schemas.openxmlformats.org/drawingml/2006/table">
            <a:tbl>
              <a:tblPr/>
              <a:tblGrid>
                <a:gridCol w="14859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56738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Year</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Cash Flows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0"/>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 </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23,300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1"/>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7</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21,840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2"/>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20,380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3"/>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18,920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4"/>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17,460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5"/>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6"/>
                  </a:ext>
                </a:extLst>
              </a:tr>
            </a:tbl>
          </a:graphicData>
        </a:graphic>
      </p:graphicFrame>
      <p:sp>
        <p:nvSpPr>
          <p:cNvPr id="2" name="Rectangle 1"/>
          <p:cNvSpPr/>
          <p:nvPr/>
        </p:nvSpPr>
        <p:spPr>
          <a:xfrm>
            <a:off x="2286000" y="3733800"/>
            <a:ext cx="1447800" cy="28194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1371600" y="2133600"/>
            <a:ext cx="914400" cy="1600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517086"/>
            <a:ext cx="3276600" cy="584775"/>
          </a:xfrm>
          <a:prstGeom prst="rect">
            <a:avLst/>
          </a:prstGeom>
          <a:solidFill>
            <a:schemeClr val="accent2">
              <a:lumMod val="20000"/>
              <a:lumOff val="80000"/>
            </a:schemeClr>
          </a:solidFill>
        </p:spPr>
        <p:txBody>
          <a:bodyPr wrap="square" rtlCol="0">
            <a:spAutoFit/>
          </a:bodyPr>
          <a:lstStyle/>
          <a:p>
            <a:r>
              <a:rPr lang="en-US" sz="1600" dirty="0" smtClean="0"/>
              <a:t>No sinking fund payments; only coupon payments</a:t>
            </a:r>
            <a:endParaRPr lang="en-US" sz="1600" dirty="0"/>
          </a:p>
        </p:txBody>
      </p:sp>
      <p:sp>
        <p:nvSpPr>
          <p:cNvPr id="9" name="Rectangle 8"/>
          <p:cNvSpPr/>
          <p:nvPr/>
        </p:nvSpPr>
        <p:spPr>
          <a:xfrm>
            <a:off x="5829300" y="3352800"/>
            <a:ext cx="1447800" cy="28194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1517086"/>
            <a:ext cx="3276600" cy="584775"/>
          </a:xfrm>
          <a:prstGeom prst="rect">
            <a:avLst/>
          </a:prstGeom>
          <a:solidFill>
            <a:schemeClr val="accent2">
              <a:lumMod val="20000"/>
              <a:lumOff val="80000"/>
            </a:schemeClr>
          </a:solidFill>
        </p:spPr>
        <p:txBody>
          <a:bodyPr wrap="square" rtlCol="0">
            <a:spAutoFit/>
          </a:bodyPr>
          <a:lstStyle/>
          <a:p>
            <a:r>
              <a:rPr lang="en-US" sz="1600" dirty="0" smtClean="0"/>
              <a:t>Coupon and Sinking Fund  payments of ECU 16m per period</a:t>
            </a:r>
            <a:endParaRPr lang="en-US" sz="1600" dirty="0"/>
          </a:p>
        </p:txBody>
      </p:sp>
      <p:cxnSp>
        <p:nvCxnSpPr>
          <p:cNvPr id="7" name="Straight Arrow Connector 6"/>
          <p:cNvCxnSpPr/>
          <p:nvPr/>
        </p:nvCxnSpPr>
        <p:spPr>
          <a:xfrm flipV="1">
            <a:off x="7277100" y="2189578"/>
            <a:ext cx="571500" cy="11632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2617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dirty="0">
                <a:latin typeface="+mn-lt"/>
              </a:rPr>
              <a:t>All in Cost of ECU Bond</a:t>
            </a:r>
          </a:p>
        </p:txBody>
      </p:sp>
      <p:sp>
        <p:nvSpPr>
          <p:cNvPr id="428038" name="Rectangle 6"/>
          <p:cNvSpPr>
            <a:spLocks noGrp="1" noChangeArrowheads="1"/>
          </p:cNvSpPr>
          <p:nvPr>
            <p:ph type="body" idx="1"/>
          </p:nvPr>
        </p:nvSpPr>
        <p:spPr>
          <a:xfrm>
            <a:off x="1447800" y="3505200"/>
            <a:ext cx="6705600" cy="2590800"/>
          </a:xfrm>
        </p:spPr>
        <p:txBody>
          <a:bodyPr/>
          <a:lstStyle/>
          <a:p>
            <a:pPr>
              <a:lnSpc>
                <a:spcPct val="90000"/>
              </a:lnSpc>
            </a:pPr>
            <a:r>
              <a:rPr lang="en-US" dirty="0" smtClean="0"/>
              <a:t>Use @IRR function in Excel</a:t>
            </a:r>
          </a:p>
          <a:p>
            <a:pPr>
              <a:lnSpc>
                <a:spcPct val="90000"/>
              </a:lnSpc>
            </a:pPr>
            <a:r>
              <a:rPr lang="en-US" dirty="0"/>
              <a:t>Solve for r! </a:t>
            </a:r>
            <a:r>
              <a:rPr lang="en-US" dirty="0">
                <a:sym typeface="Wingdings" panose="05000000000000000000" pitchFamily="2" charset="2"/>
              </a:rPr>
              <a:t> </a:t>
            </a:r>
            <a:r>
              <a:rPr lang="en-US" dirty="0"/>
              <a:t>r=9.473% annual </a:t>
            </a:r>
            <a:r>
              <a:rPr lang="en-US" dirty="0" smtClean="0"/>
              <a:t>payments</a:t>
            </a:r>
            <a:endParaRPr lang="en-US" dirty="0"/>
          </a:p>
          <a:p>
            <a:pPr>
              <a:lnSpc>
                <a:spcPct val="90000"/>
              </a:lnSpc>
            </a:pPr>
            <a:r>
              <a:rPr lang="en-US" dirty="0" smtClean="0"/>
              <a:t>Bond Equivalent Yield=</a:t>
            </a:r>
            <a:endParaRPr lang="en-US" dirty="0"/>
          </a:p>
          <a:p>
            <a:pPr>
              <a:lnSpc>
                <a:spcPct val="90000"/>
              </a:lnSpc>
            </a:pPr>
            <a:endParaRPr lang="en-US" dirty="0"/>
          </a:p>
        </p:txBody>
      </p:sp>
      <p:graphicFrame>
        <p:nvGraphicFramePr>
          <p:cNvPr id="428036" name="Object 4"/>
          <p:cNvGraphicFramePr>
            <a:graphicFrameLocks noGrp="1" noChangeAspect="1"/>
          </p:cNvGraphicFramePr>
          <p:nvPr>
            <p:ph idx="4294967295"/>
            <p:extLst>
              <p:ext uri="{D42A27DB-BD31-4B8C-83A1-F6EECF244321}">
                <p14:modId xmlns:p14="http://schemas.microsoft.com/office/powerpoint/2010/main" val="146283505"/>
              </p:ext>
            </p:extLst>
          </p:nvPr>
        </p:nvGraphicFramePr>
        <p:xfrm>
          <a:off x="1623214" y="2026300"/>
          <a:ext cx="6354771" cy="842055"/>
        </p:xfrm>
        <a:graphic>
          <a:graphicData uri="http://schemas.openxmlformats.org/presentationml/2006/ole">
            <mc:AlternateContent xmlns:mc="http://schemas.openxmlformats.org/markup-compatibility/2006">
              <mc:Choice xmlns:v="urn:schemas-microsoft-com:vml" Requires="v">
                <p:oleObj spid="_x0000_s4111" name="Equation" r:id="rId4" imgW="3162240" imgH="419040" progId="Equation.DSMT4">
                  <p:embed/>
                </p:oleObj>
              </mc:Choice>
              <mc:Fallback>
                <p:oleObj name="Equation" r:id="rId4" imgW="3162240" imgH="419040" progId="Equation.DSMT4">
                  <p:embed/>
                  <p:pic>
                    <p:nvPicPr>
                      <p:cNvPr id="4280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214" y="2026300"/>
                        <a:ext cx="6354771" cy="842055"/>
                      </a:xfrm>
                      <a:prstGeom prst="rect">
                        <a:avLst/>
                      </a:prstGeom>
                      <a:gradFill rotWithShape="1">
                        <a:gsLst>
                          <a:gs pos="0">
                            <a:schemeClr val="hlink"/>
                          </a:gs>
                          <a:gs pos="50000">
                            <a:srgbClr val="FFFFFF"/>
                          </a:gs>
                          <a:gs pos="100000">
                            <a:schemeClr val="hlink"/>
                          </a:gs>
                        </a:gsLst>
                        <a:lin ang="5400000" scaled="1"/>
                      </a:gra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1349112"/>
              </p:ext>
            </p:extLst>
          </p:nvPr>
        </p:nvGraphicFramePr>
        <p:xfrm>
          <a:off x="1758903" y="5181600"/>
          <a:ext cx="7369175" cy="620712"/>
        </p:xfrm>
        <a:graphic>
          <a:graphicData uri="http://schemas.openxmlformats.org/presentationml/2006/ole">
            <mc:AlternateContent xmlns:mc="http://schemas.openxmlformats.org/markup-compatibility/2006">
              <mc:Choice xmlns:v="urn:schemas-microsoft-com:vml" Requires="v">
                <p:oleObj spid="_x0000_s4112" name="Equation" r:id="rId6" imgW="3619440" imgH="304560" progId="Equation.DSMT4">
                  <p:embed/>
                </p:oleObj>
              </mc:Choice>
              <mc:Fallback>
                <p:oleObj name="Equation" r:id="rId6" imgW="3619440" imgH="304560" progId="Equation.DSMT4">
                  <p:embed/>
                  <p:pic>
                    <p:nvPicPr>
                      <p:cNvPr id="6" name="Object 5"/>
                      <p:cNvPicPr/>
                      <p:nvPr/>
                    </p:nvPicPr>
                    <p:blipFill>
                      <a:blip r:embed="rId7"/>
                      <a:stretch>
                        <a:fillRect/>
                      </a:stretch>
                    </p:blipFill>
                    <p:spPr>
                      <a:xfrm>
                        <a:off x="1758903" y="5181600"/>
                        <a:ext cx="7369175" cy="620712"/>
                      </a:xfrm>
                      <a:prstGeom prst="rect">
                        <a:avLst/>
                      </a:prstGeom>
                    </p:spPr>
                  </p:pic>
                </p:oleObj>
              </mc:Fallback>
            </mc:AlternateContent>
          </a:graphicData>
        </a:graphic>
      </p:graphicFrame>
    </p:spTree>
    <p:extLst>
      <p:ext uri="{BB962C8B-B14F-4D97-AF65-F5344CB8AC3E}">
        <p14:creationId xmlns:p14="http://schemas.microsoft.com/office/powerpoint/2010/main" val="719882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smtClean="0"/>
              <a:t>Swap Terms</a:t>
            </a:r>
            <a:endParaRPr lang="en-US"/>
          </a:p>
        </p:txBody>
      </p:sp>
      <p:sp>
        <p:nvSpPr>
          <p:cNvPr id="459779" name="Rectangle 3"/>
          <p:cNvSpPr>
            <a:spLocks noGrp="1" noChangeArrowheads="1"/>
          </p:cNvSpPr>
          <p:nvPr>
            <p:ph type="body" idx="1"/>
          </p:nvPr>
        </p:nvSpPr>
        <p:spPr/>
        <p:txBody>
          <a:bodyPr/>
          <a:lstStyle/>
          <a:p>
            <a:r>
              <a:rPr lang="en-US" dirty="0" smtClean="0"/>
              <a:t>Swap is structured for Disney to receive ECU  and pay JPY</a:t>
            </a:r>
          </a:p>
          <a:p>
            <a:endParaRPr lang="en-US" dirty="0" smtClean="0"/>
          </a:p>
          <a:p>
            <a:endParaRPr lang="en-US" dirty="0" smtClean="0"/>
          </a:p>
          <a:p>
            <a:endParaRPr lang="en-US" dirty="0" smtClean="0"/>
          </a:p>
          <a:p>
            <a:endParaRPr lang="en-US" dirty="0" smtClean="0"/>
          </a:p>
          <a:p>
            <a:r>
              <a:rPr lang="en-US" dirty="0" smtClean="0"/>
              <a:t>The notional principles in ECU and JPY on which interest payments are made: </a:t>
            </a:r>
          </a:p>
          <a:p>
            <a:pPr lvl="1"/>
            <a:r>
              <a:rPr lang="en-US" dirty="0" smtClean="0"/>
              <a:t>ECU78,499,044</a:t>
            </a:r>
          </a:p>
          <a:p>
            <a:pPr lvl="1"/>
            <a:r>
              <a:rPr lang="en-US" dirty="0" smtClean="0"/>
              <a:t>JPY14,445,153,000 </a:t>
            </a:r>
          </a:p>
        </p:txBody>
      </p:sp>
      <p:grpSp>
        <p:nvGrpSpPr>
          <p:cNvPr id="4" name="Group 3"/>
          <p:cNvGrpSpPr/>
          <p:nvPr/>
        </p:nvGrpSpPr>
        <p:grpSpPr>
          <a:xfrm>
            <a:off x="1793185" y="2989669"/>
            <a:ext cx="6624430" cy="1163231"/>
            <a:chOff x="1143000" y="3023225"/>
            <a:chExt cx="6624430" cy="1279554"/>
          </a:xfrm>
        </p:grpSpPr>
        <p:sp>
          <p:nvSpPr>
            <p:cNvPr id="5" name="Rounded Rectangle 4"/>
            <p:cNvSpPr/>
            <p:nvPr/>
          </p:nvSpPr>
          <p:spPr>
            <a:xfrm>
              <a:off x="1143000" y="3200400"/>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Disney</a:t>
              </a:r>
              <a:endParaRPr lang="en-US" dirty="0">
                <a:solidFill>
                  <a:srgbClr val="C00000"/>
                </a:solidFill>
              </a:endParaRPr>
            </a:p>
          </p:txBody>
        </p:sp>
        <p:sp>
          <p:nvSpPr>
            <p:cNvPr id="6" name="Rounded Rectangle 5"/>
            <p:cNvSpPr/>
            <p:nvPr/>
          </p:nvSpPr>
          <p:spPr>
            <a:xfrm>
              <a:off x="3581400" y="3173896"/>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Swap Bank</a:t>
              </a:r>
            </a:p>
            <a:p>
              <a:pPr algn="ctr"/>
              <a:r>
                <a:rPr lang="en-US" dirty="0" smtClean="0">
                  <a:solidFill>
                    <a:srgbClr val="C00000"/>
                  </a:solidFill>
                </a:rPr>
                <a:t>(facilitator)</a:t>
              </a:r>
              <a:endParaRPr lang="en-US" dirty="0">
                <a:solidFill>
                  <a:srgbClr val="C00000"/>
                </a:solidFill>
              </a:endParaRPr>
            </a:p>
          </p:txBody>
        </p:sp>
        <p:sp>
          <p:nvSpPr>
            <p:cNvPr id="7" name="Rounded Rectangle 6"/>
            <p:cNvSpPr/>
            <p:nvPr/>
          </p:nvSpPr>
          <p:spPr>
            <a:xfrm>
              <a:off x="6091030" y="3134311"/>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Unknown Counterparty</a:t>
              </a:r>
              <a:endParaRPr lang="en-US" dirty="0">
                <a:solidFill>
                  <a:srgbClr val="C00000"/>
                </a:solidFill>
              </a:endParaRPr>
            </a:p>
          </p:txBody>
        </p:sp>
        <p:cxnSp>
          <p:nvCxnSpPr>
            <p:cNvPr id="8" name="Straight Arrow Connector 7"/>
            <p:cNvCxnSpPr/>
            <p:nvPr/>
          </p:nvCxnSpPr>
          <p:spPr>
            <a:xfrm>
              <a:off x="2819400" y="3429000"/>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3392557"/>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31215" y="3049729"/>
              <a:ext cx="304800" cy="369332"/>
            </a:xfrm>
            <a:prstGeom prst="rect">
              <a:avLst/>
            </a:prstGeom>
            <a:noFill/>
          </p:spPr>
          <p:txBody>
            <a:bodyPr wrap="square" rtlCol="0">
              <a:spAutoFit/>
            </a:bodyPr>
            <a:lstStyle/>
            <a:p>
              <a:r>
                <a:rPr lang="en-US" dirty="0"/>
                <a:t>¥</a:t>
              </a:r>
            </a:p>
          </p:txBody>
        </p:sp>
        <p:sp>
          <p:nvSpPr>
            <p:cNvPr id="11" name="TextBox 10"/>
            <p:cNvSpPr txBox="1"/>
            <p:nvPr/>
          </p:nvSpPr>
          <p:spPr>
            <a:xfrm>
              <a:off x="5369615" y="3023225"/>
              <a:ext cx="304800" cy="369332"/>
            </a:xfrm>
            <a:prstGeom prst="rect">
              <a:avLst/>
            </a:prstGeom>
            <a:noFill/>
          </p:spPr>
          <p:txBody>
            <a:bodyPr wrap="square" rtlCol="0">
              <a:spAutoFit/>
            </a:bodyPr>
            <a:lstStyle/>
            <a:p>
              <a:r>
                <a:rPr lang="en-US" dirty="0"/>
                <a:t>¥</a:t>
              </a:r>
            </a:p>
          </p:txBody>
        </p:sp>
        <p:sp>
          <p:nvSpPr>
            <p:cNvPr id="12" name="TextBox 11"/>
            <p:cNvSpPr txBox="1"/>
            <p:nvPr/>
          </p:nvSpPr>
          <p:spPr>
            <a:xfrm>
              <a:off x="2864541" y="3964225"/>
              <a:ext cx="716859" cy="338554"/>
            </a:xfrm>
            <a:prstGeom prst="rect">
              <a:avLst/>
            </a:prstGeom>
            <a:noFill/>
          </p:spPr>
          <p:txBody>
            <a:bodyPr wrap="square" rtlCol="0">
              <a:spAutoFit/>
            </a:bodyPr>
            <a:lstStyle/>
            <a:p>
              <a:r>
                <a:rPr lang="en-US" sz="1600" dirty="0" smtClean="0"/>
                <a:t>ECU</a:t>
              </a:r>
              <a:endParaRPr lang="en-US" sz="1600" dirty="0"/>
            </a:p>
          </p:txBody>
        </p:sp>
        <p:cxnSp>
          <p:nvCxnSpPr>
            <p:cNvPr id="13" name="Straight Arrow Connector 12"/>
            <p:cNvCxnSpPr/>
            <p:nvPr/>
          </p:nvCxnSpPr>
          <p:spPr>
            <a:xfrm flipH="1">
              <a:off x="29312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696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25522" y="3933447"/>
              <a:ext cx="746677" cy="369332"/>
            </a:xfrm>
            <a:prstGeom prst="rect">
              <a:avLst/>
            </a:prstGeom>
            <a:noFill/>
          </p:spPr>
          <p:txBody>
            <a:bodyPr wrap="square" rtlCol="0">
              <a:spAutoFit/>
            </a:bodyPr>
            <a:lstStyle/>
            <a:p>
              <a:r>
                <a:rPr lang="en-US" dirty="0" smtClean="0"/>
                <a:t>ECU</a:t>
              </a:r>
              <a:endParaRPr lang="en-US" dirty="0"/>
            </a:p>
          </p:txBody>
        </p:sp>
      </p:grpSp>
    </p:spTree>
    <p:extLst>
      <p:ext uri="{BB962C8B-B14F-4D97-AF65-F5344CB8AC3E}">
        <p14:creationId xmlns:p14="http://schemas.microsoft.com/office/powerpoint/2010/main" val="2757061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smtClean="0"/>
              <a:t>Swap Terms</a:t>
            </a:r>
            <a:endParaRPr lang="en-US"/>
          </a:p>
        </p:txBody>
      </p:sp>
      <p:sp>
        <p:nvSpPr>
          <p:cNvPr id="459779" name="Rectangle 3"/>
          <p:cNvSpPr>
            <a:spLocks noGrp="1" noChangeArrowheads="1"/>
          </p:cNvSpPr>
          <p:nvPr>
            <p:ph type="body" idx="1"/>
          </p:nvPr>
        </p:nvSpPr>
        <p:spPr/>
        <p:txBody>
          <a:bodyPr/>
          <a:lstStyle/>
          <a:p>
            <a:r>
              <a:rPr lang="en-US" sz="2000" dirty="0" smtClean="0"/>
              <a:t>In the Swap deal, these notional principles may or may not be exchanged at the inception. These are equivalent when measured in ECU or JPY at the spot rate, therefore they wash each other</a:t>
            </a:r>
          </a:p>
          <a:p>
            <a:endParaRPr lang="en-US" sz="2000" dirty="0" smtClean="0"/>
          </a:p>
          <a:p>
            <a:endParaRPr lang="en-US" sz="2000" dirty="0" smtClean="0"/>
          </a:p>
          <a:p>
            <a:pPr marL="0" indent="0">
              <a:buNone/>
            </a:pPr>
            <a:endParaRPr lang="en-US" sz="2000" dirty="0" smtClean="0"/>
          </a:p>
          <a:p>
            <a:r>
              <a:rPr lang="en-US" sz="2000" dirty="0" smtClean="0"/>
              <a:t>Disney pays ~3.34% semiannual interest on the JPY principle: JPY483,226,000</a:t>
            </a:r>
          </a:p>
          <a:p>
            <a:r>
              <a:rPr lang="en-US" sz="2000" dirty="0" smtClean="0"/>
              <a:t>In exchange Disney  receives ECU7,300,000 for the first five years and ECU23.3m, 21.84m, 20.38m, 18.92m and 17.46m in the following six years! </a:t>
            </a:r>
            <a:endParaRPr lang="en-US" dirty="0"/>
          </a:p>
        </p:txBody>
      </p:sp>
      <p:grpSp>
        <p:nvGrpSpPr>
          <p:cNvPr id="4" name="Group 3"/>
          <p:cNvGrpSpPr/>
          <p:nvPr/>
        </p:nvGrpSpPr>
        <p:grpSpPr>
          <a:xfrm>
            <a:off x="1909970" y="3022651"/>
            <a:ext cx="6624430" cy="1163231"/>
            <a:chOff x="1143000" y="3023225"/>
            <a:chExt cx="6624430" cy="1279554"/>
          </a:xfrm>
        </p:grpSpPr>
        <p:sp>
          <p:nvSpPr>
            <p:cNvPr id="5" name="Rounded Rectangle 4"/>
            <p:cNvSpPr/>
            <p:nvPr/>
          </p:nvSpPr>
          <p:spPr>
            <a:xfrm>
              <a:off x="1143000" y="3200400"/>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Disney</a:t>
              </a:r>
              <a:endParaRPr lang="en-US" dirty="0">
                <a:solidFill>
                  <a:srgbClr val="C00000"/>
                </a:solidFill>
              </a:endParaRPr>
            </a:p>
          </p:txBody>
        </p:sp>
        <p:sp>
          <p:nvSpPr>
            <p:cNvPr id="6" name="Rounded Rectangle 5"/>
            <p:cNvSpPr/>
            <p:nvPr/>
          </p:nvSpPr>
          <p:spPr>
            <a:xfrm>
              <a:off x="3581400" y="3173896"/>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Swap Bank</a:t>
              </a:r>
            </a:p>
            <a:p>
              <a:pPr algn="ctr"/>
              <a:r>
                <a:rPr lang="en-US" dirty="0" smtClean="0">
                  <a:solidFill>
                    <a:srgbClr val="C00000"/>
                  </a:solidFill>
                </a:rPr>
                <a:t>(facilitator)</a:t>
              </a:r>
              <a:endParaRPr lang="en-US" dirty="0">
                <a:solidFill>
                  <a:srgbClr val="C00000"/>
                </a:solidFill>
              </a:endParaRPr>
            </a:p>
          </p:txBody>
        </p:sp>
        <p:sp>
          <p:nvSpPr>
            <p:cNvPr id="7" name="Rounded Rectangle 6"/>
            <p:cNvSpPr/>
            <p:nvPr/>
          </p:nvSpPr>
          <p:spPr>
            <a:xfrm>
              <a:off x="6091030" y="3134311"/>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Unknown Counterparty</a:t>
              </a:r>
              <a:endParaRPr lang="en-US" dirty="0">
                <a:solidFill>
                  <a:srgbClr val="C00000"/>
                </a:solidFill>
              </a:endParaRPr>
            </a:p>
          </p:txBody>
        </p:sp>
        <p:cxnSp>
          <p:nvCxnSpPr>
            <p:cNvPr id="8" name="Straight Arrow Connector 7"/>
            <p:cNvCxnSpPr/>
            <p:nvPr/>
          </p:nvCxnSpPr>
          <p:spPr>
            <a:xfrm>
              <a:off x="2819400" y="3429000"/>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3392557"/>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31215" y="3049729"/>
              <a:ext cx="304800" cy="369332"/>
            </a:xfrm>
            <a:prstGeom prst="rect">
              <a:avLst/>
            </a:prstGeom>
            <a:noFill/>
          </p:spPr>
          <p:txBody>
            <a:bodyPr wrap="square" rtlCol="0">
              <a:spAutoFit/>
            </a:bodyPr>
            <a:lstStyle/>
            <a:p>
              <a:r>
                <a:rPr lang="en-US" dirty="0"/>
                <a:t>¥</a:t>
              </a:r>
            </a:p>
          </p:txBody>
        </p:sp>
        <p:sp>
          <p:nvSpPr>
            <p:cNvPr id="11" name="TextBox 10"/>
            <p:cNvSpPr txBox="1"/>
            <p:nvPr/>
          </p:nvSpPr>
          <p:spPr>
            <a:xfrm>
              <a:off x="5369615" y="3023225"/>
              <a:ext cx="304800" cy="369332"/>
            </a:xfrm>
            <a:prstGeom prst="rect">
              <a:avLst/>
            </a:prstGeom>
            <a:noFill/>
          </p:spPr>
          <p:txBody>
            <a:bodyPr wrap="square" rtlCol="0">
              <a:spAutoFit/>
            </a:bodyPr>
            <a:lstStyle/>
            <a:p>
              <a:r>
                <a:rPr lang="en-US" dirty="0"/>
                <a:t>¥</a:t>
              </a:r>
            </a:p>
          </p:txBody>
        </p:sp>
        <p:sp>
          <p:nvSpPr>
            <p:cNvPr id="12" name="TextBox 11"/>
            <p:cNvSpPr txBox="1"/>
            <p:nvPr/>
          </p:nvSpPr>
          <p:spPr>
            <a:xfrm>
              <a:off x="2864541" y="3964225"/>
              <a:ext cx="716859" cy="338554"/>
            </a:xfrm>
            <a:prstGeom prst="rect">
              <a:avLst/>
            </a:prstGeom>
            <a:noFill/>
          </p:spPr>
          <p:txBody>
            <a:bodyPr wrap="square" rtlCol="0">
              <a:spAutoFit/>
            </a:bodyPr>
            <a:lstStyle/>
            <a:p>
              <a:r>
                <a:rPr lang="en-US" sz="1600" dirty="0" smtClean="0"/>
                <a:t>ECU</a:t>
              </a:r>
              <a:endParaRPr lang="en-US" sz="1600" dirty="0"/>
            </a:p>
          </p:txBody>
        </p:sp>
        <p:cxnSp>
          <p:nvCxnSpPr>
            <p:cNvPr id="13" name="Straight Arrow Connector 12"/>
            <p:cNvCxnSpPr/>
            <p:nvPr/>
          </p:nvCxnSpPr>
          <p:spPr>
            <a:xfrm flipH="1">
              <a:off x="29312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696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25522" y="3933447"/>
              <a:ext cx="746677" cy="369332"/>
            </a:xfrm>
            <a:prstGeom prst="rect">
              <a:avLst/>
            </a:prstGeom>
            <a:noFill/>
          </p:spPr>
          <p:txBody>
            <a:bodyPr wrap="square" rtlCol="0">
              <a:spAutoFit/>
            </a:bodyPr>
            <a:lstStyle/>
            <a:p>
              <a:r>
                <a:rPr lang="en-US" dirty="0" smtClean="0"/>
                <a:t>ECU</a:t>
              </a:r>
              <a:endParaRPr lang="en-US" dirty="0"/>
            </a:p>
          </p:txBody>
        </p:sp>
      </p:grpSp>
    </p:spTree>
    <p:extLst>
      <p:ext uri="{BB962C8B-B14F-4D97-AF65-F5344CB8AC3E}">
        <p14:creationId xmlns:p14="http://schemas.microsoft.com/office/powerpoint/2010/main" val="37656230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a:t>Swap Bank IBJ</a:t>
            </a:r>
          </a:p>
        </p:txBody>
      </p:sp>
      <p:sp>
        <p:nvSpPr>
          <p:cNvPr id="470019" name="Rectangle 3"/>
          <p:cNvSpPr>
            <a:spLocks noGrp="1" noChangeArrowheads="1"/>
          </p:cNvSpPr>
          <p:nvPr>
            <p:ph type="body" idx="1"/>
          </p:nvPr>
        </p:nvSpPr>
        <p:spPr/>
        <p:txBody>
          <a:bodyPr/>
          <a:lstStyle/>
          <a:p>
            <a:pPr>
              <a:lnSpc>
                <a:spcPct val="90000"/>
              </a:lnSpc>
            </a:pPr>
            <a:r>
              <a:rPr lang="en-US" sz="2800" dirty="0"/>
              <a:t>The Swap is facilitated by IBJ. In this case IBJ is the party who receives JPY and pays out ECU. </a:t>
            </a:r>
          </a:p>
          <a:p>
            <a:pPr>
              <a:lnSpc>
                <a:spcPct val="90000"/>
              </a:lnSpc>
            </a:pPr>
            <a:r>
              <a:rPr lang="en-US" sz="2800" dirty="0"/>
              <a:t>IBJ finds a counterparty to the Disney swap and agrees to receive ECU and to pay out JPY. </a:t>
            </a:r>
          </a:p>
          <a:p>
            <a:pPr>
              <a:lnSpc>
                <a:spcPct val="90000"/>
              </a:lnSpc>
            </a:pPr>
            <a:r>
              <a:rPr lang="en-US" sz="2800" dirty="0"/>
              <a:t>The counterparty is a AAA rated French utility interested in covering its JPY debt. </a:t>
            </a:r>
          </a:p>
          <a:p>
            <a:pPr>
              <a:lnSpc>
                <a:spcPct val="90000"/>
              </a:lnSpc>
            </a:pPr>
            <a:r>
              <a:rPr lang="en-US" sz="2800" dirty="0"/>
              <a:t>French utility would like to service its JPY debt with ECU! </a:t>
            </a:r>
          </a:p>
        </p:txBody>
      </p:sp>
    </p:spTree>
    <p:extLst>
      <p:ext uri="{BB962C8B-B14F-4D97-AF65-F5344CB8AC3E}">
        <p14:creationId xmlns:p14="http://schemas.microsoft.com/office/powerpoint/2010/main" val="2564817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p:txBody>
          <a:bodyPr/>
          <a:lstStyle/>
          <a:p>
            <a:r>
              <a:rPr lang="en-US"/>
              <a:t>Swap Terms</a:t>
            </a:r>
          </a:p>
        </p:txBody>
      </p:sp>
      <p:sp>
        <p:nvSpPr>
          <p:cNvPr id="432139" name="Text Box 11"/>
          <p:cNvSpPr txBox="1">
            <a:spLocks noChangeArrowheads="1"/>
          </p:cNvSpPr>
          <p:nvPr/>
        </p:nvSpPr>
        <p:spPr bwMode="auto">
          <a:xfrm>
            <a:off x="3733800" y="2898854"/>
            <a:ext cx="2411173" cy="307777"/>
          </a:xfrm>
          <a:prstGeom prst="rect">
            <a:avLst/>
          </a:prstGeom>
          <a:noFill/>
          <a:ln w="12700">
            <a:noFill/>
            <a:miter lim="800000"/>
            <a:headEnd type="none" w="sm" len="sm"/>
            <a:tailEnd type="none" w="sm" len="sm"/>
          </a:ln>
          <a:effectLst/>
        </p:spPr>
        <p:txBody>
          <a:bodyPr wrap="none">
            <a:spAutoFit/>
          </a:bodyPr>
          <a:lstStyle/>
          <a:p>
            <a:r>
              <a:rPr lang="en-US" sz="1400" dirty="0"/>
              <a:t>JPY 3.34% on the </a:t>
            </a:r>
            <a:r>
              <a:rPr lang="en-US" sz="1400" dirty="0" smtClean="0"/>
              <a:t>¥14.45bn</a:t>
            </a:r>
            <a:endParaRPr lang="en-US" sz="1400" dirty="0"/>
          </a:p>
        </p:txBody>
      </p:sp>
      <p:sp>
        <p:nvSpPr>
          <p:cNvPr id="432141" name="Line 13"/>
          <p:cNvSpPr>
            <a:spLocks noChangeShapeType="1"/>
          </p:cNvSpPr>
          <p:nvPr/>
        </p:nvSpPr>
        <p:spPr bwMode="auto">
          <a:xfrm>
            <a:off x="2057400" y="4191000"/>
            <a:ext cx="0" cy="1143000"/>
          </a:xfrm>
          <a:prstGeom prst="line">
            <a:avLst/>
          </a:prstGeom>
          <a:noFill/>
          <a:ln w="12700">
            <a:solidFill>
              <a:schemeClr val="tx1"/>
            </a:solidFill>
            <a:round/>
            <a:headEnd type="none" w="sm" len="sm"/>
            <a:tailEnd type="triangle" w="sm" len="sm"/>
          </a:ln>
          <a:effectLst/>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722854787"/>
              </p:ext>
            </p:extLst>
          </p:nvPr>
        </p:nvGraphicFramePr>
        <p:xfrm>
          <a:off x="4448483" y="4525359"/>
          <a:ext cx="774700" cy="1508760"/>
        </p:xfrm>
        <a:graphic>
          <a:graphicData uri="http://schemas.openxmlformats.org/drawingml/2006/table">
            <a:tbl>
              <a:tblPr/>
              <a:tblGrid>
                <a:gridCol w="774700">
                  <a:extLst>
                    <a:ext uri="{9D8B030D-6E8A-4147-A177-3AD203B41FA5}">
                      <a16:colId xmlns:a16="http://schemas.microsoft.com/office/drawing/2014/main" val="3368815372"/>
                    </a:ext>
                  </a:extLst>
                </a:gridCol>
              </a:tblGrid>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654334818"/>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2856431085"/>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669370165"/>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354341667"/>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4198292651"/>
                  </a:ext>
                </a:extLst>
              </a:tr>
              <a:tr h="167640">
                <a:tc>
                  <a:txBody>
                    <a:bodyPr/>
                    <a:lstStyle/>
                    <a:p>
                      <a:pPr algn="r" fontAlgn="b"/>
                      <a:r>
                        <a:rPr lang="en-US" sz="1000" b="0" i="0" u="none" strike="noStrike">
                          <a:solidFill>
                            <a:srgbClr val="000000"/>
                          </a:solidFill>
                          <a:effectLst/>
                          <a:latin typeface="Times New Roman" panose="02020603050405020304" pitchFamily="18" charset="0"/>
                        </a:rPr>
                        <a:t>€ 23,300</a:t>
                      </a:r>
                    </a:p>
                  </a:txBody>
                  <a:tcPr marL="7620" marR="7620" marT="7620" marB="0" anchor="b">
                    <a:lnL>
                      <a:noFill/>
                    </a:lnL>
                    <a:lnR>
                      <a:noFill/>
                    </a:lnR>
                    <a:lnT>
                      <a:noFill/>
                    </a:lnT>
                    <a:lnB>
                      <a:noFill/>
                    </a:lnB>
                  </a:tcPr>
                </a:tc>
                <a:extLst>
                  <a:ext uri="{0D108BD9-81ED-4DB2-BD59-A6C34878D82A}">
                    <a16:rowId xmlns:a16="http://schemas.microsoft.com/office/drawing/2014/main" val="2426239428"/>
                  </a:ext>
                </a:extLst>
              </a:tr>
              <a:tr h="167640">
                <a:tc>
                  <a:txBody>
                    <a:bodyPr/>
                    <a:lstStyle/>
                    <a:p>
                      <a:pPr algn="r" fontAlgn="b"/>
                      <a:r>
                        <a:rPr lang="en-US" sz="1000" b="0" i="0" u="none" strike="noStrike">
                          <a:solidFill>
                            <a:srgbClr val="000000"/>
                          </a:solidFill>
                          <a:effectLst/>
                          <a:latin typeface="Times New Roman" panose="02020603050405020304" pitchFamily="18" charset="0"/>
                        </a:rPr>
                        <a:t>€ 21,840</a:t>
                      </a:r>
                    </a:p>
                  </a:txBody>
                  <a:tcPr marL="7620" marR="7620" marT="7620" marB="0" anchor="b">
                    <a:lnL>
                      <a:noFill/>
                    </a:lnL>
                    <a:lnR>
                      <a:noFill/>
                    </a:lnR>
                    <a:lnT>
                      <a:noFill/>
                    </a:lnT>
                    <a:lnB>
                      <a:noFill/>
                    </a:lnB>
                  </a:tcPr>
                </a:tc>
                <a:extLst>
                  <a:ext uri="{0D108BD9-81ED-4DB2-BD59-A6C34878D82A}">
                    <a16:rowId xmlns:a16="http://schemas.microsoft.com/office/drawing/2014/main" val="1529769783"/>
                  </a:ext>
                </a:extLst>
              </a:tr>
              <a:tr h="167640">
                <a:tc>
                  <a:txBody>
                    <a:bodyPr/>
                    <a:lstStyle/>
                    <a:p>
                      <a:pPr algn="r" fontAlgn="b"/>
                      <a:r>
                        <a:rPr lang="en-US" sz="1000" b="0" i="0" u="none" strike="noStrike">
                          <a:solidFill>
                            <a:srgbClr val="000000"/>
                          </a:solidFill>
                          <a:effectLst/>
                          <a:latin typeface="Times New Roman" panose="02020603050405020304" pitchFamily="18" charset="0"/>
                        </a:rPr>
                        <a:t>€ 20,380</a:t>
                      </a:r>
                    </a:p>
                  </a:txBody>
                  <a:tcPr marL="7620" marR="7620" marT="7620" marB="0" anchor="b">
                    <a:lnL>
                      <a:noFill/>
                    </a:lnL>
                    <a:lnR>
                      <a:noFill/>
                    </a:lnR>
                    <a:lnT>
                      <a:noFill/>
                    </a:lnT>
                    <a:lnB>
                      <a:noFill/>
                    </a:lnB>
                  </a:tcPr>
                </a:tc>
                <a:extLst>
                  <a:ext uri="{0D108BD9-81ED-4DB2-BD59-A6C34878D82A}">
                    <a16:rowId xmlns:a16="http://schemas.microsoft.com/office/drawing/2014/main" val="1482923657"/>
                  </a:ext>
                </a:extLst>
              </a:tr>
              <a:tr h="167640">
                <a:tc>
                  <a:txBody>
                    <a:bodyPr/>
                    <a:lstStyle/>
                    <a:p>
                      <a:pPr algn="r" fontAlgn="b"/>
                      <a:r>
                        <a:rPr lang="en-US" sz="1000" b="0" i="0" u="none" strike="noStrike" dirty="0">
                          <a:solidFill>
                            <a:srgbClr val="000000"/>
                          </a:solidFill>
                          <a:effectLst/>
                          <a:latin typeface="Times New Roman" panose="02020603050405020304" pitchFamily="18" charset="0"/>
                        </a:rPr>
                        <a:t>€ 18,920</a:t>
                      </a:r>
                    </a:p>
                  </a:txBody>
                  <a:tcPr marL="7620" marR="7620" marT="7620" marB="0" anchor="b">
                    <a:lnL>
                      <a:noFill/>
                    </a:lnL>
                    <a:lnR>
                      <a:noFill/>
                    </a:lnR>
                    <a:lnT>
                      <a:noFill/>
                    </a:lnT>
                    <a:lnB>
                      <a:noFill/>
                    </a:lnB>
                  </a:tcPr>
                </a:tc>
                <a:extLst>
                  <a:ext uri="{0D108BD9-81ED-4DB2-BD59-A6C34878D82A}">
                    <a16:rowId xmlns:a16="http://schemas.microsoft.com/office/drawing/2014/main" val="1464724632"/>
                  </a:ext>
                </a:extLst>
              </a:tr>
            </a:tbl>
          </a:graphicData>
        </a:graphic>
      </p:graphicFrame>
      <p:sp>
        <p:nvSpPr>
          <p:cNvPr id="5" name="Rectangle 4"/>
          <p:cNvSpPr/>
          <p:nvPr/>
        </p:nvSpPr>
        <p:spPr>
          <a:xfrm>
            <a:off x="7398389" y="1558113"/>
            <a:ext cx="1447800" cy="1815557"/>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91212" y="4434918"/>
            <a:ext cx="1035050" cy="1865076"/>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89011130"/>
              </p:ext>
            </p:extLst>
          </p:nvPr>
        </p:nvGraphicFramePr>
        <p:xfrm>
          <a:off x="7490463" y="1662231"/>
          <a:ext cx="1324283" cy="1638300"/>
        </p:xfrm>
        <a:graphic>
          <a:graphicData uri="http://schemas.openxmlformats.org/drawingml/2006/table">
            <a:tbl>
              <a:tblPr/>
              <a:tblGrid>
                <a:gridCol w="633353">
                  <a:extLst>
                    <a:ext uri="{9D8B030D-6E8A-4147-A177-3AD203B41FA5}">
                      <a16:colId xmlns:a16="http://schemas.microsoft.com/office/drawing/2014/main" val="2905628054"/>
                    </a:ext>
                  </a:extLst>
                </a:gridCol>
                <a:gridCol w="690930">
                  <a:extLst>
                    <a:ext uri="{9D8B030D-6E8A-4147-A177-3AD203B41FA5}">
                      <a16:colId xmlns:a16="http://schemas.microsoft.com/office/drawing/2014/main" val="756454809"/>
                    </a:ext>
                  </a:extLst>
                </a:gridCol>
              </a:tblGrid>
              <a:tr h="44865">
                <a:tc>
                  <a:txBody>
                    <a:bodyPr/>
                    <a:lstStyle/>
                    <a:p>
                      <a:pPr algn="l" fontAlgn="b"/>
                      <a:r>
                        <a:rPr lang="en-US" sz="800" b="0" i="0" u="none" strike="noStrike" dirty="0">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1,764,650 </a:t>
                      </a:r>
                    </a:p>
                  </a:txBody>
                  <a:tcPr marL="7620" marR="7620" marT="7620" marB="0" anchor="b">
                    <a:lnL>
                      <a:noFill/>
                    </a:lnL>
                    <a:lnR>
                      <a:noFill/>
                    </a:lnR>
                    <a:lnT>
                      <a:noFill/>
                    </a:lnT>
                    <a:lnB>
                      <a:noFill/>
                    </a:lnB>
                  </a:tcPr>
                </a:tc>
                <a:extLst>
                  <a:ext uri="{0D108BD9-81ED-4DB2-BD59-A6C34878D82A}">
                    <a16:rowId xmlns:a16="http://schemas.microsoft.com/office/drawing/2014/main" val="811312999"/>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1,721,160 </a:t>
                      </a:r>
                    </a:p>
                  </a:txBody>
                  <a:tcPr marL="7620" marR="7620" marT="7620" marB="0" anchor="b">
                    <a:lnL>
                      <a:noFill/>
                    </a:lnL>
                    <a:lnR>
                      <a:noFill/>
                    </a:lnR>
                    <a:lnT>
                      <a:noFill/>
                    </a:lnT>
                    <a:lnB>
                      <a:noFill/>
                    </a:lnB>
                  </a:tcPr>
                </a:tc>
                <a:extLst>
                  <a:ext uri="{0D108BD9-81ED-4DB2-BD59-A6C34878D82A}">
                    <a16:rowId xmlns:a16="http://schemas.microsoft.com/office/drawing/2014/main" val="3515437017"/>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1,677,670 </a:t>
                      </a:r>
                    </a:p>
                  </a:txBody>
                  <a:tcPr marL="7620" marR="7620" marT="7620" marB="0" anchor="b">
                    <a:lnL>
                      <a:noFill/>
                    </a:lnL>
                    <a:lnR>
                      <a:noFill/>
                    </a:lnR>
                    <a:lnT>
                      <a:noFill/>
                    </a:lnT>
                    <a:lnB>
                      <a:noFill/>
                    </a:lnB>
                  </a:tcPr>
                </a:tc>
                <a:extLst>
                  <a:ext uri="{0D108BD9-81ED-4DB2-BD59-A6C34878D82A}">
                    <a16:rowId xmlns:a16="http://schemas.microsoft.com/office/drawing/2014/main" val="536548915"/>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1,634,179 </a:t>
                      </a:r>
                    </a:p>
                  </a:txBody>
                  <a:tcPr marL="7620" marR="7620" marT="7620" marB="0" anchor="b">
                    <a:lnL>
                      <a:noFill/>
                    </a:lnL>
                    <a:lnR>
                      <a:noFill/>
                    </a:lnR>
                    <a:lnT>
                      <a:noFill/>
                    </a:lnT>
                    <a:lnB>
                      <a:noFill/>
                    </a:lnB>
                  </a:tcPr>
                </a:tc>
                <a:extLst>
                  <a:ext uri="{0D108BD9-81ED-4DB2-BD59-A6C34878D82A}">
                    <a16:rowId xmlns:a16="http://schemas.microsoft.com/office/drawing/2014/main" val="1966330581"/>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1,590,689 </a:t>
                      </a:r>
                    </a:p>
                  </a:txBody>
                  <a:tcPr marL="7620" marR="7620" marT="7620" marB="0" anchor="b">
                    <a:lnL>
                      <a:noFill/>
                    </a:lnL>
                    <a:lnR>
                      <a:noFill/>
                    </a:lnR>
                    <a:lnT>
                      <a:noFill/>
                    </a:lnT>
                    <a:lnB>
                      <a:noFill/>
                    </a:lnB>
                  </a:tcPr>
                </a:tc>
                <a:extLst>
                  <a:ext uri="{0D108BD9-81ED-4DB2-BD59-A6C34878D82A}">
                    <a16:rowId xmlns:a16="http://schemas.microsoft.com/office/drawing/2014/main" val="2491557548"/>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1,547,199 </a:t>
                      </a:r>
                    </a:p>
                  </a:txBody>
                  <a:tcPr marL="7620" marR="7620" marT="7620" marB="0" anchor="b">
                    <a:lnL>
                      <a:noFill/>
                    </a:lnL>
                    <a:lnR>
                      <a:noFill/>
                    </a:lnR>
                    <a:lnT>
                      <a:noFill/>
                    </a:lnT>
                    <a:lnB>
                      <a:noFill/>
                    </a:lnB>
                  </a:tcPr>
                </a:tc>
                <a:extLst>
                  <a:ext uri="{0D108BD9-81ED-4DB2-BD59-A6C34878D82A}">
                    <a16:rowId xmlns:a16="http://schemas.microsoft.com/office/drawing/2014/main" val="3949639917"/>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1,503,708 </a:t>
                      </a:r>
                    </a:p>
                  </a:txBody>
                  <a:tcPr marL="7620" marR="7620" marT="7620" marB="0" anchor="b">
                    <a:lnL>
                      <a:noFill/>
                    </a:lnL>
                    <a:lnR>
                      <a:noFill/>
                    </a:lnR>
                    <a:lnT>
                      <a:noFill/>
                    </a:lnT>
                    <a:lnB>
                      <a:noFill/>
                    </a:lnB>
                  </a:tcPr>
                </a:tc>
                <a:extLst>
                  <a:ext uri="{0D108BD9-81ED-4DB2-BD59-A6C34878D82A}">
                    <a16:rowId xmlns:a16="http://schemas.microsoft.com/office/drawing/2014/main" val="2982510275"/>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1,460,218 </a:t>
                      </a:r>
                    </a:p>
                  </a:txBody>
                  <a:tcPr marL="7620" marR="7620" marT="7620" marB="0" anchor="b">
                    <a:lnL>
                      <a:noFill/>
                    </a:lnL>
                    <a:lnR>
                      <a:noFill/>
                    </a:lnR>
                    <a:lnT>
                      <a:noFill/>
                    </a:lnT>
                    <a:lnB>
                      <a:noFill/>
                    </a:lnB>
                  </a:tcPr>
                </a:tc>
                <a:extLst>
                  <a:ext uri="{0D108BD9-81ED-4DB2-BD59-A6C34878D82A}">
                    <a16:rowId xmlns:a16="http://schemas.microsoft.com/office/drawing/2014/main" val="3220741780"/>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1,416,728 </a:t>
                      </a:r>
                    </a:p>
                  </a:txBody>
                  <a:tcPr marL="7620" marR="7620" marT="7620" marB="0" anchor="b">
                    <a:lnL>
                      <a:noFill/>
                    </a:lnL>
                    <a:lnR>
                      <a:noFill/>
                    </a:lnR>
                    <a:lnT>
                      <a:noFill/>
                    </a:lnT>
                    <a:lnB>
                      <a:noFill/>
                    </a:lnB>
                  </a:tcPr>
                </a:tc>
                <a:extLst>
                  <a:ext uri="{0D108BD9-81ED-4DB2-BD59-A6C34878D82A}">
                    <a16:rowId xmlns:a16="http://schemas.microsoft.com/office/drawing/2014/main" val="2471174327"/>
                  </a:ext>
                </a:extLst>
              </a:tr>
              <a:tr h="167640">
                <a:tc>
                  <a:txBody>
                    <a:bodyPr/>
                    <a:lstStyle/>
                    <a:p>
                      <a:pPr algn="l" fontAlgn="b"/>
                      <a:r>
                        <a:rPr lang="en-US" sz="800" b="0" i="0" u="none" strike="noStrike">
                          <a:solidFill>
                            <a:srgbClr val="000000"/>
                          </a:solidFill>
                          <a:effectLst/>
                          <a:latin typeface="Times New Roman" panose="02020603050405020304" pitchFamily="18" charset="0"/>
                        </a:rPr>
                        <a:t> ¥   1,808,141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1,520,450 </a:t>
                      </a:r>
                    </a:p>
                  </a:txBody>
                  <a:tcPr marL="7620" marR="7620" marT="7620" marB="0" anchor="b">
                    <a:lnL>
                      <a:noFill/>
                    </a:lnL>
                    <a:lnR>
                      <a:noFill/>
                    </a:lnR>
                    <a:lnT>
                      <a:noFill/>
                    </a:lnT>
                    <a:lnB>
                      <a:noFill/>
                    </a:lnB>
                  </a:tcPr>
                </a:tc>
                <a:extLst>
                  <a:ext uri="{0D108BD9-81ED-4DB2-BD59-A6C34878D82A}">
                    <a16:rowId xmlns:a16="http://schemas.microsoft.com/office/drawing/2014/main" val="2853075316"/>
                  </a:ext>
                </a:extLst>
              </a:tr>
            </a:tbl>
          </a:graphicData>
        </a:graphic>
      </p:graphicFrame>
      <p:cxnSp>
        <p:nvCxnSpPr>
          <p:cNvPr id="8" name="Straight Arrow Connector 7"/>
          <p:cNvCxnSpPr/>
          <p:nvPr/>
        </p:nvCxnSpPr>
        <p:spPr>
          <a:xfrm>
            <a:off x="8001000" y="27432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590367" y="2668824"/>
            <a:ext cx="6410633" cy="3581400"/>
            <a:chOff x="1066800" y="2895600"/>
            <a:chExt cx="6410633" cy="3581400"/>
          </a:xfrm>
        </p:grpSpPr>
        <p:sp>
          <p:nvSpPr>
            <p:cNvPr id="432133" name="Rectangle 5"/>
            <p:cNvSpPr>
              <a:spLocks noChangeArrowheads="1"/>
            </p:cNvSpPr>
            <p:nvPr/>
          </p:nvSpPr>
          <p:spPr bwMode="auto">
            <a:xfrm>
              <a:off x="1219200" y="2895600"/>
              <a:ext cx="1828800" cy="1219200"/>
            </a:xfrm>
            <a:prstGeom prst="rect">
              <a:avLst/>
            </a:prstGeom>
            <a:solidFill>
              <a:srgbClr val="FFC000"/>
            </a:solidFill>
            <a:ln w="12700">
              <a:solidFill>
                <a:schemeClr val="tx1"/>
              </a:solidFill>
              <a:miter lim="800000"/>
              <a:headEnd type="none" w="sm" len="sm"/>
              <a:tailEnd type="none" w="sm" len="sm"/>
            </a:ln>
            <a:effectLst/>
          </p:spPr>
          <p:txBody>
            <a:bodyPr wrap="none" anchor="ctr"/>
            <a:lstStyle/>
            <a:p>
              <a:pPr algn="ctr"/>
              <a:r>
                <a:rPr lang="en-US" b="1" dirty="0">
                  <a:solidFill>
                    <a:srgbClr val="002060"/>
                  </a:solidFill>
                  <a:latin typeface="+mn-lt"/>
                </a:rPr>
                <a:t>Disney</a:t>
              </a:r>
            </a:p>
          </p:txBody>
        </p:sp>
        <p:sp>
          <p:nvSpPr>
            <p:cNvPr id="432134" name="Rectangle 6"/>
            <p:cNvSpPr>
              <a:spLocks noChangeArrowheads="1"/>
            </p:cNvSpPr>
            <p:nvPr/>
          </p:nvSpPr>
          <p:spPr bwMode="auto">
            <a:xfrm>
              <a:off x="5648633" y="2895600"/>
              <a:ext cx="1828800" cy="1219200"/>
            </a:xfrm>
            <a:prstGeom prst="rect">
              <a:avLst/>
            </a:prstGeom>
            <a:solidFill>
              <a:srgbClr val="FFCCFF"/>
            </a:solidFill>
            <a:ln w="12700">
              <a:solidFill>
                <a:schemeClr val="tx1"/>
              </a:solidFill>
              <a:miter lim="800000"/>
              <a:headEnd type="none" w="sm" len="sm"/>
              <a:tailEnd type="none" w="sm" len="sm"/>
            </a:ln>
            <a:effectLst/>
          </p:spPr>
          <p:txBody>
            <a:bodyPr wrap="none" anchor="ctr"/>
            <a:lstStyle/>
            <a:p>
              <a:pPr algn="ctr"/>
              <a:r>
                <a:rPr lang="en-US" b="1" dirty="0" smtClean="0">
                  <a:solidFill>
                    <a:srgbClr val="002060"/>
                  </a:solidFill>
                  <a:latin typeface="+mn-lt"/>
                </a:rPr>
                <a:t>Swap Bank</a:t>
              </a:r>
              <a:endParaRPr lang="en-US" b="1" dirty="0">
                <a:solidFill>
                  <a:srgbClr val="002060"/>
                </a:solidFill>
                <a:latin typeface="+mn-lt"/>
              </a:endParaRPr>
            </a:p>
          </p:txBody>
        </p:sp>
        <p:sp>
          <p:nvSpPr>
            <p:cNvPr id="432137" name="Line 9"/>
            <p:cNvSpPr>
              <a:spLocks noChangeShapeType="1"/>
            </p:cNvSpPr>
            <p:nvPr/>
          </p:nvSpPr>
          <p:spPr bwMode="auto">
            <a:xfrm flipH="1">
              <a:off x="3200400" y="3962400"/>
              <a:ext cx="2286000" cy="0"/>
            </a:xfrm>
            <a:prstGeom prst="line">
              <a:avLst/>
            </a:prstGeom>
            <a:noFill/>
            <a:ln w="12700">
              <a:solidFill>
                <a:srgbClr val="00B050"/>
              </a:solidFill>
              <a:round/>
              <a:headEnd type="none" w="sm" len="sm"/>
              <a:tailEnd type="triangle" w="sm" len="sm"/>
            </a:ln>
            <a:effectLst/>
          </p:spPr>
          <p:txBody>
            <a:bodyPr/>
            <a:lstStyle/>
            <a:p>
              <a:endParaRPr lang="en-US"/>
            </a:p>
          </p:txBody>
        </p:sp>
        <p:sp>
          <p:nvSpPr>
            <p:cNvPr id="432140" name="Text Box 12"/>
            <p:cNvSpPr txBox="1">
              <a:spLocks noChangeArrowheads="1"/>
            </p:cNvSpPr>
            <p:nvPr/>
          </p:nvSpPr>
          <p:spPr bwMode="auto">
            <a:xfrm>
              <a:off x="3199604" y="3600446"/>
              <a:ext cx="2297424" cy="307777"/>
            </a:xfrm>
            <a:prstGeom prst="rect">
              <a:avLst/>
            </a:prstGeom>
            <a:noFill/>
            <a:ln w="12700">
              <a:noFill/>
              <a:miter lim="800000"/>
              <a:headEnd type="none" w="sm" len="sm"/>
              <a:tailEnd type="none" w="sm" len="sm"/>
            </a:ln>
            <a:effectLst/>
          </p:spPr>
          <p:txBody>
            <a:bodyPr wrap="none">
              <a:spAutoFit/>
            </a:bodyPr>
            <a:lstStyle/>
            <a:p>
              <a:r>
                <a:rPr lang="en-US" sz="1400" dirty="0"/>
                <a:t>ECU 9.125% on </a:t>
              </a:r>
              <a:r>
                <a:rPr lang="en-US" sz="1400" dirty="0" smtClean="0"/>
                <a:t>ECU 80m</a:t>
              </a:r>
              <a:endParaRPr lang="en-US" dirty="0" smtClean="0"/>
            </a:p>
          </p:txBody>
        </p:sp>
        <p:sp>
          <p:nvSpPr>
            <p:cNvPr id="432143" name="Text Box 15"/>
            <p:cNvSpPr txBox="1">
              <a:spLocks noChangeArrowheads="1"/>
            </p:cNvSpPr>
            <p:nvPr/>
          </p:nvSpPr>
          <p:spPr bwMode="auto">
            <a:xfrm>
              <a:off x="2117725" y="4638675"/>
              <a:ext cx="966931" cy="369332"/>
            </a:xfrm>
            <a:prstGeom prst="rect">
              <a:avLst/>
            </a:prstGeom>
            <a:noFill/>
            <a:ln w="12700">
              <a:noFill/>
              <a:miter lim="800000"/>
              <a:headEnd type="none" w="sm" len="sm"/>
              <a:tailEnd type="none" w="sm" len="sm"/>
            </a:ln>
            <a:effectLst/>
          </p:spPr>
          <p:txBody>
            <a:bodyPr wrap="none">
              <a:spAutoFit/>
            </a:bodyPr>
            <a:lstStyle/>
            <a:p>
              <a:r>
                <a:rPr lang="en-US" dirty="0"/>
                <a:t>9.125%</a:t>
              </a:r>
            </a:p>
          </p:txBody>
        </p:sp>
        <p:sp>
          <p:nvSpPr>
            <p:cNvPr id="2" name="Rounded Rectangle 1"/>
            <p:cNvSpPr/>
            <p:nvPr/>
          </p:nvSpPr>
          <p:spPr>
            <a:xfrm>
              <a:off x="1066800" y="5410200"/>
              <a:ext cx="2057400" cy="10668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ECU Bond Investors</a:t>
              </a:r>
              <a:endParaRPr lang="en-US" b="1" dirty="0">
                <a:solidFill>
                  <a:srgbClr val="002060"/>
                </a:solidFill>
              </a:endParaRPr>
            </a:p>
          </p:txBody>
        </p:sp>
        <p:sp>
          <p:nvSpPr>
            <p:cNvPr id="17" name="Line 8"/>
            <p:cNvSpPr>
              <a:spLocks noChangeShapeType="1"/>
            </p:cNvSpPr>
            <p:nvPr/>
          </p:nvSpPr>
          <p:spPr bwMode="auto">
            <a:xfrm>
              <a:off x="3165144" y="3055964"/>
              <a:ext cx="2362200" cy="0"/>
            </a:xfrm>
            <a:prstGeom prst="line">
              <a:avLst/>
            </a:prstGeom>
            <a:noFill/>
            <a:ln w="12700">
              <a:solidFill>
                <a:srgbClr val="C00000"/>
              </a:solidFill>
              <a:round/>
              <a:headEnd type="none" w="sm" len="sm"/>
              <a:tailEnd type="triangle" w="sm" len="sm"/>
            </a:ln>
            <a:effectLst/>
          </p:spPr>
          <p:txBody>
            <a:bodyPr/>
            <a:lstStyle/>
            <a:p>
              <a:endParaRPr lang="en-US"/>
            </a:p>
          </p:txBody>
        </p:sp>
      </p:grpSp>
    </p:spTree>
    <p:extLst>
      <p:ext uri="{BB962C8B-B14F-4D97-AF65-F5344CB8AC3E}">
        <p14:creationId xmlns:p14="http://schemas.microsoft.com/office/powerpoint/2010/main" val="127252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Swap Terms-Counterparty</a:t>
            </a:r>
          </a:p>
        </p:txBody>
      </p:sp>
      <p:sp>
        <p:nvSpPr>
          <p:cNvPr id="6" name="TextBox 5"/>
          <p:cNvSpPr txBox="1"/>
          <p:nvPr/>
        </p:nvSpPr>
        <p:spPr>
          <a:xfrm>
            <a:off x="1658772" y="4633151"/>
            <a:ext cx="3124200" cy="1938992"/>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Swap Bank passes all the JPY payments it receives from Disney, but retains </a:t>
            </a:r>
          </a:p>
          <a:p>
            <a:r>
              <a:rPr lang="en-US" sz="2000" dirty="0" smtClean="0">
                <a:latin typeface="Calibri" panose="020F0502020204030204" pitchFamily="34" charset="0"/>
                <a:cs typeface="Calibri" panose="020F0502020204030204" pitchFamily="34" charset="0"/>
              </a:rPr>
              <a:t>(9.1875-9.1250)=0.0625% or </a:t>
            </a:r>
          </a:p>
          <a:p>
            <a:r>
              <a:rPr lang="en-US" sz="2000" dirty="0" smtClean="0">
                <a:latin typeface="Calibri" panose="020F0502020204030204" pitchFamily="34" charset="0"/>
                <a:cs typeface="Calibri" panose="020F0502020204030204" pitchFamily="34" charset="0"/>
              </a:rPr>
              <a:t>6.25bp of the interest received from the Utility</a:t>
            </a:r>
            <a:endParaRPr lang="en-US" sz="2000" dirty="0">
              <a:latin typeface="Calibri" panose="020F0502020204030204" pitchFamily="34" charset="0"/>
              <a:cs typeface="Calibri" panose="020F0502020204030204" pitchFamily="34" charset="0"/>
            </a:endParaRPr>
          </a:p>
        </p:txBody>
      </p:sp>
      <p:grpSp>
        <p:nvGrpSpPr>
          <p:cNvPr id="9" name="Group 8"/>
          <p:cNvGrpSpPr/>
          <p:nvPr/>
        </p:nvGrpSpPr>
        <p:grpSpPr>
          <a:xfrm>
            <a:off x="1676400" y="2057400"/>
            <a:ext cx="7146235" cy="3804842"/>
            <a:chOff x="2438400" y="2362200"/>
            <a:chExt cx="7146235" cy="3804842"/>
          </a:xfrm>
        </p:grpSpPr>
        <p:grpSp>
          <p:nvGrpSpPr>
            <p:cNvPr id="8" name="Group 7"/>
            <p:cNvGrpSpPr/>
            <p:nvPr/>
          </p:nvGrpSpPr>
          <p:grpSpPr>
            <a:xfrm>
              <a:off x="2438400" y="2362200"/>
              <a:ext cx="7146235" cy="3804842"/>
              <a:chOff x="1219200" y="2519758"/>
              <a:chExt cx="7146235" cy="3804842"/>
            </a:xfrm>
          </p:grpSpPr>
          <p:sp>
            <p:nvSpPr>
              <p:cNvPr id="480259" name="Rectangle 3"/>
              <p:cNvSpPr>
                <a:spLocks noChangeArrowheads="1"/>
              </p:cNvSpPr>
              <p:nvPr/>
            </p:nvSpPr>
            <p:spPr bwMode="auto">
              <a:xfrm>
                <a:off x="1219200" y="2895600"/>
                <a:ext cx="1828800" cy="1219200"/>
              </a:xfrm>
              <a:prstGeom prst="rect">
                <a:avLst/>
              </a:prstGeom>
              <a:solidFill>
                <a:srgbClr val="FFCCFF"/>
              </a:solidFill>
              <a:ln w="12700">
                <a:solidFill>
                  <a:schemeClr val="tx1"/>
                </a:solidFill>
                <a:miter lim="800000"/>
                <a:headEnd type="none" w="sm" len="sm"/>
                <a:tailEnd type="none" w="sm" len="sm"/>
              </a:ln>
              <a:effectLst/>
            </p:spPr>
            <p:txBody>
              <a:bodyPr wrap="none" anchor="ctr"/>
              <a:lstStyle/>
              <a:p>
                <a:pPr algn="ctr"/>
                <a:r>
                  <a:rPr lang="en-US" dirty="0" smtClean="0"/>
                  <a:t>Swap Bank</a:t>
                </a:r>
              </a:p>
              <a:p>
                <a:pPr algn="ctr"/>
                <a:r>
                  <a:rPr lang="en-US" dirty="0" smtClean="0"/>
                  <a:t>IBJ</a:t>
                </a:r>
                <a:endParaRPr lang="en-US" dirty="0"/>
              </a:p>
            </p:txBody>
          </p:sp>
          <p:sp>
            <p:nvSpPr>
              <p:cNvPr id="480260" name="Rectangle 4"/>
              <p:cNvSpPr>
                <a:spLocks noChangeArrowheads="1"/>
              </p:cNvSpPr>
              <p:nvPr/>
            </p:nvSpPr>
            <p:spPr bwMode="auto">
              <a:xfrm>
                <a:off x="5715000" y="2895600"/>
                <a:ext cx="1828800" cy="121920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a:endParaRPr lang="en-US" sz="1600" dirty="0"/>
              </a:p>
            </p:txBody>
          </p:sp>
          <p:sp>
            <p:nvSpPr>
              <p:cNvPr id="480261" name="Line 5"/>
              <p:cNvSpPr>
                <a:spLocks noChangeShapeType="1"/>
              </p:cNvSpPr>
              <p:nvPr/>
            </p:nvSpPr>
            <p:spPr bwMode="auto">
              <a:xfrm>
                <a:off x="3124200" y="2971800"/>
                <a:ext cx="2362200" cy="0"/>
              </a:xfrm>
              <a:prstGeom prst="line">
                <a:avLst/>
              </a:prstGeom>
              <a:noFill/>
              <a:ln w="19050">
                <a:solidFill>
                  <a:srgbClr val="C00000"/>
                </a:solidFill>
                <a:round/>
                <a:headEnd type="none" w="sm" len="sm"/>
                <a:tailEnd type="triangle" w="sm" len="sm"/>
              </a:ln>
              <a:effectLst/>
            </p:spPr>
            <p:txBody>
              <a:bodyPr/>
              <a:lstStyle/>
              <a:p>
                <a:endParaRPr lang="en-US"/>
              </a:p>
            </p:txBody>
          </p:sp>
          <p:sp>
            <p:nvSpPr>
              <p:cNvPr id="480262" name="Line 6"/>
              <p:cNvSpPr>
                <a:spLocks noChangeShapeType="1"/>
              </p:cNvSpPr>
              <p:nvPr/>
            </p:nvSpPr>
            <p:spPr bwMode="auto">
              <a:xfrm flipH="1">
                <a:off x="3200400" y="3962400"/>
                <a:ext cx="2286000" cy="0"/>
              </a:xfrm>
              <a:prstGeom prst="line">
                <a:avLst/>
              </a:prstGeom>
              <a:noFill/>
              <a:ln w="19050">
                <a:solidFill>
                  <a:srgbClr val="002060"/>
                </a:solidFill>
                <a:round/>
                <a:headEnd type="none" w="sm" len="sm"/>
                <a:tailEnd type="stealth" w="sm" len="sm"/>
              </a:ln>
              <a:effectLst/>
            </p:spPr>
            <p:txBody>
              <a:bodyPr/>
              <a:lstStyle/>
              <a:p>
                <a:endParaRPr lang="en-US"/>
              </a:p>
            </p:txBody>
          </p:sp>
          <p:sp>
            <p:nvSpPr>
              <p:cNvPr id="480263" name="Text Box 7"/>
              <p:cNvSpPr txBox="1">
                <a:spLocks noChangeArrowheads="1"/>
              </p:cNvSpPr>
              <p:nvPr/>
            </p:nvSpPr>
            <p:spPr bwMode="auto">
              <a:xfrm>
                <a:off x="3221385" y="2519758"/>
                <a:ext cx="2063322" cy="307777"/>
              </a:xfrm>
              <a:prstGeom prst="rect">
                <a:avLst/>
              </a:prstGeom>
              <a:noFill/>
              <a:ln w="12700">
                <a:noFill/>
                <a:miter lim="800000"/>
                <a:headEnd type="none" w="sm" len="sm"/>
                <a:tailEnd type="none" w="sm" len="sm"/>
              </a:ln>
              <a:effectLst/>
            </p:spPr>
            <p:txBody>
              <a:bodyPr wrap="none">
                <a:spAutoFit/>
              </a:bodyPr>
              <a:lstStyle/>
              <a:p>
                <a:r>
                  <a:rPr lang="en-US" sz="1400" dirty="0"/>
                  <a:t>JPY 3.34% on 14,445m</a:t>
                </a:r>
              </a:p>
            </p:txBody>
          </p:sp>
          <p:sp>
            <p:nvSpPr>
              <p:cNvPr id="480264" name="Text Box 8"/>
              <p:cNvSpPr txBox="1">
                <a:spLocks noChangeArrowheads="1"/>
              </p:cNvSpPr>
              <p:nvPr/>
            </p:nvSpPr>
            <p:spPr bwMode="auto">
              <a:xfrm>
                <a:off x="3221385" y="4003821"/>
                <a:ext cx="2347117" cy="307777"/>
              </a:xfrm>
              <a:prstGeom prst="rect">
                <a:avLst/>
              </a:prstGeom>
              <a:noFill/>
              <a:ln w="12700">
                <a:noFill/>
                <a:miter lim="800000"/>
                <a:headEnd type="none" w="sm" len="sm"/>
                <a:tailEnd type="none" w="sm" len="sm"/>
              </a:ln>
              <a:effectLst/>
            </p:spPr>
            <p:txBody>
              <a:bodyPr wrap="none">
                <a:spAutoFit/>
              </a:bodyPr>
              <a:lstStyle/>
              <a:p>
                <a:r>
                  <a:rPr lang="en-US" sz="1400" dirty="0"/>
                  <a:t>ECU 9.1875% on ECU80m</a:t>
                </a:r>
              </a:p>
            </p:txBody>
          </p:sp>
          <p:sp>
            <p:nvSpPr>
              <p:cNvPr id="480268" name="Line 12"/>
              <p:cNvSpPr>
                <a:spLocks noChangeShapeType="1"/>
              </p:cNvSpPr>
              <p:nvPr/>
            </p:nvSpPr>
            <p:spPr bwMode="auto">
              <a:xfrm>
                <a:off x="6705600" y="4267200"/>
                <a:ext cx="0" cy="381000"/>
              </a:xfrm>
              <a:prstGeom prst="line">
                <a:avLst/>
              </a:prstGeom>
              <a:noFill/>
              <a:ln w="12700">
                <a:solidFill>
                  <a:schemeClr val="tx1"/>
                </a:solidFill>
                <a:round/>
                <a:headEnd type="none" w="sm" len="sm"/>
                <a:tailEnd type="triangle" w="sm" len="sm"/>
              </a:ln>
              <a:effectLst/>
            </p:spPr>
            <p:txBody>
              <a:bodyPr/>
              <a:lstStyle/>
              <a:p>
                <a:endParaRPr lang="en-US"/>
              </a:p>
            </p:txBody>
          </p:sp>
          <p:sp>
            <p:nvSpPr>
              <p:cNvPr id="2" name="Rectangle 1"/>
              <p:cNvSpPr/>
              <p:nvPr/>
            </p:nvSpPr>
            <p:spPr>
              <a:xfrm rot="16200000">
                <a:off x="5418638" y="3200400"/>
                <a:ext cx="1202324"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6637838" y="3191962"/>
                <a:ext cx="1202324"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7400" y="2522010"/>
                <a:ext cx="1524000" cy="338554"/>
              </a:xfrm>
              <a:prstGeom prst="rect">
                <a:avLst/>
              </a:prstGeom>
              <a:solidFill>
                <a:schemeClr val="accent2">
                  <a:lumMod val="20000"/>
                  <a:lumOff val="80000"/>
                </a:schemeClr>
              </a:solidFill>
              <a:ln>
                <a:solidFill>
                  <a:schemeClr val="bg1"/>
                </a:solidFill>
              </a:ln>
              <a:effectLst>
                <a:softEdge rad="63500"/>
              </a:effectLst>
            </p:spPr>
            <p:txBody>
              <a:bodyPr wrap="square" rtlCol="0">
                <a:spAutoFit/>
              </a:bodyPr>
              <a:lstStyle/>
              <a:p>
                <a:r>
                  <a:rPr lang="en-US" sz="1600" dirty="0" smtClean="0"/>
                  <a:t>French Utility</a:t>
                </a:r>
                <a:endParaRPr lang="en-US" sz="1600" dirty="0"/>
              </a:p>
            </p:txBody>
          </p:sp>
          <p:sp>
            <p:nvSpPr>
              <p:cNvPr id="4" name="Rounded Rectangle 3"/>
              <p:cNvSpPr/>
              <p:nvPr/>
            </p:nvSpPr>
            <p:spPr>
              <a:xfrm>
                <a:off x="5867400" y="5181600"/>
                <a:ext cx="1905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74365" y="4758407"/>
                <a:ext cx="3091070" cy="338554"/>
              </a:xfrm>
              <a:prstGeom prst="rect">
                <a:avLst/>
              </a:prstGeom>
              <a:solidFill>
                <a:schemeClr val="accent2">
                  <a:lumMod val="20000"/>
                  <a:lumOff val="80000"/>
                </a:schemeClr>
              </a:solidFill>
              <a:ln>
                <a:solidFill>
                  <a:schemeClr val="bg1"/>
                </a:solidFill>
              </a:ln>
              <a:effectLst>
                <a:softEdge rad="63500"/>
              </a:effectLst>
            </p:spPr>
            <p:txBody>
              <a:bodyPr wrap="square" rtlCol="0">
                <a:spAutoFit/>
              </a:bodyPr>
              <a:lstStyle/>
              <a:p>
                <a:r>
                  <a:rPr lang="en-US" sz="1600" dirty="0" smtClean="0"/>
                  <a:t>Japanese Yen Bond Investors </a:t>
                </a:r>
                <a:endParaRPr lang="en-US" sz="1600" dirty="0"/>
              </a:p>
            </p:txBody>
          </p:sp>
        </p:grpSp>
        <p:sp>
          <p:nvSpPr>
            <p:cNvPr id="19" name="Oval 18"/>
            <p:cNvSpPr/>
            <p:nvPr/>
          </p:nvSpPr>
          <p:spPr>
            <a:xfrm>
              <a:off x="7810500" y="5371200"/>
              <a:ext cx="457200" cy="44391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9463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1" name="Rectangle 151"/>
          <p:cNvSpPr>
            <a:spLocks noGrp="1" noChangeArrowheads="1"/>
          </p:cNvSpPr>
          <p:nvPr>
            <p:ph type="title"/>
          </p:nvPr>
        </p:nvSpPr>
        <p:spPr/>
        <p:txBody>
          <a:bodyPr/>
          <a:lstStyle/>
          <a:p>
            <a:r>
              <a:rPr lang="en-US" dirty="0" smtClean="0"/>
              <a:t>Disney Swap </a:t>
            </a:r>
            <a:r>
              <a:rPr lang="en-US" dirty="0"/>
              <a:t>Cash Flows</a:t>
            </a:r>
          </a:p>
        </p:txBody>
      </p:sp>
      <p:graphicFrame>
        <p:nvGraphicFramePr>
          <p:cNvPr id="460950" name="Group 150"/>
          <p:cNvGraphicFramePr>
            <a:graphicFrameLocks noGrp="1"/>
          </p:cNvGraphicFramePr>
          <p:nvPr>
            <p:ph idx="4294967295"/>
            <p:extLst/>
          </p:nvPr>
        </p:nvGraphicFramePr>
        <p:xfrm>
          <a:off x="1981200" y="1752600"/>
          <a:ext cx="4800601" cy="4587876"/>
        </p:xfrm>
        <a:graphic>
          <a:graphicData uri="http://schemas.openxmlformats.org/drawingml/2006/table">
            <a:tbl>
              <a:tblPr/>
              <a:tblGrid>
                <a:gridCol w="655965">
                  <a:extLst>
                    <a:ext uri="{9D8B030D-6E8A-4147-A177-3AD203B41FA5}">
                      <a16:colId xmlns:a16="http://schemas.microsoft.com/office/drawing/2014/main" val="20000"/>
                    </a:ext>
                  </a:extLst>
                </a:gridCol>
                <a:gridCol w="1574707">
                  <a:extLst>
                    <a:ext uri="{9D8B030D-6E8A-4147-A177-3AD203B41FA5}">
                      <a16:colId xmlns:a16="http://schemas.microsoft.com/office/drawing/2014/main" val="20001"/>
                    </a:ext>
                  </a:extLst>
                </a:gridCol>
                <a:gridCol w="2569929">
                  <a:extLst>
                    <a:ext uri="{9D8B030D-6E8A-4147-A177-3AD203B41FA5}">
                      <a16:colId xmlns:a16="http://schemas.microsoft.com/office/drawing/2014/main" val="20002"/>
                    </a:ext>
                  </a:extLst>
                </a:gridCol>
              </a:tblGrid>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Year</a:t>
                      </a:r>
                      <a:endParaRPr kumimoji="0" lang="en-US" sz="1400" b="0" i="0" u="none" strike="noStrike" cap="none" normalizeH="0" baseline="0" dirty="0" smtClean="0">
                        <a:ln>
                          <a:noFill/>
                        </a:ln>
                        <a:solidFill>
                          <a:schemeClr val="tx1"/>
                        </a:solidFill>
                        <a:effectLst/>
                        <a:latin typeface="+mn-lt"/>
                      </a:endParaRPr>
                    </a:p>
                  </a:txBody>
                  <a:tcPr anchor="b" horzOverflow="overflow">
                    <a:lnL cap="flat">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               ECU</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1400" b="1" i="0" u="none" strike="noStrike" cap="none" normalizeH="0" baseline="0" dirty="0" smtClean="0">
                          <a:ln>
                            <a:noFill/>
                          </a:ln>
                          <a:solidFill>
                            <a:schemeClr val="tx1"/>
                          </a:solidFill>
                          <a:effectLst/>
                          <a:latin typeface="+mn-lt"/>
                        </a:rPr>
                        <a:t>                              JPY</a:t>
                      </a:r>
                    </a:p>
                  </a:txBody>
                  <a:tcPr anchor="b" horzOverflow="overflow">
                    <a:lnL>
                      <a:noFill/>
                    </a:lnL>
                    <a:lnR cap="flat">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0"/>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0</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-€ 78,499.00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14,445,153</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1"/>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0.5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2"/>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1</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3"/>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1.5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4"/>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2</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5"/>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2.5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6"/>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3</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7"/>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3.5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8"/>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4</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9"/>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4.5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10"/>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1,808,141</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68137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Interest Rate Swap Market: $456 trn as of H1 2020</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87834837"/>
              </p:ext>
            </p:extLst>
          </p:nvPr>
        </p:nvGraphicFramePr>
        <p:xfrm>
          <a:off x="1752600" y="1600200"/>
          <a:ext cx="7086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3055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smtClean="0"/>
              <a:t>Swap Cash Flows</a:t>
            </a:r>
            <a:endParaRPr lang="en-US"/>
          </a:p>
        </p:txBody>
      </p:sp>
      <p:graphicFrame>
        <p:nvGraphicFramePr>
          <p:cNvPr id="468084" name="Group 116"/>
          <p:cNvGraphicFramePr>
            <a:graphicFrameLocks noGrp="1"/>
          </p:cNvGraphicFramePr>
          <p:nvPr>
            <p:ph idx="4294967295"/>
            <p:extLst>
              <p:ext uri="{D42A27DB-BD31-4B8C-83A1-F6EECF244321}">
                <p14:modId xmlns:p14="http://schemas.microsoft.com/office/powerpoint/2010/main" val="3286611536"/>
              </p:ext>
            </p:extLst>
          </p:nvPr>
        </p:nvGraphicFramePr>
        <p:xfrm>
          <a:off x="1905000" y="1905000"/>
          <a:ext cx="6934200" cy="4013521"/>
        </p:xfrm>
        <a:graphic>
          <a:graphicData uri="http://schemas.openxmlformats.org/drawingml/2006/table">
            <a:tbl>
              <a:tblPr/>
              <a:tblGrid>
                <a:gridCol w="946150">
                  <a:extLst>
                    <a:ext uri="{9D8B030D-6E8A-4147-A177-3AD203B41FA5}">
                      <a16:colId xmlns:a16="http://schemas.microsoft.com/office/drawing/2014/main" val="20000"/>
                    </a:ext>
                  </a:extLst>
                </a:gridCol>
                <a:gridCol w="2279650">
                  <a:extLst>
                    <a:ext uri="{9D8B030D-6E8A-4147-A177-3AD203B41FA5}">
                      <a16:colId xmlns:a16="http://schemas.microsoft.com/office/drawing/2014/main" val="20001"/>
                    </a:ext>
                  </a:extLst>
                </a:gridCol>
                <a:gridCol w="3708400">
                  <a:extLst>
                    <a:ext uri="{9D8B030D-6E8A-4147-A177-3AD203B41FA5}">
                      <a16:colId xmlns:a16="http://schemas.microsoft.com/office/drawing/2014/main" val="20002"/>
                    </a:ext>
                  </a:extLst>
                </a:gridCol>
              </a:tblGrid>
              <a:tr h="131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5.5</a:t>
                      </a:r>
                      <a:endParaRPr kumimoji="0" lang="en-US" sz="1400" b="0" i="0" u="none" strike="noStrike" cap="none" normalizeH="0" baseline="0" dirty="0" smtClean="0">
                        <a:ln>
                          <a:noFill/>
                        </a:ln>
                        <a:solidFill>
                          <a:schemeClr val="tx1"/>
                        </a:solidFill>
                        <a:effectLst/>
                        <a:latin typeface="+mn-lt"/>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1,764,650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6</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+€ 23,300.00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1,721,160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381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6.5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1,677,670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7</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+€ 21,840.00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1,634,179</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65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7.5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1,590,689</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8</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+€ 20,380.00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1,547,199</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365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8.5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1,503,708</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873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9</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+€ 18,920.00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1,460,218</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365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9.5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1,416,728</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10</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+€ 17,460.00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1,520,450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600615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What is the basis of Swap? </a:t>
            </a:r>
          </a:p>
        </p:txBody>
      </p:sp>
      <p:sp>
        <p:nvSpPr>
          <p:cNvPr id="471043" name="Rectangle 3"/>
          <p:cNvSpPr>
            <a:spLocks noGrp="1" noChangeArrowheads="1"/>
          </p:cNvSpPr>
          <p:nvPr>
            <p:ph type="body" idx="1"/>
          </p:nvPr>
        </p:nvSpPr>
        <p:spPr>
          <a:xfrm>
            <a:off x="1371600" y="1524000"/>
            <a:ext cx="7200900" cy="4830763"/>
          </a:xfrm>
        </p:spPr>
        <p:txBody>
          <a:bodyPr/>
          <a:lstStyle/>
          <a:p>
            <a:r>
              <a:rPr lang="en-US" sz="1800" dirty="0"/>
              <a:t>Why French Utility and Disney can benefit from this swap? Analyzing their comparative costs in JPY and ECU segments answers this question! </a:t>
            </a:r>
            <a:endParaRPr lang="en-US" sz="1800" dirty="0" smtClean="0"/>
          </a:p>
          <a:p>
            <a:endParaRPr lang="en-US" sz="1800" dirty="0"/>
          </a:p>
          <a:p>
            <a:endParaRPr lang="en-US" sz="1800" dirty="0" smtClean="0"/>
          </a:p>
          <a:p>
            <a:endParaRPr lang="en-US" sz="1800" dirty="0"/>
          </a:p>
          <a:p>
            <a:endParaRPr lang="en-US" sz="1800" dirty="0" smtClean="0"/>
          </a:p>
          <a:p>
            <a:r>
              <a:rPr lang="en-US" sz="1800" dirty="0" smtClean="0"/>
              <a:t>As a AAA credit risk entity, in relative terms French utility can borrow at a lower cost than Disney both in ECU and JPY bond segments. In other words, it has absolute advantage both in ECU and JPY.</a:t>
            </a:r>
          </a:p>
          <a:p>
            <a:r>
              <a:rPr lang="en-US" sz="1800" dirty="0" smtClean="0"/>
              <a:t>However, when we look at ECU segment, its cost advantage is only 10bp vs its advantage in the JPY segment which is 96bp</a:t>
            </a:r>
          </a:p>
          <a:p>
            <a:endParaRPr lang="en-US" sz="1800" dirty="0"/>
          </a:p>
        </p:txBody>
      </p:sp>
      <p:graphicFrame>
        <p:nvGraphicFramePr>
          <p:cNvPr id="4" name="Group 47"/>
          <p:cNvGraphicFramePr>
            <a:graphicFrameLocks/>
          </p:cNvGraphicFramePr>
          <p:nvPr>
            <p:extLst>
              <p:ext uri="{D42A27DB-BD31-4B8C-83A1-F6EECF244321}">
                <p14:modId xmlns:p14="http://schemas.microsoft.com/office/powerpoint/2010/main" val="3919702876"/>
              </p:ext>
            </p:extLst>
          </p:nvPr>
        </p:nvGraphicFramePr>
        <p:xfrm>
          <a:off x="1905000" y="2590800"/>
          <a:ext cx="5181599" cy="1463040"/>
        </p:xfrm>
        <a:graphic>
          <a:graphicData uri="http://schemas.openxmlformats.org/drawingml/2006/table">
            <a:tbl>
              <a:tblPr>
                <a:tableStyleId>{D27102A9-8310-4765-A935-A1911B00CA55}</a:tableStyleId>
              </a:tblPr>
              <a:tblGrid>
                <a:gridCol w="1334559">
                  <a:extLst>
                    <a:ext uri="{9D8B030D-6E8A-4147-A177-3AD203B41FA5}">
                      <a16:colId xmlns:a16="http://schemas.microsoft.com/office/drawing/2014/main" val="20000"/>
                    </a:ext>
                  </a:extLst>
                </a:gridCol>
                <a:gridCol w="1334558">
                  <a:extLst>
                    <a:ext uri="{9D8B030D-6E8A-4147-A177-3AD203B41FA5}">
                      <a16:colId xmlns:a16="http://schemas.microsoft.com/office/drawing/2014/main" val="20001"/>
                    </a:ext>
                  </a:extLst>
                </a:gridCol>
                <a:gridCol w="1256241">
                  <a:extLst>
                    <a:ext uri="{9D8B030D-6E8A-4147-A177-3AD203B41FA5}">
                      <a16:colId xmlns:a16="http://schemas.microsoft.com/office/drawing/2014/main" val="20002"/>
                    </a:ext>
                  </a:extLst>
                </a:gridCol>
                <a:gridCol w="1256241">
                  <a:extLst>
                    <a:ext uri="{9D8B030D-6E8A-4147-A177-3AD203B41FA5}">
                      <a16:colId xmlns:a16="http://schemas.microsoft.com/office/drawing/2014/main" val="20003"/>
                    </a:ext>
                  </a:extLst>
                </a:gridCol>
              </a:tblGrid>
              <a:tr h="2916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anchor="b" horzOverflow="overflow"/>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ECU</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JPY</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0"/>
                  </a:ext>
                </a:extLst>
              </a:tr>
              <a:tr h="324717">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French Utility (AAA)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9.37%</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6.79%</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1"/>
                  </a:ext>
                </a:extLst>
              </a:tr>
              <a:tr h="291660">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Disney (A-)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9.47%</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7.75%</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2"/>
                  </a:ext>
                </a:extLst>
              </a:tr>
              <a:tr h="291660">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Credit Spread</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smtClean="0">
                          <a:ln>
                            <a:noFill/>
                          </a:ln>
                          <a:effectLst/>
                        </a:rPr>
                        <a:t>10bp</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96bp</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6697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What is the basis of Swap? </a:t>
            </a:r>
          </a:p>
        </p:txBody>
      </p:sp>
      <p:sp>
        <p:nvSpPr>
          <p:cNvPr id="471043" name="Rectangle 3"/>
          <p:cNvSpPr>
            <a:spLocks noGrp="1" noChangeArrowheads="1"/>
          </p:cNvSpPr>
          <p:nvPr>
            <p:ph type="body" idx="1"/>
          </p:nvPr>
        </p:nvSpPr>
        <p:spPr>
          <a:xfrm>
            <a:off x="1371600" y="1524000"/>
            <a:ext cx="7200900" cy="4830763"/>
          </a:xfrm>
        </p:spPr>
        <p:txBody>
          <a:bodyPr/>
          <a:lstStyle/>
          <a:p>
            <a:endParaRPr lang="en-US" sz="1800" dirty="0"/>
          </a:p>
          <a:p>
            <a:endParaRPr lang="en-US" sz="1800" dirty="0" smtClean="0"/>
          </a:p>
          <a:p>
            <a:endParaRPr lang="en-US" sz="1800" dirty="0"/>
          </a:p>
          <a:p>
            <a:endParaRPr lang="en-US" sz="1800" dirty="0" smtClean="0"/>
          </a:p>
          <a:p>
            <a:endParaRPr lang="en-US" sz="1800" dirty="0" smtClean="0"/>
          </a:p>
          <a:p>
            <a:r>
              <a:rPr lang="en-US" sz="1800" dirty="0" smtClean="0"/>
              <a:t>The interest rate differentials between ECU and JPY are due to varying inflation expectations in Japan and EC, but these differentials should be consistent across borrowers. </a:t>
            </a:r>
          </a:p>
          <a:p>
            <a:r>
              <a:rPr lang="en-US" sz="1800" dirty="0" smtClean="0"/>
              <a:t>Different Credit Spreads observed  in ECU and JPY segments suggests mispricing of risk. </a:t>
            </a:r>
          </a:p>
          <a:p>
            <a:r>
              <a:rPr lang="en-US" sz="1800" dirty="0" smtClean="0"/>
              <a:t>Either </a:t>
            </a:r>
            <a:r>
              <a:rPr lang="en-US" sz="1800" dirty="0"/>
              <a:t>JPY segment is </a:t>
            </a:r>
            <a:r>
              <a:rPr lang="en-US" sz="1800" dirty="0" smtClean="0"/>
              <a:t>overstating Disney </a:t>
            </a:r>
            <a:r>
              <a:rPr lang="en-US" sz="1800" dirty="0"/>
              <a:t>risk or ECU segment is </a:t>
            </a:r>
            <a:r>
              <a:rPr lang="en-US" sz="1800" dirty="0" smtClean="0"/>
              <a:t>understating it. </a:t>
            </a:r>
            <a:r>
              <a:rPr lang="en-US" sz="1800" dirty="0"/>
              <a:t>Regardless </a:t>
            </a:r>
            <a:r>
              <a:rPr lang="en-US" sz="1800" dirty="0" smtClean="0"/>
              <a:t>the source of mispricing, it creates an opportunity for borrowers. </a:t>
            </a:r>
            <a:endParaRPr lang="en-US" sz="1800" dirty="0"/>
          </a:p>
          <a:p>
            <a:endParaRPr lang="en-US" sz="1800" dirty="0"/>
          </a:p>
        </p:txBody>
      </p:sp>
      <p:graphicFrame>
        <p:nvGraphicFramePr>
          <p:cNvPr id="4" name="Group 47"/>
          <p:cNvGraphicFramePr>
            <a:graphicFrameLocks/>
          </p:cNvGraphicFramePr>
          <p:nvPr>
            <p:extLst>
              <p:ext uri="{D42A27DB-BD31-4B8C-83A1-F6EECF244321}">
                <p14:modId xmlns:p14="http://schemas.microsoft.com/office/powerpoint/2010/main" val="2845057918"/>
              </p:ext>
            </p:extLst>
          </p:nvPr>
        </p:nvGraphicFramePr>
        <p:xfrm>
          <a:off x="1981200" y="1676400"/>
          <a:ext cx="5181599" cy="1584960"/>
        </p:xfrm>
        <a:graphic>
          <a:graphicData uri="http://schemas.openxmlformats.org/drawingml/2006/table">
            <a:tbl>
              <a:tblPr>
                <a:tableStyleId>{D27102A9-8310-4765-A935-A1911B00CA55}</a:tableStyleId>
              </a:tblPr>
              <a:tblGrid>
                <a:gridCol w="1334559">
                  <a:extLst>
                    <a:ext uri="{9D8B030D-6E8A-4147-A177-3AD203B41FA5}">
                      <a16:colId xmlns:a16="http://schemas.microsoft.com/office/drawing/2014/main" val="20000"/>
                    </a:ext>
                  </a:extLst>
                </a:gridCol>
                <a:gridCol w="1334558">
                  <a:extLst>
                    <a:ext uri="{9D8B030D-6E8A-4147-A177-3AD203B41FA5}">
                      <a16:colId xmlns:a16="http://schemas.microsoft.com/office/drawing/2014/main" val="20001"/>
                    </a:ext>
                  </a:extLst>
                </a:gridCol>
                <a:gridCol w="1256241">
                  <a:extLst>
                    <a:ext uri="{9D8B030D-6E8A-4147-A177-3AD203B41FA5}">
                      <a16:colId xmlns:a16="http://schemas.microsoft.com/office/drawing/2014/main" val="20002"/>
                    </a:ext>
                  </a:extLst>
                </a:gridCol>
                <a:gridCol w="1256241">
                  <a:extLst>
                    <a:ext uri="{9D8B030D-6E8A-4147-A177-3AD203B41FA5}">
                      <a16:colId xmlns:a16="http://schemas.microsoft.com/office/drawing/2014/main" val="20003"/>
                    </a:ext>
                  </a:extLst>
                </a:gridCol>
              </a:tblGrid>
              <a:tr h="2916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400" b="1" i="0" u="none" strike="noStrike" cap="none" normalizeH="0" baseline="0" dirty="0" smtClean="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anchor="b" horzOverflow="overflow"/>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2000" b="1" i="0" u="none" strike="noStrike" cap="none" normalizeH="0" baseline="0" dirty="0" smtClean="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ECU</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JPY</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extLst>
                  <a:ext uri="{0D108BD9-81ED-4DB2-BD59-A6C34878D82A}">
                    <a16:rowId xmlns:a16="http://schemas.microsoft.com/office/drawing/2014/main" val="10000"/>
                  </a:ext>
                </a:extLst>
              </a:tr>
              <a:tr h="324717">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Calibri" panose="020F0502020204030204" pitchFamily="34" charset="0"/>
                          <a:cs typeface="Calibri" panose="020F0502020204030204" pitchFamily="34" charset="0"/>
                        </a:rPr>
                        <a:t>French Utility (AAA)</a:t>
                      </a:r>
                      <a:endPar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9.37%</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6.79%</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extLst>
                  <a:ext uri="{0D108BD9-81ED-4DB2-BD59-A6C34878D82A}">
                    <a16:rowId xmlns:a16="http://schemas.microsoft.com/office/drawing/2014/main" val="10001"/>
                  </a:ext>
                </a:extLst>
              </a:tr>
              <a:tr h="291660">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Calibri" panose="020F0502020204030204" pitchFamily="34" charset="0"/>
                          <a:cs typeface="Calibri" panose="020F0502020204030204" pitchFamily="34" charset="0"/>
                        </a:rPr>
                        <a:t>Disney (A-)</a:t>
                      </a:r>
                      <a:endPar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9.47%</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7.75%</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extLst>
                  <a:ext uri="{0D108BD9-81ED-4DB2-BD59-A6C34878D82A}">
                    <a16:rowId xmlns:a16="http://schemas.microsoft.com/office/drawing/2014/main" val="10002"/>
                  </a:ext>
                </a:extLst>
              </a:tr>
              <a:tr h="291660">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Calibri" panose="020F0502020204030204" pitchFamily="34" charset="0"/>
                          <a:cs typeface="Calibri" panose="020F0502020204030204" pitchFamily="34" charset="0"/>
                        </a:rPr>
                        <a:t>Credit Spread</a:t>
                      </a:r>
                      <a:endPar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latin typeface="Calibri" panose="020F0502020204030204" pitchFamily="34" charset="0"/>
                          <a:cs typeface="Calibri" panose="020F0502020204030204" pitchFamily="34" charset="0"/>
                        </a:rPr>
                        <a:t>10bp</a:t>
                      </a:r>
                      <a:endParaRPr kumimoji="0" lang="en-US"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anose="020F0502020204030204" pitchFamily="34" charset="0"/>
                          <a:cs typeface="Calibri" panose="020F0502020204030204" pitchFamily="34" charset="0"/>
                        </a:rPr>
                        <a:t>96bp</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anchor="b"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81124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smtClean="0"/>
              <a:t>Analysis</a:t>
            </a:r>
            <a:endParaRPr lang="en-US"/>
          </a:p>
        </p:txBody>
      </p:sp>
      <p:sp>
        <p:nvSpPr>
          <p:cNvPr id="473091" name="Rectangle 3"/>
          <p:cNvSpPr>
            <a:spLocks noGrp="1" noChangeArrowheads="1"/>
          </p:cNvSpPr>
          <p:nvPr>
            <p:ph type="body" idx="1"/>
          </p:nvPr>
        </p:nvSpPr>
        <p:spPr/>
        <p:txBody>
          <a:bodyPr/>
          <a:lstStyle/>
          <a:p>
            <a:r>
              <a:rPr lang="en-US" sz="2000" dirty="0" smtClean="0"/>
              <a:t>Disney’s relative credit spread in ECU is just 10 basis points, whereas it is 96 basis points in Yen.  Buyers of the Euro-ECU bond issue appear to be overpricing the issue (or underestimating the Disney risk).  </a:t>
            </a:r>
          </a:p>
          <a:p>
            <a:r>
              <a:rPr lang="en-US" sz="2000" dirty="0" smtClean="0"/>
              <a:t>The difference between the two relative credit spreads is 86 basis points and represents the “pie” that can be sliced up among Disney, the French utility, and a swap dealer! </a:t>
            </a:r>
            <a:endParaRPr lang="en-US" sz="2000" dirty="0"/>
          </a:p>
        </p:txBody>
      </p:sp>
    </p:spTree>
    <p:extLst>
      <p:ext uri="{BB962C8B-B14F-4D97-AF65-F5344CB8AC3E}">
        <p14:creationId xmlns:p14="http://schemas.microsoft.com/office/powerpoint/2010/main" val="473103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524000"/>
            <a:ext cx="7010400" cy="4830763"/>
          </a:xfrm>
        </p:spPr>
        <p:txBody>
          <a:bodyPr/>
          <a:lstStyle/>
          <a:p>
            <a:r>
              <a:rPr lang="en-US" sz="2200" dirty="0"/>
              <a:t>When we compute the IRRs using the cash flows in the </a:t>
            </a:r>
            <a:r>
              <a:rPr lang="en-US" sz="2200" dirty="0" smtClean="0"/>
              <a:t>cash flow columns</a:t>
            </a:r>
            <a:r>
              <a:rPr lang="en-US" sz="2200" dirty="0"/>
              <a:t>, we find that Disney’s all-in funding cost in Yen (from issuing the </a:t>
            </a:r>
            <a:r>
              <a:rPr lang="en-US" sz="2200" dirty="0" smtClean="0"/>
              <a:t>ECU </a:t>
            </a:r>
            <a:r>
              <a:rPr lang="en-US" sz="2200" dirty="0"/>
              <a:t>bond and swapping to Yen) is  just </a:t>
            </a:r>
            <a:r>
              <a:rPr lang="en-US" sz="2200" b="1" dirty="0"/>
              <a:t>7.01%</a:t>
            </a:r>
            <a:r>
              <a:rPr lang="en-US" sz="2200" dirty="0"/>
              <a:t> ( </a:t>
            </a:r>
            <a:r>
              <a:rPr lang="en-US" sz="2200" dirty="0" smtClean="0"/>
              <a:t>1+0.0345</a:t>
            </a:r>
            <a:r>
              <a:rPr lang="en-US" sz="2200" dirty="0"/>
              <a:t>)^2=7.01</a:t>
            </a:r>
            <a:r>
              <a:rPr lang="en-US" sz="2200" dirty="0" smtClean="0"/>
              <a:t>%)</a:t>
            </a:r>
            <a:endParaRPr lang="en-US" sz="2200" dirty="0"/>
          </a:p>
          <a:p>
            <a:r>
              <a:rPr lang="en-US" sz="2200" dirty="0"/>
              <a:t>This  is </a:t>
            </a:r>
            <a:r>
              <a:rPr lang="en-US" sz="2200" b="1" dirty="0" smtClean="0"/>
              <a:t>74 </a:t>
            </a:r>
            <a:r>
              <a:rPr lang="en-US" sz="2200" b="1" dirty="0" err="1" smtClean="0"/>
              <a:t>bp</a:t>
            </a:r>
            <a:r>
              <a:rPr lang="en-US" sz="2200" dirty="0" smtClean="0"/>
              <a:t> lower than the 10-Year JPY  </a:t>
            </a:r>
            <a:r>
              <a:rPr lang="en-US" sz="2200" dirty="0"/>
              <a:t>term loan at </a:t>
            </a:r>
            <a:r>
              <a:rPr lang="en-US" sz="2200" b="1" dirty="0"/>
              <a:t>7.75%</a:t>
            </a:r>
            <a:r>
              <a:rPr lang="en-US" sz="2200" dirty="0"/>
              <a:t>. </a:t>
            </a:r>
          </a:p>
          <a:p>
            <a:r>
              <a:rPr lang="en-US" sz="2200" dirty="0"/>
              <a:t>The all in cost for the French utility is </a:t>
            </a:r>
            <a:r>
              <a:rPr lang="en-US" sz="2200" dirty="0" smtClean="0"/>
              <a:t>9.187%. </a:t>
            </a:r>
            <a:r>
              <a:rPr lang="en-US" sz="2200" dirty="0"/>
              <a:t>This is about </a:t>
            </a:r>
            <a:r>
              <a:rPr lang="en-US" sz="2200" dirty="0" smtClean="0"/>
              <a:t>18bp </a:t>
            </a:r>
            <a:r>
              <a:rPr lang="en-US" sz="2200" dirty="0"/>
              <a:t>below its direct ECU cost!!   </a:t>
            </a:r>
          </a:p>
          <a:p>
            <a:r>
              <a:rPr lang="en-US" sz="2200" dirty="0"/>
              <a:t>IBJ took 6.25bps on Euro. </a:t>
            </a:r>
          </a:p>
          <a:p>
            <a:r>
              <a:rPr lang="en-US" sz="2200" dirty="0"/>
              <a:t>Disney is the major beneficiary of the Swap! It attained a AAA rate as a result!! </a:t>
            </a:r>
          </a:p>
        </p:txBody>
      </p:sp>
    </p:spTree>
    <p:extLst>
      <p:ext uri="{BB962C8B-B14F-4D97-AF65-F5344CB8AC3E}">
        <p14:creationId xmlns:p14="http://schemas.microsoft.com/office/powerpoint/2010/main" val="3087497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7" name="Rectangle 5"/>
          <p:cNvSpPr>
            <a:spLocks noGrp="1" noChangeArrowheads="1"/>
          </p:cNvSpPr>
          <p:nvPr>
            <p:ph type="title"/>
          </p:nvPr>
        </p:nvSpPr>
        <p:spPr/>
        <p:txBody>
          <a:bodyPr/>
          <a:lstStyle/>
          <a:p>
            <a:r>
              <a:rPr lang="en-US"/>
              <a:t>Combined Swap Cash Flows</a:t>
            </a:r>
          </a:p>
        </p:txBody>
      </p:sp>
      <p:sp>
        <p:nvSpPr>
          <p:cNvPr id="443395" name="Rectangle 3"/>
          <p:cNvSpPr>
            <a:spLocks noGrp="1" noChangeArrowheads="1"/>
          </p:cNvSpPr>
          <p:nvPr>
            <p:ph type="body" idx="4294967295"/>
          </p:nvPr>
        </p:nvSpPr>
        <p:spPr>
          <a:xfrm>
            <a:off x="1447800" y="1600200"/>
            <a:ext cx="7315201" cy="4979988"/>
          </a:xfrm>
          <a:noFill/>
          <a:ln/>
        </p:spPr>
        <p:txBody>
          <a:bodyPr/>
          <a:lstStyle/>
          <a:p>
            <a:pPr>
              <a:buFont typeface="Monotype Sorts" pitchFamily="2" charset="2"/>
              <a:buNone/>
            </a:pPr>
            <a:r>
              <a:rPr lang="en-US" sz="1500" dirty="0"/>
              <a:t>			Disney Swap Flows:		Fr. Utility Swap Flows:</a:t>
            </a:r>
          </a:p>
          <a:p>
            <a:pPr>
              <a:buFont typeface="Monotype Sorts" pitchFamily="2" charset="2"/>
              <a:buNone/>
            </a:pPr>
            <a:r>
              <a:rPr lang="en-US" sz="1500" dirty="0"/>
              <a:t>			</a:t>
            </a:r>
            <a:r>
              <a:rPr lang="en-US" sz="1500" u="sng" dirty="0"/>
              <a:t>(Paid to)/received from IBJ	Received from/(paid to) IBJ</a:t>
            </a:r>
            <a:endParaRPr lang="en-US" sz="1500" dirty="0"/>
          </a:p>
          <a:p>
            <a:pPr>
              <a:buFont typeface="Monotype Sorts" pitchFamily="2" charset="2"/>
              <a:buNone/>
            </a:pPr>
            <a:r>
              <a:rPr lang="en-US" sz="1500" dirty="0"/>
              <a:t>	</a:t>
            </a:r>
            <a:r>
              <a:rPr lang="en-US" sz="1500" u="sng" dirty="0"/>
              <a:t>Year		Yen (A)		ECU (B)	Yen (C)		ECU (D)</a:t>
            </a:r>
          </a:p>
          <a:p>
            <a:pPr>
              <a:buFont typeface="Monotype Sorts" pitchFamily="2" charset="2"/>
              <a:buNone/>
            </a:pPr>
            <a:r>
              <a:rPr lang="en-US" sz="1500" u="sng" dirty="0"/>
              <a:t>	</a:t>
            </a:r>
            <a:r>
              <a:rPr lang="en-US" sz="1500" dirty="0"/>
              <a:t>0		14,445.153		(78.499)	(14,445.153)	80.000</a:t>
            </a:r>
          </a:p>
          <a:p>
            <a:pPr>
              <a:buFont typeface="Monotype Sorts" pitchFamily="2" charset="2"/>
              <a:buNone/>
            </a:pPr>
            <a:r>
              <a:rPr lang="en-US" sz="1500" dirty="0"/>
              <a:t>	0.5		(483.226)			483.226</a:t>
            </a:r>
          </a:p>
          <a:p>
            <a:pPr>
              <a:buFont typeface="Monotype Sorts" pitchFamily="2" charset="2"/>
              <a:buNone/>
            </a:pPr>
            <a:r>
              <a:rPr lang="en-US" sz="1500" dirty="0"/>
              <a:t>	1		(483.226)		7.300	483.226		(7.350)</a:t>
            </a:r>
          </a:p>
          <a:p>
            <a:pPr>
              <a:buFont typeface="Monotype Sorts" pitchFamily="2" charset="2"/>
              <a:buNone/>
            </a:pPr>
            <a:r>
              <a:rPr lang="en-US" sz="1500" dirty="0"/>
              <a:t>	1.5		(483.266)			483.266</a:t>
            </a:r>
          </a:p>
          <a:p>
            <a:pPr>
              <a:buFont typeface="Monotype Sorts" pitchFamily="2" charset="2"/>
              <a:buNone/>
            </a:pPr>
            <a:r>
              <a:rPr lang="en-US" sz="1500" dirty="0"/>
              <a:t>	2		(483.266)		7.300	483.266		(7.350)</a:t>
            </a:r>
          </a:p>
          <a:p>
            <a:pPr>
              <a:buFont typeface="Monotype Sorts" pitchFamily="2" charset="2"/>
              <a:buNone/>
            </a:pPr>
            <a:r>
              <a:rPr lang="en-US" sz="1500" dirty="0"/>
              <a:t>	2.5		(483.266)			483.266</a:t>
            </a:r>
          </a:p>
          <a:p>
            <a:pPr>
              <a:buFont typeface="Monotype Sorts" pitchFamily="2" charset="2"/>
              <a:buNone/>
            </a:pPr>
            <a:r>
              <a:rPr lang="en-US" sz="1500" dirty="0"/>
              <a:t>	3		(483.266)		7.300	483.266		(7.350)</a:t>
            </a:r>
            <a:endParaRPr lang="en-US" sz="1700" dirty="0"/>
          </a:p>
          <a:p>
            <a:pPr algn="ctr">
              <a:buFont typeface="Monotype Sorts" pitchFamily="2" charset="2"/>
              <a:buNone/>
            </a:pPr>
            <a:r>
              <a:rPr lang="en-US" sz="1700" dirty="0"/>
              <a:t>	</a:t>
            </a:r>
            <a:endParaRPr lang="en-US" sz="1900" dirty="0"/>
          </a:p>
        </p:txBody>
      </p:sp>
    </p:spTree>
    <p:extLst>
      <p:ext uri="{BB962C8B-B14F-4D97-AF65-F5344CB8AC3E}">
        <p14:creationId xmlns:p14="http://schemas.microsoft.com/office/powerpoint/2010/main" val="4002511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5" name="Rectangle 5"/>
          <p:cNvSpPr>
            <a:spLocks noGrp="1" noChangeArrowheads="1"/>
          </p:cNvSpPr>
          <p:nvPr>
            <p:ph type="title"/>
          </p:nvPr>
        </p:nvSpPr>
        <p:spPr/>
        <p:txBody>
          <a:bodyPr/>
          <a:lstStyle/>
          <a:p>
            <a:r>
              <a:rPr lang="en-US"/>
              <a:t>Combined Swap Cash Flows</a:t>
            </a:r>
          </a:p>
        </p:txBody>
      </p:sp>
      <p:sp>
        <p:nvSpPr>
          <p:cNvPr id="445443" name="Rectangle 3"/>
          <p:cNvSpPr>
            <a:spLocks noGrp="1" noChangeArrowheads="1"/>
          </p:cNvSpPr>
          <p:nvPr>
            <p:ph type="body" idx="4294967295"/>
          </p:nvPr>
        </p:nvSpPr>
        <p:spPr>
          <a:xfrm>
            <a:off x="1371600" y="1600200"/>
            <a:ext cx="7483475" cy="5105400"/>
          </a:xfrm>
          <a:noFill/>
          <a:ln/>
        </p:spPr>
        <p:txBody>
          <a:bodyPr/>
          <a:lstStyle/>
          <a:p>
            <a:pPr>
              <a:lnSpc>
                <a:spcPct val="80000"/>
              </a:lnSpc>
              <a:buFont typeface="Monotype Sorts" pitchFamily="2" charset="2"/>
              <a:buNone/>
            </a:pPr>
            <a:r>
              <a:rPr lang="en-US" sz="1700" dirty="0"/>
              <a:t>			</a:t>
            </a:r>
            <a:r>
              <a:rPr lang="en-US" sz="1500" dirty="0"/>
              <a:t>Disney Swap Flows:		Fr. Utility Swap Flows:</a:t>
            </a:r>
          </a:p>
          <a:p>
            <a:pPr>
              <a:lnSpc>
                <a:spcPct val="80000"/>
              </a:lnSpc>
              <a:buFont typeface="Monotype Sorts" pitchFamily="2" charset="2"/>
              <a:buNone/>
            </a:pPr>
            <a:r>
              <a:rPr lang="en-US" sz="1500" dirty="0"/>
              <a:t>			</a:t>
            </a:r>
            <a:r>
              <a:rPr lang="en-US" sz="1500" u="sng" dirty="0"/>
              <a:t>Paid to/(received from) IBJ	Received from/(paid to) IBJ</a:t>
            </a:r>
            <a:endParaRPr lang="en-US" sz="1500" dirty="0"/>
          </a:p>
          <a:p>
            <a:pPr>
              <a:lnSpc>
                <a:spcPct val="80000"/>
              </a:lnSpc>
              <a:buFont typeface="Monotype Sorts" pitchFamily="2" charset="2"/>
              <a:buNone/>
            </a:pPr>
            <a:r>
              <a:rPr lang="en-US" sz="1500" dirty="0"/>
              <a:t>	</a:t>
            </a:r>
            <a:r>
              <a:rPr lang="en-US" sz="1500" u="sng" dirty="0"/>
              <a:t>Year		Yen (A)		ECU (B)	Yen (C)		ECU (D)</a:t>
            </a:r>
          </a:p>
          <a:p>
            <a:pPr>
              <a:lnSpc>
                <a:spcPct val="80000"/>
              </a:lnSpc>
              <a:buFont typeface="Monotype Sorts" pitchFamily="2" charset="2"/>
              <a:buNone/>
            </a:pPr>
            <a:r>
              <a:rPr lang="en-US" sz="1500" dirty="0"/>
              <a:t>       3.5		(483.266)			483.266</a:t>
            </a:r>
          </a:p>
          <a:p>
            <a:pPr>
              <a:lnSpc>
                <a:spcPct val="80000"/>
              </a:lnSpc>
              <a:buFont typeface="Monotype Sorts" pitchFamily="2" charset="2"/>
              <a:buNone/>
            </a:pPr>
            <a:r>
              <a:rPr lang="en-US" sz="1500" dirty="0"/>
              <a:t>	4		(483.266)		7.300	483.266		(7.350)</a:t>
            </a:r>
          </a:p>
          <a:p>
            <a:pPr>
              <a:lnSpc>
                <a:spcPct val="80000"/>
              </a:lnSpc>
              <a:buFont typeface="Monotype Sorts" pitchFamily="2" charset="2"/>
              <a:buNone/>
            </a:pPr>
            <a:r>
              <a:rPr lang="en-US" sz="1500" dirty="0"/>
              <a:t>	4.5		(483.266)			483.266</a:t>
            </a:r>
          </a:p>
          <a:p>
            <a:pPr>
              <a:lnSpc>
                <a:spcPct val="80000"/>
              </a:lnSpc>
              <a:buFont typeface="Monotype Sorts" pitchFamily="2" charset="2"/>
              <a:buNone/>
            </a:pPr>
            <a:r>
              <a:rPr lang="en-US" sz="1500" dirty="0"/>
              <a:t>	5		(1,808.141)		7.300	1,808.141		(7.350)</a:t>
            </a:r>
          </a:p>
          <a:p>
            <a:pPr>
              <a:lnSpc>
                <a:spcPct val="80000"/>
              </a:lnSpc>
              <a:buFont typeface="Monotype Sorts" pitchFamily="2" charset="2"/>
              <a:buNone/>
            </a:pPr>
            <a:r>
              <a:rPr lang="en-US" sz="1500" dirty="0"/>
              <a:t>	5.5		(1,764.650)			1,764.650</a:t>
            </a:r>
          </a:p>
          <a:p>
            <a:pPr>
              <a:lnSpc>
                <a:spcPct val="80000"/>
              </a:lnSpc>
              <a:buFont typeface="Monotype Sorts" pitchFamily="2" charset="2"/>
              <a:buNone/>
            </a:pPr>
            <a:r>
              <a:rPr lang="en-US" sz="1500" dirty="0"/>
              <a:t>	6		(1,721.160)		23.300	1,721.160		(23.350)</a:t>
            </a:r>
          </a:p>
          <a:p>
            <a:pPr>
              <a:lnSpc>
                <a:spcPct val="80000"/>
              </a:lnSpc>
              <a:buFont typeface="Monotype Sorts" pitchFamily="2" charset="2"/>
              <a:buNone/>
            </a:pPr>
            <a:r>
              <a:rPr lang="en-US" sz="1500" dirty="0"/>
              <a:t>	6.5		(1,677.670)			1,677.670</a:t>
            </a:r>
          </a:p>
          <a:p>
            <a:pPr>
              <a:lnSpc>
                <a:spcPct val="80000"/>
              </a:lnSpc>
              <a:buFont typeface="Monotype Sorts" pitchFamily="2" charset="2"/>
              <a:buNone/>
            </a:pPr>
            <a:r>
              <a:rPr lang="en-US" sz="1500" dirty="0"/>
              <a:t>	7		(1,634.179)		21.840	1,634.179		(21.880)</a:t>
            </a:r>
          </a:p>
          <a:p>
            <a:pPr>
              <a:lnSpc>
                <a:spcPct val="80000"/>
              </a:lnSpc>
              <a:buFont typeface="Monotype Sorts" pitchFamily="2" charset="2"/>
              <a:buNone/>
            </a:pPr>
            <a:r>
              <a:rPr lang="en-US" sz="1500" dirty="0"/>
              <a:t>	7.5		(1,590.689)			1,590.689</a:t>
            </a:r>
          </a:p>
          <a:p>
            <a:pPr>
              <a:lnSpc>
                <a:spcPct val="80000"/>
              </a:lnSpc>
              <a:buFont typeface="Monotype Sorts" pitchFamily="2" charset="2"/>
              <a:buNone/>
            </a:pPr>
            <a:r>
              <a:rPr lang="en-US" sz="1500" dirty="0"/>
              <a:t>	8		(1,547.199)		20.380	1,547.199		(20.410)</a:t>
            </a:r>
          </a:p>
          <a:p>
            <a:pPr>
              <a:lnSpc>
                <a:spcPct val="80000"/>
              </a:lnSpc>
              <a:buFont typeface="Monotype Sorts" pitchFamily="2" charset="2"/>
              <a:buNone/>
            </a:pPr>
            <a:r>
              <a:rPr lang="en-US" sz="1500" dirty="0"/>
              <a:t>	8.5		(1,503.708)			1,503.708</a:t>
            </a:r>
          </a:p>
          <a:p>
            <a:pPr>
              <a:lnSpc>
                <a:spcPct val="80000"/>
              </a:lnSpc>
              <a:buFont typeface="Monotype Sorts" pitchFamily="2" charset="2"/>
              <a:buNone/>
            </a:pPr>
            <a:r>
              <a:rPr lang="en-US" sz="1500" dirty="0"/>
              <a:t>	9		(1,460.218)		18.920	1,460.218		(18.940)</a:t>
            </a:r>
          </a:p>
          <a:p>
            <a:pPr>
              <a:lnSpc>
                <a:spcPct val="80000"/>
              </a:lnSpc>
              <a:buFont typeface="Monotype Sorts" pitchFamily="2" charset="2"/>
              <a:buNone/>
            </a:pPr>
            <a:r>
              <a:rPr lang="en-US" sz="1500" dirty="0"/>
              <a:t>	9.5		(1,416.728)			1,416.728</a:t>
            </a:r>
          </a:p>
          <a:p>
            <a:pPr>
              <a:lnSpc>
                <a:spcPct val="80000"/>
              </a:lnSpc>
              <a:buFont typeface="Monotype Sorts" pitchFamily="2" charset="2"/>
              <a:buNone/>
            </a:pPr>
            <a:r>
              <a:rPr lang="en-US" sz="1500" dirty="0"/>
              <a:t>	10		(1,520.450)		17.460	1,520.450		(17.470)</a:t>
            </a:r>
            <a:endParaRPr lang="en-US" sz="1700" dirty="0"/>
          </a:p>
        </p:txBody>
      </p:sp>
    </p:spTree>
    <p:extLst>
      <p:ext uri="{BB962C8B-B14F-4D97-AF65-F5344CB8AC3E}">
        <p14:creationId xmlns:p14="http://schemas.microsoft.com/office/powerpoint/2010/main" val="437399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t>
            </a:r>
            <a:r>
              <a:rPr lang="en-US" dirty="0" smtClean="0"/>
              <a:t>Currency Swap </a:t>
            </a:r>
            <a:r>
              <a:rPr lang="en-US" dirty="0"/>
              <a:t>Market: </a:t>
            </a:r>
            <a:r>
              <a:rPr lang="en-US" dirty="0" smtClean="0"/>
              <a:t>$26 </a:t>
            </a:r>
            <a:r>
              <a:rPr lang="en-US" dirty="0"/>
              <a:t>trn as of H1 2020</a:t>
            </a:r>
          </a:p>
        </p:txBody>
      </p:sp>
      <p:graphicFrame>
        <p:nvGraphicFramePr>
          <p:cNvPr id="3" name="Chart 2"/>
          <p:cNvGraphicFramePr>
            <a:graphicFrameLocks/>
          </p:cNvGraphicFramePr>
          <p:nvPr>
            <p:extLst>
              <p:ext uri="{D42A27DB-BD31-4B8C-83A1-F6EECF244321}">
                <p14:modId xmlns:p14="http://schemas.microsoft.com/office/powerpoint/2010/main" val="4143348170"/>
              </p:ext>
            </p:extLst>
          </p:nvPr>
        </p:nvGraphicFramePr>
        <p:xfrm>
          <a:off x="1676400" y="1824990"/>
          <a:ext cx="6781800" cy="4271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9611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Floating to Fixed Rate Swap</a:t>
            </a:r>
            <a:endParaRPr lang="en-US" dirty="0"/>
          </a:p>
        </p:txBody>
      </p:sp>
      <p:sp>
        <p:nvSpPr>
          <p:cNvPr id="4" name="Content Placeholder 3"/>
          <p:cNvSpPr>
            <a:spLocks noGrp="1"/>
          </p:cNvSpPr>
          <p:nvPr>
            <p:ph idx="1"/>
          </p:nvPr>
        </p:nvSpPr>
        <p:spPr/>
        <p:txBody>
          <a:bodyPr/>
          <a:lstStyle/>
          <a:p>
            <a:r>
              <a:rPr lang="en-US" dirty="0" smtClean="0"/>
              <a:t>Suppose that Microsoft has borrowed $100 million at LIBOR+10 </a:t>
            </a:r>
            <a:r>
              <a:rPr lang="en-US" dirty="0" err="1" smtClean="0"/>
              <a:t>bp</a:t>
            </a:r>
            <a:r>
              <a:rPr lang="en-US" dirty="0" smtClean="0"/>
              <a:t>, but would like to convert its floating rate liability into a fixed rate liability. </a:t>
            </a:r>
          </a:p>
          <a:p>
            <a:r>
              <a:rPr lang="en-US" dirty="0" smtClean="0"/>
              <a:t>Microsoft enters into a Swap with a Swap Dealer Bank where it receives 6-month LIBOR and pays semiannual fixed interest of 5.015%. </a:t>
            </a:r>
          </a:p>
          <a:p>
            <a:r>
              <a:rPr lang="en-US" dirty="0" smtClean="0"/>
              <a:t>After the swap agreement, Microsoft </a:t>
            </a:r>
          </a:p>
          <a:p>
            <a:pPr lvl="1"/>
            <a:r>
              <a:rPr lang="en-US" dirty="0" smtClean="0"/>
              <a:t>Pays LIBOR + 0.001 to its lender </a:t>
            </a:r>
          </a:p>
          <a:p>
            <a:pPr lvl="1"/>
            <a:r>
              <a:rPr lang="en-US" dirty="0" smtClean="0"/>
              <a:t>Receives LIBOR from its Swap Dealer</a:t>
            </a:r>
          </a:p>
          <a:p>
            <a:pPr lvl="1"/>
            <a:r>
              <a:rPr lang="en-US" dirty="0" smtClean="0"/>
              <a:t>Pays 5.015% to its Swap Dealer</a:t>
            </a:r>
          </a:p>
        </p:txBody>
      </p:sp>
    </p:spTree>
    <p:extLst>
      <p:ext uri="{BB962C8B-B14F-4D97-AF65-F5344CB8AC3E}">
        <p14:creationId xmlns:p14="http://schemas.microsoft.com/office/powerpoint/2010/main" val="122730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These three sets of cash flows net out to an interest rate payment of 5.115%. </a:t>
            </a:r>
          </a:p>
          <a:p>
            <a:r>
              <a:rPr lang="en-US" dirty="0"/>
              <a:t>- (LIBOR+0.001)+LIBOR – 0.05015=-0.05115 or 5.115%</a:t>
            </a:r>
          </a:p>
          <a:p>
            <a:r>
              <a:rPr lang="en-US" dirty="0"/>
              <a:t>By using Swap, Microsoft, </a:t>
            </a:r>
            <a:r>
              <a:rPr lang="en-US" dirty="0" smtClean="0"/>
              <a:t>transforms </a:t>
            </a:r>
            <a:r>
              <a:rPr lang="en-US" dirty="0"/>
              <a:t>a floating rate liability based on LIBOR into </a:t>
            </a:r>
            <a:r>
              <a:rPr lang="en-US" dirty="0" smtClean="0"/>
              <a:t>annualized </a:t>
            </a:r>
            <a:r>
              <a:rPr lang="en-US" dirty="0"/>
              <a:t>fixed rate liability of 5.115%</a:t>
            </a:r>
          </a:p>
          <a:p>
            <a:endParaRPr lang="en-US" dirty="0"/>
          </a:p>
          <a:p>
            <a:endParaRPr lang="en-US" dirty="0"/>
          </a:p>
        </p:txBody>
      </p:sp>
    </p:spTree>
    <p:extLst>
      <p:ext uri="{BB962C8B-B14F-4D97-AF65-F5344CB8AC3E}">
        <p14:creationId xmlns:p14="http://schemas.microsoft.com/office/powerpoint/2010/main" val="3824534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Floating to Fixed Swap</a:t>
            </a:r>
            <a:endParaRPr lang="en-US" dirty="0"/>
          </a:p>
        </p:txBody>
      </p:sp>
      <p:grpSp>
        <p:nvGrpSpPr>
          <p:cNvPr id="5" name="Group 4"/>
          <p:cNvGrpSpPr/>
          <p:nvPr/>
        </p:nvGrpSpPr>
        <p:grpSpPr>
          <a:xfrm>
            <a:off x="1371600" y="2057400"/>
            <a:ext cx="6759019" cy="2856131"/>
            <a:chOff x="556181" y="2286000"/>
            <a:chExt cx="6759019" cy="2856131"/>
          </a:xfrm>
        </p:grpSpPr>
        <p:sp>
          <p:nvSpPr>
            <p:cNvPr id="6" name="Rectangle 5"/>
            <p:cNvSpPr/>
            <p:nvPr/>
          </p:nvSpPr>
          <p:spPr>
            <a:xfrm>
              <a:off x="1371600" y="2514600"/>
              <a:ext cx="1676400"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Microsoft</a:t>
              </a:r>
              <a:endParaRPr lang="en-US" b="1" dirty="0">
                <a:solidFill>
                  <a:schemeClr val="tx1"/>
                </a:solidFill>
              </a:endParaRPr>
            </a:p>
          </p:txBody>
        </p:sp>
        <p:sp>
          <p:nvSpPr>
            <p:cNvPr id="7" name="Rectangle 6"/>
            <p:cNvSpPr/>
            <p:nvPr/>
          </p:nvSpPr>
          <p:spPr>
            <a:xfrm>
              <a:off x="5638800" y="2514600"/>
              <a:ext cx="1676400" cy="762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Swap Dealer</a:t>
              </a:r>
              <a:endParaRPr lang="en-US" b="1" dirty="0">
                <a:solidFill>
                  <a:schemeClr val="tx1"/>
                </a:solidFill>
              </a:endParaRPr>
            </a:p>
          </p:txBody>
        </p:sp>
        <p:cxnSp>
          <p:nvCxnSpPr>
            <p:cNvPr id="8" name="Straight Arrow Connector 7"/>
            <p:cNvCxnSpPr>
              <a:endCxn id="9" idx="0"/>
            </p:cNvCxnSpPr>
            <p:nvPr/>
          </p:nvCxnSpPr>
          <p:spPr>
            <a:xfrm>
              <a:off x="2209800" y="3276600"/>
              <a:ext cx="22781" cy="121920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181" y="4495800"/>
              <a:ext cx="3352800" cy="646331"/>
            </a:xfrm>
            <a:prstGeom prst="rect">
              <a:avLst/>
            </a:prstGeom>
            <a:noFill/>
          </p:spPr>
          <p:txBody>
            <a:bodyPr wrap="square" rtlCol="0">
              <a:spAutoFit/>
            </a:bodyPr>
            <a:lstStyle/>
            <a:p>
              <a:r>
                <a:rPr lang="en-US" dirty="0" smtClean="0">
                  <a:solidFill>
                    <a:srgbClr val="002060"/>
                  </a:solidFill>
                </a:rPr>
                <a:t>Floating Rate Lender Receives </a:t>
              </a:r>
            </a:p>
            <a:p>
              <a:r>
                <a:rPr lang="en-US" dirty="0" smtClean="0">
                  <a:solidFill>
                    <a:srgbClr val="002060"/>
                  </a:solidFill>
                </a:rPr>
                <a:t>                LIBOR + 10bp</a:t>
              </a:r>
              <a:endParaRPr lang="en-US" dirty="0">
                <a:solidFill>
                  <a:srgbClr val="002060"/>
                </a:solidFill>
              </a:endParaRPr>
            </a:p>
          </p:txBody>
        </p:sp>
        <p:sp>
          <p:nvSpPr>
            <p:cNvPr id="10" name="TextBox 9"/>
            <p:cNvSpPr txBox="1"/>
            <p:nvPr/>
          </p:nvSpPr>
          <p:spPr>
            <a:xfrm rot="5400000">
              <a:off x="1896932" y="3815463"/>
              <a:ext cx="1186936" cy="261610"/>
            </a:xfrm>
            <a:prstGeom prst="rect">
              <a:avLst/>
            </a:prstGeom>
            <a:noFill/>
          </p:spPr>
          <p:txBody>
            <a:bodyPr wrap="square" rtlCol="0">
              <a:spAutoFit/>
            </a:bodyPr>
            <a:lstStyle/>
            <a:p>
              <a:r>
                <a:rPr lang="en-US" sz="1100" b="1" dirty="0" smtClean="0">
                  <a:solidFill>
                    <a:srgbClr val="C00000"/>
                  </a:solidFill>
                </a:rPr>
                <a:t>LIBOR + 10bp</a:t>
              </a:r>
              <a:endParaRPr lang="en-US" sz="1100" b="1" dirty="0">
                <a:solidFill>
                  <a:srgbClr val="C00000"/>
                </a:solidFill>
              </a:endParaRPr>
            </a:p>
          </p:txBody>
        </p:sp>
        <p:cxnSp>
          <p:nvCxnSpPr>
            <p:cNvPr id="11" name="Straight Arrow Connector 10"/>
            <p:cNvCxnSpPr/>
            <p:nvPr/>
          </p:nvCxnSpPr>
          <p:spPr>
            <a:xfrm>
              <a:off x="3048000" y="2743200"/>
              <a:ext cx="2569362" cy="0"/>
            </a:xfrm>
            <a:prstGeom prst="straightConnector1">
              <a:avLst/>
            </a:prstGeom>
            <a:ln w="190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74952" y="3124200"/>
              <a:ext cx="2515458"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2286000"/>
              <a:ext cx="1308371" cy="307777"/>
            </a:xfrm>
            <a:prstGeom prst="rect">
              <a:avLst/>
            </a:prstGeom>
            <a:noFill/>
            <a:ln>
              <a:solidFill>
                <a:schemeClr val="bg1"/>
              </a:solidFill>
            </a:ln>
          </p:spPr>
          <p:txBody>
            <a:bodyPr wrap="none" rtlCol="0">
              <a:spAutoFit/>
            </a:bodyPr>
            <a:lstStyle/>
            <a:p>
              <a:r>
                <a:rPr lang="en-US" sz="1400" b="1" dirty="0" smtClean="0"/>
                <a:t>Fixed 5.015%</a:t>
              </a:r>
              <a:endParaRPr lang="en-US" sz="1400" b="1" dirty="0"/>
            </a:p>
          </p:txBody>
        </p:sp>
        <p:sp>
          <p:nvSpPr>
            <p:cNvPr id="14" name="TextBox 13"/>
            <p:cNvSpPr txBox="1"/>
            <p:nvPr/>
          </p:nvSpPr>
          <p:spPr>
            <a:xfrm>
              <a:off x="3755163" y="3235146"/>
              <a:ext cx="663964" cy="276999"/>
            </a:xfrm>
            <a:prstGeom prst="rect">
              <a:avLst/>
            </a:prstGeom>
            <a:noFill/>
          </p:spPr>
          <p:txBody>
            <a:bodyPr wrap="none" rtlCol="0">
              <a:spAutoFit/>
            </a:bodyPr>
            <a:lstStyle/>
            <a:p>
              <a:r>
                <a:rPr lang="en-US" sz="1200" b="1" dirty="0" smtClean="0">
                  <a:solidFill>
                    <a:srgbClr val="C00000"/>
                  </a:solidFill>
                </a:rPr>
                <a:t>LIBOR</a:t>
              </a:r>
              <a:endParaRPr lang="en-US" sz="1200" b="1" dirty="0">
                <a:solidFill>
                  <a:srgbClr val="C00000"/>
                </a:solidFill>
              </a:endParaRPr>
            </a:p>
          </p:txBody>
        </p:sp>
      </p:grpSp>
      <p:sp>
        <p:nvSpPr>
          <p:cNvPr id="15" name="TextBox 14"/>
          <p:cNvSpPr txBox="1"/>
          <p:nvPr/>
        </p:nvSpPr>
        <p:spPr>
          <a:xfrm>
            <a:off x="2347836" y="5413193"/>
            <a:ext cx="5653164" cy="584775"/>
          </a:xfrm>
          <a:prstGeom prst="rect">
            <a:avLst/>
          </a:prstGeom>
          <a:solidFill>
            <a:srgbClr val="FFCCFF"/>
          </a:solidFill>
          <a:effectLst>
            <a:softEdge rad="127000"/>
          </a:effectLst>
        </p:spPr>
        <p:txBody>
          <a:bodyPr wrap="square" rtlCol="0">
            <a:spAutoFit/>
          </a:bodyPr>
          <a:lstStyle/>
          <a:p>
            <a:r>
              <a:rPr lang="en-US" sz="1600" b="1" dirty="0" smtClean="0">
                <a:solidFill>
                  <a:srgbClr val="002060"/>
                </a:solidFill>
              </a:rPr>
              <a:t>Net Cost to Microsoft=-(</a:t>
            </a:r>
            <a:r>
              <a:rPr lang="en-US" sz="1600" b="1" dirty="0">
                <a:solidFill>
                  <a:srgbClr val="002060"/>
                </a:solidFill>
              </a:rPr>
              <a:t>LIBOR+0.001)+LIBOR – </a:t>
            </a:r>
            <a:r>
              <a:rPr lang="en-US" sz="1600" b="1" dirty="0" smtClean="0">
                <a:solidFill>
                  <a:srgbClr val="002060"/>
                </a:solidFill>
              </a:rPr>
              <a:t>0.05015</a:t>
            </a:r>
          </a:p>
          <a:p>
            <a:r>
              <a:rPr lang="en-US" sz="1600" b="1" dirty="0">
                <a:solidFill>
                  <a:srgbClr val="002060"/>
                </a:solidFill>
              </a:rPr>
              <a:t> </a:t>
            </a:r>
            <a:r>
              <a:rPr lang="en-US" sz="1600" b="1" dirty="0" smtClean="0">
                <a:solidFill>
                  <a:srgbClr val="002060"/>
                </a:solidFill>
              </a:rPr>
              <a:t>                                 =-0.05015-0.001 = 5.115%</a:t>
            </a:r>
            <a:endParaRPr lang="en-US" sz="1600" b="1" dirty="0">
              <a:solidFill>
                <a:srgbClr val="002060"/>
              </a:solidFill>
            </a:endParaRPr>
          </a:p>
        </p:txBody>
      </p:sp>
    </p:spTree>
    <p:extLst>
      <p:ext uri="{BB962C8B-B14F-4D97-AF65-F5344CB8AC3E}">
        <p14:creationId xmlns:p14="http://schemas.microsoft.com/office/powerpoint/2010/main" val="3773352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UIDATA" val="&lt;database version=&quot;7.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Quiz – 3 Review &amp;quot;&quot;/&gt;&lt;property id=&quot;20303&quot; value=&quot;-1&quot;/&gt;&lt;property id=&quot;20307&quot; value=&quot;256&quot;/&gt;&lt;property id=&quot;20309&quot; value=&quot;-1&quot;/&gt;&lt;/object&gt;&lt;object type=&quot;3&quot; unique_id=&quot;10884&quot;&gt;&lt;property id=&quot;20148&quot; value=&quot;5&quot;/&gt;&lt;property id=&quot;20300&quot; value=&quot;Slide 2 - &amp;quot;Question-1&amp;quot;&quot;/&gt;&lt;property id=&quot;20303&quot; value=&quot;-1&quot;/&gt;&lt;property id=&quot;20307&quot; value=&quot;257&quot;/&gt;&lt;property id=&quot;20309&quot; value=&quot;-1&quot;/&gt;&lt;/object&gt;&lt;object type=&quot;3&quot; unique_id=&quot;10889&quot;&gt;&lt;property id=&quot;20148&quot; value=&quot;5&quot;/&gt;&lt;property id=&quot;20300&quot; value=&quot;Slide 3 - &amp;quot;Question-2&amp;quot;&quot;/&gt;&lt;property id=&quot;20303&quot; value=&quot;-1&quot;/&gt;&lt;property id=&quot;20307&quot; value=&quot;258&quot;/&gt;&lt;property id=&quot;20309&quot; value=&quot;-1&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ic_2" id="{DE4D547E-5D5A-43A6-B300-BB42664C7481}" vid="{5412B1EA-9BE9-4C8A-9CC4-6378C82F84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Finance Template</Template>
  <TotalTime>728</TotalTime>
  <Words>3561</Words>
  <Application>Microsoft Office PowerPoint</Application>
  <PresentationFormat>On-screen Show (4:3)</PresentationFormat>
  <Paragraphs>790</Paragraphs>
  <Slides>56</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Calibri</vt:lpstr>
      <vt:lpstr>Monotype Sorts</vt:lpstr>
      <vt:lpstr>Times New Roman</vt:lpstr>
      <vt:lpstr>Wingdings</vt:lpstr>
      <vt:lpstr>Default Design</vt:lpstr>
      <vt:lpstr>Equation</vt:lpstr>
      <vt:lpstr>Interest Rate and Currency Swaps  An Overview </vt:lpstr>
      <vt:lpstr>What is a Swap?</vt:lpstr>
      <vt:lpstr>Utility of Swaps </vt:lpstr>
      <vt:lpstr>Comparative Advantage Argument</vt:lpstr>
      <vt:lpstr>Global Interest Rate Swap Market: $456 trn as of H1 2020</vt:lpstr>
      <vt:lpstr>Global Currency Swap Market: $26 trn as of H1 2020</vt:lpstr>
      <vt:lpstr>Example: Floating to Fixed Rate Swap</vt:lpstr>
      <vt:lpstr>PowerPoint Presentation</vt:lpstr>
      <vt:lpstr>Microsoft Floating to Fixed Swap</vt:lpstr>
      <vt:lpstr>Swap Cash Flows</vt:lpstr>
      <vt:lpstr>Floating to Fixed Rate Swap</vt:lpstr>
      <vt:lpstr>PowerPoint Presentation</vt:lpstr>
      <vt:lpstr>Intel Fixed to Floating Swap </vt:lpstr>
      <vt:lpstr>PowerPoint Presentation</vt:lpstr>
      <vt:lpstr>Swap Dealer’s Profit</vt:lpstr>
      <vt:lpstr>Swap Dealer Cash Flows </vt:lpstr>
      <vt:lpstr>Cost of Borrowing in GBP and USD Segments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Fixed to Fixed Currency Swap</vt:lpstr>
      <vt:lpstr>Case Background</vt:lpstr>
      <vt:lpstr>Walt Disney’s Japanese Yen Financing </vt:lpstr>
      <vt:lpstr>Facts: Disney (at the time of the deal)</vt:lpstr>
      <vt:lpstr>Disney April 2, 2021</vt:lpstr>
      <vt:lpstr>PowerPoint Presentation</vt:lpstr>
      <vt:lpstr>Case Facts</vt:lpstr>
      <vt:lpstr>Hedging Alternatives</vt:lpstr>
      <vt:lpstr>Other Alternatives: Yen Term Loan</vt:lpstr>
      <vt:lpstr>All in Cost of JPY Financing</vt:lpstr>
      <vt:lpstr>BEY: The Standard Yield Measure in Bond Markets</vt:lpstr>
      <vt:lpstr>Adjustment in the BEY Comparable All in Cost</vt:lpstr>
      <vt:lpstr>Eurobond Comparable Rates </vt:lpstr>
      <vt:lpstr>Plain Vanilla Yen Swap</vt:lpstr>
      <vt:lpstr>Creative Investment Bankers Step in:  Goldman Sachs Proposal</vt:lpstr>
      <vt:lpstr>The terms of the ECU bond </vt:lpstr>
      <vt:lpstr>Cost of the issue and net proceeds</vt:lpstr>
      <vt:lpstr>ECU Bond Cash Flows </vt:lpstr>
      <vt:lpstr>All in Cost of ECU Bond</vt:lpstr>
      <vt:lpstr>Swap Terms</vt:lpstr>
      <vt:lpstr>Swap Terms</vt:lpstr>
      <vt:lpstr>Swap Bank IBJ</vt:lpstr>
      <vt:lpstr>Swap Terms</vt:lpstr>
      <vt:lpstr>Swap Terms-Counterparty</vt:lpstr>
      <vt:lpstr>Disney Swap Cash Flows</vt:lpstr>
      <vt:lpstr>Swap Cash Flows</vt:lpstr>
      <vt:lpstr>What is the basis of Swap? </vt:lpstr>
      <vt:lpstr>What is the basis of Swap? </vt:lpstr>
      <vt:lpstr>Analysis</vt:lpstr>
      <vt:lpstr>PowerPoint Presentation</vt:lpstr>
      <vt:lpstr>Combined Swap Cash Flows</vt:lpstr>
      <vt:lpstr>Combined Swap Cash Flows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Aybar, Bulent</dc:creator>
  <cp:lastModifiedBy>Aybar, Bulent</cp:lastModifiedBy>
  <cp:revision>26</cp:revision>
  <dcterms:created xsi:type="dcterms:W3CDTF">2021-04-02T17:33:30Z</dcterms:created>
  <dcterms:modified xsi:type="dcterms:W3CDTF">2021-04-03T05:48:29Z</dcterms:modified>
</cp:coreProperties>
</file>