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604" r:id="rId3"/>
    <p:sldId id="605" r:id="rId4"/>
    <p:sldId id="606" r:id="rId5"/>
    <p:sldId id="607" r:id="rId6"/>
    <p:sldId id="608" r:id="rId7"/>
    <p:sldId id="658" r:id="rId8"/>
    <p:sldId id="654" r:id="rId9"/>
    <p:sldId id="655" r:id="rId10"/>
    <p:sldId id="313" r:id="rId11"/>
    <p:sldId id="314" r:id="rId12"/>
    <p:sldId id="582" r:id="rId13"/>
    <p:sldId id="583" r:id="rId14"/>
    <p:sldId id="584" r:id="rId15"/>
    <p:sldId id="585" r:id="rId16"/>
    <p:sldId id="586" r:id="rId17"/>
    <p:sldId id="587" r:id="rId18"/>
    <p:sldId id="588" r:id="rId19"/>
    <p:sldId id="589" r:id="rId20"/>
    <p:sldId id="590" r:id="rId21"/>
    <p:sldId id="592" r:id="rId22"/>
    <p:sldId id="593" r:id="rId23"/>
    <p:sldId id="594" r:id="rId24"/>
    <p:sldId id="595" r:id="rId25"/>
    <p:sldId id="596" r:id="rId26"/>
    <p:sldId id="597" r:id="rId27"/>
    <p:sldId id="598" r:id="rId28"/>
    <p:sldId id="599" r:id="rId29"/>
    <p:sldId id="600" r:id="rId30"/>
    <p:sldId id="601" r:id="rId31"/>
    <p:sldId id="602" r:id="rId32"/>
    <p:sldId id="603"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604"/>
            <p14:sldId id="605"/>
            <p14:sldId id="606"/>
            <p14:sldId id="607"/>
            <p14:sldId id="608"/>
            <p14:sldId id="658"/>
            <p14:sldId id="654"/>
            <p14:sldId id="655"/>
            <p14:sldId id="313"/>
            <p14:sldId id="314"/>
            <p14:sldId id="582"/>
            <p14:sldId id="583"/>
            <p14:sldId id="584"/>
            <p14:sldId id="585"/>
            <p14:sldId id="586"/>
            <p14:sldId id="587"/>
            <p14:sldId id="588"/>
            <p14:sldId id="589"/>
            <p14:sldId id="590"/>
            <p14:sldId id="592"/>
            <p14:sldId id="593"/>
            <p14:sldId id="594"/>
            <p14:sldId id="595"/>
            <p14:sldId id="596"/>
            <p14:sldId id="597"/>
            <p14:sldId id="598"/>
            <p14:sldId id="599"/>
            <p14:sldId id="600"/>
            <p14:sldId id="601"/>
            <p14:sldId id="602"/>
            <p14:sldId id="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74088" autoAdjust="0"/>
  </p:normalViewPr>
  <p:slideViewPr>
    <p:cSldViewPr snapToGrid="0">
      <p:cViewPr varScale="1">
        <p:scale>
          <a:sx n="81" d="100"/>
          <a:sy n="81" d="100"/>
        </p:scale>
        <p:origin x="2124"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4/10/2021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a:t>
            </a:fld>
            <a:endParaRPr lang="en-US"/>
          </a:p>
        </p:txBody>
      </p:sp>
    </p:spTree>
    <p:extLst>
      <p:ext uri="{BB962C8B-B14F-4D97-AF65-F5344CB8AC3E}">
        <p14:creationId xmlns:p14="http://schemas.microsoft.com/office/powerpoint/2010/main" val="104832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Euro (LC) = So- S1 / S1</a:t>
            </a:r>
          </a:p>
        </p:txBody>
      </p:sp>
      <p:sp>
        <p:nvSpPr>
          <p:cNvPr id="4" name="Slide Number Placeholder 3"/>
          <p:cNvSpPr>
            <a:spLocks noGrp="1"/>
          </p:cNvSpPr>
          <p:nvPr>
            <p:ph type="sldNum" sz="quarter" idx="5"/>
          </p:nvPr>
        </p:nvSpPr>
        <p:spPr/>
        <p:txBody>
          <a:bodyPr/>
          <a:lstStyle/>
          <a:p>
            <a:fld id="{1E97342C-2577-48C1-8B6A-1EDF18F0D8F1}" type="slidenum">
              <a:rPr lang="en-US" smtClean="0"/>
              <a:t>30</a:t>
            </a:fld>
            <a:endParaRPr lang="en-US"/>
          </a:p>
        </p:txBody>
      </p:sp>
    </p:spTree>
    <p:extLst>
      <p:ext uri="{BB962C8B-B14F-4D97-AF65-F5344CB8AC3E}">
        <p14:creationId xmlns:p14="http://schemas.microsoft.com/office/powerpoint/2010/main" val="251639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Euro (LC) = So- S1 / S1</a:t>
            </a:r>
          </a:p>
        </p:txBody>
      </p:sp>
      <p:sp>
        <p:nvSpPr>
          <p:cNvPr id="4" name="Slide Number Placeholder 3"/>
          <p:cNvSpPr>
            <a:spLocks noGrp="1"/>
          </p:cNvSpPr>
          <p:nvPr>
            <p:ph type="sldNum" sz="quarter" idx="5"/>
          </p:nvPr>
        </p:nvSpPr>
        <p:spPr/>
        <p:txBody>
          <a:bodyPr/>
          <a:lstStyle/>
          <a:p>
            <a:fld id="{1E97342C-2577-48C1-8B6A-1EDF18F0D8F1}" type="slidenum">
              <a:rPr lang="en-US" smtClean="0"/>
              <a:t>31</a:t>
            </a:fld>
            <a:endParaRPr lang="en-US"/>
          </a:p>
        </p:txBody>
      </p:sp>
    </p:spTree>
    <p:extLst>
      <p:ext uri="{BB962C8B-B14F-4D97-AF65-F5344CB8AC3E}">
        <p14:creationId xmlns:p14="http://schemas.microsoft.com/office/powerpoint/2010/main" val="222529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Euro (LC) = So- S1 / S1</a:t>
            </a:r>
          </a:p>
        </p:txBody>
      </p:sp>
      <p:sp>
        <p:nvSpPr>
          <p:cNvPr id="4" name="Slide Number Placeholder 3"/>
          <p:cNvSpPr>
            <a:spLocks noGrp="1"/>
          </p:cNvSpPr>
          <p:nvPr>
            <p:ph type="sldNum" sz="quarter" idx="5"/>
          </p:nvPr>
        </p:nvSpPr>
        <p:spPr/>
        <p:txBody>
          <a:bodyPr/>
          <a:lstStyle/>
          <a:p>
            <a:fld id="{1E97342C-2577-48C1-8B6A-1EDF18F0D8F1}" type="slidenum">
              <a:rPr lang="en-US" smtClean="0"/>
              <a:t>32</a:t>
            </a:fld>
            <a:endParaRPr lang="en-US"/>
          </a:p>
        </p:txBody>
      </p:sp>
    </p:spTree>
    <p:extLst>
      <p:ext uri="{BB962C8B-B14F-4D97-AF65-F5344CB8AC3E}">
        <p14:creationId xmlns:p14="http://schemas.microsoft.com/office/powerpoint/2010/main" val="372016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1863"/>
            <a:fld id="{46A1E772-4324-406E-9DAD-13EDA4A55DA3}" type="slidenum">
              <a:rPr lang="en-US" smtClean="0"/>
              <a:pPr defTabSz="931863"/>
              <a:t>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5299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1863"/>
            <a:fld id="{510FAEC6-245D-4758-BCE3-F066D0B173E4}" type="slidenum">
              <a:rPr lang="en-US" smtClean="0"/>
              <a:pPr defTabSz="931863"/>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8958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1863"/>
            <a:fld id="{3163DC25-1A2F-4AF7-BBF0-12F452EE465B}" type="slidenum">
              <a:rPr lang="en-US" smtClean="0"/>
              <a:pPr defTabSz="931863"/>
              <a:t>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324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7</a:t>
            </a:fld>
            <a:endParaRPr lang="en-US"/>
          </a:p>
        </p:txBody>
      </p:sp>
    </p:spTree>
    <p:extLst>
      <p:ext uri="{BB962C8B-B14F-4D97-AF65-F5344CB8AC3E}">
        <p14:creationId xmlns:p14="http://schemas.microsoft.com/office/powerpoint/2010/main" val="349707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8</a:t>
            </a:fld>
            <a:endParaRPr lang="en-US"/>
          </a:p>
        </p:txBody>
      </p:sp>
    </p:spTree>
    <p:extLst>
      <p:ext uri="{BB962C8B-B14F-4D97-AF65-F5344CB8AC3E}">
        <p14:creationId xmlns:p14="http://schemas.microsoft.com/office/powerpoint/2010/main" val="396840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9</a:t>
            </a:fld>
            <a:endParaRPr lang="en-US"/>
          </a:p>
        </p:txBody>
      </p:sp>
    </p:spTree>
    <p:extLst>
      <p:ext uri="{BB962C8B-B14F-4D97-AF65-F5344CB8AC3E}">
        <p14:creationId xmlns:p14="http://schemas.microsoft.com/office/powerpoint/2010/main" val="193062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10</a:t>
            </a:fld>
            <a:endParaRPr lang="en-US"/>
          </a:p>
        </p:txBody>
      </p:sp>
    </p:spTree>
    <p:extLst>
      <p:ext uri="{BB962C8B-B14F-4D97-AF65-F5344CB8AC3E}">
        <p14:creationId xmlns:p14="http://schemas.microsoft.com/office/powerpoint/2010/main" val="212413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11</a:t>
            </a:fld>
            <a:endParaRPr lang="en-US"/>
          </a:p>
        </p:txBody>
      </p:sp>
    </p:spTree>
    <p:extLst>
      <p:ext uri="{BB962C8B-B14F-4D97-AF65-F5344CB8AC3E}">
        <p14:creationId xmlns:p14="http://schemas.microsoft.com/office/powerpoint/2010/main" val="4809308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4/10/2021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t>‹#›</a:t>
            </a:fld>
            <a:endParaRPr lang="en-US" dirty="0"/>
          </a:p>
        </p:txBody>
      </p:sp>
      <p:pic>
        <p:nvPicPr>
          <p:cNvPr id="13" name="Picture 12"/>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27038"/>
          </a:xfrm>
        </p:spPr>
        <p:txBody>
          <a:bodyPr/>
          <a:lstStyle/>
          <a:p>
            <a:r>
              <a:rPr lang="en-US"/>
              <a:t>Click to edit Master title style</a:t>
            </a:r>
          </a:p>
        </p:txBody>
      </p:sp>
      <p:sp>
        <p:nvSpPr>
          <p:cNvPr id="3" name="Table Placeholder 2"/>
          <p:cNvSpPr>
            <a:spLocks noGrp="1"/>
          </p:cNvSpPr>
          <p:nvPr>
            <p:ph type="tbl" idx="1"/>
          </p:nvPr>
        </p:nvSpPr>
        <p:spPr>
          <a:xfrm>
            <a:off x="533400" y="1981200"/>
            <a:ext cx="8001000" cy="4525963"/>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4/10/2021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t>‹#›</a:t>
            </a:fld>
            <a:endParaRPr lang="en-US" dirty="0"/>
          </a:p>
        </p:txBody>
      </p:sp>
      <p:pic>
        <p:nvPicPr>
          <p:cNvPr id="11" name="Picture 10"/>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4/10/2021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4/10/2021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4/10/2021</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4/10/2021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rotWithShape="1">
          <a:blip r:embed="rId1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International Corporate Finance</a:t>
            </a:r>
          </a:p>
        </p:txBody>
      </p:sp>
      <p:sp>
        <p:nvSpPr>
          <p:cNvPr id="3" name="Subtitle 2"/>
          <p:cNvSpPr>
            <a:spLocks noGrp="1"/>
          </p:cNvSpPr>
          <p:nvPr>
            <p:ph type="subTitle" idx="1"/>
          </p:nvPr>
        </p:nvSpPr>
        <p:spPr>
          <a:xfrm>
            <a:off x="1405059" y="4991793"/>
            <a:ext cx="5918454" cy="1069848"/>
          </a:xfrm>
        </p:spPr>
        <p:txBody>
          <a:bodyPr>
            <a:normAutofit/>
          </a:bodyPr>
          <a:lstStyle/>
          <a:p>
            <a:pPr algn="ctr"/>
            <a:r>
              <a:rPr lang="en-US" sz="2800" dirty="0"/>
              <a:t>Review Session 4</a:t>
            </a:r>
          </a:p>
          <a:p>
            <a:pPr algn="ctr"/>
            <a:r>
              <a:rPr lang="en-US" sz="2800" dirty="0"/>
              <a:t>Nicole Hruban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RECALL: Firm Value Defined </a:t>
            </a:r>
          </a:p>
        </p:txBody>
      </p:sp>
      <p:graphicFrame>
        <p:nvGraphicFramePr>
          <p:cNvPr id="5" name="Object 4"/>
          <p:cNvGraphicFramePr>
            <a:graphicFrameLocks noChangeAspect="1"/>
          </p:cNvGraphicFramePr>
          <p:nvPr/>
        </p:nvGraphicFramePr>
        <p:xfrm>
          <a:off x="838200" y="1828800"/>
          <a:ext cx="7329170" cy="1289050"/>
        </p:xfrm>
        <a:graphic>
          <a:graphicData uri="http://schemas.openxmlformats.org/presentationml/2006/ole">
            <mc:AlternateContent xmlns:mc="http://schemas.openxmlformats.org/markup-compatibility/2006">
              <mc:Choice xmlns:v="urn:schemas-microsoft-com:vml" Requires="v">
                <p:oleObj name="Equation" r:id="rId3" imgW="2527200" imgH="444240" progId="Equation.DSMT4">
                  <p:embed/>
                </p:oleObj>
              </mc:Choice>
              <mc:Fallback>
                <p:oleObj name="Equation" r:id="rId3" imgW="2527200" imgH="44424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329170" cy="1289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838200" y="3733800"/>
            <a:ext cx="7772400" cy="1477328"/>
          </a:xfrm>
          <a:prstGeom prst="rect">
            <a:avLst/>
          </a:prstGeom>
          <a:noFill/>
        </p:spPr>
        <p:txBody>
          <a:bodyPr wrap="square" rtlCol="0">
            <a:spAutoFit/>
          </a:bodyPr>
          <a:lstStyle/>
          <a:p>
            <a:r>
              <a:rPr lang="en-US" dirty="0">
                <a:latin typeface="+mn-lt"/>
              </a:rPr>
              <a:t>The model above shows the </a:t>
            </a:r>
            <a:r>
              <a:rPr lang="en-US" b="1" dirty="0">
                <a:latin typeface="+mn-lt"/>
              </a:rPr>
              <a:t>value of a firm </a:t>
            </a:r>
            <a:r>
              <a:rPr lang="en-US" dirty="0">
                <a:latin typeface="+mn-lt"/>
              </a:rPr>
              <a:t>that generates </a:t>
            </a:r>
            <a:r>
              <a:rPr lang="en-US" b="1" dirty="0">
                <a:latin typeface="+mn-lt"/>
              </a:rPr>
              <a:t>cash flows both in local currency and in foreign currency.</a:t>
            </a:r>
            <a:r>
              <a:rPr lang="en-US" dirty="0">
                <a:latin typeface="+mn-lt"/>
              </a:rPr>
              <a:t> </a:t>
            </a:r>
            <a:r>
              <a:rPr lang="en-US" b="1" dirty="0">
                <a:latin typeface="+mn-lt"/>
              </a:rPr>
              <a:t>Foreign currency cash flows are converted into domestic currency at the spot rate S</a:t>
            </a:r>
            <a:r>
              <a:rPr lang="en-US" b="1" baseline="-25000" dirty="0">
                <a:latin typeface="+mn-lt"/>
              </a:rPr>
              <a:t>DC/FC</a:t>
            </a:r>
            <a:r>
              <a:rPr lang="en-US" b="1" dirty="0">
                <a:latin typeface="+mn-lt"/>
              </a:rPr>
              <a:t>.  </a:t>
            </a:r>
            <a:r>
              <a:rPr lang="en-US" dirty="0">
                <a:latin typeface="+mn-lt"/>
              </a:rPr>
              <a:t>We assume that the </a:t>
            </a:r>
            <a:r>
              <a:rPr lang="en-US" b="1" dirty="0">
                <a:latin typeface="+mn-lt"/>
              </a:rPr>
              <a:t>firm is worth TV in domestic currency units at time N. </a:t>
            </a:r>
            <a:endParaRPr lang="en-US" b="1" baseline="-25000" dirty="0">
              <a:latin typeface="+mn-lt"/>
            </a:endParaRPr>
          </a:p>
        </p:txBody>
      </p:sp>
      <p:sp>
        <p:nvSpPr>
          <p:cNvPr id="2" name="Rectangle 1"/>
          <p:cNvSpPr/>
          <p:nvPr/>
        </p:nvSpPr>
        <p:spPr>
          <a:xfrm>
            <a:off x="3581400" y="1676400"/>
            <a:ext cx="2590800" cy="10668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29400" y="1524000"/>
            <a:ext cx="1600200" cy="19812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RECALL: Firm Value Defined </a:t>
            </a:r>
          </a:p>
        </p:txBody>
      </p:sp>
      <p:graphicFrame>
        <p:nvGraphicFramePr>
          <p:cNvPr id="5" name="Object 4"/>
          <p:cNvGraphicFramePr>
            <a:graphicFrameLocks noChangeAspect="1"/>
          </p:cNvGraphicFramePr>
          <p:nvPr/>
        </p:nvGraphicFramePr>
        <p:xfrm>
          <a:off x="838200" y="1792288"/>
          <a:ext cx="7329488" cy="1362075"/>
        </p:xfrm>
        <a:graphic>
          <a:graphicData uri="http://schemas.openxmlformats.org/presentationml/2006/ole">
            <mc:AlternateContent xmlns:mc="http://schemas.openxmlformats.org/markup-compatibility/2006">
              <mc:Choice xmlns:v="urn:schemas-microsoft-com:vml" Requires="v">
                <p:oleObj name="Equation" r:id="rId3" imgW="2527300" imgH="469900" progId="Equation.DSMT4">
                  <p:embed/>
                </p:oleObj>
              </mc:Choice>
              <mc:Fallback>
                <p:oleObj name="Equation" r:id="rId3" imgW="2527300" imgH="469900" progId="Equation.DSMT4">
                  <p:embed/>
                  <p:pic>
                    <p:nvPicPr>
                      <p:cNvPr id="5" name="Object 4"/>
                      <p:cNvPicPr>
                        <a:picLocks noChangeAspect="1" noChangeArrowheads="1"/>
                      </p:cNvPicPr>
                      <p:nvPr/>
                    </p:nvPicPr>
                    <p:blipFill>
                      <a:blip r:embed="rId4"/>
                      <a:srcRect/>
                      <a:stretch>
                        <a:fillRect/>
                      </a:stretch>
                    </p:blipFill>
                    <p:spPr bwMode="auto">
                      <a:xfrm>
                        <a:off x="838200" y="1792288"/>
                        <a:ext cx="7329488" cy="1362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Box 5"/>
          <p:cNvSpPr txBox="1"/>
          <p:nvPr/>
        </p:nvSpPr>
        <p:spPr>
          <a:xfrm>
            <a:off x="304800" y="3429000"/>
            <a:ext cx="8534400" cy="3231654"/>
          </a:xfrm>
          <a:prstGeom prst="rect">
            <a:avLst/>
          </a:prstGeom>
          <a:noFill/>
        </p:spPr>
        <p:txBody>
          <a:bodyPr wrap="square" rtlCol="0">
            <a:spAutoFit/>
          </a:bodyPr>
          <a:lstStyle/>
          <a:p>
            <a:r>
              <a:rPr lang="en-US" dirty="0">
                <a:latin typeface="+mn-lt"/>
              </a:rPr>
              <a:t>The model above suggests that any change in exchange rates will have an impact on the firm’s cash flows and potentially alter the firm value.  The magnitude of change will depend on </a:t>
            </a:r>
          </a:p>
          <a:p>
            <a:endParaRPr lang="en-US" baseline="-25000" dirty="0">
              <a:latin typeface="+mn-lt"/>
            </a:endParaRPr>
          </a:p>
          <a:p>
            <a:pPr marL="800100" lvl="1" indent="-342900">
              <a:buAutoNum type="arabicParenR"/>
            </a:pPr>
            <a:r>
              <a:rPr lang="en-US" dirty="0">
                <a:latin typeface="+mn-lt"/>
              </a:rPr>
              <a:t>The </a:t>
            </a:r>
            <a:r>
              <a:rPr lang="en-US" b="1" dirty="0">
                <a:latin typeface="+mn-lt"/>
              </a:rPr>
              <a:t>size of the change in the exchange rate of DCs</a:t>
            </a:r>
          </a:p>
          <a:p>
            <a:pPr marL="800100" lvl="1" indent="-342900">
              <a:buAutoNum type="arabicParenR"/>
            </a:pPr>
            <a:r>
              <a:rPr lang="en-US" dirty="0">
                <a:latin typeface="+mn-lt"/>
              </a:rPr>
              <a:t> The </a:t>
            </a:r>
            <a:r>
              <a:rPr lang="en-US" b="1" dirty="0">
                <a:latin typeface="+mn-lt"/>
              </a:rPr>
              <a:t>impact of the change in exchange rate on cash flows CF</a:t>
            </a:r>
            <a:r>
              <a:rPr lang="en-US" b="1" baseline="30000" dirty="0">
                <a:latin typeface="+mn-lt"/>
              </a:rPr>
              <a:t>DC</a:t>
            </a:r>
            <a:r>
              <a:rPr lang="en-US" b="1" dirty="0">
                <a:latin typeface="+mn-lt"/>
              </a:rPr>
              <a:t> and CF</a:t>
            </a:r>
            <a:r>
              <a:rPr lang="en-US" b="1" baseline="30000" dirty="0">
                <a:latin typeface="+mn-lt"/>
              </a:rPr>
              <a:t>FC</a:t>
            </a:r>
            <a:r>
              <a:rPr lang="en-US" b="1" dirty="0">
                <a:latin typeface="+mn-lt"/>
              </a:rPr>
              <a:t>.</a:t>
            </a:r>
          </a:p>
          <a:p>
            <a:pPr marL="342900" indent="-342900"/>
            <a:endParaRPr lang="en-US" baseline="30000" dirty="0">
              <a:latin typeface="+mn-lt"/>
            </a:endParaRPr>
          </a:p>
          <a:p>
            <a:pPr marL="342900" indent="-342900"/>
            <a:r>
              <a:rPr lang="en-US" dirty="0">
                <a:latin typeface="+mn-lt"/>
              </a:rPr>
              <a:t>      The first effect is referred to as “</a:t>
            </a:r>
            <a:r>
              <a:rPr lang="en-US" b="1" dirty="0">
                <a:latin typeface="+mn-lt"/>
              </a:rPr>
              <a:t>translation effect</a:t>
            </a:r>
            <a:r>
              <a:rPr lang="en-US" dirty="0">
                <a:latin typeface="+mn-lt"/>
              </a:rPr>
              <a:t>”.  The second effect is referred to as “</a:t>
            </a:r>
            <a:r>
              <a:rPr lang="en-US" b="1" dirty="0">
                <a:latin typeface="+mn-lt"/>
              </a:rPr>
              <a:t>competitiveness effect</a:t>
            </a:r>
            <a:r>
              <a:rPr lang="en-US" dirty="0">
                <a:latin typeface="+mn-lt"/>
              </a:rPr>
              <a:t>.” </a:t>
            </a:r>
          </a:p>
          <a:p>
            <a:pPr marL="342900" indent="-342900"/>
            <a:r>
              <a:rPr lang="en-US" dirty="0">
                <a:latin typeface="+mn-lt"/>
              </a:rPr>
              <a:t>      In other words, the </a:t>
            </a:r>
            <a:r>
              <a:rPr lang="en-US" b="1" u="sng" dirty="0">
                <a:latin typeface="+mn-lt"/>
              </a:rPr>
              <a:t>change in cash flows </a:t>
            </a:r>
            <a:r>
              <a:rPr lang="en-US" dirty="0">
                <a:latin typeface="+mn-lt"/>
              </a:rPr>
              <a:t>may be </a:t>
            </a:r>
            <a:r>
              <a:rPr lang="en-US" dirty="0">
                <a:solidFill>
                  <a:srgbClr val="FF0000"/>
                </a:solidFill>
                <a:latin typeface="+mn-lt"/>
              </a:rPr>
              <a:t>due to  a combination of competitiveness and translation effects.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sp>
        <p:nvSpPr>
          <p:cNvPr id="3" name="Content Placeholder 2">
            <a:extLst>
              <a:ext uri="{FF2B5EF4-FFF2-40B4-BE49-F238E27FC236}">
                <a16:creationId xmlns:a16="http://schemas.microsoft.com/office/drawing/2014/main" id="{173E319F-1384-4433-9F09-01F2A10E3F29}"/>
              </a:ext>
            </a:extLst>
          </p:cNvPr>
          <p:cNvSpPr>
            <a:spLocks noGrp="1"/>
          </p:cNvSpPr>
          <p:nvPr>
            <p:ph idx="1"/>
          </p:nvPr>
        </p:nvSpPr>
        <p:spPr>
          <a:xfrm>
            <a:off x="278780" y="1639229"/>
            <a:ext cx="8664498" cy="5029199"/>
          </a:xfrm>
        </p:spPr>
        <p:txBody>
          <a:bodyPr>
            <a:normAutofit fontScale="92500" lnSpcReduction="20000"/>
          </a:bodyPr>
          <a:lstStyle/>
          <a:p>
            <a:pPr>
              <a:lnSpc>
                <a:spcPct val="120000"/>
              </a:lnSpc>
            </a:pPr>
            <a:r>
              <a:rPr lang="en-US" dirty="0"/>
              <a:t>Manitowoc Crane (U.S.) </a:t>
            </a:r>
            <a:r>
              <a:rPr lang="en-US" b="1" dirty="0"/>
              <a:t>exports</a:t>
            </a:r>
            <a:r>
              <a:rPr lang="en-US" dirty="0"/>
              <a:t> heavy crane equipment </a:t>
            </a:r>
            <a:r>
              <a:rPr lang="en-US" b="1" dirty="0"/>
              <a:t>to</a:t>
            </a:r>
            <a:r>
              <a:rPr lang="en-US" dirty="0"/>
              <a:t> several </a:t>
            </a:r>
            <a:r>
              <a:rPr lang="en-US" b="1" dirty="0"/>
              <a:t>Chinese dock facilities</a:t>
            </a:r>
            <a:r>
              <a:rPr lang="en-US" dirty="0"/>
              <a:t>. </a:t>
            </a:r>
            <a:r>
              <a:rPr lang="en-US" b="1" dirty="0"/>
              <a:t>Sales </a:t>
            </a:r>
            <a:r>
              <a:rPr lang="en-US" dirty="0"/>
              <a:t>are currently </a:t>
            </a:r>
            <a:r>
              <a:rPr lang="en-US" b="1" dirty="0"/>
              <a:t>10,000 units </a:t>
            </a:r>
            <a:r>
              <a:rPr lang="en-US" dirty="0"/>
              <a:t>per year at the </a:t>
            </a:r>
            <a:r>
              <a:rPr lang="en-US" b="1" dirty="0"/>
              <a:t>yuan equivalent of $24,000 </a:t>
            </a:r>
            <a:r>
              <a:rPr lang="en-US" dirty="0"/>
              <a:t>each. The Chinese yuan (renminbi) has been </a:t>
            </a:r>
            <a:r>
              <a:rPr lang="en-US" b="1" dirty="0"/>
              <a:t>trading at Yuan8.20/$, </a:t>
            </a:r>
            <a:r>
              <a:rPr lang="en-US" dirty="0"/>
              <a:t>but a Hong Kong advisory service predicts the renminbi will </a:t>
            </a:r>
            <a:r>
              <a:rPr lang="en-US" b="1" dirty="0"/>
              <a:t>drop in value next week to Yuan9.00/$, </a:t>
            </a:r>
            <a:r>
              <a:rPr lang="en-US" dirty="0"/>
              <a:t>after which it will </a:t>
            </a:r>
            <a:r>
              <a:rPr lang="en-US" b="1" dirty="0"/>
              <a:t>remain unchanged for at least a decade</a:t>
            </a:r>
            <a:r>
              <a:rPr lang="en-US" dirty="0"/>
              <a:t>. Accepting this forecast as given, Manitowoc Crane </a:t>
            </a:r>
            <a:r>
              <a:rPr lang="en-US" b="1" dirty="0"/>
              <a:t>faces a pricing decision </a:t>
            </a:r>
            <a:r>
              <a:rPr lang="en-US" dirty="0"/>
              <a:t>in the face of the impending devaluation. It may either </a:t>
            </a:r>
            <a:r>
              <a:rPr lang="en-US" b="1" dirty="0"/>
              <a:t>(1) maintain the same yuan price </a:t>
            </a:r>
            <a:r>
              <a:rPr lang="en-US" dirty="0"/>
              <a:t>and in effect </a:t>
            </a:r>
            <a:r>
              <a:rPr lang="en-US" b="1" dirty="0"/>
              <a:t>sell for fewer dollars</a:t>
            </a:r>
            <a:r>
              <a:rPr lang="en-US" dirty="0"/>
              <a:t>, in which case Chinese </a:t>
            </a:r>
            <a:r>
              <a:rPr lang="en-US" b="1" dirty="0"/>
              <a:t>volume will not change</a:t>
            </a:r>
            <a:r>
              <a:rPr lang="en-US" dirty="0"/>
              <a:t>; or (2) </a:t>
            </a:r>
            <a:r>
              <a:rPr lang="en-US" b="1" dirty="0"/>
              <a:t>maintain the same dollar price</a:t>
            </a:r>
            <a:r>
              <a:rPr lang="en-US" dirty="0"/>
              <a:t>, raise the </a:t>
            </a:r>
            <a:r>
              <a:rPr lang="en-US" b="1" dirty="0"/>
              <a:t>yuan price in China</a:t>
            </a:r>
            <a:r>
              <a:rPr lang="en-US" dirty="0"/>
              <a:t> to offset the </a:t>
            </a:r>
            <a:r>
              <a:rPr lang="en-US" b="1" dirty="0"/>
              <a:t>devaluation, and experience a 10% </a:t>
            </a:r>
            <a:r>
              <a:rPr lang="en-US" dirty="0"/>
              <a:t>drop in unit volume. Direct costs are 75% of the U.S. sales price.</a:t>
            </a:r>
          </a:p>
          <a:p>
            <a:endParaRPr lang="en-US" dirty="0"/>
          </a:p>
          <a:p>
            <a:r>
              <a:rPr lang="en-US" dirty="0"/>
              <a:t>a.  What would be the short-run (one year) impact of each pricing strategy?</a:t>
            </a:r>
          </a:p>
          <a:p>
            <a:r>
              <a:rPr lang="en-US" dirty="0"/>
              <a:t>b.  Which do you recommend?</a:t>
            </a:r>
          </a:p>
        </p:txBody>
      </p:sp>
    </p:spTree>
    <p:extLst>
      <p:ext uri="{BB962C8B-B14F-4D97-AF65-F5344CB8AC3E}">
        <p14:creationId xmlns:p14="http://schemas.microsoft.com/office/powerpoint/2010/main" val="375371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sp>
        <p:nvSpPr>
          <p:cNvPr id="3" name="Content Placeholder 2">
            <a:extLst>
              <a:ext uri="{FF2B5EF4-FFF2-40B4-BE49-F238E27FC236}">
                <a16:creationId xmlns:a16="http://schemas.microsoft.com/office/drawing/2014/main" id="{173E319F-1384-4433-9F09-01F2A10E3F29}"/>
              </a:ext>
            </a:extLst>
          </p:cNvPr>
          <p:cNvSpPr>
            <a:spLocks noGrp="1"/>
          </p:cNvSpPr>
          <p:nvPr>
            <p:ph idx="1"/>
          </p:nvPr>
        </p:nvSpPr>
        <p:spPr>
          <a:xfrm>
            <a:off x="685800" y="1650380"/>
            <a:ext cx="7627155" cy="2308301"/>
          </a:xfrm>
        </p:spPr>
        <p:txBody>
          <a:bodyPr>
            <a:normAutofit fontScale="55000" lnSpcReduction="20000"/>
          </a:bodyPr>
          <a:lstStyle/>
          <a:p>
            <a:pPr>
              <a:lnSpc>
                <a:spcPct val="120000"/>
              </a:lnSpc>
            </a:pPr>
            <a:r>
              <a:rPr lang="en-US" dirty="0"/>
              <a:t>Manitowoc Crane (U.S.) </a:t>
            </a:r>
            <a:r>
              <a:rPr lang="en-US" b="1" dirty="0"/>
              <a:t>exports</a:t>
            </a:r>
            <a:r>
              <a:rPr lang="en-US" dirty="0"/>
              <a:t> heavy crane equipment </a:t>
            </a:r>
            <a:r>
              <a:rPr lang="en-US" b="1" dirty="0"/>
              <a:t>to</a:t>
            </a:r>
            <a:r>
              <a:rPr lang="en-US" dirty="0"/>
              <a:t> several </a:t>
            </a:r>
            <a:r>
              <a:rPr lang="en-US" b="1" dirty="0"/>
              <a:t>Chinese dock facilities</a:t>
            </a:r>
            <a:r>
              <a:rPr lang="en-US" dirty="0"/>
              <a:t>. </a:t>
            </a:r>
            <a:r>
              <a:rPr lang="en-US" b="1" dirty="0"/>
              <a:t>Sales </a:t>
            </a:r>
            <a:r>
              <a:rPr lang="en-US" dirty="0"/>
              <a:t>are currently </a:t>
            </a:r>
            <a:r>
              <a:rPr lang="en-US" b="1" dirty="0"/>
              <a:t>10,000 units </a:t>
            </a:r>
            <a:r>
              <a:rPr lang="en-US" dirty="0"/>
              <a:t>per year at the </a:t>
            </a:r>
            <a:r>
              <a:rPr lang="en-US" b="1" dirty="0"/>
              <a:t>yuan equivalent of $24,000 </a:t>
            </a:r>
            <a:r>
              <a:rPr lang="en-US" dirty="0"/>
              <a:t>each. The Chinese yuan (renminbi) has been </a:t>
            </a:r>
            <a:r>
              <a:rPr lang="en-US" b="1" dirty="0"/>
              <a:t>trading at Yuan8.20/$, </a:t>
            </a:r>
            <a:r>
              <a:rPr lang="en-US" dirty="0"/>
              <a:t>but a Hong Kong advisory service predicts the renminbi will </a:t>
            </a:r>
            <a:r>
              <a:rPr lang="en-US" b="1" dirty="0"/>
              <a:t>drop in value next week to Yuan9.00/$, </a:t>
            </a:r>
            <a:r>
              <a:rPr lang="en-US" dirty="0"/>
              <a:t>after which it will </a:t>
            </a:r>
            <a:r>
              <a:rPr lang="en-US" b="1" dirty="0"/>
              <a:t>remain unchanged for at least a decade</a:t>
            </a:r>
            <a:r>
              <a:rPr lang="en-US" dirty="0"/>
              <a:t>. Accepting this forecast as given, Manitowoc Crane </a:t>
            </a:r>
            <a:r>
              <a:rPr lang="en-US" b="1" dirty="0"/>
              <a:t>faces a pricing decision </a:t>
            </a:r>
            <a:r>
              <a:rPr lang="en-US" dirty="0"/>
              <a:t>in the face of the impending devaluation. It may either </a:t>
            </a:r>
            <a:r>
              <a:rPr lang="en-US" b="1" dirty="0"/>
              <a:t>(1) maintain the same yuan price </a:t>
            </a:r>
            <a:r>
              <a:rPr lang="en-US" dirty="0"/>
              <a:t>and in effect </a:t>
            </a:r>
            <a:r>
              <a:rPr lang="en-US" b="1" dirty="0"/>
              <a:t>sell for fewer dollars</a:t>
            </a:r>
            <a:r>
              <a:rPr lang="en-US" dirty="0"/>
              <a:t>, in which case Chinese </a:t>
            </a:r>
            <a:r>
              <a:rPr lang="en-US" b="1" dirty="0"/>
              <a:t>volume will not change</a:t>
            </a:r>
            <a:r>
              <a:rPr lang="en-US" dirty="0"/>
              <a:t>; or (2) </a:t>
            </a:r>
            <a:r>
              <a:rPr lang="en-US" b="1" dirty="0"/>
              <a:t>maintain the same dollar price</a:t>
            </a:r>
            <a:r>
              <a:rPr lang="en-US" dirty="0"/>
              <a:t>, raise the </a:t>
            </a:r>
            <a:r>
              <a:rPr lang="en-US" b="1" dirty="0"/>
              <a:t>yuan price in China</a:t>
            </a:r>
            <a:r>
              <a:rPr lang="en-US" dirty="0"/>
              <a:t> to offset the </a:t>
            </a:r>
            <a:r>
              <a:rPr lang="en-US" b="1" dirty="0"/>
              <a:t>devaluation, and experience a 10% </a:t>
            </a:r>
            <a:r>
              <a:rPr lang="en-US" dirty="0"/>
              <a:t>drop in unit volume. Direct costs are 75% of the U.S. sales price.</a:t>
            </a:r>
          </a:p>
          <a:p>
            <a:endParaRPr lang="en-US" dirty="0"/>
          </a:p>
          <a:p>
            <a:r>
              <a:rPr lang="en-US" dirty="0"/>
              <a:t>a.  What would be the short-run (one year) impact of each pricing strategy?</a:t>
            </a:r>
          </a:p>
          <a:p>
            <a:r>
              <a:rPr lang="en-US" dirty="0"/>
              <a:t>b.  Which do you recommend?</a:t>
            </a:r>
          </a:p>
        </p:txBody>
      </p:sp>
      <p:pic>
        <p:nvPicPr>
          <p:cNvPr id="4" name="Picture 3">
            <a:extLst>
              <a:ext uri="{FF2B5EF4-FFF2-40B4-BE49-F238E27FC236}">
                <a16:creationId xmlns:a16="http://schemas.microsoft.com/office/drawing/2014/main" id="{C2C725AF-3D14-441C-B1F0-9168DB6CB60E}"/>
              </a:ext>
            </a:extLst>
          </p:cNvPr>
          <p:cNvPicPr>
            <a:picLocks noChangeAspect="1"/>
          </p:cNvPicPr>
          <p:nvPr/>
        </p:nvPicPr>
        <p:blipFill>
          <a:blip r:embed="rId2"/>
          <a:stretch>
            <a:fillRect/>
          </a:stretch>
        </p:blipFill>
        <p:spPr>
          <a:xfrm>
            <a:off x="831045" y="4237465"/>
            <a:ext cx="7767822" cy="2308301"/>
          </a:xfrm>
          <a:prstGeom prst="rect">
            <a:avLst/>
          </a:prstGeom>
        </p:spPr>
      </p:pic>
    </p:spTree>
    <p:extLst>
      <p:ext uri="{BB962C8B-B14F-4D97-AF65-F5344CB8AC3E}">
        <p14:creationId xmlns:p14="http://schemas.microsoft.com/office/powerpoint/2010/main" val="32022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pic>
        <p:nvPicPr>
          <p:cNvPr id="4" name="Picture 3">
            <a:extLst>
              <a:ext uri="{FF2B5EF4-FFF2-40B4-BE49-F238E27FC236}">
                <a16:creationId xmlns:a16="http://schemas.microsoft.com/office/drawing/2014/main" id="{C2C725AF-3D14-441C-B1F0-9168DB6CB60E}"/>
              </a:ext>
            </a:extLst>
          </p:cNvPr>
          <p:cNvPicPr>
            <a:picLocks noChangeAspect="1"/>
          </p:cNvPicPr>
          <p:nvPr/>
        </p:nvPicPr>
        <p:blipFill>
          <a:blip r:embed="rId2"/>
          <a:stretch>
            <a:fillRect/>
          </a:stretch>
        </p:blipFill>
        <p:spPr>
          <a:xfrm>
            <a:off x="460648" y="229939"/>
            <a:ext cx="7129884" cy="2118730"/>
          </a:xfrm>
          <a:prstGeom prst="rect">
            <a:avLst/>
          </a:prstGeom>
        </p:spPr>
      </p:pic>
      <p:pic>
        <p:nvPicPr>
          <p:cNvPr id="7" name="Picture 6">
            <a:extLst>
              <a:ext uri="{FF2B5EF4-FFF2-40B4-BE49-F238E27FC236}">
                <a16:creationId xmlns:a16="http://schemas.microsoft.com/office/drawing/2014/main" id="{F54050AE-8BAB-42E9-8C22-0FD9EFD0D4F8}"/>
              </a:ext>
            </a:extLst>
          </p:cNvPr>
          <p:cNvPicPr>
            <a:picLocks noChangeAspect="1"/>
          </p:cNvPicPr>
          <p:nvPr/>
        </p:nvPicPr>
        <p:blipFill>
          <a:blip r:embed="rId3"/>
          <a:stretch>
            <a:fillRect/>
          </a:stretch>
        </p:blipFill>
        <p:spPr>
          <a:xfrm>
            <a:off x="1177102" y="2470721"/>
            <a:ext cx="6078893" cy="4348250"/>
          </a:xfrm>
          <a:prstGeom prst="rect">
            <a:avLst/>
          </a:prstGeom>
        </p:spPr>
      </p:pic>
    </p:spTree>
    <p:extLst>
      <p:ext uri="{BB962C8B-B14F-4D97-AF65-F5344CB8AC3E}">
        <p14:creationId xmlns:p14="http://schemas.microsoft.com/office/powerpoint/2010/main" val="42933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pic>
        <p:nvPicPr>
          <p:cNvPr id="4" name="Picture 3">
            <a:extLst>
              <a:ext uri="{FF2B5EF4-FFF2-40B4-BE49-F238E27FC236}">
                <a16:creationId xmlns:a16="http://schemas.microsoft.com/office/drawing/2014/main" id="{C2C725AF-3D14-441C-B1F0-9168DB6CB60E}"/>
              </a:ext>
            </a:extLst>
          </p:cNvPr>
          <p:cNvPicPr>
            <a:picLocks noChangeAspect="1"/>
          </p:cNvPicPr>
          <p:nvPr/>
        </p:nvPicPr>
        <p:blipFill>
          <a:blip r:embed="rId2"/>
          <a:stretch>
            <a:fillRect/>
          </a:stretch>
        </p:blipFill>
        <p:spPr>
          <a:xfrm>
            <a:off x="460648" y="229939"/>
            <a:ext cx="7129884" cy="2118730"/>
          </a:xfrm>
          <a:prstGeom prst="rect">
            <a:avLst/>
          </a:prstGeom>
        </p:spPr>
      </p:pic>
      <p:pic>
        <p:nvPicPr>
          <p:cNvPr id="3" name="Picture 2">
            <a:extLst>
              <a:ext uri="{FF2B5EF4-FFF2-40B4-BE49-F238E27FC236}">
                <a16:creationId xmlns:a16="http://schemas.microsoft.com/office/drawing/2014/main" id="{C32BF8CD-A956-4F5E-8DFE-E0B147ADC876}"/>
              </a:ext>
            </a:extLst>
          </p:cNvPr>
          <p:cNvPicPr>
            <a:picLocks noChangeAspect="1"/>
          </p:cNvPicPr>
          <p:nvPr/>
        </p:nvPicPr>
        <p:blipFill>
          <a:blip r:embed="rId3"/>
          <a:stretch>
            <a:fillRect/>
          </a:stretch>
        </p:blipFill>
        <p:spPr>
          <a:xfrm>
            <a:off x="1567396" y="2432916"/>
            <a:ext cx="5290603" cy="4281847"/>
          </a:xfrm>
          <a:prstGeom prst="rect">
            <a:avLst/>
          </a:prstGeom>
        </p:spPr>
      </p:pic>
      <p:sp>
        <p:nvSpPr>
          <p:cNvPr id="5" name="TextBox 4">
            <a:extLst>
              <a:ext uri="{FF2B5EF4-FFF2-40B4-BE49-F238E27FC236}">
                <a16:creationId xmlns:a16="http://schemas.microsoft.com/office/drawing/2014/main" id="{233D9680-EEB6-4662-AD01-CB8BC48832A8}"/>
              </a:ext>
            </a:extLst>
          </p:cNvPr>
          <p:cNvSpPr txBox="1"/>
          <p:nvPr/>
        </p:nvSpPr>
        <p:spPr>
          <a:xfrm>
            <a:off x="6972300" y="2946400"/>
            <a:ext cx="2070100" cy="307777"/>
          </a:xfrm>
          <a:prstGeom prst="rect">
            <a:avLst/>
          </a:prstGeom>
          <a:noFill/>
        </p:spPr>
        <p:txBody>
          <a:bodyPr wrap="square" rtlCol="0">
            <a:spAutoFit/>
          </a:bodyPr>
          <a:lstStyle/>
          <a:p>
            <a:r>
              <a:rPr lang="en-US" sz="1400" dirty="0"/>
              <a:t>$24,00 * 8.2Y/$</a:t>
            </a:r>
          </a:p>
        </p:txBody>
      </p:sp>
      <p:cxnSp>
        <p:nvCxnSpPr>
          <p:cNvPr id="7" name="Straight Arrow Connector 6">
            <a:extLst>
              <a:ext uri="{FF2B5EF4-FFF2-40B4-BE49-F238E27FC236}">
                <a16:creationId xmlns:a16="http://schemas.microsoft.com/office/drawing/2014/main" id="{DEE7CD91-6388-46C6-A83B-7A987546FEC2}"/>
              </a:ext>
            </a:extLst>
          </p:cNvPr>
          <p:cNvCxnSpPr/>
          <p:nvPr/>
        </p:nvCxnSpPr>
        <p:spPr>
          <a:xfrm flipH="1">
            <a:off x="6857999" y="3263900"/>
            <a:ext cx="266701"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F5AC6FC-E393-48B6-93A3-DDD4EB16F509}"/>
              </a:ext>
            </a:extLst>
          </p:cNvPr>
          <p:cNvSpPr txBox="1"/>
          <p:nvPr/>
        </p:nvSpPr>
        <p:spPr>
          <a:xfrm>
            <a:off x="7124700" y="3603824"/>
            <a:ext cx="2070100" cy="307777"/>
          </a:xfrm>
          <a:prstGeom prst="rect">
            <a:avLst/>
          </a:prstGeom>
          <a:noFill/>
        </p:spPr>
        <p:txBody>
          <a:bodyPr wrap="square" rtlCol="0">
            <a:spAutoFit/>
          </a:bodyPr>
          <a:lstStyle/>
          <a:p>
            <a:r>
              <a:rPr lang="en-US" sz="1400" dirty="0"/>
              <a:t>196,800Y/(9.2Y/$)</a:t>
            </a:r>
          </a:p>
        </p:txBody>
      </p:sp>
      <p:cxnSp>
        <p:nvCxnSpPr>
          <p:cNvPr id="10" name="Straight Arrow Connector 9">
            <a:extLst>
              <a:ext uri="{FF2B5EF4-FFF2-40B4-BE49-F238E27FC236}">
                <a16:creationId xmlns:a16="http://schemas.microsoft.com/office/drawing/2014/main" id="{F2F71CA6-C6AB-4B55-BC4A-02E506C2BA41}"/>
              </a:ext>
            </a:extLst>
          </p:cNvPr>
          <p:cNvCxnSpPr>
            <a:cxnSpLocks/>
          </p:cNvCxnSpPr>
          <p:nvPr/>
        </p:nvCxnSpPr>
        <p:spPr>
          <a:xfrm flipH="1">
            <a:off x="6857999" y="3851908"/>
            <a:ext cx="406402"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305D7F-F7E5-471E-9EB1-9E954BD37973}"/>
              </a:ext>
            </a:extLst>
          </p:cNvPr>
          <p:cNvSpPr txBox="1"/>
          <p:nvPr/>
        </p:nvSpPr>
        <p:spPr>
          <a:xfrm>
            <a:off x="7264401" y="4454772"/>
            <a:ext cx="2070100" cy="307777"/>
          </a:xfrm>
          <a:prstGeom prst="rect">
            <a:avLst/>
          </a:prstGeom>
          <a:noFill/>
        </p:spPr>
        <p:txBody>
          <a:bodyPr wrap="square" rtlCol="0">
            <a:spAutoFit/>
          </a:bodyPr>
          <a:lstStyle/>
          <a:p>
            <a:r>
              <a:rPr lang="en-US" sz="1400" dirty="0"/>
              <a:t>$21,391.30*10,000</a:t>
            </a:r>
          </a:p>
        </p:txBody>
      </p:sp>
      <p:cxnSp>
        <p:nvCxnSpPr>
          <p:cNvPr id="15" name="Straight Arrow Connector 14">
            <a:extLst>
              <a:ext uri="{FF2B5EF4-FFF2-40B4-BE49-F238E27FC236}">
                <a16:creationId xmlns:a16="http://schemas.microsoft.com/office/drawing/2014/main" id="{85869700-4DB6-4F46-B134-7BD01B5D2E83}"/>
              </a:ext>
            </a:extLst>
          </p:cNvPr>
          <p:cNvCxnSpPr>
            <a:stCxn id="13" idx="1"/>
          </p:cNvCxnSpPr>
          <p:nvPr/>
        </p:nvCxnSpPr>
        <p:spPr>
          <a:xfrm flipH="1">
            <a:off x="6857999" y="4608661"/>
            <a:ext cx="406402" cy="24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41D169-2F53-4B91-A392-474B0E7B4183}"/>
              </a:ext>
            </a:extLst>
          </p:cNvPr>
          <p:cNvSpPr txBox="1"/>
          <p:nvPr/>
        </p:nvSpPr>
        <p:spPr>
          <a:xfrm>
            <a:off x="7124700" y="5269599"/>
            <a:ext cx="1777999" cy="307777"/>
          </a:xfrm>
          <a:prstGeom prst="rect">
            <a:avLst/>
          </a:prstGeom>
          <a:noFill/>
        </p:spPr>
        <p:txBody>
          <a:bodyPr wrap="square" rtlCol="0">
            <a:spAutoFit/>
          </a:bodyPr>
          <a:lstStyle/>
          <a:p>
            <a:r>
              <a:rPr lang="en-US" sz="1400" dirty="0"/>
              <a:t>75%*$24,000</a:t>
            </a:r>
          </a:p>
        </p:txBody>
      </p:sp>
      <p:cxnSp>
        <p:nvCxnSpPr>
          <p:cNvPr id="18" name="Straight Arrow Connector 17">
            <a:extLst>
              <a:ext uri="{FF2B5EF4-FFF2-40B4-BE49-F238E27FC236}">
                <a16:creationId xmlns:a16="http://schemas.microsoft.com/office/drawing/2014/main" id="{66A20872-3627-4990-B6C8-1BE77826AB39}"/>
              </a:ext>
            </a:extLst>
          </p:cNvPr>
          <p:cNvCxnSpPr/>
          <p:nvPr/>
        </p:nvCxnSpPr>
        <p:spPr>
          <a:xfrm flipH="1">
            <a:off x="6857999" y="5462439"/>
            <a:ext cx="266701" cy="18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BC01B8-DD27-4BB6-929D-AE7ED2D8A0A2}"/>
              </a:ext>
            </a:extLst>
          </p:cNvPr>
          <p:cNvSpPr txBox="1"/>
          <p:nvPr/>
        </p:nvSpPr>
        <p:spPr>
          <a:xfrm>
            <a:off x="7124700" y="5812886"/>
            <a:ext cx="2070100" cy="307777"/>
          </a:xfrm>
          <a:prstGeom prst="rect">
            <a:avLst/>
          </a:prstGeom>
          <a:noFill/>
        </p:spPr>
        <p:txBody>
          <a:bodyPr wrap="square" rtlCol="0">
            <a:spAutoFit/>
          </a:bodyPr>
          <a:lstStyle/>
          <a:p>
            <a:r>
              <a:rPr lang="en-US" sz="1400" dirty="0"/>
              <a:t>$18,000*10,000</a:t>
            </a:r>
          </a:p>
        </p:txBody>
      </p:sp>
      <p:cxnSp>
        <p:nvCxnSpPr>
          <p:cNvPr id="21" name="Straight Arrow Connector 20">
            <a:extLst>
              <a:ext uri="{FF2B5EF4-FFF2-40B4-BE49-F238E27FC236}">
                <a16:creationId xmlns:a16="http://schemas.microsoft.com/office/drawing/2014/main" id="{E4435772-5815-4CFF-B56B-48B14F1DB5F5}"/>
              </a:ext>
            </a:extLst>
          </p:cNvPr>
          <p:cNvCxnSpPr>
            <a:stCxn id="19" idx="1"/>
          </p:cNvCxnSpPr>
          <p:nvPr/>
        </p:nvCxnSpPr>
        <p:spPr>
          <a:xfrm flipH="1">
            <a:off x="6857999" y="5966775"/>
            <a:ext cx="266701" cy="62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56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pic>
        <p:nvPicPr>
          <p:cNvPr id="4" name="Picture 3">
            <a:extLst>
              <a:ext uri="{FF2B5EF4-FFF2-40B4-BE49-F238E27FC236}">
                <a16:creationId xmlns:a16="http://schemas.microsoft.com/office/drawing/2014/main" id="{C2C725AF-3D14-441C-B1F0-9168DB6CB60E}"/>
              </a:ext>
            </a:extLst>
          </p:cNvPr>
          <p:cNvPicPr>
            <a:picLocks noChangeAspect="1"/>
          </p:cNvPicPr>
          <p:nvPr/>
        </p:nvPicPr>
        <p:blipFill>
          <a:blip r:embed="rId2"/>
          <a:stretch>
            <a:fillRect/>
          </a:stretch>
        </p:blipFill>
        <p:spPr>
          <a:xfrm>
            <a:off x="460648" y="229939"/>
            <a:ext cx="7129884" cy="2118730"/>
          </a:xfrm>
          <a:prstGeom prst="rect">
            <a:avLst/>
          </a:prstGeom>
        </p:spPr>
      </p:pic>
      <p:pic>
        <p:nvPicPr>
          <p:cNvPr id="5" name="Picture 4">
            <a:extLst>
              <a:ext uri="{FF2B5EF4-FFF2-40B4-BE49-F238E27FC236}">
                <a16:creationId xmlns:a16="http://schemas.microsoft.com/office/drawing/2014/main" id="{22B74EBB-8296-46DF-8B09-34FD81BB7CCA}"/>
              </a:ext>
            </a:extLst>
          </p:cNvPr>
          <p:cNvPicPr>
            <a:picLocks noChangeAspect="1"/>
          </p:cNvPicPr>
          <p:nvPr/>
        </p:nvPicPr>
        <p:blipFill>
          <a:blip r:embed="rId3"/>
          <a:stretch>
            <a:fillRect/>
          </a:stretch>
        </p:blipFill>
        <p:spPr>
          <a:xfrm>
            <a:off x="1601408" y="2444069"/>
            <a:ext cx="5267743" cy="4315872"/>
          </a:xfrm>
          <a:prstGeom prst="rect">
            <a:avLst/>
          </a:prstGeom>
        </p:spPr>
      </p:pic>
    </p:spTree>
    <p:extLst>
      <p:ext uri="{BB962C8B-B14F-4D97-AF65-F5344CB8AC3E}">
        <p14:creationId xmlns:p14="http://schemas.microsoft.com/office/powerpoint/2010/main" val="63367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Exposure</a:t>
            </a:r>
          </a:p>
        </p:txBody>
      </p:sp>
      <p:pic>
        <p:nvPicPr>
          <p:cNvPr id="4" name="Picture 3">
            <a:extLst>
              <a:ext uri="{FF2B5EF4-FFF2-40B4-BE49-F238E27FC236}">
                <a16:creationId xmlns:a16="http://schemas.microsoft.com/office/drawing/2014/main" id="{C2C725AF-3D14-441C-B1F0-9168DB6CB60E}"/>
              </a:ext>
            </a:extLst>
          </p:cNvPr>
          <p:cNvPicPr>
            <a:picLocks noChangeAspect="1"/>
          </p:cNvPicPr>
          <p:nvPr/>
        </p:nvPicPr>
        <p:blipFill>
          <a:blip r:embed="rId2"/>
          <a:stretch>
            <a:fillRect/>
          </a:stretch>
        </p:blipFill>
        <p:spPr>
          <a:xfrm>
            <a:off x="460648" y="229939"/>
            <a:ext cx="7129884" cy="2118730"/>
          </a:xfrm>
          <a:prstGeom prst="rect">
            <a:avLst/>
          </a:prstGeom>
        </p:spPr>
      </p:pic>
      <p:pic>
        <p:nvPicPr>
          <p:cNvPr id="3" name="Picture 2">
            <a:extLst>
              <a:ext uri="{FF2B5EF4-FFF2-40B4-BE49-F238E27FC236}">
                <a16:creationId xmlns:a16="http://schemas.microsoft.com/office/drawing/2014/main" id="{F0E3A428-1C87-40C1-AC19-27A4646D301D}"/>
              </a:ext>
            </a:extLst>
          </p:cNvPr>
          <p:cNvPicPr>
            <a:picLocks noChangeAspect="1"/>
          </p:cNvPicPr>
          <p:nvPr/>
        </p:nvPicPr>
        <p:blipFill>
          <a:blip r:embed="rId3"/>
          <a:stretch>
            <a:fillRect/>
          </a:stretch>
        </p:blipFill>
        <p:spPr>
          <a:xfrm>
            <a:off x="1724071" y="2455219"/>
            <a:ext cx="5323499" cy="4361553"/>
          </a:xfrm>
          <a:prstGeom prst="rect">
            <a:avLst/>
          </a:prstGeom>
        </p:spPr>
      </p:pic>
      <p:sp>
        <p:nvSpPr>
          <p:cNvPr id="5" name="TextBox 4">
            <a:extLst>
              <a:ext uri="{FF2B5EF4-FFF2-40B4-BE49-F238E27FC236}">
                <a16:creationId xmlns:a16="http://schemas.microsoft.com/office/drawing/2014/main" id="{F8894E1B-9515-492B-918F-7EF5D6AB6571}"/>
              </a:ext>
            </a:extLst>
          </p:cNvPr>
          <p:cNvSpPr txBox="1"/>
          <p:nvPr/>
        </p:nvSpPr>
        <p:spPr>
          <a:xfrm>
            <a:off x="7251700" y="3810000"/>
            <a:ext cx="2070100" cy="307777"/>
          </a:xfrm>
          <a:prstGeom prst="rect">
            <a:avLst/>
          </a:prstGeom>
          <a:noFill/>
        </p:spPr>
        <p:txBody>
          <a:bodyPr wrap="square" rtlCol="0">
            <a:spAutoFit/>
          </a:bodyPr>
          <a:lstStyle/>
          <a:p>
            <a:r>
              <a:rPr lang="en-US" sz="1400" dirty="0"/>
              <a:t>$24,000 * 9.2Y/$</a:t>
            </a:r>
          </a:p>
        </p:txBody>
      </p:sp>
      <p:sp>
        <p:nvSpPr>
          <p:cNvPr id="6" name="TextBox 5">
            <a:extLst>
              <a:ext uri="{FF2B5EF4-FFF2-40B4-BE49-F238E27FC236}">
                <a16:creationId xmlns:a16="http://schemas.microsoft.com/office/drawing/2014/main" id="{EBD92370-917E-41EB-B9CA-BAC0AC5F87A2}"/>
              </a:ext>
            </a:extLst>
          </p:cNvPr>
          <p:cNvSpPr txBox="1"/>
          <p:nvPr/>
        </p:nvSpPr>
        <p:spPr>
          <a:xfrm>
            <a:off x="7162800" y="4328218"/>
            <a:ext cx="2070100" cy="307777"/>
          </a:xfrm>
          <a:prstGeom prst="rect">
            <a:avLst/>
          </a:prstGeom>
          <a:noFill/>
        </p:spPr>
        <p:txBody>
          <a:bodyPr wrap="square" rtlCol="0">
            <a:spAutoFit/>
          </a:bodyPr>
          <a:lstStyle/>
          <a:p>
            <a:r>
              <a:rPr lang="en-US" sz="1400" dirty="0"/>
              <a:t>10,000-0.1*10,000</a:t>
            </a:r>
          </a:p>
        </p:txBody>
      </p:sp>
      <p:sp>
        <p:nvSpPr>
          <p:cNvPr id="7" name="TextBox 6">
            <a:extLst>
              <a:ext uri="{FF2B5EF4-FFF2-40B4-BE49-F238E27FC236}">
                <a16:creationId xmlns:a16="http://schemas.microsoft.com/office/drawing/2014/main" id="{E1AF732C-3888-490C-BAFC-2646624D1075}"/>
              </a:ext>
            </a:extLst>
          </p:cNvPr>
          <p:cNvSpPr txBox="1"/>
          <p:nvPr/>
        </p:nvSpPr>
        <p:spPr>
          <a:xfrm>
            <a:off x="7419929" y="4846436"/>
            <a:ext cx="2070100" cy="307777"/>
          </a:xfrm>
          <a:prstGeom prst="rect">
            <a:avLst/>
          </a:prstGeom>
          <a:noFill/>
        </p:spPr>
        <p:txBody>
          <a:bodyPr wrap="square" rtlCol="0">
            <a:spAutoFit/>
          </a:bodyPr>
          <a:lstStyle/>
          <a:p>
            <a:r>
              <a:rPr lang="en-US" sz="1400" dirty="0"/>
              <a:t>$24,000*9,000</a:t>
            </a:r>
          </a:p>
        </p:txBody>
      </p:sp>
      <p:cxnSp>
        <p:nvCxnSpPr>
          <p:cNvPr id="9" name="Straight Arrow Connector 8">
            <a:extLst>
              <a:ext uri="{FF2B5EF4-FFF2-40B4-BE49-F238E27FC236}">
                <a16:creationId xmlns:a16="http://schemas.microsoft.com/office/drawing/2014/main" id="{F8FF8F13-41C7-4C78-96C6-B297B7C93C0F}"/>
              </a:ext>
            </a:extLst>
          </p:cNvPr>
          <p:cNvCxnSpPr>
            <a:cxnSpLocks/>
            <a:stCxn id="7" idx="1"/>
          </p:cNvCxnSpPr>
          <p:nvPr/>
        </p:nvCxnSpPr>
        <p:spPr>
          <a:xfrm flipH="1" flipV="1">
            <a:off x="6934201" y="4953001"/>
            <a:ext cx="485728" cy="47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D55010-F46B-4EE4-BBF7-6D620BAEF5BC}"/>
              </a:ext>
            </a:extLst>
          </p:cNvPr>
          <p:cNvCxnSpPr>
            <a:stCxn id="6" idx="1"/>
          </p:cNvCxnSpPr>
          <p:nvPr/>
        </p:nvCxnSpPr>
        <p:spPr>
          <a:xfrm flipH="1">
            <a:off x="6946435" y="4482107"/>
            <a:ext cx="216365" cy="27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A603703-6AB5-4CE2-AC58-2E8C759E8A67}"/>
              </a:ext>
            </a:extLst>
          </p:cNvPr>
          <p:cNvCxnSpPr>
            <a:stCxn id="5" idx="1"/>
          </p:cNvCxnSpPr>
          <p:nvPr/>
        </p:nvCxnSpPr>
        <p:spPr>
          <a:xfrm flipH="1">
            <a:off x="6997003" y="3963889"/>
            <a:ext cx="254697" cy="47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23B4BF-419F-4FF7-AC9D-1A8B47377BAA}"/>
              </a:ext>
            </a:extLst>
          </p:cNvPr>
          <p:cNvSpPr txBox="1"/>
          <p:nvPr/>
        </p:nvSpPr>
        <p:spPr>
          <a:xfrm>
            <a:off x="7419929" y="5475720"/>
            <a:ext cx="2070100" cy="307777"/>
          </a:xfrm>
          <a:prstGeom prst="rect">
            <a:avLst/>
          </a:prstGeom>
          <a:noFill/>
        </p:spPr>
        <p:txBody>
          <a:bodyPr wrap="square" rtlCol="0">
            <a:spAutoFit/>
          </a:bodyPr>
          <a:lstStyle/>
          <a:p>
            <a:r>
              <a:rPr lang="en-US" sz="1400" dirty="0"/>
              <a:t>$24,000*0.75</a:t>
            </a:r>
          </a:p>
        </p:txBody>
      </p:sp>
      <p:cxnSp>
        <p:nvCxnSpPr>
          <p:cNvPr id="17" name="Straight Arrow Connector 16">
            <a:extLst>
              <a:ext uri="{FF2B5EF4-FFF2-40B4-BE49-F238E27FC236}">
                <a16:creationId xmlns:a16="http://schemas.microsoft.com/office/drawing/2014/main" id="{E311AEBD-504E-4E56-8A44-3958F7B43F70}"/>
              </a:ext>
            </a:extLst>
          </p:cNvPr>
          <p:cNvCxnSpPr>
            <a:stCxn id="15" idx="1"/>
          </p:cNvCxnSpPr>
          <p:nvPr/>
        </p:nvCxnSpPr>
        <p:spPr>
          <a:xfrm flipH="1">
            <a:off x="6997003" y="5629609"/>
            <a:ext cx="422926" cy="12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97B2816-A37C-4099-B591-6F86784E55E8}"/>
              </a:ext>
            </a:extLst>
          </p:cNvPr>
          <p:cNvSpPr txBox="1"/>
          <p:nvPr/>
        </p:nvSpPr>
        <p:spPr>
          <a:xfrm>
            <a:off x="7419929" y="5977938"/>
            <a:ext cx="2070100" cy="307777"/>
          </a:xfrm>
          <a:prstGeom prst="rect">
            <a:avLst/>
          </a:prstGeom>
          <a:noFill/>
        </p:spPr>
        <p:txBody>
          <a:bodyPr wrap="square" rtlCol="0">
            <a:spAutoFit/>
          </a:bodyPr>
          <a:lstStyle/>
          <a:p>
            <a:r>
              <a:rPr lang="en-US" sz="1400" dirty="0"/>
              <a:t>$18,00 * 9,000</a:t>
            </a:r>
          </a:p>
        </p:txBody>
      </p:sp>
      <p:cxnSp>
        <p:nvCxnSpPr>
          <p:cNvPr id="20" name="Straight Arrow Connector 19">
            <a:extLst>
              <a:ext uri="{FF2B5EF4-FFF2-40B4-BE49-F238E27FC236}">
                <a16:creationId xmlns:a16="http://schemas.microsoft.com/office/drawing/2014/main" id="{6C4E3515-134E-45C8-AA75-BF097722FA76}"/>
              </a:ext>
            </a:extLst>
          </p:cNvPr>
          <p:cNvCxnSpPr/>
          <p:nvPr/>
        </p:nvCxnSpPr>
        <p:spPr>
          <a:xfrm flipH="1">
            <a:off x="6934201" y="6131826"/>
            <a:ext cx="485728"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C6B17C0-B198-47DB-93E8-5BBBCE3EA939}"/>
              </a:ext>
            </a:extLst>
          </p:cNvPr>
          <p:cNvSpPr/>
          <p:nvPr/>
        </p:nvSpPr>
        <p:spPr>
          <a:xfrm>
            <a:off x="4775200" y="6502400"/>
            <a:ext cx="2644729" cy="3143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4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1563C-61DC-4203-8B4C-E3ABA3C4E4A7}"/>
              </a:ext>
            </a:extLst>
          </p:cNvPr>
          <p:cNvSpPr>
            <a:spLocks noGrp="1"/>
          </p:cNvSpPr>
          <p:nvPr>
            <p:ph idx="1"/>
          </p:nvPr>
        </p:nvSpPr>
        <p:spPr>
          <a:xfrm>
            <a:off x="540835" y="1151252"/>
            <a:ext cx="7772400" cy="4050792"/>
          </a:xfrm>
        </p:spPr>
        <p:txBody>
          <a:bodyPr/>
          <a:lstStyle/>
          <a:p>
            <a:r>
              <a:rPr lang="en-US" dirty="0"/>
              <a:t>Assume the same facts as in Manitowoc Crane (A). Additionally, financial management believes that </a:t>
            </a:r>
            <a:r>
              <a:rPr lang="en-US" b="1" dirty="0"/>
              <a:t>if it maintains the same yuan sales price</a:t>
            </a:r>
            <a:r>
              <a:rPr lang="en-US" dirty="0"/>
              <a:t>, </a:t>
            </a:r>
            <a:r>
              <a:rPr lang="en-US" b="1" dirty="0"/>
              <a:t>volume will increase at 12% per annum </a:t>
            </a:r>
            <a:r>
              <a:rPr lang="en-US" dirty="0"/>
              <a:t>for </a:t>
            </a:r>
            <a:r>
              <a:rPr lang="en-US" b="1" dirty="0"/>
              <a:t>eight years</a:t>
            </a:r>
            <a:r>
              <a:rPr lang="en-US" dirty="0"/>
              <a:t>. </a:t>
            </a:r>
            <a:r>
              <a:rPr lang="en-US" b="1" dirty="0"/>
              <a:t>Dollar costs will not change</a:t>
            </a:r>
            <a:r>
              <a:rPr lang="en-US" dirty="0"/>
              <a:t>. At the end of ten years, Manitowoc's patent expires and it will no longer export to China. </a:t>
            </a:r>
            <a:r>
              <a:rPr lang="en-US" b="1" dirty="0"/>
              <a:t>After</a:t>
            </a:r>
            <a:r>
              <a:rPr lang="en-US" dirty="0"/>
              <a:t> the </a:t>
            </a:r>
            <a:r>
              <a:rPr lang="en-US" b="1" dirty="0"/>
              <a:t>yuan is devalued to Yuan9.20/$, no further devaluations </a:t>
            </a:r>
            <a:r>
              <a:rPr lang="en-US" dirty="0"/>
              <a:t>are expected. </a:t>
            </a:r>
            <a:r>
              <a:rPr lang="en-US" b="1" dirty="0"/>
              <a:t>If Manitowoc Crane raises the yuan price so as to maintain its dollar price</a:t>
            </a:r>
            <a:r>
              <a:rPr lang="en-US" dirty="0"/>
              <a:t>, </a:t>
            </a:r>
            <a:r>
              <a:rPr lang="en-US" b="1" dirty="0"/>
              <a:t>volume will increase at only 1% per annum</a:t>
            </a:r>
            <a:r>
              <a:rPr lang="en-US" dirty="0"/>
              <a:t> for </a:t>
            </a:r>
            <a:r>
              <a:rPr lang="en-US" b="1" dirty="0"/>
              <a:t>eight years</a:t>
            </a:r>
            <a:r>
              <a:rPr lang="en-US" dirty="0"/>
              <a:t>, starting from the </a:t>
            </a:r>
            <a:r>
              <a:rPr lang="en-US" b="1" dirty="0"/>
              <a:t>lower initial base of 9,000 units</a:t>
            </a:r>
            <a:r>
              <a:rPr lang="en-US" dirty="0"/>
              <a:t>. Again </a:t>
            </a:r>
            <a:r>
              <a:rPr lang="en-US" b="1" dirty="0"/>
              <a:t>dollar costs will not change </a:t>
            </a:r>
            <a:r>
              <a:rPr lang="en-US" dirty="0"/>
              <a:t>and at the </a:t>
            </a:r>
            <a:r>
              <a:rPr lang="en-US" b="1" dirty="0"/>
              <a:t>end of eight years Manitowoc Crane will stop exporting</a:t>
            </a:r>
            <a:r>
              <a:rPr lang="en-US" dirty="0"/>
              <a:t> to China. Manitowoc's </a:t>
            </a:r>
            <a:r>
              <a:rPr lang="en-US" b="1" dirty="0"/>
              <a:t>weighted average cost of capital is 10%. </a:t>
            </a:r>
            <a:r>
              <a:rPr lang="en-US" dirty="0"/>
              <a:t>Given these considerations, what should be Manitowoc's </a:t>
            </a:r>
            <a:r>
              <a:rPr lang="en-US" b="1" dirty="0"/>
              <a:t>pricing policy? </a:t>
            </a:r>
          </a:p>
        </p:txBody>
      </p:sp>
      <p:pic>
        <p:nvPicPr>
          <p:cNvPr id="4" name="Picture 3">
            <a:extLst>
              <a:ext uri="{FF2B5EF4-FFF2-40B4-BE49-F238E27FC236}">
                <a16:creationId xmlns:a16="http://schemas.microsoft.com/office/drawing/2014/main" id="{84862568-2B0B-42A4-B070-0435CD4422DF}"/>
              </a:ext>
            </a:extLst>
          </p:cNvPr>
          <p:cNvPicPr>
            <a:picLocks noChangeAspect="1"/>
          </p:cNvPicPr>
          <p:nvPr/>
        </p:nvPicPr>
        <p:blipFill>
          <a:blip r:embed="rId2"/>
          <a:stretch>
            <a:fillRect/>
          </a:stretch>
        </p:blipFill>
        <p:spPr>
          <a:xfrm>
            <a:off x="408683" y="5202044"/>
            <a:ext cx="8326634" cy="1321419"/>
          </a:xfrm>
          <a:prstGeom prst="rect">
            <a:avLst/>
          </a:prstGeom>
        </p:spPr>
      </p:pic>
    </p:spTree>
    <p:extLst>
      <p:ext uri="{BB962C8B-B14F-4D97-AF65-F5344CB8AC3E}">
        <p14:creationId xmlns:p14="http://schemas.microsoft.com/office/powerpoint/2010/main" val="7834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62568-2B0B-42A4-B070-0435CD4422DF}"/>
              </a:ext>
            </a:extLst>
          </p:cNvPr>
          <p:cNvPicPr>
            <a:picLocks noChangeAspect="1"/>
          </p:cNvPicPr>
          <p:nvPr/>
        </p:nvPicPr>
        <p:blipFill>
          <a:blip r:embed="rId2"/>
          <a:stretch>
            <a:fillRect/>
          </a:stretch>
        </p:blipFill>
        <p:spPr>
          <a:xfrm>
            <a:off x="241413" y="373565"/>
            <a:ext cx="8579201" cy="1689411"/>
          </a:xfrm>
          <a:prstGeom prst="rect">
            <a:avLst/>
          </a:prstGeom>
        </p:spPr>
      </p:pic>
      <p:pic>
        <p:nvPicPr>
          <p:cNvPr id="6" name="Picture 5">
            <a:extLst>
              <a:ext uri="{FF2B5EF4-FFF2-40B4-BE49-F238E27FC236}">
                <a16:creationId xmlns:a16="http://schemas.microsoft.com/office/drawing/2014/main" id="{2D8EF463-0EF0-49D5-8E07-74558894498B}"/>
              </a:ext>
            </a:extLst>
          </p:cNvPr>
          <p:cNvPicPr>
            <a:picLocks noChangeAspect="1"/>
          </p:cNvPicPr>
          <p:nvPr/>
        </p:nvPicPr>
        <p:blipFill>
          <a:blip r:embed="rId3"/>
          <a:stretch>
            <a:fillRect/>
          </a:stretch>
        </p:blipFill>
        <p:spPr>
          <a:xfrm>
            <a:off x="0" y="1872889"/>
            <a:ext cx="9144000" cy="4611545"/>
          </a:xfrm>
          <a:prstGeom prst="rect">
            <a:avLst/>
          </a:prstGeom>
        </p:spPr>
      </p:pic>
      <p:sp>
        <p:nvSpPr>
          <p:cNvPr id="2" name="TextBox 1">
            <a:extLst>
              <a:ext uri="{FF2B5EF4-FFF2-40B4-BE49-F238E27FC236}">
                <a16:creationId xmlns:a16="http://schemas.microsoft.com/office/drawing/2014/main" id="{44A62E5B-CDC8-40DC-923F-411D726B5006}"/>
              </a:ext>
            </a:extLst>
          </p:cNvPr>
          <p:cNvSpPr txBox="1"/>
          <p:nvPr/>
        </p:nvSpPr>
        <p:spPr>
          <a:xfrm>
            <a:off x="2438400" y="2794000"/>
            <a:ext cx="1765300" cy="523220"/>
          </a:xfrm>
          <a:prstGeom prst="rect">
            <a:avLst/>
          </a:prstGeom>
          <a:noFill/>
        </p:spPr>
        <p:txBody>
          <a:bodyPr wrap="square" rtlCol="0">
            <a:spAutoFit/>
          </a:bodyPr>
          <a:lstStyle/>
          <a:p>
            <a:r>
              <a:rPr lang="en-US" sz="1400" dirty="0"/>
              <a:t>From previous question</a:t>
            </a:r>
          </a:p>
        </p:txBody>
      </p:sp>
      <p:cxnSp>
        <p:nvCxnSpPr>
          <p:cNvPr id="5" name="Straight Arrow Connector 4">
            <a:extLst>
              <a:ext uri="{FF2B5EF4-FFF2-40B4-BE49-F238E27FC236}">
                <a16:creationId xmlns:a16="http://schemas.microsoft.com/office/drawing/2014/main" id="{F111F686-A4E1-4B56-897D-221E88585C0C}"/>
              </a:ext>
            </a:extLst>
          </p:cNvPr>
          <p:cNvCxnSpPr/>
          <p:nvPr/>
        </p:nvCxnSpPr>
        <p:spPr>
          <a:xfrm flipH="1">
            <a:off x="2273300" y="3187700"/>
            <a:ext cx="165100" cy="241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91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6E8A-4501-4559-8C90-BF64BDE9033B}"/>
              </a:ext>
            </a:extLst>
          </p:cNvPr>
          <p:cNvSpPr>
            <a:spLocks noGrp="1"/>
          </p:cNvSpPr>
          <p:nvPr>
            <p:ph type="title"/>
          </p:nvPr>
        </p:nvSpPr>
        <p:spPr/>
        <p:txBody>
          <a:bodyPr/>
          <a:lstStyle/>
          <a:p>
            <a:r>
              <a:rPr lang="en-US" dirty="0"/>
              <a:t>FX </a:t>
            </a:r>
            <a:r>
              <a:rPr lang="en-US" dirty="0" err="1"/>
              <a:t>EXPOsURE</a:t>
            </a:r>
            <a:endParaRPr lang="en-US" dirty="0"/>
          </a:p>
        </p:txBody>
      </p:sp>
      <p:sp>
        <p:nvSpPr>
          <p:cNvPr id="3" name="Content Placeholder 2">
            <a:extLst>
              <a:ext uri="{FF2B5EF4-FFF2-40B4-BE49-F238E27FC236}">
                <a16:creationId xmlns:a16="http://schemas.microsoft.com/office/drawing/2014/main" id="{173E319F-1384-4433-9F09-01F2A10E3F29}"/>
              </a:ext>
            </a:extLst>
          </p:cNvPr>
          <p:cNvSpPr>
            <a:spLocks noGrp="1"/>
          </p:cNvSpPr>
          <p:nvPr>
            <p:ph idx="1"/>
          </p:nvPr>
        </p:nvSpPr>
        <p:spPr>
          <a:xfrm>
            <a:off x="512956" y="2019920"/>
            <a:ext cx="7945244" cy="4622180"/>
          </a:xfrm>
        </p:spPr>
        <p:txBody>
          <a:bodyPr>
            <a:normAutofit fontScale="85000" lnSpcReduction="10000"/>
          </a:bodyPr>
          <a:lstStyle/>
          <a:p>
            <a:pPr>
              <a:lnSpc>
                <a:spcPct val="120000"/>
              </a:lnSpc>
            </a:pPr>
            <a:r>
              <a:rPr lang="en-US" dirty="0">
                <a:solidFill>
                  <a:srgbClr val="FF0000"/>
                </a:solidFill>
              </a:rPr>
              <a:t>Manitowoc Crane (U.S.) exports heavy crane equipment to several Chinese dock facilities</a:t>
            </a:r>
            <a:r>
              <a:rPr lang="en-US" dirty="0"/>
              <a:t>. </a:t>
            </a:r>
            <a:r>
              <a:rPr lang="en-US" dirty="0">
                <a:solidFill>
                  <a:srgbClr val="FF0000"/>
                </a:solidFill>
              </a:rPr>
              <a:t>Sales are currently 10,000 units </a:t>
            </a:r>
            <a:r>
              <a:rPr lang="en-US" dirty="0"/>
              <a:t>per year at the </a:t>
            </a:r>
            <a:r>
              <a:rPr lang="en-US" dirty="0">
                <a:solidFill>
                  <a:srgbClr val="FF0000"/>
                </a:solidFill>
              </a:rPr>
              <a:t>yuan equivalent of $24,000 each</a:t>
            </a:r>
            <a:r>
              <a:rPr lang="en-US" dirty="0"/>
              <a:t>. The Chinese yuan (renminbi) has been trading </a:t>
            </a:r>
            <a:r>
              <a:rPr lang="en-US" dirty="0">
                <a:solidFill>
                  <a:srgbClr val="FF0000"/>
                </a:solidFill>
              </a:rPr>
              <a:t>at Yuan8.20/$, </a:t>
            </a:r>
            <a:r>
              <a:rPr lang="en-US" dirty="0"/>
              <a:t>but a Hong Kong advisory service predicts the renminbi will drop in value </a:t>
            </a:r>
            <a:r>
              <a:rPr lang="en-US" dirty="0">
                <a:solidFill>
                  <a:srgbClr val="FF0000"/>
                </a:solidFill>
              </a:rPr>
              <a:t>next week to Yuan9.00/$, </a:t>
            </a:r>
            <a:r>
              <a:rPr lang="en-US" dirty="0"/>
              <a:t>after which it will </a:t>
            </a:r>
            <a:r>
              <a:rPr lang="en-US" dirty="0">
                <a:solidFill>
                  <a:srgbClr val="FF0000"/>
                </a:solidFill>
              </a:rPr>
              <a:t>remain unchanged for at least a decade</a:t>
            </a:r>
            <a:r>
              <a:rPr lang="en-US" dirty="0"/>
              <a:t>. Accepting this forecast as given, Manitowoc Crane </a:t>
            </a:r>
            <a:r>
              <a:rPr lang="en-US" dirty="0">
                <a:solidFill>
                  <a:srgbClr val="FF0000"/>
                </a:solidFill>
              </a:rPr>
              <a:t>faces a pricing decision </a:t>
            </a:r>
            <a:r>
              <a:rPr lang="en-US" dirty="0"/>
              <a:t>in the face of </a:t>
            </a:r>
            <a:r>
              <a:rPr lang="en-US" dirty="0">
                <a:solidFill>
                  <a:srgbClr val="FF0000"/>
                </a:solidFill>
              </a:rPr>
              <a:t>the impending devaluation</a:t>
            </a:r>
            <a:r>
              <a:rPr lang="en-US" dirty="0"/>
              <a:t>. It may either </a:t>
            </a:r>
            <a:r>
              <a:rPr lang="en-US" dirty="0">
                <a:solidFill>
                  <a:srgbClr val="FF0000"/>
                </a:solidFill>
              </a:rPr>
              <a:t>(1) maintain the same yuan price and in effect sell for fewer dollars</a:t>
            </a:r>
            <a:r>
              <a:rPr lang="en-US" dirty="0"/>
              <a:t>, in which case Chinese volume will not change; or </a:t>
            </a:r>
            <a:r>
              <a:rPr lang="en-US" dirty="0">
                <a:solidFill>
                  <a:srgbClr val="FF0000"/>
                </a:solidFill>
              </a:rPr>
              <a:t>(2) maintain the same dollar price, raise the yuan price in China to offset the devaluation</a:t>
            </a:r>
            <a:r>
              <a:rPr lang="en-US" dirty="0"/>
              <a:t>, and experience </a:t>
            </a:r>
            <a:r>
              <a:rPr lang="en-US" dirty="0">
                <a:solidFill>
                  <a:srgbClr val="FF0000"/>
                </a:solidFill>
              </a:rPr>
              <a:t>a 10% drop in unit volume</a:t>
            </a:r>
            <a:r>
              <a:rPr lang="en-US" dirty="0"/>
              <a:t>. </a:t>
            </a:r>
            <a:r>
              <a:rPr lang="en-US" dirty="0">
                <a:solidFill>
                  <a:srgbClr val="FF0000"/>
                </a:solidFill>
              </a:rPr>
              <a:t>Direct costs are 75% </a:t>
            </a:r>
            <a:r>
              <a:rPr lang="en-US" dirty="0"/>
              <a:t>of the U.S. sales price.</a:t>
            </a:r>
          </a:p>
          <a:p>
            <a:endParaRPr lang="en-US" dirty="0"/>
          </a:p>
          <a:p>
            <a:r>
              <a:rPr lang="en-US" dirty="0"/>
              <a:t>a.  What would be the short-run (one year) impact of each pricing strategy?</a:t>
            </a:r>
          </a:p>
          <a:p>
            <a:r>
              <a:rPr lang="en-US" dirty="0"/>
              <a:t>b.  Which do you recommend?</a:t>
            </a:r>
          </a:p>
        </p:txBody>
      </p:sp>
    </p:spTree>
    <p:extLst>
      <p:ext uri="{BB962C8B-B14F-4D97-AF65-F5344CB8AC3E}">
        <p14:creationId xmlns:p14="http://schemas.microsoft.com/office/powerpoint/2010/main" val="171657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62568-2B0B-42A4-B070-0435CD4422DF}"/>
              </a:ext>
            </a:extLst>
          </p:cNvPr>
          <p:cNvPicPr>
            <a:picLocks noChangeAspect="1"/>
          </p:cNvPicPr>
          <p:nvPr/>
        </p:nvPicPr>
        <p:blipFill>
          <a:blip r:embed="rId2"/>
          <a:stretch>
            <a:fillRect/>
          </a:stretch>
        </p:blipFill>
        <p:spPr>
          <a:xfrm>
            <a:off x="241413" y="373565"/>
            <a:ext cx="8579201" cy="1689411"/>
          </a:xfrm>
          <a:prstGeom prst="rect">
            <a:avLst/>
          </a:prstGeom>
        </p:spPr>
      </p:pic>
      <p:pic>
        <p:nvPicPr>
          <p:cNvPr id="3" name="Picture 2">
            <a:extLst>
              <a:ext uri="{FF2B5EF4-FFF2-40B4-BE49-F238E27FC236}">
                <a16:creationId xmlns:a16="http://schemas.microsoft.com/office/drawing/2014/main" id="{357CF208-5313-405B-8DEB-5B3464D468FB}"/>
              </a:ext>
            </a:extLst>
          </p:cNvPr>
          <p:cNvPicPr>
            <a:picLocks noChangeAspect="1"/>
          </p:cNvPicPr>
          <p:nvPr/>
        </p:nvPicPr>
        <p:blipFill>
          <a:blip r:embed="rId3"/>
          <a:stretch>
            <a:fillRect/>
          </a:stretch>
        </p:blipFill>
        <p:spPr>
          <a:xfrm>
            <a:off x="0" y="2062976"/>
            <a:ext cx="9144000" cy="4505092"/>
          </a:xfrm>
          <a:prstGeom prst="rect">
            <a:avLst/>
          </a:prstGeom>
        </p:spPr>
      </p:pic>
      <p:sp>
        <p:nvSpPr>
          <p:cNvPr id="5" name="TextBox 4">
            <a:extLst>
              <a:ext uri="{FF2B5EF4-FFF2-40B4-BE49-F238E27FC236}">
                <a16:creationId xmlns:a16="http://schemas.microsoft.com/office/drawing/2014/main" id="{8A8EA5D7-2E68-48D8-813F-87A002FE6413}"/>
              </a:ext>
            </a:extLst>
          </p:cNvPr>
          <p:cNvSpPr txBox="1"/>
          <p:nvPr/>
        </p:nvSpPr>
        <p:spPr>
          <a:xfrm>
            <a:off x="4077477" y="1363920"/>
            <a:ext cx="1765301" cy="1600438"/>
          </a:xfrm>
          <a:prstGeom prst="rect">
            <a:avLst/>
          </a:prstGeom>
          <a:noFill/>
        </p:spPr>
        <p:txBody>
          <a:bodyPr wrap="square" rtlCol="0">
            <a:spAutoFit/>
          </a:bodyPr>
          <a:lstStyle/>
          <a:p>
            <a:pPr algn="ctr"/>
            <a:r>
              <a:rPr lang="en-US" sz="1400" dirty="0"/>
              <a:t>Direct cost per unit * Units sold = Direct costs </a:t>
            </a:r>
          </a:p>
          <a:p>
            <a:pPr algn="ctr"/>
            <a:r>
              <a:rPr lang="en-US" sz="1400" dirty="0"/>
              <a:t>(Direct cost per unit 75% * $24,000 = $18,000)</a:t>
            </a:r>
          </a:p>
          <a:p>
            <a:pPr algn="ctr"/>
            <a:endParaRPr lang="en-US" sz="1400" dirty="0"/>
          </a:p>
        </p:txBody>
      </p:sp>
      <p:cxnSp>
        <p:nvCxnSpPr>
          <p:cNvPr id="8" name="Straight Arrow Connector 7">
            <a:extLst>
              <a:ext uri="{FF2B5EF4-FFF2-40B4-BE49-F238E27FC236}">
                <a16:creationId xmlns:a16="http://schemas.microsoft.com/office/drawing/2014/main" id="{C413FB25-1459-48AB-BE94-14FD58551467}"/>
              </a:ext>
            </a:extLst>
          </p:cNvPr>
          <p:cNvCxnSpPr>
            <a:cxnSpLocks/>
          </p:cNvCxnSpPr>
          <p:nvPr/>
        </p:nvCxnSpPr>
        <p:spPr>
          <a:xfrm>
            <a:off x="4888265" y="2639334"/>
            <a:ext cx="143726" cy="1389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39D751-E548-47C9-9DEC-729ACB20A468}"/>
              </a:ext>
            </a:extLst>
          </p:cNvPr>
          <p:cNvSpPr txBox="1"/>
          <p:nvPr/>
        </p:nvSpPr>
        <p:spPr>
          <a:xfrm>
            <a:off x="5659245" y="2225694"/>
            <a:ext cx="1170878" cy="738664"/>
          </a:xfrm>
          <a:prstGeom prst="rect">
            <a:avLst/>
          </a:prstGeom>
          <a:noFill/>
        </p:spPr>
        <p:txBody>
          <a:bodyPr wrap="square" rtlCol="0">
            <a:spAutoFit/>
          </a:bodyPr>
          <a:lstStyle>
            <a:defPPr>
              <a:defRPr lang="en-US"/>
            </a:defPPr>
            <a:lvl1pPr algn="ctr">
              <a:defRPr sz="1400"/>
            </a:lvl1pPr>
          </a:lstStyle>
          <a:p>
            <a:r>
              <a:rPr lang="en-US" dirty="0"/>
              <a:t>Revenue – Direct Costs</a:t>
            </a:r>
          </a:p>
        </p:txBody>
      </p:sp>
      <p:cxnSp>
        <p:nvCxnSpPr>
          <p:cNvPr id="11" name="Straight Arrow Connector 10">
            <a:extLst>
              <a:ext uri="{FF2B5EF4-FFF2-40B4-BE49-F238E27FC236}">
                <a16:creationId xmlns:a16="http://schemas.microsoft.com/office/drawing/2014/main" id="{7F0C7843-ED7B-4758-9CBC-F1EAAC1AD4E8}"/>
              </a:ext>
            </a:extLst>
          </p:cNvPr>
          <p:cNvCxnSpPr>
            <a:cxnSpLocks/>
            <a:stCxn id="9" idx="2"/>
          </p:cNvCxnSpPr>
          <p:nvPr/>
        </p:nvCxnSpPr>
        <p:spPr>
          <a:xfrm>
            <a:off x="6244684" y="2964358"/>
            <a:ext cx="122663" cy="99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A23E86-7900-4329-B4CE-88BAE2C7A44D}"/>
              </a:ext>
            </a:extLst>
          </p:cNvPr>
          <p:cNvSpPr txBox="1"/>
          <p:nvPr/>
        </p:nvSpPr>
        <p:spPr>
          <a:xfrm>
            <a:off x="6629398" y="1838828"/>
            <a:ext cx="1505415" cy="1384995"/>
          </a:xfrm>
          <a:prstGeom prst="rect">
            <a:avLst/>
          </a:prstGeom>
          <a:noFill/>
        </p:spPr>
        <p:txBody>
          <a:bodyPr wrap="square" rtlCol="0">
            <a:spAutoFit/>
          </a:bodyPr>
          <a:lstStyle>
            <a:defPPr>
              <a:defRPr lang="en-US"/>
            </a:defPPr>
            <a:lvl1pPr algn="ctr">
              <a:defRPr sz="1400"/>
            </a:lvl1pPr>
          </a:lstStyle>
          <a:p>
            <a:r>
              <a:rPr lang="en-US" dirty="0"/>
              <a:t>=1/(1+i)^n,</a:t>
            </a:r>
          </a:p>
          <a:p>
            <a:r>
              <a:rPr lang="en-US" dirty="0"/>
              <a:t>where n is number of discount periods and </a:t>
            </a:r>
            <a:r>
              <a:rPr lang="en-US" dirty="0" err="1"/>
              <a:t>i</a:t>
            </a:r>
            <a:r>
              <a:rPr lang="en-US" dirty="0"/>
              <a:t> is cost of capital</a:t>
            </a:r>
          </a:p>
        </p:txBody>
      </p:sp>
      <p:cxnSp>
        <p:nvCxnSpPr>
          <p:cNvPr id="16" name="Straight Arrow Connector 15">
            <a:extLst>
              <a:ext uri="{FF2B5EF4-FFF2-40B4-BE49-F238E27FC236}">
                <a16:creationId xmlns:a16="http://schemas.microsoft.com/office/drawing/2014/main" id="{04614DA5-2C46-4BFE-A30C-D1C1EB7257FA}"/>
              </a:ext>
            </a:extLst>
          </p:cNvPr>
          <p:cNvCxnSpPr>
            <a:cxnSpLocks/>
          </p:cNvCxnSpPr>
          <p:nvPr/>
        </p:nvCxnSpPr>
        <p:spPr>
          <a:xfrm>
            <a:off x="7298472" y="3223823"/>
            <a:ext cx="1" cy="734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957522-0A62-4ACC-9F9D-50F6325B6750}"/>
              </a:ext>
            </a:extLst>
          </p:cNvPr>
          <p:cNvSpPr txBox="1"/>
          <p:nvPr/>
        </p:nvSpPr>
        <p:spPr>
          <a:xfrm>
            <a:off x="8006571" y="2161994"/>
            <a:ext cx="1170878" cy="738664"/>
          </a:xfrm>
          <a:prstGeom prst="rect">
            <a:avLst/>
          </a:prstGeom>
          <a:noFill/>
        </p:spPr>
        <p:txBody>
          <a:bodyPr wrap="square" rtlCol="0">
            <a:spAutoFit/>
          </a:bodyPr>
          <a:lstStyle>
            <a:defPPr>
              <a:defRPr lang="en-US"/>
            </a:defPPr>
            <a:lvl1pPr algn="ctr">
              <a:defRPr sz="1400"/>
            </a:lvl1pPr>
          </a:lstStyle>
          <a:p>
            <a:r>
              <a:rPr lang="en-US" dirty="0"/>
              <a:t>PV Factor * Gross Margin</a:t>
            </a:r>
          </a:p>
        </p:txBody>
      </p:sp>
      <p:cxnSp>
        <p:nvCxnSpPr>
          <p:cNvPr id="19" name="Straight Arrow Connector 18">
            <a:extLst>
              <a:ext uri="{FF2B5EF4-FFF2-40B4-BE49-F238E27FC236}">
                <a16:creationId xmlns:a16="http://schemas.microsoft.com/office/drawing/2014/main" id="{A0395444-7D43-454A-9B48-5D17227DADE0}"/>
              </a:ext>
            </a:extLst>
          </p:cNvPr>
          <p:cNvCxnSpPr>
            <a:cxnSpLocks/>
          </p:cNvCxnSpPr>
          <p:nvPr/>
        </p:nvCxnSpPr>
        <p:spPr>
          <a:xfrm flipH="1">
            <a:off x="8552982" y="2901218"/>
            <a:ext cx="39028" cy="1046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BA80162-6A34-430E-98E2-E073A18BDB83}"/>
              </a:ext>
            </a:extLst>
          </p:cNvPr>
          <p:cNvSpPr/>
          <p:nvPr/>
        </p:nvSpPr>
        <p:spPr>
          <a:xfrm>
            <a:off x="6662853" y="2900658"/>
            <a:ext cx="1343718" cy="323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DFBB7ECB-8EA1-4A84-A28F-27A2C14ADE55}"/>
              </a:ext>
            </a:extLst>
          </p:cNvPr>
          <p:cNvCxnSpPr>
            <a:stCxn id="21" idx="7"/>
          </p:cNvCxnSpPr>
          <p:nvPr/>
        </p:nvCxnSpPr>
        <p:spPr>
          <a:xfrm flipV="1">
            <a:off x="7809788" y="1694984"/>
            <a:ext cx="587080" cy="125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3E647CC-770F-47DD-80E7-97D4924B3412}"/>
              </a:ext>
            </a:extLst>
          </p:cNvPr>
          <p:cNvSpPr txBox="1"/>
          <p:nvPr/>
        </p:nvSpPr>
        <p:spPr>
          <a:xfrm>
            <a:off x="2313824" y="2287124"/>
            <a:ext cx="1787821" cy="1384995"/>
          </a:xfrm>
          <a:prstGeom prst="rect">
            <a:avLst/>
          </a:prstGeom>
          <a:noFill/>
        </p:spPr>
        <p:txBody>
          <a:bodyPr wrap="square" rtlCol="0">
            <a:spAutoFit/>
          </a:bodyPr>
          <a:lstStyle/>
          <a:p>
            <a:pPr algn="ctr"/>
            <a:r>
              <a:rPr lang="en-US" sz="1400" dirty="0"/>
              <a:t>Dollar Price * Volume sold,</a:t>
            </a:r>
          </a:p>
          <a:p>
            <a:pPr algn="ctr"/>
            <a:r>
              <a:rPr lang="en-US" sz="1400" dirty="0"/>
              <a:t> e.g. yr2:$21,391.30*11,200=239,582,609</a:t>
            </a:r>
          </a:p>
          <a:p>
            <a:pPr algn="ctr"/>
            <a:endParaRPr lang="en-US" sz="1400" dirty="0"/>
          </a:p>
        </p:txBody>
      </p:sp>
      <p:cxnSp>
        <p:nvCxnSpPr>
          <p:cNvPr id="13" name="Straight Arrow Connector 12">
            <a:extLst>
              <a:ext uri="{FF2B5EF4-FFF2-40B4-BE49-F238E27FC236}">
                <a16:creationId xmlns:a16="http://schemas.microsoft.com/office/drawing/2014/main" id="{F23A47F2-29E2-41D1-9EB5-D995B2BE1765}"/>
              </a:ext>
            </a:extLst>
          </p:cNvPr>
          <p:cNvCxnSpPr/>
          <p:nvPr/>
        </p:nvCxnSpPr>
        <p:spPr>
          <a:xfrm>
            <a:off x="3450223" y="3461520"/>
            <a:ext cx="0" cy="126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4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96BF7A-6780-4C18-9269-4E40E580911B}"/>
              </a:ext>
            </a:extLst>
          </p:cNvPr>
          <p:cNvPicPr>
            <a:picLocks noChangeAspect="1"/>
          </p:cNvPicPr>
          <p:nvPr/>
        </p:nvPicPr>
        <p:blipFill>
          <a:blip r:embed="rId2"/>
          <a:stretch>
            <a:fillRect/>
          </a:stretch>
        </p:blipFill>
        <p:spPr>
          <a:xfrm>
            <a:off x="282399" y="395867"/>
            <a:ext cx="8579201" cy="1689411"/>
          </a:xfrm>
          <a:prstGeom prst="rect">
            <a:avLst/>
          </a:prstGeom>
        </p:spPr>
      </p:pic>
      <p:pic>
        <p:nvPicPr>
          <p:cNvPr id="8" name="Picture 7">
            <a:extLst>
              <a:ext uri="{FF2B5EF4-FFF2-40B4-BE49-F238E27FC236}">
                <a16:creationId xmlns:a16="http://schemas.microsoft.com/office/drawing/2014/main" id="{A2F93499-7BB0-4454-9CDA-8BAD5F6B9F06}"/>
              </a:ext>
            </a:extLst>
          </p:cNvPr>
          <p:cNvPicPr>
            <a:picLocks noChangeAspect="1"/>
          </p:cNvPicPr>
          <p:nvPr/>
        </p:nvPicPr>
        <p:blipFill>
          <a:blip r:embed="rId3"/>
          <a:stretch>
            <a:fillRect/>
          </a:stretch>
        </p:blipFill>
        <p:spPr>
          <a:xfrm>
            <a:off x="-40987" y="2304205"/>
            <a:ext cx="9144000" cy="4397678"/>
          </a:xfrm>
          <a:prstGeom prst="rect">
            <a:avLst/>
          </a:prstGeom>
        </p:spPr>
      </p:pic>
    </p:spTree>
    <p:extLst>
      <p:ext uri="{BB962C8B-B14F-4D97-AF65-F5344CB8AC3E}">
        <p14:creationId xmlns:p14="http://schemas.microsoft.com/office/powerpoint/2010/main" val="82190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96BF7A-6780-4C18-9269-4E40E580911B}"/>
              </a:ext>
            </a:extLst>
          </p:cNvPr>
          <p:cNvPicPr>
            <a:picLocks noChangeAspect="1"/>
          </p:cNvPicPr>
          <p:nvPr/>
        </p:nvPicPr>
        <p:blipFill>
          <a:blip r:embed="rId2"/>
          <a:stretch>
            <a:fillRect/>
          </a:stretch>
        </p:blipFill>
        <p:spPr>
          <a:xfrm>
            <a:off x="282399" y="395867"/>
            <a:ext cx="8579201" cy="1689411"/>
          </a:xfrm>
          <a:prstGeom prst="rect">
            <a:avLst/>
          </a:prstGeom>
        </p:spPr>
      </p:pic>
      <p:pic>
        <p:nvPicPr>
          <p:cNvPr id="2" name="Picture 1">
            <a:extLst>
              <a:ext uri="{FF2B5EF4-FFF2-40B4-BE49-F238E27FC236}">
                <a16:creationId xmlns:a16="http://schemas.microsoft.com/office/drawing/2014/main" id="{FB8422D2-A3D1-40B0-9018-5302BC0D0CBD}"/>
              </a:ext>
            </a:extLst>
          </p:cNvPr>
          <p:cNvPicPr>
            <a:picLocks noChangeAspect="1"/>
          </p:cNvPicPr>
          <p:nvPr/>
        </p:nvPicPr>
        <p:blipFill>
          <a:blip r:embed="rId3"/>
          <a:stretch>
            <a:fillRect/>
          </a:stretch>
        </p:blipFill>
        <p:spPr>
          <a:xfrm>
            <a:off x="0" y="2287477"/>
            <a:ext cx="9144000" cy="4570523"/>
          </a:xfrm>
          <a:prstGeom prst="rect">
            <a:avLst/>
          </a:prstGeom>
        </p:spPr>
      </p:pic>
      <p:sp>
        <p:nvSpPr>
          <p:cNvPr id="5" name="TextBox 4">
            <a:extLst>
              <a:ext uri="{FF2B5EF4-FFF2-40B4-BE49-F238E27FC236}">
                <a16:creationId xmlns:a16="http://schemas.microsoft.com/office/drawing/2014/main" id="{77A0820D-E5D0-47E7-8B14-8A2312AC5333}"/>
              </a:ext>
            </a:extLst>
          </p:cNvPr>
          <p:cNvSpPr txBox="1"/>
          <p:nvPr/>
        </p:nvSpPr>
        <p:spPr>
          <a:xfrm>
            <a:off x="3233852" y="2419815"/>
            <a:ext cx="2676293" cy="1815882"/>
          </a:xfrm>
          <a:prstGeom prst="rect">
            <a:avLst/>
          </a:prstGeom>
          <a:noFill/>
        </p:spPr>
        <p:txBody>
          <a:bodyPr wrap="square" rtlCol="0">
            <a:spAutoFit/>
          </a:bodyPr>
          <a:lstStyle/>
          <a:p>
            <a:pPr algn="ctr"/>
            <a:r>
              <a:rPr lang="en-US" sz="1400" dirty="0"/>
              <a:t>Direct cost per unit 75% * $24,000 = $18,000</a:t>
            </a:r>
          </a:p>
          <a:p>
            <a:pPr algn="ctr"/>
            <a:r>
              <a:rPr lang="en-US" sz="1400" dirty="0"/>
              <a:t>Direct cost per unit * Units sold = Direct costs </a:t>
            </a:r>
          </a:p>
          <a:p>
            <a:pPr algn="ctr"/>
            <a:r>
              <a:rPr lang="en-US" sz="1400" dirty="0"/>
              <a:t>(note: they are less compared to case 1, because lower units sold</a:t>
            </a:r>
          </a:p>
          <a:p>
            <a:pPr algn="ctr"/>
            <a:endParaRPr lang="en-US" sz="1400" dirty="0"/>
          </a:p>
        </p:txBody>
      </p:sp>
      <p:cxnSp>
        <p:nvCxnSpPr>
          <p:cNvPr id="4" name="Straight Arrow Connector 3">
            <a:extLst>
              <a:ext uri="{FF2B5EF4-FFF2-40B4-BE49-F238E27FC236}">
                <a16:creationId xmlns:a16="http://schemas.microsoft.com/office/drawing/2014/main" id="{F730C315-BCA7-421C-898A-E7F816BFCD91}"/>
              </a:ext>
            </a:extLst>
          </p:cNvPr>
          <p:cNvCxnSpPr>
            <a:cxnSpLocks/>
          </p:cNvCxnSpPr>
          <p:nvPr/>
        </p:nvCxnSpPr>
        <p:spPr>
          <a:xfrm>
            <a:off x="4906537" y="3836020"/>
            <a:ext cx="0" cy="334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17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89774-7D8C-4F58-BA1C-D5C8342B8BD6}"/>
              </a:ext>
            </a:extLst>
          </p:cNvPr>
          <p:cNvSpPr>
            <a:spLocks noGrp="1"/>
          </p:cNvSpPr>
          <p:nvPr>
            <p:ph idx="1"/>
          </p:nvPr>
        </p:nvSpPr>
        <p:spPr>
          <a:xfrm>
            <a:off x="558800" y="2324608"/>
            <a:ext cx="7772400" cy="4533392"/>
          </a:xfrm>
        </p:spPr>
        <p:txBody>
          <a:bodyPr/>
          <a:lstStyle/>
          <a:p>
            <a:pPr>
              <a:lnSpc>
                <a:spcPct val="100000"/>
              </a:lnSpc>
            </a:pPr>
            <a:r>
              <a:rPr lang="en-US" dirty="0"/>
              <a:t>Rolls-Royce is struggling with its pricing strategy with a number of its major customers in Continental Europe, particularly Airbus. Since Rolls-Royce is a British company with most manufacturing of the Airbus engines in the United Kingdom, costs are predominantly denominated in British Pounds. But in the period shown, 2007-2009, the pound steadily weakened against the euro. Rolls-Royce has traditionally denominated its sales contracts with Airbus in Airbus' home currency, the euro. </a:t>
            </a:r>
          </a:p>
        </p:txBody>
      </p:sp>
      <p:sp>
        <p:nvSpPr>
          <p:cNvPr id="4" name="Title 1">
            <a:extLst>
              <a:ext uri="{FF2B5EF4-FFF2-40B4-BE49-F238E27FC236}">
                <a16:creationId xmlns:a16="http://schemas.microsoft.com/office/drawing/2014/main" id="{EA7CCE0A-0D3F-47B7-B67F-6F946DE72342}"/>
              </a:ext>
            </a:extLst>
          </p:cNvPr>
          <p:cNvSpPr>
            <a:spLocks noGrp="1"/>
          </p:cNvSpPr>
          <p:nvPr>
            <p:ph type="title"/>
          </p:nvPr>
        </p:nvSpPr>
        <p:spPr>
          <a:xfrm>
            <a:off x="685800" y="484632"/>
            <a:ext cx="7772400" cy="1609344"/>
          </a:xfrm>
        </p:spPr>
        <p:txBody>
          <a:bodyPr/>
          <a:lstStyle/>
          <a:p>
            <a:r>
              <a:rPr lang="en-US" dirty="0"/>
              <a:t>FX Exposure</a:t>
            </a:r>
          </a:p>
        </p:txBody>
      </p:sp>
    </p:spTree>
    <p:extLst>
      <p:ext uri="{BB962C8B-B14F-4D97-AF65-F5344CB8AC3E}">
        <p14:creationId xmlns:p14="http://schemas.microsoft.com/office/powerpoint/2010/main" val="421801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923330"/>
          </a:xfrm>
          <a:prstGeom prst="rect">
            <a:avLst/>
          </a:prstGeom>
        </p:spPr>
        <p:txBody>
          <a:bodyPr wrap="square">
            <a:spAutoFit/>
          </a:bodyPr>
          <a:lstStyle/>
          <a:p>
            <a:r>
              <a:rPr lang="en-US" dirty="0"/>
              <a:t>a. Assuming each Rolls-Royce engine marketed to Airbus costs £22.5 million each, how has the price of that engine changed over the period shown?</a:t>
            </a:r>
          </a:p>
        </p:txBody>
      </p:sp>
      <p:pic>
        <p:nvPicPr>
          <p:cNvPr id="5" name="Picture 4">
            <a:extLst>
              <a:ext uri="{FF2B5EF4-FFF2-40B4-BE49-F238E27FC236}">
                <a16:creationId xmlns:a16="http://schemas.microsoft.com/office/drawing/2014/main" id="{3C72E6D8-E24A-4F0E-A101-DFAF4382E78E}"/>
              </a:ext>
            </a:extLst>
          </p:cNvPr>
          <p:cNvPicPr>
            <a:picLocks noChangeAspect="1"/>
          </p:cNvPicPr>
          <p:nvPr/>
        </p:nvPicPr>
        <p:blipFill>
          <a:blip r:embed="rId2"/>
          <a:stretch>
            <a:fillRect/>
          </a:stretch>
        </p:blipFill>
        <p:spPr>
          <a:xfrm>
            <a:off x="63500" y="2210435"/>
            <a:ext cx="9017000" cy="1598930"/>
          </a:xfrm>
          <a:prstGeom prst="rect">
            <a:avLst/>
          </a:prstGeom>
        </p:spPr>
      </p:pic>
      <p:grpSp>
        <p:nvGrpSpPr>
          <p:cNvPr id="8" name="Group 7">
            <a:extLst>
              <a:ext uri="{FF2B5EF4-FFF2-40B4-BE49-F238E27FC236}">
                <a16:creationId xmlns:a16="http://schemas.microsoft.com/office/drawing/2014/main" id="{EB2CD420-1F50-4559-AFEC-11BB61880B76}"/>
              </a:ext>
            </a:extLst>
          </p:cNvPr>
          <p:cNvGrpSpPr/>
          <p:nvPr/>
        </p:nvGrpSpPr>
        <p:grpSpPr>
          <a:xfrm>
            <a:off x="173990" y="4331970"/>
            <a:ext cx="8796020" cy="1598930"/>
            <a:chOff x="157480" y="4154170"/>
            <a:chExt cx="7642860" cy="708660"/>
          </a:xfrm>
        </p:grpSpPr>
        <p:pic>
          <p:nvPicPr>
            <p:cNvPr id="6" name="Picture 5">
              <a:extLst>
                <a:ext uri="{FF2B5EF4-FFF2-40B4-BE49-F238E27FC236}">
                  <a16:creationId xmlns:a16="http://schemas.microsoft.com/office/drawing/2014/main" id="{5A1F3462-8047-4F2E-9399-69865D1055E9}"/>
                </a:ext>
              </a:extLst>
            </p:cNvPr>
            <p:cNvPicPr>
              <a:picLocks noChangeAspect="1"/>
            </p:cNvPicPr>
            <p:nvPr/>
          </p:nvPicPr>
          <p:blipFill>
            <a:blip r:embed="rId3"/>
            <a:stretch>
              <a:fillRect/>
            </a:stretch>
          </p:blipFill>
          <p:spPr>
            <a:xfrm>
              <a:off x="157480" y="4154170"/>
              <a:ext cx="2148840" cy="708660"/>
            </a:xfrm>
            <a:prstGeom prst="rect">
              <a:avLst/>
            </a:prstGeom>
          </p:spPr>
        </p:pic>
        <p:pic>
          <p:nvPicPr>
            <p:cNvPr id="7" name="Picture 6">
              <a:extLst>
                <a:ext uri="{FF2B5EF4-FFF2-40B4-BE49-F238E27FC236}">
                  <a16:creationId xmlns:a16="http://schemas.microsoft.com/office/drawing/2014/main" id="{D495CB59-2D25-4055-A3DD-E3E72D8DE0AD}"/>
                </a:ext>
              </a:extLst>
            </p:cNvPr>
            <p:cNvPicPr>
              <a:picLocks noChangeAspect="1"/>
            </p:cNvPicPr>
            <p:nvPr/>
          </p:nvPicPr>
          <p:blipFill>
            <a:blip r:embed="rId4"/>
            <a:stretch>
              <a:fillRect/>
            </a:stretch>
          </p:blipFill>
          <p:spPr>
            <a:xfrm>
              <a:off x="2435860" y="4154170"/>
              <a:ext cx="5364480" cy="533400"/>
            </a:xfrm>
            <a:prstGeom prst="rect">
              <a:avLst/>
            </a:prstGeom>
          </p:spPr>
        </p:pic>
      </p:grpSp>
    </p:spTree>
    <p:extLst>
      <p:ext uri="{BB962C8B-B14F-4D97-AF65-F5344CB8AC3E}">
        <p14:creationId xmlns:p14="http://schemas.microsoft.com/office/powerpoint/2010/main" val="407856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923330"/>
          </a:xfrm>
          <a:prstGeom prst="rect">
            <a:avLst/>
          </a:prstGeom>
        </p:spPr>
        <p:txBody>
          <a:bodyPr wrap="square">
            <a:spAutoFit/>
          </a:bodyPr>
          <a:lstStyle/>
          <a:p>
            <a:r>
              <a:rPr lang="en-US" dirty="0"/>
              <a:t>a. Assuming each Rolls-Royce engine marketed to Airbus costs £22.5 million each, how has the price of that engine changed over the period shown?</a:t>
            </a:r>
          </a:p>
        </p:txBody>
      </p:sp>
      <p:pic>
        <p:nvPicPr>
          <p:cNvPr id="6" name="Picture 5">
            <a:extLst>
              <a:ext uri="{FF2B5EF4-FFF2-40B4-BE49-F238E27FC236}">
                <a16:creationId xmlns:a16="http://schemas.microsoft.com/office/drawing/2014/main" id="{5A1F3462-8047-4F2E-9399-69865D1055E9}"/>
              </a:ext>
            </a:extLst>
          </p:cNvPr>
          <p:cNvPicPr>
            <a:picLocks noChangeAspect="1"/>
          </p:cNvPicPr>
          <p:nvPr/>
        </p:nvPicPr>
        <p:blipFill>
          <a:blip r:embed="rId2"/>
          <a:stretch>
            <a:fillRect/>
          </a:stretch>
        </p:blipFill>
        <p:spPr>
          <a:xfrm>
            <a:off x="173990" y="4974997"/>
            <a:ext cx="2473058" cy="1598930"/>
          </a:xfrm>
          <a:prstGeom prst="rect">
            <a:avLst/>
          </a:prstGeom>
        </p:spPr>
      </p:pic>
      <p:pic>
        <p:nvPicPr>
          <p:cNvPr id="2" name="Picture 1">
            <a:extLst>
              <a:ext uri="{FF2B5EF4-FFF2-40B4-BE49-F238E27FC236}">
                <a16:creationId xmlns:a16="http://schemas.microsoft.com/office/drawing/2014/main" id="{4C0606DB-F871-46AD-B50E-03D6B5ADBCBA}"/>
              </a:ext>
            </a:extLst>
          </p:cNvPr>
          <p:cNvPicPr>
            <a:picLocks noChangeAspect="1"/>
          </p:cNvPicPr>
          <p:nvPr/>
        </p:nvPicPr>
        <p:blipFill>
          <a:blip r:embed="rId3"/>
          <a:stretch>
            <a:fillRect/>
          </a:stretch>
        </p:blipFill>
        <p:spPr>
          <a:xfrm>
            <a:off x="173990" y="2209800"/>
            <a:ext cx="8796020" cy="1485900"/>
          </a:xfrm>
          <a:prstGeom prst="rect">
            <a:avLst/>
          </a:prstGeom>
        </p:spPr>
      </p:pic>
      <p:pic>
        <p:nvPicPr>
          <p:cNvPr id="3" name="Picture 2">
            <a:extLst>
              <a:ext uri="{FF2B5EF4-FFF2-40B4-BE49-F238E27FC236}">
                <a16:creationId xmlns:a16="http://schemas.microsoft.com/office/drawing/2014/main" id="{DC7F6A74-69AC-4A50-8066-2B5529A49B3C}"/>
              </a:ext>
            </a:extLst>
          </p:cNvPr>
          <p:cNvPicPr>
            <a:picLocks noChangeAspect="1"/>
          </p:cNvPicPr>
          <p:nvPr/>
        </p:nvPicPr>
        <p:blipFill>
          <a:blip r:embed="rId4"/>
          <a:stretch>
            <a:fillRect/>
          </a:stretch>
        </p:blipFill>
        <p:spPr>
          <a:xfrm>
            <a:off x="2766060" y="5002301"/>
            <a:ext cx="6224912" cy="1508126"/>
          </a:xfrm>
          <a:prstGeom prst="rect">
            <a:avLst/>
          </a:prstGeom>
        </p:spPr>
      </p:pic>
      <p:sp>
        <p:nvSpPr>
          <p:cNvPr id="9" name="TextBox 8">
            <a:extLst>
              <a:ext uri="{FF2B5EF4-FFF2-40B4-BE49-F238E27FC236}">
                <a16:creationId xmlns:a16="http://schemas.microsoft.com/office/drawing/2014/main" id="{AD3450D4-2EE2-4356-A7F2-22C60E14352A}"/>
              </a:ext>
            </a:extLst>
          </p:cNvPr>
          <p:cNvSpPr txBox="1"/>
          <p:nvPr/>
        </p:nvSpPr>
        <p:spPr>
          <a:xfrm>
            <a:off x="2489200" y="4013200"/>
            <a:ext cx="2895600" cy="369332"/>
          </a:xfrm>
          <a:prstGeom prst="rect">
            <a:avLst/>
          </a:prstGeom>
          <a:noFill/>
        </p:spPr>
        <p:txBody>
          <a:bodyPr wrap="square" rtlCol="0">
            <a:spAutoFit/>
          </a:bodyPr>
          <a:lstStyle/>
          <a:p>
            <a:r>
              <a:rPr lang="en-US" dirty="0"/>
              <a:t>€ 33.15 = £22.5 * 1.4733</a:t>
            </a:r>
          </a:p>
        </p:txBody>
      </p:sp>
      <p:cxnSp>
        <p:nvCxnSpPr>
          <p:cNvPr id="11" name="Straight Arrow Connector 10">
            <a:extLst>
              <a:ext uri="{FF2B5EF4-FFF2-40B4-BE49-F238E27FC236}">
                <a16:creationId xmlns:a16="http://schemas.microsoft.com/office/drawing/2014/main" id="{6984C746-668F-4FDE-B81F-81EC8D3FBB8C}"/>
              </a:ext>
            </a:extLst>
          </p:cNvPr>
          <p:cNvCxnSpPr/>
          <p:nvPr/>
        </p:nvCxnSpPr>
        <p:spPr>
          <a:xfrm flipV="1">
            <a:off x="4089400" y="3695700"/>
            <a:ext cx="2540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41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646331"/>
          </a:xfrm>
          <a:prstGeom prst="rect">
            <a:avLst/>
          </a:prstGeom>
        </p:spPr>
        <p:txBody>
          <a:bodyPr wrap="square">
            <a:spAutoFit/>
          </a:bodyPr>
          <a:lstStyle/>
          <a:p>
            <a:r>
              <a:rPr lang="en-US" dirty="0"/>
              <a:t>b. What is the cumulative percentage change in the price of the engine in euros for the three year period?</a:t>
            </a:r>
          </a:p>
        </p:txBody>
      </p:sp>
      <p:pic>
        <p:nvPicPr>
          <p:cNvPr id="2" name="Picture 1">
            <a:extLst>
              <a:ext uri="{FF2B5EF4-FFF2-40B4-BE49-F238E27FC236}">
                <a16:creationId xmlns:a16="http://schemas.microsoft.com/office/drawing/2014/main" id="{4C0606DB-F871-46AD-B50E-03D6B5ADBCBA}"/>
              </a:ext>
            </a:extLst>
          </p:cNvPr>
          <p:cNvPicPr>
            <a:picLocks noChangeAspect="1"/>
          </p:cNvPicPr>
          <p:nvPr/>
        </p:nvPicPr>
        <p:blipFill>
          <a:blip r:embed="rId2"/>
          <a:stretch>
            <a:fillRect/>
          </a:stretch>
        </p:blipFill>
        <p:spPr>
          <a:xfrm>
            <a:off x="173990" y="2209800"/>
            <a:ext cx="8796020" cy="1485900"/>
          </a:xfrm>
          <a:prstGeom prst="rect">
            <a:avLst/>
          </a:prstGeom>
        </p:spPr>
      </p:pic>
      <p:pic>
        <p:nvPicPr>
          <p:cNvPr id="3" name="Picture 2">
            <a:extLst>
              <a:ext uri="{FF2B5EF4-FFF2-40B4-BE49-F238E27FC236}">
                <a16:creationId xmlns:a16="http://schemas.microsoft.com/office/drawing/2014/main" id="{DC7F6A74-69AC-4A50-8066-2B5529A49B3C}"/>
              </a:ext>
            </a:extLst>
          </p:cNvPr>
          <p:cNvPicPr>
            <a:picLocks noChangeAspect="1"/>
          </p:cNvPicPr>
          <p:nvPr/>
        </p:nvPicPr>
        <p:blipFill>
          <a:blip r:embed="rId3"/>
          <a:stretch>
            <a:fillRect/>
          </a:stretch>
        </p:blipFill>
        <p:spPr>
          <a:xfrm>
            <a:off x="2919088" y="3872001"/>
            <a:ext cx="6224912" cy="1508126"/>
          </a:xfrm>
          <a:prstGeom prst="rect">
            <a:avLst/>
          </a:prstGeom>
        </p:spPr>
      </p:pic>
    </p:spTree>
    <p:extLst>
      <p:ext uri="{BB962C8B-B14F-4D97-AF65-F5344CB8AC3E}">
        <p14:creationId xmlns:p14="http://schemas.microsoft.com/office/powerpoint/2010/main" val="114487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646331"/>
          </a:xfrm>
          <a:prstGeom prst="rect">
            <a:avLst/>
          </a:prstGeom>
        </p:spPr>
        <p:txBody>
          <a:bodyPr wrap="square">
            <a:spAutoFit/>
          </a:bodyPr>
          <a:lstStyle/>
          <a:p>
            <a:r>
              <a:rPr lang="en-US" dirty="0"/>
              <a:t>b. What is the cumulative percentage change in the price of the engine in euros for the three year period?</a:t>
            </a:r>
          </a:p>
        </p:txBody>
      </p:sp>
      <p:pic>
        <p:nvPicPr>
          <p:cNvPr id="2" name="Picture 1">
            <a:extLst>
              <a:ext uri="{FF2B5EF4-FFF2-40B4-BE49-F238E27FC236}">
                <a16:creationId xmlns:a16="http://schemas.microsoft.com/office/drawing/2014/main" id="{4C0606DB-F871-46AD-B50E-03D6B5ADBCBA}"/>
              </a:ext>
            </a:extLst>
          </p:cNvPr>
          <p:cNvPicPr>
            <a:picLocks noChangeAspect="1"/>
          </p:cNvPicPr>
          <p:nvPr/>
        </p:nvPicPr>
        <p:blipFill>
          <a:blip r:embed="rId2"/>
          <a:stretch>
            <a:fillRect/>
          </a:stretch>
        </p:blipFill>
        <p:spPr>
          <a:xfrm>
            <a:off x="173990" y="2209800"/>
            <a:ext cx="8796020" cy="1485900"/>
          </a:xfrm>
          <a:prstGeom prst="rect">
            <a:avLst/>
          </a:prstGeom>
        </p:spPr>
      </p:pic>
      <p:pic>
        <p:nvPicPr>
          <p:cNvPr id="3" name="Picture 2">
            <a:extLst>
              <a:ext uri="{FF2B5EF4-FFF2-40B4-BE49-F238E27FC236}">
                <a16:creationId xmlns:a16="http://schemas.microsoft.com/office/drawing/2014/main" id="{DC7F6A74-69AC-4A50-8066-2B5529A49B3C}"/>
              </a:ext>
            </a:extLst>
          </p:cNvPr>
          <p:cNvPicPr>
            <a:picLocks noChangeAspect="1"/>
          </p:cNvPicPr>
          <p:nvPr/>
        </p:nvPicPr>
        <p:blipFill>
          <a:blip r:embed="rId3"/>
          <a:stretch>
            <a:fillRect/>
          </a:stretch>
        </p:blipFill>
        <p:spPr>
          <a:xfrm>
            <a:off x="2919088" y="3872001"/>
            <a:ext cx="6224912" cy="150812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D2DC79-75D3-40A5-8D64-755F0A36A8B2}"/>
                  </a:ext>
                </a:extLst>
              </p:cNvPr>
              <p:cNvSpPr txBox="1"/>
              <p:nvPr/>
            </p:nvSpPr>
            <p:spPr>
              <a:xfrm>
                <a:off x="876300" y="5689600"/>
                <a:ext cx="6324600" cy="763607"/>
              </a:xfrm>
              <a:prstGeom prst="rect">
                <a:avLst/>
              </a:prstGeom>
              <a:noFill/>
            </p:spPr>
            <p:txBody>
              <a:bodyPr wrap="square"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𝑃𝑟𝑖𝑐𝑒</m:t>
                        </m:r>
                        <m:r>
                          <a:rPr lang="en-US" sz="2800" b="0" i="1" smtClean="0">
                            <a:latin typeface="Cambria Math" panose="02040503050406030204" pitchFamily="18" charset="0"/>
                          </a:rPr>
                          <m:t> </m:t>
                        </m:r>
                        <m:r>
                          <a:rPr lang="en-US" sz="2800" b="0" i="1" smtClean="0">
                            <a:latin typeface="Cambria Math" panose="02040503050406030204" pitchFamily="18" charset="0"/>
                          </a:rPr>
                          <m:t>𝑄</m:t>
                        </m:r>
                        <m:r>
                          <a:rPr lang="en-US" sz="2800" b="0" i="1" smtClean="0">
                            <a:latin typeface="Cambria Math" panose="02040503050406030204" pitchFamily="18" charset="0"/>
                          </a:rPr>
                          <m:t>4 07 </m:t>
                        </m:r>
                      </m:num>
                      <m:den>
                        <m:r>
                          <a:rPr lang="en-US" sz="2800" b="0" i="1" smtClean="0">
                            <a:latin typeface="Cambria Math" panose="02040503050406030204" pitchFamily="18" charset="0"/>
                          </a:rPr>
                          <m:t>𝑃𝑟𝑖𝑐𝑒</m:t>
                        </m:r>
                        <m:r>
                          <a:rPr lang="en-US" sz="2800" b="0" i="1" smtClean="0">
                            <a:latin typeface="Cambria Math" panose="02040503050406030204" pitchFamily="18" charset="0"/>
                          </a:rPr>
                          <m:t> </m:t>
                        </m:r>
                        <m:r>
                          <a:rPr lang="en-US" sz="2800" b="0" i="1" smtClean="0">
                            <a:latin typeface="Cambria Math" panose="02040503050406030204" pitchFamily="18" charset="0"/>
                          </a:rPr>
                          <m:t>𝑄</m:t>
                        </m:r>
                        <m:r>
                          <a:rPr lang="en-US" sz="2800" b="0" i="1" smtClean="0">
                            <a:latin typeface="Cambria Math" panose="02040503050406030204" pitchFamily="18" charset="0"/>
                          </a:rPr>
                          <m:t>1 09</m:t>
                        </m:r>
                      </m:den>
                    </m:f>
                    <m:r>
                      <a:rPr lang="en-US" sz="2800" b="0" i="1" smtClean="0">
                        <a:latin typeface="Cambria Math" panose="02040503050406030204" pitchFamily="18" charset="0"/>
                      </a:rPr>
                      <m:t> −1=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∈24.90</m:t>
                        </m:r>
                      </m:num>
                      <m:den>
                        <m:r>
                          <a:rPr lang="en-US" sz="2800" b="0" i="1" smtClean="0">
                            <a:latin typeface="Cambria Math" panose="02040503050406030204" pitchFamily="18" charset="0"/>
                            <a:ea typeface="Cambria Math" panose="02040503050406030204" pitchFamily="18" charset="0"/>
                          </a:rPr>
                          <m:t>∈33.57</m:t>
                        </m:r>
                      </m:den>
                    </m:f>
                  </m:oMath>
                </a14:m>
                <a:r>
                  <a:rPr lang="en-US" sz="2800" dirty="0"/>
                  <a:t> - 1 = -25.83% </a:t>
                </a:r>
              </a:p>
            </p:txBody>
          </p:sp>
        </mc:Choice>
        <mc:Fallback xmlns="">
          <p:sp>
            <p:nvSpPr>
              <p:cNvPr id="5" name="TextBox 4">
                <a:extLst>
                  <a:ext uri="{FF2B5EF4-FFF2-40B4-BE49-F238E27FC236}">
                    <a16:creationId xmlns:a16="http://schemas.microsoft.com/office/drawing/2014/main" id="{7CD2DC79-75D3-40A5-8D64-755F0A36A8B2}"/>
                  </a:ext>
                </a:extLst>
              </p:cNvPr>
              <p:cNvSpPr txBox="1">
                <a:spLocks noRot="1" noChangeAspect="1" noMove="1" noResize="1" noEditPoints="1" noAdjustHandles="1" noChangeArrowheads="1" noChangeShapeType="1" noTextEdit="1"/>
              </p:cNvSpPr>
              <p:nvPr/>
            </p:nvSpPr>
            <p:spPr>
              <a:xfrm>
                <a:off x="876300" y="5689600"/>
                <a:ext cx="6324600" cy="763607"/>
              </a:xfrm>
              <a:prstGeom prst="rect">
                <a:avLst/>
              </a:prstGeom>
              <a:blipFill>
                <a:blip r:embed="rId4"/>
                <a:stretch>
                  <a:fillRect b="-1587"/>
                </a:stretch>
              </a:blipFill>
            </p:spPr>
            <p:txBody>
              <a:bodyPr/>
              <a:lstStyle/>
              <a:p>
                <a:r>
                  <a:rPr lang="en-US">
                    <a:noFill/>
                  </a:rPr>
                  <a:t> </a:t>
                </a:r>
              </a:p>
            </p:txBody>
          </p:sp>
        </mc:Fallback>
      </mc:AlternateContent>
    </p:spTree>
    <p:extLst>
      <p:ext uri="{BB962C8B-B14F-4D97-AF65-F5344CB8AC3E}">
        <p14:creationId xmlns:p14="http://schemas.microsoft.com/office/powerpoint/2010/main" val="264362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1200329"/>
          </a:xfrm>
          <a:prstGeom prst="rect">
            <a:avLst/>
          </a:prstGeom>
        </p:spPr>
        <p:txBody>
          <a:bodyPr wrap="square">
            <a:spAutoFit/>
          </a:bodyPr>
          <a:lstStyle/>
          <a:p>
            <a:r>
              <a:rPr lang="en-US" dirty="0"/>
              <a:t>c. If the price elasticity of demand for RR turbine sales to Airbus is </a:t>
            </a:r>
            <a:r>
              <a:rPr lang="en-US" b="1" dirty="0"/>
              <a:t>relatively inelastic</a:t>
            </a:r>
            <a:r>
              <a:rPr lang="en-US" dirty="0"/>
              <a:t>, and the </a:t>
            </a:r>
            <a:r>
              <a:rPr lang="en-US" b="1" dirty="0"/>
              <a:t>price of the engine in British pounds never changes over the period</a:t>
            </a:r>
            <a:r>
              <a:rPr lang="en-US" dirty="0"/>
              <a:t>, what does this </a:t>
            </a:r>
            <a:r>
              <a:rPr lang="en-US" b="1" dirty="0"/>
              <a:t>price change mean for Rolls-Royce's total sales revenue on sales to Airbus of this engine?</a:t>
            </a:r>
          </a:p>
        </p:txBody>
      </p:sp>
    </p:spTree>
    <p:extLst>
      <p:ext uri="{BB962C8B-B14F-4D97-AF65-F5344CB8AC3E}">
        <p14:creationId xmlns:p14="http://schemas.microsoft.com/office/powerpoint/2010/main" val="151530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3A781-6CC9-431E-ACF6-230AEC91459F}"/>
              </a:ext>
            </a:extLst>
          </p:cNvPr>
          <p:cNvSpPr/>
          <p:nvPr/>
        </p:nvSpPr>
        <p:spPr>
          <a:xfrm>
            <a:off x="527050" y="1101636"/>
            <a:ext cx="8089900" cy="1200329"/>
          </a:xfrm>
          <a:prstGeom prst="rect">
            <a:avLst/>
          </a:prstGeom>
        </p:spPr>
        <p:txBody>
          <a:bodyPr wrap="square">
            <a:spAutoFit/>
          </a:bodyPr>
          <a:lstStyle/>
          <a:p>
            <a:r>
              <a:rPr lang="en-US" dirty="0"/>
              <a:t>c. If the price elasticity of demand for RR turbine sales to Airbus is </a:t>
            </a:r>
            <a:r>
              <a:rPr lang="en-US" b="1" dirty="0"/>
              <a:t>relatively inelastic</a:t>
            </a:r>
            <a:r>
              <a:rPr lang="en-US" dirty="0"/>
              <a:t>, and the </a:t>
            </a:r>
            <a:r>
              <a:rPr lang="en-US" b="1" dirty="0"/>
              <a:t>price of the engine in British pounds never changes over the period</a:t>
            </a:r>
            <a:r>
              <a:rPr lang="en-US" dirty="0"/>
              <a:t>, what does this </a:t>
            </a:r>
            <a:r>
              <a:rPr lang="en-US" b="1" dirty="0"/>
              <a:t>price change mean for Rolls-Royce's total sales revenue on sales to Airbus of this engine?</a:t>
            </a:r>
          </a:p>
        </p:txBody>
      </p:sp>
      <p:sp>
        <p:nvSpPr>
          <p:cNvPr id="2" name="Rectangle 1">
            <a:extLst>
              <a:ext uri="{FF2B5EF4-FFF2-40B4-BE49-F238E27FC236}">
                <a16:creationId xmlns:a16="http://schemas.microsoft.com/office/drawing/2014/main" id="{D503ACA1-F6DD-4FE0-AA4C-A90DFADDFE47}"/>
              </a:ext>
            </a:extLst>
          </p:cNvPr>
          <p:cNvSpPr/>
          <p:nvPr/>
        </p:nvSpPr>
        <p:spPr>
          <a:xfrm>
            <a:off x="1492250" y="2918936"/>
            <a:ext cx="6159500" cy="1704377"/>
          </a:xfrm>
          <a:prstGeom prst="rect">
            <a:avLst/>
          </a:prstGeom>
        </p:spPr>
        <p:txBody>
          <a:bodyPr wrap="square">
            <a:spAutoFit/>
          </a:bodyPr>
          <a:lstStyle/>
          <a:p>
            <a:pPr>
              <a:lnSpc>
                <a:spcPct val="150000"/>
              </a:lnSpc>
            </a:pPr>
            <a:r>
              <a:rPr lang="en-US" dirty="0"/>
              <a:t>If the price inelasticity of demand is inelastic (ep &lt; 1), then a large percentage change in the price -- in this case in euros -- does not generate an increase in sales quantity to offset the decline in price. </a:t>
            </a:r>
          </a:p>
        </p:txBody>
      </p:sp>
    </p:spTree>
    <p:extLst>
      <p:ext uri="{BB962C8B-B14F-4D97-AF65-F5344CB8AC3E}">
        <p14:creationId xmlns:p14="http://schemas.microsoft.com/office/powerpoint/2010/main" val="188561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RECALL: What is FX Exposure Risk?</a:t>
            </a:r>
          </a:p>
        </p:txBody>
      </p:sp>
      <p:sp>
        <p:nvSpPr>
          <p:cNvPr id="13315" name="Rectangle 3"/>
          <p:cNvSpPr>
            <a:spLocks noGrp="1" noChangeArrowheads="1"/>
          </p:cNvSpPr>
          <p:nvPr>
            <p:ph type="body" idx="1"/>
          </p:nvPr>
        </p:nvSpPr>
        <p:spPr/>
        <p:txBody>
          <a:bodyPr/>
          <a:lstStyle/>
          <a:p>
            <a:pPr eaLnBrk="1" hangingPunct="1"/>
            <a:r>
              <a:rPr lang="en-US"/>
              <a:t>It is a measure of the potential change in the firm’s cash flows,  market value, balance sheet and income statement because of a change in exchange rates.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96815-04DB-4C8C-9A70-6F934CF099DD}"/>
              </a:ext>
            </a:extLst>
          </p:cNvPr>
          <p:cNvSpPr>
            <a:spLocks noGrp="1"/>
          </p:cNvSpPr>
          <p:nvPr>
            <p:ph idx="1"/>
          </p:nvPr>
        </p:nvSpPr>
        <p:spPr>
          <a:xfrm>
            <a:off x="584200" y="1143508"/>
            <a:ext cx="7772400" cy="4050792"/>
          </a:xfrm>
        </p:spPr>
        <p:txBody>
          <a:bodyPr/>
          <a:lstStyle/>
          <a:p>
            <a:r>
              <a:rPr lang="en-US" dirty="0"/>
              <a:t>d. Compare the prices and volumes for the first quarter of each of the three years shown. Who has benefited the most from the exchange rate changes?</a:t>
            </a:r>
          </a:p>
        </p:txBody>
      </p:sp>
      <p:pic>
        <p:nvPicPr>
          <p:cNvPr id="4" name="Picture 3">
            <a:extLst>
              <a:ext uri="{FF2B5EF4-FFF2-40B4-BE49-F238E27FC236}">
                <a16:creationId xmlns:a16="http://schemas.microsoft.com/office/drawing/2014/main" id="{6DB8C202-9064-48D0-854A-3F92053C7B3E}"/>
              </a:ext>
            </a:extLst>
          </p:cNvPr>
          <p:cNvPicPr>
            <a:picLocks noChangeAspect="1"/>
          </p:cNvPicPr>
          <p:nvPr/>
        </p:nvPicPr>
        <p:blipFill>
          <a:blip r:embed="rId3"/>
          <a:stretch>
            <a:fillRect/>
          </a:stretch>
        </p:blipFill>
        <p:spPr>
          <a:xfrm>
            <a:off x="78317" y="2451100"/>
            <a:ext cx="9045726" cy="3492500"/>
          </a:xfrm>
          <a:prstGeom prst="rect">
            <a:avLst/>
          </a:prstGeom>
        </p:spPr>
      </p:pic>
    </p:spTree>
    <p:extLst>
      <p:ext uri="{BB962C8B-B14F-4D97-AF65-F5344CB8AC3E}">
        <p14:creationId xmlns:p14="http://schemas.microsoft.com/office/powerpoint/2010/main" val="220284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96815-04DB-4C8C-9A70-6F934CF099DD}"/>
              </a:ext>
            </a:extLst>
          </p:cNvPr>
          <p:cNvSpPr>
            <a:spLocks noGrp="1"/>
          </p:cNvSpPr>
          <p:nvPr>
            <p:ph idx="1"/>
          </p:nvPr>
        </p:nvSpPr>
        <p:spPr>
          <a:xfrm>
            <a:off x="584200" y="1143508"/>
            <a:ext cx="7772400" cy="4050792"/>
          </a:xfrm>
        </p:spPr>
        <p:txBody>
          <a:bodyPr/>
          <a:lstStyle/>
          <a:p>
            <a:r>
              <a:rPr lang="en-US" dirty="0"/>
              <a:t>d. Compare the prices and volumes for the first quarter of each of the three years shown. Who has benefited the most from the exchange rate changes?</a:t>
            </a:r>
          </a:p>
        </p:txBody>
      </p:sp>
      <p:pic>
        <p:nvPicPr>
          <p:cNvPr id="2" name="Picture 1">
            <a:extLst>
              <a:ext uri="{FF2B5EF4-FFF2-40B4-BE49-F238E27FC236}">
                <a16:creationId xmlns:a16="http://schemas.microsoft.com/office/drawing/2014/main" id="{29DD324B-A172-479A-B463-B262C71F0EDA}"/>
              </a:ext>
            </a:extLst>
          </p:cNvPr>
          <p:cNvPicPr>
            <a:picLocks noChangeAspect="1"/>
          </p:cNvPicPr>
          <p:nvPr/>
        </p:nvPicPr>
        <p:blipFill>
          <a:blip r:embed="rId3"/>
          <a:stretch>
            <a:fillRect/>
          </a:stretch>
        </p:blipFill>
        <p:spPr>
          <a:xfrm>
            <a:off x="584199" y="2528824"/>
            <a:ext cx="8338409" cy="1814576"/>
          </a:xfrm>
          <a:prstGeom prst="rect">
            <a:avLst/>
          </a:prstGeom>
        </p:spPr>
      </p:pic>
      <p:sp>
        <p:nvSpPr>
          <p:cNvPr id="5" name="TextBox 4">
            <a:extLst>
              <a:ext uri="{FF2B5EF4-FFF2-40B4-BE49-F238E27FC236}">
                <a16:creationId xmlns:a16="http://schemas.microsoft.com/office/drawing/2014/main" id="{30E69D9C-BE10-4C2F-8C14-E5E2F893B65B}"/>
              </a:ext>
            </a:extLst>
          </p:cNvPr>
          <p:cNvSpPr txBox="1"/>
          <p:nvPr/>
        </p:nvSpPr>
        <p:spPr>
          <a:xfrm>
            <a:off x="1150208" y="4686300"/>
            <a:ext cx="4247292" cy="369332"/>
          </a:xfrm>
          <a:prstGeom prst="rect">
            <a:avLst/>
          </a:prstGeom>
          <a:noFill/>
        </p:spPr>
        <p:txBody>
          <a:bodyPr wrap="square" rtlCol="0">
            <a:spAutoFit/>
          </a:bodyPr>
          <a:lstStyle/>
          <a:p>
            <a:r>
              <a:rPr lang="en-US" dirty="0"/>
              <a:t>(€24.79 - €33.57) / €33.57 = -26.15% </a:t>
            </a:r>
          </a:p>
        </p:txBody>
      </p:sp>
      <p:cxnSp>
        <p:nvCxnSpPr>
          <p:cNvPr id="7" name="Straight Arrow Connector 6">
            <a:extLst>
              <a:ext uri="{FF2B5EF4-FFF2-40B4-BE49-F238E27FC236}">
                <a16:creationId xmlns:a16="http://schemas.microsoft.com/office/drawing/2014/main" id="{EBE76E21-544F-4278-84D5-CB8269629FF9}"/>
              </a:ext>
            </a:extLst>
          </p:cNvPr>
          <p:cNvCxnSpPr/>
          <p:nvPr/>
        </p:nvCxnSpPr>
        <p:spPr>
          <a:xfrm flipV="1">
            <a:off x="5219700" y="3429000"/>
            <a:ext cx="303530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6F34F72-D34F-4FC0-BE11-F913E4C0D1B0}"/>
              </a:ext>
            </a:extLst>
          </p:cNvPr>
          <p:cNvSpPr txBox="1"/>
          <p:nvPr/>
        </p:nvSpPr>
        <p:spPr>
          <a:xfrm>
            <a:off x="1442308" y="5359384"/>
            <a:ext cx="5237892" cy="369332"/>
          </a:xfrm>
          <a:prstGeom prst="rect">
            <a:avLst/>
          </a:prstGeom>
          <a:noFill/>
        </p:spPr>
        <p:txBody>
          <a:bodyPr wrap="square" rtlCol="0">
            <a:spAutoFit/>
          </a:bodyPr>
          <a:lstStyle/>
          <a:p>
            <a:r>
              <a:rPr lang="en-US" dirty="0"/>
              <a:t>(€5,949.18 - €6,713.1) / €5,949.18 = -11.37% </a:t>
            </a:r>
          </a:p>
        </p:txBody>
      </p:sp>
      <p:cxnSp>
        <p:nvCxnSpPr>
          <p:cNvPr id="10" name="Straight Arrow Connector 9">
            <a:extLst>
              <a:ext uri="{FF2B5EF4-FFF2-40B4-BE49-F238E27FC236}">
                <a16:creationId xmlns:a16="http://schemas.microsoft.com/office/drawing/2014/main" id="{F32C25D0-C384-4B77-BF95-2A2DDA593764}"/>
              </a:ext>
            </a:extLst>
          </p:cNvPr>
          <p:cNvCxnSpPr/>
          <p:nvPr/>
        </p:nvCxnSpPr>
        <p:spPr>
          <a:xfrm flipV="1">
            <a:off x="5918200" y="4000500"/>
            <a:ext cx="2336800" cy="132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E0457EF-6240-4798-9AF5-F4FB6BEC4E8C}"/>
              </a:ext>
            </a:extLst>
          </p:cNvPr>
          <p:cNvSpPr txBox="1"/>
          <p:nvPr/>
        </p:nvSpPr>
        <p:spPr>
          <a:xfrm>
            <a:off x="1955800" y="5994400"/>
            <a:ext cx="3759200" cy="369332"/>
          </a:xfrm>
          <a:prstGeom prst="rect">
            <a:avLst/>
          </a:prstGeom>
          <a:noFill/>
        </p:spPr>
        <p:txBody>
          <a:bodyPr wrap="square" rtlCol="0">
            <a:spAutoFit/>
          </a:bodyPr>
          <a:lstStyle/>
          <a:p>
            <a:r>
              <a:rPr lang="en-US" dirty="0"/>
              <a:t>(£5,400-£4,500)/£4,500 = +20% </a:t>
            </a:r>
          </a:p>
        </p:txBody>
      </p:sp>
      <p:cxnSp>
        <p:nvCxnSpPr>
          <p:cNvPr id="13" name="Straight Arrow Connector 12">
            <a:extLst>
              <a:ext uri="{FF2B5EF4-FFF2-40B4-BE49-F238E27FC236}">
                <a16:creationId xmlns:a16="http://schemas.microsoft.com/office/drawing/2014/main" id="{452557C3-A486-4045-AB67-1335E0399308}"/>
              </a:ext>
            </a:extLst>
          </p:cNvPr>
          <p:cNvCxnSpPr>
            <a:stCxn id="11" idx="3"/>
          </p:cNvCxnSpPr>
          <p:nvPr/>
        </p:nvCxnSpPr>
        <p:spPr>
          <a:xfrm flipV="1">
            <a:off x="5715000" y="4343400"/>
            <a:ext cx="2641600" cy="183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97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96815-04DB-4C8C-9A70-6F934CF099DD}"/>
              </a:ext>
            </a:extLst>
          </p:cNvPr>
          <p:cNvSpPr>
            <a:spLocks noGrp="1"/>
          </p:cNvSpPr>
          <p:nvPr>
            <p:ph idx="1"/>
          </p:nvPr>
        </p:nvSpPr>
        <p:spPr>
          <a:xfrm>
            <a:off x="584200" y="1143508"/>
            <a:ext cx="7772400" cy="4050792"/>
          </a:xfrm>
        </p:spPr>
        <p:txBody>
          <a:bodyPr/>
          <a:lstStyle/>
          <a:p>
            <a:r>
              <a:rPr lang="en-US" dirty="0"/>
              <a:t>d. Compare the prices and volumes for the first quarter of each of the three years shown. Who has benefited the most from the exchange rate changes?</a:t>
            </a:r>
          </a:p>
        </p:txBody>
      </p:sp>
      <p:pic>
        <p:nvPicPr>
          <p:cNvPr id="2" name="Picture 1">
            <a:extLst>
              <a:ext uri="{FF2B5EF4-FFF2-40B4-BE49-F238E27FC236}">
                <a16:creationId xmlns:a16="http://schemas.microsoft.com/office/drawing/2014/main" id="{29DD324B-A172-479A-B463-B262C71F0EDA}"/>
              </a:ext>
            </a:extLst>
          </p:cNvPr>
          <p:cNvPicPr>
            <a:picLocks noChangeAspect="1"/>
          </p:cNvPicPr>
          <p:nvPr/>
        </p:nvPicPr>
        <p:blipFill>
          <a:blip r:embed="rId3"/>
          <a:stretch>
            <a:fillRect/>
          </a:stretch>
        </p:blipFill>
        <p:spPr>
          <a:xfrm>
            <a:off x="584199" y="1944624"/>
            <a:ext cx="8338409" cy="1814576"/>
          </a:xfrm>
          <a:prstGeom prst="rect">
            <a:avLst/>
          </a:prstGeom>
        </p:spPr>
      </p:pic>
      <p:pic>
        <p:nvPicPr>
          <p:cNvPr id="9" name="Picture 8">
            <a:extLst>
              <a:ext uri="{FF2B5EF4-FFF2-40B4-BE49-F238E27FC236}">
                <a16:creationId xmlns:a16="http://schemas.microsoft.com/office/drawing/2014/main" id="{F8D94DC6-583A-4844-B410-D168FFCC1E3F}"/>
              </a:ext>
            </a:extLst>
          </p:cNvPr>
          <p:cNvPicPr>
            <a:picLocks noChangeAspect="1"/>
          </p:cNvPicPr>
          <p:nvPr/>
        </p:nvPicPr>
        <p:blipFill>
          <a:blip r:embed="rId4"/>
          <a:stretch>
            <a:fillRect/>
          </a:stretch>
        </p:blipFill>
        <p:spPr>
          <a:xfrm>
            <a:off x="1599497" y="3899916"/>
            <a:ext cx="6307812" cy="1814576"/>
          </a:xfrm>
          <a:prstGeom prst="rect">
            <a:avLst/>
          </a:prstGeom>
        </p:spPr>
      </p:pic>
      <p:sp>
        <p:nvSpPr>
          <p:cNvPr id="12" name="Rectangle 11">
            <a:extLst>
              <a:ext uri="{FF2B5EF4-FFF2-40B4-BE49-F238E27FC236}">
                <a16:creationId xmlns:a16="http://schemas.microsoft.com/office/drawing/2014/main" id="{9FD3E2FF-B47D-4E28-9387-08181746FA9B}"/>
              </a:ext>
            </a:extLst>
          </p:cNvPr>
          <p:cNvSpPr/>
          <p:nvPr/>
        </p:nvSpPr>
        <p:spPr>
          <a:xfrm>
            <a:off x="908050" y="5855208"/>
            <a:ext cx="7124700" cy="923330"/>
          </a:xfrm>
          <a:prstGeom prst="rect">
            <a:avLst/>
          </a:prstGeom>
        </p:spPr>
        <p:txBody>
          <a:bodyPr wrap="square">
            <a:spAutoFit/>
          </a:bodyPr>
          <a:lstStyle/>
          <a:p>
            <a:r>
              <a:rPr lang="en-US" dirty="0"/>
              <a:t>Clearly Airbus has captured the majority of the benefits as its cost per engine (-26.1%) and total costs of purchases have fell dramatically (-11.4%).</a:t>
            </a:r>
          </a:p>
        </p:txBody>
      </p:sp>
    </p:spTree>
    <p:extLst>
      <p:ext uri="{BB962C8B-B14F-4D97-AF65-F5344CB8AC3E}">
        <p14:creationId xmlns:p14="http://schemas.microsoft.com/office/powerpoint/2010/main" val="35670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Terminology</a:t>
            </a:r>
          </a:p>
        </p:txBody>
      </p:sp>
      <p:sp>
        <p:nvSpPr>
          <p:cNvPr id="3" name="Content Placeholder 2"/>
          <p:cNvSpPr>
            <a:spLocks noGrp="1"/>
          </p:cNvSpPr>
          <p:nvPr>
            <p:ph idx="1"/>
          </p:nvPr>
        </p:nvSpPr>
        <p:spPr>
          <a:xfrm>
            <a:off x="533400" y="1600200"/>
            <a:ext cx="8331200" cy="5435600"/>
          </a:xfrm>
        </p:spPr>
        <p:txBody>
          <a:bodyPr>
            <a:normAutofit/>
          </a:bodyPr>
          <a:lstStyle/>
          <a:p>
            <a:r>
              <a:rPr lang="en-US" altLang="en-US" sz="1800" b="1" dirty="0"/>
              <a:t>FX (Exchange rate) risk </a:t>
            </a:r>
            <a:r>
              <a:rPr lang="en-US" altLang="en-US" sz="1800" dirty="0"/>
              <a:t>implies </a:t>
            </a:r>
            <a:r>
              <a:rPr lang="en-US" altLang="en-US" sz="1800" b="1" dirty="0"/>
              <a:t>volatility of the future spot rate</a:t>
            </a:r>
            <a:r>
              <a:rPr lang="en-US" altLang="en-US" sz="1800" dirty="0"/>
              <a:t>.  </a:t>
            </a:r>
            <a:r>
              <a:rPr lang="en-US" altLang="en-US" sz="1800" b="1" dirty="0"/>
              <a:t>Standard deviation or variance </a:t>
            </a:r>
            <a:r>
              <a:rPr lang="en-US" altLang="en-US" sz="1800" dirty="0"/>
              <a:t>of the changes in future spot rate are the </a:t>
            </a:r>
            <a:r>
              <a:rPr lang="en-US" altLang="en-US" sz="1800" b="1" dirty="0"/>
              <a:t>possible measures of exchange rate risk</a:t>
            </a:r>
            <a:r>
              <a:rPr lang="en-US" altLang="en-US" sz="1800" dirty="0"/>
              <a:t>.</a:t>
            </a:r>
          </a:p>
          <a:p>
            <a:pPr lvl="1"/>
            <a:r>
              <a:rPr lang="en-US" altLang="en-US" sz="1600" dirty="0"/>
              <a:t>High exchange rate risk means that future spot rate changes may have substantial deviations from expected changes.  </a:t>
            </a:r>
          </a:p>
          <a:p>
            <a:r>
              <a:rPr lang="en-US" altLang="en-US" sz="1800" b="1" dirty="0"/>
              <a:t>FX Exposure </a:t>
            </a:r>
            <a:r>
              <a:rPr lang="en-US" altLang="en-US" sz="1800" dirty="0"/>
              <a:t>is the </a:t>
            </a:r>
            <a:r>
              <a:rPr lang="en-US" altLang="en-US" sz="1800" b="1" dirty="0"/>
              <a:t>foreign currency value of a foreign currency denominated asset or liability</a:t>
            </a:r>
            <a:r>
              <a:rPr lang="en-US" altLang="en-US" sz="1800" dirty="0"/>
              <a:t>; it is simply a foreign currency amount</a:t>
            </a:r>
          </a:p>
          <a:p>
            <a:r>
              <a:rPr lang="en-US" altLang="en-US" sz="1800" b="1" dirty="0"/>
              <a:t>Foreign Exchange Exposure Elasticity </a:t>
            </a:r>
            <a:r>
              <a:rPr lang="en-US" altLang="en-US" sz="1800" dirty="0"/>
              <a:t>is a </a:t>
            </a:r>
            <a:r>
              <a:rPr lang="en-US" altLang="en-US" sz="1800" b="1" dirty="0"/>
              <a:t>numerical measure </a:t>
            </a:r>
            <a:r>
              <a:rPr lang="en-US" altLang="en-US" sz="1800" dirty="0"/>
              <a:t>of how </a:t>
            </a:r>
            <a:r>
              <a:rPr lang="en-US" altLang="en-US" sz="1800" b="1" dirty="0"/>
              <a:t>sensitive</a:t>
            </a:r>
            <a:r>
              <a:rPr lang="en-US" altLang="en-US" sz="1800" dirty="0"/>
              <a:t> the </a:t>
            </a:r>
            <a:r>
              <a:rPr lang="en-US" altLang="en-US" sz="1800" b="1" dirty="0"/>
              <a:t>financial position of a firm is to changes in the exchange rate</a:t>
            </a:r>
            <a:r>
              <a:rPr lang="en-US" altLang="en-US" sz="1800" dirty="0"/>
              <a:t>.</a:t>
            </a:r>
            <a:r>
              <a:rPr lang="en-US" altLang="en-US" sz="1800" b="1" dirty="0"/>
              <a:t> </a:t>
            </a:r>
          </a:p>
          <a:p>
            <a:r>
              <a:rPr lang="en-US" sz="1800" b="1" dirty="0"/>
              <a:t>Foreign Exposure Risk </a:t>
            </a:r>
            <a:r>
              <a:rPr lang="en-US" sz="1800" dirty="0"/>
              <a:t>the </a:t>
            </a:r>
            <a:r>
              <a:rPr lang="en-US" sz="1800" b="1" dirty="0"/>
              <a:t>change in the dollar value of FX exposure  </a:t>
            </a:r>
            <a:r>
              <a:rPr lang="en-US" sz="1800" dirty="0"/>
              <a:t>for </a:t>
            </a:r>
            <a:r>
              <a:rPr lang="en-US" sz="1800" b="1" dirty="0"/>
              <a:t>a given change in the spot rate</a:t>
            </a:r>
            <a:r>
              <a:rPr lang="en-US" sz="1800" dirty="0"/>
              <a:t>.  </a:t>
            </a:r>
          </a:p>
          <a:p>
            <a:r>
              <a:rPr lang="en-US" sz="1800" dirty="0"/>
              <a:t>In general settings, </a:t>
            </a:r>
            <a:r>
              <a:rPr lang="en-US" sz="1800" b="1" dirty="0"/>
              <a:t>FX exposure </a:t>
            </a:r>
            <a:r>
              <a:rPr lang="en-US" sz="1800" dirty="0"/>
              <a:t>and </a:t>
            </a:r>
            <a:r>
              <a:rPr lang="en-US" sz="1800" b="1" dirty="0"/>
              <a:t>FX Exposure risk </a:t>
            </a:r>
            <a:r>
              <a:rPr lang="en-US" sz="1800" dirty="0"/>
              <a:t>are used interchangeably; the meaning varies depending on the context; sometimes it implies simply the size of foreign currency asset or liability  and sometimes the risk arising from the change in the value of that foreign currency asset or liability.</a:t>
            </a:r>
          </a:p>
        </p:txBody>
      </p:sp>
    </p:spTree>
    <p:extLst>
      <p:ext uri="{BB962C8B-B14F-4D97-AF65-F5344CB8AC3E}">
        <p14:creationId xmlns:p14="http://schemas.microsoft.com/office/powerpoint/2010/main" val="31186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Types of FX Exposure</a:t>
            </a:r>
          </a:p>
        </p:txBody>
      </p:sp>
      <p:sp>
        <p:nvSpPr>
          <p:cNvPr id="14339" name="Rectangle 3"/>
          <p:cNvSpPr>
            <a:spLocks noGrp="1" noChangeArrowheads="1"/>
          </p:cNvSpPr>
          <p:nvPr>
            <p:ph type="body" idx="1"/>
          </p:nvPr>
        </p:nvSpPr>
        <p:spPr/>
        <p:txBody>
          <a:bodyPr/>
          <a:lstStyle/>
          <a:p>
            <a:pPr eaLnBrk="1" hangingPunct="1"/>
            <a:r>
              <a:rPr lang="en-US" dirty="0"/>
              <a:t>Transaction Exposure</a:t>
            </a:r>
          </a:p>
          <a:p>
            <a:pPr eaLnBrk="1" hangingPunct="1"/>
            <a:r>
              <a:rPr lang="en-US" dirty="0"/>
              <a:t>Operating Exposure-Economic exposure, Competitive Exposure</a:t>
            </a:r>
          </a:p>
          <a:p>
            <a:pPr eaLnBrk="1" hangingPunct="1"/>
            <a:r>
              <a:rPr lang="en-US" dirty="0"/>
              <a:t>Translation Exposure</a:t>
            </a:r>
          </a:p>
        </p:txBody>
      </p:sp>
      <p:sp>
        <p:nvSpPr>
          <p:cNvPr id="2" name="Oval 1">
            <a:extLst>
              <a:ext uri="{FF2B5EF4-FFF2-40B4-BE49-F238E27FC236}">
                <a16:creationId xmlns:a16="http://schemas.microsoft.com/office/drawing/2014/main" id="{1FAAF2F7-C99D-42C5-AE08-21BDF1D364E5}"/>
              </a:ext>
            </a:extLst>
          </p:cNvPr>
          <p:cNvSpPr/>
          <p:nvPr/>
        </p:nvSpPr>
        <p:spPr>
          <a:xfrm>
            <a:off x="602166" y="2430966"/>
            <a:ext cx="7281746" cy="8474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85800" y="484632"/>
            <a:ext cx="8458200" cy="1609344"/>
          </a:xfrm>
        </p:spPr>
        <p:txBody>
          <a:bodyPr/>
          <a:lstStyle/>
          <a:p>
            <a:pPr eaLnBrk="1" hangingPunct="1"/>
            <a:r>
              <a:rPr lang="en-US" dirty="0"/>
              <a:t>RECALL: What is </a:t>
            </a:r>
            <a:r>
              <a:rPr lang="en-US" dirty="0">
                <a:solidFill>
                  <a:srgbClr val="C00000"/>
                </a:solidFill>
              </a:rPr>
              <a:t>Transaction</a:t>
            </a:r>
            <a:r>
              <a:rPr lang="en-US" dirty="0"/>
              <a:t> Exposure?</a:t>
            </a:r>
          </a:p>
        </p:txBody>
      </p:sp>
      <p:sp>
        <p:nvSpPr>
          <p:cNvPr id="15363" name="Rectangle 1027"/>
          <p:cNvSpPr>
            <a:spLocks noGrp="1" noChangeArrowheads="1"/>
          </p:cNvSpPr>
          <p:nvPr>
            <p:ph type="body" idx="1"/>
          </p:nvPr>
        </p:nvSpPr>
        <p:spPr/>
        <p:txBody>
          <a:bodyPr>
            <a:normAutofit fontScale="92500"/>
          </a:bodyPr>
          <a:lstStyle/>
          <a:p>
            <a:pPr eaLnBrk="1" hangingPunct="1"/>
            <a:r>
              <a:rPr lang="en-US" sz="2800" dirty="0"/>
              <a:t>It is the exposure arising from </a:t>
            </a:r>
            <a:r>
              <a:rPr lang="en-US" sz="2800" b="1" u="sng" dirty="0"/>
              <a:t>contractual </a:t>
            </a:r>
            <a:r>
              <a:rPr lang="en-US" sz="2800" b="1" dirty="0"/>
              <a:t>cash flows denominated</a:t>
            </a:r>
            <a:r>
              <a:rPr lang="en-US" sz="2800" dirty="0"/>
              <a:t> in foreign currencies.</a:t>
            </a:r>
          </a:p>
          <a:p>
            <a:pPr eaLnBrk="1" hangingPunct="1"/>
            <a:r>
              <a:rPr lang="en-US" sz="2800" dirty="0"/>
              <a:t>The amount of </a:t>
            </a:r>
            <a:r>
              <a:rPr lang="en-US" sz="2800" b="1" dirty="0"/>
              <a:t>future cash flows from contracted transactions</a:t>
            </a:r>
            <a:r>
              <a:rPr lang="en-US" sz="2800" dirty="0"/>
              <a:t> that </a:t>
            </a:r>
            <a:r>
              <a:rPr lang="en-US" sz="2800" b="1" dirty="0"/>
              <a:t>can be affected by exchange rate fluctuations</a:t>
            </a:r>
            <a:r>
              <a:rPr lang="en-US" sz="2800" dirty="0"/>
              <a:t> is referred to as transaction exposure.</a:t>
            </a:r>
          </a:p>
          <a:p>
            <a:pPr eaLnBrk="1" hangingPunct="1"/>
            <a:r>
              <a:rPr lang="en-US" sz="2800" dirty="0">
                <a:solidFill>
                  <a:srgbClr val="FF0000"/>
                </a:solidFill>
              </a:rPr>
              <a:t>Accounts Receivable, Accounts Payable, Scheduled interest and principle payments in foreign currencies are typical examples of transaction exposure.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5DB2-2092-4912-A736-9394E39D34DC}"/>
              </a:ext>
            </a:extLst>
          </p:cNvPr>
          <p:cNvSpPr>
            <a:spLocks noGrp="1"/>
          </p:cNvSpPr>
          <p:nvPr>
            <p:ph type="title"/>
          </p:nvPr>
        </p:nvSpPr>
        <p:spPr>
          <a:xfrm>
            <a:off x="685800" y="484632"/>
            <a:ext cx="8141208" cy="1609344"/>
          </a:xfrm>
        </p:spPr>
        <p:txBody>
          <a:bodyPr/>
          <a:lstStyle/>
          <a:p>
            <a:r>
              <a:rPr lang="en-US" dirty="0"/>
              <a:t>RECALL: What is </a:t>
            </a:r>
            <a:r>
              <a:rPr lang="en-US" dirty="0">
                <a:solidFill>
                  <a:srgbClr val="C00000"/>
                </a:solidFill>
              </a:rPr>
              <a:t>Translation</a:t>
            </a:r>
            <a:r>
              <a:rPr lang="en-US" dirty="0"/>
              <a:t> exposure?</a:t>
            </a:r>
          </a:p>
        </p:txBody>
      </p:sp>
      <p:sp>
        <p:nvSpPr>
          <p:cNvPr id="3" name="Content Placeholder 2">
            <a:extLst>
              <a:ext uri="{FF2B5EF4-FFF2-40B4-BE49-F238E27FC236}">
                <a16:creationId xmlns:a16="http://schemas.microsoft.com/office/drawing/2014/main" id="{FD62F585-FF6B-4057-A5E5-968E1E055172}"/>
              </a:ext>
            </a:extLst>
          </p:cNvPr>
          <p:cNvSpPr>
            <a:spLocks noGrp="1"/>
          </p:cNvSpPr>
          <p:nvPr>
            <p:ph idx="1"/>
          </p:nvPr>
        </p:nvSpPr>
        <p:spPr/>
        <p:txBody>
          <a:bodyPr>
            <a:normAutofit fontScale="92500" lnSpcReduction="10000"/>
          </a:bodyPr>
          <a:lstStyle/>
          <a:p>
            <a:r>
              <a:rPr lang="en-US" dirty="0"/>
              <a:t>Translation Exposure arises </a:t>
            </a:r>
            <a:r>
              <a:rPr lang="en-US" dirty="0">
                <a:solidFill>
                  <a:srgbClr val="C00000"/>
                </a:solidFill>
              </a:rPr>
              <a:t>because financial statements of foreign subsidiaries</a:t>
            </a:r>
            <a:r>
              <a:rPr lang="en-US" dirty="0"/>
              <a:t> – which are stated in foreign currency – must be </a:t>
            </a:r>
            <a:r>
              <a:rPr lang="en-US" dirty="0">
                <a:solidFill>
                  <a:srgbClr val="C00000"/>
                </a:solidFill>
              </a:rPr>
              <a:t>restated in the parent’s reporting currency</a:t>
            </a:r>
            <a:r>
              <a:rPr lang="en-US" dirty="0"/>
              <a:t>, so that the firm can prepare </a:t>
            </a:r>
            <a:r>
              <a:rPr lang="en-US" dirty="0">
                <a:solidFill>
                  <a:srgbClr val="C00000"/>
                </a:solidFill>
              </a:rPr>
              <a:t>consolidated financial statements</a:t>
            </a:r>
            <a:r>
              <a:rPr lang="en-US" dirty="0"/>
              <a:t>. </a:t>
            </a:r>
          </a:p>
          <a:p>
            <a:r>
              <a:rPr lang="en-US" dirty="0"/>
              <a:t>Example: Foreign subsidiary of U.S. =&gt; must restate foreign currency denominated financial statements into U.S. dollars so that the foreign values can be added to the parents (U.S.) dollar denominated balance sheet</a:t>
            </a:r>
          </a:p>
          <a:p>
            <a:r>
              <a:rPr lang="en-US" dirty="0"/>
              <a:t>This is an accounting process, called translation</a:t>
            </a:r>
          </a:p>
          <a:p>
            <a:r>
              <a:rPr lang="en-US" dirty="0"/>
              <a:t>Translation exposure is the potential for a change (plus or minus) in the parents (here U.S.) net worth and/or net income results from a change in exchange rates since the last translation. </a:t>
            </a:r>
          </a:p>
          <a:p>
            <a:r>
              <a:rPr lang="en-US" dirty="0"/>
              <a:t>Several methods of translation </a:t>
            </a:r>
          </a:p>
        </p:txBody>
      </p:sp>
    </p:spTree>
    <p:extLst>
      <p:ext uri="{BB962C8B-B14F-4D97-AF65-F5344CB8AC3E}">
        <p14:creationId xmlns:p14="http://schemas.microsoft.com/office/powerpoint/2010/main" val="322910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RECALL: Economic Exposure</a:t>
            </a:r>
          </a:p>
        </p:txBody>
      </p:sp>
      <p:sp>
        <p:nvSpPr>
          <p:cNvPr id="4" name="Content Placeholder 3"/>
          <p:cNvSpPr>
            <a:spLocks noGrp="1"/>
          </p:cNvSpPr>
          <p:nvPr>
            <p:ph idx="1"/>
          </p:nvPr>
        </p:nvSpPr>
        <p:spPr>
          <a:xfrm>
            <a:off x="571500" y="1714500"/>
            <a:ext cx="8001000" cy="4906963"/>
          </a:xfrm>
        </p:spPr>
        <p:txBody>
          <a:bodyPr>
            <a:normAutofit/>
          </a:bodyPr>
          <a:lstStyle/>
          <a:p>
            <a:r>
              <a:rPr lang="en-US" altLang="en-US" sz="2400" dirty="0">
                <a:solidFill>
                  <a:srgbClr val="C00000"/>
                </a:solidFill>
              </a:rPr>
              <a:t>Operating exposure</a:t>
            </a:r>
            <a:r>
              <a:rPr lang="en-US" altLang="en-US" sz="2400" dirty="0"/>
              <a:t>, also called </a:t>
            </a:r>
            <a:r>
              <a:rPr lang="en-US" altLang="en-US" sz="2400" dirty="0">
                <a:solidFill>
                  <a:srgbClr val="C00000"/>
                </a:solidFill>
              </a:rPr>
              <a:t>economic exposure</a:t>
            </a:r>
            <a:r>
              <a:rPr lang="en-US" altLang="en-US" sz="2400" dirty="0"/>
              <a:t>, </a:t>
            </a:r>
            <a:r>
              <a:rPr lang="en-US" altLang="en-US" sz="2400" dirty="0">
                <a:solidFill>
                  <a:srgbClr val="C00000"/>
                </a:solidFill>
              </a:rPr>
              <a:t>competitive exposure</a:t>
            </a:r>
            <a:r>
              <a:rPr lang="en-US" altLang="en-US" sz="2400" dirty="0"/>
              <a:t>, and even strategic exposure, on occasion, </a:t>
            </a:r>
          </a:p>
          <a:p>
            <a:r>
              <a:rPr lang="en-GB" sz="2400" dirty="0">
                <a:solidFill>
                  <a:schemeClr val="tx1"/>
                </a:solidFill>
                <a:latin typeface="+mn-lt"/>
                <a:ea typeface="+mn-ea"/>
                <a:cs typeface="+mn-cs"/>
              </a:rPr>
              <a:t>Economic exposure arises when the </a:t>
            </a:r>
            <a:r>
              <a:rPr lang="en-GB" sz="2400" b="1" dirty="0">
                <a:solidFill>
                  <a:srgbClr val="C00000"/>
                </a:solidFill>
                <a:latin typeface="+mn-lt"/>
                <a:ea typeface="+mn-ea"/>
                <a:cs typeface="+mn-cs"/>
              </a:rPr>
              <a:t>present value of a firm's expected cash flows changes</a:t>
            </a:r>
            <a:r>
              <a:rPr lang="en-GB" sz="2400" dirty="0">
                <a:solidFill>
                  <a:srgbClr val="C00000"/>
                </a:solidFill>
                <a:latin typeface="+mn-lt"/>
                <a:ea typeface="+mn-ea"/>
                <a:cs typeface="+mn-cs"/>
              </a:rPr>
              <a:t> </a:t>
            </a:r>
            <a:r>
              <a:rPr lang="en-GB" sz="2400" dirty="0">
                <a:solidFill>
                  <a:schemeClr val="tx1"/>
                </a:solidFill>
                <a:latin typeface="+mn-lt"/>
                <a:ea typeface="+mn-ea"/>
                <a:cs typeface="+mn-cs"/>
              </a:rPr>
              <a:t>due to an </a:t>
            </a:r>
            <a:r>
              <a:rPr lang="en-GB" sz="2400" b="1" i="1" u="sng" dirty="0">
                <a:solidFill>
                  <a:srgbClr val="C00000"/>
                </a:solidFill>
                <a:latin typeface="+mn-lt"/>
                <a:ea typeface="+mn-ea"/>
                <a:cs typeface="+mn-cs"/>
              </a:rPr>
              <a:t>unexpected</a:t>
            </a:r>
            <a:r>
              <a:rPr lang="en-GB" sz="2400" b="1" i="1" dirty="0">
                <a:solidFill>
                  <a:srgbClr val="C00000"/>
                </a:solidFill>
                <a:latin typeface="+mn-lt"/>
                <a:ea typeface="+mn-ea"/>
                <a:cs typeface="+mn-cs"/>
              </a:rPr>
              <a:t> </a:t>
            </a:r>
            <a:r>
              <a:rPr lang="en-GB" sz="2400" b="1" dirty="0">
                <a:solidFill>
                  <a:srgbClr val="C00000"/>
                </a:solidFill>
                <a:latin typeface="+mn-lt"/>
                <a:ea typeface="+mn-ea"/>
                <a:cs typeface="+mn-cs"/>
              </a:rPr>
              <a:t>change in exchange rates</a:t>
            </a:r>
            <a:r>
              <a:rPr lang="en-GB" sz="2400" dirty="0">
                <a:solidFill>
                  <a:schemeClr val="tx1"/>
                </a:solidFill>
                <a:latin typeface="+mn-lt"/>
                <a:ea typeface="+mn-ea"/>
                <a:cs typeface="+mn-cs"/>
              </a:rPr>
              <a:t>. </a:t>
            </a:r>
          </a:p>
          <a:p>
            <a:r>
              <a:rPr lang="en-GB" sz="2400" dirty="0">
                <a:solidFill>
                  <a:schemeClr val="tx1"/>
                </a:solidFill>
                <a:latin typeface="+mn-lt"/>
                <a:ea typeface="+mn-ea"/>
                <a:cs typeface="+mn-cs"/>
              </a:rPr>
              <a:t>Since </a:t>
            </a:r>
            <a:r>
              <a:rPr lang="en-GB" sz="2400" b="1" dirty="0">
                <a:solidFill>
                  <a:schemeClr val="tx1"/>
                </a:solidFill>
                <a:latin typeface="+mn-lt"/>
                <a:ea typeface="+mn-ea"/>
                <a:cs typeface="+mn-cs"/>
              </a:rPr>
              <a:t>economic exposure emphasizes </a:t>
            </a:r>
            <a:r>
              <a:rPr lang="en-GB" sz="2400" dirty="0">
                <a:solidFill>
                  <a:schemeClr val="tx1"/>
                </a:solidFill>
                <a:latin typeface="+mn-lt"/>
                <a:ea typeface="+mn-ea"/>
                <a:cs typeface="+mn-cs"/>
              </a:rPr>
              <a:t>the </a:t>
            </a:r>
            <a:r>
              <a:rPr lang="en-GB" sz="2400" b="1" dirty="0">
                <a:solidFill>
                  <a:schemeClr val="tx1"/>
                </a:solidFill>
                <a:latin typeface="+mn-lt"/>
                <a:ea typeface="+mn-ea"/>
                <a:cs typeface="+mn-cs"/>
              </a:rPr>
              <a:t>impact</a:t>
            </a:r>
            <a:r>
              <a:rPr lang="en-GB" sz="2400" dirty="0">
                <a:solidFill>
                  <a:schemeClr val="tx1"/>
                </a:solidFill>
                <a:latin typeface="+mn-lt"/>
                <a:ea typeface="+mn-ea"/>
                <a:cs typeface="+mn-cs"/>
              </a:rPr>
              <a:t> of </a:t>
            </a:r>
            <a:r>
              <a:rPr lang="en-GB" sz="2400" b="1" dirty="0">
                <a:solidFill>
                  <a:schemeClr val="tx1"/>
                </a:solidFill>
                <a:latin typeface="+mn-lt"/>
                <a:ea typeface="+mn-ea"/>
                <a:cs typeface="+mn-cs"/>
              </a:rPr>
              <a:t>exchange rates </a:t>
            </a:r>
            <a:r>
              <a:rPr lang="en-GB" sz="2400" dirty="0">
                <a:solidFill>
                  <a:schemeClr val="tx1"/>
                </a:solidFill>
                <a:latin typeface="+mn-lt"/>
                <a:ea typeface="+mn-ea"/>
                <a:cs typeface="+mn-cs"/>
              </a:rPr>
              <a:t>on </a:t>
            </a:r>
            <a:r>
              <a:rPr lang="en-GB" sz="2400" b="1" dirty="0">
                <a:solidFill>
                  <a:schemeClr val="tx1"/>
                </a:solidFill>
                <a:latin typeface="+mn-lt"/>
                <a:ea typeface="+mn-ea"/>
                <a:cs typeface="+mn-cs"/>
              </a:rPr>
              <a:t>operating cash flows</a:t>
            </a:r>
            <a:r>
              <a:rPr lang="en-GB" sz="2400" dirty="0">
                <a:solidFill>
                  <a:schemeClr val="tx1"/>
                </a:solidFill>
                <a:latin typeface="+mn-lt"/>
                <a:ea typeface="+mn-ea"/>
                <a:cs typeface="+mn-cs"/>
              </a:rPr>
              <a:t>, economic exposure is also called </a:t>
            </a:r>
            <a:r>
              <a:rPr lang="en-GB" sz="2400" b="1" i="1" dirty="0">
                <a:solidFill>
                  <a:srgbClr val="C00000"/>
                </a:solidFill>
                <a:latin typeface="+mn-lt"/>
                <a:ea typeface="+mn-ea"/>
                <a:cs typeface="+mn-cs"/>
              </a:rPr>
              <a:t>operating</a:t>
            </a:r>
            <a:r>
              <a:rPr lang="en-GB" sz="2400" b="1" dirty="0">
                <a:solidFill>
                  <a:srgbClr val="C00000"/>
                </a:solidFill>
                <a:latin typeface="+mn-lt"/>
                <a:ea typeface="+mn-ea"/>
                <a:cs typeface="+mn-cs"/>
              </a:rPr>
              <a:t> exposure</a:t>
            </a:r>
            <a:r>
              <a:rPr lang="en-GB" sz="2400" dirty="0">
                <a:solidFill>
                  <a:schemeClr val="tx1"/>
                </a:solidFill>
                <a:latin typeface="+mn-lt"/>
                <a:ea typeface="+mn-ea"/>
                <a:cs typeface="+mn-cs"/>
              </a:rPr>
              <a:t>. </a:t>
            </a:r>
          </a:p>
          <a:p>
            <a:r>
              <a:rPr lang="en-GB" sz="2400" dirty="0">
                <a:solidFill>
                  <a:schemeClr val="tx1"/>
                </a:solidFill>
                <a:latin typeface="+mn-lt"/>
                <a:ea typeface="+mn-ea"/>
                <a:cs typeface="+mn-cs"/>
              </a:rPr>
              <a:t>From a long-term perspective, </a:t>
            </a:r>
            <a:r>
              <a:rPr lang="en-GB" sz="2400" dirty="0">
                <a:solidFill>
                  <a:srgbClr val="C00000"/>
                </a:solidFill>
                <a:latin typeface="+mn-lt"/>
                <a:ea typeface="+mn-ea"/>
                <a:cs typeface="+mn-cs"/>
              </a:rPr>
              <a:t>economic exposure is the </a:t>
            </a:r>
            <a:r>
              <a:rPr lang="en-GB" sz="2400" b="1" dirty="0">
                <a:solidFill>
                  <a:srgbClr val="C00000"/>
                </a:solidFill>
                <a:latin typeface="+mn-lt"/>
                <a:ea typeface="+mn-ea"/>
                <a:cs typeface="+mn-cs"/>
              </a:rPr>
              <a:t>most relevant exposure for the firm</a:t>
            </a:r>
            <a:r>
              <a:rPr lang="en-GB" sz="2400" b="1" dirty="0">
                <a:solidFill>
                  <a:srgbClr val="C00000"/>
                </a:solidFill>
              </a:rPr>
              <a:t> as it potentially alters the firm value</a:t>
            </a:r>
            <a:r>
              <a:rPr lang="en-GB" sz="2400" dirty="0">
                <a:solidFill>
                  <a:srgbClr val="C00000"/>
                </a:solidFill>
              </a:rPr>
              <a:t>. </a:t>
            </a:r>
            <a:endParaRPr lang="en-US" sz="2400" dirty="0">
              <a:solidFill>
                <a:srgbClr val="C00000"/>
              </a:solidFill>
              <a:latin typeface="+mn-lt"/>
              <a:ea typeface="+mn-ea"/>
              <a:cs typeface="+mn-cs"/>
            </a:endParaRP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924" y="1667257"/>
            <a:ext cx="8292084" cy="6193536"/>
          </a:xfrm>
        </p:spPr>
        <p:txBody>
          <a:bodyPr>
            <a:normAutofit/>
          </a:bodyPr>
          <a:lstStyle/>
          <a:p>
            <a:r>
              <a:rPr lang="en-GB" sz="2400" dirty="0">
                <a:solidFill>
                  <a:schemeClr val="tx1"/>
                </a:solidFill>
                <a:latin typeface="+mn-lt"/>
                <a:ea typeface="+mn-ea"/>
                <a:cs typeface="+mn-cs"/>
              </a:rPr>
              <a:t>Industry structure is also very important. In </a:t>
            </a:r>
            <a:r>
              <a:rPr lang="en-GB" sz="2400" b="1" dirty="0">
                <a:solidFill>
                  <a:srgbClr val="C00000"/>
                </a:solidFill>
                <a:latin typeface="+mn-lt"/>
                <a:ea typeface="+mn-ea"/>
                <a:cs typeface="+mn-cs"/>
              </a:rPr>
              <a:t>general, monopolistic firms will face lower economic exposure</a:t>
            </a:r>
            <a:r>
              <a:rPr lang="en-GB" sz="2400" dirty="0">
                <a:solidFill>
                  <a:srgbClr val="C00000"/>
                </a:solidFill>
                <a:latin typeface="+mn-lt"/>
                <a:ea typeface="+mn-ea"/>
                <a:cs typeface="+mn-cs"/>
              </a:rPr>
              <a:t> </a:t>
            </a:r>
            <a:r>
              <a:rPr lang="en-GB" sz="2400" dirty="0">
                <a:solidFill>
                  <a:schemeClr val="tx1"/>
                </a:solidFill>
                <a:latin typeface="+mn-lt"/>
                <a:ea typeface="+mn-ea"/>
                <a:cs typeface="+mn-cs"/>
              </a:rPr>
              <a:t>than firms operating in competitive markets. </a:t>
            </a:r>
          </a:p>
          <a:p>
            <a:pPr lvl="2"/>
            <a:r>
              <a:rPr lang="en-GB" sz="2200" dirty="0"/>
              <a:t>S</a:t>
            </a:r>
            <a:r>
              <a:rPr lang="en-GB" sz="2200" dirty="0">
                <a:solidFill>
                  <a:schemeClr val="tx1"/>
                </a:solidFill>
                <a:latin typeface="+mn-lt"/>
                <a:ea typeface="+mn-ea"/>
                <a:cs typeface="+mn-cs"/>
              </a:rPr>
              <a:t>uppose a U.S. firm faces almost no competition in the domestic market. </a:t>
            </a:r>
          </a:p>
          <a:p>
            <a:pPr lvl="2"/>
            <a:r>
              <a:rPr lang="en-GB" sz="2200" dirty="0"/>
              <a:t>If </a:t>
            </a:r>
            <a:r>
              <a:rPr lang="en-GB" sz="2200" b="1" dirty="0">
                <a:solidFill>
                  <a:srgbClr val="C00000"/>
                </a:solidFill>
              </a:rPr>
              <a:t>exchange rate changes increase </a:t>
            </a:r>
            <a:r>
              <a:rPr lang="en-GB" sz="2200" dirty="0">
                <a:solidFill>
                  <a:srgbClr val="C00000"/>
                </a:solidFill>
              </a:rPr>
              <a:t>the </a:t>
            </a:r>
            <a:r>
              <a:rPr lang="en-GB" sz="2200" b="1" dirty="0">
                <a:solidFill>
                  <a:srgbClr val="C00000"/>
                </a:solidFill>
              </a:rPr>
              <a:t>firm’s costs</a:t>
            </a:r>
            <a:r>
              <a:rPr lang="en-GB" sz="2200" dirty="0"/>
              <a:t>, it </a:t>
            </a:r>
            <a:r>
              <a:rPr lang="en-GB" sz="2200" dirty="0">
                <a:solidFill>
                  <a:schemeClr val="tx1"/>
                </a:solidFill>
                <a:latin typeface="+mn-lt"/>
                <a:ea typeface="+mn-ea"/>
                <a:cs typeface="+mn-cs"/>
              </a:rPr>
              <a:t>can </a:t>
            </a:r>
            <a:r>
              <a:rPr lang="en-GB" sz="2200" b="1" dirty="0">
                <a:solidFill>
                  <a:srgbClr val="C00000"/>
                </a:solidFill>
                <a:latin typeface="+mn-lt"/>
                <a:ea typeface="+mn-ea"/>
                <a:cs typeface="+mn-cs"/>
              </a:rPr>
              <a:t>pass through these increases without experiencing substantial decline in demand</a:t>
            </a:r>
            <a:r>
              <a:rPr lang="en-GB" sz="2200" dirty="0">
                <a:solidFill>
                  <a:schemeClr val="tx1"/>
                </a:solidFill>
                <a:latin typeface="+mn-lt"/>
                <a:ea typeface="+mn-ea"/>
                <a:cs typeface="+mn-cs"/>
              </a:rPr>
              <a:t>.  Such </a:t>
            </a:r>
            <a:r>
              <a:rPr lang="en-GB" sz="2200" dirty="0"/>
              <a:t>firms with </a:t>
            </a:r>
            <a:r>
              <a:rPr lang="en-GB" sz="2200" b="1" dirty="0">
                <a:solidFill>
                  <a:srgbClr val="C00000"/>
                </a:solidFill>
              </a:rPr>
              <a:t>market power </a:t>
            </a:r>
            <a:r>
              <a:rPr lang="en-GB" sz="2200" dirty="0"/>
              <a:t>face </a:t>
            </a:r>
            <a:r>
              <a:rPr lang="en-GB" sz="2200" dirty="0">
                <a:solidFill>
                  <a:schemeClr val="tx1"/>
                </a:solidFill>
                <a:latin typeface="+mn-lt"/>
                <a:ea typeface="+mn-ea"/>
                <a:cs typeface="+mn-cs"/>
              </a:rPr>
              <a:t> </a:t>
            </a:r>
            <a:r>
              <a:rPr lang="en-GB" sz="2200" b="1" dirty="0">
                <a:solidFill>
                  <a:srgbClr val="C00000"/>
                </a:solidFill>
                <a:latin typeface="+mn-lt"/>
                <a:ea typeface="+mn-ea"/>
                <a:cs typeface="+mn-cs"/>
              </a:rPr>
              <a:t>marginal economic exposure</a:t>
            </a:r>
            <a:r>
              <a:rPr lang="en-GB" sz="2200" dirty="0">
                <a:solidFill>
                  <a:schemeClr val="tx1"/>
                </a:solidFill>
                <a:latin typeface="+mn-lt"/>
                <a:ea typeface="+mn-ea"/>
                <a:cs typeface="+mn-cs"/>
              </a:rPr>
              <a:t>, since their  net cash flows are unlikely to be affected by changes in exchange rates. </a:t>
            </a:r>
          </a:p>
          <a:p>
            <a:r>
              <a:rPr lang="en-GB" sz="2400" dirty="0">
                <a:solidFill>
                  <a:schemeClr val="tx1"/>
                </a:solidFill>
                <a:latin typeface="+mn-lt"/>
                <a:ea typeface="+mn-ea"/>
                <a:cs typeface="+mn-cs"/>
              </a:rPr>
              <a:t>On the other hand, a firm </a:t>
            </a:r>
            <a:r>
              <a:rPr lang="en-GB" sz="2400" b="1" dirty="0">
                <a:solidFill>
                  <a:srgbClr val="C00000"/>
                </a:solidFill>
                <a:latin typeface="+mn-lt"/>
                <a:ea typeface="+mn-ea"/>
                <a:cs typeface="+mn-cs"/>
              </a:rPr>
              <a:t>operating  in a highly competitive market</a:t>
            </a:r>
            <a:r>
              <a:rPr lang="en-GB" sz="2400" dirty="0">
                <a:solidFill>
                  <a:schemeClr val="tx1"/>
                </a:solidFill>
                <a:latin typeface="+mn-lt"/>
                <a:ea typeface="+mn-ea"/>
                <a:cs typeface="+mn-cs"/>
              </a:rPr>
              <a:t>, may </a:t>
            </a:r>
            <a:r>
              <a:rPr lang="en-GB" sz="2400" b="1" dirty="0">
                <a:solidFill>
                  <a:srgbClr val="C00000"/>
                </a:solidFill>
                <a:latin typeface="+mn-lt"/>
                <a:ea typeface="+mn-ea"/>
                <a:cs typeface="+mn-cs"/>
              </a:rPr>
              <a:t>have to </a:t>
            </a:r>
            <a:r>
              <a:rPr lang="en-GB" sz="2400" b="1" dirty="0">
                <a:solidFill>
                  <a:srgbClr val="C00000"/>
                </a:solidFill>
              </a:rPr>
              <a:t>absorb the cost increase</a:t>
            </a:r>
            <a:r>
              <a:rPr lang="en-GB" sz="2400" dirty="0"/>
              <a:t>, and see its </a:t>
            </a:r>
            <a:r>
              <a:rPr lang="en-US" sz="2400" dirty="0"/>
              <a:t>cash flow to decline. </a:t>
            </a:r>
          </a:p>
        </p:txBody>
      </p:sp>
      <p:sp>
        <p:nvSpPr>
          <p:cNvPr id="4" name="Title 2">
            <a:extLst>
              <a:ext uri="{FF2B5EF4-FFF2-40B4-BE49-F238E27FC236}">
                <a16:creationId xmlns:a16="http://schemas.microsoft.com/office/drawing/2014/main" id="{38A82270-48EE-4AC6-B5D7-A5DFFE10057E}"/>
              </a:ext>
            </a:extLst>
          </p:cNvPr>
          <p:cNvSpPr>
            <a:spLocks noGrp="1"/>
          </p:cNvSpPr>
          <p:nvPr>
            <p:ph type="title"/>
          </p:nvPr>
        </p:nvSpPr>
        <p:spPr>
          <a:xfrm>
            <a:off x="685800" y="484632"/>
            <a:ext cx="7772400" cy="1609344"/>
          </a:xfrm>
        </p:spPr>
        <p:txBody>
          <a:bodyPr/>
          <a:lstStyle/>
          <a:p>
            <a:r>
              <a:rPr lang="en-US" dirty="0"/>
              <a:t>RECALL: Economic Exposure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2259</Words>
  <Application>Microsoft Office PowerPoint</Application>
  <PresentationFormat>On-screen Show (4:3)</PresentationFormat>
  <Paragraphs>121</Paragraphs>
  <Slides>32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Calibri</vt:lpstr>
      <vt:lpstr>Cambria Math</vt:lpstr>
      <vt:lpstr>Rockwell</vt:lpstr>
      <vt:lpstr>Rockwell Condensed</vt:lpstr>
      <vt:lpstr>Wingdings</vt:lpstr>
      <vt:lpstr>Wood Type</vt:lpstr>
      <vt:lpstr>Equation</vt:lpstr>
      <vt:lpstr>International Corporate Finance</vt:lpstr>
      <vt:lpstr>FX EXPOsURE</vt:lpstr>
      <vt:lpstr>RECALL: What is FX Exposure Risk?</vt:lpstr>
      <vt:lpstr>RECALL: Terminology</vt:lpstr>
      <vt:lpstr>Types of FX Exposure</vt:lpstr>
      <vt:lpstr>RECALL: What is Transaction Exposure?</vt:lpstr>
      <vt:lpstr>RECALL: What is Translation exposure?</vt:lpstr>
      <vt:lpstr>RECALL: Economic Exposure</vt:lpstr>
      <vt:lpstr>RECALL: Economic Exposure</vt:lpstr>
      <vt:lpstr>RECALL: Firm Value Defined </vt:lpstr>
      <vt:lpstr>RECALL: Firm Value Defined </vt:lpstr>
      <vt:lpstr>FX Exposure</vt:lpstr>
      <vt:lpstr>FX Exposure</vt:lpstr>
      <vt:lpstr>FX Exposure</vt:lpstr>
      <vt:lpstr>FX Exposure</vt:lpstr>
      <vt:lpstr>FX Exposure</vt:lpstr>
      <vt:lpstr>FX Exposure</vt:lpstr>
      <vt:lpstr>PowerPoint Presentation</vt:lpstr>
      <vt:lpstr>PowerPoint Presentation</vt:lpstr>
      <vt:lpstr>PowerPoint Presentation</vt:lpstr>
      <vt:lpstr>PowerPoint Presentation</vt:lpstr>
      <vt:lpstr>PowerPoint Presentation</vt:lpstr>
      <vt:lpstr>FX Exposure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Nicole M</cp:lastModifiedBy>
  <cp:revision>261</cp:revision>
  <cp:lastPrinted>2020-03-27T14:47:59Z</cp:lastPrinted>
  <dcterms:created xsi:type="dcterms:W3CDTF">2019-11-25T00:57:00Z</dcterms:created>
  <dcterms:modified xsi:type="dcterms:W3CDTF">2021-04-10T13:57:19Z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1033-11.2.0.9169</vt:lpwstr>
  </property>
</Properties>
</file>