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sldIdLst>
    <p:sldId id="256" r:id="rId2"/>
    <p:sldId id="604" r:id="rId3"/>
    <p:sldId id="262" r:id="rId4"/>
    <p:sldId id="629" r:id="rId5"/>
    <p:sldId id="338" r:id="rId6"/>
    <p:sldId id="339" r:id="rId7"/>
    <p:sldId id="358" r:id="rId8"/>
    <p:sldId id="630" r:id="rId9"/>
    <p:sldId id="359" r:id="rId10"/>
    <p:sldId id="341" r:id="rId11"/>
    <p:sldId id="631" r:id="rId12"/>
    <p:sldId id="360" r:id="rId13"/>
    <p:sldId id="371" r:id="rId14"/>
    <p:sldId id="361" r:id="rId15"/>
    <p:sldId id="362" r:id="rId16"/>
    <p:sldId id="363" r:id="rId17"/>
    <p:sldId id="628" r:id="rId18"/>
    <p:sldId id="632" r:id="rId19"/>
    <p:sldId id="633" r:id="rId20"/>
    <p:sldId id="634" r:id="rId21"/>
    <p:sldId id="635" r:id="rId22"/>
    <p:sldId id="636" r:id="rId23"/>
    <p:sldId id="637" r:id="rId24"/>
    <p:sldId id="638" r:id="rId25"/>
    <p:sldId id="640" r:id="rId26"/>
    <p:sldId id="639" r:id="rId27"/>
    <p:sldId id="641" r:id="rId28"/>
    <p:sldId id="642" r:id="rId29"/>
    <p:sldId id="643" r:id="rId30"/>
    <p:sldId id="644" r:id="rId31"/>
    <p:sldId id="645" r:id="rId32"/>
    <p:sldId id="646" r:id="rId33"/>
    <p:sldId id="647" r:id="rId34"/>
    <p:sldId id="648" r:id="rId35"/>
    <p:sldId id="649" r:id="rId36"/>
    <p:sldId id="650" r:id="rId37"/>
    <p:sldId id="651" r:id="rId38"/>
    <p:sldId id="652" r:id="rId3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2718BC-45B2-4F91-A3FF-3ACC9BC77374}">
          <p14:sldIdLst>
            <p14:sldId id="256"/>
            <p14:sldId id="604"/>
            <p14:sldId id="262"/>
            <p14:sldId id="629"/>
            <p14:sldId id="338"/>
            <p14:sldId id="339"/>
            <p14:sldId id="358"/>
            <p14:sldId id="630"/>
            <p14:sldId id="359"/>
            <p14:sldId id="341"/>
            <p14:sldId id="631"/>
            <p14:sldId id="360"/>
            <p14:sldId id="371"/>
            <p14:sldId id="361"/>
            <p14:sldId id="362"/>
            <p14:sldId id="363"/>
            <p14:sldId id="628"/>
            <p14:sldId id="632"/>
            <p14:sldId id="633"/>
            <p14:sldId id="634"/>
            <p14:sldId id="635"/>
            <p14:sldId id="636"/>
            <p14:sldId id="637"/>
            <p14:sldId id="638"/>
            <p14:sldId id="640"/>
            <p14:sldId id="639"/>
            <p14:sldId id="641"/>
            <p14:sldId id="642"/>
            <p14:sldId id="643"/>
            <p14:sldId id="644"/>
            <p14:sldId id="645"/>
            <p14:sldId id="646"/>
            <p14:sldId id="647"/>
            <p14:sldId id="648"/>
            <p14:sldId id="649"/>
            <p14:sldId id="650"/>
            <p14:sldId id="651"/>
            <p14:sldId id="65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92956" autoAdjust="0"/>
  </p:normalViewPr>
  <p:slideViewPr>
    <p:cSldViewPr snapToGrid="0">
      <p:cViewPr varScale="1">
        <p:scale>
          <a:sx n="76" d="100"/>
          <a:sy n="76" d="100"/>
        </p:scale>
        <p:origin x="1344" y="6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A5A290-E821-4AC7-9652-B416DF97BEE2}" type="datetimeFigureOut">
              <a:rPr lang="en-US" smtClean="0"/>
              <a:t>4/24/2021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97342C-2577-48C1-8B6A-1EDF18F0D8F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p>
        </p:txBody>
      </p:sp>
      <p:sp>
        <p:nvSpPr>
          <p:cNvPr id="86020" name="Slide Number Placeholder 3"/>
          <p:cNvSpPr>
            <a:spLocks noGrp="1"/>
          </p:cNvSpPr>
          <p:nvPr>
            <p:ph type="sldNum" sz="quarter" idx="5"/>
          </p:nvPr>
        </p:nvSpPr>
        <p:spPr>
          <a:noFill/>
        </p:spPr>
        <p:txBody>
          <a:bodyPr/>
          <a:lstStyle/>
          <a:p>
            <a:fld id="{93D6E059-2956-4059-ABEB-C3644F8EEB2B}" type="slidenum">
              <a:rPr lang="en-US" smtClean="0"/>
              <a:pPr/>
              <a:t>3</a:t>
            </a:fld>
            <a:endParaRPr lang="en-US"/>
          </a:p>
        </p:txBody>
      </p:sp>
    </p:spTree>
    <p:extLst>
      <p:ext uri="{BB962C8B-B14F-4D97-AF65-F5344CB8AC3E}">
        <p14:creationId xmlns:p14="http://schemas.microsoft.com/office/powerpoint/2010/main" val="3935290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A578EF5-F78A-4E77-ABA3-26CA93319EAF}" type="slidenum">
              <a:rPr lang="en-US" altLang="en-US" smtClean="0"/>
              <a:pPr/>
              <a:t>12</a:t>
            </a:fld>
            <a:endParaRPr lang="en-US" altLang="en-US"/>
          </a:p>
        </p:txBody>
      </p:sp>
      <p:sp>
        <p:nvSpPr>
          <p:cNvPr id="23555" name="Rectangle 2"/>
          <p:cNvSpPr>
            <a:spLocks noGrp="1" noRot="1" noChangeAspect="1" noChangeArrowheads="1" noTextEdit="1"/>
          </p:cNvSpPr>
          <p:nvPr>
            <p:ph type="sldImg"/>
          </p:nvPr>
        </p:nvSpPr>
        <p:spPr>
          <a:xfrm>
            <a:off x="1184275" y="700088"/>
            <a:ext cx="4641850" cy="3481387"/>
          </a:xfrm>
          <a:ln w="12700" cap="flat"/>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00" tIns="46351" rIns="92700" bIns="46351"/>
          <a:lstStyle/>
          <a:p>
            <a:endParaRPr lang="en-US" altLang="en-US">
              <a:latin typeface="Arial" panose="020B0604020202020204" pitchFamily="34" charset="0"/>
            </a:endParaRPr>
          </a:p>
        </p:txBody>
      </p:sp>
    </p:spTree>
    <p:extLst>
      <p:ext uri="{BB962C8B-B14F-4D97-AF65-F5344CB8AC3E}">
        <p14:creationId xmlns:p14="http://schemas.microsoft.com/office/powerpoint/2010/main" val="2390482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is important to understand the nuance in this example. When the reference portfolio for the Swiss investors is local portfolio, </a:t>
            </a:r>
            <a:r>
              <a:rPr lang="en-US" dirty="0" err="1"/>
              <a:t>Nestle’s</a:t>
            </a:r>
            <a:r>
              <a:rPr lang="en-US" dirty="0"/>
              <a:t> beta is much higher at 0.885. This is the case because a Swiss investor in Nestle that only holds the Swiss market portfolio, is far more vulnerable to changes in the market portfolio than a Swiss investor holding the global portfolio.  Remember that beta measures the sensitivity of the stock return to changes in the market portfolio. Nestle naturally is much more sensitive to changes in the Swiss market portfolio because it makes a good chunk of that portfolio. On the other hand, Nestle stocks are far less sensitive to Global market portfolio because Nestle is only a tiny fraction of that portfolio.  The implication of this</a:t>
            </a:r>
            <a:r>
              <a:rPr lang="en-US" baseline="0" dirty="0"/>
              <a:t> is that Swiss investors holding only Swiss portfolio view Nestle a lot more riskier than the investors holding global portfolio. Therefore when they price Swiss shares, they discount the cash flows at a much higher rate than the globally diversified investors.  This creates a wedge between the share price of Nestle. For instance after Nestle shares were allowed to be invested by international investors, its share price went up, because now a large group of investors viewed Nestle as a lower </a:t>
            </a:r>
            <a:r>
              <a:rPr lang="en-US" baseline="0"/>
              <a:t>risk stock. </a:t>
            </a:r>
            <a:endParaRPr lang="en-US"/>
          </a:p>
          <a:p>
            <a:endParaRPr lang="en-US" dirty="0"/>
          </a:p>
        </p:txBody>
      </p:sp>
      <p:sp>
        <p:nvSpPr>
          <p:cNvPr id="111620" name="Slide Number Placeholder 3"/>
          <p:cNvSpPr>
            <a:spLocks noGrp="1"/>
          </p:cNvSpPr>
          <p:nvPr>
            <p:ph type="sldNum" sz="quarter" idx="5"/>
          </p:nvPr>
        </p:nvSpPr>
        <p:spPr>
          <a:noFill/>
        </p:spPr>
        <p:txBody>
          <a:bodyPr/>
          <a:lstStyle/>
          <a:p>
            <a:fld id="{A9D0C5B1-5956-4334-B3BF-5666338B8093}" type="slidenum">
              <a:rPr lang="en-US" smtClean="0"/>
              <a:pPr/>
              <a:t>13</a:t>
            </a:fld>
            <a:endParaRPr lang="en-US"/>
          </a:p>
        </p:txBody>
      </p:sp>
    </p:spTree>
    <p:extLst>
      <p:ext uri="{BB962C8B-B14F-4D97-AF65-F5344CB8AC3E}">
        <p14:creationId xmlns:p14="http://schemas.microsoft.com/office/powerpoint/2010/main" val="4093213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8547552-2B88-467C-A6A3-984D6119F738}" type="slidenum">
              <a:rPr lang="en-US" altLang="en-US" smtClean="0"/>
              <a:pPr/>
              <a:t>15</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46286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9D6F1A1-F8B2-45A8-B30C-7DF3C9723209}" type="slidenum">
              <a:rPr lang="en-US" altLang="en-US" smtClean="0"/>
              <a:pPr/>
              <a:t>16</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695960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a:p>
        </p:txBody>
      </p:sp>
      <p:sp>
        <p:nvSpPr>
          <p:cNvPr id="87044" name="Slide Number Placeholder 3"/>
          <p:cNvSpPr>
            <a:spLocks noGrp="1"/>
          </p:cNvSpPr>
          <p:nvPr>
            <p:ph type="sldNum" sz="quarter" idx="5"/>
          </p:nvPr>
        </p:nvSpPr>
        <p:spPr>
          <a:noFill/>
        </p:spPr>
        <p:txBody>
          <a:bodyPr/>
          <a:lstStyle/>
          <a:p>
            <a:fld id="{4861C6FD-02E2-405D-A103-97B4613F8FB7}" type="slidenum">
              <a:rPr lang="en-US" smtClean="0"/>
              <a:pPr/>
              <a:t>4</a:t>
            </a:fld>
            <a:endParaRPr lang="en-US"/>
          </a:p>
        </p:txBody>
      </p:sp>
    </p:spTree>
    <p:extLst>
      <p:ext uri="{BB962C8B-B14F-4D97-AF65-F5344CB8AC3E}">
        <p14:creationId xmlns:p14="http://schemas.microsoft.com/office/powerpoint/2010/main" val="706031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C7416AF-2D39-4F0B-8A96-A0E8EA08BD21}" type="slidenum">
              <a:rPr lang="en-US">
                <a:latin typeface="Arial" charset="0"/>
              </a:rPr>
              <a:pPr/>
              <a:t>5</a:t>
            </a:fld>
            <a:endParaRPr lang="en-US">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5637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F3D0E3F-E7DF-436B-8605-A459371C2CAB}" type="slidenum">
              <a:rPr lang="en-US">
                <a:latin typeface="Arial" charset="0"/>
              </a:rPr>
              <a:pPr/>
              <a:t>6</a:t>
            </a:fld>
            <a:endParaRPr lang="en-US">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4378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6DFC5C4-EA11-4159-800A-576186D1DCE9}" type="slidenum">
              <a:rPr lang="en-US" altLang="en-US" smtClean="0"/>
              <a:pPr/>
              <a:t>7</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73510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0F3679A-AB5B-4A97-886E-6E70007D827C}" type="slidenum">
              <a:rPr lang="en-US">
                <a:latin typeface="Arial" charset="0"/>
              </a:rPr>
              <a:pPr/>
              <a:t>8</a:t>
            </a:fld>
            <a:endParaRPr lang="en-US">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62076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16130" indent="-275434">
              <a:defRPr>
                <a:solidFill>
                  <a:schemeClr val="tx1"/>
                </a:solidFill>
                <a:latin typeface="Arial" panose="020B0604020202020204" pitchFamily="34" charset="0"/>
                <a:ea typeface="MS PGothic" panose="020B0600070205080204" pitchFamily="34" charset="-128"/>
              </a:defRPr>
            </a:lvl2pPr>
            <a:lvl3pPr marL="1101738" indent="-220348">
              <a:defRPr>
                <a:solidFill>
                  <a:schemeClr val="tx1"/>
                </a:solidFill>
                <a:latin typeface="Arial" panose="020B0604020202020204" pitchFamily="34" charset="0"/>
                <a:ea typeface="MS PGothic" panose="020B0600070205080204" pitchFamily="34" charset="-128"/>
              </a:defRPr>
            </a:lvl3pPr>
            <a:lvl4pPr marL="1542433" indent="-220348">
              <a:defRPr>
                <a:solidFill>
                  <a:schemeClr val="tx1"/>
                </a:solidFill>
                <a:latin typeface="Arial" panose="020B0604020202020204" pitchFamily="34" charset="0"/>
                <a:ea typeface="MS PGothic" panose="020B0600070205080204" pitchFamily="34" charset="-128"/>
              </a:defRPr>
            </a:lvl4pPr>
            <a:lvl5pPr marL="1983128" indent="-220348">
              <a:defRPr>
                <a:solidFill>
                  <a:schemeClr val="tx1"/>
                </a:solidFill>
                <a:latin typeface="Arial" panose="020B0604020202020204" pitchFamily="34" charset="0"/>
                <a:ea typeface="MS PGothic" panose="020B0600070205080204" pitchFamily="34" charset="-128"/>
              </a:defRPr>
            </a:lvl5pPr>
            <a:lvl6pPr marL="2423823"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4518"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5213"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5908" indent="-22034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7879F90-E6C2-48E3-A6FD-F4725CC97E4F}" type="slidenum">
              <a:rPr lang="en-US" altLang="en-US" smtClean="0"/>
              <a:pPr/>
              <a:t>9</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76178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1A66199-B772-4678-BCD1-666E416404A3}" type="slidenum">
              <a:rPr lang="en-US">
                <a:latin typeface="Arial" charset="0"/>
              </a:rPr>
              <a:pPr/>
              <a:t>10</a:t>
            </a:fld>
            <a:endParaRPr lang="en-US">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013019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5DF40DF-64CD-426B-82A0-0CE6BEDAD31A}" type="slidenum">
              <a:rPr lang="en-US" altLang="en-US" smtClean="0"/>
              <a:pPr/>
              <a:t>11</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45342799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4/24/2021</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t>‹#›</a:t>
            </a:fld>
            <a:endParaRPr lang="en-US" dirty="0"/>
          </a:p>
        </p:txBody>
      </p:sp>
      <p:pic>
        <p:nvPicPr>
          <p:cNvPr id="13" name="Picture 12"/>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4/24/2021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4/24/2021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427038"/>
          </a:xfrm>
        </p:spPr>
        <p:txBody>
          <a:bodyPr/>
          <a:lstStyle/>
          <a:p>
            <a:r>
              <a:rPr lang="en-US"/>
              <a:t>Click to edit Master title style</a:t>
            </a:r>
          </a:p>
        </p:txBody>
      </p:sp>
      <p:sp>
        <p:nvSpPr>
          <p:cNvPr id="3" name="Table Placeholder 2"/>
          <p:cNvSpPr>
            <a:spLocks noGrp="1"/>
          </p:cNvSpPr>
          <p:nvPr>
            <p:ph type="tbl" idx="1"/>
          </p:nvPr>
        </p:nvSpPr>
        <p:spPr>
          <a:xfrm>
            <a:off x="533400" y="1981200"/>
            <a:ext cx="8001000" cy="4525963"/>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4/24/2021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4/24/2021</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t>‹#›</a:t>
            </a:fld>
            <a:endParaRPr lang="en-US" dirty="0"/>
          </a:p>
        </p:txBody>
      </p:sp>
      <p:pic>
        <p:nvPicPr>
          <p:cNvPr id="11" name="Picture 10"/>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4/24/2021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4/24/2021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4/24/2021</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4/24/2021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4/24/2021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4/24/2021</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4/24/2021</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t>‹#›</a:t>
            </a:fld>
            <a:endParaRPr lang="en-US" dirty="0"/>
          </a:p>
        </p:txBody>
      </p:sp>
      <p:pic>
        <p:nvPicPr>
          <p:cNvPr id="10" name="Picture 9"/>
          <p:cNvPicPr>
            <a:picLocks noChangeAspect="1"/>
          </p:cNvPicPr>
          <p:nvPr userDrawn="1"/>
        </p:nvPicPr>
        <p:blipFill rotWithShape="1">
          <a:blip r:embed="rId1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International Corporate Finance</a:t>
            </a:r>
          </a:p>
        </p:txBody>
      </p:sp>
      <p:sp>
        <p:nvSpPr>
          <p:cNvPr id="3" name="Subtitle 2"/>
          <p:cNvSpPr>
            <a:spLocks noGrp="1"/>
          </p:cNvSpPr>
          <p:nvPr>
            <p:ph type="subTitle" idx="1"/>
          </p:nvPr>
        </p:nvSpPr>
        <p:spPr>
          <a:xfrm>
            <a:off x="1405059" y="4991793"/>
            <a:ext cx="5918454" cy="1069848"/>
          </a:xfrm>
        </p:spPr>
        <p:txBody>
          <a:bodyPr>
            <a:normAutofit/>
          </a:bodyPr>
          <a:lstStyle/>
          <a:p>
            <a:pPr algn="ctr"/>
            <a:r>
              <a:rPr lang="en-US" sz="2800" dirty="0"/>
              <a:t>Review Session 6</a:t>
            </a:r>
          </a:p>
          <a:p>
            <a:pPr algn="ctr"/>
            <a:r>
              <a:rPr lang="en-US" sz="2800" dirty="0"/>
              <a:t>Nicole Hruban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2800"/>
              <a:t>Cost of Equity: Domestic and International </a:t>
            </a:r>
          </a:p>
        </p:txBody>
      </p:sp>
      <p:sp>
        <p:nvSpPr>
          <p:cNvPr id="39939" name="Rectangle 3"/>
          <p:cNvSpPr>
            <a:spLocks noGrp="1" noChangeArrowheads="1"/>
          </p:cNvSpPr>
          <p:nvPr>
            <p:ph type="body" idx="1"/>
          </p:nvPr>
        </p:nvSpPr>
        <p:spPr/>
        <p:txBody>
          <a:bodyPr/>
          <a:lstStyle/>
          <a:p>
            <a:pPr eaLnBrk="1" hangingPunct="1">
              <a:lnSpc>
                <a:spcPct val="90000"/>
              </a:lnSpc>
            </a:pPr>
            <a:r>
              <a:rPr lang="en-US" sz="2000" dirty="0"/>
              <a:t>Note that in cost of equity calculation we have three key variables: </a:t>
            </a:r>
          </a:p>
          <a:p>
            <a:pPr lvl="1" eaLnBrk="1" hangingPunct="1">
              <a:lnSpc>
                <a:spcPct val="90000"/>
              </a:lnSpc>
            </a:pPr>
            <a:r>
              <a:rPr lang="en-US" sz="1800" dirty="0"/>
              <a:t>Risk Free Rate</a:t>
            </a:r>
          </a:p>
          <a:p>
            <a:pPr lvl="1" eaLnBrk="1" hangingPunct="1">
              <a:lnSpc>
                <a:spcPct val="90000"/>
              </a:lnSpc>
            </a:pPr>
            <a:r>
              <a:rPr lang="en-US" sz="1800" dirty="0"/>
              <a:t>Company Risk Measure (Beta)</a:t>
            </a:r>
          </a:p>
          <a:p>
            <a:pPr lvl="1" eaLnBrk="1" hangingPunct="1">
              <a:lnSpc>
                <a:spcPct val="90000"/>
              </a:lnSpc>
            </a:pPr>
            <a:r>
              <a:rPr lang="en-US" sz="1800" dirty="0"/>
              <a:t>Equity Market Risk Premium (EMRP)</a:t>
            </a:r>
          </a:p>
          <a:p>
            <a:pPr eaLnBrk="1" hangingPunct="1">
              <a:lnSpc>
                <a:spcPct val="90000"/>
              </a:lnSpc>
            </a:pPr>
            <a:r>
              <a:rPr lang="en-US" sz="2000" dirty="0"/>
              <a:t>Within a country Risk Free rate and EMRP is the same for all firms. What varies is the risk measure. </a:t>
            </a:r>
          </a:p>
          <a:p>
            <a:pPr eaLnBrk="1" hangingPunct="1">
              <a:lnSpc>
                <a:spcPct val="90000"/>
              </a:lnSpc>
            </a:pPr>
            <a:r>
              <a:rPr lang="en-US" sz="2000" dirty="0"/>
              <a:t>Each firm’s cost of equity depends on its risk as captured in Beta!!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t>Global CAPM</a:t>
            </a:r>
          </a:p>
        </p:txBody>
      </p:sp>
      <p:sp>
        <p:nvSpPr>
          <p:cNvPr id="51203" name="Rectangle 3"/>
          <p:cNvSpPr>
            <a:spLocks noGrp="1" noChangeArrowheads="1"/>
          </p:cNvSpPr>
          <p:nvPr>
            <p:ph type="body" idx="1"/>
          </p:nvPr>
        </p:nvSpPr>
        <p:spPr>
          <a:xfrm>
            <a:off x="685800" y="1600200"/>
            <a:ext cx="8001000" cy="4525963"/>
          </a:xfrm>
        </p:spPr>
        <p:txBody>
          <a:bodyPr/>
          <a:lstStyle/>
          <a:p>
            <a:r>
              <a:rPr lang="en-US" altLang="en-US" dirty="0"/>
              <a:t>International version of CAPM  only prices global systematic risk. </a:t>
            </a:r>
          </a:p>
          <a:p>
            <a:r>
              <a:rPr lang="en-US" altLang="en-US" dirty="0"/>
              <a:t>Other risks such a currency risk and country risk are not priced in this model</a:t>
            </a:r>
          </a:p>
          <a:p>
            <a:r>
              <a:rPr lang="en-US" altLang="en-US" dirty="0"/>
              <a:t>The model assumes that these are diversifiable non-systematic risks. </a:t>
            </a:r>
          </a:p>
          <a:p>
            <a:r>
              <a:rPr lang="en-US" altLang="en-US" dirty="0"/>
              <a:t>                                           or</a:t>
            </a:r>
          </a:p>
        </p:txBody>
      </p:sp>
      <p:graphicFrame>
        <p:nvGraphicFramePr>
          <p:cNvPr id="51204" name="Object 1"/>
          <p:cNvGraphicFramePr>
            <a:graphicFrameLocks noChangeAspect="1"/>
          </p:cNvGraphicFramePr>
          <p:nvPr/>
        </p:nvGraphicFramePr>
        <p:xfrm>
          <a:off x="4976813" y="4333081"/>
          <a:ext cx="3176587" cy="461963"/>
        </p:xfrm>
        <a:graphic>
          <a:graphicData uri="http://schemas.openxmlformats.org/presentationml/2006/ole">
            <mc:AlternateContent xmlns:mc="http://schemas.openxmlformats.org/markup-compatibility/2006">
              <mc:Choice xmlns:v="urn:schemas-microsoft-com:vml" Requires="v">
                <p:oleObj name="Equation" r:id="rId3" imgW="1562040" imgH="228600" progId="Equation.DSMT4">
                  <p:embed/>
                </p:oleObj>
              </mc:Choice>
              <mc:Fallback>
                <p:oleObj name="Equation" r:id="rId3" imgW="1562040" imgH="228600" progId="Equation.DSMT4">
                  <p:embed/>
                  <p:pic>
                    <p:nvPicPr>
                      <p:cNvPr id="51204"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6813" y="4333081"/>
                        <a:ext cx="3176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05" name="TextBox 1"/>
          <p:cNvSpPr txBox="1">
            <a:spLocks noChangeArrowheads="1"/>
          </p:cNvSpPr>
          <p:nvPr/>
        </p:nvSpPr>
        <p:spPr bwMode="auto">
          <a:xfrm>
            <a:off x="1219200" y="4876800"/>
            <a:ext cx="693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har char="•"/>
              <a:defRPr sz="24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5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5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5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5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5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5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5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5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en-US" altLang="en-US" sz="1800" dirty="0"/>
              <a:t>R</a:t>
            </a:r>
            <a:r>
              <a:rPr lang="en-US" altLang="en-US" sz="1800" baseline="-25000" dirty="0"/>
              <a:t>F   </a:t>
            </a:r>
            <a:r>
              <a:rPr lang="en-US" altLang="en-US" sz="1800" dirty="0"/>
              <a:t>= US Risk Free Rate</a:t>
            </a:r>
            <a:endParaRPr lang="en-US" altLang="en-US" sz="1800" baseline="-25000" dirty="0"/>
          </a:p>
          <a:p>
            <a:pPr eaLnBrk="1" hangingPunct="1">
              <a:spcBef>
                <a:spcPct val="0"/>
              </a:spcBef>
              <a:buFontTx/>
              <a:buNone/>
            </a:pPr>
            <a:r>
              <a:rPr lang="el-GR" altLang="en-US" sz="1800" dirty="0"/>
              <a:t>β</a:t>
            </a:r>
            <a:r>
              <a:rPr lang="en-US" altLang="en-US" sz="1800" baseline="-25000" dirty="0"/>
              <a:t>G    </a:t>
            </a:r>
            <a:r>
              <a:rPr lang="en-US" altLang="en-US" sz="1800" dirty="0"/>
              <a:t>= Beta with respect to Global Market Index such as MSCI-World</a:t>
            </a:r>
            <a:endParaRPr lang="en-US" altLang="en-US" sz="1800" baseline="-25000" dirty="0"/>
          </a:p>
          <a:p>
            <a:pPr eaLnBrk="1" hangingPunct="1">
              <a:spcBef>
                <a:spcPct val="0"/>
              </a:spcBef>
              <a:buFontTx/>
              <a:buNone/>
            </a:pPr>
            <a:r>
              <a:rPr lang="en-US" altLang="en-US" sz="1800" dirty="0"/>
              <a:t>GEMRP = Global Equity Market Risk Premium </a:t>
            </a:r>
          </a:p>
        </p:txBody>
      </p:sp>
      <p:graphicFrame>
        <p:nvGraphicFramePr>
          <p:cNvPr id="51206" name="Object 1"/>
          <p:cNvGraphicFramePr>
            <a:graphicFrameLocks noChangeAspect="1"/>
          </p:cNvGraphicFramePr>
          <p:nvPr/>
        </p:nvGraphicFramePr>
        <p:xfrm>
          <a:off x="1219200" y="4320381"/>
          <a:ext cx="2840037" cy="461962"/>
        </p:xfrm>
        <a:graphic>
          <a:graphicData uri="http://schemas.openxmlformats.org/presentationml/2006/ole">
            <mc:AlternateContent xmlns:mc="http://schemas.openxmlformats.org/markup-compatibility/2006">
              <mc:Choice xmlns:v="urn:schemas-microsoft-com:vml" Requires="v">
                <p:oleObj name="Equation" r:id="rId5" imgW="1396800" imgH="228600" progId="Equation.DSMT4">
                  <p:embed/>
                </p:oleObj>
              </mc:Choice>
              <mc:Fallback>
                <p:oleObj name="Equation" r:id="rId5" imgW="1396800" imgH="228600" progId="Equation.DSMT4">
                  <p:embed/>
                  <p:pic>
                    <p:nvPicPr>
                      <p:cNvPr id="51206"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4320381"/>
                        <a:ext cx="284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40252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0"/>
          <p:cNvSpPr>
            <a:spLocks noGrp="1"/>
          </p:cNvSpPr>
          <p:nvPr>
            <p:ph type="title"/>
          </p:nvPr>
        </p:nvSpPr>
        <p:spPr>
          <a:xfrm>
            <a:off x="685800" y="870331"/>
            <a:ext cx="7772400" cy="1609344"/>
          </a:xfrm>
        </p:spPr>
        <p:txBody>
          <a:bodyPr/>
          <a:lstStyle/>
          <a:p>
            <a:r>
              <a:rPr lang="en-US" altLang="en-US" dirty="0"/>
              <a:t>Global CAPM from US Investor Perspective</a:t>
            </a:r>
          </a:p>
        </p:txBody>
      </p:sp>
      <p:sp>
        <p:nvSpPr>
          <p:cNvPr id="24580" name="Rectangle 4"/>
          <p:cNvSpPr>
            <a:spLocks noChangeArrowheads="1"/>
          </p:cNvSpPr>
          <p:nvPr/>
        </p:nvSpPr>
        <p:spPr bwMode="auto">
          <a:xfrm>
            <a:off x="1143000" y="3886200"/>
            <a:ext cx="2813050" cy="398463"/>
          </a:xfrm>
          <a:prstGeom prst="rect">
            <a:avLst/>
          </a:prstGeom>
          <a:noFill/>
          <a:ln>
            <a:noFill/>
          </a:ln>
          <a:extLst>
            <a:ext uri="{909E8E84-426E-40dd-AFC4-6F175D3DCCD1}"/>
            <a:ext uri="{91240B29-F687-4f45-9708-019B960494DF}"/>
          </a:extLst>
        </p:spPr>
        <p:txBody>
          <a:bodyPr lIns="0" tIns="0" rIns="0" bIns="0"/>
          <a:lstStyle/>
          <a:p>
            <a:pPr defTabSz="409575" eaLnBrk="1" hangingPunct="1">
              <a:defRPr/>
            </a:pPr>
            <a:r>
              <a:rPr lang="en-US" sz="1400" dirty="0">
                <a:solidFill>
                  <a:schemeClr val="tx2"/>
                </a:solidFill>
                <a:latin typeface="+mn-lt"/>
                <a:ea typeface="ＭＳ Ｐゴシック" charset="0"/>
              </a:rPr>
              <a:t>Risk-Free Rate in USD</a:t>
            </a:r>
            <a:r>
              <a:rPr lang="en-US" b="1" i="1" dirty="0">
                <a:solidFill>
                  <a:schemeClr val="tx2"/>
                </a:solidFill>
                <a:latin typeface="Arial" charset="0"/>
                <a:ea typeface="ＭＳ Ｐゴシック" charset="0"/>
              </a:rPr>
              <a:t> </a:t>
            </a:r>
          </a:p>
        </p:txBody>
      </p:sp>
      <p:sp>
        <p:nvSpPr>
          <p:cNvPr id="22532" name="Line 5"/>
          <p:cNvSpPr>
            <a:spLocks noChangeShapeType="1"/>
          </p:cNvSpPr>
          <p:nvPr/>
        </p:nvSpPr>
        <p:spPr bwMode="auto">
          <a:xfrm flipV="1">
            <a:off x="3124200" y="3200400"/>
            <a:ext cx="0" cy="641350"/>
          </a:xfrm>
          <a:prstGeom prst="line">
            <a:avLst/>
          </a:prstGeom>
          <a:noFill/>
          <a:ln w="12700">
            <a:solidFill>
              <a:srgbClr val="C0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582" name="Rectangle 6"/>
          <p:cNvSpPr>
            <a:spLocks noChangeArrowheads="1"/>
          </p:cNvSpPr>
          <p:nvPr/>
        </p:nvSpPr>
        <p:spPr bwMode="auto">
          <a:xfrm>
            <a:off x="3124200" y="4648200"/>
            <a:ext cx="2286000" cy="533400"/>
          </a:xfrm>
          <a:prstGeom prst="rect">
            <a:avLst/>
          </a:prstGeom>
          <a:noFill/>
          <a:ln>
            <a:noFill/>
          </a:ln>
          <a:extLst>
            <a:ext uri="{909E8E84-426E-40dd-AFC4-6F175D3DCCD1}"/>
            <a:ext uri="{91240B29-F687-4f45-9708-019B960494DF}"/>
          </a:extLst>
        </p:spPr>
        <p:txBody>
          <a:bodyPr lIns="0" tIns="0" rIns="0" bIns="0"/>
          <a:lstStyle/>
          <a:p>
            <a:pPr algn="ctr" defTabSz="409575" eaLnBrk="1" hangingPunct="1">
              <a:defRPr/>
            </a:pPr>
            <a:r>
              <a:rPr lang="en-US" sz="1600" dirty="0">
                <a:solidFill>
                  <a:schemeClr val="tx2"/>
                </a:solidFill>
                <a:latin typeface="+mn-lt"/>
                <a:ea typeface="ＭＳ Ｐゴシック" charset="0"/>
              </a:rPr>
              <a:t>Global Beta estimated  in USD </a:t>
            </a:r>
          </a:p>
        </p:txBody>
      </p:sp>
      <p:sp>
        <p:nvSpPr>
          <p:cNvPr id="22534" name="Line 7"/>
          <p:cNvSpPr>
            <a:spLocks noChangeShapeType="1"/>
          </p:cNvSpPr>
          <p:nvPr/>
        </p:nvSpPr>
        <p:spPr bwMode="auto">
          <a:xfrm flipV="1">
            <a:off x="4267200" y="3200400"/>
            <a:ext cx="0" cy="1317625"/>
          </a:xfrm>
          <a:prstGeom prst="line">
            <a:avLst/>
          </a:prstGeom>
          <a:noFill/>
          <a:ln w="12700">
            <a:solidFill>
              <a:srgbClr val="C0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4584" name="Rectangle 8"/>
          <p:cNvSpPr>
            <a:spLocks noChangeArrowheads="1"/>
          </p:cNvSpPr>
          <p:nvPr/>
        </p:nvSpPr>
        <p:spPr bwMode="auto">
          <a:xfrm>
            <a:off x="4572000" y="5029200"/>
            <a:ext cx="2514600" cy="401638"/>
          </a:xfrm>
          <a:prstGeom prst="rect">
            <a:avLst/>
          </a:prstGeom>
          <a:noFill/>
          <a:ln>
            <a:noFill/>
          </a:ln>
          <a:extLst>
            <a:ext uri="{909E8E84-426E-40dd-AFC4-6F175D3DCCD1}"/>
            <a:ext uri="{91240B29-F687-4f45-9708-019B960494DF}"/>
          </a:extLst>
        </p:spPr>
        <p:txBody>
          <a:bodyPr lIns="0" tIns="0" rIns="0" bIns="0"/>
          <a:lstStyle/>
          <a:p>
            <a:pPr algn="ctr" defTabSz="409575" eaLnBrk="1" hangingPunct="1">
              <a:defRPr/>
            </a:pPr>
            <a:r>
              <a:rPr lang="en-US" sz="1600" dirty="0">
                <a:solidFill>
                  <a:schemeClr val="tx2"/>
                </a:solidFill>
                <a:latin typeface="+mn-lt"/>
                <a:ea typeface="ＭＳ Ｐゴシック" charset="0"/>
              </a:rPr>
              <a:t>GMRP in USD </a:t>
            </a:r>
          </a:p>
        </p:txBody>
      </p:sp>
      <p:sp>
        <p:nvSpPr>
          <p:cNvPr id="22536" name="Line 9"/>
          <p:cNvSpPr>
            <a:spLocks noChangeShapeType="1"/>
          </p:cNvSpPr>
          <p:nvPr/>
        </p:nvSpPr>
        <p:spPr bwMode="auto">
          <a:xfrm flipV="1">
            <a:off x="5943600" y="3200400"/>
            <a:ext cx="0" cy="1617663"/>
          </a:xfrm>
          <a:prstGeom prst="line">
            <a:avLst/>
          </a:prstGeom>
          <a:noFill/>
          <a:ln w="12700">
            <a:solidFill>
              <a:srgbClr val="CC0000"/>
            </a:solidFill>
            <a:round/>
            <a:headEnd type="none" w="sm" len="sm"/>
            <a:tailEnd type="stealth"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22537" name="Object 15"/>
          <p:cNvGraphicFramePr>
            <a:graphicFrameLocks noChangeAspect="1"/>
          </p:cNvGraphicFramePr>
          <p:nvPr/>
        </p:nvGraphicFramePr>
        <p:xfrm>
          <a:off x="2133600" y="2438400"/>
          <a:ext cx="4240213" cy="768350"/>
        </p:xfrm>
        <a:graphic>
          <a:graphicData uri="http://schemas.openxmlformats.org/presentationml/2006/ole">
            <mc:AlternateContent xmlns:mc="http://schemas.openxmlformats.org/markup-compatibility/2006">
              <mc:Choice xmlns:v="urn:schemas-microsoft-com:vml" Requires="v">
                <p:oleObj name="Equation" r:id="rId3" imgW="1473200" imgH="266700" progId="Equation.DSMT4">
                  <p:embed/>
                </p:oleObj>
              </mc:Choice>
              <mc:Fallback>
                <p:oleObj name="Equation" r:id="rId3" imgW="1473200" imgH="266700" progId="Equation.DSMT4">
                  <p:embed/>
                  <p:pic>
                    <p:nvPicPr>
                      <p:cNvPr id="22537"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438400"/>
                        <a:ext cx="4240213" cy="76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58AE814F-7CFC-4BCD-B995-A1C9CB407271}"/>
              </a:ext>
            </a:extLst>
          </p:cNvPr>
          <p:cNvSpPr txBox="1"/>
          <p:nvPr/>
        </p:nvSpPr>
        <p:spPr>
          <a:xfrm>
            <a:off x="1143000" y="5697415"/>
            <a:ext cx="6533941" cy="923330"/>
          </a:xfrm>
          <a:prstGeom prst="rect">
            <a:avLst/>
          </a:prstGeom>
          <a:noFill/>
        </p:spPr>
        <p:txBody>
          <a:bodyPr wrap="square" rtlCol="0">
            <a:spAutoFit/>
          </a:bodyPr>
          <a:lstStyle/>
          <a:p>
            <a:r>
              <a:rPr lang="en-US" dirty="0"/>
              <a:t>NOTE: Global Equity Market Risk Premium or global price of unit risk in investors’ preferred currency, here USD (has to be consistent with all of the currencies in the model)</a:t>
            </a:r>
          </a:p>
        </p:txBody>
      </p:sp>
    </p:spTree>
    <p:extLst>
      <p:ext uri="{BB962C8B-B14F-4D97-AF65-F5344CB8AC3E}">
        <p14:creationId xmlns:p14="http://schemas.microsoft.com/office/powerpoint/2010/main" val="3625737526"/>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title"/>
          </p:nvPr>
        </p:nvSpPr>
        <p:spPr>
          <a:xfrm>
            <a:off x="685800" y="1009022"/>
            <a:ext cx="7772400" cy="1609344"/>
          </a:xfrm>
        </p:spPr>
        <p:txBody>
          <a:bodyPr/>
          <a:lstStyle/>
          <a:p>
            <a:r>
              <a:rPr lang="en-US" dirty="0"/>
              <a:t>Estimating the Global Cost of Equity for Nestlé (Switzerland)</a:t>
            </a:r>
          </a:p>
        </p:txBody>
      </p:sp>
      <p:pic>
        <p:nvPicPr>
          <p:cNvPr id="33795" name="Picture 6" descr="ex14_03"/>
          <p:cNvPicPr>
            <a:picLocks noChangeAspect="1" noChangeArrowheads="1"/>
          </p:cNvPicPr>
          <p:nvPr/>
        </p:nvPicPr>
        <p:blipFill>
          <a:blip r:embed="rId3" cstate="print"/>
          <a:srcRect/>
          <a:stretch>
            <a:fillRect/>
          </a:stretch>
        </p:blipFill>
        <p:spPr bwMode="auto">
          <a:xfrm>
            <a:off x="685800" y="3061328"/>
            <a:ext cx="7989888" cy="2787650"/>
          </a:xfrm>
          <a:prstGeom prst="rect">
            <a:avLst/>
          </a:prstGeom>
          <a:noFill/>
          <a:ln w="9525">
            <a:noFill/>
            <a:miter lim="800000"/>
            <a:headEnd/>
            <a:tailEnd/>
          </a:ln>
        </p:spPr>
      </p:pic>
    </p:spTree>
    <p:extLst>
      <p:ext uri="{BB962C8B-B14F-4D97-AF65-F5344CB8AC3E}">
        <p14:creationId xmlns:p14="http://schemas.microsoft.com/office/powerpoint/2010/main" val="222547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Global CAPM</a:t>
            </a:r>
          </a:p>
        </p:txBody>
      </p:sp>
      <p:sp>
        <p:nvSpPr>
          <p:cNvPr id="24579" name="Content Placeholder 2"/>
          <p:cNvSpPr>
            <a:spLocks noGrp="1"/>
          </p:cNvSpPr>
          <p:nvPr>
            <p:ph idx="1"/>
          </p:nvPr>
        </p:nvSpPr>
        <p:spPr/>
        <p:txBody>
          <a:bodyPr/>
          <a:lstStyle/>
          <a:p>
            <a:r>
              <a:rPr lang="en-US" altLang="en-US" dirty="0"/>
              <a:t>Strong assumptions are needed</a:t>
            </a:r>
          </a:p>
          <a:p>
            <a:pPr lvl="1"/>
            <a:r>
              <a:rPr lang="en-US" altLang="en-US" dirty="0"/>
              <a:t>Perfect market integration</a:t>
            </a:r>
          </a:p>
          <a:p>
            <a:pPr lvl="1"/>
            <a:r>
              <a:rPr lang="en-US" altLang="en-US" dirty="0"/>
              <a:t>Mean-variance analysis implied by utility assumptions</a:t>
            </a:r>
          </a:p>
          <a:p>
            <a:r>
              <a:rPr lang="en-US" altLang="en-US" dirty="0"/>
              <a:t>May give unreliable results in smaller, less liquid developed markets</a:t>
            </a:r>
          </a:p>
          <a:p>
            <a:r>
              <a:rPr lang="en-US" altLang="en-US" dirty="0"/>
              <a:t>Ok to use in developed markets</a:t>
            </a:r>
          </a:p>
          <a:p>
            <a:r>
              <a:rPr lang="en-US" altLang="en-US" dirty="0"/>
              <a:t>Fails in emerging markets when it is not adjusted </a:t>
            </a:r>
          </a:p>
          <a:p>
            <a:endParaRPr lang="en-US" altLang="en-US" dirty="0"/>
          </a:p>
        </p:txBody>
      </p:sp>
    </p:spTree>
    <p:extLst>
      <p:ext uri="{BB962C8B-B14F-4D97-AF65-F5344CB8AC3E}">
        <p14:creationId xmlns:p14="http://schemas.microsoft.com/office/powerpoint/2010/main" val="41497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Modification in GCAPM</a:t>
            </a:r>
          </a:p>
        </p:txBody>
      </p:sp>
      <p:sp>
        <p:nvSpPr>
          <p:cNvPr id="25603" name="Rectangle 3"/>
          <p:cNvSpPr>
            <a:spLocks noGrp="1" noChangeArrowheads="1"/>
          </p:cNvSpPr>
          <p:nvPr>
            <p:ph type="body" idx="1"/>
          </p:nvPr>
        </p:nvSpPr>
        <p:spPr/>
        <p:txBody>
          <a:bodyPr/>
          <a:lstStyle/>
          <a:p>
            <a:r>
              <a:rPr lang="en-US" altLang="en-US" dirty="0"/>
              <a:t>There are some efforts to </a:t>
            </a:r>
            <a:r>
              <a:rPr lang="en-US" altLang="en-US" b="1" dirty="0"/>
              <a:t>incorporate relevant risks that are deemed to be systematic into GCAPM</a:t>
            </a:r>
            <a:r>
              <a:rPr lang="en-US" altLang="en-US" dirty="0"/>
              <a:t>. </a:t>
            </a:r>
          </a:p>
          <a:p>
            <a:r>
              <a:rPr lang="en-US" altLang="en-US" dirty="0"/>
              <a:t>One such model is the </a:t>
            </a:r>
            <a:r>
              <a:rPr lang="en-US" altLang="en-US" dirty="0" err="1"/>
              <a:t>Shramm</a:t>
            </a:r>
            <a:r>
              <a:rPr lang="en-US" altLang="en-US" dirty="0"/>
              <a:t>-Wang model. In this model </a:t>
            </a:r>
            <a:r>
              <a:rPr lang="en-US" altLang="en-US" b="1" dirty="0"/>
              <a:t>currency risk is assumed to be a systematic risk factor </a:t>
            </a:r>
            <a:r>
              <a:rPr lang="en-US" altLang="en-US" dirty="0"/>
              <a:t>and it is priced. </a:t>
            </a:r>
          </a:p>
          <a:p>
            <a:r>
              <a:rPr lang="en-US" altLang="en-US" dirty="0"/>
              <a:t>There is no adjustment for country risk.  </a:t>
            </a:r>
          </a:p>
        </p:txBody>
      </p:sp>
    </p:spTree>
    <p:extLst>
      <p:ext uri="{BB962C8B-B14F-4D97-AF65-F5344CB8AC3E}">
        <p14:creationId xmlns:p14="http://schemas.microsoft.com/office/powerpoint/2010/main" val="47546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Schramm-Wang-GCAPM</a:t>
            </a:r>
          </a:p>
        </p:txBody>
      </p:sp>
      <p:sp>
        <p:nvSpPr>
          <p:cNvPr id="30724" name="Rectangle 4"/>
          <p:cNvSpPr>
            <a:spLocks noChangeArrowheads="1"/>
          </p:cNvSpPr>
          <p:nvPr/>
        </p:nvSpPr>
        <p:spPr bwMode="auto">
          <a:xfrm>
            <a:off x="3581400" y="1905000"/>
            <a:ext cx="2057400" cy="1062038"/>
          </a:xfrm>
          <a:prstGeom prst="rect">
            <a:avLst/>
          </a:prstGeom>
          <a:noFill/>
          <a:ln>
            <a:noFill/>
          </a:ln>
          <a:extLst>
            <a:ext uri="{909E8E84-426E-40dd-AFC4-6F175D3DCCD1}"/>
            <a:ext uri="{91240B29-F687-4f45-9708-019B960494DF}"/>
          </a:extLst>
        </p:spPr>
        <p:txBody>
          <a:bodyPr lIns="0" tIns="0" rIns="0" bIns="0"/>
          <a:lstStyle/>
          <a:p>
            <a:pPr defTabSz="409575" eaLnBrk="1" hangingPunct="1">
              <a:defRPr/>
            </a:pPr>
            <a:r>
              <a:rPr lang="en-US" sz="1600" dirty="0">
                <a:solidFill>
                  <a:srgbClr val="002060"/>
                </a:solidFill>
                <a:latin typeface="+mn-lt"/>
                <a:ea typeface="ＭＳ Ｐゴシック" charset="0"/>
              </a:rPr>
              <a:t>Sensitivity of USD Returns</a:t>
            </a:r>
          </a:p>
          <a:p>
            <a:pPr defTabSz="409575" eaLnBrk="1" hangingPunct="1">
              <a:defRPr/>
            </a:pPr>
            <a:r>
              <a:rPr lang="en-US" sz="1600" dirty="0">
                <a:solidFill>
                  <a:srgbClr val="002060"/>
                </a:solidFill>
                <a:latin typeface="+mn-lt"/>
                <a:ea typeface="ＭＳ Ｐゴシック" charset="0"/>
              </a:rPr>
              <a:t>to exchange Rate</a:t>
            </a:r>
          </a:p>
          <a:p>
            <a:pPr defTabSz="409575" eaLnBrk="1" hangingPunct="1">
              <a:defRPr/>
            </a:pPr>
            <a:endParaRPr lang="en-US" sz="1600" dirty="0">
              <a:solidFill>
                <a:srgbClr val="002060"/>
              </a:solidFill>
              <a:latin typeface="+mn-lt"/>
              <a:ea typeface="ＭＳ Ｐゴシック" charset="0"/>
            </a:endParaRPr>
          </a:p>
        </p:txBody>
      </p:sp>
      <p:sp>
        <p:nvSpPr>
          <p:cNvPr id="30725" name="Rectangle 5"/>
          <p:cNvSpPr>
            <a:spLocks noChangeArrowheads="1"/>
          </p:cNvSpPr>
          <p:nvPr/>
        </p:nvSpPr>
        <p:spPr bwMode="auto">
          <a:xfrm>
            <a:off x="5983288" y="1985963"/>
            <a:ext cx="1712912" cy="604837"/>
          </a:xfrm>
          <a:prstGeom prst="rect">
            <a:avLst/>
          </a:prstGeom>
          <a:noFill/>
          <a:ln>
            <a:noFill/>
          </a:ln>
          <a:extLst>
            <a:ext uri="{909E8E84-426E-40dd-AFC4-6F175D3DCCD1}"/>
            <a:ext uri="{91240B29-F687-4f45-9708-019B960494DF}"/>
          </a:extLst>
        </p:spPr>
        <p:txBody>
          <a:bodyPr lIns="0" tIns="0" rIns="0" bIns="0"/>
          <a:lstStyle/>
          <a:p>
            <a:pPr defTabSz="409575" eaLnBrk="1" hangingPunct="1">
              <a:defRPr/>
            </a:pPr>
            <a:r>
              <a:rPr lang="en-US" sz="1600" dirty="0">
                <a:solidFill>
                  <a:srgbClr val="002060"/>
                </a:solidFill>
                <a:latin typeface="+mn-lt"/>
                <a:ea typeface="ＭＳ Ｐゴシック" charset="0"/>
              </a:rPr>
              <a:t>Currency Risk</a:t>
            </a:r>
          </a:p>
          <a:p>
            <a:pPr defTabSz="409575" eaLnBrk="1" hangingPunct="1">
              <a:defRPr/>
            </a:pPr>
            <a:r>
              <a:rPr lang="en-US" sz="1600" dirty="0">
                <a:solidFill>
                  <a:srgbClr val="002060"/>
                </a:solidFill>
                <a:latin typeface="+mn-lt"/>
                <a:ea typeface="ＭＳ Ｐゴシック" charset="0"/>
              </a:rPr>
              <a:t>Premium</a:t>
            </a:r>
          </a:p>
          <a:p>
            <a:pPr defTabSz="409575" eaLnBrk="1" hangingPunct="1">
              <a:defRPr/>
            </a:pPr>
            <a:endParaRPr lang="en-US" sz="1600" dirty="0">
              <a:solidFill>
                <a:srgbClr val="002060"/>
              </a:solidFill>
              <a:latin typeface="+mn-lt"/>
              <a:ea typeface="ＭＳ Ｐゴシック" charset="0"/>
            </a:endParaRPr>
          </a:p>
        </p:txBody>
      </p:sp>
      <p:sp>
        <p:nvSpPr>
          <p:cNvPr id="30726" name="Rectangle 6"/>
          <p:cNvSpPr>
            <a:spLocks noChangeArrowheads="1"/>
          </p:cNvSpPr>
          <p:nvPr/>
        </p:nvSpPr>
        <p:spPr bwMode="auto">
          <a:xfrm>
            <a:off x="381000" y="2286000"/>
            <a:ext cx="2286000" cy="304800"/>
          </a:xfrm>
          <a:prstGeom prst="rect">
            <a:avLst/>
          </a:prstGeom>
          <a:noFill/>
          <a:ln>
            <a:noFill/>
          </a:ln>
          <a:extLst>
            <a:ext uri="{909E8E84-426E-40dd-AFC4-6F175D3DCCD1}"/>
            <a:ext uri="{91240B29-F687-4f45-9708-019B960494DF}"/>
          </a:extLst>
        </p:spPr>
        <p:txBody>
          <a:bodyPr lIns="0" tIns="0" rIns="0" bIns="0"/>
          <a:lstStyle/>
          <a:p>
            <a:pPr defTabSz="409575" eaLnBrk="1" hangingPunct="1">
              <a:defRPr/>
            </a:pPr>
            <a:r>
              <a:rPr lang="en-US" sz="1600" dirty="0">
                <a:solidFill>
                  <a:srgbClr val="002060"/>
                </a:solidFill>
                <a:latin typeface="+mn-lt"/>
                <a:ea typeface="ＭＳ Ｐゴシック" charset="0"/>
              </a:rPr>
              <a:t>Risk Free Return in USD</a:t>
            </a:r>
          </a:p>
        </p:txBody>
      </p:sp>
      <p:sp>
        <p:nvSpPr>
          <p:cNvPr id="30727" name="Rectangle 7"/>
          <p:cNvSpPr>
            <a:spLocks noChangeArrowheads="1"/>
          </p:cNvSpPr>
          <p:nvPr/>
        </p:nvSpPr>
        <p:spPr bwMode="auto">
          <a:xfrm>
            <a:off x="1371600" y="4419600"/>
            <a:ext cx="1600200" cy="1063625"/>
          </a:xfrm>
          <a:prstGeom prst="rect">
            <a:avLst/>
          </a:prstGeom>
          <a:noFill/>
          <a:ln>
            <a:noFill/>
          </a:ln>
          <a:extLst>
            <a:ext uri="{909E8E84-426E-40dd-AFC4-6F175D3DCCD1}"/>
            <a:ext uri="{91240B29-F687-4f45-9708-019B960494DF}"/>
          </a:extLst>
        </p:spPr>
        <p:txBody>
          <a:bodyPr lIns="0" tIns="0" rIns="0" bIns="0"/>
          <a:lstStyle/>
          <a:p>
            <a:pPr defTabSz="409575" eaLnBrk="1" hangingPunct="1">
              <a:defRPr/>
            </a:pPr>
            <a:r>
              <a:rPr lang="en-US" sz="1600" dirty="0">
                <a:solidFill>
                  <a:srgbClr val="002060"/>
                </a:solidFill>
                <a:latin typeface="+mn-lt"/>
                <a:ea typeface="ＭＳ Ｐゴシック" charset="0"/>
              </a:rPr>
              <a:t>Global Beta</a:t>
            </a:r>
          </a:p>
          <a:p>
            <a:pPr defTabSz="409575" eaLnBrk="1" hangingPunct="1">
              <a:defRPr/>
            </a:pPr>
            <a:r>
              <a:rPr lang="en-US" sz="1600" dirty="0">
                <a:solidFill>
                  <a:srgbClr val="002060"/>
                </a:solidFill>
                <a:latin typeface="+mn-lt"/>
                <a:ea typeface="ＭＳ Ｐゴシック" charset="0"/>
              </a:rPr>
              <a:t>calculated</a:t>
            </a:r>
          </a:p>
          <a:p>
            <a:pPr defTabSz="409575" eaLnBrk="1" hangingPunct="1">
              <a:defRPr/>
            </a:pPr>
            <a:r>
              <a:rPr lang="en-US" sz="1600" dirty="0">
                <a:solidFill>
                  <a:srgbClr val="002060"/>
                </a:solidFill>
                <a:latin typeface="+mn-lt"/>
                <a:ea typeface="ＭＳ Ｐゴシック" charset="0"/>
              </a:rPr>
              <a:t>by using USD</a:t>
            </a:r>
          </a:p>
          <a:p>
            <a:pPr defTabSz="409575" eaLnBrk="1" hangingPunct="1">
              <a:defRPr/>
            </a:pPr>
            <a:r>
              <a:rPr lang="en-US" sz="1600" dirty="0">
                <a:solidFill>
                  <a:srgbClr val="002060"/>
                </a:solidFill>
                <a:latin typeface="+mn-lt"/>
                <a:ea typeface="ＭＳ Ｐゴシック" charset="0"/>
              </a:rPr>
              <a:t>returns</a:t>
            </a:r>
          </a:p>
        </p:txBody>
      </p:sp>
      <p:sp>
        <p:nvSpPr>
          <p:cNvPr id="30728" name="Rectangle 8"/>
          <p:cNvSpPr>
            <a:spLocks noChangeArrowheads="1"/>
          </p:cNvSpPr>
          <p:nvPr/>
        </p:nvSpPr>
        <p:spPr bwMode="auto">
          <a:xfrm>
            <a:off x="4038600" y="4495800"/>
            <a:ext cx="1219200" cy="1062038"/>
          </a:xfrm>
          <a:prstGeom prst="rect">
            <a:avLst/>
          </a:prstGeom>
          <a:noFill/>
          <a:ln>
            <a:noFill/>
          </a:ln>
          <a:extLst>
            <a:ext uri="{909E8E84-426E-40dd-AFC4-6F175D3DCCD1}"/>
            <a:ext uri="{91240B29-F687-4f45-9708-019B960494DF}"/>
          </a:extLst>
        </p:spPr>
        <p:txBody>
          <a:bodyPr lIns="0" tIns="0" rIns="0" bIns="0"/>
          <a:lstStyle/>
          <a:p>
            <a:pPr defTabSz="409575" eaLnBrk="1" hangingPunct="1">
              <a:defRPr/>
            </a:pPr>
            <a:r>
              <a:rPr lang="en-US" sz="1600" dirty="0">
                <a:solidFill>
                  <a:srgbClr val="002060"/>
                </a:solidFill>
                <a:latin typeface="+mn-lt"/>
                <a:ea typeface="ＭＳ Ｐゴシック" charset="0"/>
              </a:rPr>
              <a:t>Global Risk</a:t>
            </a:r>
          </a:p>
          <a:p>
            <a:pPr defTabSz="409575" eaLnBrk="1" hangingPunct="1">
              <a:defRPr/>
            </a:pPr>
            <a:r>
              <a:rPr lang="en-US" sz="1600" dirty="0">
                <a:solidFill>
                  <a:srgbClr val="002060"/>
                </a:solidFill>
                <a:latin typeface="+mn-lt"/>
                <a:ea typeface="ＭＳ Ｐゴシック" charset="0"/>
              </a:rPr>
              <a:t>Premium</a:t>
            </a:r>
          </a:p>
          <a:p>
            <a:pPr defTabSz="409575" eaLnBrk="1" hangingPunct="1">
              <a:defRPr/>
            </a:pPr>
            <a:endParaRPr lang="en-US" sz="1600" dirty="0">
              <a:solidFill>
                <a:srgbClr val="002060"/>
              </a:solidFill>
              <a:latin typeface="+mn-lt"/>
              <a:ea typeface="ＭＳ Ｐゴシック" charset="0"/>
            </a:endParaRPr>
          </a:p>
        </p:txBody>
      </p:sp>
      <p:sp>
        <p:nvSpPr>
          <p:cNvPr id="27656" name="Line 9"/>
          <p:cNvSpPr>
            <a:spLocks noChangeShapeType="1"/>
          </p:cNvSpPr>
          <p:nvPr/>
        </p:nvSpPr>
        <p:spPr bwMode="auto">
          <a:xfrm>
            <a:off x="990600" y="2667000"/>
            <a:ext cx="609600" cy="685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7657" name="Line 10"/>
          <p:cNvSpPr>
            <a:spLocks noChangeShapeType="1"/>
          </p:cNvSpPr>
          <p:nvPr/>
        </p:nvSpPr>
        <p:spPr bwMode="auto">
          <a:xfrm flipV="1">
            <a:off x="1905000" y="3962400"/>
            <a:ext cx="533400" cy="381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7658" name="Line 11"/>
          <p:cNvSpPr>
            <a:spLocks noChangeShapeType="1"/>
          </p:cNvSpPr>
          <p:nvPr/>
        </p:nvSpPr>
        <p:spPr bwMode="auto">
          <a:xfrm flipH="1" flipV="1">
            <a:off x="4038600" y="3962400"/>
            <a:ext cx="22860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27659" name="Line 12"/>
          <p:cNvSpPr>
            <a:spLocks noChangeShapeType="1"/>
          </p:cNvSpPr>
          <p:nvPr/>
        </p:nvSpPr>
        <p:spPr bwMode="auto">
          <a:xfrm>
            <a:off x="4840288" y="2703513"/>
            <a:ext cx="304800" cy="685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aphicFrame>
        <p:nvGraphicFramePr>
          <p:cNvPr id="27660" name="Object 15"/>
          <p:cNvGraphicFramePr>
            <a:graphicFrameLocks noChangeAspect="1"/>
          </p:cNvGraphicFramePr>
          <p:nvPr/>
        </p:nvGraphicFramePr>
        <p:xfrm>
          <a:off x="762000" y="2971800"/>
          <a:ext cx="6586538" cy="1179513"/>
        </p:xfrm>
        <a:graphic>
          <a:graphicData uri="http://schemas.openxmlformats.org/presentationml/2006/ole">
            <mc:AlternateContent xmlns:mc="http://schemas.openxmlformats.org/markup-compatibility/2006">
              <mc:Choice xmlns:v="urn:schemas-microsoft-com:vml" Requires="v">
                <p:oleObj name="Equation" r:id="rId3" imgW="2768600" imgH="495300" progId="Equation.DSMT4">
                  <p:embed/>
                </p:oleObj>
              </mc:Choice>
              <mc:Fallback>
                <p:oleObj name="Equation" r:id="rId3" imgW="2768600" imgH="495300" progId="Equation.DSMT4">
                  <p:embed/>
                  <p:pic>
                    <p:nvPicPr>
                      <p:cNvPr id="27660"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971800"/>
                        <a:ext cx="6586538" cy="117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61" name="Line 12"/>
          <p:cNvSpPr>
            <a:spLocks noChangeShapeType="1"/>
          </p:cNvSpPr>
          <p:nvPr/>
        </p:nvSpPr>
        <p:spPr bwMode="auto">
          <a:xfrm>
            <a:off x="6324600" y="2514600"/>
            <a:ext cx="304800" cy="468313"/>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EFD8E772-F0E3-4CD7-83DD-928696C53F7B}"/>
              </a:ext>
            </a:extLst>
          </p:cNvPr>
          <p:cNvPicPr>
            <a:picLocks noChangeAspect="1"/>
          </p:cNvPicPr>
          <p:nvPr/>
        </p:nvPicPr>
        <p:blipFill rotWithShape="1">
          <a:blip r:embed="rId5"/>
          <a:srcRect l="25714" t="34265" r="58733" b="55574"/>
          <a:stretch/>
        </p:blipFill>
        <p:spPr>
          <a:xfrm>
            <a:off x="2954634" y="5420248"/>
            <a:ext cx="1863132" cy="644630"/>
          </a:xfrm>
          <a:prstGeom prst="rect">
            <a:avLst/>
          </a:prstGeom>
        </p:spPr>
      </p:pic>
      <p:cxnSp>
        <p:nvCxnSpPr>
          <p:cNvPr id="4" name="Straight Arrow Connector 3">
            <a:extLst>
              <a:ext uri="{FF2B5EF4-FFF2-40B4-BE49-F238E27FC236}">
                <a16:creationId xmlns:a16="http://schemas.microsoft.com/office/drawing/2014/main" id="{1003A658-3579-4C21-9EC7-61A643207ADB}"/>
              </a:ext>
            </a:extLst>
          </p:cNvPr>
          <p:cNvCxnSpPr>
            <a:cxnSpLocks/>
          </p:cNvCxnSpPr>
          <p:nvPr/>
        </p:nvCxnSpPr>
        <p:spPr>
          <a:xfrm flipV="1">
            <a:off x="4876802" y="3860737"/>
            <a:ext cx="509114" cy="1881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940833B-73FD-49F4-B6F2-FCFA5BA50D76}"/>
              </a:ext>
            </a:extLst>
          </p:cNvPr>
          <p:cNvSpPr/>
          <p:nvPr/>
        </p:nvSpPr>
        <p:spPr>
          <a:xfrm>
            <a:off x="1600200" y="6010850"/>
            <a:ext cx="4572000" cy="646331"/>
          </a:xfrm>
          <a:prstGeom prst="rect">
            <a:avLst/>
          </a:prstGeom>
        </p:spPr>
        <p:txBody>
          <a:bodyPr>
            <a:spAutoFit/>
          </a:bodyPr>
          <a:lstStyle/>
          <a:p>
            <a:r>
              <a:rPr lang="en-US" sz="1200" dirty="0"/>
              <a:t>R represents asset returns, </a:t>
            </a:r>
            <a:r>
              <a:rPr lang="en-US" sz="1200" dirty="0" err="1"/>
              <a:t>sLC</a:t>
            </a:r>
            <a:r>
              <a:rPr lang="en-US" sz="1200" dirty="0"/>
              <a:t>/FC is the percentage change in the foreign currency the asset has exposure to, and alpha and epsilon are constant and residual errors respectively. </a:t>
            </a:r>
          </a:p>
        </p:txBody>
      </p:sp>
      <p:pic>
        <p:nvPicPr>
          <p:cNvPr id="6" name="Picture 5">
            <a:extLst>
              <a:ext uri="{FF2B5EF4-FFF2-40B4-BE49-F238E27FC236}">
                <a16:creationId xmlns:a16="http://schemas.microsoft.com/office/drawing/2014/main" id="{B820B5ED-82FB-465D-BA4B-206FB6298F7C}"/>
              </a:ext>
            </a:extLst>
          </p:cNvPr>
          <p:cNvPicPr>
            <a:picLocks noChangeAspect="1"/>
          </p:cNvPicPr>
          <p:nvPr/>
        </p:nvPicPr>
        <p:blipFill rotWithShape="1">
          <a:blip r:embed="rId6"/>
          <a:srcRect l="26667" t="48525" r="28146" b="31117"/>
          <a:stretch/>
        </p:blipFill>
        <p:spPr>
          <a:xfrm>
            <a:off x="5131359" y="4890869"/>
            <a:ext cx="4131966" cy="985838"/>
          </a:xfrm>
          <a:prstGeom prst="rect">
            <a:avLst/>
          </a:prstGeom>
        </p:spPr>
      </p:pic>
      <p:cxnSp>
        <p:nvCxnSpPr>
          <p:cNvPr id="9" name="Straight Arrow Connector 8">
            <a:extLst>
              <a:ext uri="{FF2B5EF4-FFF2-40B4-BE49-F238E27FC236}">
                <a16:creationId xmlns:a16="http://schemas.microsoft.com/office/drawing/2014/main" id="{C54E2F65-47CF-47B8-874E-FFEDFF7B61A3}"/>
              </a:ext>
            </a:extLst>
          </p:cNvPr>
          <p:cNvCxnSpPr/>
          <p:nvPr/>
        </p:nvCxnSpPr>
        <p:spPr>
          <a:xfrm flipH="1" flipV="1">
            <a:off x="7086602" y="4151313"/>
            <a:ext cx="737716" cy="59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257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6C2A-31FE-4ED4-8E95-A494C279A0D6}"/>
              </a:ext>
            </a:extLst>
          </p:cNvPr>
          <p:cNvSpPr>
            <a:spLocks noGrp="1"/>
          </p:cNvSpPr>
          <p:nvPr>
            <p:ph type="title"/>
          </p:nvPr>
        </p:nvSpPr>
        <p:spPr>
          <a:xfrm>
            <a:off x="685800" y="685800"/>
            <a:ext cx="7772400" cy="1609344"/>
          </a:xfrm>
        </p:spPr>
        <p:txBody>
          <a:bodyPr/>
          <a:lstStyle/>
          <a:p>
            <a:r>
              <a:rPr lang="en-US" dirty="0"/>
              <a:t>International Cost of Capital</a:t>
            </a:r>
          </a:p>
        </p:txBody>
      </p:sp>
      <p:sp>
        <p:nvSpPr>
          <p:cNvPr id="5" name="Content Placeholder 4">
            <a:extLst>
              <a:ext uri="{FF2B5EF4-FFF2-40B4-BE49-F238E27FC236}">
                <a16:creationId xmlns:a16="http://schemas.microsoft.com/office/drawing/2014/main" id="{85130EBF-E08C-4C0F-AF3C-5388AEB3BFA3}"/>
              </a:ext>
            </a:extLst>
          </p:cNvPr>
          <p:cNvSpPr>
            <a:spLocks noGrp="1"/>
          </p:cNvSpPr>
          <p:nvPr>
            <p:ph idx="1"/>
          </p:nvPr>
        </p:nvSpPr>
        <p:spPr>
          <a:xfrm>
            <a:off x="685800" y="1970683"/>
            <a:ext cx="7772400" cy="4050792"/>
          </a:xfrm>
        </p:spPr>
        <p:txBody>
          <a:bodyPr>
            <a:normAutofit/>
          </a:bodyPr>
          <a:lstStyle/>
          <a:p>
            <a:pPr>
              <a:lnSpc>
                <a:spcPct val="150000"/>
              </a:lnSpc>
            </a:pPr>
            <a:r>
              <a:rPr lang="en-US" sz="1400" dirty="0"/>
              <a:t>Nestle of Switzerland is revisiting its cost of equity analysis in 2014. As a result of extraordinary actions by the Swiss Central Bank, the </a:t>
            </a:r>
            <a:r>
              <a:rPr lang="en-US" sz="1400" b="1" dirty="0"/>
              <a:t>Swiss bond index yield </a:t>
            </a:r>
            <a:r>
              <a:rPr lang="en-US" sz="1400" dirty="0"/>
              <a:t>(10-year maturity) has </a:t>
            </a:r>
            <a:r>
              <a:rPr lang="en-US" sz="1400" b="1" dirty="0"/>
              <a:t>dropped to a record low of 0.520%. The Swiss equity markets </a:t>
            </a:r>
            <a:r>
              <a:rPr lang="en-US" sz="1400" dirty="0"/>
              <a:t>have been </a:t>
            </a:r>
            <a:r>
              <a:rPr lang="en-US" sz="1400" b="1" dirty="0"/>
              <a:t>averaging 8.400% returns</a:t>
            </a:r>
            <a:r>
              <a:rPr lang="en-US" sz="1400" dirty="0"/>
              <a:t>, while the </a:t>
            </a:r>
            <a:r>
              <a:rPr lang="en-US" sz="1400" b="1" dirty="0"/>
              <a:t>Financial Times global equity market returns</a:t>
            </a:r>
            <a:r>
              <a:rPr lang="en-US" sz="1400" dirty="0"/>
              <a:t>, indexed back to </a:t>
            </a:r>
            <a:r>
              <a:rPr lang="en-US" sz="1400" b="1" dirty="0"/>
              <a:t>Swiss francs, is at 8.820%. </a:t>
            </a:r>
            <a:r>
              <a:rPr lang="en-US" sz="1400" dirty="0"/>
              <a:t>Nestle's corporate treasury staff has estimated the </a:t>
            </a:r>
            <a:r>
              <a:rPr lang="en-US" sz="1400" b="1" dirty="0"/>
              <a:t>company's domestic beta at 0.825</a:t>
            </a:r>
            <a:r>
              <a:rPr lang="en-US" sz="1400" dirty="0"/>
              <a:t>, but its </a:t>
            </a:r>
            <a:r>
              <a:rPr lang="en-US" sz="1400" b="1" dirty="0"/>
              <a:t>global beta (against the larger global equity market portfolio) at .515</a:t>
            </a:r>
            <a:r>
              <a:rPr lang="en-US" sz="1400" dirty="0"/>
              <a:t>. </a:t>
            </a:r>
          </a:p>
        </p:txBody>
      </p:sp>
      <p:sp>
        <p:nvSpPr>
          <p:cNvPr id="4" name="Rectangle 3">
            <a:extLst>
              <a:ext uri="{FF2B5EF4-FFF2-40B4-BE49-F238E27FC236}">
                <a16:creationId xmlns:a16="http://schemas.microsoft.com/office/drawing/2014/main" id="{B182E8B7-67A0-4DD1-BCA1-5E5C5F6B1099}"/>
              </a:ext>
            </a:extLst>
          </p:cNvPr>
          <p:cNvSpPr/>
          <p:nvPr/>
        </p:nvSpPr>
        <p:spPr>
          <a:xfrm>
            <a:off x="1379136" y="4414297"/>
            <a:ext cx="6385727" cy="646331"/>
          </a:xfrm>
          <a:prstGeom prst="rect">
            <a:avLst/>
          </a:prstGeom>
        </p:spPr>
        <p:txBody>
          <a:bodyPr wrap="square">
            <a:spAutoFit/>
          </a:bodyPr>
          <a:lstStyle/>
          <a:p>
            <a:r>
              <a:rPr lang="en-US" dirty="0"/>
              <a:t>a. What is Nestle's cost of equity based on the domestic portfolio of a Swiss investor?</a:t>
            </a:r>
          </a:p>
        </p:txBody>
      </p:sp>
      <p:sp>
        <p:nvSpPr>
          <p:cNvPr id="6" name="Rectangle 5">
            <a:extLst>
              <a:ext uri="{FF2B5EF4-FFF2-40B4-BE49-F238E27FC236}">
                <a16:creationId xmlns:a16="http://schemas.microsoft.com/office/drawing/2014/main" id="{EF59BCA9-A0CB-4096-B3E0-7350E7631DEC}"/>
              </a:ext>
            </a:extLst>
          </p:cNvPr>
          <p:cNvSpPr/>
          <p:nvPr/>
        </p:nvSpPr>
        <p:spPr>
          <a:xfrm>
            <a:off x="1301261" y="5375144"/>
            <a:ext cx="6463601" cy="646331"/>
          </a:xfrm>
          <a:prstGeom prst="rect">
            <a:avLst/>
          </a:prstGeom>
        </p:spPr>
        <p:txBody>
          <a:bodyPr wrap="square">
            <a:spAutoFit/>
          </a:bodyPr>
          <a:lstStyle/>
          <a:p>
            <a:r>
              <a:rPr lang="en-US" dirty="0"/>
              <a:t>b. What is Nestle's cost of equity based on a global portfolio for a Swiss investor?</a:t>
            </a:r>
          </a:p>
        </p:txBody>
      </p:sp>
    </p:spTree>
    <p:extLst>
      <p:ext uri="{BB962C8B-B14F-4D97-AF65-F5344CB8AC3E}">
        <p14:creationId xmlns:p14="http://schemas.microsoft.com/office/powerpoint/2010/main" val="177832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6C2A-31FE-4ED4-8E95-A494C279A0D6}"/>
              </a:ext>
            </a:extLst>
          </p:cNvPr>
          <p:cNvSpPr>
            <a:spLocks noGrp="1"/>
          </p:cNvSpPr>
          <p:nvPr>
            <p:ph type="title"/>
          </p:nvPr>
        </p:nvSpPr>
        <p:spPr>
          <a:xfrm>
            <a:off x="685800" y="685800"/>
            <a:ext cx="7772400" cy="1609344"/>
          </a:xfrm>
        </p:spPr>
        <p:txBody>
          <a:bodyPr/>
          <a:lstStyle/>
          <a:p>
            <a:r>
              <a:rPr lang="en-US" dirty="0"/>
              <a:t>International Cost of Capital</a:t>
            </a:r>
          </a:p>
        </p:txBody>
      </p:sp>
      <p:sp>
        <p:nvSpPr>
          <p:cNvPr id="5" name="Content Placeholder 4">
            <a:extLst>
              <a:ext uri="{FF2B5EF4-FFF2-40B4-BE49-F238E27FC236}">
                <a16:creationId xmlns:a16="http://schemas.microsoft.com/office/drawing/2014/main" id="{85130EBF-E08C-4C0F-AF3C-5388AEB3BFA3}"/>
              </a:ext>
            </a:extLst>
          </p:cNvPr>
          <p:cNvSpPr>
            <a:spLocks noGrp="1"/>
          </p:cNvSpPr>
          <p:nvPr>
            <p:ph idx="1"/>
          </p:nvPr>
        </p:nvSpPr>
        <p:spPr>
          <a:xfrm>
            <a:off x="685800" y="1970683"/>
            <a:ext cx="7772400" cy="4050792"/>
          </a:xfrm>
        </p:spPr>
        <p:txBody>
          <a:bodyPr>
            <a:normAutofit/>
          </a:bodyPr>
          <a:lstStyle/>
          <a:p>
            <a:pPr>
              <a:lnSpc>
                <a:spcPct val="150000"/>
              </a:lnSpc>
            </a:pPr>
            <a:r>
              <a:rPr lang="en-US" sz="1400" dirty="0"/>
              <a:t>Nestle of Switzerland is revisiting its cost of equity analysis in 2014. As a result of extraordinary actions by the Swiss Central Bank, the </a:t>
            </a:r>
            <a:r>
              <a:rPr lang="en-US" sz="1400" b="1" dirty="0"/>
              <a:t>Swiss bond index yield </a:t>
            </a:r>
            <a:r>
              <a:rPr lang="en-US" sz="1400" dirty="0"/>
              <a:t>(10-year maturity) has </a:t>
            </a:r>
            <a:r>
              <a:rPr lang="en-US" sz="1400" b="1" dirty="0"/>
              <a:t>dropped to a record low of 0.520%. The Swiss equity markets </a:t>
            </a:r>
            <a:r>
              <a:rPr lang="en-US" sz="1400" dirty="0"/>
              <a:t>have been </a:t>
            </a:r>
            <a:r>
              <a:rPr lang="en-US" sz="1400" b="1" dirty="0"/>
              <a:t>averaging 8.400% returns</a:t>
            </a:r>
            <a:r>
              <a:rPr lang="en-US" sz="1400" dirty="0"/>
              <a:t>, while the </a:t>
            </a:r>
            <a:r>
              <a:rPr lang="en-US" sz="1400" b="1" dirty="0"/>
              <a:t>Financial Times global equity market returns</a:t>
            </a:r>
            <a:r>
              <a:rPr lang="en-US" sz="1400" dirty="0"/>
              <a:t>, indexed back to </a:t>
            </a:r>
            <a:r>
              <a:rPr lang="en-US" sz="1400" b="1" dirty="0"/>
              <a:t>Swiss francs, is at 8.820%. </a:t>
            </a:r>
            <a:r>
              <a:rPr lang="en-US" sz="1400" dirty="0"/>
              <a:t>Nestle's corporate treasury staff has estimated the </a:t>
            </a:r>
            <a:r>
              <a:rPr lang="en-US" sz="1400" b="1" dirty="0"/>
              <a:t>company's domestic beta at 0.825</a:t>
            </a:r>
            <a:r>
              <a:rPr lang="en-US" sz="1400" dirty="0"/>
              <a:t>, but its </a:t>
            </a:r>
            <a:r>
              <a:rPr lang="en-US" sz="1400" b="1" dirty="0"/>
              <a:t>global beta (against the larger global equity market portfolio) at .515</a:t>
            </a:r>
            <a:r>
              <a:rPr lang="en-US" sz="1400" dirty="0"/>
              <a:t>. </a:t>
            </a:r>
          </a:p>
        </p:txBody>
      </p:sp>
      <p:sp>
        <p:nvSpPr>
          <p:cNvPr id="4" name="Rectangle 3">
            <a:extLst>
              <a:ext uri="{FF2B5EF4-FFF2-40B4-BE49-F238E27FC236}">
                <a16:creationId xmlns:a16="http://schemas.microsoft.com/office/drawing/2014/main" id="{B182E8B7-67A0-4DD1-BCA1-5E5C5F6B1099}"/>
              </a:ext>
            </a:extLst>
          </p:cNvPr>
          <p:cNvSpPr/>
          <p:nvPr/>
        </p:nvSpPr>
        <p:spPr>
          <a:xfrm>
            <a:off x="1379136" y="4414297"/>
            <a:ext cx="6385727" cy="1477328"/>
          </a:xfrm>
          <a:prstGeom prst="rect">
            <a:avLst/>
          </a:prstGeom>
        </p:spPr>
        <p:txBody>
          <a:bodyPr wrap="square">
            <a:spAutoFit/>
          </a:bodyPr>
          <a:lstStyle/>
          <a:p>
            <a:pPr marL="342900" indent="-342900">
              <a:buAutoNum type="alphaLcPeriod"/>
            </a:pPr>
            <a:r>
              <a:rPr lang="en-US" dirty="0"/>
              <a:t>What is Nestle's cost of equity based on the domestic portfolio of a Swiss investor?</a:t>
            </a:r>
          </a:p>
          <a:p>
            <a:endParaRPr lang="en-US" dirty="0"/>
          </a:p>
          <a:p>
            <a:endParaRPr lang="en-US" dirty="0"/>
          </a:p>
          <a:p>
            <a:r>
              <a:rPr lang="en-US" dirty="0"/>
              <a:t>CAPM:</a:t>
            </a:r>
          </a:p>
        </p:txBody>
      </p:sp>
      <p:graphicFrame>
        <p:nvGraphicFramePr>
          <p:cNvPr id="7" name="Object 1">
            <a:extLst>
              <a:ext uri="{FF2B5EF4-FFF2-40B4-BE49-F238E27FC236}">
                <a16:creationId xmlns:a16="http://schemas.microsoft.com/office/drawing/2014/main" id="{F0B8BFAD-51F4-4F9A-9F69-A04B6CEA2FA2}"/>
              </a:ext>
            </a:extLst>
          </p:cNvPr>
          <p:cNvGraphicFramePr>
            <a:graphicFrameLocks noChangeAspect="1"/>
          </p:cNvGraphicFramePr>
          <p:nvPr>
            <p:extLst>
              <p:ext uri="{D42A27DB-BD31-4B8C-83A1-F6EECF244321}">
                <p14:modId xmlns:p14="http://schemas.microsoft.com/office/powerpoint/2010/main" val="1881355739"/>
              </p:ext>
            </p:extLst>
          </p:nvPr>
        </p:nvGraphicFramePr>
        <p:xfrm>
          <a:off x="5525464" y="5474906"/>
          <a:ext cx="2932735" cy="546569"/>
        </p:xfrm>
        <a:graphic>
          <a:graphicData uri="http://schemas.openxmlformats.org/presentationml/2006/ole">
            <mc:AlternateContent xmlns:mc="http://schemas.openxmlformats.org/markup-compatibility/2006">
              <mc:Choice xmlns:v="urn:schemas-microsoft-com:vml" Requires="v">
                <p:oleObj name="Equation" r:id="rId2" imgW="1295280" imgH="241200" progId="Equation.DSMT4">
                  <p:embed/>
                </p:oleObj>
              </mc:Choice>
              <mc:Fallback>
                <p:oleObj name="Equation" r:id="rId2" imgW="1295280" imgH="241200" progId="Equation.DSMT4">
                  <p:embed/>
                  <p:pic>
                    <p:nvPicPr>
                      <p:cNvPr id="12298"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464" y="5474906"/>
                        <a:ext cx="2932735" cy="546569"/>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B71F8E1-6D54-470D-AF84-EDC1E9CB3456}"/>
                  </a:ext>
                </a:extLst>
              </p:cNvPr>
              <p:cNvSpPr txBox="1"/>
              <p:nvPr/>
            </p:nvSpPr>
            <p:spPr>
              <a:xfrm>
                <a:off x="2318297" y="5548712"/>
                <a:ext cx="2932735" cy="3989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𝑘</m:t>
                          </m:r>
                        </m:e>
                        <m:sub>
                          <m:r>
                            <a:rPr lang="en-US" sz="2400" b="0" i="1" smtClean="0">
                              <a:latin typeface="Cambria Math" panose="02040503050406030204" pitchFamily="18" charset="0"/>
                            </a:rPr>
                            <m:t>𝑒</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𝑓</m:t>
                          </m:r>
                        </m:sub>
                      </m:sSub>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𝐸𝑀𝑅𝑃</m:t>
                      </m:r>
                    </m:oMath>
                  </m:oMathPara>
                </a14:m>
                <a:endParaRPr lang="en-US" sz="2400" dirty="0"/>
              </a:p>
            </p:txBody>
          </p:sp>
        </mc:Choice>
        <mc:Fallback xmlns="">
          <p:sp>
            <p:nvSpPr>
              <p:cNvPr id="3" name="TextBox 2">
                <a:extLst>
                  <a:ext uri="{FF2B5EF4-FFF2-40B4-BE49-F238E27FC236}">
                    <a16:creationId xmlns:a16="http://schemas.microsoft.com/office/drawing/2014/main" id="{FB71F8E1-6D54-470D-AF84-EDC1E9CB3456}"/>
                  </a:ext>
                </a:extLst>
              </p:cNvPr>
              <p:cNvSpPr txBox="1">
                <a:spLocks noRot="1" noChangeAspect="1" noMove="1" noResize="1" noEditPoints="1" noAdjustHandles="1" noChangeArrowheads="1" noChangeShapeType="1" noTextEdit="1"/>
              </p:cNvSpPr>
              <p:nvPr/>
            </p:nvSpPr>
            <p:spPr>
              <a:xfrm>
                <a:off x="2318297" y="5548712"/>
                <a:ext cx="2932735" cy="398955"/>
              </a:xfrm>
              <a:prstGeom prst="rect">
                <a:avLst/>
              </a:prstGeom>
              <a:blipFill>
                <a:blip r:embed="rId5"/>
                <a:stretch>
                  <a:fillRect l="-832" r="-624" b="-25758"/>
                </a:stretch>
              </a:blipFill>
            </p:spPr>
            <p:txBody>
              <a:bodyPr/>
              <a:lstStyle/>
              <a:p>
                <a:r>
                  <a:rPr lang="en-US">
                    <a:noFill/>
                  </a:rPr>
                  <a:t> </a:t>
                </a:r>
              </a:p>
            </p:txBody>
          </p:sp>
        </mc:Fallback>
      </mc:AlternateContent>
    </p:spTree>
    <p:extLst>
      <p:ext uri="{BB962C8B-B14F-4D97-AF65-F5344CB8AC3E}">
        <p14:creationId xmlns:p14="http://schemas.microsoft.com/office/powerpoint/2010/main" val="4186289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6C2A-31FE-4ED4-8E95-A494C279A0D6}"/>
              </a:ext>
            </a:extLst>
          </p:cNvPr>
          <p:cNvSpPr>
            <a:spLocks noGrp="1"/>
          </p:cNvSpPr>
          <p:nvPr>
            <p:ph type="title"/>
          </p:nvPr>
        </p:nvSpPr>
        <p:spPr>
          <a:xfrm>
            <a:off x="685800" y="685800"/>
            <a:ext cx="7772400" cy="1609344"/>
          </a:xfrm>
        </p:spPr>
        <p:txBody>
          <a:bodyPr/>
          <a:lstStyle/>
          <a:p>
            <a:r>
              <a:rPr lang="en-US" dirty="0"/>
              <a:t>International Cost of Capital</a:t>
            </a:r>
          </a:p>
        </p:txBody>
      </p:sp>
      <p:sp>
        <p:nvSpPr>
          <p:cNvPr id="5" name="Content Placeholder 4">
            <a:extLst>
              <a:ext uri="{FF2B5EF4-FFF2-40B4-BE49-F238E27FC236}">
                <a16:creationId xmlns:a16="http://schemas.microsoft.com/office/drawing/2014/main" id="{85130EBF-E08C-4C0F-AF3C-5388AEB3BFA3}"/>
              </a:ext>
            </a:extLst>
          </p:cNvPr>
          <p:cNvSpPr>
            <a:spLocks noGrp="1"/>
          </p:cNvSpPr>
          <p:nvPr>
            <p:ph idx="1"/>
          </p:nvPr>
        </p:nvSpPr>
        <p:spPr>
          <a:xfrm>
            <a:off x="685800" y="1970683"/>
            <a:ext cx="7772400" cy="4050792"/>
          </a:xfrm>
        </p:spPr>
        <p:txBody>
          <a:bodyPr>
            <a:normAutofit/>
          </a:bodyPr>
          <a:lstStyle/>
          <a:p>
            <a:pPr>
              <a:lnSpc>
                <a:spcPct val="150000"/>
              </a:lnSpc>
            </a:pPr>
            <a:r>
              <a:rPr lang="en-US" sz="1400" dirty="0"/>
              <a:t>Nestle of Switzerland is revisiting its cost of equity analysis in 2014. As a result of extraordinary actions by the Swiss Central Bank, the </a:t>
            </a:r>
            <a:r>
              <a:rPr lang="en-US" sz="1400" b="1" dirty="0"/>
              <a:t>Swiss bond index yield </a:t>
            </a:r>
            <a:r>
              <a:rPr lang="en-US" sz="1400" dirty="0"/>
              <a:t>(10-year maturity) has </a:t>
            </a:r>
            <a:r>
              <a:rPr lang="en-US" sz="1400" b="1" dirty="0"/>
              <a:t>dropped to a record low of 0.520%. The Swiss equity markets </a:t>
            </a:r>
            <a:r>
              <a:rPr lang="en-US" sz="1400" dirty="0"/>
              <a:t>have been </a:t>
            </a:r>
            <a:r>
              <a:rPr lang="en-US" sz="1400" b="1" dirty="0"/>
              <a:t>averaging 8.400% returns</a:t>
            </a:r>
            <a:r>
              <a:rPr lang="en-US" sz="1400" dirty="0"/>
              <a:t>, while the </a:t>
            </a:r>
            <a:r>
              <a:rPr lang="en-US" sz="1400" b="1" dirty="0"/>
              <a:t>Financial Times global equity market returns</a:t>
            </a:r>
            <a:r>
              <a:rPr lang="en-US" sz="1400" dirty="0"/>
              <a:t>, indexed back to </a:t>
            </a:r>
            <a:r>
              <a:rPr lang="en-US" sz="1400" b="1" dirty="0"/>
              <a:t>Swiss francs, is at 8.820%. </a:t>
            </a:r>
            <a:r>
              <a:rPr lang="en-US" sz="1400" dirty="0"/>
              <a:t>Nestle's corporate treasury staff has estimated the </a:t>
            </a:r>
            <a:r>
              <a:rPr lang="en-US" sz="1400" b="1" dirty="0"/>
              <a:t>company's domestic beta at 0.825</a:t>
            </a:r>
            <a:r>
              <a:rPr lang="en-US" sz="1400" dirty="0"/>
              <a:t>, but its </a:t>
            </a:r>
            <a:r>
              <a:rPr lang="en-US" sz="1400" b="1" dirty="0"/>
              <a:t>global beta (against the larger global equity market portfolio) at .515</a:t>
            </a:r>
            <a:r>
              <a:rPr lang="en-US" sz="1400" dirty="0"/>
              <a:t>. </a:t>
            </a:r>
          </a:p>
        </p:txBody>
      </p:sp>
      <p:sp>
        <p:nvSpPr>
          <p:cNvPr id="4" name="Rectangle 3">
            <a:extLst>
              <a:ext uri="{FF2B5EF4-FFF2-40B4-BE49-F238E27FC236}">
                <a16:creationId xmlns:a16="http://schemas.microsoft.com/office/drawing/2014/main" id="{B182E8B7-67A0-4DD1-BCA1-5E5C5F6B1099}"/>
              </a:ext>
            </a:extLst>
          </p:cNvPr>
          <p:cNvSpPr/>
          <p:nvPr/>
        </p:nvSpPr>
        <p:spPr>
          <a:xfrm>
            <a:off x="1379136" y="4414297"/>
            <a:ext cx="6385727" cy="1200329"/>
          </a:xfrm>
          <a:prstGeom prst="rect">
            <a:avLst/>
          </a:prstGeom>
        </p:spPr>
        <p:txBody>
          <a:bodyPr wrap="square">
            <a:spAutoFit/>
          </a:bodyPr>
          <a:lstStyle/>
          <a:p>
            <a:pPr marL="342900" indent="-342900">
              <a:buAutoNum type="alphaLcPeriod"/>
            </a:pPr>
            <a:r>
              <a:rPr lang="en-US" dirty="0"/>
              <a:t>What is Nestle's cost of equity based on the domestic portfolio of a Swiss investor?</a:t>
            </a:r>
          </a:p>
          <a:p>
            <a:endParaRPr lang="en-US" dirty="0"/>
          </a:p>
          <a:p>
            <a:endParaRPr lang="en-US" dirty="0"/>
          </a:p>
        </p:txBody>
      </p:sp>
      <p:pic>
        <p:nvPicPr>
          <p:cNvPr id="3" name="Picture 2">
            <a:extLst>
              <a:ext uri="{FF2B5EF4-FFF2-40B4-BE49-F238E27FC236}">
                <a16:creationId xmlns:a16="http://schemas.microsoft.com/office/drawing/2014/main" id="{E1464297-D76B-4FD5-B63B-24AB8FC35612}"/>
              </a:ext>
            </a:extLst>
          </p:cNvPr>
          <p:cNvPicPr>
            <a:picLocks noChangeAspect="1"/>
          </p:cNvPicPr>
          <p:nvPr/>
        </p:nvPicPr>
        <p:blipFill>
          <a:blip r:embed="rId2"/>
          <a:stretch>
            <a:fillRect/>
          </a:stretch>
        </p:blipFill>
        <p:spPr>
          <a:xfrm>
            <a:off x="685799" y="5044893"/>
            <a:ext cx="5047246" cy="1546316"/>
          </a:xfrm>
          <a:prstGeom prst="rect">
            <a:avLst/>
          </a:prstGeom>
        </p:spPr>
      </p:pic>
      <p:sp>
        <p:nvSpPr>
          <p:cNvPr id="7" name="TextBox 6">
            <a:extLst>
              <a:ext uri="{FF2B5EF4-FFF2-40B4-BE49-F238E27FC236}">
                <a16:creationId xmlns:a16="http://schemas.microsoft.com/office/drawing/2014/main" id="{AAE9E719-AA1F-4320-9C57-693D22B0F458}"/>
              </a:ext>
            </a:extLst>
          </p:cNvPr>
          <p:cNvSpPr txBox="1"/>
          <p:nvPr/>
        </p:nvSpPr>
        <p:spPr>
          <a:xfrm>
            <a:off x="6039059" y="5680135"/>
            <a:ext cx="3104941" cy="307777"/>
          </a:xfrm>
          <a:prstGeom prst="rect">
            <a:avLst/>
          </a:prstGeom>
          <a:noFill/>
        </p:spPr>
        <p:txBody>
          <a:bodyPr wrap="square" rtlCol="0">
            <a:spAutoFit/>
          </a:bodyPr>
          <a:lstStyle/>
          <a:p>
            <a:r>
              <a:rPr lang="en-US" sz="1400" dirty="0" err="1"/>
              <a:t>Ke</a:t>
            </a:r>
            <a:r>
              <a:rPr lang="en-US" sz="1400" dirty="0"/>
              <a:t> = 0.52% + 0.825*(8.4%-0.52%)</a:t>
            </a:r>
          </a:p>
        </p:txBody>
      </p:sp>
      <p:cxnSp>
        <p:nvCxnSpPr>
          <p:cNvPr id="9" name="Straight Arrow Connector 8">
            <a:extLst>
              <a:ext uri="{FF2B5EF4-FFF2-40B4-BE49-F238E27FC236}">
                <a16:creationId xmlns:a16="http://schemas.microsoft.com/office/drawing/2014/main" id="{D8F89A0D-B12E-434B-A50F-AE42691C0A18}"/>
              </a:ext>
            </a:extLst>
          </p:cNvPr>
          <p:cNvCxnSpPr/>
          <p:nvPr/>
        </p:nvCxnSpPr>
        <p:spPr>
          <a:xfrm flipH="1">
            <a:off x="5733045" y="6021475"/>
            <a:ext cx="856161" cy="329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075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6C2A-31FE-4ED4-8E95-A494C279A0D6}"/>
              </a:ext>
            </a:extLst>
          </p:cNvPr>
          <p:cNvSpPr>
            <a:spLocks noGrp="1"/>
          </p:cNvSpPr>
          <p:nvPr>
            <p:ph type="title"/>
          </p:nvPr>
        </p:nvSpPr>
        <p:spPr>
          <a:xfrm>
            <a:off x="685800" y="685800"/>
            <a:ext cx="7772400" cy="1609344"/>
          </a:xfrm>
        </p:spPr>
        <p:txBody>
          <a:bodyPr/>
          <a:lstStyle/>
          <a:p>
            <a:r>
              <a:rPr lang="en-US" dirty="0"/>
              <a:t>International Cost of Capital</a:t>
            </a:r>
          </a:p>
        </p:txBody>
      </p:sp>
      <p:sp>
        <p:nvSpPr>
          <p:cNvPr id="5" name="Content Placeholder 4">
            <a:extLst>
              <a:ext uri="{FF2B5EF4-FFF2-40B4-BE49-F238E27FC236}">
                <a16:creationId xmlns:a16="http://schemas.microsoft.com/office/drawing/2014/main" id="{85130EBF-E08C-4C0F-AF3C-5388AEB3BFA3}"/>
              </a:ext>
            </a:extLst>
          </p:cNvPr>
          <p:cNvSpPr>
            <a:spLocks noGrp="1"/>
          </p:cNvSpPr>
          <p:nvPr>
            <p:ph idx="1"/>
          </p:nvPr>
        </p:nvSpPr>
        <p:spPr/>
        <p:txBody>
          <a:bodyPr>
            <a:normAutofit lnSpcReduction="10000"/>
          </a:bodyPr>
          <a:lstStyle/>
          <a:p>
            <a:pPr>
              <a:lnSpc>
                <a:spcPct val="150000"/>
              </a:lnSpc>
            </a:pPr>
            <a:r>
              <a:rPr lang="en-US" dirty="0"/>
              <a:t>Nestle of Switzerland is revisiting its cost of equity analysis in 2014. As a result of extraordinary actions by the Swiss Central Bank, the Swiss bond index yield (10-year maturity) has dropped to a record low of 0.520%. The Swiss equity markets have been averaging 8.400% returns, while the Financial Times global equity market returns, indexed back to Swiss francs, is at 8.820%. Nestle's corporate treasury staff has estimated the company's domestic beta at 0.825, but its global beta (against the larger global equity market portfolio) at .515. </a:t>
            </a:r>
          </a:p>
        </p:txBody>
      </p:sp>
    </p:spTree>
    <p:extLst>
      <p:ext uri="{BB962C8B-B14F-4D97-AF65-F5344CB8AC3E}">
        <p14:creationId xmlns:p14="http://schemas.microsoft.com/office/powerpoint/2010/main" val="29978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6C2A-31FE-4ED4-8E95-A494C279A0D6}"/>
              </a:ext>
            </a:extLst>
          </p:cNvPr>
          <p:cNvSpPr>
            <a:spLocks noGrp="1"/>
          </p:cNvSpPr>
          <p:nvPr>
            <p:ph type="title"/>
          </p:nvPr>
        </p:nvSpPr>
        <p:spPr>
          <a:xfrm>
            <a:off x="685800" y="685800"/>
            <a:ext cx="7772400" cy="1609344"/>
          </a:xfrm>
        </p:spPr>
        <p:txBody>
          <a:bodyPr/>
          <a:lstStyle/>
          <a:p>
            <a:r>
              <a:rPr lang="en-US" dirty="0"/>
              <a:t>International Cost of Capital</a:t>
            </a:r>
          </a:p>
        </p:txBody>
      </p:sp>
      <p:sp>
        <p:nvSpPr>
          <p:cNvPr id="5" name="Content Placeholder 4">
            <a:extLst>
              <a:ext uri="{FF2B5EF4-FFF2-40B4-BE49-F238E27FC236}">
                <a16:creationId xmlns:a16="http://schemas.microsoft.com/office/drawing/2014/main" id="{85130EBF-E08C-4C0F-AF3C-5388AEB3BFA3}"/>
              </a:ext>
            </a:extLst>
          </p:cNvPr>
          <p:cNvSpPr>
            <a:spLocks noGrp="1"/>
          </p:cNvSpPr>
          <p:nvPr>
            <p:ph idx="1"/>
          </p:nvPr>
        </p:nvSpPr>
        <p:spPr>
          <a:xfrm>
            <a:off x="685800" y="1970683"/>
            <a:ext cx="7772400" cy="4050792"/>
          </a:xfrm>
        </p:spPr>
        <p:txBody>
          <a:bodyPr>
            <a:normAutofit/>
          </a:bodyPr>
          <a:lstStyle/>
          <a:p>
            <a:pPr>
              <a:lnSpc>
                <a:spcPct val="150000"/>
              </a:lnSpc>
            </a:pPr>
            <a:r>
              <a:rPr lang="en-US" sz="1400" dirty="0"/>
              <a:t>Nestle of Switzerland is revisiting its cost of equity analysis in 2014. As a result of extraordinary actions by the Swiss Central Bank, the </a:t>
            </a:r>
            <a:r>
              <a:rPr lang="en-US" sz="1400" b="1" dirty="0"/>
              <a:t>Swiss bond index yield </a:t>
            </a:r>
            <a:r>
              <a:rPr lang="en-US" sz="1400" dirty="0"/>
              <a:t>(10-year maturity) has </a:t>
            </a:r>
            <a:r>
              <a:rPr lang="en-US" sz="1400" b="1" dirty="0"/>
              <a:t>dropped to a record low of 0.520%. The Swiss equity markets </a:t>
            </a:r>
            <a:r>
              <a:rPr lang="en-US" sz="1400" dirty="0"/>
              <a:t>have been </a:t>
            </a:r>
            <a:r>
              <a:rPr lang="en-US" sz="1400" b="1" dirty="0"/>
              <a:t>averaging 8.400% returns</a:t>
            </a:r>
            <a:r>
              <a:rPr lang="en-US" sz="1400" dirty="0"/>
              <a:t>, while the </a:t>
            </a:r>
            <a:r>
              <a:rPr lang="en-US" sz="1400" b="1" dirty="0"/>
              <a:t>Financial Times global equity market returns</a:t>
            </a:r>
            <a:r>
              <a:rPr lang="en-US" sz="1400" dirty="0"/>
              <a:t>, indexed back to </a:t>
            </a:r>
            <a:r>
              <a:rPr lang="en-US" sz="1400" b="1" dirty="0"/>
              <a:t>Swiss francs, is at 8.820%. </a:t>
            </a:r>
            <a:r>
              <a:rPr lang="en-US" sz="1400" dirty="0"/>
              <a:t>Nestle's corporate treasury staff has estimated the </a:t>
            </a:r>
            <a:r>
              <a:rPr lang="en-US" sz="1400" b="1" dirty="0"/>
              <a:t>company's domestic beta at 0.825</a:t>
            </a:r>
            <a:r>
              <a:rPr lang="en-US" sz="1400" dirty="0"/>
              <a:t>, but its </a:t>
            </a:r>
            <a:r>
              <a:rPr lang="en-US" sz="1400" b="1" dirty="0"/>
              <a:t>global beta (against the larger global equity market portfolio) at .515</a:t>
            </a:r>
            <a:r>
              <a:rPr lang="en-US" sz="1400" dirty="0"/>
              <a:t>. </a:t>
            </a:r>
          </a:p>
        </p:txBody>
      </p:sp>
      <p:sp>
        <p:nvSpPr>
          <p:cNvPr id="6" name="Rectangle 5">
            <a:extLst>
              <a:ext uri="{FF2B5EF4-FFF2-40B4-BE49-F238E27FC236}">
                <a16:creationId xmlns:a16="http://schemas.microsoft.com/office/drawing/2014/main" id="{EF59BCA9-A0CB-4096-B3E0-7350E7631DEC}"/>
              </a:ext>
            </a:extLst>
          </p:cNvPr>
          <p:cNvSpPr/>
          <p:nvPr/>
        </p:nvSpPr>
        <p:spPr>
          <a:xfrm>
            <a:off x="1230922" y="4440647"/>
            <a:ext cx="6463601" cy="646331"/>
          </a:xfrm>
          <a:prstGeom prst="rect">
            <a:avLst/>
          </a:prstGeom>
        </p:spPr>
        <p:txBody>
          <a:bodyPr wrap="square">
            <a:spAutoFit/>
          </a:bodyPr>
          <a:lstStyle/>
          <a:p>
            <a:r>
              <a:rPr lang="en-US" dirty="0"/>
              <a:t>b. What is Nestle's cost of equity based on a global portfolio for a Swiss investor?</a:t>
            </a:r>
          </a:p>
        </p:txBody>
      </p:sp>
      <p:graphicFrame>
        <p:nvGraphicFramePr>
          <p:cNvPr id="7" name="Object 1">
            <a:extLst>
              <a:ext uri="{FF2B5EF4-FFF2-40B4-BE49-F238E27FC236}">
                <a16:creationId xmlns:a16="http://schemas.microsoft.com/office/drawing/2014/main" id="{943BB095-859E-4063-B394-AC10A08AD4D8}"/>
              </a:ext>
            </a:extLst>
          </p:cNvPr>
          <p:cNvGraphicFramePr>
            <a:graphicFrameLocks noChangeAspect="1"/>
          </p:cNvGraphicFramePr>
          <p:nvPr>
            <p:extLst>
              <p:ext uri="{D42A27DB-BD31-4B8C-83A1-F6EECF244321}">
                <p14:modId xmlns:p14="http://schemas.microsoft.com/office/powerpoint/2010/main" val="1030428657"/>
              </p:ext>
            </p:extLst>
          </p:nvPr>
        </p:nvGraphicFramePr>
        <p:xfrm>
          <a:off x="4517936" y="5329595"/>
          <a:ext cx="3176587" cy="461963"/>
        </p:xfrm>
        <a:graphic>
          <a:graphicData uri="http://schemas.openxmlformats.org/presentationml/2006/ole">
            <mc:AlternateContent xmlns:mc="http://schemas.openxmlformats.org/markup-compatibility/2006">
              <mc:Choice xmlns:v="urn:schemas-microsoft-com:vml" Requires="v">
                <p:oleObj name="Equation" r:id="rId2" imgW="1562040" imgH="228600" progId="Equation.DSMT4">
                  <p:embed/>
                </p:oleObj>
              </mc:Choice>
              <mc:Fallback>
                <p:oleObj name="Equation" r:id="rId2" imgW="1562040" imgH="228600" progId="Equation.DSMT4">
                  <p:embed/>
                  <p:pic>
                    <p:nvPicPr>
                      <p:cNvPr id="51204"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7936" y="5329595"/>
                        <a:ext cx="3176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
            <a:extLst>
              <a:ext uri="{FF2B5EF4-FFF2-40B4-BE49-F238E27FC236}">
                <a16:creationId xmlns:a16="http://schemas.microsoft.com/office/drawing/2014/main" id="{FDB31550-2261-4345-991C-759241FFD5D0}"/>
              </a:ext>
            </a:extLst>
          </p:cNvPr>
          <p:cNvGraphicFramePr>
            <a:graphicFrameLocks noChangeAspect="1"/>
          </p:cNvGraphicFramePr>
          <p:nvPr>
            <p:extLst>
              <p:ext uri="{D42A27DB-BD31-4B8C-83A1-F6EECF244321}">
                <p14:modId xmlns:p14="http://schemas.microsoft.com/office/powerpoint/2010/main" val="364800599"/>
              </p:ext>
            </p:extLst>
          </p:nvPr>
        </p:nvGraphicFramePr>
        <p:xfrm>
          <a:off x="760323" y="5316895"/>
          <a:ext cx="2840037" cy="461962"/>
        </p:xfrm>
        <a:graphic>
          <a:graphicData uri="http://schemas.openxmlformats.org/presentationml/2006/ole">
            <mc:AlternateContent xmlns:mc="http://schemas.openxmlformats.org/markup-compatibility/2006">
              <mc:Choice xmlns:v="urn:schemas-microsoft-com:vml" Requires="v">
                <p:oleObj name="Equation" r:id="rId4" imgW="1396800" imgH="228600" progId="Equation.DSMT4">
                  <p:embed/>
                </p:oleObj>
              </mc:Choice>
              <mc:Fallback>
                <p:oleObj name="Equation" r:id="rId4" imgW="1396800" imgH="228600" progId="Equation.DSMT4">
                  <p:embed/>
                  <p:pic>
                    <p:nvPicPr>
                      <p:cNvPr id="51206"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323" y="5316895"/>
                        <a:ext cx="284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15950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6C2A-31FE-4ED4-8E95-A494C279A0D6}"/>
              </a:ext>
            </a:extLst>
          </p:cNvPr>
          <p:cNvSpPr>
            <a:spLocks noGrp="1"/>
          </p:cNvSpPr>
          <p:nvPr>
            <p:ph type="title"/>
          </p:nvPr>
        </p:nvSpPr>
        <p:spPr>
          <a:xfrm>
            <a:off x="685800" y="685800"/>
            <a:ext cx="7772400" cy="1609344"/>
          </a:xfrm>
        </p:spPr>
        <p:txBody>
          <a:bodyPr/>
          <a:lstStyle/>
          <a:p>
            <a:r>
              <a:rPr lang="en-US" dirty="0"/>
              <a:t>International Cost of Capital</a:t>
            </a:r>
          </a:p>
        </p:txBody>
      </p:sp>
      <p:sp>
        <p:nvSpPr>
          <p:cNvPr id="5" name="Content Placeholder 4">
            <a:extLst>
              <a:ext uri="{FF2B5EF4-FFF2-40B4-BE49-F238E27FC236}">
                <a16:creationId xmlns:a16="http://schemas.microsoft.com/office/drawing/2014/main" id="{85130EBF-E08C-4C0F-AF3C-5388AEB3BFA3}"/>
              </a:ext>
            </a:extLst>
          </p:cNvPr>
          <p:cNvSpPr>
            <a:spLocks noGrp="1"/>
          </p:cNvSpPr>
          <p:nvPr>
            <p:ph idx="1"/>
          </p:nvPr>
        </p:nvSpPr>
        <p:spPr>
          <a:xfrm>
            <a:off x="685800" y="1970683"/>
            <a:ext cx="7772400" cy="4050792"/>
          </a:xfrm>
        </p:spPr>
        <p:txBody>
          <a:bodyPr>
            <a:normAutofit/>
          </a:bodyPr>
          <a:lstStyle/>
          <a:p>
            <a:pPr>
              <a:lnSpc>
                <a:spcPct val="150000"/>
              </a:lnSpc>
            </a:pPr>
            <a:r>
              <a:rPr lang="en-US" sz="1400" dirty="0"/>
              <a:t>Nestle of Switzerland is revisiting its cost of equity analysis in 2014. As a result of extraordinary actions by the Swiss Central Bank, the </a:t>
            </a:r>
            <a:r>
              <a:rPr lang="en-US" sz="1400" b="1" dirty="0"/>
              <a:t>Swiss bond index yield </a:t>
            </a:r>
            <a:r>
              <a:rPr lang="en-US" sz="1400" dirty="0"/>
              <a:t>(10-year maturity) has </a:t>
            </a:r>
            <a:r>
              <a:rPr lang="en-US" sz="1400" b="1" dirty="0"/>
              <a:t>dropped to a record low of 0.520%. The Swiss equity markets </a:t>
            </a:r>
            <a:r>
              <a:rPr lang="en-US" sz="1400" dirty="0"/>
              <a:t>have been </a:t>
            </a:r>
            <a:r>
              <a:rPr lang="en-US" sz="1400" b="1" dirty="0"/>
              <a:t>averaging 8.400% returns</a:t>
            </a:r>
            <a:r>
              <a:rPr lang="en-US" sz="1400" dirty="0"/>
              <a:t>, while the </a:t>
            </a:r>
            <a:r>
              <a:rPr lang="en-US" sz="1400" b="1" dirty="0"/>
              <a:t>Financial Times global equity market returns</a:t>
            </a:r>
            <a:r>
              <a:rPr lang="en-US" sz="1400" dirty="0"/>
              <a:t>, indexed back to </a:t>
            </a:r>
            <a:r>
              <a:rPr lang="en-US" sz="1400" b="1" dirty="0"/>
              <a:t>Swiss francs, is at 8.820%. </a:t>
            </a:r>
            <a:r>
              <a:rPr lang="en-US" sz="1400" dirty="0"/>
              <a:t>Nestle's corporate treasury staff has estimated the </a:t>
            </a:r>
            <a:r>
              <a:rPr lang="en-US" sz="1400" b="1" dirty="0"/>
              <a:t>company's domestic beta at 0.825</a:t>
            </a:r>
            <a:r>
              <a:rPr lang="en-US" sz="1400" dirty="0"/>
              <a:t>, but its </a:t>
            </a:r>
            <a:r>
              <a:rPr lang="en-US" sz="1400" b="1" dirty="0"/>
              <a:t>global beta (against the larger global equity market portfolio) at .515</a:t>
            </a:r>
            <a:r>
              <a:rPr lang="en-US" sz="1400" dirty="0"/>
              <a:t>. </a:t>
            </a:r>
          </a:p>
        </p:txBody>
      </p:sp>
      <p:sp>
        <p:nvSpPr>
          <p:cNvPr id="8" name="Rectangle 7">
            <a:extLst>
              <a:ext uri="{FF2B5EF4-FFF2-40B4-BE49-F238E27FC236}">
                <a16:creationId xmlns:a16="http://schemas.microsoft.com/office/drawing/2014/main" id="{61E5781B-31A8-4D1E-AEBA-220136AB6D42}"/>
              </a:ext>
            </a:extLst>
          </p:cNvPr>
          <p:cNvSpPr/>
          <p:nvPr/>
        </p:nvSpPr>
        <p:spPr>
          <a:xfrm>
            <a:off x="1230922" y="4440647"/>
            <a:ext cx="6463601" cy="646331"/>
          </a:xfrm>
          <a:prstGeom prst="rect">
            <a:avLst/>
          </a:prstGeom>
        </p:spPr>
        <p:txBody>
          <a:bodyPr wrap="square">
            <a:spAutoFit/>
          </a:bodyPr>
          <a:lstStyle/>
          <a:p>
            <a:r>
              <a:rPr lang="en-US" dirty="0"/>
              <a:t>b. What is Nestle's cost of equity based on a global portfolio for a Swiss investor?</a:t>
            </a:r>
          </a:p>
        </p:txBody>
      </p:sp>
      <p:grpSp>
        <p:nvGrpSpPr>
          <p:cNvPr id="10" name="Group 9">
            <a:extLst>
              <a:ext uri="{FF2B5EF4-FFF2-40B4-BE49-F238E27FC236}">
                <a16:creationId xmlns:a16="http://schemas.microsoft.com/office/drawing/2014/main" id="{3CA9935D-3262-423A-9363-39FF6B61E15C}"/>
              </a:ext>
            </a:extLst>
          </p:cNvPr>
          <p:cNvGrpSpPr/>
          <p:nvPr/>
        </p:nvGrpSpPr>
        <p:grpSpPr>
          <a:xfrm>
            <a:off x="474783" y="5159968"/>
            <a:ext cx="5152294" cy="1451848"/>
            <a:chOff x="635557" y="5139871"/>
            <a:chExt cx="4302203" cy="1356360"/>
          </a:xfrm>
        </p:grpSpPr>
        <p:pic>
          <p:nvPicPr>
            <p:cNvPr id="6" name="Picture 5">
              <a:extLst>
                <a:ext uri="{FF2B5EF4-FFF2-40B4-BE49-F238E27FC236}">
                  <a16:creationId xmlns:a16="http://schemas.microsoft.com/office/drawing/2014/main" id="{2B9A2A23-7315-4DB9-A238-47433364327D}"/>
                </a:ext>
              </a:extLst>
            </p:cNvPr>
            <p:cNvPicPr>
              <a:picLocks noChangeAspect="1"/>
            </p:cNvPicPr>
            <p:nvPr/>
          </p:nvPicPr>
          <p:blipFill>
            <a:blip r:embed="rId2"/>
            <a:stretch>
              <a:fillRect/>
            </a:stretch>
          </p:blipFill>
          <p:spPr>
            <a:xfrm>
              <a:off x="635557" y="5139871"/>
              <a:ext cx="3086100" cy="1356360"/>
            </a:xfrm>
            <a:prstGeom prst="rect">
              <a:avLst/>
            </a:prstGeom>
          </p:spPr>
        </p:pic>
        <p:pic>
          <p:nvPicPr>
            <p:cNvPr id="9" name="Picture 8">
              <a:extLst>
                <a:ext uri="{FF2B5EF4-FFF2-40B4-BE49-F238E27FC236}">
                  <a16:creationId xmlns:a16="http://schemas.microsoft.com/office/drawing/2014/main" id="{1E8DCBBC-9CE6-4769-8C82-76F62A0B37BB}"/>
                </a:ext>
              </a:extLst>
            </p:cNvPr>
            <p:cNvPicPr>
              <a:picLocks noChangeAspect="1"/>
            </p:cNvPicPr>
            <p:nvPr/>
          </p:nvPicPr>
          <p:blipFill>
            <a:blip r:embed="rId3"/>
            <a:stretch>
              <a:fillRect/>
            </a:stretch>
          </p:blipFill>
          <p:spPr>
            <a:xfrm>
              <a:off x="3771900" y="5139871"/>
              <a:ext cx="1165860" cy="1356360"/>
            </a:xfrm>
            <a:prstGeom prst="rect">
              <a:avLst/>
            </a:prstGeom>
          </p:spPr>
        </p:pic>
      </p:grpSp>
      <p:sp>
        <p:nvSpPr>
          <p:cNvPr id="11" name="TextBox 10">
            <a:extLst>
              <a:ext uri="{FF2B5EF4-FFF2-40B4-BE49-F238E27FC236}">
                <a16:creationId xmlns:a16="http://schemas.microsoft.com/office/drawing/2014/main" id="{A58AEFFE-4D65-4E19-8FD9-597282E2933B}"/>
              </a:ext>
            </a:extLst>
          </p:cNvPr>
          <p:cNvSpPr txBox="1"/>
          <p:nvPr/>
        </p:nvSpPr>
        <p:spPr>
          <a:xfrm>
            <a:off x="5948623" y="5578115"/>
            <a:ext cx="3125037" cy="307777"/>
          </a:xfrm>
          <a:prstGeom prst="rect">
            <a:avLst/>
          </a:prstGeom>
          <a:noFill/>
        </p:spPr>
        <p:txBody>
          <a:bodyPr wrap="square" rtlCol="0">
            <a:spAutoFit/>
          </a:bodyPr>
          <a:lstStyle/>
          <a:p>
            <a:r>
              <a:rPr lang="en-US" sz="1400" dirty="0" err="1"/>
              <a:t>Ke</a:t>
            </a:r>
            <a:r>
              <a:rPr lang="en-US" sz="1400" dirty="0"/>
              <a:t> = 0.52%+0.515*(8.82%-0.52%)</a:t>
            </a:r>
          </a:p>
        </p:txBody>
      </p:sp>
      <p:cxnSp>
        <p:nvCxnSpPr>
          <p:cNvPr id="13" name="Straight Arrow Connector 12">
            <a:extLst>
              <a:ext uri="{FF2B5EF4-FFF2-40B4-BE49-F238E27FC236}">
                <a16:creationId xmlns:a16="http://schemas.microsoft.com/office/drawing/2014/main" id="{3A458DD0-C110-4DB4-A9FC-C857A9120CD6}"/>
              </a:ext>
            </a:extLst>
          </p:cNvPr>
          <p:cNvCxnSpPr/>
          <p:nvPr/>
        </p:nvCxnSpPr>
        <p:spPr>
          <a:xfrm flipH="1">
            <a:off x="5687248" y="5904082"/>
            <a:ext cx="1015003" cy="567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6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B56-B3C1-4830-A7E0-21AC72D7B619}"/>
              </a:ext>
            </a:extLst>
          </p:cNvPr>
          <p:cNvSpPr>
            <a:spLocks noGrp="1"/>
          </p:cNvSpPr>
          <p:nvPr>
            <p:ph type="title"/>
          </p:nvPr>
        </p:nvSpPr>
        <p:spPr/>
        <p:txBody>
          <a:bodyPr/>
          <a:lstStyle/>
          <a:p>
            <a:r>
              <a:rPr lang="en-US" dirty="0"/>
              <a:t>International Cost of Capital</a:t>
            </a:r>
          </a:p>
        </p:txBody>
      </p:sp>
      <p:sp>
        <p:nvSpPr>
          <p:cNvPr id="3" name="Content Placeholder 2">
            <a:extLst>
              <a:ext uri="{FF2B5EF4-FFF2-40B4-BE49-F238E27FC236}">
                <a16:creationId xmlns:a16="http://schemas.microsoft.com/office/drawing/2014/main" id="{D47CA529-D3CF-4301-B765-6B5107545A0A}"/>
              </a:ext>
            </a:extLst>
          </p:cNvPr>
          <p:cNvSpPr>
            <a:spLocks noGrp="1"/>
          </p:cNvSpPr>
          <p:nvPr>
            <p:ph idx="1"/>
          </p:nvPr>
        </p:nvSpPr>
        <p:spPr>
          <a:xfrm>
            <a:off x="484833" y="1629039"/>
            <a:ext cx="7772400" cy="4050792"/>
          </a:xfrm>
        </p:spPr>
        <p:txBody>
          <a:bodyPr>
            <a:normAutofit/>
          </a:bodyPr>
          <a:lstStyle/>
          <a:p>
            <a:pPr>
              <a:lnSpc>
                <a:spcPct val="150000"/>
              </a:lnSpc>
            </a:pPr>
            <a:r>
              <a:rPr lang="en-US" sz="1400" dirty="0"/>
              <a:t>Senior management at </a:t>
            </a:r>
            <a:r>
              <a:rPr lang="en-US" sz="1400" dirty="0" err="1"/>
              <a:t>Genedak</a:t>
            </a:r>
            <a:r>
              <a:rPr lang="en-US" sz="1400" dirty="0"/>
              <a:t>-Hogan is actively debating the implications of international diversification on its cost of equity. Although both parties agree that the company’s returns will be less correlated with the reference market return in the future, the financial advisors believe that the market will assess an additional 3.0% risk premium for ‘going international’ to the basic CAPM cost of equity. Calculate </a:t>
            </a:r>
            <a:r>
              <a:rPr lang="en-US" sz="1400" dirty="0" err="1"/>
              <a:t>Genedak</a:t>
            </a:r>
            <a:r>
              <a:rPr lang="en-US" sz="1400" dirty="0"/>
              <a:t>-Hogan's cost of equity before and after international diversification of its operations, with and without the hypothetical additional risk premium, and comment on the discussion. </a:t>
            </a:r>
          </a:p>
          <a:p>
            <a:pPr>
              <a:lnSpc>
                <a:spcPct val="150000"/>
              </a:lnSpc>
            </a:pPr>
            <a:r>
              <a:rPr lang="en-US" sz="1400" dirty="0"/>
              <a:t>What is the Cost of Capital before and after the diversification? </a:t>
            </a:r>
          </a:p>
        </p:txBody>
      </p:sp>
      <p:pic>
        <p:nvPicPr>
          <p:cNvPr id="4" name="Picture 3">
            <a:extLst>
              <a:ext uri="{FF2B5EF4-FFF2-40B4-BE49-F238E27FC236}">
                <a16:creationId xmlns:a16="http://schemas.microsoft.com/office/drawing/2014/main" id="{606CDF2B-29DE-4923-A80C-D8A64611ADCF}"/>
              </a:ext>
            </a:extLst>
          </p:cNvPr>
          <p:cNvPicPr>
            <a:picLocks noChangeAspect="1"/>
          </p:cNvPicPr>
          <p:nvPr/>
        </p:nvPicPr>
        <p:blipFill>
          <a:blip r:embed="rId2"/>
          <a:stretch>
            <a:fillRect/>
          </a:stretch>
        </p:blipFill>
        <p:spPr>
          <a:xfrm>
            <a:off x="484833" y="4415156"/>
            <a:ext cx="8176770" cy="2287088"/>
          </a:xfrm>
          <a:prstGeom prst="rect">
            <a:avLst/>
          </a:prstGeom>
        </p:spPr>
      </p:pic>
      <p:graphicFrame>
        <p:nvGraphicFramePr>
          <p:cNvPr id="5" name="Object 4">
            <a:extLst>
              <a:ext uri="{FF2B5EF4-FFF2-40B4-BE49-F238E27FC236}">
                <a16:creationId xmlns:a16="http://schemas.microsoft.com/office/drawing/2014/main" id="{DFC68B1E-7AF4-4CD4-B2D9-E9A01458A746}"/>
              </a:ext>
            </a:extLst>
          </p:cNvPr>
          <p:cNvGraphicFramePr>
            <a:graphicFrameLocks noChangeAspect="1"/>
          </p:cNvGraphicFramePr>
          <p:nvPr>
            <p:extLst>
              <p:ext uri="{D42A27DB-BD31-4B8C-83A1-F6EECF244321}">
                <p14:modId xmlns:p14="http://schemas.microsoft.com/office/powerpoint/2010/main" val="1908017535"/>
              </p:ext>
            </p:extLst>
          </p:nvPr>
        </p:nvGraphicFramePr>
        <p:xfrm>
          <a:off x="2113060" y="6291106"/>
          <a:ext cx="2257973" cy="533132"/>
        </p:xfrm>
        <a:graphic>
          <a:graphicData uri="http://schemas.openxmlformats.org/presentationml/2006/ole">
            <mc:AlternateContent xmlns:mc="http://schemas.openxmlformats.org/markup-compatibility/2006">
              <mc:Choice xmlns:v="urn:schemas-microsoft-com:vml" Requires="v">
                <p:oleObj name="Equation" r:id="rId3" imgW="1828800" imgH="431640" progId="Equation.DSMT4">
                  <p:embed/>
                </p:oleObj>
              </mc:Choice>
              <mc:Fallback>
                <p:oleObj name="Equation" r:id="rId3" imgW="1828800" imgH="431640" progId="Equation.DSMT4">
                  <p:embed/>
                  <p:pic>
                    <p:nvPicPr>
                      <p:cNvPr id="2" name="Object 1"/>
                      <p:cNvPicPr/>
                      <p:nvPr/>
                    </p:nvPicPr>
                    <p:blipFill>
                      <a:blip r:embed="rId4"/>
                      <a:stretch>
                        <a:fillRect/>
                      </a:stretch>
                    </p:blipFill>
                    <p:spPr>
                      <a:xfrm>
                        <a:off x="2113060" y="6291106"/>
                        <a:ext cx="2257973" cy="533132"/>
                      </a:xfrm>
                      <a:prstGeom prst="rect">
                        <a:avLst/>
                      </a:prstGeom>
                    </p:spPr>
                  </p:pic>
                </p:oleObj>
              </mc:Fallback>
            </mc:AlternateContent>
          </a:graphicData>
        </a:graphic>
      </p:graphicFrame>
    </p:spTree>
    <p:extLst>
      <p:ext uri="{BB962C8B-B14F-4D97-AF65-F5344CB8AC3E}">
        <p14:creationId xmlns:p14="http://schemas.microsoft.com/office/powerpoint/2010/main" val="347544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B56-B3C1-4830-A7E0-21AC72D7B619}"/>
              </a:ext>
            </a:extLst>
          </p:cNvPr>
          <p:cNvSpPr>
            <a:spLocks noGrp="1"/>
          </p:cNvSpPr>
          <p:nvPr>
            <p:ph type="title"/>
          </p:nvPr>
        </p:nvSpPr>
        <p:spPr/>
        <p:txBody>
          <a:bodyPr/>
          <a:lstStyle/>
          <a:p>
            <a:r>
              <a:rPr lang="en-US" dirty="0"/>
              <a:t>International Cost of Capital</a:t>
            </a:r>
          </a:p>
        </p:txBody>
      </p:sp>
      <p:sp>
        <p:nvSpPr>
          <p:cNvPr id="3" name="Content Placeholder 2">
            <a:extLst>
              <a:ext uri="{FF2B5EF4-FFF2-40B4-BE49-F238E27FC236}">
                <a16:creationId xmlns:a16="http://schemas.microsoft.com/office/drawing/2014/main" id="{D47CA529-D3CF-4301-B765-6B5107545A0A}"/>
              </a:ext>
            </a:extLst>
          </p:cNvPr>
          <p:cNvSpPr>
            <a:spLocks noGrp="1"/>
          </p:cNvSpPr>
          <p:nvPr>
            <p:ph idx="1"/>
          </p:nvPr>
        </p:nvSpPr>
        <p:spPr>
          <a:xfrm>
            <a:off x="484833" y="1629039"/>
            <a:ext cx="7772400" cy="4050792"/>
          </a:xfrm>
        </p:spPr>
        <p:txBody>
          <a:bodyPr>
            <a:normAutofit/>
          </a:bodyPr>
          <a:lstStyle/>
          <a:p>
            <a:pPr>
              <a:lnSpc>
                <a:spcPct val="150000"/>
              </a:lnSpc>
            </a:pPr>
            <a:r>
              <a:rPr lang="en-US" sz="1400" dirty="0"/>
              <a:t>What is the Cost of Capital before and after the diversification? </a:t>
            </a:r>
          </a:p>
        </p:txBody>
      </p:sp>
      <p:pic>
        <p:nvPicPr>
          <p:cNvPr id="4" name="Picture 3">
            <a:extLst>
              <a:ext uri="{FF2B5EF4-FFF2-40B4-BE49-F238E27FC236}">
                <a16:creationId xmlns:a16="http://schemas.microsoft.com/office/drawing/2014/main" id="{606CDF2B-29DE-4923-A80C-D8A64611ADCF}"/>
              </a:ext>
            </a:extLst>
          </p:cNvPr>
          <p:cNvPicPr>
            <a:picLocks noChangeAspect="1"/>
          </p:cNvPicPr>
          <p:nvPr/>
        </p:nvPicPr>
        <p:blipFill>
          <a:blip r:embed="rId2"/>
          <a:stretch>
            <a:fillRect/>
          </a:stretch>
        </p:blipFill>
        <p:spPr>
          <a:xfrm>
            <a:off x="482397" y="1963358"/>
            <a:ext cx="8176770" cy="2287088"/>
          </a:xfrm>
          <a:prstGeom prst="rect">
            <a:avLst/>
          </a:prstGeom>
        </p:spPr>
      </p:pic>
      <p:graphicFrame>
        <p:nvGraphicFramePr>
          <p:cNvPr id="5" name="Object 4">
            <a:extLst>
              <a:ext uri="{FF2B5EF4-FFF2-40B4-BE49-F238E27FC236}">
                <a16:creationId xmlns:a16="http://schemas.microsoft.com/office/drawing/2014/main" id="{DFC68B1E-7AF4-4CD4-B2D9-E9A01458A746}"/>
              </a:ext>
            </a:extLst>
          </p:cNvPr>
          <p:cNvGraphicFramePr>
            <a:graphicFrameLocks noChangeAspect="1"/>
          </p:cNvGraphicFramePr>
          <p:nvPr>
            <p:extLst>
              <p:ext uri="{D42A27DB-BD31-4B8C-83A1-F6EECF244321}">
                <p14:modId xmlns:p14="http://schemas.microsoft.com/office/powerpoint/2010/main" val="1601680120"/>
              </p:ext>
            </p:extLst>
          </p:nvPr>
        </p:nvGraphicFramePr>
        <p:xfrm>
          <a:off x="886767" y="5230369"/>
          <a:ext cx="2257973" cy="533132"/>
        </p:xfrm>
        <a:graphic>
          <a:graphicData uri="http://schemas.openxmlformats.org/presentationml/2006/ole">
            <mc:AlternateContent xmlns:mc="http://schemas.openxmlformats.org/markup-compatibility/2006">
              <mc:Choice xmlns:v="urn:schemas-microsoft-com:vml" Requires="v">
                <p:oleObj name="Equation" r:id="rId3" imgW="1828800" imgH="431640" progId="Equation.DSMT4">
                  <p:embed/>
                </p:oleObj>
              </mc:Choice>
              <mc:Fallback>
                <p:oleObj name="Equation" r:id="rId3" imgW="1828800" imgH="431640" progId="Equation.DSMT4">
                  <p:embed/>
                  <p:pic>
                    <p:nvPicPr>
                      <p:cNvPr id="5" name="Object 4">
                        <a:extLst>
                          <a:ext uri="{FF2B5EF4-FFF2-40B4-BE49-F238E27FC236}">
                            <a16:creationId xmlns:a16="http://schemas.microsoft.com/office/drawing/2014/main" id="{DFC68B1E-7AF4-4CD4-B2D9-E9A01458A746}"/>
                          </a:ext>
                        </a:extLst>
                      </p:cNvPr>
                      <p:cNvPicPr/>
                      <p:nvPr/>
                    </p:nvPicPr>
                    <p:blipFill>
                      <a:blip r:embed="rId4"/>
                      <a:stretch>
                        <a:fillRect/>
                      </a:stretch>
                    </p:blipFill>
                    <p:spPr>
                      <a:xfrm>
                        <a:off x="886767" y="5230369"/>
                        <a:ext cx="2257973" cy="53313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EC29F54-5291-4C12-A5AD-7083225AD208}"/>
              </a:ext>
            </a:extLst>
          </p:cNvPr>
          <p:cNvSpPr txBox="1"/>
          <p:nvPr/>
        </p:nvSpPr>
        <p:spPr>
          <a:xfrm>
            <a:off x="813916" y="4584765"/>
            <a:ext cx="4300695" cy="369332"/>
          </a:xfrm>
          <a:prstGeom prst="rect">
            <a:avLst/>
          </a:prstGeom>
          <a:noFill/>
        </p:spPr>
        <p:txBody>
          <a:bodyPr wrap="square" rtlCol="0">
            <a:spAutoFit/>
          </a:bodyPr>
          <a:lstStyle/>
          <a:p>
            <a:r>
              <a:rPr lang="en-US" dirty="0"/>
              <a:t>STEP 1): Calculate the respective betas: </a:t>
            </a:r>
          </a:p>
        </p:txBody>
      </p:sp>
    </p:spTree>
    <p:extLst>
      <p:ext uri="{BB962C8B-B14F-4D97-AF65-F5344CB8AC3E}">
        <p14:creationId xmlns:p14="http://schemas.microsoft.com/office/powerpoint/2010/main" val="805775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B56-B3C1-4830-A7E0-21AC72D7B619}"/>
              </a:ext>
            </a:extLst>
          </p:cNvPr>
          <p:cNvSpPr>
            <a:spLocks noGrp="1"/>
          </p:cNvSpPr>
          <p:nvPr>
            <p:ph type="title"/>
          </p:nvPr>
        </p:nvSpPr>
        <p:spPr/>
        <p:txBody>
          <a:bodyPr/>
          <a:lstStyle/>
          <a:p>
            <a:r>
              <a:rPr lang="en-US" dirty="0"/>
              <a:t>International Cost of Capital</a:t>
            </a:r>
          </a:p>
        </p:txBody>
      </p:sp>
      <p:sp>
        <p:nvSpPr>
          <p:cNvPr id="3" name="Content Placeholder 2">
            <a:extLst>
              <a:ext uri="{FF2B5EF4-FFF2-40B4-BE49-F238E27FC236}">
                <a16:creationId xmlns:a16="http://schemas.microsoft.com/office/drawing/2014/main" id="{D47CA529-D3CF-4301-B765-6B5107545A0A}"/>
              </a:ext>
            </a:extLst>
          </p:cNvPr>
          <p:cNvSpPr>
            <a:spLocks noGrp="1"/>
          </p:cNvSpPr>
          <p:nvPr>
            <p:ph idx="1"/>
          </p:nvPr>
        </p:nvSpPr>
        <p:spPr>
          <a:xfrm>
            <a:off x="484833" y="1629039"/>
            <a:ext cx="7772400" cy="4050792"/>
          </a:xfrm>
        </p:spPr>
        <p:txBody>
          <a:bodyPr>
            <a:normAutofit/>
          </a:bodyPr>
          <a:lstStyle/>
          <a:p>
            <a:pPr>
              <a:lnSpc>
                <a:spcPct val="150000"/>
              </a:lnSpc>
            </a:pPr>
            <a:r>
              <a:rPr lang="en-US" sz="1400" dirty="0"/>
              <a:t>What is the Cost of Capital before and after the diversification? </a:t>
            </a:r>
          </a:p>
        </p:txBody>
      </p:sp>
      <p:pic>
        <p:nvPicPr>
          <p:cNvPr id="4" name="Picture 3">
            <a:extLst>
              <a:ext uri="{FF2B5EF4-FFF2-40B4-BE49-F238E27FC236}">
                <a16:creationId xmlns:a16="http://schemas.microsoft.com/office/drawing/2014/main" id="{606CDF2B-29DE-4923-A80C-D8A64611ADCF}"/>
              </a:ext>
            </a:extLst>
          </p:cNvPr>
          <p:cNvPicPr>
            <a:picLocks noChangeAspect="1"/>
          </p:cNvPicPr>
          <p:nvPr/>
        </p:nvPicPr>
        <p:blipFill>
          <a:blip r:embed="rId2"/>
          <a:stretch>
            <a:fillRect/>
          </a:stretch>
        </p:blipFill>
        <p:spPr>
          <a:xfrm>
            <a:off x="482397" y="1963358"/>
            <a:ext cx="8176770" cy="2287088"/>
          </a:xfrm>
          <a:prstGeom prst="rect">
            <a:avLst/>
          </a:prstGeom>
        </p:spPr>
      </p:pic>
      <p:graphicFrame>
        <p:nvGraphicFramePr>
          <p:cNvPr id="5" name="Object 4">
            <a:extLst>
              <a:ext uri="{FF2B5EF4-FFF2-40B4-BE49-F238E27FC236}">
                <a16:creationId xmlns:a16="http://schemas.microsoft.com/office/drawing/2014/main" id="{DFC68B1E-7AF4-4CD4-B2D9-E9A01458A746}"/>
              </a:ext>
            </a:extLst>
          </p:cNvPr>
          <p:cNvGraphicFramePr>
            <a:graphicFrameLocks noChangeAspect="1"/>
          </p:cNvGraphicFramePr>
          <p:nvPr>
            <p:extLst>
              <p:ext uri="{D42A27DB-BD31-4B8C-83A1-F6EECF244321}">
                <p14:modId xmlns:p14="http://schemas.microsoft.com/office/powerpoint/2010/main" val="2709558782"/>
              </p:ext>
            </p:extLst>
          </p:nvPr>
        </p:nvGraphicFramePr>
        <p:xfrm>
          <a:off x="1660490" y="5376475"/>
          <a:ext cx="2257973" cy="533132"/>
        </p:xfrm>
        <a:graphic>
          <a:graphicData uri="http://schemas.openxmlformats.org/presentationml/2006/ole">
            <mc:AlternateContent xmlns:mc="http://schemas.openxmlformats.org/markup-compatibility/2006">
              <mc:Choice xmlns:v="urn:schemas-microsoft-com:vml" Requires="v">
                <p:oleObj name="Equation" r:id="rId3" imgW="1828800" imgH="431640" progId="Equation.DSMT4">
                  <p:embed/>
                </p:oleObj>
              </mc:Choice>
              <mc:Fallback>
                <p:oleObj name="Equation" r:id="rId3" imgW="1828800" imgH="431640" progId="Equation.DSMT4">
                  <p:embed/>
                  <p:pic>
                    <p:nvPicPr>
                      <p:cNvPr id="5" name="Object 4">
                        <a:extLst>
                          <a:ext uri="{FF2B5EF4-FFF2-40B4-BE49-F238E27FC236}">
                            <a16:creationId xmlns:a16="http://schemas.microsoft.com/office/drawing/2014/main" id="{DFC68B1E-7AF4-4CD4-B2D9-E9A01458A746}"/>
                          </a:ext>
                        </a:extLst>
                      </p:cNvPr>
                      <p:cNvPicPr/>
                      <p:nvPr/>
                    </p:nvPicPr>
                    <p:blipFill>
                      <a:blip r:embed="rId4"/>
                      <a:stretch>
                        <a:fillRect/>
                      </a:stretch>
                    </p:blipFill>
                    <p:spPr>
                      <a:xfrm>
                        <a:off x="1660490" y="5376475"/>
                        <a:ext cx="2257973" cy="53313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BEC29F54-5291-4C12-A5AD-7083225AD208}"/>
              </a:ext>
            </a:extLst>
          </p:cNvPr>
          <p:cNvSpPr txBox="1"/>
          <p:nvPr/>
        </p:nvSpPr>
        <p:spPr>
          <a:xfrm>
            <a:off x="813916" y="4584765"/>
            <a:ext cx="4300695" cy="369332"/>
          </a:xfrm>
          <a:prstGeom prst="rect">
            <a:avLst/>
          </a:prstGeom>
          <a:noFill/>
        </p:spPr>
        <p:txBody>
          <a:bodyPr wrap="square" rtlCol="0">
            <a:spAutoFit/>
          </a:bodyPr>
          <a:lstStyle/>
          <a:p>
            <a:r>
              <a:rPr lang="en-US" dirty="0"/>
              <a:t>STEP 1): Calculate the respective betas: </a:t>
            </a:r>
          </a:p>
        </p:txBody>
      </p:sp>
      <p:sp>
        <p:nvSpPr>
          <p:cNvPr id="8" name="TextBox 7">
            <a:extLst>
              <a:ext uri="{FF2B5EF4-FFF2-40B4-BE49-F238E27FC236}">
                <a16:creationId xmlns:a16="http://schemas.microsoft.com/office/drawing/2014/main" id="{894D20F2-8B8F-4D27-81A2-D480358EAFBC}"/>
              </a:ext>
            </a:extLst>
          </p:cNvPr>
          <p:cNvSpPr txBox="1"/>
          <p:nvPr/>
        </p:nvSpPr>
        <p:spPr>
          <a:xfrm>
            <a:off x="4570782" y="5148388"/>
            <a:ext cx="5164853" cy="646331"/>
          </a:xfrm>
          <a:prstGeom prst="rect">
            <a:avLst/>
          </a:prstGeom>
          <a:noFill/>
        </p:spPr>
        <p:txBody>
          <a:bodyPr wrap="square" rtlCol="0">
            <a:spAutoFit/>
          </a:bodyPr>
          <a:lstStyle/>
          <a:p>
            <a:r>
              <a:rPr lang="en-US" sz="1200" dirty="0"/>
              <a:t>Before Diversification:          After Diversification</a:t>
            </a:r>
          </a:p>
          <a:p>
            <a:endParaRPr lang="en-US" sz="1200" dirty="0"/>
          </a:p>
          <a:p>
            <a:r>
              <a:rPr lang="en-US" sz="1200" dirty="0"/>
              <a:t>0.88*(0.28/0.18) 			 0.76*(0.26/0.18)</a:t>
            </a:r>
          </a:p>
        </p:txBody>
      </p:sp>
      <p:pic>
        <p:nvPicPr>
          <p:cNvPr id="9" name="Picture 8">
            <a:extLst>
              <a:ext uri="{FF2B5EF4-FFF2-40B4-BE49-F238E27FC236}">
                <a16:creationId xmlns:a16="http://schemas.microsoft.com/office/drawing/2014/main" id="{6BF67D32-44B3-4592-AD34-20F51EDDDAB4}"/>
              </a:ext>
            </a:extLst>
          </p:cNvPr>
          <p:cNvPicPr>
            <a:picLocks noChangeAspect="1"/>
          </p:cNvPicPr>
          <p:nvPr/>
        </p:nvPicPr>
        <p:blipFill>
          <a:blip r:embed="rId5"/>
          <a:stretch>
            <a:fillRect/>
          </a:stretch>
        </p:blipFill>
        <p:spPr>
          <a:xfrm>
            <a:off x="578534" y="6052534"/>
            <a:ext cx="7246620" cy="350520"/>
          </a:xfrm>
          <a:prstGeom prst="rect">
            <a:avLst/>
          </a:prstGeom>
        </p:spPr>
      </p:pic>
      <p:cxnSp>
        <p:nvCxnSpPr>
          <p:cNvPr id="11" name="Straight Arrow Connector 10">
            <a:extLst>
              <a:ext uri="{FF2B5EF4-FFF2-40B4-BE49-F238E27FC236}">
                <a16:creationId xmlns:a16="http://schemas.microsoft.com/office/drawing/2014/main" id="{99A23105-5730-4B2E-B382-82E88E0B5D5B}"/>
              </a:ext>
            </a:extLst>
          </p:cNvPr>
          <p:cNvCxnSpPr/>
          <p:nvPr/>
        </p:nvCxnSpPr>
        <p:spPr>
          <a:xfrm>
            <a:off x="5325626" y="5822758"/>
            <a:ext cx="371789" cy="405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4D1474F-C2C1-4946-9C4F-749162140F22}"/>
              </a:ext>
            </a:extLst>
          </p:cNvPr>
          <p:cNvCxnSpPr/>
          <p:nvPr/>
        </p:nvCxnSpPr>
        <p:spPr>
          <a:xfrm flipH="1">
            <a:off x="7153208" y="5778553"/>
            <a:ext cx="330302" cy="413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317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B56-B3C1-4830-A7E0-21AC72D7B619}"/>
              </a:ext>
            </a:extLst>
          </p:cNvPr>
          <p:cNvSpPr>
            <a:spLocks noGrp="1"/>
          </p:cNvSpPr>
          <p:nvPr>
            <p:ph type="title"/>
          </p:nvPr>
        </p:nvSpPr>
        <p:spPr/>
        <p:txBody>
          <a:bodyPr/>
          <a:lstStyle/>
          <a:p>
            <a:r>
              <a:rPr lang="en-US" dirty="0"/>
              <a:t>International Cost of Capital</a:t>
            </a:r>
          </a:p>
        </p:txBody>
      </p:sp>
      <p:sp>
        <p:nvSpPr>
          <p:cNvPr id="3" name="Content Placeholder 2">
            <a:extLst>
              <a:ext uri="{FF2B5EF4-FFF2-40B4-BE49-F238E27FC236}">
                <a16:creationId xmlns:a16="http://schemas.microsoft.com/office/drawing/2014/main" id="{D47CA529-D3CF-4301-B765-6B5107545A0A}"/>
              </a:ext>
            </a:extLst>
          </p:cNvPr>
          <p:cNvSpPr>
            <a:spLocks noGrp="1"/>
          </p:cNvSpPr>
          <p:nvPr>
            <p:ph idx="1"/>
          </p:nvPr>
        </p:nvSpPr>
        <p:spPr>
          <a:xfrm>
            <a:off x="484833" y="1629039"/>
            <a:ext cx="7772400" cy="4050792"/>
          </a:xfrm>
        </p:spPr>
        <p:txBody>
          <a:bodyPr>
            <a:normAutofit/>
          </a:bodyPr>
          <a:lstStyle/>
          <a:p>
            <a:pPr>
              <a:lnSpc>
                <a:spcPct val="150000"/>
              </a:lnSpc>
            </a:pPr>
            <a:r>
              <a:rPr lang="en-US" sz="1400" dirty="0"/>
              <a:t>What is the Cost of Capital before and after the diversification? </a:t>
            </a:r>
          </a:p>
        </p:txBody>
      </p:sp>
      <p:pic>
        <p:nvPicPr>
          <p:cNvPr id="4" name="Picture 3">
            <a:extLst>
              <a:ext uri="{FF2B5EF4-FFF2-40B4-BE49-F238E27FC236}">
                <a16:creationId xmlns:a16="http://schemas.microsoft.com/office/drawing/2014/main" id="{606CDF2B-29DE-4923-A80C-D8A64611ADCF}"/>
              </a:ext>
            </a:extLst>
          </p:cNvPr>
          <p:cNvPicPr>
            <a:picLocks noChangeAspect="1"/>
          </p:cNvPicPr>
          <p:nvPr/>
        </p:nvPicPr>
        <p:blipFill>
          <a:blip r:embed="rId2"/>
          <a:stretch>
            <a:fillRect/>
          </a:stretch>
        </p:blipFill>
        <p:spPr>
          <a:xfrm>
            <a:off x="482397" y="1963358"/>
            <a:ext cx="8176770" cy="2287088"/>
          </a:xfrm>
          <a:prstGeom prst="rect">
            <a:avLst/>
          </a:prstGeom>
        </p:spPr>
      </p:pic>
      <p:sp>
        <p:nvSpPr>
          <p:cNvPr id="6" name="TextBox 5">
            <a:extLst>
              <a:ext uri="{FF2B5EF4-FFF2-40B4-BE49-F238E27FC236}">
                <a16:creationId xmlns:a16="http://schemas.microsoft.com/office/drawing/2014/main" id="{BEC29F54-5291-4C12-A5AD-7083225AD208}"/>
              </a:ext>
            </a:extLst>
          </p:cNvPr>
          <p:cNvSpPr txBox="1"/>
          <p:nvPr/>
        </p:nvSpPr>
        <p:spPr>
          <a:xfrm>
            <a:off x="813916" y="4584765"/>
            <a:ext cx="7566409" cy="646331"/>
          </a:xfrm>
          <a:prstGeom prst="rect">
            <a:avLst/>
          </a:prstGeom>
          <a:noFill/>
        </p:spPr>
        <p:txBody>
          <a:bodyPr wrap="square" rtlCol="0">
            <a:spAutoFit/>
          </a:bodyPr>
          <a:lstStyle/>
          <a:p>
            <a:r>
              <a:rPr lang="en-US"/>
              <a:t>STEP 2): </a:t>
            </a:r>
            <a:r>
              <a:rPr lang="en-US" dirty="0"/>
              <a:t>Calculate the cost of equity before and after (and with and without 3% premium)</a:t>
            </a:r>
          </a:p>
        </p:txBody>
      </p:sp>
      <p:graphicFrame>
        <p:nvGraphicFramePr>
          <p:cNvPr id="7" name="Object 1">
            <a:extLst>
              <a:ext uri="{FF2B5EF4-FFF2-40B4-BE49-F238E27FC236}">
                <a16:creationId xmlns:a16="http://schemas.microsoft.com/office/drawing/2014/main" id="{8B0C8540-31F1-40E4-BCAB-039C54BCDA70}"/>
              </a:ext>
            </a:extLst>
          </p:cNvPr>
          <p:cNvGraphicFramePr>
            <a:graphicFrameLocks noChangeAspect="1"/>
          </p:cNvGraphicFramePr>
          <p:nvPr/>
        </p:nvGraphicFramePr>
        <p:xfrm>
          <a:off x="1135464" y="5534412"/>
          <a:ext cx="2090057" cy="389520"/>
        </p:xfrm>
        <a:graphic>
          <a:graphicData uri="http://schemas.openxmlformats.org/presentationml/2006/ole">
            <mc:AlternateContent xmlns:mc="http://schemas.openxmlformats.org/markup-compatibility/2006">
              <mc:Choice xmlns:v="urn:schemas-microsoft-com:vml" Requires="v">
                <p:oleObj name="Equation" r:id="rId3" imgW="1295280" imgH="241200" progId="Equation.DSMT4">
                  <p:embed/>
                </p:oleObj>
              </mc:Choice>
              <mc:Fallback>
                <p:oleObj name="Equation" r:id="rId3" imgW="1295280" imgH="241200" progId="Equation.DSMT4">
                  <p:embed/>
                  <p:pic>
                    <p:nvPicPr>
                      <p:cNvPr id="7" name="Object 1">
                        <a:extLst>
                          <a:ext uri="{FF2B5EF4-FFF2-40B4-BE49-F238E27FC236}">
                            <a16:creationId xmlns:a16="http://schemas.microsoft.com/office/drawing/2014/main" id="{8B0C8540-31F1-40E4-BCAB-039C54BCD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464" y="5534412"/>
                        <a:ext cx="2090057" cy="389520"/>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B7E7FEBF-F536-4B3B-9669-A7CE42DB7C59}"/>
              </a:ext>
            </a:extLst>
          </p:cNvPr>
          <p:cNvSpPr txBox="1"/>
          <p:nvPr/>
        </p:nvSpPr>
        <p:spPr>
          <a:xfrm>
            <a:off x="4058316" y="5073201"/>
            <a:ext cx="5164853" cy="1384995"/>
          </a:xfrm>
          <a:prstGeom prst="rect">
            <a:avLst/>
          </a:prstGeom>
          <a:noFill/>
        </p:spPr>
        <p:txBody>
          <a:bodyPr wrap="square" rtlCol="0">
            <a:spAutoFit/>
          </a:bodyPr>
          <a:lstStyle/>
          <a:p>
            <a:r>
              <a:rPr lang="en-US" sz="1200" dirty="0"/>
              <a:t>Before Diversification: 			After Diversification:</a:t>
            </a:r>
          </a:p>
          <a:p>
            <a:r>
              <a:rPr lang="en-US" sz="1200" dirty="0"/>
              <a:t>Beta 1.37					 Beta 1.1</a:t>
            </a:r>
          </a:p>
          <a:p>
            <a:endParaRPr lang="en-US" sz="1200" dirty="0"/>
          </a:p>
          <a:p>
            <a:r>
              <a:rPr lang="en-US" sz="1200" dirty="0"/>
              <a:t>RF:</a:t>
            </a:r>
          </a:p>
          <a:p>
            <a:endParaRPr lang="en-US" sz="1200" dirty="0"/>
          </a:p>
          <a:p>
            <a:r>
              <a:rPr lang="en-US" sz="1200" dirty="0"/>
              <a:t>RPM:</a:t>
            </a:r>
          </a:p>
          <a:p>
            <a:r>
              <a:rPr lang="en-US" sz="1200" dirty="0"/>
              <a:t>		</a:t>
            </a:r>
          </a:p>
        </p:txBody>
      </p:sp>
    </p:spTree>
    <p:extLst>
      <p:ext uri="{BB962C8B-B14F-4D97-AF65-F5344CB8AC3E}">
        <p14:creationId xmlns:p14="http://schemas.microsoft.com/office/powerpoint/2010/main" val="3543750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B56-B3C1-4830-A7E0-21AC72D7B619}"/>
              </a:ext>
            </a:extLst>
          </p:cNvPr>
          <p:cNvSpPr>
            <a:spLocks noGrp="1"/>
          </p:cNvSpPr>
          <p:nvPr>
            <p:ph type="title"/>
          </p:nvPr>
        </p:nvSpPr>
        <p:spPr/>
        <p:txBody>
          <a:bodyPr/>
          <a:lstStyle/>
          <a:p>
            <a:r>
              <a:rPr lang="en-US" dirty="0"/>
              <a:t>International Cost of Capital</a:t>
            </a:r>
          </a:p>
        </p:txBody>
      </p:sp>
      <p:sp>
        <p:nvSpPr>
          <p:cNvPr id="3" name="Content Placeholder 2">
            <a:extLst>
              <a:ext uri="{FF2B5EF4-FFF2-40B4-BE49-F238E27FC236}">
                <a16:creationId xmlns:a16="http://schemas.microsoft.com/office/drawing/2014/main" id="{D47CA529-D3CF-4301-B765-6B5107545A0A}"/>
              </a:ext>
            </a:extLst>
          </p:cNvPr>
          <p:cNvSpPr>
            <a:spLocks noGrp="1"/>
          </p:cNvSpPr>
          <p:nvPr>
            <p:ph idx="1"/>
          </p:nvPr>
        </p:nvSpPr>
        <p:spPr>
          <a:xfrm>
            <a:off x="484833" y="1629039"/>
            <a:ext cx="7772400" cy="4050792"/>
          </a:xfrm>
        </p:spPr>
        <p:txBody>
          <a:bodyPr>
            <a:normAutofit/>
          </a:bodyPr>
          <a:lstStyle/>
          <a:p>
            <a:pPr>
              <a:lnSpc>
                <a:spcPct val="150000"/>
              </a:lnSpc>
            </a:pPr>
            <a:r>
              <a:rPr lang="en-US" sz="1400" dirty="0"/>
              <a:t>What is the Cost of Capital before and after the diversification? </a:t>
            </a:r>
          </a:p>
        </p:txBody>
      </p:sp>
      <p:pic>
        <p:nvPicPr>
          <p:cNvPr id="4" name="Picture 3">
            <a:extLst>
              <a:ext uri="{FF2B5EF4-FFF2-40B4-BE49-F238E27FC236}">
                <a16:creationId xmlns:a16="http://schemas.microsoft.com/office/drawing/2014/main" id="{606CDF2B-29DE-4923-A80C-D8A64611ADCF}"/>
              </a:ext>
            </a:extLst>
          </p:cNvPr>
          <p:cNvPicPr>
            <a:picLocks noChangeAspect="1"/>
          </p:cNvPicPr>
          <p:nvPr/>
        </p:nvPicPr>
        <p:blipFill>
          <a:blip r:embed="rId2"/>
          <a:stretch>
            <a:fillRect/>
          </a:stretch>
        </p:blipFill>
        <p:spPr>
          <a:xfrm>
            <a:off x="642410" y="1979364"/>
            <a:ext cx="6253881" cy="1749245"/>
          </a:xfrm>
          <a:prstGeom prst="rect">
            <a:avLst/>
          </a:prstGeom>
        </p:spPr>
      </p:pic>
      <p:sp>
        <p:nvSpPr>
          <p:cNvPr id="6" name="TextBox 5">
            <a:extLst>
              <a:ext uri="{FF2B5EF4-FFF2-40B4-BE49-F238E27FC236}">
                <a16:creationId xmlns:a16="http://schemas.microsoft.com/office/drawing/2014/main" id="{BEC29F54-5291-4C12-A5AD-7083225AD208}"/>
              </a:ext>
            </a:extLst>
          </p:cNvPr>
          <p:cNvSpPr txBox="1"/>
          <p:nvPr/>
        </p:nvSpPr>
        <p:spPr>
          <a:xfrm>
            <a:off x="283866" y="3771065"/>
            <a:ext cx="7566409" cy="584775"/>
          </a:xfrm>
          <a:prstGeom prst="rect">
            <a:avLst/>
          </a:prstGeom>
          <a:noFill/>
        </p:spPr>
        <p:txBody>
          <a:bodyPr wrap="square" rtlCol="0">
            <a:spAutoFit/>
          </a:bodyPr>
          <a:lstStyle/>
          <a:p>
            <a:r>
              <a:rPr lang="en-US" sz="1600" dirty="0"/>
              <a:t>STEP 2): Calculate the cost of equity before and after (and with and without 3% premium)</a:t>
            </a:r>
          </a:p>
        </p:txBody>
      </p:sp>
      <p:graphicFrame>
        <p:nvGraphicFramePr>
          <p:cNvPr id="7" name="Object 1">
            <a:extLst>
              <a:ext uri="{FF2B5EF4-FFF2-40B4-BE49-F238E27FC236}">
                <a16:creationId xmlns:a16="http://schemas.microsoft.com/office/drawing/2014/main" id="{8B0C8540-31F1-40E4-BCAB-039C54BCDA70}"/>
              </a:ext>
            </a:extLst>
          </p:cNvPr>
          <p:cNvGraphicFramePr>
            <a:graphicFrameLocks noChangeAspect="1"/>
          </p:cNvGraphicFramePr>
          <p:nvPr>
            <p:extLst>
              <p:ext uri="{D42A27DB-BD31-4B8C-83A1-F6EECF244321}">
                <p14:modId xmlns:p14="http://schemas.microsoft.com/office/powerpoint/2010/main" val="2272419849"/>
              </p:ext>
            </p:extLst>
          </p:nvPr>
        </p:nvGraphicFramePr>
        <p:xfrm>
          <a:off x="283866" y="4384790"/>
          <a:ext cx="2090057" cy="389520"/>
        </p:xfrm>
        <a:graphic>
          <a:graphicData uri="http://schemas.openxmlformats.org/presentationml/2006/ole">
            <mc:AlternateContent xmlns:mc="http://schemas.openxmlformats.org/markup-compatibility/2006">
              <mc:Choice xmlns:v="urn:schemas-microsoft-com:vml" Requires="v">
                <p:oleObj name="Equation" r:id="rId3" imgW="1295280" imgH="241200" progId="Equation.DSMT4">
                  <p:embed/>
                </p:oleObj>
              </mc:Choice>
              <mc:Fallback>
                <p:oleObj name="Equation" r:id="rId3" imgW="1295280" imgH="241200" progId="Equation.DSMT4">
                  <p:embed/>
                  <p:pic>
                    <p:nvPicPr>
                      <p:cNvPr id="1229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866" y="4384790"/>
                        <a:ext cx="2090057" cy="389520"/>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B7E7FEBF-F536-4B3B-9669-A7CE42DB7C59}"/>
              </a:ext>
            </a:extLst>
          </p:cNvPr>
          <p:cNvSpPr txBox="1"/>
          <p:nvPr/>
        </p:nvSpPr>
        <p:spPr>
          <a:xfrm>
            <a:off x="3044650" y="4078934"/>
            <a:ext cx="5164853" cy="1815882"/>
          </a:xfrm>
          <a:prstGeom prst="rect">
            <a:avLst/>
          </a:prstGeom>
          <a:noFill/>
        </p:spPr>
        <p:txBody>
          <a:bodyPr wrap="square" rtlCol="0">
            <a:spAutoFit/>
          </a:bodyPr>
          <a:lstStyle/>
          <a:p>
            <a:r>
              <a:rPr lang="en-US" sz="1200" dirty="0"/>
              <a:t>Before Diversification: 			After Diversification:</a:t>
            </a:r>
          </a:p>
          <a:p>
            <a:r>
              <a:rPr lang="en-US" sz="1200" dirty="0"/>
              <a:t>Beta 1.37					 Beta 1.1</a:t>
            </a:r>
          </a:p>
          <a:p>
            <a:endParaRPr lang="en-US" sz="800" dirty="0"/>
          </a:p>
          <a:p>
            <a:r>
              <a:rPr lang="en-US" sz="1200" dirty="0"/>
              <a:t>RF: 3%					Rf: 3%	</a:t>
            </a:r>
          </a:p>
          <a:p>
            <a:endParaRPr lang="en-US" sz="800" dirty="0"/>
          </a:p>
          <a:p>
            <a:r>
              <a:rPr lang="en-US" sz="1200" dirty="0"/>
              <a:t>RPM: 5.5%					RPM: 5.5%</a:t>
            </a:r>
          </a:p>
          <a:p>
            <a:endParaRPr lang="en-US" sz="1200" dirty="0"/>
          </a:p>
          <a:p>
            <a:r>
              <a:rPr lang="en-US" sz="1200" dirty="0"/>
              <a:t>											</a:t>
            </a:r>
          </a:p>
          <a:p>
            <a:r>
              <a:rPr lang="en-US" sz="1200" dirty="0"/>
              <a:t>		</a:t>
            </a:r>
          </a:p>
        </p:txBody>
      </p:sp>
      <p:sp>
        <p:nvSpPr>
          <p:cNvPr id="5" name="TextBox 4">
            <a:extLst>
              <a:ext uri="{FF2B5EF4-FFF2-40B4-BE49-F238E27FC236}">
                <a16:creationId xmlns:a16="http://schemas.microsoft.com/office/drawing/2014/main" id="{73CE4D37-B5B3-4B1B-A10A-378C6849AE36}"/>
              </a:ext>
            </a:extLst>
          </p:cNvPr>
          <p:cNvSpPr txBox="1"/>
          <p:nvPr/>
        </p:nvSpPr>
        <p:spPr>
          <a:xfrm>
            <a:off x="3044650" y="5174865"/>
            <a:ext cx="2914022" cy="461665"/>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+ 1.37*5.5%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10.53%</a:t>
            </a:r>
          </a:p>
        </p:txBody>
      </p:sp>
      <p:sp>
        <p:nvSpPr>
          <p:cNvPr id="9" name="TextBox 8">
            <a:extLst>
              <a:ext uri="{FF2B5EF4-FFF2-40B4-BE49-F238E27FC236}">
                <a16:creationId xmlns:a16="http://schemas.microsoft.com/office/drawing/2014/main" id="{B54EC2D4-CA58-4BB1-92A6-C6E36A02299C}"/>
              </a:ext>
            </a:extLst>
          </p:cNvPr>
          <p:cNvSpPr txBox="1"/>
          <p:nvPr/>
        </p:nvSpPr>
        <p:spPr>
          <a:xfrm>
            <a:off x="5777802" y="5174865"/>
            <a:ext cx="2371411" cy="1569660"/>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9.05%</a:t>
            </a:r>
          </a:p>
          <a:p>
            <a:endParaRPr lang="en-US" sz="1200" dirty="0">
              <a:solidFill>
                <a:schemeClr val="accent2">
                  <a:lumMod val="60000"/>
                  <a:lumOff val="40000"/>
                </a:schemeClr>
              </a:solidFill>
            </a:endParaRPr>
          </a:p>
          <a:p>
            <a:r>
              <a:rPr lang="en-US" sz="1200" dirty="0">
                <a:solidFill>
                  <a:schemeClr val="accent2">
                    <a:lumMod val="60000"/>
                    <a:lumOff val="40000"/>
                  </a:schemeClr>
                </a:solidFill>
              </a:rPr>
              <a:t>With 3% premium </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 + 3%</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12.05%</a:t>
            </a:r>
          </a:p>
          <a:p>
            <a:endParaRPr lang="en-US" sz="1200" dirty="0">
              <a:solidFill>
                <a:schemeClr val="accent2">
                  <a:lumMod val="60000"/>
                  <a:lumOff val="40000"/>
                </a:schemeClr>
              </a:solidFill>
            </a:endParaRPr>
          </a:p>
          <a:p>
            <a:endParaRPr lang="en-US" sz="1200" dirty="0"/>
          </a:p>
        </p:txBody>
      </p:sp>
      <p:sp>
        <p:nvSpPr>
          <p:cNvPr id="10" name="TextBox 9">
            <a:extLst>
              <a:ext uri="{FF2B5EF4-FFF2-40B4-BE49-F238E27FC236}">
                <a16:creationId xmlns:a16="http://schemas.microsoft.com/office/drawing/2014/main" id="{004DD10D-0181-446B-B54D-EC10485ECB71}"/>
              </a:ext>
            </a:extLst>
          </p:cNvPr>
          <p:cNvSpPr txBox="1"/>
          <p:nvPr/>
        </p:nvSpPr>
        <p:spPr>
          <a:xfrm>
            <a:off x="283866" y="5800299"/>
            <a:ext cx="3896248" cy="1015663"/>
          </a:xfrm>
          <a:prstGeom prst="rect">
            <a:avLst/>
          </a:prstGeom>
          <a:noFill/>
        </p:spPr>
        <p:txBody>
          <a:bodyPr wrap="square" rtlCol="0">
            <a:spAutoFit/>
          </a:bodyPr>
          <a:lstStyle/>
          <a:p>
            <a:r>
              <a:rPr lang="en-US" sz="1200" dirty="0">
                <a:solidFill>
                  <a:schemeClr val="accent2">
                    <a:lumMod val="60000"/>
                    <a:lumOff val="40000"/>
                  </a:schemeClr>
                </a:solidFill>
              </a:rPr>
              <a:t>Note: Because Beta fell (less correlation with the home market), diversification benefit, the standard Cost of equity is less.</a:t>
            </a:r>
          </a:p>
          <a:p>
            <a:r>
              <a:rPr lang="en-US" sz="1200" dirty="0">
                <a:solidFill>
                  <a:schemeClr val="accent2">
                    <a:lumMod val="60000"/>
                    <a:lumOff val="40000"/>
                  </a:schemeClr>
                </a:solidFill>
              </a:rPr>
              <a:t>If market adds additional risk premium for international diversification, cost of equity is higher </a:t>
            </a:r>
          </a:p>
        </p:txBody>
      </p:sp>
    </p:spTree>
    <p:extLst>
      <p:ext uri="{BB962C8B-B14F-4D97-AF65-F5344CB8AC3E}">
        <p14:creationId xmlns:p14="http://schemas.microsoft.com/office/powerpoint/2010/main" val="1721072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B56-B3C1-4830-A7E0-21AC72D7B619}"/>
              </a:ext>
            </a:extLst>
          </p:cNvPr>
          <p:cNvSpPr>
            <a:spLocks noGrp="1"/>
          </p:cNvSpPr>
          <p:nvPr>
            <p:ph type="title"/>
          </p:nvPr>
        </p:nvSpPr>
        <p:spPr/>
        <p:txBody>
          <a:bodyPr/>
          <a:lstStyle/>
          <a:p>
            <a:r>
              <a:rPr lang="en-US" dirty="0"/>
              <a:t>International Cost of Capital</a:t>
            </a:r>
          </a:p>
        </p:txBody>
      </p:sp>
      <p:sp>
        <p:nvSpPr>
          <p:cNvPr id="3" name="Content Placeholder 2">
            <a:extLst>
              <a:ext uri="{FF2B5EF4-FFF2-40B4-BE49-F238E27FC236}">
                <a16:creationId xmlns:a16="http://schemas.microsoft.com/office/drawing/2014/main" id="{D47CA529-D3CF-4301-B765-6B5107545A0A}"/>
              </a:ext>
            </a:extLst>
          </p:cNvPr>
          <p:cNvSpPr>
            <a:spLocks noGrp="1"/>
          </p:cNvSpPr>
          <p:nvPr>
            <p:ph idx="1"/>
          </p:nvPr>
        </p:nvSpPr>
        <p:spPr>
          <a:xfrm>
            <a:off x="484833" y="1629039"/>
            <a:ext cx="7772400" cy="4050792"/>
          </a:xfrm>
        </p:spPr>
        <p:txBody>
          <a:bodyPr>
            <a:normAutofit/>
          </a:bodyPr>
          <a:lstStyle/>
          <a:p>
            <a:pPr>
              <a:lnSpc>
                <a:spcPct val="150000"/>
              </a:lnSpc>
            </a:pPr>
            <a:r>
              <a:rPr lang="en-US" sz="1400" dirty="0"/>
              <a:t>What is the is Cost of Debt and WACC before and after the diversification? </a:t>
            </a:r>
          </a:p>
        </p:txBody>
      </p:sp>
      <p:pic>
        <p:nvPicPr>
          <p:cNvPr id="4" name="Picture 3">
            <a:extLst>
              <a:ext uri="{FF2B5EF4-FFF2-40B4-BE49-F238E27FC236}">
                <a16:creationId xmlns:a16="http://schemas.microsoft.com/office/drawing/2014/main" id="{606CDF2B-29DE-4923-A80C-D8A64611ADCF}"/>
              </a:ext>
            </a:extLst>
          </p:cNvPr>
          <p:cNvPicPr>
            <a:picLocks noChangeAspect="1"/>
          </p:cNvPicPr>
          <p:nvPr/>
        </p:nvPicPr>
        <p:blipFill>
          <a:blip r:embed="rId2"/>
          <a:stretch>
            <a:fillRect/>
          </a:stretch>
        </p:blipFill>
        <p:spPr>
          <a:xfrm>
            <a:off x="685800" y="1998385"/>
            <a:ext cx="5972528" cy="1670549"/>
          </a:xfrm>
          <a:prstGeom prst="rect">
            <a:avLst/>
          </a:prstGeom>
        </p:spPr>
      </p:pic>
      <p:sp>
        <p:nvSpPr>
          <p:cNvPr id="8" name="TextBox 7">
            <a:extLst>
              <a:ext uri="{FF2B5EF4-FFF2-40B4-BE49-F238E27FC236}">
                <a16:creationId xmlns:a16="http://schemas.microsoft.com/office/drawing/2014/main" id="{B7E7FEBF-F536-4B3B-9669-A7CE42DB7C59}"/>
              </a:ext>
            </a:extLst>
          </p:cNvPr>
          <p:cNvSpPr txBox="1"/>
          <p:nvPr/>
        </p:nvSpPr>
        <p:spPr>
          <a:xfrm>
            <a:off x="1328212" y="4226043"/>
            <a:ext cx="5164853" cy="1015663"/>
          </a:xfrm>
          <a:prstGeom prst="rect">
            <a:avLst/>
          </a:prstGeom>
          <a:noFill/>
        </p:spPr>
        <p:txBody>
          <a:bodyPr wrap="square" rtlCol="0">
            <a:spAutoFit/>
          </a:bodyPr>
          <a:lstStyle/>
          <a:p>
            <a:r>
              <a:rPr lang="en-US" sz="1200" dirty="0"/>
              <a:t>Before Diversification: 			After Diversification:</a:t>
            </a:r>
          </a:p>
          <a:p>
            <a:r>
              <a:rPr lang="en-US" sz="1200" dirty="0"/>
              <a:t>				</a:t>
            </a:r>
          </a:p>
          <a:p>
            <a:r>
              <a:rPr lang="en-US" sz="1200" dirty="0"/>
              <a:t>											</a:t>
            </a:r>
          </a:p>
          <a:p>
            <a:r>
              <a:rPr lang="en-US" sz="1200" dirty="0"/>
              <a:t>		</a:t>
            </a:r>
          </a:p>
        </p:txBody>
      </p:sp>
      <p:sp>
        <p:nvSpPr>
          <p:cNvPr id="5" name="TextBox 4">
            <a:extLst>
              <a:ext uri="{FF2B5EF4-FFF2-40B4-BE49-F238E27FC236}">
                <a16:creationId xmlns:a16="http://schemas.microsoft.com/office/drawing/2014/main" id="{73CE4D37-B5B3-4B1B-A10A-378C6849AE36}"/>
              </a:ext>
            </a:extLst>
          </p:cNvPr>
          <p:cNvSpPr txBox="1"/>
          <p:nvPr/>
        </p:nvSpPr>
        <p:spPr>
          <a:xfrm>
            <a:off x="758042" y="4477513"/>
            <a:ext cx="2914022" cy="646331"/>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+ 1.37*5.5%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10.53%</a:t>
            </a:r>
          </a:p>
          <a:p>
            <a:endParaRPr lang="en-US" sz="1200" dirty="0">
              <a:solidFill>
                <a:schemeClr val="accent2">
                  <a:lumMod val="60000"/>
                  <a:lumOff val="40000"/>
                </a:schemeClr>
              </a:solidFill>
            </a:endParaRPr>
          </a:p>
        </p:txBody>
      </p:sp>
      <p:sp>
        <p:nvSpPr>
          <p:cNvPr id="9" name="TextBox 8">
            <a:extLst>
              <a:ext uri="{FF2B5EF4-FFF2-40B4-BE49-F238E27FC236}">
                <a16:creationId xmlns:a16="http://schemas.microsoft.com/office/drawing/2014/main" id="{B54EC2D4-CA58-4BB1-92A6-C6E36A02299C}"/>
              </a:ext>
            </a:extLst>
          </p:cNvPr>
          <p:cNvSpPr txBox="1"/>
          <p:nvPr/>
        </p:nvSpPr>
        <p:spPr>
          <a:xfrm>
            <a:off x="4121654" y="4479517"/>
            <a:ext cx="2371411" cy="1754326"/>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9.05%</a:t>
            </a:r>
          </a:p>
          <a:p>
            <a:endParaRPr lang="en-US" sz="1200" dirty="0">
              <a:solidFill>
                <a:schemeClr val="accent2">
                  <a:lumMod val="60000"/>
                  <a:lumOff val="40000"/>
                </a:schemeClr>
              </a:solidFill>
            </a:endParaRPr>
          </a:p>
          <a:p>
            <a:r>
              <a:rPr lang="en-US" sz="1200" dirty="0">
                <a:solidFill>
                  <a:schemeClr val="accent2">
                    <a:lumMod val="60000"/>
                    <a:lumOff val="40000"/>
                  </a:schemeClr>
                </a:solidFill>
              </a:rPr>
              <a:t>With 3% premium </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 + 3%</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12.05%</a:t>
            </a:r>
          </a:p>
          <a:p>
            <a:endParaRPr lang="en-US" sz="1200" dirty="0">
              <a:solidFill>
                <a:schemeClr val="accent2">
                  <a:lumMod val="60000"/>
                  <a:lumOff val="40000"/>
                </a:schemeClr>
              </a:solidFill>
            </a:endParaRPr>
          </a:p>
          <a:p>
            <a:endParaRPr lang="en-US" sz="1200" dirty="0">
              <a:solidFill>
                <a:schemeClr val="accent2">
                  <a:lumMod val="60000"/>
                  <a:lumOff val="40000"/>
                </a:schemeClr>
              </a:solidFill>
            </a:endParaRPr>
          </a:p>
          <a:p>
            <a:endParaRPr lang="en-US" sz="1200" dirty="0"/>
          </a:p>
        </p:txBody>
      </p:sp>
      <p:graphicFrame>
        <p:nvGraphicFramePr>
          <p:cNvPr id="10" name="Object 9">
            <a:extLst>
              <a:ext uri="{FF2B5EF4-FFF2-40B4-BE49-F238E27FC236}">
                <a16:creationId xmlns:a16="http://schemas.microsoft.com/office/drawing/2014/main" id="{88833711-23A9-4FC7-ACD0-6E913CE9D657}"/>
              </a:ext>
            </a:extLst>
          </p:cNvPr>
          <p:cNvGraphicFramePr>
            <a:graphicFrameLocks noChangeAspect="1"/>
          </p:cNvGraphicFramePr>
          <p:nvPr>
            <p:extLst>
              <p:ext uri="{D42A27DB-BD31-4B8C-83A1-F6EECF244321}">
                <p14:modId xmlns:p14="http://schemas.microsoft.com/office/powerpoint/2010/main" val="1248153101"/>
              </p:ext>
            </p:extLst>
          </p:nvPr>
        </p:nvGraphicFramePr>
        <p:xfrm>
          <a:off x="1047385" y="3728983"/>
          <a:ext cx="5445680" cy="491744"/>
        </p:xfrm>
        <a:graphic>
          <a:graphicData uri="http://schemas.openxmlformats.org/presentationml/2006/ole">
            <mc:AlternateContent xmlns:mc="http://schemas.openxmlformats.org/markup-compatibility/2006">
              <mc:Choice xmlns:v="urn:schemas-microsoft-com:vml" Requires="v">
                <p:oleObj name="Equation" r:id="rId3" imgW="2539800" imgH="228600" progId="Equation.DSMT4">
                  <p:embed/>
                </p:oleObj>
              </mc:Choice>
              <mc:Fallback>
                <p:oleObj name="Equation" r:id="rId3" imgW="2539800" imgH="228600" progId="Equation.DSMT4">
                  <p:embed/>
                  <p:pic>
                    <p:nvPicPr>
                      <p:cNvPr id="2" name="Object 1"/>
                      <p:cNvPicPr/>
                      <p:nvPr/>
                    </p:nvPicPr>
                    <p:blipFill>
                      <a:blip r:embed="rId4"/>
                      <a:stretch>
                        <a:fillRect/>
                      </a:stretch>
                    </p:blipFill>
                    <p:spPr>
                      <a:xfrm>
                        <a:off x="1047385" y="3728983"/>
                        <a:ext cx="5445680" cy="491744"/>
                      </a:xfrm>
                      <a:prstGeom prst="rect">
                        <a:avLst/>
                      </a:prstGeom>
                    </p:spPr>
                  </p:pic>
                </p:oleObj>
              </mc:Fallback>
            </mc:AlternateContent>
          </a:graphicData>
        </a:graphic>
      </p:graphicFrame>
    </p:spTree>
    <p:extLst>
      <p:ext uri="{BB962C8B-B14F-4D97-AF65-F5344CB8AC3E}">
        <p14:creationId xmlns:p14="http://schemas.microsoft.com/office/powerpoint/2010/main" val="2738256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B56-B3C1-4830-A7E0-21AC72D7B619}"/>
              </a:ext>
            </a:extLst>
          </p:cNvPr>
          <p:cNvSpPr>
            <a:spLocks noGrp="1"/>
          </p:cNvSpPr>
          <p:nvPr>
            <p:ph type="title"/>
          </p:nvPr>
        </p:nvSpPr>
        <p:spPr/>
        <p:txBody>
          <a:bodyPr/>
          <a:lstStyle/>
          <a:p>
            <a:r>
              <a:rPr lang="en-US" dirty="0"/>
              <a:t>International Cost of Capital</a:t>
            </a:r>
          </a:p>
        </p:txBody>
      </p:sp>
      <p:sp>
        <p:nvSpPr>
          <p:cNvPr id="3" name="Content Placeholder 2">
            <a:extLst>
              <a:ext uri="{FF2B5EF4-FFF2-40B4-BE49-F238E27FC236}">
                <a16:creationId xmlns:a16="http://schemas.microsoft.com/office/drawing/2014/main" id="{D47CA529-D3CF-4301-B765-6B5107545A0A}"/>
              </a:ext>
            </a:extLst>
          </p:cNvPr>
          <p:cNvSpPr>
            <a:spLocks noGrp="1"/>
          </p:cNvSpPr>
          <p:nvPr>
            <p:ph idx="1"/>
          </p:nvPr>
        </p:nvSpPr>
        <p:spPr>
          <a:xfrm>
            <a:off x="484833" y="1629039"/>
            <a:ext cx="7772400" cy="4050792"/>
          </a:xfrm>
        </p:spPr>
        <p:txBody>
          <a:bodyPr>
            <a:normAutofit/>
          </a:bodyPr>
          <a:lstStyle/>
          <a:p>
            <a:pPr>
              <a:lnSpc>
                <a:spcPct val="150000"/>
              </a:lnSpc>
            </a:pPr>
            <a:r>
              <a:rPr lang="en-US" sz="1400" dirty="0"/>
              <a:t>What is the is Cost of Debt and WACC before and after the diversification? </a:t>
            </a:r>
          </a:p>
        </p:txBody>
      </p:sp>
      <p:pic>
        <p:nvPicPr>
          <p:cNvPr id="4" name="Picture 3">
            <a:extLst>
              <a:ext uri="{FF2B5EF4-FFF2-40B4-BE49-F238E27FC236}">
                <a16:creationId xmlns:a16="http://schemas.microsoft.com/office/drawing/2014/main" id="{606CDF2B-29DE-4923-A80C-D8A64611ADCF}"/>
              </a:ext>
            </a:extLst>
          </p:cNvPr>
          <p:cNvPicPr>
            <a:picLocks noChangeAspect="1"/>
          </p:cNvPicPr>
          <p:nvPr/>
        </p:nvPicPr>
        <p:blipFill>
          <a:blip r:embed="rId2"/>
          <a:stretch>
            <a:fillRect/>
          </a:stretch>
        </p:blipFill>
        <p:spPr>
          <a:xfrm>
            <a:off x="685800" y="1998385"/>
            <a:ext cx="5972528" cy="1670549"/>
          </a:xfrm>
          <a:prstGeom prst="rect">
            <a:avLst/>
          </a:prstGeom>
        </p:spPr>
      </p:pic>
      <p:sp>
        <p:nvSpPr>
          <p:cNvPr id="8" name="TextBox 7">
            <a:extLst>
              <a:ext uri="{FF2B5EF4-FFF2-40B4-BE49-F238E27FC236}">
                <a16:creationId xmlns:a16="http://schemas.microsoft.com/office/drawing/2014/main" id="{B7E7FEBF-F536-4B3B-9669-A7CE42DB7C59}"/>
              </a:ext>
            </a:extLst>
          </p:cNvPr>
          <p:cNvSpPr txBox="1"/>
          <p:nvPr/>
        </p:nvSpPr>
        <p:spPr>
          <a:xfrm>
            <a:off x="1328212" y="4226043"/>
            <a:ext cx="5164853" cy="1015663"/>
          </a:xfrm>
          <a:prstGeom prst="rect">
            <a:avLst/>
          </a:prstGeom>
          <a:noFill/>
        </p:spPr>
        <p:txBody>
          <a:bodyPr wrap="square" rtlCol="0">
            <a:spAutoFit/>
          </a:bodyPr>
          <a:lstStyle/>
          <a:p>
            <a:r>
              <a:rPr lang="en-US" sz="1200" dirty="0"/>
              <a:t>Before Diversification: 			After Diversification:</a:t>
            </a:r>
          </a:p>
          <a:p>
            <a:r>
              <a:rPr lang="en-US" sz="1200" dirty="0"/>
              <a:t>				</a:t>
            </a:r>
          </a:p>
          <a:p>
            <a:r>
              <a:rPr lang="en-US" sz="1200" dirty="0"/>
              <a:t>											</a:t>
            </a:r>
          </a:p>
          <a:p>
            <a:r>
              <a:rPr lang="en-US" sz="1200" dirty="0"/>
              <a:t>		</a:t>
            </a:r>
          </a:p>
        </p:txBody>
      </p:sp>
      <p:sp>
        <p:nvSpPr>
          <p:cNvPr id="5" name="TextBox 4">
            <a:extLst>
              <a:ext uri="{FF2B5EF4-FFF2-40B4-BE49-F238E27FC236}">
                <a16:creationId xmlns:a16="http://schemas.microsoft.com/office/drawing/2014/main" id="{73CE4D37-B5B3-4B1B-A10A-378C6849AE36}"/>
              </a:ext>
            </a:extLst>
          </p:cNvPr>
          <p:cNvSpPr txBox="1"/>
          <p:nvPr/>
        </p:nvSpPr>
        <p:spPr>
          <a:xfrm>
            <a:off x="758042" y="4477513"/>
            <a:ext cx="2914022" cy="1477328"/>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+ 1.37*5.5%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10.53%</a:t>
            </a:r>
          </a:p>
          <a:p>
            <a:endParaRPr lang="en-US" sz="900" dirty="0">
              <a:solidFill>
                <a:schemeClr val="accent2">
                  <a:lumMod val="60000"/>
                  <a:lumOff val="40000"/>
                </a:schemeClr>
              </a:solidFill>
            </a:endParaRPr>
          </a:p>
          <a:p>
            <a:r>
              <a:rPr lang="en-US" sz="1200" dirty="0" err="1">
                <a:solidFill>
                  <a:schemeClr val="accent2">
                    <a:lumMod val="60000"/>
                    <a:lumOff val="40000"/>
                  </a:schemeClr>
                </a:solidFill>
              </a:rPr>
              <a:t>Kd</a:t>
            </a:r>
            <a:r>
              <a:rPr lang="en-US" sz="1200" dirty="0">
                <a:solidFill>
                  <a:schemeClr val="accent2">
                    <a:lumMod val="60000"/>
                    <a:lumOff val="40000"/>
                  </a:schemeClr>
                </a:solidFill>
              </a:rPr>
              <a:t> = 7.2%</a:t>
            </a:r>
          </a:p>
          <a:p>
            <a:endParaRPr lang="en-US" sz="900" dirty="0">
              <a:solidFill>
                <a:schemeClr val="accent2">
                  <a:lumMod val="60000"/>
                  <a:lumOff val="40000"/>
                </a:schemeClr>
              </a:solidFill>
            </a:endParaRPr>
          </a:p>
          <a:p>
            <a:r>
              <a:rPr lang="en-US" sz="1200" dirty="0">
                <a:solidFill>
                  <a:schemeClr val="accent2">
                    <a:lumMod val="60000"/>
                    <a:lumOff val="40000"/>
                  </a:schemeClr>
                </a:solidFill>
              </a:rPr>
              <a:t>D/V = 38%</a:t>
            </a:r>
          </a:p>
          <a:p>
            <a:endParaRPr lang="en-US" sz="900" dirty="0">
              <a:solidFill>
                <a:schemeClr val="accent2">
                  <a:lumMod val="60000"/>
                  <a:lumOff val="40000"/>
                </a:schemeClr>
              </a:solidFill>
            </a:endParaRPr>
          </a:p>
          <a:p>
            <a:r>
              <a:rPr lang="en-US" sz="1200" dirty="0">
                <a:solidFill>
                  <a:schemeClr val="accent2">
                    <a:lumMod val="60000"/>
                    <a:lumOff val="40000"/>
                  </a:schemeClr>
                </a:solidFill>
              </a:rPr>
              <a:t>E/V = 62%</a:t>
            </a:r>
          </a:p>
        </p:txBody>
      </p:sp>
      <p:sp>
        <p:nvSpPr>
          <p:cNvPr id="9" name="TextBox 8">
            <a:extLst>
              <a:ext uri="{FF2B5EF4-FFF2-40B4-BE49-F238E27FC236}">
                <a16:creationId xmlns:a16="http://schemas.microsoft.com/office/drawing/2014/main" id="{B54EC2D4-CA58-4BB1-92A6-C6E36A02299C}"/>
              </a:ext>
            </a:extLst>
          </p:cNvPr>
          <p:cNvSpPr txBox="1"/>
          <p:nvPr/>
        </p:nvSpPr>
        <p:spPr>
          <a:xfrm>
            <a:off x="4121654" y="4479517"/>
            <a:ext cx="2371411" cy="2554545"/>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9.05%</a:t>
            </a:r>
          </a:p>
          <a:p>
            <a:endParaRPr lang="en-US" sz="1200" dirty="0">
              <a:solidFill>
                <a:schemeClr val="accent2">
                  <a:lumMod val="60000"/>
                  <a:lumOff val="40000"/>
                </a:schemeClr>
              </a:solidFill>
            </a:endParaRPr>
          </a:p>
          <a:p>
            <a:r>
              <a:rPr lang="en-US" sz="1200" dirty="0">
                <a:solidFill>
                  <a:schemeClr val="accent2">
                    <a:lumMod val="60000"/>
                    <a:lumOff val="40000"/>
                  </a:schemeClr>
                </a:solidFill>
              </a:rPr>
              <a:t>With 3% premium </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 + 3%</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12.05%</a:t>
            </a:r>
          </a:p>
          <a:p>
            <a:endParaRPr lang="en-US" sz="1200" dirty="0">
              <a:solidFill>
                <a:schemeClr val="accent2">
                  <a:lumMod val="60000"/>
                  <a:lumOff val="40000"/>
                </a:schemeClr>
              </a:solidFill>
            </a:endParaRPr>
          </a:p>
          <a:p>
            <a:r>
              <a:rPr lang="en-US" sz="1200" dirty="0" err="1">
                <a:solidFill>
                  <a:schemeClr val="accent2">
                    <a:lumMod val="60000"/>
                    <a:lumOff val="40000"/>
                  </a:schemeClr>
                </a:solidFill>
              </a:rPr>
              <a:t>Kd</a:t>
            </a:r>
            <a:r>
              <a:rPr lang="en-US" sz="1200" dirty="0">
                <a:solidFill>
                  <a:schemeClr val="accent2">
                    <a:lumMod val="60000"/>
                    <a:lumOff val="40000"/>
                  </a:schemeClr>
                </a:solidFill>
              </a:rPr>
              <a:t> = 7.0%</a:t>
            </a:r>
          </a:p>
          <a:p>
            <a:endParaRPr lang="en-US" sz="800" dirty="0">
              <a:solidFill>
                <a:schemeClr val="accent2">
                  <a:lumMod val="60000"/>
                  <a:lumOff val="40000"/>
                </a:schemeClr>
              </a:solidFill>
            </a:endParaRPr>
          </a:p>
          <a:p>
            <a:r>
              <a:rPr lang="en-US" sz="1200" dirty="0">
                <a:solidFill>
                  <a:schemeClr val="accent2">
                    <a:lumMod val="60000"/>
                    <a:lumOff val="40000"/>
                  </a:schemeClr>
                </a:solidFill>
              </a:rPr>
              <a:t>D/V= 32%</a:t>
            </a:r>
          </a:p>
          <a:p>
            <a:endParaRPr lang="en-US" sz="800" dirty="0">
              <a:solidFill>
                <a:schemeClr val="accent2">
                  <a:lumMod val="60000"/>
                  <a:lumOff val="40000"/>
                </a:schemeClr>
              </a:solidFill>
            </a:endParaRPr>
          </a:p>
          <a:p>
            <a:r>
              <a:rPr lang="en-US" sz="1200" dirty="0">
                <a:solidFill>
                  <a:schemeClr val="accent2">
                    <a:lumMod val="60000"/>
                    <a:lumOff val="40000"/>
                  </a:schemeClr>
                </a:solidFill>
              </a:rPr>
              <a:t>E/V=68%</a:t>
            </a:r>
          </a:p>
          <a:p>
            <a:endParaRPr lang="en-US" sz="1200" dirty="0">
              <a:solidFill>
                <a:schemeClr val="accent2">
                  <a:lumMod val="60000"/>
                  <a:lumOff val="40000"/>
                </a:schemeClr>
              </a:solidFill>
            </a:endParaRPr>
          </a:p>
          <a:p>
            <a:endParaRPr lang="en-US" sz="1200" dirty="0"/>
          </a:p>
        </p:txBody>
      </p:sp>
      <p:graphicFrame>
        <p:nvGraphicFramePr>
          <p:cNvPr id="10" name="Object 9">
            <a:extLst>
              <a:ext uri="{FF2B5EF4-FFF2-40B4-BE49-F238E27FC236}">
                <a16:creationId xmlns:a16="http://schemas.microsoft.com/office/drawing/2014/main" id="{88833711-23A9-4FC7-ACD0-6E913CE9D657}"/>
              </a:ext>
            </a:extLst>
          </p:cNvPr>
          <p:cNvGraphicFramePr>
            <a:graphicFrameLocks noChangeAspect="1"/>
          </p:cNvGraphicFramePr>
          <p:nvPr/>
        </p:nvGraphicFramePr>
        <p:xfrm>
          <a:off x="1047385" y="3728983"/>
          <a:ext cx="5445680" cy="491744"/>
        </p:xfrm>
        <a:graphic>
          <a:graphicData uri="http://schemas.openxmlformats.org/presentationml/2006/ole">
            <mc:AlternateContent xmlns:mc="http://schemas.openxmlformats.org/markup-compatibility/2006">
              <mc:Choice xmlns:v="urn:schemas-microsoft-com:vml" Requires="v">
                <p:oleObj name="Equation" r:id="rId3" imgW="2539800" imgH="228600" progId="Equation.DSMT4">
                  <p:embed/>
                </p:oleObj>
              </mc:Choice>
              <mc:Fallback>
                <p:oleObj name="Equation" r:id="rId3" imgW="2539800" imgH="228600" progId="Equation.DSMT4">
                  <p:embed/>
                  <p:pic>
                    <p:nvPicPr>
                      <p:cNvPr id="10" name="Object 9">
                        <a:extLst>
                          <a:ext uri="{FF2B5EF4-FFF2-40B4-BE49-F238E27FC236}">
                            <a16:creationId xmlns:a16="http://schemas.microsoft.com/office/drawing/2014/main" id="{88833711-23A9-4FC7-ACD0-6E913CE9D657}"/>
                          </a:ext>
                        </a:extLst>
                      </p:cNvPr>
                      <p:cNvPicPr/>
                      <p:nvPr/>
                    </p:nvPicPr>
                    <p:blipFill>
                      <a:blip r:embed="rId4"/>
                      <a:stretch>
                        <a:fillRect/>
                      </a:stretch>
                    </p:blipFill>
                    <p:spPr>
                      <a:xfrm>
                        <a:off x="1047385" y="3728983"/>
                        <a:ext cx="5445680" cy="491744"/>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D33D81A-C51C-4404-87C9-890389F7D530}"/>
              </a:ext>
            </a:extLst>
          </p:cNvPr>
          <p:cNvSpPr txBox="1"/>
          <p:nvPr/>
        </p:nvSpPr>
        <p:spPr>
          <a:xfrm>
            <a:off x="190918" y="6089301"/>
            <a:ext cx="3481145" cy="461665"/>
          </a:xfrm>
          <a:prstGeom prst="rect">
            <a:avLst/>
          </a:prstGeom>
          <a:noFill/>
        </p:spPr>
        <p:txBody>
          <a:bodyPr wrap="square" rtlCol="0">
            <a:spAutoFit/>
          </a:bodyPr>
          <a:lstStyle/>
          <a:p>
            <a:r>
              <a:rPr lang="en-US" sz="1200" dirty="0"/>
              <a:t>WACC = 38%*7.2%*(1-35%) + 62%*10.53%</a:t>
            </a:r>
          </a:p>
          <a:p>
            <a:r>
              <a:rPr lang="en-US" sz="1200" dirty="0"/>
              <a:t>WACC = 8.31%</a:t>
            </a:r>
          </a:p>
        </p:txBody>
      </p:sp>
      <p:sp>
        <p:nvSpPr>
          <p:cNvPr id="11" name="TextBox 10">
            <a:extLst>
              <a:ext uri="{FF2B5EF4-FFF2-40B4-BE49-F238E27FC236}">
                <a16:creationId xmlns:a16="http://schemas.microsoft.com/office/drawing/2014/main" id="{DD3600A1-B69C-4682-8D27-F186F7B41E71}"/>
              </a:ext>
            </a:extLst>
          </p:cNvPr>
          <p:cNvSpPr txBox="1"/>
          <p:nvPr/>
        </p:nvSpPr>
        <p:spPr>
          <a:xfrm>
            <a:off x="5668184" y="4474201"/>
            <a:ext cx="3481145" cy="461665"/>
          </a:xfrm>
          <a:prstGeom prst="rect">
            <a:avLst/>
          </a:prstGeom>
          <a:noFill/>
        </p:spPr>
        <p:txBody>
          <a:bodyPr wrap="square" rtlCol="0">
            <a:spAutoFit/>
          </a:bodyPr>
          <a:lstStyle/>
          <a:p>
            <a:r>
              <a:rPr lang="en-US" sz="1200" dirty="0"/>
              <a:t>WACC = 32%*7.0%*(1-35%) + 68%*9.05%</a:t>
            </a:r>
          </a:p>
          <a:p>
            <a:r>
              <a:rPr lang="en-US" sz="1200" dirty="0"/>
              <a:t>WACC= 7.61%</a:t>
            </a:r>
          </a:p>
        </p:txBody>
      </p:sp>
      <p:sp>
        <p:nvSpPr>
          <p:cNvPr id="12" name="TextBox 11">
            <a:extLst>
              <a:ext uri="{FF2B5EF4-FFF2-40B4-BE49-F238E27FC236}">
                <a16:creationId xmlns:a16="http://schemas.microsoft.com/office/drawing/2014/main" id="{6CA265E5-1B8A-437A-AD99-CFBDFFE8806C}"/>
              </a:ext>
            </a:extLst>
          </p:cNvPr>
          <p:cNvSpPr txBox="1"/>
          <p:nvPr/>
        </p:nvSpPr>
        <p:spPr>
          <a:xfrm>
            <a:off x="5662855" y="5509047"/>
            <a:ext cx="3481145" cy="461665"/>
          </a:xfrm>
          <a:prstGeom prst="rect">
            <a:avLst/>
          </a:prstGeom>
          <a:noFill/>
        </p:spPr>
        <p:txBody>
          <a:bodyPr wrap="square" rtlCol="0">
            <a:spAutoFit/>
          </a:bodyPr>
          <a:lstStyle/>
          <a:p>
            <a:r>
              <a:rPr lang="en-US" sz="1200" dirty="0"/>
              <a:t>WACC = 32%*7.0%*(1-35%) + 68%*12.05%</a:t>
            </a:r>
          </a:p>
          <a:p>
            <a:r>
              <a:rPr lang="en-US" sz="1200" dirty="0"/>
              <a:t>WACC = 9.65%</a:t>
            </a:r>
          </a:p>
        </p:txBody>
      </p:sp>
    </p:spTree>
    <p:extLst>
      <p:ext uri="{BB962C8B-B14F-4D97-AF65-F5344CB8AC3E}">
        <p14:creationId xmlns:p14="http://schemas.microsoft.com/office/powerpoint/2010/main" val="3942347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B56-B3C1-4830-A7E0-21AC72D7B619}"/>
              </a:ext>
            </a:extLst>
          </p:cNvPr>
          <p:cNvSpPr>
            <a:spLocks noGrp="1"/>
          </p:cNvSpPr>
          <p:nvPr>
            <p:ph type="title"/>
          </p:nvPr>
        </p:nvSpPr>
        <p:spPr/>
        <p:txBody>
          <a:bodyPr/>
          <a:lstStyle/>
          <a:p>
            <a:r>
              <a:rPr lang="en-US" dirty="0"/>
              <a:t>International Cost of Capital</a:t>
            </a:r>
          </a:p>
        </p:txBody>
      </p:sp>
      <p:sp>
        <p:nvSpPr>
          <p:cNvPr id="3" name="Content Placeholder 2">
            <a:extLst>
              <a:ext uri="{FF2B5EF4-FFF2-40B4-BE49-F238E27FC236}">
                <a16:creationId xmlns:a16="http://schemas.microsoft.com/office/drawing/2014/main" id="{D47CA529-D3CF-4301-B765-6B5107545A0A}"/>
              </a:ext>
            </a:extLst>
          </p:cNvPr>
          <p:cNvSpPr>
            <a:spLocks noGrp="1"/>
          </p:cNvSpPr>
          <p:nvPr>
            <p:ph idx="1"/>
          </p:nvPr>
        </p:nvSpPr>
        <p:spPr>
          <a:xfrm>
            <a:off x="484833" y="1629039"/>
            <a:ext cx="7772400" cy="4050792"/>
          </a:xfrm>
        </p:spPr>
        <p:txBody>
          <a:bodyPr>
            <a:normAutofit/>
          </a:bodyPr>
          <a:lstStyle/>
          <a:p>
            <a:pPr>
              <a:lnSpc>
                <a:spcPct val="150000"/>
              </a:lnSpc>
            </a:pPr>
            <a:r>
              <a:rPr lang="en-US" sz="1400" dirty="0"/>
              <a:t>What is the is Cost of Debt and WACC before and after the diversification? </a:t>
            </a:r>
          </a:p>
        </p:txBody>
      </p:sp>
      <p:sp>
        <p:nvSpPr>
          <p:cNvPr id="8" name="TextBox 7">
            <a:extLst>
              <a:ext uri="{FF2B5EF4-FFF2-40B4-BE49-F238E27FC236}">
                <a16:creationId xmlns:a16="http://schemas.microsoft.com/office/drawing/2014/main" id="{B7E7FEBF-F536-4B3B-9669-A7CE42DB7C59}"/>
              </a:ext>
            </a:extLst>
          </p:cNvPr>
          <p:cNvSpPr txBox="1"/>
          <p:nvPr/>
        </p:nvSpPr>
        <p:spPr>
          <a:xfrm>
            <a:off x="1328212" y="2568066"/>
            <a:ext cx="5164853" cy="1015663"/>
          </a:xfrm>
          <a:prstGeom prst="rect">
            <a:avLst/>
          </a:prstGeom>
          <a:noFill/>
        </p:spPr>
        <p:txBody>
          <a:bodyPr wrap="square" rtlCol="0">
            <a:spAutoFit/>
          </a:bodyPr>
          <a:lstStyle/>
          <a:p>
            <a:r>
              <a:rPr lang="en-US" sz="1200" dirty="0"/>
              <a:t>Before Diversification: 			After Diversification:</a:t>
            </a:r>
          </a:p>
          <a:p>
            <a:r>
              <a:rPr lang="en-US" sz="1200" dirty="0"/>
              <a:t>				</a:t>
            </a:r>
          </a:p>
          <a:p>
            <a:r>
              <a:rPr lang="en-US" sz="1200" dirty="0"/>
              <a:t>											</a:t>
            </a:r>
          </a:p>
          <a:p>
            <a:r>
              <a:rPr lang="en-US" sz="1200" dirty="0"/>
              <a:t>		</a:t>
            </a:r>
          </a:p>
        </p:txBody>
      </p:sp>
      <p:sp>
        <p:nvSpPr>
          <p:cNvPr id="5" name="TextBox 4">
            <a:extLst>
              <a:ext uri="{FF2B5EF4-FFF2-40B4-BE49-F238E27FC236}">
                <a16:creationId xmlns:a16="http://schemas.microsoft.com/office/drawing/2014/main" id="{73CE4D37-B5B3-4B1B-A10A-378C6849AE36}"/>
              </a:ext>
            </a:extLst>
          </p:cNvPr>
          <p:cNvSpPr txBox="1"/>
          <p:nvPr/>
        </p:nvSpPr>
        <p:spPr>
          <a:xfrm>
            <a:off x="758042" y="2819536"/>
            <a:ext cx="2914022" cy="1477328"/>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+ 1.37*5.5%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10.53%</a:t>
            </a:r>
          </a:p>
          <a:p>
            <a:endParaRPr lang="en-US" sz="900" dirty="0">
              <a:solidFill>
                <a:schemeClr val="accent2">
                  <a:lumMod val="60000"/>
                  <a:lumOff val="40000"/>
                </a:schemeClr>
              </a:solidFill>
            </a:endParaRPr>
          </a:p>
          <a:p>
            <a:r>
              <a:rPr lang="en-US" sz="1200" dirty="0" err="1">
                <a:solidFill>
                  <a:schemeClr val="accent2">
                    <a:lumMod val="60000"/>
                    <a:lumOff val="40000"/>
                  </a:schemeClr>
                </a:solidFill>
              </a:rPr>
              <a:t>Kd</a:t>
            </a:r>
            <a:r>
              <a:rPr lang="en-US" sz="1200" dirty="0">
                <a:solidFill>
                  <a:schemeClr val="accent2">
                    <a:lumMod val="60000"/>
                    <a:lumOff val="40000"/>
                  </a:schemeClr>
                </a:solidFill>
              </a:rPr>
              <a:t> = 7.2%</a:t>
            </a:r>
          </a:p>
          <a:p>
            <a:endParaRPr lang="en-US" sz="900" dirty="0">
              <a:solidFill>
                <a:schemeClr val="accent2">
                  <a:lumMod val="60000"/>
                  <a:lumOff val="40000"/>
                </a:schemeClr>
              </a:solidFill>
            </a:endParaRPr>
          </a:p>
          <a:p>
            <a:r>
              <a:rPr lang="en-US" sz="1200" dirty="0">
                <a:solidFill>
                  <a:schemeClr val="accent2">
                    <a:lumMod val="60000"/>
                    <a:lumOff val="40000"/>
                  </a:schemeClr>
                </a:solidFill>
              </a:rPr>
              <a:t>D/V = 38%</a:t>
            </a:r>
          </a:p>
          <a:p>
            <a:endParaRPr lang="en-US" sz="900" dirty="0">
              <a:solidFill>
                <a:schemeClr val="accent2">
                  <a:lumMod val="60000"/>
                  <a:lumOff val="40000"/>
                </a:schemeClr>
              </a:solidFill>
            </a:endParaRPr>
          </a:p>
          <a:p>
            <a:r>
              <a:rPr lang="en-US" sz="1200" dirty="0">
                <a:solidFill>
                  <a:schemeClr val="accent2">
                    <a:lumMod val="60000"/>
                    <a:lumOff val="40000"/>
                  </a:schemeClr>
                </a:solidFill>
              </a:rPr>
              <a:t>E/V = 62%</a:t>
            </a:r>
          </a:p>
        </p:txBody>
      </p:sp>
      <p:sp>
        <p:nvSpPr>
          <p:cNvPr id="9" name="TextBox 8">
            <a:extLst>
              <a:ext uri="{FF2B5EF4-FFF2-40B4-BE49-F238E27FC236}">
                <a16:creationId xmlns:a16="http://schemas.microsoft.com/office/drawing/2014/main" id="{B54EC2D4-CA58-4BB1-92A6-C6E36A02299C}"/>
              </a:ext>
            </a:extLst>
          </p:cNvPr>
          <p:cNvSpPr txBox="1"/>
          <p:nvPr/>
        </p:nvSpPr>
        <p:spPr>
          <a:xfrm>
            <a:off x="4121654" y="2821540"/>
            <a:ext cx="2371411" cy="2554545"/>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9.05%</a:t>
            </a:r>
          </a:p>
          <a:p>
            <a:endParaRPr lang="en-US" sz="1200" dirty="0">
              <a:solidFill>
                <a:schemeClr val="accent2">
                  <a:lumMod val="60000"/>
                  <a:lumOff val="40000"/>
                </a:schemeClr>
              </a:solidFill>
            </a:endParaRPr>
          </a:p>
          <a:p>
            <a:r>
              <a:rPr lang="en-US" sz="1200" dirty="0">
                <a:solidFill>
                  <a:schemeClr val="accent2">
                    <a:lumMod val="60000"/>
                    <a:lumOff val="40000"/>
                  </a:schemeClr>
                </a:solidFill>
              </a:rPr>
              <a:t>With 3% premium </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 + 3%</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12.05%</a:t>
            </a:r>
          </a:p>
          <a:p>
            <a:endParaRPr lang="en-US" sz="1200" dirty="0">
              <a:solidFill>
                <a:schemeClr val="accent2">
                  <a:lumMod val="60000"/>
                  <a:lumOff val="40000"/>
                </a:schemeClr>
              </a:solidFill>
            </a:endParaRPr>
          </a:p>
          <a:p>
            <a:r>
              <a:rPr lang="en-US" sz="1200" dirty="0" err="1">
                <a:solidFill>
                  <a:schemeClr val="accent2">
                    <a:lumMod val="60000"/>
                    <a:lumOff val="40000"/>
                  </a:schemeClr>
                </a:solidFill>
              </a:rPr>
              <a:t>Kd</a:t>
            </a:r>
            <a:r>
              <a:rPr lang="en-US" sz="1200" dirty="0">
                <a:solidFill>
                  <a:schemeClr val="accent2">
                    <a:lumMod val="60000"/>
                    <a:lumOff val="40000"/>
                  </a:schemeClr>
                </a:solidFill>
              </a:rPr>
              <a:t> = 7.0%</a:t>
            </a:r>
          </a:p>
          <a:p>
            <a:endParaRPr lang="en-US" sz="800" dirty="0">
              <a:solidFill>
                <a:schemeClr val="accent2">
                  <a:lumMod val="60000"/>
                  <a:lumOff val="40000"/>
                </a:schemeClr>
              </a:solidFill>
            </a:endParaRPr>
          </a:p>
          <a:p>
            <a:r>
              <a:rPr lang="en-US" sz="1200" dirty="0">
                <a:solidFill>
                  <a:schemeClr val="accent2">
                    <a:lumMod val="60000"/>
                    <a:lumOff val="40000"/>
                  </a:schemeClr>
                </a:solidFill>
              </a:rPr>
              <a:t>D/V= 32%</a:t>
            </a:r>
          </a:p>
          <a:p>
            <a:endParaRPr lang="en-US" sz="800" dirty="0">
              <a:solidFill>
                <a:schemeClr val="accent2">
                  <a:lumMod val="60000"/>
                  <a:lumOff val="40000"/>
                </a:schemeClr>
              </a:solidFill>
            </a:endParaRPr>
          </a:p>
          <a:p>
            <a:r>
              <a:rPr lang="en-US" sz="1200" dirty="0">
                <a:solidFill>
                  <a:schemeClr val="accent2">
                    <a:lumMod val="60000"/>
                    <a:lumOff val="40000"/>
                  </a:schemeClr>
                </a:solidFill>
              </a:rPr>
              <a:t>E/V=68%</a:t>
            </a:r>
          </a:p>
          <a:p>
            <a:endParaRPr lang="en-US" sz="1200" dirty="0">
              <a:solidFill>
                <a:schemeClr val="accent2">
                  <a:lumMod val="60000"/>
                  <a:lumOff val="40000"/>
                </a:schemeClr>
              </a:solidFill>
            </a:endParaRPr>
          </a:p>
          <a:p>
            <a:endParaRPr lang="en-US" sz="1200" dirty="0"/>
          </a:p>
        </p:txBody>
      </p:sp>
      <p:graphicFrame>
        <p:nvGraphicFramePr>
          <p:cNvPr id="10" name="Object 9">
            <a:extLst>
              <a:ext uri="{FF2B5EF4-FFF2-40B4-BE49-F238E27FC236}">
                <a16:creationId xmlns:a16="http://schemas.microsoft.com/office/drawing/2014/main" id="{88833711-23A9-4FC7-ACD0-6E913CE9D657}"/>
              </a:ext>
            </a:extLst>
          </p:cNvPr>
          <p:cNvGraphicFramePr>
            <a:graphicFrameLocks noChangeAspect="1"/>
          </p:cNvGraphicFramePr>
          <p:nvPr>
            <p:extLst>
              <p:ext uri="{D42A27DB-BD31-4B8C-83A1-F6EECF244321}">
                <p14:modId xmlns:p14="http://schemas.microsoft.com/office/powerpoint/2010/main" val="3424389210"/>
              </p:ext>
            </p:extLst>
          </p:nvPr>
        </p:nvGraphicFramePr>
        <p:xfrm>
          <a:off x="1047385" y="2071006"/>
          <a:ext cx="5445680" cy="491744"/>
        </p:xfrm>
        <a:graphic>
          <a:graphicData uri="http://schemas.openxmlformats.org/presentationml/2006/ole">
            <mc:AlternateContent xmlns:mc="http://schemas.openxmlformats.org/markup-compatibility/2006">
              <mc:Choice xmlns:v="urn:schemas-microsoft-com:vml" Requires="v">
                <p:oleObj name="Equation" r:id="rId2" imgW="2539800" imgH="228600" progId="Equation.DSMT4">
                  <p:embed/>
                </p:oleObj>
              </mc:Choice>
              <mc:Fallback>
                <p:oleObj name="Equation" r:id="rId2" imgW="2539800" imgH="228600" progId="Equation.DSMT4">
                  <p:embed/>
                  <p:pic>
                    <p:nvPicPr>
                      <p:cNvPr id="10" name="Object 9">
                        <a:extLst>
                          <a:ext uri="{FF2B5EF4-FFF2-40B4-BE49-F238E27FC236}">
                            <a16:creationId xmlns:a16="http://schemas.microsoft.com/office/drawing/2014/main" id="{88833711-23A9-4FC7-ACD0-6E913CE9D657}"/>
                          </a:ext>
                        </a:extLst>
                      </p:cNvPr>
                      <p:cNvPicPr/>
                      <p:nvPr/>
                    </p:nvPicPr>
                    <p:blipFill>
                      <a:blip r:embed="rId3"/>
                      <a:stretch>
                        <a:fillRect/>
                      </a:stretch>
                    </p:blipFill>
                    <p:spPr>
                      <a:xfrm>
                        <a:off x="1047385" y="2071006"/>
                        <a:ext cx="5445680" cy="491744"/>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D33D81A-C51C-4404-87C9-890389F7D530}"/>
              </a:ext>
            </a:extLst>
          </p:cNvPr>
          <p:cNvSpPr txBox="1"/>
          <p:nvPr/>
        </p:nvSpPr>
        <p:spPr>
          <a:xfrm>
            <a:off x="190918" y="4431324"/>
            <a:ext cx="3481145" cy="461665"/>
          </a:xfrm>
          <a:prstGeom prst="rect">
            <a:avLst/>
          </a:prstGeom>
          <a:noFill/>
        </p:spPr>
        <p:txBody>
          <a:bodyPr wrap="square" rtlCol="0">
            <a:spAutoFit/>
          </a:bodyPr>
          <a:lstStyle/>
          <a:p>
            <a:r>
              <a:rPr lang="en-US" sz="1200" dirty="0"/>
              <a:t>WACC = 38%*7.2%*(1-35%) + 62%*10.53%</a:t>
            </a:r>
          </a:p>
          <a:p>
            <a:r>
              <a:rPr lang="en-US" sz="1200" dirty="0"/>
              <a:t>WACC = 8.31%</a:t>
            </a:r>
          </a:p>
        </p:txBody>
      </p:sp>
      <p:sp>
        <p:nvSpPr>
          <p:cNvPr id="11" name="TextBox 10">
            <a:extLst>
              <a:ext uri="{FF2B5EF4-FFF2-40B4-BE49-F238E27FC236}">
                <a16:creationId xmlns:a16="http://schemas.microsoft.com/office/drawing/2014/main" id="{DD3600A1-B69C-4682-8D27-F186F7B41E71}"/>
              </a:ext>
            </a:extLst>
          </p:cNvPr>
          <p:cNvSpPr txBox="1"/>
          <p:nvPr/>
        </p:nvSpPr>
        <p:spPr>
          <a:xfrm>
            <a:off x="5668184" y="2816224"/>
            <a:ext cx="3481145" cy="461665"/>
          </a:xfrm>
          <a:prstGeom prst="rect">
            <a:avLst/>
          </a:prstGeom>
          <a:noFill/>
        </p:spPr>
        <p:txBody>
          <a:bodyPr wrap="square" rtlCol="0">
            <a:spAutoFit/>
          </a:bodyPr>
          <a:lstStyle/>
          <a:p>
            <a:r>
              <a:rPr lang="en-US" sz="1200" dirty="0"/>
              <a:t>WACC = 32%*7.0%*(1-35%) + 68%*9.05%</a:t>
            </a:r>
          </a:p>
          <a:p>
            <a:r>
              <a:rPr lang="en-US" sz="1200" dirty="0"/>
              <a:t>WACC= 7.61%</a:t>
            </a:r>
          </a:p>
        </p:txBody>
      </p:sp>
      <p:sp>
        <p:nvSpPr>
          <p:cNvPr id="12" name="TextBox 11">
            <a:extLst>
              <a:ext uri="{FF2B5EF4-FFF2-40B4-BE49-F238E27FC236}">
                <a16:creationId xmlns:a16="http://schemas.microsoft.com/office/drawing/2014/main" id="{6CA265E5-1B8A-437A-AD99-CFBDFFE8806C}"/>
              </a:ext>
            </a:extLst>
          </p:cNvPr>
          <p:cNvSpPr txBox="1"/>
          <p:nvPr/>
        </p:nvSpPr>
        <p:spPr>
          <a:xfrm>
            <a:off x="5662855" y="3851070"/>
            <a:ext cx="3481145" cy="461665"/>
          </a:xfrm>
          <a:prstGeom prst="rect">
            <a:avLst/>
          </a:prstGeom>
          <a:noFill/>
        </p:spPr>
        <p:txBody>
          <a:bodyPr wrap="square" rtlCol="0">
            <a:spAutoFit/>
          </a:bodyPr>
          <a:lstStyle/>
          <a:p>
            <a:r>
              <a:rPr lang="en-US" sz="1200" dirty="0"/>
              <a:t>WACC = 32%*7.0%*(1-35%) + 68%*12.05%</a:t>
            </a:r>
          </a:p>
          <a:p>
            <a:r>
              <a:rPr lang="en-US" sz="1200" dirty="0"/>
              <a:t>WACC = 9.65%</a:t>
            </a:r>
          </a:p>
        </p:txBody>
      </p:sp>
      <p:sp>
        <p:nvSpPr>
          <p:cNvPr id="7" name="Rectangle 6">
            <a:extLst>
              <a:ext uri="{FF2B5EF4-FFF2-40B4-BE49-F238E27FC236}">
                <a16:creationId xmlns:a16="http://schemas.microsoft.com/office/drawing/2014/main" id="{33B66A58-F15F-435A-9E3F-D30B415C127F}"/>
              </a:ext>
            </a:extLst>
          </p:cNvPr>
          <p:cNvSpPr/>
          <p:nvPr/>
        </p:nvSpPr>
        <p:spPr>
          <a:xfrm>
            <a:off x="685799" y="5100730"/>
            <a:ext cx="7571433" cy="1569660"/>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accent2">
                    <a:lumMod val="60000"/>
                    <a:lumOff val="40000"/>
                  </a:schemeClr>
                </a:solidFill>
              </a:rPr>
              <a:t> Looks like access to debt has improved after diversification (lower cost of debt). </a:t>
            </a:r>
          </a:p>
          <a:p>
            <a:pPr marL="285750" indent="-285750">
              <a:buFont typeface="Arial" panose="020B0604020202020204" pitchFamily="34" charset="0"/>
              <a:buChar char="•"/>
            </a:pPr>
            <a:r>
              <a:rPr lang="en-US" sz="1600" dirty="0">
                <a:solidFill>
                  <a:schemeClr val="accent2">
                    <a:lumMod val="60000"/>
                    <a:lumOff val="40000"/>
                  </a:schemeClr>
                </a:solidFill>
              </a:rPr>
              <a:t>However, full effect does not carry through, because it looks like MNE also chose to reduce debt in capital structure (very common in MNEs)</a:t>
            </a:r>
          </a:p>
          <a:p>
            <a:pPr marL="285750" indent="-285750">
              <a:buFont typeface="Arial" panose="020B0604020202020204" pitchFamily="34" charset="0"/>
              <a:buChar char="•"/>
            </a:pPr>
            <a:r>
              <a:rPr lang="en-US" sz="1600" dirty="0">
                <a:solidFill>
                  <a:schemeClr val="accent2">
                    <a:lumMod val="60000"/>
                    <a:lumOff val="40000"/>
                  </a:schemeClr>
                </a:solidFill>
              </a:rPr>
              <a:t>WACC drops after diversification, if the market does not assess an additional premium for the diversification </a:t>
            </a:r>
          </a:p>
        </p:txBody>
      </p:sp>
    </p:spTree>
    <p:extLst>
      <p:ext uri="{BB962C8B-B14F-4D97-AF65-F5344CB8AC3E}">
        <p14:creationId xmlns:p14="http://schemas.microsoft.com/office/powerpoint/2010/main" val="314885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Weighted Average Cost of Capital</a:t>
            </a:r>
            <a:endParaRPr lang="en-US" sz="2800"/>
          </a:p>
        </p:txBody>
      </p:sp>
      <p:sp>
        <p:nvSpPr>
          <p:cNvPr id="8195" name="Rectangle 3"/>
          <p:cNvSpPr>
            <a:spLocks noGrp="1" noChangeArrowheads="1"/>
          </p:cNvSpPr>
          <p:nvPr>
            <p:ph type="body" idx="1"/>
          </p:nvPr>
        </p:nvSpPr>
        <p:spPr/>
        <p:txBody>
          <a:bodyPr>
            <a:normAutofit lnSpcReduction="10000"/>
          </a:bodyPr>
          <a:lstStyle/>
          <a:p>
            <a:r>
              <a:rPr lang="en-US" sz="2000" dirty="0"/>
              <a:t>A firm normally finds its weighted average cost of capital (WACC) by combining the cost of equity with the cost of debt in proportion to the relative weight of each in the firm’s optimal long-term financial structure:</a:t>
            </a:r>
          </a:p>
          <a:p>
            <a:pPr>
              <a:buFontTx/>
              <a:buNone/>
            </a:pPr>
            <a:r>
              <a:rPr lang="en-US" dirty="0"/>
              <a:t>		</a:t>
            </a:r>
            <a:endParaRPr lang="en-US" sz="3400" dirty="0"/>
          </a:p>
          <a:p>
            <a:pPr>
              <a:buFontTx/>
              <a:buNone/>
            </a:pPr>
            <a:r>
              <a:rPr lang="en-US" sz="3400" dirty="0"/>
              <a:t>         	</a:t>
            </a:r>
            <a:r>
              <a:rPr lang="en-US" sz="2000" b="1" u="sng" dirty="0"/>
              <a:t>where</a:t>
            </a:r>
            <a:r>
              <a:rPr lang="en-US" sz="2800" b="1" u="sng" dirty="0"/>
              <a:t> </a:t>
            </a:r>
          </a:p>
          <a:p>
            <a:pPr>
              <a:buFontTx/>
              <a:buNone/>
            </a:pPr>
            <a:r>
              <a:rPr lang="en-US" sz="2000" dirty="0"/>
              <a:t>			D=Market Value of debt</a:t>
            </a:r>
          </a:p>
          <a:p>
            <a:pPr>
              <a:buFontTx/>
              <a:buNone/>
            </a:pPr>
            <a:r>
              <a:rPr lang="en-US" sz="2000" dirty="0"/>
              <a:t>                       	 E=Market Value of equity</a:t>
            </a:r>
          </a:p>
          <a:p>
            <a:pPr>
              <a:buFontTx/>
              <a:buNone/>
            </a:pPr>
            <a:r>
              <a:rPr lang="en-US" sz="2000" dirty="0"/>
              <a:t>                        	V=D+E=Market Value of the Firm</a:t>
            </a:r>
          </a:p>
          <a:p>
            <a:pPr>
              <a:buFontTx/>
              <a:buNone/>
            </a:pPr>
            <a:r>
              <a:rPr lang="en-US" sz="1800" dirty="0"/>
              <a:t>                            	 </a:t>
            </a:r>
            <a:r>
              <a:rPr lang="en-US" sz="1800" dirty="0" err="1"/>
              <a:t>k</a:t>
            </a:r>
            <a:r>
              <a:rPr lang="en-US" sz="1800" baseline="-25000" dirty="0" err="1"/>
              <a:t>E</a:t>
            </a:r>
            <a:r>
              <a:rPr lang="en-US" sz="1800" dirty="0"/>
              <a:t>=cost of equity </a:t>
            </a:r>
            <a:r>
              <a:rPr lang="en-US" sz="1800" dirty="0" err="1"/>
              <a:t>k</a:t>
            </a:r>
            <a:r>
              <a:rPr lang="en-US" sz="1800" baseline="-25000" dirty="0" err="1"/>
              <a:t>D</a:t>
            </a:r>
            <a:r>
              <a:rPr lang="en-US" sz="1800" dirty="0"/>
              <a:t>=before tax cost of debt</a:t>
            </a:r>
          </a:p>
          <a:p>
            <a:pPr>
              <a:buFontTx/>
              <a:buNone/>
            </a:pPr>
            <a:r>
              <a:rPr lang="en-US" dirty="0"/>
              <a:t>	</a:t>
            </a:r>
          </a:p>
        </p:txBody>
      </p:sp>
      <p:graphicFrame>
        <p:nvGraphicFramePr>
          <p:cNvPr id="2" name="Object 1"/>
          <p:cNvGraphicFramePr>
            <a:graphicFrameLocks noChangeAspect="1"/>
          </p:cNvGraphicFramePr>
          <p:nvPr/>
        </p:nvGraphicFramePr>
        <p:xfrm>
          <a:off x="1811060" y="3233928"/>
          <a:ext cx="5445680" cy="491744"/>
        </p:xfrm>
        <a:graphic>
          <a:graphicData uri="http://schemas.openxmlformats.org/presentationml/2006/ole">
            <mc:AlternateContent xmlns:mc="http://schemas.openxmlformats.org/markup-compatibility/2006">
              <mc:Choice xmlns:v="urn:schemas-microsoft-com:vml" Requires="v">
                <p:oleObj name="Equation" r:id="rId3" imgW="2539800" imgH="228600" progId="Equation.DSMT4">
                  <p:embed/>
                </p:oleObj>
              </mc:Choice>
              <mc:Fallback>
                <p:oleObj name="Equation" r:id="rId3" imgW="2539800" imgH="228600" progId="Equation.DSMT4">
                  <p:embed/>
                  <p:pic>
                    <p:nvPicPr>
                      <p:cNvPr id="2" name="Object 1"/>
                      <p:cNvPicPr/>
                      <p:nvPr/>
                    </p:nvPicPr>
                    <p:blipFill>
                      <a:blip r:embed="rId4"/>
                      <a:stretch>
                        <a:fillRect/>
                      </a:stretch>
                    </p:blipFill>
                    <p:spPr>
                      <a:xfrm>
                        <a:off x="1811060" y="3233928"/>
                        <a:ext cx="5445680" cy="491744"/>
                      </a:xfrm>
                      <a:prstGeom prst="rect">
                        <a:avLst/>
                      </a:prstGeom>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B56-B3C1-4830-A7E0-21AC72D7B619}"/>
              </a:ext>
            </a:extLst>
          </p:cNvPr>
          <p:cNvSpPr>
            <a:spLocks noGrp="1"/>
          </p:cNvSpPr>
          <p:nvPr>
            <p:ph type="title"/>
          </p:nvPr>
        </p:nvSpPr>
        <p:spPr/>
        <p:txBody>
          <a:bodyPr/>
          <a:lstStyle/>
          <a:p>
            <a:r>
              <a:rPr lang="en-US" dirty="0"/>
              <a:t>International Cost of Capital</a:t>
            </a:r>
          </a:p>
        </p:txBody>
      </p:sp>
      <p:sp>
        <p:nvSpPr>
          <p:cNvPr id="3" name="Content Placeholder 2">
            <a:extLst>
              <a:ext uri="{FF2B5EF4-FFF2-40B4-BE49-F238E27FC236}">
                <a16:creationId xmlns:a16="http://schemas.microsoft.com/office/drawing/2014/main" id="{D47CA529-D3CF-4301-B765-6B5107545A0A}"/>
              </a:ext>
            </a:extLst>
          </p:cNvPr>
          <p:cNvSpPr>
            <a:spLocks noGrp="1"/>
          </p:cNvSpPr>
          <p:nvPr>
            <p:ph idx="1"/>
          </p:nvPr>
        </p:nvSpPr>
        <p:spPr>
          <a:xfrm>
            <a:off x="484833" y="1629039"/>
            <a:ext cx="7772400" cy="4050792"/>
          </a:xfrm>
        </p:spPr>
        <p:txBody>
          <a:bodyPr>
            <a:normAutofit/>
          </a:bodyPr>
          <a:lstStyle/>
          <a:p>
            <a:pPr>
              <a:lnSpc>
                <a:spcPct val="150000"/>
              </a:lnSpc>
            </a:pPr>
            <a:r>
              <a:rPr lang="en-US" sz="1400" dirty="0"/>
              <a:t>Many MNEs have greater ability to control and reduce their effective tax rates when expanding international operations. If </a:t>
            </a:r>
            <a:r>
              <a:rPr lang="en-US" sz="1400" dirty="0" err="1"/>
              <a:t>Genedak</a:t>
            </a:r>
            <a:r>
              <a:rPr lang="en-US" sz="1400" dirty="0"/>
              <a:t>-Hogan was able to reduce its consolidated effective tax rate from 35% to 32%, what would be the impact on its WACC?</a:t>
            </a:r>
          </a:p>
        </p:txBody>
      </p:sp>
      <p:sp>
        <p:nvSpPr>
          <p:cNvPr id="8" name="TextBox 7">
            <a:extLst>
              <a:ext uri="{FF2B5EF4-FFF2-40B4-BE49-F238E27FC236}">
                <a16:creationId xmlns:a16="http://schemas.microsoft.com/office/drawing/2014/main" id="{B7E7FEBF-F536-4B3B-9669-A7CE42DB7C59}"/>
              </a:ext>
            </a:extLst>
          </p:cNvPr>
          <p:cNvSpPr txBox="1"/>
          <p:nvPr/>
        </p:nvSpPr>
        <p:spPr>
          <a:xfrm>
            <a:off x="1328212" y="3060433"/>
            <a:ext cx="5164853" cy="1015663"/>
          </a:xfrm>
          <a:prstGeom prst="rect">
            <a:avLst/>
          </a:prstGeom>
          <a:noFill/>
        </p:spPr>
        <p:txBody>
          <a:bodyPr wrap="square" rtlCol="0">
            <a:spAutoFit/>
          </a:bodyPr>
          <a:lstStyle/>
          <a:p>
            <a:r>
              <a:rPr lang="en-US" sz="1200" dirty="0"/>
              <a:t>Before Diversification: 			After Diversification:</a:t>
            </a:r>
          </a:p>
          <a:p>
            <a:r>
              <a:rPr lang="en-US" sz="1200" dirty="0"/>
              <a:t>				</a:t>
            </a:r>
          </a:p>
          <a:p>
            <a:r>
              <a:rPr lang="en-US" sz="1200" dirty="0"/>
              <a:t>											</a:t>
            </a:r>
          </a:p>
          <a:p>
            <a:r>
              <a:rPr lang="en-US" sz="1200" dirty="0"/>
              <a:t>		</a:t>
            </a:r>
          </a:p>
        </p:txBody>
      </p:sp>
      <p:sp>
        <p:nvSpPr>
          <p:cNvPr id="5" name="TextBox 4">
            <a:extLst>
              <a:ext uri="{FF2B5EF4-FFF2-40B4-BE49-F238E27FC236}">
                <a16:creationId xmlns:a16="http://schemas.microsoft.com/office/drawing/2014/main" id="{73CE4D37-B5B3-4B1B-A10A-378C6849AE36}"/>
              </a:ext>
            </a:extLst>
          </p:cNvPr>
          <p:cNvSpPr txBox="1"/>
          <p:nvPr/>
        </p:nvSpPr>
        <p:spPr>
          <a:xfrm>
            <a:off x="758042" y="3311903"/>
            <a:ext cx="2914022" cy="1477328"/>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+ 1.37*5.5%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10.53%</a:t>
            </a:r>
          </a:p>
          <a:p>
            <a:endParaRPr lang="en-US" sz="900" dirty="0">
              <a:solidFill>
                <a:schemeClr val="accent2">
                  <a:lumMod val="60000"/>
                  <a:lumOff val="40000"/>
                </a:schemeClr>
              </a:solidFill>
            </a:endParaRPr>
          </a:p>
          <a:p>
            <a:r>
              <a:rPr lang="en-US" sz="1200" dirty="0" err="1">
                <a:solidFill>
                  <a:schemeClr val="accent2">
                    <a:lumMod val="60000"/>
                    <a:lumOff val="40000"/>
                  </a:schemeClr>
                </a:solidFill>
              </a:rPr>
              <a:t>Kd</a:t>
            </a:r>
            <a:r>
              <a:rPr lang="en-US" sz="1200" dirty="0">
                <a:solidFill>
                  <a:schemeClr val="accent2">
                    <a:lumMod val="60000"/>
                    <a:lumOff val="40000"/>
                  </a:schemeClr>
                </a:solidFill>
              </a:rPr>
              <a:t> = 7.2%</a:t>
            </a:r>
          </a:p>
          <a:p>
            <a:endParaRPr lang="en-US" sz="900" dirty="0">
              <a:solidFill>
                <a:schemeClr val="accent2">
                  <a:lumMod val="60000"/>
                  <a:lumOff val="40000"/>
                </a:schemeClr>
              </a:solidFill>
            </a:endParaRPr>
          </a:p>
          <a:p>
            <a:r>
              <a:rPr lang="en-US" sz="1200" dirty="0">
                <a:solidFill>
                  <a:schemeClr val="accent2">
                    <a:lumMod val="60000"/>
                    <a:lumOff val="40000"/>
                  </a:schemeClr>
                </a:solidFill>
              </a:rPr>
              <a:t>D/V = 38%</a:t>
            </a:r>
          </a:p>
          <a:p>
            <a:endParaRPr lang="en-US" sz="900" dirty="0">
              <a:solidFill>
                <a:schemeClr val="accent2">
                  <a:lumMod val="60000"/>
                  <a:lumOff val="40000"/>
                </a:schemeClr>
              </a:solidFill>
            </a:endParaRPr>
          </a:p>
          <a:p>
            <a:r>
              <a:rPr lang="en-US" sz="1200" dirty="0">
                <a:solidFill>
                  <a:schemeClr val="accent2">
                    <a:lumMod val="60000"/>
                    <a:lumOff val="40000"/>
                  </a:schemeClr>
                </a:solidFill>
              </a:rPr>
              <a:t>E/V = 62%</a:t>
            </a:r>
          </a:p>
        </p:txBody>
      </p:sp>
      <p:sp>
        <p:nvSpPr>
          <p:cNvPr id="9" name="TextBox 8">
            <a:extLst>
              <a:ext uri="{FF2B5EF4-FFF2-40B4-BE49-F238E27FC236}">
                <a16:creationId xmlns:a16="http://schemas.microsoft.com/office/drawing/2014/main" id="{B54EC2D4-CA58-4BB1-92A6-C6E36A02299C}"/>
              </a:ext>
            </a:extLst>
          </p:cNvPr>
          <p:cNvSpPr txBox="1"/>
          <p:nvPr/>
        </p:nvSpPr>
        <p:spPr>
          <a:xfrm>
            <a:off x="4121654" y="3313907"/>
            <a:ext cx="2371411" cy="2554545"/>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9.05%</a:t>
            </a:r>
          </a:p>
          <a:p>
            <a:endParaRPr lang="en-US" sz="1200" dirty="0">
              <a:solidFill>
                <a:schemeClr val="accent2">
                  <a:lumMod val="60000"/>
                  <a:lumOff val="40000"/>
                </a:schemeClr>
              </a:solidFill>
            </a:endParaRPr>
          </a:p>
          <a:p>
            <a:r>
              <a:rPr lang="en-US" sz="1200" dirty="0">
                <a:solidFill>
                  <a:schemeClr val="accent2">
                    <a:lumMod val="60000"/>
                    <a:lumOff val="40000"/>
                  </a:schemeClr>
                </a:solidFill>
              </a:rPr>
              <a:t>With 3% premium </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 + 3%</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12.05%</a:t>
            </a:r>
          </a:p>
          <a:p>
            <a:endParaRPr lang="en-US" sz="1200" dirty="0">
              <a:solidFill>
                <a:schemeClr val="accent2">
                  <a:lumMod val="60000"/>
                  <a:lumOff val="40000"/>
                </a:schemeClr>
              </a:solidFill>
            </a:endParaRPr>
          </a:p>
          <a:p>
            <a:r>
              <a:rPr lang="en-US" sz="1200" dirty="0" err="1">
                <a:solidFill>
                  <a:schemeClr val="accent2">
                    <a:lumMod val="60000"/>
                    <a:lumOff val="40000"/>
                  </a:schemeClr>
                </a:solidFill>
              </a:rPr>
              <a:t>Kd</a:t>
            </a:r>
            <a:r>
              <a:rPr lang="en-US" sz="1200" dirty="0">
                <a:solidFill>
                  <a:schemeClr val="accent2">
                    <a:lumMod val="60000"/>
                    <a:lumOff val="40000"/>
                  </a:schemeClr>
                </a:solidFill>
              </a:rPr>
              <a:t> = 7.0%</a:t>
            </a:r>
          </a:p>
          <a:p>
            <a:endParaRPr lang="en-US" sz="800" dirty="0">
              <a:solidFill>
                <a:schemeClr val="accent2">
                  <a:lumMod val="60000"/>
                  <a:lumOff val="40000"/>
                </a:schemeClr>
              </a:solidFill>
            </a:endParaRPr>
          </a:p>
          <a:p>
            <a:r>
              <a:rPr lang="en-US" sz="1200" dirty="0">
                <a:solidFill>
                  <a:schemeClr val="accent2">
                    <a:lumMod val="60000"/>
                    <a:lumOff val="40000"/>
                  </a:schemeClr>
                </a:solidFill>
              </a:rPr>
              <a:t>D/V= 32%</a:t>
            </a:r>
          </a:p>
          <a:p>
            <a:endParaRPr lang="en-US" sz="800" dirty="0">
              <a:solidFill>
                <a:schemeClr val="accent2">
                  <a:lumMod val="60000"/>
                  <a:lumOff val="40000"/>
                </a:schemeClr>
              </a:solidFill>
            </a:endParaRPr>
          </a:p>
          <a:p>
            <a:r>
              <a:rPr lang="en-US" sz="1200" dirty="0">
                <a:solidFill>
                  <a:schemeClr val="accent2">
                    <a:lumMod val="60000"/>
                    <a:lumOff val="40000"/>
                  </a:schemeClr>
                </a:solidFill>
              </a:rPr>
              <a:t>E/V=68%</a:t>
            </a:r>
          </a:p>
          <a:p>
            <a:endParaRPr lang="en-US" sz="1200" dirty="0">
              <a:solidFill>
                <a:schemeClr val="accent2">
                  <a:lumMod val="60000"/>
                  <a:lumOff val="40000"/>
                </a:schemeClr>
              </a:solidFill>
            </a:endParaRPr>
          </a:p>
          <a:p>
            <a:endParaRPr lang="en-US" sz="1200" dirty="0"/>
          </a:p>
        </p:txBody>
      </p:sp>
      <p:graphicFrame>
        <p:nvGraphicFramePr>
          <p:cNvPr id="10" name="Object 9">
            <a:extLst>
              <a:ext uri="{FF2B5EF4-FFF2-40B4-BE49-F238E27FC236}">
                <a16:creationId xmlns:a16="http://schemas.microsoft.com/office/drawing/2014/main" id="{88833711-23A9-4FC7-ACD0-6E913CE9D657}"/>
              </a:ext>
            </a:extLst>
          </p:cNvPr>
          <p:cNvGraphicFramePr>
            <a:graphicFrameLocks noChangeAspect="1"/>
          </p:cNvGraphicFramePr>
          <p:nvPr>
            <p:extLst>
              <p:ext uri="{D42A27DB-BD31-4B8C-83A1-F6EECF244321}">
                <p14:modId xmlns:p14="http://schemas.microsoft.com/office/powerpoint/2010/main" val="873666039"/>
              </p:ext>
            </p:extLst>
          </p:nvPr>
        </p:nvGraphicFramePr>
        <p:xfrm>
          <a:off x="1922792" y="2656185"/>
          <a:ext cx="4811017" cy="434434"/>
        </p:xfrm>
        <a:graphic>
          <a:graphicData uri="http://schemas.openxmlformats.org/presentationml/2006/ole">
            <mc:AlternateContent xmlns:mc="http://schemas.openxmlformats.org/markup-compatibility/2006">
              <mc:Choice xmlns:v="urn:schemas-microsoft-com:vml" Requires="v">
                <p:oleObj name="Equation" r:id="rId2" imgW="2539800" imgH="228600" progId="Equation.DSMT4">
                  <p:embed/>
                </p:oleObj>
              </mc:Choice>
              <mc:Fallback>
                <p:oleObj name="Equation" r:id="rId2" imgW="2539800" imgH="228600" progId="Equation.DSMT4">
                  <p:embed/>
                  <p:pic>
                    <p:nvPicPr>
                      <p:cNvPr id="10" name="Object 9">
                        <a:extLst>
                          <a:ext uri="{FF2B5EF4-FFF2-40B4-BE49-F238E27FC236}">
                            <a16:creationId xmlns:a16="http://schemas.microsoft.com/office/drawing/2014/main" id="{88833711-23A9-4FC7-ACD0-6E913CE9D657}"/>
                          </a:ext>
                        </a:extLst>
                      </p:cNvPr>
                      <p:cNvPicPr/>
                      <p:nvPr/>
                    </p:nvPicPr>
                    <p:blipFill>
                      <a:blip r:embed="rId3"/>
                      <a:stretch>
                        <a:fillRect/>
                      </a:stretch>
                    </p:blipFill>
                    <p:spPr>
                      <a:xfrm>
                        <a:off x="1922792" y="2656185"/>
                        <a:ext cx="4811017" cy="434434"/>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DD3600A1-B69C-4682-8D27-F186F7B41E71}"/>
              </a:ext>
            </a:extLst>
          </p:cNvPr>
          <p:cNvSpPr txBox="1"/>
          <p:nvPr/>
        </p:nvSpPr>
        <p:spPr>
          <a:xfrm>
            <a:off x="5668184" y="3308591"/>
            <a:ext cx="3481145" cy="461665"/>
          </a:xfrm>
          <a:prstGeom prst="rect">
            <a:avLst/>
          </a:prstGeom>
          <a:noFill/>
        </p:spPr>
        <p:txBody>
          <a:bodyPr wrap="square" rtlCol="0">
            <a:spAutoFit/>
          </a:bodyPr>
          <a:lstStyle/>
          <a:p>
            <a:r>
              <a:rPr lang="en-US" sz="1200" dirty="0"/>
              <a:t>WACC = 32%*7.0%*(1-32%) + 68%*9.05%</a:t>
            </a:r>
          </a:p>
          <a:p>
            <a:r>
              <a:rPr lang="en-US" sz="1200" dirty="0"/>
              <a:t>WACC= 7.68%</a:t>
            </a:r>
          </a:p>
        </p:txBody>
      </p:sp>
      <p:sp>
        <p:nvSpPr>
          <p:cNvPr id="12" name="TextBox 11">
            <a:extLst>
              <a:ext uri="{FF2B5EF4-FFF2-40B4-BE49-F238E27FC236}">
                <a16:creationId xmlns:a16="http://schemas.microsoft.com/office/drawing/2014/main" id="{6CA265E5-1B8A-437A-AD99-CFBDFFE8806C}"/>
              </a:ext>
            </a:extLst>
          </p:cNvPr>
          <p:cNvSpPr txBox="1"/>
          <p:nvPr/>
        </p:nvSpPr>
        <p:spPr>
          <a:xfrm>
            <a:off x="5662855" y="4343437"/>
            <a:ext cx="3481145" cy="461665"/>
          </a:xfrm>
          <a:prstGeom prst="rect">
            <a:avLst/>
          </a:prstGeom>
          <a:noFill/>
        </p:spPr>
        <p:txBody>
          <a:bodyPr wrap="square" rtlCol="0">
            <a:spAutoFit/>
          </a:bodyPr>
          <a:lstStyle/>
          <a:p>
            <a:r>
              <a:rPr lang="en-US" sz="1200" dirty="0"/>
              <a:t>WACC = 32%*7.0%*(1-32%) + 68%*12.05%</a:t>
            </a:r>
          </a:p>
          <a:p>
            <a:r>
              <a:rPr lang="en-US" sz="1200" dirty="0"/>
              <a:t>WACC = 9.72%</a:t>
            </a:r>
          </a:p>
        </p:txBody>
      </p:sp>
      <p:sp>
        <p:nvSpPr>
          <p:cNvPr id="13" name="TextBox 12">
            <a:extLst>
              <a:ext uri="{FF2B5EF4-FFF2-40B4-BE49-F238E27FC236}">
                <a16:creationId xmlns:a16="http://schemas.microsoft.com/office/drawing/2014/main" id="{1745C73D-DC1E-4954-A6AA-246F6E2F1A13}"/>
              </a:ext>
            </a:extLst>
          </p:cNvPr>
          <p:cNvSpPr txBox="1"/>
          <p:nvPr/>
        </p:nvSpPr>
        <p:spPr>
          <a:xfrm>
            <a:off x="190919" y="4832358"/>
            <a:ext cx="3481145" cy="461665"/>
          </a:xfrm>
          <a:prstGeom prst="rect">
            <a:avLst/>
          </a:prstGeom>
          <a:noFill/>
        </p:spPr>
        <p:txBody>
          <a:bodyPr wrap="square" rtlCol="0">
            <a:spAutoFit/>
          </a:bodyPr>
          <a:lstStyle/>
          <a:p>
            <a:r>
              <a:rPr lang="en-US" sz="1200" dirty="0"/>
              <a:t>WACC = 38%*7.2%*(1-35%) + 62%*10.53%</a:t>
            </a:r>
          </a:p>
          <a:p>
            <a:r>
              <a:rPr lang="en-US" sz="1200" dirty="0"/>
              <a:t>WACC = 8.31%</a:t>
            </a:r>
          </a:p>
        </p:txBody>
      </p:sp>
    </p:spTree>
    <p:extLst>
      <p:ext uri="{BB962C8B-B14F-4D97-AF65-F5344CB8AC3E}">
        <p14:creationId xmlns:p14="http://schemas.microsoft.com/office/powerpoint/2010/main" val="263444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4FB56-B3C1-4830-A7E0-21AC72D7B619}"/>
              </a:ext>
            </a:extLst>
          </p:cNvPr>
          <p:cNvSpPr>
            <a:spLocks noGrp="1"/>
          </p:cNvSpPr>
          <p:nvPr>
            <p:ph type="title"/>
          </p:nvPr>
        </p:nvSpPr>
        <p:spPr/>
        <p:txBody>
          <a:bodyPr/>
          <a:lstStyle/>
          <a:p>
            <a:r>
              <a:rPr lang="en-US" dirty="0"/>
              <a:t>International Cost of Capital</a:t>
            </a:r>
          </a:p>
        </p:txBody>
      </p:sp>
      <p:sp>
        <p:nvSpPr>
          <p:cNvPr id="3" name="Content Placeholder 2">
            <a:extLst>
              <a:ext uri="{FF2B5EF4-FFF2-40B4-BE49-F238E27FC236}">
                <a16:creationId xmlns:a16="http://schemas.microsoft.com/office/drawing/2014/main" id="{D47CA529-D3CF-4301-B765-6B5107545A0A}"/>
              </a:ext>
            </a:extLst>
          </p:cNvPr>
          <p:cNvSpPr>
            <a:spLocks noGrp="1"/>
          </p:cNvSpPr>
          <p:nvPr>
            <p:ph idx="1"/>
          </p:nvPr>
        </p:nvSpPr>
        <p:spPr>
          <a:xfrm>
            <a:off x="484833" y="1629039"/>
            <a:ext cx="7772400" cy="4050792"/>
          </a:xfrm>
        </p:spPr>
        <p:txBody>
          <a:bodyPr>
            <a:normAutofit/>
          </a:bodyPr>
          <a:lstStyle/>
          <a:p>
            <a:pPr>
              <a:lnSpc>
                <a:spcPct val="150000"/>
              </a:lnSpc>
            </a:pPr>
            <a:r>
              <a:rPr lang="en-US" sz="1400" dirty="0"/>
              <a:t>Many MNEs have greater ability to control and reduce their effective tax rates when expanding international operations. If </a:t>
            </a:r>
            <a:r>
              <a:rPr lang="en-US" sz="1400" dirty="0" err="1"/>
              <a:t>Genedak</a:t>
            </a:r>
            <a:r>
              <a:rPr lang="en-US" sz="1400" dirty="0"/>
              <a:t>-Hogan was able to reduce its consolidated effective tax rate from 35% to 32%, what would be the impact on its WACC?</a:t>
            </a:r>
          </a:p>
        </p:txBody>
      </p:sp>
      <p:sp>
        <p:nvSpPr>
          <p:cNvPr id="8" name="TextBox 7">
            <a:extLst>
              <a:ext uri="{FF2B5EF4-FFF2-40B4-BE49-F238E27FC236}">
                <a16:creationId xmlns:a16="http://schemas.microsoft.com/office/drawing/2014/main" id="{B7E7FEBF-F536-4B3B-9669-A7CE42DB7C59}"/>
              </a:ext>
            </a:extLst>
          </p:cNvPr>
          <p:cNvSpPr txBox="1"/>
          <p:nvPr/>
        </p:nvSpPr>
        <p:spPr>
          <a:xfrm>
            <a:off x="1328212" y="3060433"/>
            <a:ext cx="5164853" cy="1015663"/>
          </a:xfrm>
          <a:prstGeom prst="rect">
            <a:avLst/>
          </a:prstGeom>
          <a:noFill/>
        </p:spPr>
        <p:txBody>
          <a:bodyPr wrap="square" rtlCol="0">
            <a:spAutoFit/>
          </a:bodyPr>
          <a:lstStyle/>
          <a:p>
            <a:r>
              <a:rPr lang="en-US" sz="1200" dirty="0"/>
              <a:t>Before Diversification: 			After Diversification:</a:t>
            </a:r>
          </a:p>
          <a:p>
            <a:r>
              <a:rPr lang="en-US" sz="1200" dirty="0"/>
              <a:t>				</a:t>
            </a:r>
          </a:p>
          <a:p>
            <a:r>
              <a:rPr lang="en-US" sz="1200" dirty="0"/>
              <a:t>											</a:t>
            </a:r>
          </a:p>
          <a:p>
            <a:r>
              <a:rPr lang="en-US" sz="1200" dirty="0"/>
              <a:t>		</a:t>
            </a:r>
          </a:p>
        </p:txBody>
      </p:sp>
      <p:sp>
        <p:nvSpPr>
          <p:cNvPr id="5" name="TextBox 4">
            <a:extLst>
              <a:ext uri="{FF2B5EF4-FFF2-40B4-BE49-F238E27FC236}">
                <a16:creationId xmlns:a16="http://schemas.microsoft.com/office/drawing/2014/main" id="{73CE4D37-B5B3-4B1B-A10A-378C6849AE36}"/>
              </a:ext>
            </a:extLst>
          </p:cNvPr>
          <p:cNvSpPr txBox="1"/>
          <p:nvPr/>
        </p:nvSpPr>
        <p:spPr>
          <a:xfrm>
            <a:off x="758042" y="3311903"/>
            <a:ext cx="2914022" cy="1477328"/>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+ 1.37*5.5%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10.53%</a:t>
            </a:r>
          </a:p>
          <a:p>
            <a:endParaRPr lang="en-US" sz="900" dirty="0">
              <a:solidFill>
                <a:schemeClr val="accent2">
                  <a:lumMod val="60000"/>
                  <a:lumOff val="40000"/>
                </a:schemeClr>
              </a:solidFill>
            </a:endParaRPr>
          </a:p>
          <a:p>
            <a:r>
              <a:rPr lang="en-US" sz="1200" dirty="0" err="1">
                <a:solidFill>
                  <a:schemeClr val="accent2">
                    <a:lumMod val="60000"/>
                    <a:lumOff val="40000"/>
                  </a:schemeClr>
                </a:solidFill>
              </a:rPr>
              <a:t>Kd</a:t>
            </a:r>
            <a:r>
              <a:rPr lang="en-US" sz="1200" dirty="0">
                <a:solidFill>
                  <a:schemeClr val="accent2">
                    <a:lumMod val="60000"/>
                    <a:lumOff val="40000"/>
                  </a:schemeClr>
                </a:solidFill>
              </a:rPr>
              <a:t> = 7.2%</a:t>
            </a:r>
          </a:p>
          <a:p>
            <a:endParaRPr lang="en-US" sz="900" dirty="0">
              <a:solidFill>
                <a:schemeClr val="accent2">
                  <a:lumMod val="60000"/>
                  <a:lumOff val="40000"/>
                </a:schemeClr>
              </a:solidFill>
            </a:endParaRPr>
          </a:p>
          <a:p>
            <a:r>
              <a:rPr lang="en-US" sz="1200" dirty="0">
                <a:solidFill>
                  <a:schemeClr val="accent2">
                    <a:lumMod val="60000"/>
                    <a:lumOff val="40000"/>
                  </a:schemeClr>
                </a:solidFill>
              </a:rPr>
              <a:t>D/V = 38%</a:t>
            </a:r>
          </a:p>
          <a:p>
            <a:endParaRPr lang="en-US" sz="900" dirty="0">
              <a:solidFill>
                <a:schemeClr val="accent2">
                  <a:lumMod val="60000"/>
                  <a:lumOff val="40000"/>
                </a:schemeClr>
              </a:solidFill>
            </a:endParaRPr>
          </a:p>
          <a:p>
            <a:r>
              <a:rPr lang="en-US" sz="1200" dirty="0">
                <a:solidFill>
                  <a:schemeClr val="accent2">
                    <a:lumMod val="60000"/>
                    <a:lumOff val="40000"/>
                  </a:schemeClr>
                </a:solidFill>
              </a:rPr>
              <a:t>E/V = 62%</a:t>
            </a:r>
          </a:p>
        </p:txBody>
      </p:sp>
      <p:sp>
        <p:nvSpPr>
          <p:cNvPr id="9" name="TextBox 8">
            <a:extLst>
              <a:ext uri="{FF2B5EF4-FFF2-40B4-BE49-F238E27FC236}">
                <a16:creationId xmlns:a16="http://schemas.microsoft.com/office/drawing/2014/main" id="{B54EC2D4-CA58-4BB1-92A6-C6E36A02299C}"/>
              </a:ext>
            </a:extLst>
          </p:cNvPr>
          <p:cNvSpPr txBox="1"/>
          <p:nvPr/>
        </p:nvSpPr>
        <p:spPr>
          <a:xfrm>
            <a:off x="4121654" y="3313907"/>
            <a:ext cx="2371411" cy="2554545"/>
          </a:xfrm>
          <a:prstGeom prst="rect">
            <a:avLst/>
          </a:prstGeom>
          <a:noFill/>
        </p:spPr>
        <p:txBody>
          <a:bodyPr wrap="square" rtlCol="0">
            <a:spAutoFit/>
          </a:bodyPr>
          <a:lstStyle/>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9.05%</a:t>
            </a:r>
          </a:p>
          <a:p>
            <a:endParaRPr lang="en-US" sz="1200" dirty="0">
              <a:solidFill>
                <a:schemeClr val="accent2">
                  <a:lumMod val="60000"/>
                  <a:lumOff val="40000"/>
                </a:schemeClr>
              </a:solidFill>
            </a:endParaRPr>
          </a:p>
          <a:p>
            <a:r>
              <a:rPr lang="en-US" sz="1200" dirty="0">
                <a:solidFill>
                  <a:schemeClr val="accent2">
                    <a:lumMod val="60000"/>
                    <a:lumOff val="40000"/>
                  </a:schemeClr>
                </a:solidFill>
              </a:rPr>
              <a:t>With 3% premium </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3% + 1.1*5.5% + 3%</a:t>
            </a:r>
          </a:p>
          <a:p>
            <a:r>
              <a:rPr lang="en-US" sz="1200" dirty="0" err="1">
                <a:solidFill>
                  <a:schemeClr val="accent2">
                    <a:lumMod val="60000"/>
                    <a:lumOff val="40000"/>
                  </a:schemeClr>
                </a:solidFill>
              </a:rPr>
              <a:t>Ke</a:t>
            </a:r>
            <a:r>
              <a:rPr lang="en-US" sz="1200" dirty="0">
                <a:solidFill>
                  <a:schemeClr val="accent2">
                    <a:lumMod val="60000"/>
                    <a:lumOff val="40000"/>
                  </a:schemeClr>
                </a:solidFill>
              </a:rPr>
              <a:t> = 12.05%</a:t>
            </a:r>
          </a:p>
          <a:p>
            <a:endParaRPr lang="en-US" sz="1200" dirty="0">
              <a:solidFill>
                <a:schemeClr val="accent2">
                  <a:lumMod val="60000"/>
                  <a:lumOff val="40000"/>
                </a:schemeClr>
              </a:solidFill>
            </a:endParaRPr>
          </a:p>
          <a:p>
            <a:r>
              <a:rPr lang="en-US" sz="1200" dirty="0" err="1">
                <a:solidFill>
                  <a:schemeClr val="accent2">
                    <a:lumMod val="60000"/>
                    <a:lumOff val="40000"/>
                  </a:schemeClr>
                </a:solidFill>
              </a:rPr>
              <a:t>Kd</a:t>
            </a:r>
            <a:r>
              <a:rPr lang="en-US" sz="1200" dirty="0">
                <a:solidFill>
                  <a:schemeClr val="accent2">
                    <a:lumMod val="60000"/>
                    <a:lumOff val="40000"/>
                  </a:schemeClr>
                </a:solidFill>
              </a:rPr>
              <a:t> = 7.0%</a:t>
            </a:r>
          </a:p>
          <a:p>
            <a:endParaRPr lang="en-US" sz="800" dirty="0">
              <a:solidFill>
                <a:schemeClr val="accent2">
                  <a:lumMod val="60000"/>
                  <a:lumOff val="40000"/>
                </a:schemeClr>
              </a:solidFill>
            </a:endParaRPr>
          </a:p>
          <a:p>
            <a:r>
              <a:rPr lang="en-US" sz="1200" dirty="0">
                <a:solidFill>
                  <a:schemeClr val="accent2">
                    <a:lumMod val="60000"/>
                    <a:lumOff val="40000"/>
                  </a:schemeClr>
                </a:solidFill>
              </a:rPr>
              <a:t>D/V= 32%</a:t>
            </a:r>
          </a:p>
          <a:p>
            <a:endParaRPr lang="en-US" sz="800" dirty="0">
              <a:solidFill>
                <a:schemeClr val="accent2">
                  <a:lumMod val="60000"/>
                  <a:lumOff val="40000"/>
                </a:schemeClr>
              </a:solidFill>
            </a:endParaRPr>
          </a:p>
          <a:p>
            <a:r>
              <a:rPr lang="en-US" sz="1200" dirty="0">
                <a:solidFill>
                  <a:schemeClr val="accent2">
                    <a:lumMod val="60000"/>
                    <a:lumOff val="40000"/>
                  </a:schemeClr>
                </a:solidFill>
              </a:rPr>
              <a:t>E/V=68%</a:t>
            </a:r>
          </a:p>
          <a:p>
            <a:endParaRPr lang="en-US" sz="1200" dirty="0">
              <a:solidFill>
                <a:schemeClr val="accent2">
                  <a:lumMod val="60000"/>
                  <a:lumOff val="40000"/>
                </a:schemeClr>
              </a:solidFill>
            </a:endParaRPr>
          </a:p>
          <a:p>
            <a:endParaRPr lang="en-US" sz="1200" dirty="0"/>
          </a:p>
        </p:txBody>
      </p:sp>
      <p:graphicFrame>
        <p:nvGraphicFramePr>
          <p:cNvPr id="10" name="Object 9">
            <a:extLst>
              <a:ext uri="{FF2B5EF4-FFF2-40B4-BE49-F238E27FC236}">
                <a16:creationId xmlns:a16="http://schemas.microsoft.com/office/drawing/2014/main" id="{88833711-23A9-4FC7-ACD0-6E913CE9D657}"/>
              </a:ext>
            </a:extLst>
          </p:cNvPr>
          <p:cNvGraphicFramePr>
            <a:graphicFrameLocks noChangeAspect="1"/>
          </p:cNvGraphicFramePr>
          <p:nvPr/>
        </p:nvGraphicFramePr>
        <p:xfrm>
          <a:off x="1922792" y="2656185"/>
          <a:ext cx="4811017" cy="434434"/>
        </p:xfrm>
        <a:graphic>
          <a:graphicData uri="http://schemas.openxmlformats.org/presentationml/2006/ole">
            <mc:AlternateContent xmlns:mc="http://schemas.openxmlformats.org/markup-compatibility/2006">
              <mc:Choice xmlns:v="urn:schemas-microsoft-com:vml" Requires="v">
                <p:oleObj name="Equation" r:id="rId2" imgW="2539800" imgH="228600" progId="Equation.DSMT4">
                  <p:embed/>
                </p:oleObj>
              </mc:Choice>
              <mc:Fallback>
                <p:oleObj name="Equation" r:id="rId2" imgW="2539800" imgH="228600" progId="Equation.DSMT4">
                  <p:embed/>
                  <p:pic>
                    <p:nvPicPr>
                      <p:cNvPr id="10" name="Object 9">
                        <a:extLst>
                          <a:ext uri="{FF2B5EF4-FFF2-40B4-BE49-F238E27FC236}">
                            <a16:creationId xmlns:a16="http://schemas.microsoft.com/office/drawing/2014/main" id="{88833711-23A9-4FC7-ACD0-6E913CE9D657}"/>
                          </a:ext>
                        </a:extLst>
                      </p:cNvPr>
                      <p:cNvPicPr/>
                      <p:nvPr/>
                    </p:nvPicPr>
                    <p:blipFill>
                      <a:blip r:embed="rId3"/>
                      <a:stretch>
                        <a:fillRect/>
                      </a:stretch>
                    </p:blipFill>
                    <p:spPr>
                      <a:xfrm>
                        <a:off x="1922792" y="2656185"/>
                        <a:ext cx="4811017" cy="434434"/>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DD3600A1-B69C-4682-8D27-F186F7B41E71}"/>
              </a:ext>
            </a:extLst>
          </p:cNvPr>
          <p:cNvSpPr txBox="1"/>
          <p:nvPr/>
        </p:nvSpPr>
        <p:spPr>
          <a:xfrm>
            <a:off x="5668184" y="3308591"/>
            <a:ext cx="3481145" cy="461665"/>
          </a:xfrm>
          <a:prstGeom prst="rect">
            <a:avLst/>
          </a:prstGeom>
          <a:noFill/>
        </p:spPr>
        <p:txBody>
          <a:bodyPr wrap="square" rtlCol="0">
            <a:spAutoFit/>
          </a:bodyPr>
          <a:lstStyle/>
          <a:p>
            <a:r>
              <a:rPr lang="en-US" sz="1200" dirty="0"/>
              <a:t>WACC = 32%*7.0%*(1-32%) + 68%*9.05%</a:t>
            </a:r>
          </a:p>
          <a:p>
            <a:r>
              <a:rPr lang="en-US" sz="1200" dirty="0"/>
              <a:t>WACC= 7.68%</a:t>
            </a:r>
          </a:p>
        </p:txBody>
      </p:sp>
      <p:sp>
        <p:nvSpPr>
          <p:cNvPr id="12" name="TextBox 11">
            <a:extLst>
              <a:ext uri="{FF2B5EF4-FFF2-40B4-BE49-F238E27FC236}">
                <a16:creationId xmlns:a16="http://schemas.microsoft.com/office/drawing/2014/main" id="{6CA265E5-1B8A-437A-AD99-CFBDFFE8806C}"/>
              </a:ext>
            </a:extLst>
          </p:cNvPr>
          <p:cNvSpPr txBox="1"/>
          <p:nvPr/>
        </p:nvSpPr>
        <p:spPr>
          <a:xfrm>
            <a:off x="5662855" y="4343437"/>
            <a:ext cx="3481145" cy="461665"/>
          </a:xfrm>
          <a:prstGeom prst="rect">
            <a:avLst/>
          </a:prstGeom>
          <a:noFill/>
        </p:spPr>
        <p:txBody>
          <a:bodyPr wrap="square" rtlCol="0">
            <a:spAutoFit/>
          </a:bodyPr>
          <a:lstStyle/>
          <a:p>
            <a:r>
              <a:rPr lang="en-US" sz="1200" dirty="0"/>
              <a:t>WACC = 32%*7.0%*(1-32%) + 68%*12.05%</a:t>
            </a:r>
          </a:p>
          <a:p>
            <a:r>
              <a:rPr lang="en-US" sz="1200" dirty="0"/>
              <a:t>WACC = 9.72%</a:t>
            </a:r>
          </a:p>
        </p:txBody>
      </p:sp>
      <p:sp>
        <p:nvSpPr>
          <p:cNvPr id="13" name="TextBox 12">
            <a:extLst>
              <a:ext uri="{FF2B5EF4-FFF2-40B4-BE49-F238E27FC236}">
                <a16:creationId xmlns:a16="http://schemas.microsoft.com/office/drawing/2014/main" id="{1745C73D-DC1E-4954-A6AA-246F6E2F1A13}"/>
              </a:ext>
            </a:extLst>
          </p:cNvPr>
          <p:cNvSpPr txBox="1"/>
          <p:nvPr/>
        </p:nvSpPr>
        <p:spPr>
          <a:xfrm>
            <a:off x="190919" y="4832358"/>
            <a:ext cx="3481145" cy="461665"/>
          </a:xfrm>
          <a:prstGeom prst="rect">
            <a:avLst/>
          </a:prstGeom>
          <a:noFill/>
        </p:spPr>
        <p:txBody>
          <a:bodyPr wrap="square" rtlCol="0">
            <a:spAutoFit/>
          </a:bodyPr>
          <a:lstStyle/>
          <a:p>
            <a:r>
              <a:rPr lang="en-US" sz="1200" dirty="0"/>
              <a:t>WACC = 38%*7.2%*(1-35%) + 62%*10.53%</a:t>
            </a:r>
          </a:p>
          <a:p>
            <a:r>
              <a:rPr lang="en-US" sz="1200" dirty="0"/>
              <a:t>WACC = 8.31%</a:t>
            </a:r>
          </a:p>
        </p:txBody>
      </p:sp>
    </p:spTree>
    <p:extLst>
      <p:ext uri="{BB962C8B-B14F-4D97-AF65-F5344CB8AC3E}">
        <p14:creationId xmlns:p14="http://schemas.microsoft.com/office/powerpoint/2010/main" val="2018702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B73FD-14BC-4A32-A059-B4F37A33CF4D}"/>
              </a:ext>
            </a:extLst>
          </p:cNvPr>
          <p:cNvPicPr>
            <a:picLocks noChangeAspect="1"/>
          </p:cNvPicPr>
          <p:nvPr/>
        </p:nvPicPr>
        <p:blipFill rotWithShape="1">
          <a:blip r:embed="rId2"/>
          <a:srcRect l="21099" t="28727" r="18242" b="1705"/>
          <a:stretch/>
        </p:blipFill>
        <p:spPr>
          <a:xfrm>
            <a:off x="533400" y="1775779"/>
            <a:ext cx="7879339" cy="4785795"/>
          </a:xfrm>
          <a:prstGeom prst="rect">
            <a:avLst/>
          </a:prstGeom>
        </p:spPr>
      </p:pic>
      <p:sp>
        <p:nvSpPr>
          <p:cNvPr id="5" name="Title 1">
            <a:extLst>
              <a:ext uri="{FF2B5EF4-FFF2-40B4-BE49-F238E27FC236}">
                <a16:creationId xmlns:a16="http://schemas.microsoft.com/office/drawing/2014/main" id="{850CA757-4BB4-4569-A5DC-6FCD9799D78B}"/>
              </a:ext>
            </a:extLst>
          </p:cNvPr>
          <p:cNvSpPr txBox="1">
            <a:spLocks/>
          </p:cNvSpPr>
          <p:nvPr/>
        </p:nvSpPr>
        <p:spPr>
          <a:xfrm>
            <a:off x="838200" y="637032"/>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t>International Cost of Capital</a:t>
            </a:r>
            <a:endParaRPr lang="en-US" dirty="0"/>
          </a:p>
        </p:txBody>
      </p:sp>
    </p:spTree>
    <p:extLst>
      <p:ext uri="{BB962C8B-B14F-4D97-AF65-F5344CB8AC3E}">
        <p14:creationId xmlns:p14="http://schemas.microsoft.com/office/powerpoint/2010/main" val="3730160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B73FD-14BC-4A32-A059-B4F37A33CF4D}"/>
              </a:ext>
            </a:extLst>
          </p:cNvPr>
          <p:cNvPicPr>
            <a:picLocks noChangeAspect="1"/>
          </p:cNvPicPr>
          <p:nvPr/>
        </p:nvPicPr>
        <p:blipFill rotWithShape="1">
          <a:blip r:embed="rId2"/>
          <a:srcRect l="21099" t="28727" r="18242" b="21424"/>
          <a:stretch/>
        </p:blipFill>
        <p:spPr>
          <a:xfrm>
            <a:off x="838200" y="1775780"/>
            <a:ext cx="6912429" cy="3008446"/>
          </a:xfrm>
          <a:prstGeom prst="rect">
            <a:avLst/>
          </a:prstGeom>
        </p:spPr>
      </p:pic>
      <p:sp>
        <p:nvSpPr>
          <p:cNvPr id="5" name="Title 1">
            <a:extLst>
              <a:ext uri="{FF2B5EF4-FFF2-40B4-BE49-F238E27FC236}">
                <a16:creationId xmlns:a16="http://schemas.microsoft.com/office/drawing/2014/main" id="{850CA757-4BB4-4569-A5DC-6FCD9799D78B}"/>
              </a:ext>
            </a:extLst>
          </p:cNvPr>
          <p:cNvSpPr txBox="1">
            <a:spLocks/>
          </p:cNvSpPr>
          <p:nvPr/>
        </p:nvSpPr>
        <p:spPr>
          <a:xfrm>
            <a:off x="838200" y="637032"/>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t>International Cost of Capital</a:t>
            </a:r>
            <a:endParaRPr lang="en-US" dirty="0"/>
          </a:p>
        </p:txBody>
      </p:sp>
      <p:graphicFrame>
        <p:nvGraphicFramePr>
          <p:cNvPr id="6" name="Object 5">
            <a:extLst>
              <a:ext uri="{FF2B5EF4-FFF2-40B4-BE49-F238E27FC236}">
                <a16:creationId xmlns:a16="http://schemas.microsoft.com/office/drawing/2014/main" id="{52B868A5-ED45-48FC-9881-B849358318BC}"/>
              </a:ext>
            </a:extLst>
          </p:cNvPr>
          <p:cNvGraphicFramePr>
            <a:graphicFrameLocks noChangeAspect="1"/>
          </p:cNvGraphicFramePr>
          <p:nvPr>
            <p:extLst>
              <p:ext uri="{D42A27DB-BD31-4B8C-83A1-F6EECF244321}">
                <p14:modId xmlns:p14="http://schemas.microsoft.com/office/powerpoint/2010/main" val="2506814276"/>
              </p:ext>
            </p:extLst>
          </p:nvPr>
        </p:nvGraphicFramePr>
        <p:xfrm>
          <a:off x="549703" y="5084774"/>
          <a:ext cx="3550024" cy="838200"/>
        </p:xfrm>
        <a:graphic>
          <a:graphicData uri="http://schemas.openxmlformats.org/presentationml/2006/ole">
            <mc:AlternateContent xmlns:mc="http://schemas.openxmlformats.org/markup-compatibility/2006">
              <mc:Choice xmlns:v="urn:schemas-microsoft-com:vml" Requires="v">
                <p:oleObj name="Equation" r:id="rId4" imgW="1828800" imgH="431640" progId="Equation.DSMT4">
                  <p:embed/>
                </p:oleObj>
              </mc:Choice>
              <mc:Fallback>
                <p:oleObj name="Equation" r:id="rId4" imgW="1828800" imgH="431640" progId="Equation.DSMT4">
                  <p:embed/>
                  <p:pic>
                    <p:nvPicPr>
                      <p:cNvPr id="6" name="Object 5">
                        <a:extLst>
                          <a:ext uri="{FF2B5EF4-FFF2-40B4-BE49-F238E27FC236}">
                            <a16:creationId xmlns:a16="http://schemas.microsoft.com/office/drawing/2014/main" id="{BD528AA5-C8CE-4388-A136-8C9F92D57064}"/>
                          </a:ext>
                        </a:extLst>
                      </p:cNvPr>
                      <p:cNvPicPr/>
                      <p:nvPr/>
                    </p:nvPicPr>
                    <p:blipFill>
                      <a:blip r:embed="rId5"/>
                      <a:stretch>
                        <a:fillRect/>
                      </a:stretch>
                    </p:blipFill>
                    <p:spPr>
                      <a:xfrm>
                        <a:off x="549703" y="5084774"/>
                        <a:ext cx="3550024" cy="838200"/>
                      </a:xfrm>
                      <a:prstGeom prst="rect">
                        <a:avLst/>
                      </a:prstGeom>
                    </p:spPr>
                  </p:pic>
                </p:oleObj>
              </mc:Fallback>
            </mc:AlternateContent>
          </a:graphicData>
        </a:graphic>
      </p:graphicFrame>
    </p:spTree>
    <p:extLst>
      <p:ext uri="{BB962C8B-B14F-4D97-AF65-F5344CB8AC3E}">
        <p14:creationId xmlns:p14="http://schemas.microsoft.com/office/powerpoint/2010/main" val="1347815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B73FD-14BC-4A32-A059-B4F37A33CF4D}"/>
              </a:ext>
            </a:extLst>
          </p:cNvPr>
          <p:cNvPicPr>
            <a:picLocks noChangeAspect="1"/>
          </p:cNvPicPr>
          <p:nvPr/>
        </p:nvPicPr>
        <p:blipFill rotWithShape="1">
          <a:blip r:embed="rId2"/>
          <a:srcRect l="21099" t="28727" r="18242" b="21424"/>
          <a:stretch/>
        </p:blipFill>
        <p:spPr>
          <a:xfrm>
            <a:off x="838200" y="1775780"/>
            <a:ext cx="6912429" cy="3008446"/>
          </a:xfrm>
          <a:prstGeom prst="rect">
            <a:avLst/>
          </a:prstGeom>
        </p:spPr>
      </p:pic>
      <p:sp>
        <p:nvSpPr>
          <p:cNvPr id="5" name="Title 1">
            <a:extLst>
              <a:ext uri="{FF2B5EF4-FFF2-40B4-BE49-F238E27FC236}">
                <a16:creationId xmlns:a16="http://schemas.microsoft.com/office/drawing/2014/main" id="{850CA757-4BB4-4569-A5DC-6FCD9799D78B}"/>
              </a:ext>
            </a:extLst>
          </p:cNvPr>
          <p:cNvSpPr txBox="1">
            <a:spLocks/>
          </p:cNvSpPr>
          <p:nvPr/>
        </p:nvSpPr>
        <p:spPr>
          <a:xfrm>
            <a:off x="838200" y="637032"/>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t>International Cost of Capital</a:t>
            </a:r>
            <a:endParaRPr lang="en-US" dirty="0"/>
          </a:p>
        </p:txBody>
      </p:sp>
      <p:pic>
        <p:nvPicPr>
          <p:cNvPr id="2" name="Picture 1">
            <a:extLst>
              <a:ext uri="{FF2B5EF4-FFF2-40B4-BE49-F238E27FC236}">
                <a16:creationId xmlns:a16="http://schemas.microsoft.com/office/drawing/2014/main" id="{4889D9C9-7828-46C7-9C9C-919B0E14DA65}"/>
              </a:ext>
            </a:extLst>
          </p:cNvPr>
          <p:cNvPicPr>
            <a:picLocks noChangeAspect="1"/>
          </p:cNvPicPr>
          <p:nvPr/>
        </p:nvPicPr>
        <p:blipFill rotWithShape="1">
          <a:blip r:embed="rId4"/>
          <a:srcRect l="21538" t="55890" r="20330" b="34041"/>
          <a:stretch/>
        </p:blipFill>
        <p:spPr>
          <a:xfrm>
            <a:off x="1383717" y="6055469"/>
            <a:ext cx="5315578" cy="48761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038041A-0F5B-4EF6-BB8E-1D2F03023654}"/>
                  </a:ext>
                </a:extLst>
              </p:cNvPr>
              <p:cNvSpPr txBox="1"/>
              <p:nvPr/>
            </p:nvSpPr>
            <p:spPr>
              <a:xfrm>
                <a:off x="1177726" y="4771266"/>
                <a:ext cx="6083652" cy="5657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𝐶𝑜𝑢𝑛𝑡𝑟𝑦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𝐵𝑒𝑡𝑎</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𝑇𝑒𝑙𝑚𝑒𝑥</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𝑀</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𝑖</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𝑀</m:t>
                              </m:r>
                            </m:sub>
                          </m:sSub>
                        </m:den>
                      </m:f>
                      <m:r>
                        <a:rPr lang="en-US" b="0" i="1" smtClean="0">
                          <a:latin typeface="Cambria Math" panose="02040503050406030204" pitchFamily="18" charset="0"/>
                          <a:ea typeface="Cambria Math" panose="02040503050406030204" pitchFamily="18" charset="0"/>
                        </a:rPr>
                        <m:t>=0.9∗</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0.18</m:t>
                          </m:r>
                        </m:num>
                        <m:den>
                          <m:r>
                            <a:rPr lang="en-US" b="0" i="1" smtClean="0">
                              <a:latin typeface="Cambria Math" panose="02040503050406030204" pitchFamily="18" charset="0"/>
                              <a:ea typeface="Cambria Math" panose="02040503050406030204" pitchFamily="18" charset="0"/>
                            </a:rPr>
                            <m:t>0.15</m:t>
                          </m:r>
                        </m:den>
                      </m:f>
                      <m:r>
                        <a:rPr lang="en-US" b="0" i="1" smtClean="0">
                          <a:latin typeface="Cambria Math" panose="02040503050406030204" pitchFamily="18" charset="0"/>
                          <a:ea typeface="Cambria Math" panose="02040503050406030204" pitchFamily="18" charset="0"/>
                        </a:rPr>
                        <m:t>=1.08</m:t>
                      </m:r>
                    </m:oMath>
                  </m:oMathPara>
                </a14:m>
                <a:endParaRPr lang="en-US" dirty="0"/>
              </a:p>
            </p:txBody>
          </p:sp>
        </mc:Choice>
        <mc:Fallback xmlns="">
          <p:sp>
            <p:nvSpPr>
              <p:cNvPr id="3" name="TextBox 2">
                <a:extLst>
                  <a:ext uri="{FF2B5EF4-FFF2-40B4-BE49-F238E27FC236}">
                    <a16:creationId xmlns:a16="http://schemas.microsoft.com/office/drawing/2014/main" id="{E038041A-0F5B-4EF6-BB8E-1D2F03023654}"/>
                  </a:ext>
                </a:extLst>
              </p:cNvPr>
              <p:cNvSpPr txBox="1">
                <a:spLocks noRot="1" noChangeAspect="1" noMove="1" noResize="1" noEditPoints="1" noAdjustHandles="1" noChangeArrowheads="1" noChangeShapeType="1" noTextEdit="1"/>
              </p:cNvSpPr>
              <p:nvPr/>
            </p:nvSpPr>
            <p:spPr>
              <a:xfrm>
                <a:off x="1177726" y="4771266"/>
                <a:ext cx="6083652" cy="5657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6F325B8-7A3A-4BB4-8C23-57C15E51C99C}"/>
                  </a:ext>
                </a:extLst>
              </p:cNvPr>
              <p:cNvSpPr txBox="1"/>
              <p:nvPr/>
            </p:nvSpPr>
            <p:spPr>
              <a:xfrm>
                <a:off x="1177726" y="5488454"/>
                <a:ext cx="6009979" cy="5670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𝑊𝑜𝑟𝑙𝑑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𝐵𝑒𝑡𝑎</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𝑇𝑒𝑙𝑚𝑒𝑥</m:t>
                      </m:r>
                      <m:r>
                        <a:rPr lang="en-US" b="0" i="1"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𝑊</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𝑖</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𝑊</m:t>
                              </m:r>
                            </m:sub>
                          </m:sSub>
                        </m:den>
                      </m:f>
                      <m:r>
                        <a:rPr lang="en-US" b="0" i="1" smtClean="0">
                          <a:latin typeface="Cambria Math" panose="02040503050406030204" pitchFamily="18" charset="0"/>
                          <a:ea typeface="Cambria Math" panose="02040503050406030204" pitchFamily="18" charset="0"/>
                        </a:rPr>
                        <m:t>=0.6∗</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0.18</m:t>
                          </m:r>
                        </m:num>
                        <m:den>
                          <m:r>
                            <a:rPr lang="en-US" b="0" i="1" smtClean="0">
                              <a:latin typeface="Cambria Math" panose="02040503050406030204" pitchFamily="18" charset="0"/>
                              <a:ea typeface="Cambria Math" panose="02040503050406030204" pitchFamily="18" charset="0"/>
                            </a:rPr>
                            <m:t>0. 10</m:t>
                          </m:r>
                        </m:den>
                      </m:f>
                      <m:r>
                        <a:rPr lang="en-US" b="0" i="1" smtClean="0">
                          <a:latin typeface="Cambria Math" panose="02040503050406030204" pitchFamily="18" charset="0"/>
                          <a:ea typeface="Cambria Math" panose="02040503050406030204" pitchFamily="18" charset="0"/>
                        </a:rPr>
                        <m:t>=1.08</m:t>
                      </m:r>
                    </m:oMath>
                  </m:oMathPara>
                </a14:m>
                <a:endParaRPr lang="en-US" dirty="0"/>
              </a:p>
            </p:txBody>
          </p:sp>
        </mc:Choice>
        <mc:Fallback xmlns="">
          <p:sp>
            <p:nvSpPr>
              <p:cNvPr id="7" name="TextBox 6">
                <a:extLst>
                  <a:ext uri="{FF2B5EF4-FFF2-40B4-BE49-F238E27FC236}">
                    <a16:creationId xmlns:a16="http://schemas.microsoft.com/office/drawing/2014/main" id="{96F325B8-7A3A-4BB4-8C23-57C15E51C99C}"/>
                  </a:ext>
                </a:extLst>
              </p:cNvPr>
              <p:cNvSpPr txBox="1">
                <a:spLocks noRot="1" noChangeAspect="1" noMove="1" noResize="1" noEditPoints="1" noAdjustHandles="1" noChangeArrowheads="1" noChangeShapeType="1" noTextEdit="1"/>
              </p:cNvSpPr>
              <p:nvPr/>
            </p:nvSpPr>
            <p:spPr>
              <a:xfrm>
                <a:off x="1177726" y="5488454"/>
                <a:ext cx="6009979" cy="56701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0784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B73FD-14BC-4A32-A059-B4F37A33CF4D}"/>
              </a:ext>
            </a:extLst>
          </p:cNvPr>
          <p:cNvPicPr>
            <a:picLocks noChangeAspect="1"/>
          </p:cNvPicPr>
          <p:nvPr/>
        </p:nvPicPr>
        <p:blipFill rotWithShape="1">
          <a:blip r:embed="rId2"/>
          <a:srcRect l="21099" t="28727" r="18242" b="13975"/>
          <a:stretch/>
        </p:blipFill>
        <p:spPr>
          <a:xfrm>
            <a:off x="663191" y="1815973"/>
            <a:ext cx="5820264" cy="2911656"/>
          </a:xfrm>
          <a:prstGeom prst="rect">
            <a:avLst/>
          </a:prstGeom>
        </p:spPr>
      </p:pic>
      <p:sp>
        <p:nvSpPr>
          <p:cNvPr id="5" name="Title 1">
            <a:extLst>
              <a:ext uri="{FF2B5EF4-FFF2-40B4-BE49-F238E27FC236}">
                <a16:creationId xmlns:a16="http://schemas.microsoft.com/office/drawing/2014/main" id="{850CA757-4BB4-4569-A5DC-6FCD9799D78B}"/>
              </a:ext>
            </a:extLst>
          </p:cNvPr>
          <p:cNvSpPr txBox="1">
            <a:spLocks/>
          </p:cNvSpPr>
          <p:nvPr/>
        </p:nvSpPr>
        <p:spPr>
          <a:xfrm>
            <a:off x="838200" y="637032"/>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t>International Cost of Capital</a:t>
            </a:r>
            <a:endParaRPr lang="en-US" dirty="0"/>
          </a:p>
        </p:txBody>
      </p:sp>
      <p:graphicFrame>
        <p:nvGraphicFramePr>
          <p:cNvPr id="6" name="Object 1">
            <a:extLst>
              <a:ext uri="{FF2B5EF4-FFF2-40B4-BE49-F238E27FC236}">
                <a16:creationId xmlns:a16="http://schemas.microsoft.com/office/drawing/2014/main" id="{758AB48E-23E6-44FB-8768-C51DF04271AB}"/>
              </a:ext>
            </a:extLst>
          </p:cNvPr>
          <p:cNvGraphicFramePr>
            <a:graphicFrameLocks noChangeAspect="1"/>
          </p:cNvGraphicFramePr>
          <p:nvPr>
            <p:extLst>
              <p:ext uri="{D42A27DB-BD31-4B8C-83A1-F6EECF244321}">
                <p14:modId xmlns:p14="http://schemas.microsoft.com/office/powerpoint/2010/main" val="3112455748"/>
              </p:ext>
            </p:extLst>
          </p:nvPr>
        </p:nvGraphicFramePr>
        <p:xfrm>
          <a:off x="663191" y="4878763"/>
          <a:ext cx="3314329" cy="617686"/>
        </p:xfrm>
        <a:graphic>
          <a:graphicData uri="http://schemas.openxmlformats.org/presentationml/2006/ole">
            <mc:AlternateContent xmlns:mc="http://schemas.openxmlformats.org/markup-compatibility/2006">
              <mc:Choice xmlns:v="urn:schemas-microsoft-com:vml" Requires="v">
                <p:oleObj name="Equation" r:id="rId4" imgW="1295280" imgH="241200" progId="Equation.DSMT4">
                  <p:embed/>
                </p:oleObj>
              </mc:Choice>
              <mc:Fallback>
                <p:oleObj name="Equation" r:id="rId4" imgW="1295280" imgH="241200" progId="Equation.DSMT4">
                  <p:embed/>
                  <p:pic>
                    <p:nvPicPr>
                      <p:cNvPr id="12298"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191" y="4878763"/>
                        <a:ext cx="3314329" cy="6176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69078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B73FD-14BC-4A32-A059-B4F37A33CF4D}"/>
              </a:ext>
            </a:extLst>
          </p:cNvPr>
          <p:cNvPicPr>
            <a:picLocks noChangeAspect="1"/>
          </p:cNvPicPr>
          <p:nvPr/>
        </p:nvPicPr>
        <p:blipFill rotWithShape="1">
          <a:blip r:embed="rId2"/>
          <a:srcRect l="21099" t="28727" r="18242" b="13975"/>
          <a:stretch/>
        </p:blipFill>
        <p:spPr>
          <a:xfrm>
            <a:off x="663191" y="1815973"/>
            <a:ext cx="5820264" cy="2911656"/>
          </a:xfrm>
          <a:prstGeom prst="rect">
            <a:avLst/>
          </a:prstGeom>
        </p:spPr>
      </p:pic>
      <p:sp>
        <p:nvSpPr>
          <p:cNvPr id="5" name="Title 1">
            <a:extLst>
              <a:ext uri="{FF2B5EF4-FFF2-40B4-BE49-F238E27FC236}">
                <a16:creationId xmlns:a16="http://schemas.microsoft.com/office/drawing/2014/main" id="{850CA757-4BB4-4569-A5DC-6FCD9799D78B}"/>
              </a:ext>
            </a:extLst>
          </p:cNvPr>
          <p:cNvSpPr txBox="1">
            <a:spLocks/>
          </p:cNvSpPr>
          <p:nvPr/>
        </p:nvSpPr>
        <p:spPr>
          <a:xfrm>
            <a:off x="838200" y="637032"/>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t>International Cost of Capital</a:t>
            </a:r>
            <a:endParaRPr lang="en-US" dirty="0"/>
          </a:p>
        </p:txBody>
      </p:sp>
      <p:pic>
        <p:nvPicPr>
          <p:cNvPr id="2" name="Picture 1">
            <a:extLst>
              <a:ext uri="{FF2B5EF4-FFF2-40B4-BE49-F238E27FC236}">
                <a16:creationId xmlns:a16="http://schemas.microsoft.com/office/drawing/2014/main" id="{8E7E8AE5-DB56-481E-B812-BFAD7D136D09}"/>
              </a:ext>
            </a:extLst>
          </p:cNvPr>
          <p:cNvPicPr>
            <a:picLocks noChangeAspect="1"/>
          </p:cNvPicPr>
          <p:nvPr/>
        </p:nvPicPr>
        <p:blipFill rotWithShape="1">
          <a:blip r:embed="rId4"/>
          <a:srcRect l="20330" t="52646" r="21758" b="21002"/>
          <a:stretch/>
        </p:blipFill>
        <p:spPr>
          <a:xfrm>
            <a:off x="3185328" y="3271801"/>
            <a:ext cx="5295481" cy="1276141"/>
          </a:xfrm>
          <a:prstGeom prst="rect">
            <a:avLst/>
          </a:prstGeom>
        </p:spPr>
      </p:pic>
      <p:graphicFrame>
        <p:nvGraphicFramePr>
          <p:cNvPr id="6" name="Object 1">
            <a:extLst>
              <a:ext uri="{FF2B5EF4-FFF2-40B4-BE49-F238E27FC236}">
                <a16:creationId xmlns:a16="http://schemas.microsoft.com/office/drawing/2014/main" id="{3893D3EA-A329-4205-A038-CBC591F97B9A}"/>
              </a:ext>
            </a:extLst>
          </p:cNvPr>
          <p:cNvGraphicFramePr>
            <a:graphicFrameLocks noChangeAspect="1"/>
          </p:cNvGraphicFramePr>
          <p:nvPr>
            <p:extLst>
              <p:ext uri="{D42A27DB-BD31-4B8C-83A1-F6EECF244321}">
                <p14:modId xmlns:p14="http://schemas.microsoft.com/office/powerpoint/2010/main" val="220452752"/>
              </p:ext>
            </p:extLst>
          </p:nvPr>
        </p:nvGraphicFramePr>
        <p:xfrm>
          <a:off x="838200" y="5158032"/>
          <a:ext cx="3314329" cy="617686"/>
        </p:xfrm>
        <a:graphic>
          <a:graphicData uri="http://schemas.openxmlformats.org/presentationml/2006/ole">
            <mc:AlternateContent xmlns:mc="http://schemas.openxmlformats.org/markup-compatibility/2006">
              <mc:Choice xmlns:v="urn:schemas-microsoft-com:vml" Requires="v">
                <p:oleObj name="Equation" r:id="rId5" imgW="1295280" imgH="241200" progId="Equation.DSMT4">
                  <p:embed/>
                </p:oleObj>
              </mc:Choice>
              <mc:Fallback>
                <p:oleObj name="Equation" r:id="rId5" imgW="1295280" imgH="241200" progId="Equation.DSMT4">
                  <p:embed/>
                  <p:pic>
                    <p:nvPicPr>
                      <p:cNvPr id="6" name="Object 1">
                        <a:extLst>
                          <a:ext uri="{FF2B5EF4-FFF2-40B4-BE49-F238E27FC236}">
                            <a16:creationId xmlns:a16="http://schemas.microsoft.com/office/drawing/2014/main" id="{758AB48E-23E6-44FB-8768-C51DF04271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5158032"/>
                        <a:ext cx="3314329" cy="617686"/>
                      </a:xfrm>
                      <a:prstGeom prst="rect">
                        <a:avLst/>
                      </a:prstGeom>
                      <a:noFill/>
                      <a:ln>
                        <a:noFill/>
                      </a:ln>
                    </p:spPr>
                  </p:pic>
                </p:oleObj>
              </mc:Fallback>
            </mc:AlternateContent>
          </a:graphicData>
        </a:graphic>
      </p:graphicFrame>
      <p:sp>
        <p:nvSpPr>
          <p:cNvPr id="3" name="TextBox 2">
            <a:extLst>
              <a:ext uri="{FF2B5EF4-FFF2-40B4-BE49-F238E27FC236}">
                <a16:creationId xmlns:a16="http://schemas.microsoft.com/office/drawing/2014/main" id="{3A2EEFB2-1EEC-4AFF-B998-91E560F872AF}"/>
              </a:ext>
            </a:extLst>
          </p:cNvPr>
          <p:cNvSpPr txBox="1"/>
          <p:nvPr/>
        </p:nvSpPr>
        <p:spPr>
          <a:xfrm>
            <a:off x="4288086" y="5282209"/>
            <a:ext cx="4322513" cy="369332"/>
          </a:xfrm>
          <a:prstGeom prst="rect">
            <a:avLst/>
          </a:prstGeom>
          <a:noFill/>
        </p:spPr>
        <p:txBody>
          <a:bodyPr wrap="square" rtlCol="0">
            <a:spAutoFit/>
          </a:bodyPr>
          <a:lstStyle/>
          <a:p>
            <a:r>
              <a:rPr lang="en-US" dirty="0"/>
              <a:t>= 5% + 1.08 *(14%-5%) = 14.72%</a:t>
            </a:r>
          </a:p>
        </p:txBody>
      </p:sp>
    </p:spTree>
    <p:extLst>
      <p:ext uri="{BB962C8B-B14F-4D97-AF65-F5344CB8AC3E}">
        <p14:creationId xmlns:p14="http://schemas.microsoft.com/office/powerpoint/2010/main" val="2501771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B73FD-14BC-4A32-A059-B4F37A33CF4D}"/>
              </a:ext>
            </a:extLst>
          </p:cNvPr>
          <p:cNvPicPr>
            <a:picLocks noChangeAspect="1"/>
          </p:cNvPicPr>
          <p:nvPr/>
        </p:nvPicPr>
        <p:blipFill rotWithShape="1">
          <a:blip r:embed="rId2"/>
          <a:srcRect l="21099" t="28727" r="18242" b="29612"/>
          <a:stretch/>
        </p:blipFill>
        <p:spPr>
          <a:xfrm>
            <a:off x="533400" y="1755684"/>
            <a:ext cx="6292537" cy="2288816"/>
          </a:xfrm>
          <a:prstGeom prst="rect">
            <a:avLst/>
          </a:prstGeom>
        </p:spPr>
      </p:pic>
      <p:sp>
        <p:nvSpPr>
          <p:cNvPr id="5" name="Title 1">
            <a:extLst>
              <a:ext uri="{FF2B5EF4-FFF2-40B4-BE49-F238E27FC236}">
                <a16:creationId xmlns:a16="http://schemas.microsoft.com/office/drawing/2014/main" id="{850CA757-4BB4-4569-A5DC-6FCD9799D78B}"/>
              </a:ext>
            </a:extLst>
          </p:cNvPr>
          <p:cNvSpPr txBox="1">
            <a:spLocks/>
          </p:cNvSpPr>
          <p:nvPr/>
        </p:nvSpPr>
        <p:spPr>
          <a:xfrm>
            <a:off x="838200" y="637032"/>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t>International Cost of Capital</a:t>
            </a:r>
            <a:endParaRPr lang="en-US" dirty="0"/>
          </a:p>
        </p:txBody>
      </p:sp>
      <p:pic>
        <p:nvPicPr>
          <p:cNvPr id="6" name="Picture 5">
            <a:extLst>
              <a:ext uri="{FF2B5EF4-FFF2-40B4-BE49-F238E27FC236}">
                <a16:creationId xmlns:a16="http://schemas.microsoft.com/office/drawing/2014/main" id="{DE66D6EF-2F06-4930-9778-2FEA839316BD}"/>
              </a:ext>
            </a:extLst>
          </p:cNvPr>
          <p:cNvPicPr>
            <a:picLocks noChangeAspect="1"/>
          </p:cNvPicPr>
          <p:nvPr/>
        </p:nvPicPr>
        <p:blipFill rotWithShape="1">
          <a:blip r:embed="rId2"/>
          <a:srcRect l="21099" t="86463" r="18242" b="1706"/>
          <a:stretch/>
        </p:blipFill>
        <p:spPr>
          <a:xfrm>
            <a:off x="533400" y="4129875"/>
            <a:ext cx="6292537" cy="650004"/>
          </a:xfrm>
          <a:prstGeom prst="rect">
            <a:avLst/>
          </a:prstGeom>
        </p:spPr>
      </p:pic>
      <p:graphicFrame>
        <p:nvGraphicFramePr>
          <p:cNvPr id="7" name="Object 1">
            <a:extLst>
              <a:ext uri="{FF2B5EF4-FFF2-40B4-BE49-F238E27FC236}">
                <a16:creationId xmlns:a16="http://schemas.microsoft.com/office/drawing/2014/main" id="{869DFDA6-1FEB-47A0-AD91-D0E6FDEFDDB6}"/>
              </a:ext>
            </a:extLst>
          </p:cNvPr>
          <p:cNvGraphicFramePr>
            <a:graphicFrameLocks noChangeAspect="1"/>
          </p:cNvGraphicFramePr>
          <p:nvPr>
            <p:extLst>
              <p:ext uri="{D42A27DB-BD31-4B8C-83A1-F6EECF244321}">
                <p14:modId xmlns:p14="http://schemas.microsoft.com/office/powerpoint/2010/main" val="2284088195"/>
              </p:ext>
            </p:extLst>
          </p:nvPr>
        </p:nvGraphicFramePr>
        <p:xfrm>
          <a:off x="503081" y="5163152"/>
          <a:ext cx="3176587" cy="461963"/>
        </p:xfrm>
        <a:graphic>
          <a:graphicData uri="http://schemas.openxmlformats.org/presentationml/2006/ole">
            <mc:AlternateContent xmlns:mc="http://schemas.openxmlformats.org/markup-compatibility/2006">
              <mc:Choice xmlns:v="urn:schemas-microsoft-com:vml" Requires="v">
                <p:oleObj name="Equation" r:id="rId4" imgW="1562040" imgH="228600" progId="Equation.DSMT4">
                  <p:embed/>
                </p:oleObj>
              </mc:Choice>
              <mc:Fallback>
                <p:oleObj name="Equation" r:id="rId4" imgW="1562040" imgH="228600" progId="Equation.DSMT4">
                  <p:embed/>
                  <p:pic>
                    <p:nvPicPr>
                      <p:cNvPr id="7" name="Object 1">
                        <a:extLst>
                          <a:ext uri="{FF2B5EF4-FFF2-40B4-BE49-F238E27FC236}">
                            <a16:creationId xmlns:a16="http://schemas.microsoft.com/office/drawing/2014/main" id="{943BB095-859E-4063-B394-AC10A08AD4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81" y="5163152"/>
                        <a:ext cx="3176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6502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B73FD-14BC-4A32-A059-B4F37A33CF4D}"/>
              </a:ext>
            </a:extLst>
          </p:cNvPr>
          <p:cNvPicPr>
            <a:picLocks noChangeAspect="1"/>
          </p:cNvPicPr>
          <p:nvPr/>
        </p:nvPicPr>
        <p:blipFill rotWithShape="1">
          <a:blip r:embed="rId2"/>
          <a:srcRect l="21099" t="28727" r="18242" b="29612"/>
          <a:stretch/>
        </p:blipFill>
        <p:spPr>
          <a:xfrm>
            <a:off x="533400" y="1755684"/>
            <a:ext cx="6292537" cy="2288816"/>
          </a:xfrm>
          <a:prstGeom prst="rect">
            <a:avLst/>
          </a:prstGeom>
        </p:spPr>
      </p:pic>
      <p:sp>
        <p:nvSpPr>
          <p:cNvPr id="5" name="Title 1">
            <a:extLst>
              <a:ext uri="{FF2B5EF4-FFF2-40B4-BE49-F238E27FC236}">
                <a16:creationId xmlns:a16="http://schemas.microsoft.com/office/drawing/2014/main" id="{850CA757-4BB4-4569-A5DC-6FCD9799D78B}"/>
              </a:ext>
            </a:extLst>
          </p:cNvPr>
          <p:cNvSpPr txBox="1">
            <a:spLocks/>
          </p:cNvSpPr>
          <p:nvPr/>
        </p:nvSpPr>
        <p:spPr>
          <a:xfrm>
            <a:off x="838200" y="637032"/>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a:t>International Cost of Capital</a:t>
            </a:r>
            <a:endParaRPr lang="en-US" dirty="0"/>
          </a:p>
        </p:txBody>
      </p:sp>
      <p:pic>
        <p:nvPicPr>
          <p:cNvPr id="6" name="Picture 5">
            <a:extLst>
              <a:ext uri="{FF2B5EF4-FFF2-40B4-BE49-F238E27FC236}">
                <a16:creationId xmlns:a16="http://schemas.microsoft.com/office/drawing/2014/main" id="{DE66D6EF-2F06-4930-9778-2FEA839316BD}"/>
              </a:ext>
            </a:extLst>
          </p:cNvPr>
          <p:cNvPicPr>
            <a:picLocks noChangeAspect="1"/>
          </p:cNvPicPr>
          <p:nvPr/>
        </p:nvPicPr>
        <p:blipFill rotWithShape="1">
          <a:blip r:embed="rId2"/>
          <a:srcRect l="21099" t="86463" r="18242" b="1706"/>
          <a:stretch/>
        </p:blipFill>
        <p:spPr>
          <a:xfrm>
            <a:off x="533400" y="4129875"/>
            <a:ext cx="6292537" cy="650004"/>
          </a:xfrm>
          <a:prstGeom prst="rect">
            <a:avLst/>
          </a:prstGeom>
        </p:spPr>
      </p:pic>
      <p:graphicFrame>
        <p:nvGraphicFramePr>
          <p:cNvPr id="7" name="Object 1">
            <a:extLst>
              <a:ext uri="{FF2B5EF4-FFF2-40B4-BE49-F238E27FC236}">
                <a16:creationId xmlns:a16="http://schemas.microsoft.com/office/drawing/2014/main" id="{869DFDA6-1FEB-47A0-AD91-D0E6FDEFDDB6}"/>
              </a:ext>
            </a:extLst>
          </p:cNvPr>
          <p:cNvGraphicFramePr>
            <a:graphicFrameLocks noChangeAspect="1"/>
          </p:cNvGraphicFramePr>
          <p:nvPr/>
        </p:nvGraphicFramePr>
        <p:xfrm>
          <a:off x="503081" y="5163152"/>
          <a:ext cx="3176587" cy="461963"/>
        </p:xfrm>
        <a:graphic>
          <a:graphicData uri="http://schemas.openxmlformats.org/presentationml/2006/ole">
            <mc:AlternateContent xmlns:mc="http://schemas.openxmlformats.org/markup-compatibility/2006">
              <mc:Choice xmlns:v="urn:schemas-microsoft-com:vml" Requires="v">
                <p:oleObj name="Equation" r:id="rId4" imgW="1562040" imgH="228600" progId="Equation.DSMT4">
                  <p:embed/>
                </p:oleObj>
              </mc:Choice>
              <mc:Fallback>
                <p:oleObj name="Equation" r:id="rId4" imgW="1562040" imgH="228600" progId="Equation.DSMT4">
                  <p:embed/>
                  <p:pic>
                    <p:nvPicPr>
                      <p:cNvPr id="7" name="Object 1">
                        <a:extLst>
                          <a:ext uri="{FF2B5EF4-FFF2-40B4-BE49-F238E27FC236}">
                            <a16:creationId xmlns:a16="http://schemas.microsoft.com/office/drawing/2014/main" id="{869DFDA6-1FEB-47A0-AD91-D0E6FDEFD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081" y="5163152"/>
                        <a:ext cx="3176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a:extLst>
              <a:ext uri="{FF2B5EF4-FFF2-40B4-BE49-F238E27FC236}">
                <a16:creationId xmlns:a16="http://schemas.microsoft.com/office/drawing/2014/main" id="{CD2CE70F-EAC9-45F3-B2B0-BF9DEB90717E}"/>
              </a:ext>
            </a:extLst>
          </p:cNvPr>
          <p:cNvSpPr txBox="1"/>
          <p:nvPr/>
        </p:nvSpPr>
        <p:spPr>
          <a:xfrm>
            <a:off x="3818373" y="5209467"/>
            <a:ext cx="4109776" cy="369332"/>
          </a:xfrm>
          <a:prstGeom prst="rect">
            <a:avLst/>
          </a:prstGeom>
          <a:noFill/>
        </p:spPr>
        <p:txBody>
          <a:bodyPr wrap="square" rtlCol="0">
            <a:spAutoFit/>
          </a:bodyPr>
          <a:lstStyle/>
          <a:p>
            <a:r>
              <a:rPr lang="en-US" dirty="0"/>
              <a:t>= 5% + 1.08*(12%-5%) = 12.56%</a:t>
            </a:r>
          </a:p>
        </p:txBody>
      </p:sp>
      <p:sp>
        <p:nvSpPr>
          <p:cNvPr id="3" name="TextBox 2">
            <a:extLst>
              <a:ext uri="{FF2B5EF4-FFF2-40B4-BE49-F238E27FC236}">
                <a16:creationId xmlns:a16="http://schemas.microsoft.com/office/drawing/2014/main" id="{3BDFE846-8940-433E-8DED-DCEDF7D1A17D}"/>
              </a:ext>
            </a:extLst>
          </p:cNvPr>
          <p:cNvSpPr txBox="1"/>
          <p:nvPr/>
        </p:nvSpPr>
        <p:spPr>
          <a:xfrm>
            <a:off x="1597688" y="5759303"/>
            <a:ext cx="5948623" cy="923330"/>
          </a:xfrm>
          <a:prstGeom prst="rect">
            <a:avLst/>
          </a:prstGeom>
          <a:noFill/>
        </p:spPr>
        <p:txBody>
          <a:bodyPr wrap="square" rtlCol="0">
            <a:spAutoFit/>
          </a:bodyPr>
          <a:lstStyle/>
          <a:p>
            <a:r>
              <a:rPr lang="en-US" dirty="0"/>
              <a:t>Since the Cost of Capital decreased, the company’s share price will likely increase. Company will also be able to undertake more projects profitability</a:t>
            </a:r>
          </a:p>
        </p:txBody>
      </p:sp>
    </p:spTree>
    <p:extLst>
      <p:ext uri="{BB962C8B-B14F-4D97-AF65-F5344CB8AC3E}">
        <p14:creationId xmlns:p14="http://schemas.microsoft.com/office/powerpoint/2010/main" val="218047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Weighted Average Cost of Capital</a:t>
            </a:r>
            <a:endParaRPr lang="en-US" sz="2800" dirty="0"/>
          </a:p>
        </p:txBody>
      </p:sp>
      <p:sp>
        <p:nvSpPr>
          <p:cNvPr id="9219" name="Rectangle 3"/>
          <p:cNvSpPr>
            <a:spLocks noGrp="1" noChangeArrowheads="1"/>
          </p:cNvSpPr>
          <p:nvPr>
            <p:ph type="body" idx="1"/>
          </p:nvPr>
        </p:nvSpPr>
        <p:spPr>
          <a:xfrm>
            <a:off x="914400" y="1981200"/>
            <a:ext cx="8077200" cy="4114800"/>
          </a:xfrm>
        </p:spPr>
        <p:txBody>
          <a:bodyPr/>
          <a:lstStyle/>
          <a:p>
            <a:pPr>
              <a:spcBef>
                <a:spcPct val="40000"/>
              </a:spcBef>
              <a:buFontTx/>
              <a:buNone/>
            </a:pPr>
            <a:r>
              <a:rPr lang="en-US" dirty="0" err="1"/>
              <a:t>k</a:t>
            </a:r>
            <a:r>
              <a:rPr lang="en-US" baseline="-25000" dirty="0" err="1"/>
              <a:t>WACC</a:t>
            </a:r>
            <a:r>
              <a:rPr lang="en-US" dirty="0"/>
              <a:t> = weighted average after-tax cost of capital</a:t>
            </a:r>
          </a:p>
          <a:p>
            <a:pPr>
              <a:spcBef>
                <a:spcPct val="40000"/>
              </a:spcBef>
              <a:buFontTx/>
              <a:buNone/>
            </a:pPr>
            <a:r>
              <a:rPr lang="en-US" dirty="0" err="1"/>
              <a:t>k</a:t>
            </a:r>
            <a:r>
              <a:rPr lang="en-US" baseline="-25000" dirty="0" err="1"/>
              <a:t>e</a:t>
            </a:r>
            <a:r>
              <a:rPr lang="en-US" dirty="0"/>
              <a:t> = risk-adjusted cost of equity</a:t>
            </a:r>
          </a:p>
          <a:p>
            <a:pPr>
              <a:spcBef>
                <a:spcPct val="40000"/>
              </a:spcBef>
              <a:buFontTx/>
              <a:buNone/>
            </a:pPr>
            <a:r>
              <a:rPr lang="en-US" dirty="0" err="1"/>
              <a:t>k</a:t>
            </a:r>
            <a:r>
              <a:rPr lang="en-US" baseline="-25000" dirty="0" err="1"/>
              <a:t>d</a:t>
            </a:r>
            <a:r>
              <a:rPr lang="en-US" dirty="0"/>
              <a:t> = before-tax cost of debt</a:t>
            </a:r>
          </a:p>
          <a:p>
            <a:pPr>
              <a:spcBef>
                <a:spcPct val="40000"/>
              </a:spcBef>
              <a:buFontTx/>
              <a:buNone/>
            </a:pPr>
            <a:r>
              <a:rPr lang="en-US" dirty="0"/>
              <a:t>t = marginal tax rate</a:t>
            </a:r>
          </a:p>
          <a:p>
            <a:pPr>
              <a:spcBef>
                <a:spcPct val="40000"/>
              </a:spcBef>
              <a:buFontTx/>
              <a:buNone/>
            </a:pPr>
            <a:r>
              <a:rPr lang="en-US" dirty="0"/>
              <a:t>E = market value of the firm’s equity</a:t>
            </a:r>
          </a:p>
          <a:p>
            <a:pPr>
              <a:spcBef>
                <a:spcPct val="40000"/>
              </a:spcBef>
              <a:buFontTx/>
              <a:buNone/>
            </a:pPr>
            <a:r>
              <a:rPr lang="en-US" dirty="0"/>
              <a:t>D = market value of the firm’s debt</a:t>
            </a:r>
          </a:p>
          <a:p>
            <a:pPr>
              <a:spcBef>
                <a:spcPct val="40000"/>
              </a:spcBef>
              <a:buFontTx/>
              <a:buNone/>
            </a:pPr>
            <a:r>
              <a:rPr lang="en-US" dirty="0"/>
              <a:t>V = total market value of the firm’s securities (D+E)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800"/>
              <a:t>Cost of Equity</a:t>
            </a:r>
          </a:p>
        </p:txBody>
      </p:sp>
      <p:sp>
        <p:nvSpPr>
          <p:cNvPr id="36867" name="Rectangle 3"/>
          <p:cNvSpPr>
            <a:spLocks noGrp="1" noChangeArrowheads="1"/>
          </p:cNvSpPr>
          <p:nvPr>
            <p:ph type="body" idx="1"/>
          </p:nvPr>
        </p:nvSpPr>
        <p:spPr/>
        <p:txBody>
          <a:bodyPr/>
          <a:lstStyle/>
          <a:p>
            <a:pPr eaLnBrk="1" hangingPunct="1"/>
            <a:r>
              <a:rPr lang="en-US" sz="2000" dirty="0"/>
              <a:t>A simple and popular approach to cost of equity is the Capital Asset Pricing Model. </a:t>
            </a:r>
          </a:p>
          <a:p>
            <a:pPr eaLnBrk="1" hangingPunct="1"/>
            <a:r>
              <a:rPr lang="en-US" sz="2000" dirty="0"/>
              <a:t>CAPM in very simple terms provides a guide to investors to determine the expected return on their equity investments. </a:t>
            </a:r>
          </a:p>
          <a:p>
            <a:pPr eaLnBrk="1" hangingPunct="1"/>
            <a:r>
              <a:rPr lang="en-US" sz="2000" dirty="0"/>
              <a:t>An investor investing in a particular risky asset expected to earn a return above risk free rate. “How much above” depends on the risk  level  of the asset. </a:t>
            </a:r>
          </a:p>
          <a:p>
            <a:pPr eaLnBrk="1" hangingPunct="1">
              <a:buFontTx/>
              <a:buNone/>
            </a:pPr>
            <a:r>
              <a:rPr lang="en-US" sz="2000" dirty="0"/>
              <a:t>                            </a:t>
            </a:r>
            <a:r>
              <a:rPr lang="en-US" sz="2000" dirty="0" err="1"/>
              <a:t>k</a:t>
            </a:r>
            <a:r>
              <a:rPr lang="en-US" sz="2000" baseline="-25000" dirty="0" err="1"/>
              <a:t>e</a:t>
            </a:r>
            <a:r>
              <a:rPr lang="en-US" sz="2000" dirty="0"/>
              <a:t>=</a:t>
            </a:r>
            <a:r>
              <a:rPr lang="en-US" sz="2000" dirty="0" err="1"/>
              <a:t>R</a:t>
            </a:r>
            <a:r>
              <a:rPr lang="en-US" sz="2000" baseline="-25000" dirty="0" err="1"/>
              <a:t>f</a:t>
            </a:r>
            <a:r>
              <a:rPr lang="en-US" sz="2000" baseline="-25000" dirty="0"/>
              <a:t> </a:t>
            </a:r>
            <a:r>
              <a:rPr lang="en-US" sz="2000" dirty="0"/>
              <a:t>+Risk Premium</a:t>
            </a:r>
          </a:p>
          <a:p>
            <a:pPr eaLnBrk="1" hangingPunct="1"/>
            <a:r>
              <a:rPr lang="en-US" sz="2000" dirty="0"/>
              <a:t>In this model the key issues are:</a:t>
            </a:r>
          </a:p>
          <a:p>
            <a:pPr lvl="1" eaLnBrk="1" hangingPunct="1"/>
            <a:r>
              <a:rPr lang="en-US" sz="1800" dirty="0"/>
              <a:t>Determining the appropriate risk free rate</a:t>
            </a:r>
          </a:p>
          <a:p>
            <a:pPr lvl="1" eaLnBrk="1" hangingPunct="1"/>
            <a:r>
              <a:rPr lang="en-US" sz="1800" dirty="0"/>
              <a:t>Determining the appropriate risk premium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2800"/>
              <a:t>Risk Premium</a:t>
            </a:r>
          </a:p>
        </p:txBody>
      </p:sp>
      <p:sp>
        <p:nvSpPr>
          <p:cNvPr id="37891" name="Rectangle 3"/>
          <p:cNvSpPr>
            <a:spLocks noGrp="1" noChangeArrowheads="1"/>
          </p:cNvSpPr>
          <p:nvPr>
            <p:ph type="body" idx="1"/>
          </p:nvPr>
        </p:nvSpPr>
        <p:spPr/>
        <p:txBody>
          <a:bodyPr/>
          <a:lstStyle/>
          <a:p>
            <a:pPr eaLnBrk="1" hangingPunct="1"/>
            <a:r>
              <a:rPr lang="en-US" dirty="0"/>
              <a:t>First one is relatively easy to resolve, for instance in US a common preference for the risk free rate  is the 10 year Treasury yield!  </a:t>
            </a:r>
          </a:p>
          <a:p>
            <a:pPr eaLnBrk="1" hangingPunct="1"/>
            <a:r>
              <a:rPr lang="en-US" dirty="0"/>
              <a:t>The second one is more complicated. Risk Premium calculation requires two inputs:</a:t>
            </a:r>
          </a:p>
          <a:p>
            <a:pPr lvl="1" eaLnBrk="1" hangingPunct="1"/>
            <a:r>
              <a:rPr lang="en-US" dirty="0"/>
              <a:t>A risk measure, </a:t>
            </a:r>
            <a:r>
              <a:rPr lang="en-US" dirty="0" err="1"/>
              <a:t>i.e</a:t>
            </a:r>
            <a:r>
              <a:rPr lang="en-US" dirty="0"/>
              <a:t> quantification of risk in some form</a:t>
            </a:r>
          </a:p>
          <a:p>
            <a:pPr lvl="1" eaLnBrk="1" hangingPunct="1"/>
            <a:r>
              <a:rPr lang="en-US" dirty="0"/>
              <a:t>A price for risk, </a:t>
            </a:r>
            <a:r>
              <a:rPr lang="en-US" dirty="0" err="1"/>
              <a:t>i.e</a:t>
            </a:r>
            <a:r>
              <a:rPr lang="en-US" dirty="0"/>
              <a:t> compensation for the unit risk taken! </a:t>
            </a:r>
          </a:p>
          <a:p>
            <a:pPr lvl="1" eaLnBrk="1" hangingPunct="1"/>
            <a:r>
              <a:rPr lang="en-US" dirty="0"/>
              <a:t>RP=(Extent of Risk) x (Price of Unit Risk)</a:t>
            </a:r>
          </a:p>
          <a:p>
            <a:pPr lvl="1" eaLnBrk="1" hangingPunct="1">
              <a:buFontTx/>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CAPM</a:t>
            </a:r>
          </a:p>
        </p:txBody>
      </p:sp>
      <p:sp>
        <p:nvSpPr>
          <p:cNvPr id="8195" name="Rectangle 3"/>
          <p:cNvSpPr>
            <a:spLocks noGrp="1" noChangeArrowheads="1"/>
          </p:cNvSpPr>
          <p:nvPr>
            <p:ph type="body" idx="1"/>
          </p:nvPr>
        </p:nvSpPr>
        <p:spPr/>
        <p:txBody>
          <a:bodyPr/>
          <a:lstStyle/>
          <a:p>
            <a:r>
              <a:rPr lang="en-US" altLang="en-US" dirty="0"/>
              <a:t>Sharpe’s Capital Asset Pricing Model is the mainstay of economic valuation</a:t>
            </a:r>
          </a:p>
          <a:p>
            <a:r>
              <a:rPr lang="en-US" altLang="en-US" dirty="0"/>
              <a:t>Simple formula</a:t>
            </a:r>
          </a:p>
          <a:p>
            <a:r>
              <a:rPr lang="en-US" altLang="en-US" dirty="0"/>
              <a:t>Intuition is that risk premium depends on how the investment contributes to the volatility of a well diversified portfolio</a:t>
            </a:r>
          </a:p>
        </p:txBody>
      </p:sp>
    </p:spTree>
    <p:extLst>
      <p:ext uri="{BB962C8B-B14F-4D97-AF65-F5344CB8AC3E}">
        <p14:creationId xmlns:p14="http://schemas.microsoft.com/office/powerpoint/2010/main" val="332401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2800"/>
              <a:t>CAPM: An Answer to RP Question</a:t>
            </a:r>
          </a:p>
        </p:txBody>
      </p:sp>
      <p:sp>
        <p:nvSpPr>
          <p:cNvPr id="38915" name="Rectangle 3"/>
          <p:cNvSpPr>
            <a:spLocks noGrp="1" noChangeArrowheads="1"/>
          </p:cNvSpPr>
          <p:nvPr>
            <p:ph type="body" idx="1"/>
          </p:nvPr>
        </p:nvSpPr>
        <p:spPr/>
        <p:txBody>
          <a:bodyPr/>
          <a:lstStyle/>
          <a:p>
            <a:pPr eaLnBrk="1" hangingPunct="1">
              <a:lnSpc>
                <a:spcPct val="90000"/>
              </a:lnSpc>
            </a:pPr>
            <a:r>
              <a:rPr lang="en-US" dirty="0"/>
              <a:t>CAPM, provides us a well constructed answer in quantifying RP.</a:t>
            </a:r>
          </a:p>
          <a:p>
            <a:pPr eaLnBrk="1" hangingPunct="1">
              <a:lnSpc>
                <a:spcPct val="90000"/>
              </a:lnSpc>
            </a:pPr>
            <a:r>
              <a:rPr lang="en-US" dirty="0"/>
              <a:t>In the CAPM framework </a:t>
            </a:r>
            <a:r>
              <a:rPr lang="en-US" u="sng" dirty="0"/>
              <a:t>Measure of Risk </a:t>
            </a:r>
            <a:r>
              <a:rPr lang="en-US" dirty="0"/>
              <a:t>is the Systematic Risk or Beta </a:t>
            </a:r>
          </a:p>
          <a:p>
            <a:pPr eaLnBrk="1" hangingPunct="1">
              <a:lnSpc>
                <a:spcPct val="90000"/>
              </a:lnSpc>
            </a:pPr>
            <a:endParaRPr lang="en-US" dirty="0"/>
          </a:p>
          <a:p>
            <a:pPr eaLnBrk="1" hangingPunct="1">
              <a:lnSpc>
                <a:spcPct val="90000"/>
              </a:lnSpc>
            </a:pPr>
            <a:endParaRPr lang="en-US" dirty="0"/>
          </a:p>
          <a:p>
            <a:pPr eaLnBrk="1" hangingPunct="1">
              <a:lnSpc>
                <a:spcPct val="90000"/>
              </a:lnSpc>
            </a:pPr>
            <a:r>
              <a:rPr lang="en-US" dirty="0"/>
              <a:t>Price of Unit Risk is the Equity Market Risk Premium</a:t>
            </a:r>
          </a:p>
          <a:p>
            <a:pPr marL="2286000" lvl="5" indent="0">
              <a:lnSpc>
                <a:spcPct val="90000"/>
              </a:lnSpc>
              <a:buNone/>
            </a:pPr>
            <a:endParaRPr lang="en-US" baseline="-25000" dirty="0"/>
          </a:p>
        </p:txBody>
      </p:sp>
      <p:graphicFrame>
        <p:nvGraphicFramePr>
          <p:cNvPr id="2" name="Object 1"/>
          <p:cNvGraphicFramePr>
            <a:graphicFrameLocks noChangeAspect="1"/>
          </p:cNvGraphicFramePr>
          <p:nvPr/>
        </p:nvGraphicFramePr>
        <p:xfrm>
          <a:off x="2667000" y="3276600"/>
          <a:ext cx="3550024" cy="838200"/>
        </p:xfrm>
        <a:graphic>
          <a:graphicData uri="http://schemas.openxmlformats.org/presentationml/2006/ole">
            <mc:AlternateContent xmlns:mc="http://schemas.openxmlformats.org/markup-compatibility/2006">
              <mc:Choice xmlns:v="urn:schemas-microsoft-com:vml" Requires="v">
                <p:oleObj name="Equation" r:id="rId3" imgW="1828800" imgH="431640" progId="Equation.DSMT4">
                  <p:embed/>
                </p:oleObj>
              </mc:Choice>
              <mc:Fallback>
                <p:oleObj name="Equation" r:id="rId3" imgW="1828800" imgH="431640" progId="Equation.DSMT4">
                  <p:embed/>
                  <p:pic>
                    <p:nvPicPr>
                      <p:cNvPr id="2" name="Object 1"/>
                      <p:cNvPicPr/>
                      <p:nvPr/>
                    </p:nvPicPr>
                    <p:blipFill>
                      <a:blip r:embed="rId4"/>
                      <a:stretch>
                        <a:fillRect/>
                      </a:stretch>
                    </p:blipFill>
                    <p:spPr>
                      <a:xfrm>
                        <a:off x="2667000" y="3276600"/>
                        <a:ext cx="3550024" cy="838200"/>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3017838" y="5378450"/>
          <a:ext cx="2390775" cy="444500"/>
        </p:xfrm>
        <a:graphic>
          <a:graphicData uri="http://schemas.openxmlformats.org/presentationml/2006/ole">
            <mc:AlternateContent xmlns:mc="http://schemas.openxmlformats.org/markup-compatibility/2006">
              <mc:Choice xmlns:v="urn:schemas-microsoft-com:vml" Requires="v">
                <p:oleObj name="Equation" r:id="rId5" imgW="1231560" imgH="228600" progId="Equation.DSMT4">
                  <p:embed/>
                </p:oleObj>
              </mc:Choice>
              <mc:Fallback>
                <p:oleObj name="Equation" r:id="rId5" imgW="1231560" imgH="228600" progId="Equation.DSMT4">
                  <p:embed/>
                  <p:pic>
                    <p:nvPicPr>
                      <p:cNvPr id="5" name="Object 4"/>
                      <p:cNvPicPr/>
                      <p:nvPr/>
                    </p:nvPicPr>
                    <p:blipFill>
                      <a:blip r:embed="rId6"/>
                      <a:stretch>
                        <a:fillRect/>
                      </a:stretch>
                    </p:blipFill>
                    <p:spPr>
                      <a:xfrm>
                        <a:off x="3017838" y="5378450"/>
                        <a:ext cx="2390775" cy="444500"/>
                      </a:xfrm>
                      <a:prstGeom prst="rect">
                        <a:avLst/>
                      </a:prstGeom>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Local CAPM</a:t>
            </a:r>
          </a:p>
        </p:txBody>
      </p:sp>
      <p:sp>
        <p:nvSpPr>
          <p:cNvPr id="12291" name="Text Box 5"/>
          <p:cNvSpPr txBox="1">
            <a:spLocks noChangeArrowheads="1"/>
          </p:cNvSpPr>
          <p:nvPr/>
        </p:nvSpPr>
        <p:spPr bwMode="auto">
          <a:xfrm>
            <a:off x="1320800" y="4433888"/>
            <a:ext cx="7696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50000"/>
              </a:spcBef>
              <a:buChar char="•"/>
              <a:defRPr sz="2400">
                <a:solidFill>
                  <a:schemeClr val="tx1"/>
                </a:solidFill>
                <a:latin typeface="Times New Roman" panose="02020603050405020304" pitchFamily="18" charset="0"/>
                <a:ea typeface="MS PGothic" panose="020B0600070205080204" pitchFamily="34" charset="-128"/>
              </a:defRPr>
            </a:lvl1pPr>
            <a:lvl2pPr marL="742950" indent="-285750">
              <a:spcBef>
                <a:spcPct val="5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5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5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5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eaLnBrk="1" hangingPunct="1">
              <a:buFontTx/>
              <a:buNone/>
            </a:pPr>
            <a:r>
              <a:rPr lang="en-US" altLang="en-US" sz="1800">
                <a:latin typeface="Arial" panose="020B0604020202020204" pitchFamily="34" charset="0"/>
              </a:rPr>
              <a:t>Cost of equity is both a discount rate for valuing the cash flows and a hurdle rate for corporate investments, when adjusted for debt financing.</a:t>
            </a:r>
          </a:p>
        </p:txBody>
      </p:sp>
      <p:sp>
        <p:nvSpPr>
          <p:cNvPr id="12292" name="Line 6"/>
          <p:cNvSpPr>
            <a:spLocks noChangeShapeType="1"/>
          </p:cNvSpPr>
          <p:nvPr/>
        </p:nvSpPr>
        <p:spPr bwMode="auto">
          <a:xfrm flipV="1">
            <a:off x="6248400" y="2498725"/>
            <a:ext cx="685800" cy="762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524295" name="Text Box 7"/>
          <p:cNvSpPr txBox="1">
            <a:spLocks noChangeArrowheads="1"/>
          </p:cNvSpPr>
          <p:nvPr/>
        </p:nvSpPr>
        <p:spPr bwMode="auto">
          <a:xfrm>
            <a:off x="6991350" y="1514475"/>
            <a:ext cx="1987550" cy="954088"/>
          </a:xfrm>
          <a:prstGeom prst="rect">
            <a:avLst/>
          </a:prstGeom>
          <a:solidFill>
            <a:srgbClr val="CCECFF"/>
          </a:solidFill>
          <a:ln w="12700">
            <a:noFill/>
            <a:miter lim="800000"/>
            <a:headEnd type="none" w="sm" len="sm"/>
            <a:tailEnd type="none" w="sm" len="sm"/>
          </a:ln>
          <a:effec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1800" dirty="0"/>
              <a:t>Equity Market </a:t>
            </a:r>
          </a:p>
          <a:p>
            <a:pPr eaLnBrk="1" hangingPunct="1">
              <a:defRPr/>
            </a:pPr>
            <a:r>
              <a:rPr lang="en-US" altLang="en-US" sz="1800" dirty="0"/>
              <a:t>Risk Premium</a:t>
            </a:r>
          </a:p>
          <a:p>
            <a:pPr eaLnBrk="1" hangingPunct="1">
              <a:defRPr/>
            </a:pPr>
            <a:r>
              <a:rPr lang="en-US" altLang="en-US" sz="1800" dirty="0"/>
              <a:t>(Price of unit risk</a:t>
            </a:r>
            <a:r>
              <a:rPr lang="en-US" altLang="en-US" sz="2000" dirty="0">
                <a:effectLst>
                  <a:outerShdw blurRad="38100" dist="38100" dir="2700000" algn="tl">
                    <a:srgbClr val="C0C0C0"/>
                  </a:outerShdw>
                </a:effectLst>
              </a:rPr>
              <a:t>)</a:t>
            </a:r>
          </a:p>
        </p:txBody>
      </p:sp>
      <p:sp>
        <p:nvSpPr>
          <p:cNvPr id="12294" name="Line 8"/>
          <p:cNvSpPr>
            <a:spLocks noChangeShapeType="1"/>
          </p:cNvSpPr>
          <p:nvPr/>
        </p:nvSpPr>
        <p:spPr bwMode="auto">
          <a:xfrm flipH="1" flipV="1">
            <a:off x="4654550" y="2252663"/>
            <a:ext cx="173038" cy="1062037"/>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2295" name="Text Box 9"/>
          <p:cNvSpPr txBox="1">
            <a:spLocks noChangeArrowheads="1"/>
          </p:cNvSpPr>
          <p:nvPr/>
        </p:nvSpPr>
        <p:spPr bwMode="auto">
          <a:xfrm>
            <a:off x="3794125" y="1766888"/>
            <a:ext cx="1473200" cy="396875"/>
          </a:xfrm>
          <a:prstGeom prst="rect">
            <a:avLst/>
          </a:prstGeom>
          <a:solidFill>
            <a:srgbClr val="FFC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50000"/>
              </a:spcBef>
              <a:buChar char="•"/>
              <a:defRPr sz="2400">
                <a:solidFill>
                  <a:schemeClr val="tx1"/>
                </a:solidFill>
                <a:latin typeface="Times New Roman" panose="02020603050405020304" pitchFamily="18" charset="0"/>
                <a:ea typeface="MS PGothic" panose="020B0600070205080204" pitchFamily="34" charset="-128"/>
              </a:defRPr>
            </a:lvl1pPr>
            <a:lvl2pPr marL="742950" indent="-285750">
              <a:spcBef>
                <a:spcPct val="5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5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5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5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000">
                <a:latin typeface="Arial" panose="020B0604020202020204" pitchFamily="34" charset="0"/>
              </a:rPr>
              <a:t>Risk Metric</a:t>
            </a:r>
          </a:p>
        </p:txBody>
      </p:sp>
      <p:sp>
        <p:nvSpPr>
          <p:cNvPr id="12296" name="Line 10"/>
          <p:cNvSpPr>
            <a:spLocks noChangeShapeType="1"/>
          </p:cNvSpPr>
          <p:nvPr/>
        </p:nvSpPr>
        <p:spPr bwMode="auto">
          <a:xfrm flipH="1" flipV="1">
            <a:off x="1692275" y="2286000"/>
            <a:ext cx="1295400" cy="1066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2297" name="Text Box 11"/>
          <p:cNvSpPr txBox="1">
            <a:spLocks noChangeArrowheads="1"/>
          </p:cNvSpPr>
          <p:nvPr/>
        </p:nvSpPr>
        <p:spPr bwMode="auto">
          <a:xfrm>
            <a:off x="228600" y="1852613"/>
            <a:ext cx="1708150" cy="400050"/>
          </a:xfrm>
          <a:prstGeom prst="rect">
            <a:avLst/>
          </a:prstGeom>
          <a:solidFill>
            <a:srgbClr val="92D05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50000"/>
              </a:spcBef>
              <a:buChar char="•"/>
              <a:defRPr sz="2400">
                <a:solidFill>
                  <a:schemeClr val="tx1"/>
                </a:solidFill>
                <a:latin typeface="Times New Roman" panose="02020603050405020304" pitchFamily="18" charset="0"/>
                <a:ea typeface="MS PGothic" panose="020B0600070205080204" pitchFamily="34" charset="-128"/>
              </a:defRPr>
            </a:lvl1pPr>
            <a:lvl2pPr marL="742950" indent="-285750">
              <a:spcBef>
                <a:spcPct val="5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5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5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5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5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000" dirty="0">
                <a:latin typeface="Arial" panose="020B0604020202020204" pitchFamily="34" charset="0"/>
              </a:rPr>
              <a:t>Risk free rate</a:t>
            </a:r>
          </a:p>
        </p:txBody>
      </p:sp>
      <p:graphicFrame>
        <p:nvGraphicFramePr>
          <p:cNvPr id="12298" name="Object 1"/>
          <p:cNvGraphicFramePr>
            <a:graphicFrameLocks noChangeAspect="1"/>
          </p:cNvGraphicFramePr>
          <p:nvPr/>
        </p:nvGraphicFramePr>
        <p:xfrm>
          <a:off x="2743200" y="3357563"/>
          <a:ext cx="4471988" cy="833437"/>
        </p:xfrm>
        <a:graphic>
          <a:graphicData uri="http://schemas.openxmlformats.org/presentationml/2006/ole">
            <mc:AlternateContent xmlns:mc="http://schemas.openxmlformats.org/markup-compatibility/2006">
              <mc:Choice xmlns:v="urn:schemas-microsoft-com:vml" Requires="v">
                <p:oleObj name="Equation" r:id="rId3" imgW="1295280" imgH="241200" progId="Equation.DSMT4">
                  <p:embed/>
                </p:oleObj>
              </mc:Choice>
              <mc:Fallback>
                <p:oleObj name="Equation" r:id="rId3" imgW="1295280" imgH="241200" progId="Equation.DSMT4">
                  <p:embed/>
                  <p:pic>
                    <p:nvPicPr>
                      <p:cNvPr id="12298"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357563"/>
                        <a:ext cx="447198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358621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3236</Words>
  <Application>Microsoft Office PowerPoint</Application>
  <PresentationFormat>On-screen Show (4:3)</PresentationFormat>
  <Paragraphs>336</Paragraphs>
  <Slides>38</Slides>
  <Notes>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7" baseType="lpstr">
      <vt:lpstr>Arial</vt:lpstr>
      <vt:lpstr>Calibri</vt:lpstr>
      <vt:lpstr>Cambria Math</vt:lpstr>
      <vt:lpstr>Rockwell</vt:lpstr>
      <vt:lpstr>Rockwell Condensed</vt:lpstr>
      <vt:lpstr>Times New Roman</vt:lpstr>
      <vt:lpstr>Wingdings</vt:lpstr>
      <vt:lpstr>Wood Type</vt:lpstr>
      <vt:lpstr>Equation</vt:lpstr>
      <vt:lpstr>International Corporate Finance</vt:lpstr>
      <vt:lpstr>International Cost of Capital</vt:lpstr>
      <vt:lpstr>Weighted Average Cost of Capital</vt:lpstr>
      <vt:lpstr>Weighted Average Cost of Capital</vt:lpstr>
      <vt:lpstr>Cost of Equity</vt:lpstr>
      <vt:lpstr>Risk Premium</vt:lpstr>
      <vt:lpstr>CAPM</vt:lpstr>
      <vt:lpstr>CAPM: An Answer to RP Question</vt:lpstr>
      <vt:lpstr>Local CAPM</vt:lpstr>
      <vt:lpstr>Cost of Equity: Domestic and International </vt:lpstr>
      <vt:lpstr>Global CAPM</vt:lpstr>
      <vt:lpstr>Global CAPM from US Investor Perspective</vt:lpstr>
      <vt:lpstr>Estimating the Global Cost of Equity for Nestlé (Switzerland)</vt:lpstr>
      <vt:lpstr>Global CAPM</vt:lpstr>
      <vt:lpstr>Modification in GCAPM</vt:lpstr>
      <vt:lpstr>Schramm-Wang-GCAPM</vt:lpstr>
      <vt:lpstr>International Cost of Capital</vt:lpstr>
      <vt:lpstr>International Cost of Capital</vt:lpstr>
      <vt:lpstr>International Cost of Capital</vt:lpstr>
      <vt:lpstr>International Cost of Capital</vt:lpstr>
      <vt:lpstr>International Cost of Capital</vt:lpstr>
      <vt:lpstr>International Cost of Capital</vt:lpstr>
      <vt:lpstr>International Cost of Capital</vt:lpstr>
      <vt:lpstr>International Cost of Capital</vt:lpstr>
      <vt:lpstr>International Cost of Capital</vt:lpstr>
      <vt:lpstr>International Cost of Capital</vt:lpstr>
      <vt:lpstr>International Cost of Capital</vt:lpstr>
      <vt:lpstr>International Cost of Capital</vt:lpstr>
      <vt:lpstr>International Cost of Capital</vt:lpstr>
      <vt:lpstr>International Cost of Capital</vt:lpstr>
      <vt:lpstr>International Cost of Capital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CHAPTER 3</dc:title>
  <dc:creator>Nicole M</dc:creator>
  <cp:lastModifiedBy>Nicole M</cp:lastModifiedBy>
  <cp:revision>304</cp:revision>
  <cp:lastPrinted>2020-03-27T14:47:59Z</cp:lastPrinted>
  <dcterms:created xsi:type="dcterms:W3CDTF">2019-11-25T00:57:00Z</dcterms:created>
  <dcterms:modified xsi:type="dcterms:W3CDTF">2021-04-24T14:10:42Z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1033-11.2.0.9169</vt:lpwstr>
  </property>
</Properties>
</file>