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57" r:id="rId4"/>
    <p:sldId id="260" r:id="rId5"/>
    <p:sldId id="259" r:id="rId6"/>
    <p:sldId id="263" r:id="rId7"/>
    <p:sldId id="261" r:id="rId8"/>
    <p:sldId id="268" r:id="rId9"/>
    <p:sldId id="262" r:id="rId10"/>
    <p:sldId id="264" r:id="rId11"/>
    <p:sldId id="266" r:id="rId12"/>
    <p:sldId id="265"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49015" autoAdjust="0"/>
  </p:normalViewPr>
  <p:slideViewPr>
    <p:cSldViewPr snapToGrid="0">
      <p:cViewPr varScale="1">
        <p:scale>
          <a:sx n="36" d="100"/>
          <a:sy n="36" d="100"/>
        </p:scale>
        <p:origin x="16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BDF28-458A-4764-B385-9B8D3E95D5F6}"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756F6-48A2-4F39-853F-D22F61B69DB9}" type="slidenum">
              <a:rPr lang="en-US" smtClean="0"/>
              <a:t>‹#›</a:t>
            </a:fld>
            <a:endParaRPr lang="en-US"/>
          </a:p>
        </p:txBody>
      </p:sp>
    </p:spTree>
    <p:extLst>
      <p:ext uri="{BB962C8B-B14F-4D97-AF65-F5344CB8AC3E}">
        <p14:creationId xmlns:p14="http://schemas.microsoft.com/office/powerpoint/2010/main" val="15123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do you think of when you hear “</a:t>
            </a:r>
            <a:r>
              <a:rPr lang="en-US" dirty="0" err="1"/>
              <a:t>sufi</a:t>
            </a:r>
            <a:r>
              <a:rPr lang="en-US" dirty="0"/>
              <a:t>”?</a:t>
            </a:r>
          </a:p>
          <a:p>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2</a:t>
            </a:fld>
            <a:endParaRPr lang="en-US"/>
          </a:p>
        </p:txBody>
      </p:sp>
    </p:spTree>
    <p:extLst>
      <p:ext uri="{BB962C8B-B14F-4D97-AF65-F5344CB8AC3E}">
        <p14:creationId xmlns:p14="http://schemas.microsoft.com/office/powerpoint/2010/main" val="2340222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Renard</a:t>
            </a:r>
            <a:r>
              <a:rPr lang="en-US" dirty="0"/>
              <a:t>, p.</a:t>
            </a:r>
            <a:r>
              <a:rPr lang="en-US" baseline="0" dirty="0"/>
              <a:t> 33: “Knowing that “the Real” was ultimately one, aspirants on the path of knowledge of God sought to actualize the knowledge of the ultimate oneness of God that was at once veiled and yet manifest in multiplicity.  The Sufis sought therefore to actualize the knowledge of this oneness through a total commitment to God, or in Sufi terminology, the Real.  This commitment to God entailed submission to the Law (sharia’), application of spiritual disciplines (</a:t>
            </a:r>
            <a:r>
              <a:rPr lang="en-US" baseline="0" dirty="0" err="1"/>
              <a:t>riyada</a:t>
            </a:r>
            <a:r>
              <a:rPr lang="en-US" baseline="0" dirty="0"/>
              <a:t>), and spiritual education (</a:t>
            </a:r>
            <a:r>
              <a:rPr lang="en-US" baseline="0" dirty="0" err="1"/>
              <a:t>adab</a:t>
            </a:r>
            <a:r>
              <a:rPr lang="en-US" baseline="0" dirty="0"/>
              <a:t>).  The totality of this commitment, submission, and education was referred to as “traveling the Path” (</a:t>
            </a:r>
            <a:r>
              <a:rPr lang="en-US" baseline="0" dirty="0" err="1"/>
              <a:t>suluk</a:t>
            </a:r>
            <a:r>
              <a:rPr lang="en-US" baseline="0" dirty="0"/>
              <a:t>).  A tripartite division of Law, Path, and Divine Reality– or Sharia, Tariqa, and </a:t>
            </a:r>
            <a:r>
              <a:rPr lang="en-US" baseline="0" dirty="0" err="1"/>
              <a:t>Haqiqa</a:t>
            </a:r>
            <a:r>
              <a:rPr lang="en-US" baseline="0" dirty="0"/>
              <a:t>– gave expression to the essential elements of Sufism that from the earliest times of the community had defined Islamic spirituality until the triad </a:t>
            </a:r>
            <a:r>
              <a:rPr lang="en-US" baseline="0" dirty="0" err="1"/>
              <a:t>eventualy</a:t>
            </a:r>
            <a:r>
              <a:rPr lang="en-US" baseline="0" dirty="0"/>
              <a:t> cam to be seen as the cultural heritage of the Islamic peoples wherever they might be found.</a:t>
            </a:r>
          </a:p>
        </p:txBody>
      </p:sp>
      <p:sp>
        <p:nvSpPr>
          <p:cNvPr id="4" name="Slide Number Placeholder 3"/>
          <p:cNvSpPr>
            <a:spLocks noGrp="1"/>
          </p:cNvSpPr>
          <p:nvPr>
            <p:ph type="sldNum" sz="quarter" idx="10"/>
          </p:nvPr>
        </p:nvSpPr>
        <p:spPr/>
        <p:txBody>
          <a:bodyPr/>
          <a:lstStyle/>
          <a:p>
            <a:fld id="{BE1756F6-48A2-4F39-853F-D22F61B69DB9}" type="slidenum">
              <a:rPr lang="en-US" smtClean="0"/>
              <a:t>3</a:t>
            </a:fld>
            <a:endParaRPr lang="en-US"/>
          </a:p>
        </p:txBody>
      </p:sp>
    </p:spTree>
    <p:extLst>
      <p:ext uri="{BB962C8B-B14F-4D97-AF65-F5344CB8AC3E}">
        <p14:creationId xmlns:p14="http://schemas.microsoft.com/office/powerpoint/2010/main" val="302743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4</a:t>
            </a:fld>
            <a:endParaRPr lang="en-US"/>
          </a:p>
        </p:txBody>
      </p:sp>
    </p:spTree>
    <p:extLst>
      <p:ext uri="{BB962C8B-B14F-4D97-AF65-F5344CB8AC3E}">
        <p14:creationId xmlns:p14="http://schemas.microsoft.com/office/powerpoint/2010/main" val="353287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effectLst/>
            </a:endParaRPr>
          </a:p>
        </p:txBody>
      </p:sp>
      <p:sp>
        <p:nvSpPr>
          <p:cNvPr id="4" name="Slide Number Placeholder 3"/>
          <p:cNvSpPr>
            <a:spLocks noGrp="1"/>
          </p:cNvSpPr>
          <p:nvPr>
            <p:ph type="sldNum" sz="quarter" idx="10"/>
          </p:nvPr>
        </p:nvSpPr>
        <p:spPr/>
        <p:txBody>
          <a:bodyPr/>
          <a:lstStyle/>
          <a:p>
            <a:fld id="{BE1756F6-48A2-4F39-853F-D22F61B69DB9}" type="slidenum">
              <a:rPr lang="en-US" smtClean="0"/>
              <a:t>5</a:t>
            </a:fld>
            <a:endParaRPr lang="en-US"/>
          </a:p>
        </p:txBody>
      </p:sp>
    </p:spTree>
    <p:extLst>
      <p:ext uri="{BB962C8B-B14F-4D97-AF65-F5344CB8AC3E}">
        <p14:creationId xmlns:p14="http://schemas.microsoft.com/office/powerpoint/2010/main" val="40765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Venture of Islam, p. 215</a:t>
            </a:r>
          </a:p>
          <a:p>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6</a:t>
            </a:fld>
            <a:endParaRPr lang="en-US"/>
          </a:p>
        </p:txBody>
      </p:sp>
    </p:spTree>
    <p:extLst>
      <p:ext uri="{BB962C8B-B14F-4D97-AF65-F5344CB8AC3E}">
        <p14:creationId xmlns:p14="http://schemas.microsoft.com/office/powerpoint/2010/main" val="956763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7</a:t>
            </a:fld>
            <a:endParaRPr lang="en-US"/>
          </a:p>
        </p:txBody>
      </p:sp>
    </p:spTree>
    <p:extLst>
      <p:ext uri="{BB962C8B-B14F-4D97-AF65-F5344CB8AC3E}">
        <p14:creationId xmlns:p14="http://schemas.microsoft.com/office/powerpoint/2010/main" val="23669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8</a:t>
            </a:fld>
            <a:endParaRPr lang="en-US"/>
          </a:p>
        </p:txBody>
      </p:sp>
    </p:spTree>
    <p:extLst>
      <p:ext uri="{BB962C8B-B14F-4D97-AF65-F5344CB8AC3E}">
        <p14:creationId xmlns:p14="http://schemas.microsoft.com/office/powerpoint/2010/main" val="22681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10</a:t>
            </a:fld>
            <a:endParaRPr lang="en-US"/>
          </a:p>
        </p:txBody>
      </p:sp>
    </p:spTree>
    <p:extLst>
      <p:ext uri="{BB962C8B-B14F-4D97-AF65-F5344CB8AC3E}">
        <p14:creationId xmlns:p14="http://schemas.microsoft.com/office/powerpoint/2010/main" val="101029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756F6-48A2-4F39-853F-D22F61B69DB9}" type="slidenum">
              <a:rPr lang="en-US" smtClean="0"/>
              <a:t>11</a:t>
            </a:fld>
            <a:endParaRPr lang="en-US"/>
          </a:p>
        </p:txBody>
      </p:sp>
    </p:spTree>
    <p:extLst>
      <p:ext uri="{BB962C8B-B14F-4D97-AF65-F5344CB8AC3E}">
        <p14:creationId xmlns:p14="http://schemas.microsoft.com/office/powerpoint/2010/main" val="704637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4/19/2016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4/19/2016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4/19/2016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4/19/2016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4/19/2016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4/19/2016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hyperlink" Target="https://en.wikipedia.org/wiki/Galibi_Order" TargetMode="External"/><Relationship Id="rId18" Type="http://schemas.openxmlformats.org/officeDocument/2006/relationships/hyperlink" Target="https://en.wikipedia.org/wiki/Aissawa" TargetMode="External"/><Relationship Id="rId26" Type="http://schemas.openxmlformats.org/officeDocument/2006/relationships/hyperlink" Target="https://en.wikipedia.org/wiki/Madariyya" TargetMode="External"/><Relationship Id="rId39" Type="http://schemas.openxmlformats.org/officeDocument/2006/relationships/hyperlink" Target="https://en.wikipedia.org/wiki/Safaviyya" TargetMode="External"/><Relationship Id="rId3" Type="http://schemas.openxmlformats.org/officeDocument/2006/relationships/hyperlink" Target="https://en.wikipedia.org/wiki/Akbariyya" TargetMode="External"/><Relationship Id="rId21" Type="http://schemas.openxmlformats.org/officeDocument/2006/relationships/hyperlink" Target="https://en.wikipedia.org/wiki/Khalidiyya" TargetMode="External"/><Relationship Id="rId34" Type="http://schemas.openxmlformats.org/officeDocument/2006/relationships/hyperlink" Target="https://en.wikipedia.org/wiki/Ni'matull%C4%81h%C4%AB" TargetMode="External"/><Relationship Id="rId42" Type="http://schemas.openxmlformats.org/officeDocument/2006/relationships/hyperlink" Target="https://en.wikipedia.org/wiki/Shattari" TargetMode="External"/><Relationship Id="rId47" Type="http://schemas.openxmlformats.org/officeDocument/2006/relationships/hyperlink" Target="https://en.wikipedia.org/wiki/Ussaki" TargetMode="External"/><Relationship Id="rId50" Type="http://schemas.openxmlformats.org/officeDocument/2006/relationships/hyperlink" Target="https://en.wikipedia.org/wiki/Mahdavia" TargetMode="External"/><Relationship Id="rId7" Type="http://schemas.openxmlformats.org/officeDocument/2006/relationships/hyperlink" Target="https://en.wikipedia.org/wiki/Azeemiyya" TargetMode="External"/><Relationship Id="rId12" Type="http://schemas.openxmlformats.org/officeDocument/2006/relationships/hyperlink" Target="https://en.wikipedia.org/wiki/Chishti_Order" TargetMode="External"/><Relationship Id="rId17" Type="http://schemas.openxmlformats.org/officeDocument/2006/relationships/hyperlink" Target="https://en.wikipedia.org/wiki/Idrisiyya" TargetMode="External"/><Relationship Id="rId25" Type="http://schemas.openxmlformats.org/officeDocument/2006/relationships/hyperlink" Target="https://en.wikipedia.org/wiki/Kubrawiya" TargetMode="External"/><Relationship Id="rId33" Type="http://schemas.openxmlformats.org/officeDocument/2006/relationships/hyperlink" Target="https://en.wikipedia.org/wiki/Nasuhi" TargetMode="External"/><Relationship Id="rId38" Type="http://schemas.openxmlformats.org/officeDocument/2006/relationships/hyperlink" Target="https://en.wikipedia.org/wiki/Rifa'i" TargetMode="External"/><Relationship Id="rId46" Type="http://schemas.openxmlformats.org/officeDocument/2006/relationships/hyperlink" Target="https://en.wikipedia.org/wiki/Tijaniyyah" TargetMode="External"/><Relationship Id="rId2" Type="http://schemas.openxmlformats.org/officeDocument/2006/relationships/notesSlide" Target="../notesSlides/notesSlide6.xml"/><Relationship Id="rId16" Type="http://schemas.openxmlformats.org/officeDocument/2006/relationships/hyperlink" Target="https://en.wikipedia.org/wiki/Hurufism" TargetMode="External"/><Relationship Id="rId20" Type="http://schemas.openxmlformats.org/officeDocument/2006/relationships/hyperlink" Target="https://en.wikipedia.org/wiki/Jerrahi" TargetMode="External"/><Relationship Id="rId29" Type="http://schemas.openxmlformats.org/officeDocument/2006/relationships/hyperlink" Target="https://en.wikipedia.org/wiki/Mouride" TargetMode="External"/><Relationship Id="rId41" Type="http://schemas.openxmlformats.org/officeDocument/2006/relationships/hyperlink" Target="https://en.wikipedia.org/wiki/Shadhili" TargetMode="External"/><Relationship Id="rId1" Type="http://schemas.openxmlformats.org/officeDocument/2006/relationships/slideLayout" Target="../slideLayouts/slideLayout14.xml"/><Relationship Id="rId6" Type="http://schemas.openxmlformats.org/officeDocument/2006/relationships/hyperlink" Target="https://en.wikipedia.org/wiki/Ashrafi_Family" TargetMode="External"/><Relationship Id="rId11" Type="http://schemas.openxmlformats.org/officeDocument/2006/relationships/hyperlink" Target="https://en.wikipedia.org/wiki/Burhaniyya" TargetMode="External"/><Relationship Id="rId24" Type="http://schemas.openxmlformats.org/officeDocument/2006/relationships/hyperlink" Target="https://en.wikipedia.org/wiki/Khalwati_order" TargetMode="External"/><Relationship Id="rId32" Type="http://schemas.openxmlformats.org/officeDocument/2006/relationships/hyperlink" Target="https://en.wikipedia.org/wiki/Naqshbandi_Haqqani_Sufi_Order" TargetMode="External"/><Relationship Id="rId37" Type="http://schemas.openxmlformats.org/officeDocument/2006/relationships/hyperlink" Target="https://en.wikipedia.org/wiki/Qalandariyya" TargetMode="External"/><Relationship Id="rId40" Type="http://schemas.openxmlformats.org/officeDocument/2006/relationships/hyperlink" Target="https://en.wikipedia.org/wiki/Sarwari_Qadiri" TargetMode="External"/><Relationship Id="rId45" Type="http://schemas.openxmlformats.org/officeDocument/2006/relationships/hyperlink" Target="https://en.wikipedia.org/wiki/S%C3%BCleymanc%C4%B1lar" TargetMode="External"/><Relationship Id="rId5" Type="http://schemas.openxmlformats.org/officeDocument/2006/relationships/hyperlink" Target="https://en.wikipedia.org/wiki/Alians" TargetMode="External"/><Relationship Id="rId15" Type="http://schemas.openxmlformats.org/officeDocument/2006/relationships/hyperlink" Target="https://en.wikipedia.org/wiki/Haqqani_Anjuman" TargetMode="External"/><Relationship Id="rId23" Type="http://schemas.openxmlformats.org/officeDocument/2006/relationships/hyperlink" Target="https://en.wikipedia.org/wiki/%C4%B0smaila%C4%9Fa" TargetMode="External"/><Relationship Id="rId28" Type="http://schemas.openxmlformats.org/officeDocument/2006/relationships/hyperlink" Target="https://en.wikipedia.org/wiki/Mevlevi_Order" TargetMode="External"/><Relationship Id="rId36" Type="http://schemas.openxmlformats.org/officeDocument/2006/relationships/hyperlink" Target="https://en.wikipedia.org/wiki/Qadiriyya" TargetMode="External"/><Relationship Id="rId49" Type="http://schemas.openxmlformats.org/officeDocument/2006/relationships/hyperlink" Target="https://en.wikipedia.org/wiki/Zahediyeh" TargetMode="External"/><Relationship Id="rId10" Type="http://schemas.openxmlformats.org/officeDocument/2006/relationships/hyperlink" Target="https://en.wikipedia.org/wiki/Bektashi_Order" TargetMode="External"/><Relationship Id="rId19" Type="http://schemas.openxmlformats.org/officeDocument/2006/relationships/hyperlink" Target="https://en.wikipedia.org/wiki/Jelveti" TargetMode="External"/><Relationship Id="rId31" Type="http://schemas.openxmlformats.org/officeDocument/2006/relationships/hyperlink" Target="https://en.wikipedia.org/wiki/Naqshbandi" TargetMode="External"/><Relationship Id="rId44" Type="http://schemas.openxmlformats.org/officeDocument/2006/relationships/hyperlink" Target="https://en.wikipedia.org/wiki/Sunbuli" TargetMode="External"/><Relationship Id="rId4" Type="http://schemas.openxmlformats.org/officeDocument/2006/relationships/hyperlink" Target="https://en.wikipedia.org/wiki/Alevism" TargetMode="External"/><Relationship Id="rId9" Type="http://schemas.openxmlformats.org/officeDocument/2006/relationships/hyperlink" Target="https://en.wikipedia.org/wiki/Bayramiye" TargetMode="External"/><Relationship Id="rId14" Type="http://schemas.openxmlformats.org/officeDocument/2006/relationships/hyperlink" Target="https://en.wikipedia.org/wiki/Gulshani" TargetMode="External"/><Relationship Id="rId22" Type="http://schemas.openxmlformats.org/officeDocument/2006/relationships/hyperlink" Target="https://en.wikipedia.org/wiki/Community_of_%C4%B0skenderpa%C5%9Fa" TargetMode="External"/><Relationship Id="rId27" Type="http://schemas.openxmlformats.org/officeDocument/2006/relationships/hyperlink" Target="https://en.wikipedia.org/wiki/Malamatiyya" TargetMode="External"/><Relationship Id="rId30" Type="http://schemas.openxmlformats.org/officeDocument/2006/relationships/hyperlink" Target="https://en.wikipedia.org/wiki/Noorbakshia_Islam" TargetMode="External"/><Relationship Id="rId35" Type="http://schemas.openxmlformats.org/officeDocument/2006/relationships/hyperlink" Target="https://en.wikipedia.org/wiki/Nuqtavi" TargetMode="External"/><Relationship Id="rId43" Type="http://schemas.openxmlformats.org/officeDocument/2006/relationships/hyperlink" Target="https://en.wikipedia.org/wiki/Suhrawardiyya" TargetMode="External"/><Relationship Id="rId48" Type="http://schemas.openxmlformats.org/officeDocument/2006/relationships/hyperlink" Target="https://en.wikipedia.org/wiki/Uwaisi" TargetMode="External"/><Relationship Id="rId8" Type="http://schemas.openxmlformats.org/officeDocument/2006/relationships/hyperlink" Target="https://en.wikipedia.org/wiki/Ba_'Alawiyy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757954" cy="1825096"/>
          </a:xfrm>
        </p:spPr>
        <p:txBody>
          <a:bodyPr>
            <a:normAutofit/>
          </a:bodyPr>
          <a:lstStyle/>
          <a:p>
            <a:pPr algn="r"/>
            <a:r>
              <a:rPr lang="en-US" dirty="0"/>
              <a:t>Islamic Sainthood?</a:t>
            </a:r>
            <a:br>
              <a:rPr lang="en-US" dirty="0"/>
            </a:br>
            <a:r>
              <a:rPr lang="en-US" sz="4900" dirty="0"/>
              <a:t>An Introduction to </a:t>
            </a:r>
            <a:r>
              <a:rPr lang="en-US" sz="4900" dirty="0" err="1"/>
              <a:t>sufism</a:t>
            </a:r>
            <a:endParaRPr lang="en-US" sz="4900" dirty="0"/>
          </a:p>
        </p:txBody>
      </p:sp>
      <p:sp>
        <p:nvSpPr>
          <p:cNvPr id="3" name="Subtitle 2"/>
          <p:cNvSpPr>
            <a:spLocks noGrp="1"/>
          </p:cNvSpPr>
          <p:nvPr>
            <p:ph type="subTitle" idx="1"/>
          </p:nvPr>
        </p:nvSpPr>
        <p:spPr>
          <a:xfrm>
            <a:off x="1371600" y="3632201"/>
            <a:ext cx="8834846" cy="685800"/>
          </a:xfrm>
        </p:spPr>
        <p:txBody>
          <a:bodyPr>
            <a:normAutofit fontScale="92500" lnSpcReduction="10000"/>
          </a:bodyPr>
          <a:lstStyle/>
          <a:p>
            <a:pPr algn="r"/>
            <a:r>
              <a:rPr lang="en-US" dirty="0"/>
              <a:t>CB51</a:t>
            </a:r>
          </a:p>
          <a:p>
            <a:pPr algn="r"/>
            <a:r>
              <a:rPr lang="en-US" dirty="0"/>
              <a:t>19 April 2016</a:t>
            </a:r>
          </a:p>
        </p:txBody>
      </p:sp>
    </p:spTree>
    <p:extLst>
      <p:ext uri="{BB962C8B-B14F-4D97-AF65-F5344CB8AC3E}">
        <p14:creationId xmlns:p14="http://schemas.microsoft.com/office/powerpoint/2010/main" val="37852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err="1"/>
              <a:t>sufi</a:t>
            </a:r>
            <a:r>
              <a:rPr lang="en-US" dirty="0"/>
              <a:t> saint?</a:t>
            </a:r>
            <a:br>
              <a:rPr lang="en-US" dirty="0"/>
            </a:br>
            <a:r>
              <a:rPr lang="en-US" dirty="0"/>
              <a:t>Veneration</a:t>
            </a:r>
          </a:p>
        </p:txBody>
      </p:sp>
      <p:sp>
        <p:nvSpPr>
          <p:cNvPr id="3" name="Content Placeholder 2"/>
          <p:cNvSpPr>
            <a:spLocks noGrp="1"/>
          </p:cNvSpPr>
          <p:nvPr>
            <p:ph idx="1"/>
          </p:nvPr>
        </p:nvSpPr>
        <p:spPr/>
        <p:txBody>
          <a:bodyPr/>
          <a:lstStyle/>
          <a:p>
            <a:r>
              <a:rPr lang="en-US" dirty="0"/>
              <a:t>“Friends of God”</a:t>
            </a:r>
          </a:p>
          <a:p>
            <a:r>
              <a:rPr lang="en-US" dirty="0"/>
              <a:t>How does veneration relate to emulation?</a:t>
            </a:r>
          </a:p>
          <a:p>
            <a:r>
              <a:rPr lang="en-US" dirty="0"/>
              <a:t>Is this "peasant nonsense"?</a:t>
            </a:r>
          </a:p>
          <a:p>
            <a:r>
              <a:rPr lang="en-US" dirty="0"/>
              <a:t>What is the role of images?</a:t>
            </a:r>
          </a:p>
          <a:p>
            <a:pPr lvl="1"/>
            <a:r>
              <a:rPr lang="en-US" dirty="0"/>
              <a:t>Compare with Bernard in last week’s readings</a:t>
            </a:r>
          </a:p>
        </p:txBody>
      </p:sp>
    </p:spTree>
    <p:extLst>
      <p:ext uri="{BB962C8B-B14F-4D97-AF65-F5344CB8AC3E}">
        <p14:creationId xmlns:p14="http://schemas.microsoft.com/office/powerpoint/2010/main" val="395592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err="1"/>
              <a:t>sufi</a:t>
            </a:r>
            <a:r>
              <a:rPr lang="en-US" dirty="0"/>
              <a:t> saint?</a:t>
            </a:r>
            <a:br>
              <a:rPr lang="en-US" dirty="0"/>
            </a:br>
            <a:r>
              <a:rPr lang="en-US" dirty="0"/>
              <a:t>Cult status</a:t>
            </a:r>
          </a:p>
        </p:txBody>
      </p:sp>
      <p:sp>
        <p:nvSpPr>
          <p:cNvPr id="3" name="Content Placeholder 2"/>
          <p:cNvSpPr>
            <a:spLocks noGrp="1"/>
          </p:cNvSpPr>
          <p:nvPr>
            <p:ph idx="1"/>
          </p:nvPr>
        </p:nvSpPr>
        <p:spPr>
          <a:xfrm>
            <a:off x="685800" y="2194560"/>
            <a:ext cx="6503894" cy="4024125"/>
          </a:xfrm>
        </p:spPr>
        <p:txBody>
          <a:bodyPr/>
          <a:lstStyle/>
          <a:p>
            <a:pPr marL="0" indent="0">
              <a:buNone/>
            </a:pPr>
            <a:endParaRPr lang="en-US" dirty="0"/>
          </a:p>
          <a:p>
            <a:r>
              <a:rPr lang="en-US" dirty="0"/>
              <a:t>Stories </a:t>
            </a:r>
          </a:p>
          <a:p>
            <a:r>
              <a:rPr lang="en-US" dirty="0" err="1"/>
              <a:t>Khanaqas</a:t>
            </a:r>
            <a:r>
              <a:rPr lang="en-US" dirty="0"/>
              <a:t> vs. tombs</a:t>
            </a:r>
          </a:p>
          <a:p>
            <a:r>
              <a:rPr lang="en-US" dirty="0"/>
              <a:t>Pilgrimages</a:t>
            </a:r>
          </a:p>
          <a:p>
            <a:r>
              <a:rPr lang="en-US" dirty="0"/>
              <a:t>Feast Days and Celebration</a:t>
            </a:r>
          </a:p>
          <a:p>
            <a:r>
              <a:rPr lang="en-US" dirty="0"/>
              <a:t>slippery slope towards polytheism</a:t>
            </a:r>
          </a:p>
          <a:p>
            <a:pPr lvl="1"/>
            <a:r>
              <a:rPr lang="en-US" dirty="0"/>
              <a:t>In Muslim polemic, Christians were portrayed as polytheist (both because of belief in trinity as well as saint cults)</a:t>
            </a:r>
          </a:p>
        </p:txBody>
      </p:sp>
      <p:pic>
        <p:nvPicPr>
          <p:cNvPr id="4" name="Picture 3"/>
          <p:cNvPicPr>
            <a:picLocks noChangeAspect="1"/>
          </p:cNvPicPr>
          <p:nvPr/>
        </p:nvPicPr>
        <p:blipFill>
          <a:blip r:embed="rId3"/>
          <a:stretch>
            <a:fillRect/>
          </a:stretch>
        </p:blipFill>
        <p:spPr>
          <a:xfrm>
            <a:off x="8261163" y="2194560"/>
            <a:ext cx="2137896" cy="4290286"/>
          </a:xfrm>
          <a:prstGeom prst="rect">
            <a:avLst/>
          </a:prstGeom>
        </p:spPr>
      </p:pic>
    </p:spTree>
    <p:extLst>
      <p:ext uri="{BB962C8B-B14F-4D97-AF65-F5344CB8AC3E}">
        <p14:creationId xmlns:p14="http://schemas.microsoft.com/office/powerpoint/2010/main" val="75146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err="1"/>
              <a:t>sufi</a:t>
            </a:r>
            <a:r>
              <a:rPr lang="en-US" dirty="0"/>
              <a:t> saint?</a:t>
            </a:r>
            <a:br>
              <a:rPr lang="en-US" dirty="0"/>
            </a:br>
            <a:r>
              <a:rPr lang="en-US" dirty="0"/>
              <a:t>Localism</a:t>
            </a:r>
          </a:p>
        </p:txBody>
      </p:sp>
      <p:sp>
        <p:nvSpPr>
          <p:cNvPr id="3" name="Content Placeholder 2"/>
          <p:cNvSpPr>
            <a:spLocks noGrp="1"/>
          </p:cNvSpPr>
          <p:nvPr>
            <p:ph idx="1"/>
          </p:nvPr>
        </p:nvSpPr>
        <p:spPr>
          <a:xfrm>
            <a:off x="685800" y="2194560"/>
            <a:ext cx="6719047" cy="4024125"/>
          </a:xfrm>
        </p:spPr>
        <p:txBody>
          <a:bodyPr/>
          <a:lstStyle/>
          <a:p>
            <a:r>
              <a:rPr lang="en-US" dirty="0"/>
              <a:t>Tombs</a:t>
            </a:r>
          </a:p>
          <a:p>
            <a:r>
              <a:rPr lang="en-US" dirty="0"/>
              <a:t>Reliquaries</a:t>
            </a:r>
          </a:p>
          <a:p>
            <a:r>
              <a:rPr lang="en-US" dirty="0"/>
              <a:t>Pilgrimage</a:t>
            </a:r>
          </a:p>
          <a:p>
            <a:r>
              <a:rPr lang="en-US" dirty="0"/>
              <a:t>Bodily healing</a:t>
            </a:r>
          </a:p>
        </p:txBody>
      </p:sp>
      <p:pic>
        <p:nvPicPr>
          <p:cNvPr id="4" name="Picture 3"/>
          <p:cNvPicPr>
            <a:picLocks noChangeAspect="1"/>
          </p:cNvPicPr>
          <p:nvPr/>
        </p:nvPicPr>
        <p:blipFill>
          <a:blip r:embed="rId2"/>
          <a:stretch>
            <a:fillRect/>
          </a:stretch>
        </p:blipFill>
        <p:spPr>
          <a:xfrm>
            <a:off x="8157883" y="2194560"/>
            <a:ext cx="2702577" cy="4326219"/>
          </a:xfrm>
          <a:prstGeom prst="rect">
            <a:avLst/>
          </a:prstGeom>
        </p:spPr>
      </p:pic>
    </p:spTree>
    <p:extLst>
      <p:ext uri="{BB962C8B-B14F-4D97-AF65-F5344CB8AC3E}">
        <p14:creationId xmlns:p14="http://schemas.microsoft.com/office/powerpoint/2010/main" val="380480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err="1"/>
              <a:t>sufi</a:t>
            </a:r>
            <a:r>
              <a:rPr lang="en-US" dirty="0"/>
              <a:t> saint?</a:t>
            </a:r>
            <a:br>
              <a:rPr lang="en-US" dirty="0"/>
            </a:br>
            <a:r>
              <a:rPr lang="en-US" dirty="0"/>
              <a:t>mediation</a:t>
            </a:r>
          </a:p>
        </p:txBody>
      </p:sp>
      <p:sp>
        <p:nvSpPr>
          <p:cNvPr id="3" name="Content Placeholder 2"/>
          <p:cNvSpPr>
            <a:spLocks noGrp="1"/>
          </p:cNvSpPr>
          <p:nvPr>
            <p:ph idx="1"/>
          </p:nvPr>
        </p:nvSpPr>
        <p:spPr/>
        <p:txBody>
          <a:bodyPr/>
          <a:lstStyle/>
          <a:p>
            <a:r>
              <a:rPr lang="en-US"/>
              <a:t>conduit </a:t>
            </a:r>
            <a:r>
              <a:rPr lang="en-US" dirty="0"/>
              <a:t>vs. intercession</a:t>
            </a:r>
          </a:p>
          <a:p>
            <a:pPr lvl="1"/>
            <a:r>
              <a:rPr lang="en-US" dirty="0"/>
              <a:t>proximity to God</a:t>
            </a:r>
          </a:p>
          <a:p>
            <a:r>
              <a:rPr lang="en-US" dirty="0"/>
              <a:t>Is merit transferable?  Can merit compensate for the sins of ordinary people?</a:t>
            </a:r>
          </a:p>
          <a:p>
            <a:pPr lvl="1"/>
            <a:r>
              <a:rPr lang="en-US" dirty="0"/>
              <a:t>In Christianity, yes</a:t>
            </a:r>
          </a:p>
          <a:p>
            <a:pPr lvl="1"/>
            <a:r>
              <a:rPr lang="en-US" dirty="0"/>
              <a:t>In Islam, no</a:t>
            </a:r>
          </a:p>
        </p:txBody>
      </p:sp>
    </p:spTree>
    <p:extLst>
      <p:ext uri="{BB962C8B-B14F-4D97-AF65-F5344CB8AC3E}">
        <p14:creationId xmlns:p14="http://schemas.microsoft.com/office/powerpoint/2010/main" val="280695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sufism</a:t>
            </a:r>
            <a:r>
              <a:rPr lang="en-US" dirty="0"/>
              <a:t>?</a:t>
            </a:r>
          </a:p>
        </p:txBody>
      </p:sp>
      <p:sp>
        <p:nvSpPr>
          <p:cNvPr id="3" name="Content Placeholder 2"/>
          <p:cNvSpPr>
            <a:spLocks noGrp="1"/>
          </p:cNvSpPr>
          <p:nvPr>
            <p:ph idx="1"/>
          </p:nvPr>
        </p:nvSpPr>
        <p:spPr>
          <a:xfrm>
            <a:off x="357051" y="1881051"/>
            <a:ext cx="11669485" cy="4798423"/>
          </a:xfrm>
        </p:spPr>
        <p:txBody>
          <a:bodyPr>
            <a:normAutofit fontScale="85000" lnSpcReduction="20000"/>
          </a:bodyPr>
          <a:lstStyle/>
          <a:p>
            <a:pPr marL="0" indent="0">
              <a:buNone/>
            </a:pPr>
            <a:r>
              <a:rPr lang="en-US" sz="2800" dirty="0"/>
              <a:t>All of these definitions of Sufism given by Sufis who lived in the 9th and 10th centuries (CE) are provided by al-</a:t>
            </a:r>
            <a:r>
              <a:rPr lang="en-US" sz="2800" dirty="0" err="1"/>
              <a:t>Sarraj</a:t>
            </a:r>
            <a:r>
              <a:rPr lang="en-US" sz="2800" dirty="0"/>
              <a:t> (d. 988 CE) in the earliest comprehensive book on Sufism, the </a:t>
            </a:r>
            <a:r>
              <a:rPr lang="en-US" sz="2800" i="1" dirty="0" err="1"/>
              <a:t>Kitab</a:t>
            </a:r>
            <a:r>
              <a:rPr lang="en-US" sz="2800" i="1" dirty="0"/>
              <a:t> al-</a:t>
            </a:r>
            <a:r>
              <a:rPr lang="en-US" sz="2800" i="1" dirty="0" err="1"/>
              <a:t>Luma</a:t>
            </a:r>
            <a:r>
              <a:rPr lang="en-US" sz="2800" i="1" dirty="0"/>
              <a:t>'</a:t>
            </a:r>
            <a:r>
              <a:rPr lang="en-US" sz="2800" dirty="0"/>
              <a:t> (The Book of Flashes)</a:t>
            </a:r>
          </a:p>
          <a:p>
            <a:r>
              <a:rPr lang="en-US" dirty="0"/>
              <a:t>Muhammad ibn 'Ali al-</a:t>
            </a:r>
            <a:r>
              <a:rPr lang="en-US" dirty="0" err="1"/>
              <a:t>Qassab</a:t>
            </a:r>
            <a:r>
              <a:rPr lang="en-US" dirty="0"/>
              <a:t>--the master of </a:t>
            </a:r>
            <a:r>
              <a:rPr lang="en-US" dirty="0" err="1"/>
              <a:t>Junayd</a:t>
            </a:r>
            <a:r>
              <a:rPr lang="en-US" dirty="0"/>
              <a:t>--said, "Sufism consists of noble behavior that is made manifest at a noble time on the part of a noble person in the presence of a noble people.“</a:t>
            </a:r>
          </a:p>
          <a:p>
            <a:r>
              <a:rPr lang="en-US" dirty="0"/>
              <a:t>When he was asked about Sufism, </a:t>
            </a:r>
            <a:r>
              <a:rPr lang="en-US" dirty="0" err="1"/>
              <a:t>Junayd</a:t>
            </a:r>
            <a:r>
              <a:rPr lang="en-US" dirty="0"/>
              <a:t> said, "Sufism is that you should be with God--without any attachment."</a:t>
            </a:r>
          </a:p>
          <a:p>
            <a:r>
              <a:rPr lang="en-US" dirty="0" err="1"/>
              <a:t>Ruwaym</a:t>
            </a:r>
            <a:r>
              <a:rPr lang="en-US" dirty="0"/>
              <a:t> ibn Ahmad said, "Sufism consists of abandoning oneself to God in accordance with what God wills."</a:t>
            </a:r>
          </a:p>
          <a:p>
            <a:r>
              <a:rPr lang="en-US" dirty="0" err="1"/>
              <a:t>Samnun</a:t>
            </a:r>
            <a:r>
              <a:rPr lang="en-US" dirty="0"/>
              <a:t> said, "Sufism is that you should not possess anything nor should anything possess you."</a:t>
            </a:r>
          </a:p>
          <a:p>
            <a:r>
              <a:rPr lang="en-US" dirty="0"/>
              <a:t>Abu Muhammad al-</a:t>
            </a:r>
            <a:r>
              <a:rPr lang="en-US" dirty="0" err="1"/>
              <a:t>Jariri</a:t>
            </a:r>
            <a:r>
              <a:rPr lang="en-US" dirty="0"/>
              <a:t> said, "Sufism consists of entering every exalted quality and leaving behind every despicable quality."</a:t>
            </a:r>
          </a:p>
          <a:p>
            <a:r>
              <a:rPr lang="en-US" dirty="0"/>
              <a:t>'Amr ibn 'Uthman al-</a:t>
            </a:r>
            <a:r>
              <a:rPr lang="en-US" dirty="0" err="1"/>
              <a:t>Makki</a:t>
            </a:r>
            <a:r>
              <a:rPr lang="en-US" dirty="0"/>
              <a:t> said, "Sufism is that at each moment the servant should be in accord with what is most appropriate at that moment."</a:t>
            </a:r>
          </a:p>
          <a:p>
            <a:r>
              <a:rPr lang="en-US" dirty="0"/>
              <a:t>'Ali ibn '</a:t>
            </a:r>
            <a:r>
              <a:rPr lang="en-US" dirty="0" err="1"/>
              <a:t>Abd</a:t>
            </a:r>
            <a:r>
              <a:rPr lang="en-US" dirty="0"/>
              <a:t> al-Rahim al-</a:t>
            </a:r>
            <a:r>
              <a:rPr lang="en-US" dirty="0" err="1"/>
              <a:t>Qannad</a:t>
            </a:r>
            <a:r>
              <a:rPr lang="en-US" dirty="0"/>
              <a:t> said, "Sufism consists of extending a 'spiritual station‘ and being in constant union.”</a:t>
            </a:r>
          </a:p>
          <a:p>
            <a:pPr marL="457200" indent="-457200">
              <a:buFont typeface="+mj-lt"/>
              <a:buAutoNum type="arabicPeriod"/>
            </a:pPr>
            <a:endParaRPr lang="en-US" dirty="0"/>
          </a:p>
        </p:txBody>
      </p:sp>
    </p:spTree>
    <p:extLst>
      <p:ext uri="{BB962C8B-B14F-4D97-AF65-F5344CB8AC3E}">
        <p14:creationId xmlns:p14="http://schemas.microsoft.com/office/powerpoint/2010/main" val="243193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274" y="764373"/>
            <a:ext cx="6778925" cy="1293028"/>
          </a:xfrm>
        </p:spPr>
        <p:txBody>
          <a:bodyPr/>
          <a:lstStyle/>
          <a:p>
            <a:r>
              <a:rPr lang="en-US" dirty="0" err="1"/>
              <a:t>Tasawwuf</a:t>
            </a:r>
            <a:r>
              <a:rPr lang="en-US" dirty="0"/>
              <a:t> (</a:t>
            </a:r>
            <a:r>
              <a:rPr lang="ar-EG" dirty="0"/>
              <a:t>تصوف</a:t>
            </a:r>
            <a:r>
              <a:rPr lang="en-US" dirty="0"/>
              <a:t>): Islamic Mysticism</a:t>
            </a:r>
          </a:p>
        </p:txBody>
      </p:sp>
      <p:sp>
        <p:nvSpPr>
          <p:cNvPr id="3" name="Content Placeholder 2"/>
          <p:cNvSpPr>
            <a:spLocks noGrp="1"/>
          </p:cNvSpPr>
          <p:nvPr>
            <p:ph idx="1"/>
          </p:nvPr>
        </p:nvSpPr>
        <p:spPr>
          <a:xfrm>
            <a:off x="685800" y="2194560"/>
            <a:ext cx="10820400" cy="3412610"/>
          </a:xfrm>
        </p:spPr>
        <p:txBody>
          <a:bodyPr>
            <a:normAutofit/>
          </a:bodyPr>
          <a:lstStyle/>
          <a:p>
            <a:r>
              <a:rPr lang="en-US" dirty="0"/>
              <a:t>Inner, esoteric, mystical dimension of Islam</a:t>
            </a:r>
          </a:p>
          <a:p>
            <a:r>
              <a:rPr lang="en-US" dirty="0"/>
              <a:t>Islam (</a:t>
            </a:r>
            <a:r>
              <a:rPr lang="ar-EG" dirty="0"/>
              <a:t>إسلام</a:t>
            </a:r>
            <a:r>
              <a:rPr lang="en-US" dirty="0"/>
              <a:t>) = peace through surrendering to God (Allah, </a:t>
            </a:r>
            <a:r>
              <a:rPr lang="ar-EG" dirty="0"/>
              <a:t>الله</a:t>
            </a:r>
            <a:r>
              <a:rPr lang="en-US" dirty="0"/>
              <a:t>)</a:t>
            </a:r>
          </a:p>
          <a:p>
            <a:pPr fontAlgn="ctr"/>
            <a:r>
              <a:rPr lang="en-US" dirty="0"/>
              <a:t>Practitioners of </a:t>
            </a:r>
            <a:r>
              <a:rPr lang="en-US" dirty="0" err="1"/>
              <a:t>Tasawwuf</a:t>
            </a:r>
            <a:r>
              <a:rPr lang="en-US" dirty="0"/>
              <a:t> = Sufi (</a:t>
            </a:r>
            <a:r>
              <a:rPr lang="ar-EG" dirty="0"/>
              <a:t>صوفي</a:t>
            </a:r>
            <a:r>
              <a:rPr lang="en-US" dirty="0"/>
              <a:t>)</a:t>
            </a:r>
          </a:p>
          <a:p>
            <a:pPr fontAlgn="ctr"/>
            <a:r>
              <a:rPr lang="en-US" dirty="0"/>
              <a:t>Sunnism vs. Shi’ism, and Sufism</a:t>
            </a:r>
          </a:p>
          <a:p>
            <a:pPr lvl="1" fontAlgn="ctr"/>
            <a:r>
              <a:rPr lang="en-US" dirty="0"/>
              <a:t>Sufi orders are largely Sunni and follow one of its four legal schools</a:t>
            </a:r>
          </a:p>
          <a:p>
            <a:pPr lvl="1" fontAlgn="ctr"/>
            <a:r>
              <a:rPr lang="en-US" dirty="0"/>
              <a:t>However, Sufi orders have been influenced by and adopted into various Shi‘ite movements</a:t>
            </a:r>
          </a:p>
          <a:p>
            <a:pPr fontAlgn="ctr"/>
            <a:r>
              <a:rPr lang="en-US" i="1" dirty="0"/>
              <a:t>Tawhid</a:t>
            </a:r>
            <a:r>
              <a:rPr lang="en-US" dirty="0"/>
              <a:t> (</a:t>
            </a:r>
            <a:r>
              <a:rPr lang="ar-EG" dirty="0"/>
              <a:t>توحيد</a:t>
            </a:r>
            <a:r>
              <a:rPr lang="en-US" dirty="0"/>
              <a:t>)= metaphysical essential oneness</a:t>
            </a:r>
            <a:endParaRPr lang="en-US" i="1" dirty="0"/>
          </a:p>
        </p:txBody>
      </p:sp>
      <p:sp>
        <p:nvSpPr>
          <p:cNvPr id="4" name="TextBox 3"/>
          <p:cNvSpPr txBox="1"/>
          <p:nvPr/>
        </p:nvSpPr>
        <p:spPr>
          <a:xfrm>
            <a:off x="6974541" y="4867166"/>
            <a:ext cx="4961964" cy="1600438"/>
          </a:xfrm>
          <a:prstGeom prst="rect">
            <a:avLst/>
          </a:prstGeom>
          <a:noFill/>
        </p:spPr>
        <p:txBody>
          <a:bodyPr wrap="square" rtlCol="0">
            <a:spAutoFit/>
          </a:bodyPr>
          <a:lstStyle/>
          <a:p>
            <a:pPr lvl="1" fontAlgn="ctr"/>
            <a:r>
              <a:rPr lang="en-US" sz="1600" dirty="0">
                <a:solidFill>
                  <a:schemeClr val="accent3">
                    <a:lumMod val="75000"/>
                  </a:schemeClr>
                </a:solidFill>
              </a:rPr>
              <a:t>Comportment and adherence to hadith</a:t>
            </a:r>
          </a:p>
          <a:p>
            <a:pPr lvl="1" algn="r" fontAlgn="ctr"/>
            <a:r>
              <a:rPr lang="en-US" sz="1600" dirty="0">
                <a:solidFill>
                  <a:schemeClr val="accent2">
                    <a:lumMod val="75000"/>
                  </a:schemeClr>
                </a:solidFill>
              </a:rPr>
              <a:t>Inheritance (through bloodlines)</a:t>
            </a:r>
          </a:p>
          <a:p>
            <a:pPr lvl="1" algn="ctr" fontAlgn="ctr"/>
            <a:r>
              <a:rPr lang="en-US" sz="1600" dirty="0">
                <a:solidFill>
                  <a:srgbClr val="FF0000"/>
                </a:solidFill>
              </a:rPr>
              <a:t>Direct connection to “the real” (</a:t>
            </a:r>
            <a:r>
              <a:rPr lang="en-US" sz="1600" i="1" dirty="0" err="1">
                <a:solidFill>
                  <a:srgbClr val="FF0000"/>
                </a:solidFill>
              </a:rPr>
              <a:t>haqiqa</a:t>
            </a:r>
            <a:r>
              <a:rPr lang="en-US" sz="1600" dirty="0">
                <a:solidFill>
                  <a:srgbClr val="FF0000"/>
                </a:solidFill>
              </a:rPr>
              <a:t>) + emulation of “the greatest man” (</a:t>
            </a:r>
            <a:r>
              <a:rPr lang="en-US" sz="1600" i="1" dirty="0">
                <a:solidFill>
                  <a:srgbClr val="FF0000"/>
                </a:solidFill>
              </a:rPr>
              <a:t>al-</a:t>
            </a:r>
            <a:r>
              <a:rPr lang="en-US" sz="1600" i="1" dirty="0" err="1">
                <a:solidFill>
                  <a:srgbClr val="FF0000"/>
                </a:solidFill>
              </a:rPr>
              <a:t>Insān</a:t>
            </a:r>
            <a:r>
              <a:rPr lang="en-US" sz="1600" i="1" dirty="0">
                <a:solidFill>
                  <a:srgbClr val="FF0000"/>
                </a:solidFill>
              </a:rPr>
              <a:t> al-</a:t>
            </a:r>
            <a:r>
              <a:rPr lang="en-US" sz="1600" i="1" dirty="0" err="1">
                <a:solidFill>
                  <a:srgbClr val="FF0000"/>
                </a:solidFill>
              </a:rPr>
              <a:t>Kāmi</a:t>
            </a:r>
            <a:r>
              <a:rPr lang="en-US" sz="1600" dirty="0">
                <a:solidFill>
                  <a:srgbClr val="FF0000"/>
                </a:solidFill>
              </a:rPr>
              <a:t> l</a:t>
            </a:r>
            <a:r>
              <a:rPr lang="ar-EG" sz="1600" dirty="0">
                <a:solidFill>
                  <a:srgbClr val="FF0000"/>
                </a:solidFill>
              </a:rPr>
              <a:t>لإنسان الكامل‎</a:t>
            </a:r>
            <a:r>
              <a:rPr lang="en-US" sz="1600" dirty="0">
                <a:solidFill>
                  <a:srgbClr val="FF0000"/>
                </a:solidFill>
              </a:rPr>
              <a:t>)</a:t>
            </a:r>
          </a:p>
          <a:p>
            <a:endParaRPr lang="en-US" dirty="0"/>
          </a:p>
        </p:txBody>
      </p:sp>
      <p:sp>
        <p:nvSpPr>
          <p:cNvPr id="5" name="TextBox 4"/>
          <p:cNvSpPr txBox="1"/>
          <p:nvPr/>
        </p:nvSpPr>
        <p:spPr>
          <a:xfrm>
            <a:off x="685800" y="5575052"/>
            <a:ext cx="6952129" cy="923330"/>
          </a:xfrm>
          <a:prstGeom prst="rect">
            <a:avLst/>
          </a:prstGeom>
          <a:noFill/>
        </p:spPr>
        <p:txBody>
          <a:bodyPr wrap="square" rtlCol="0">
            <a:spAutoFit/>
          </a:bodyPr>
          <a:lstStyle/>
          <a:p>
            <a:r>
              <a:rPr lang="en-US" dirty="0">
                <a:solidFill>
                  <a:srgbClr val="FF0000"/>
                </a:solidFill>
              </a:rPr>
              <a:t>“Mystics' delight in paradox acknowledges that in states of spiritual enthusiasm, we enter a region where the logic of common experience is perceived to be false”</a:t>
            </a:r>
          </a:p>
        </p:txBody>
      </p:sp>
    </p:spTree>
    <p:extLst>
      <p:ext uri="{BB962C8B-B14F-4D97-AF65-F5344CB8AC3E}">
        <p14:creationId xmlns:p14="http://schemas.microsoft.com/office/powerpoint/2010/main" val="363762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Approximate chronology</a:t>
            </a:r>
          </a:p>
        </p:txBody>
      </p:sp>
      <p:sp>
        <p:nvSpPr>
          <p:cNvPr id="3" name="Content Placeholder 2"/>
          <p:cNvSpPr>
            <a:spLocks noGrp="1"/>
          </p:cNvSpPr>
          <p:nvPr>
            <p:ph idx="1"/>
          </p:nvPr>
        </p:nvSpPr>
        <p:spPr>
          <a:xfrm>
            <a:off x="143435" y="2057401"/>
            <a:ext cx="8839200" cy="4666128"/>
          </a:xfrm>
        </p:spPr>
        <p:txBody>
          <a:bodyPr>
            <a:normAutofit lnSpcReduction="10000"/>
          </a:bodyPr>
          <a:lstStyle/>
          <a:p>
            <a:r>
              <a:rPr lang="en-US" dirty="0"/>
              <a:t>Late 8</a:t>
            </a:r>
            <a:r>
              <a:rPr lang="en-US" baseline="30000" dirty="0"/>
              <a:t>th</a:t>
            </a:r>
            <a:r>
              <a:rPr lang="en-US" dirty="0"/>
              <a:t> century – beginning of 10</a:t>
            </a:r>
            <a:r>
              <a:rPr lang="en-US" baseline="30000" dirty="0"/>
              <a:t>th</a:t>
            </a:r>
            <a:r>
              <a:rPr lang="en-US" dirty="0"/>
              <a:t> century: </a:t>
            </a:r>
            <a:r>
              <a:rPr lang="en-US" dirty="0" err="1"/>
              <a:t>renunciatory</a:t>
            </a:r>
            <a:r>
              <a:rPr lang="en-US" dirty="0"/>
              <a:t> modes of piety  emerged </a:t>
            </a:r>
          </a:p>
          <a:p>
            <a:pPr marL="228600" lvl="1">
              <a:spcBef>
                <a:spcPts val="1000"/>
              </a:spcBef>
            </a:pPr>
            <a:r>
              <a:rPr lang="en-US" sz="2200" dirty="0"/>
              <a:t>mid-9</a:t>
            </a:r>
            <a:r>
              <a:rPr lang="en-US" sz="2200" baseline="30000" dirty="0"/>
              <a:t>th</a:t>
            </a:r>
            <a:r>
              <a:rPr lang="en-US" sz="2200" dirty="0"/>
              <a:t> century: Sufis of Bagdad came into full view as members of a distinct mode of mystical piety</a:t>
            </a:r>
          </a:p>
          <a:p>
            <a:pPr marL="228600" lvl="1">
              <a:spcBef>
                <a:spcPts val="1000"/>
              </a:spcBef>
            </a:pPr>
            <a:r>
              <a:rPr lang="en-US" sz="2200" dirty="0"/>
              <a:t>10</a:t>
            </a:r>
            <a:r>
              <a:rPr lang="en-US" sz="2200" baseline="30000" dirty="0"/>
              <a:t>th</a:t>
            </a:r>
            <a:r>
              <a:rPr lang="en-US" sz="2200" dirty="0"/>
              <a:t> century: internal self-differentiation into orders</a:t>
            </a:r>
          </a:p>
          <a:p>
            <a:r>
              <a:rPr lang="en-US" dirty="0"/>
              <a:t>11</a:t>
            </a:r>
            <a:r>
              <a:rPr lang="en-US" baseline="30000" dirty="0"/>
              <a:t>th</a:t>
            </a:r>
            <a:r>
              <a:rPr lang="en-US" dirty="0"/>
              <a:t> century: New pattern of religious life </a:t>
            </a:r>
          </a:p>
          <a:p>
            <a:pPr lvl="1"/>
            <a:r>
              <a:rPr lang="en-US" dirty="0"/>
              <a:t>supported by mass piety</a:t>
            </a:r>
          </a:p>
          <a:p>
            <a:pPr lvl="1"/>
            <a:r>
              <a:rPr lang="en-US" dirty="0"/>
              <a:t>reinforced through Sufi heroes of high Caliphal times</a:t>
            </a:r>
          </a:p>
          <a:p>
            <a:r>
              <a:rPr lang="en-US" dirty="0"/>
              <a:t>early 12</a:t>
            </a:r>
            <a:r>
              <a:rPr lang="en-US" baseline="30000" dirty="0"/>
              <a:t>th</a:t>
            </a:r>
            <a:r>
              <a:rPr lang="en-US" dirty="0"/>
              <a:t>  century: scholars began to adopt the Sufism of the masses</a:t>
            </a:r>
          </a:p>
          <a:p>
            <a:pPr lvl="1"/>
            <a:r>
              <a:rPr lang="en-US" dirty="0"/>
              <a:t>partly in order to try to discipline it</a:t>
            </a:r>
          </a:p>
          <a:p>
            <a:pPr marL="228600" lvl="1">
              <a:spcBef>
                <a:spcPts val="1000"/>
              </a:spcBef>
            </a:pPr>
            <a:r>
              <a:rPr lang="en-US" sz="2200" dirty="0"/>
              <a:t>Mid-13</a:t>
            </a:r>
            <a:r>
              <a:rPr lang="en-US" sz="2200" baseline="30000" dirty="0"/>
              <a:t>th</a:t>
            </a:r>
            <a:r>
              <a:rPr lang="en-US" sz="2200" dirty="0"/>
              <a:t> century: Sufism is a “Frame for popular piety”</a:t>
            </a:r>
          </a:p>
          <a:p>
            <a:pPr marL="685800" lvl="2">
              <a:spcBef>
                <a:spcPts val="1000"/>
              </a:spcBef>
            </a:pPr>
            <a:r>
              <a:rPr lang="en-US" dirty="0"/>
              <a:t>"Unitive speculation," and the mystical life more broadly, justified a more expansive Sufi outlook</a:t>
            </a:r>
          </a:p>
        </p:txBody>
      </p:sp>
      <p:pic>
        <p:nvPicPr>
          <p:cNvPr id="4" name="Picture 3"/>
          <p:cNvPicPr>
            <a:picLocks noChangeAspect="1"/>
          </p:cNvPicPr>
          <p:nvPr/>
        </p:nvPicPr>
        <p:blipFill>
          <a:blip r:embed="rId3"/>
          <a:stretch>
            <a:fillRect/>
          </a:stretch>
        </p:blipFill>
        <p:spPr>
          <a:xfrm>
            <a:off x="9190784" y="2931178"/>
            <a:ext cx="2602286" cy="2602286"/>
          </a:xfrm>
          <a:prstGeom prst="rect">
            <a:avLst/>
          </a:prstGeom>
        </p:spPr>
      </p:pic>
    </p:spTree>
    <p:extLst>
      <p:ext uri="{BB962C8B-B14F-4D97-AF65-F5344CB8AC3E}">
        <p14:creationId xmlns:p14="http://schemas.microsoft.com/office/powerpoint/2010/main" val="216678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Tariqa (</a:t>
            </a:r>
            <a:r>
              <a:rPr lang="ar-EG" dirty="0"/>
              <a:t>طريق</a:t>
            </a:r>
            <a:r>
              <a:rPr lang="en-US" dirty="0"/>
              <a:t>): Sufi orders</a:t>
            </a:r>
          </a:p>
        </p:txBody>
      </p:sp>
      <p:sp>
        <p:nvSpPr>
          <p:cNvPr id="3" name="Content Placeholder 2"/>
          <p:cNvSpPr>
            <a:spLocks noGrp="1"/>
          </p:cNvSpPr>
          <p:nvPr>
            <p:ph idx="1"/>
          </p:nvPr>
        </p:nvSpPr>
        <p:spPr>
          <a:xfrm>
            <a:off x="539931" y="1882588"/>
            <a:ext cx="11295017" cy="4975412"/>
          </a:xfrm>
        </p:spPr>
        <p:txBody>
          <a:bodyPr>
            <a:normAutofit/>
          </a:bodyPr>
          <a:lstStyle/>
          <a:p>
            <a:r>
              <a:rPr lang="en-US" dirty="0"/>
              <a:t>Tariqa (</a:t>
            </a:r>
            <a:r>
              <a:rPr lang="ar-EG" dirty="0"/>
              <a:t>طريق</a:t>
            </a:r>
            <a:r>
              <a:rPr lang="en-US" dirty="0"/>
              <a:t>, plural: turuq </a:t>
            </a:r>
            <a:r>
              <a:rPr lang="ar-EG" dirty="0"/>
              <a:t>طرق</a:t>
            </a:r>
            <a:r>
              <a:rPr lang="en-US" dirty="0"/>
              <a:t>) = literally path, but also in the Sufi context, “order”</a:t>
            </a:r>
          </a:p>
          <a:p>
            <a:pPr lvl="1"/>
            <a:r>
              <a:rPr lang="en-US" dirty="0"/>
              <a:t>loosely organized bodies of teachers and disciples following well-</a:t>
            </a:r>
            <a:r>
              <a:rPr lang="en-US" dirty="0" err="1"/>
              <a:t>definied</a:t>
            </a:r>
            <a:r>
              <a:rPr lang="en-US" dirty="0"/>
              <a:t> (sometimes hierarchically controlled) “paths" of mystical discipline</a:t>
            </a:r>
          </a:p>
          <a:p>
            <a:pPr lvl="1"/>
            <a:r>
              <a:rPr lang="en-US" dirty="0"/>
              <a:t>the master-disciple relationship which proved the mechanism of passing authority from one generation to the next</a:t>
            </a:r>
          </a:p>
          <a:p>
            <a:r>
              <a:rPr lang="en-US" i="1" dirty="0" err="1"/>
              <a:t>Silsilah</a:t>
            </a:r>
            <a:r>
              <a:rPr lang="en-US" dirty="0"/>
              <a:t> (</a:t>
            </a:r>
            <a:r>
              <a:rPr lang="ar-EG" dirty="0"/>
              <a:t>سلسلة</a:t>
            </a:r>
            <a:r>
              <a:rPr lang="en-US" dirty="0"/>
              <a:t>)= sequence of "heredity"</a:t>
            </a:r>
          </a:p>
          <a:p>
            <a:pPr lvl="1"/>
            <a:r>
              <a:rPr lang="en-US" dirty="0"/>
              <a:t>amounted to an </a:t>
            </a:r>
            <a:r>
              <a:rPr lang="en-US" dirty="0" err="1"/>
              <a:t>isnad</a:t>
            </a:r>
            <a:r>
              <a:rPr lang="en-US" dirty="0"/>
              <a:t> of organizational practice </a:t>
            </a:r>
          </a:p>
          <a:p>
            <a:r>
              <a:rPr lang="en-US" dirty="0"/>
              <a:t>Form the basis for Sufi society, which is organized into congregations formed around a master (</a:t>
            </a:r>
            <a:r>
              <a:rPr lang="en-US" i="1" dirty="0" err="1"/>
              <a:t>pir</a:t>
            </a:r>
            <a:r>
              <a:rPr lang="en-US" dirty="0"/>
              <a:t> or </a:t>
            </a:r>
            <a:r>
              <a:rPr lang="en-US" i="1" dirty="0" err="1"/>
              <a:t>mawla</a:t>
            </a:r>
            <a:r>
              <a:rPr lang="en-US" i="1" dirty="0"/>
              <a:t> </a:t>
            </a:r>
            <a:r>
              <a:rPr lang="ar-EG" dirty="0"/>
              <a:t>مولى</a:t>
            </a:r>
            <a:r>
              <a:rPr lang="en-US" dirty="0"/>
              <a:t>) who maintains a direct chain of knowledge transmission originating with Muhammad</a:t>
            </a:r>
          </a:p>
          <a:p>
            <a:pPr lvl="1"/>
            <a:r>
              <a:rPr lang="en-US" dirty="0"/>
              <a:t>Student is known as a murid (</a:t>
            </a:r>
            <a:r>
              <a:rPr lang="ar-EG" dirty="0"/>
              <a:t>مريد</a:t>
            </a:r>
            <a:r>
              <a:rPr lang="en-US" dirty="0"/>
              <a:t>)</a:t>
            </a:r>
          </a:p>
          <a:p>
            <a:pPr marL="228600" lvl="1">
              <a:spcBef>
                <a:spcPts val="1000"/>
              </a:spcBef>
            </a:pPr>
            <a:r>
              <a:rPr lang="en-US" sz="2200" dirty="0"/>
              <a:t>A congregation meets for spiritual sessions (</a:t>
            </a:r>
            <a:r>
              <a:rPr lang="en-US" sz="2200" i="1" dirty="0" err="1"/>
              <a:t>majalis</a:t>
            </a:r>
            <a:r>
              <a:rPr lang="en-US" sz="2200" dirty="0"/>
              <a:t> </a:t>
            </a:r>
            <a:r>
              <a:rPr lang="ar-EG" sz="2200" dirty="0"/>
              <a:t>مجالس</a:t>
            </a:r>
            <a:r>
              <a:rPr lang="en-US" sz="2200" dirty="0"/>
              <a:t>, literally “sittings”) in meeting places known as </a:t>
            </a:r>
            <a:r>
              <a:rPr lang="en-US" sz="2200" i="1" dirty="0" err="1"/>
              <a:t>khanaqahs</a:t>
            </a:r>
            <a:r>
              <a:rPr lang="en-US" sz="2200" dirty="0"/>
              <a:t> (</a:t>
            </a:r>
            <a:r>
              <a:rPr lang="ar-EG" sz="2200" dirty="0"/>
              <a:t>خانقاه</a:t>
            </a:r>
            <a:r>
              <a:rPr lang="en-US" sz="2200" dirty="0"/>
              <a:t>, roughly “monastery”) </a:t>
            </a:r>
          </a:p>
          <a:p>
            <a:pPr lvl="1"/>
            <a:r>
              <a:rPr lang="en-US" dirty="0"/>
              <a:t>Also known as </a:t>
            </a:r>
            <a:r>
              <a:rPr lang="en-US" i="1" dirty="0" err="1"/>
              <a:t>zawiyahs</a:t>
            </a:r>
            <a:r>
              <a:rPr lang="en-US" dirty="0"/>
              <a:t> in North Africa and as</a:t>
            </a:r>
            <a:r>
              <a:rPr lang="en-US" i="1" dirty="0"/>
              <a:t> </a:t>
            </a:r>
            <a:r>
              <a:rPr lang="en-US" i="1" dirty="0" err="1"/>
              <a:t>tekke</a:t>
            </a:r>
            <a:r>
              <a:rPr lang="en-US" i="1" dirty="0"/>
              <a:t> </a:t>
            </a:r>
            <a:r>
              <a:rPr lang="en-US" dirty="0"/>
              <a:t>in formerly Ottoman areas</a:t>
            </a:r>
          </a:p>
        </p:txBody>
      </p:sp>
    </p:spTree>
    <p:extLst>
      <p:ext uri="{BB962C8B-B14F-4D97-AF65-F5344CB8AC3E}">
        <p14:creationId xmlns:p14="http://schemas.microsoft.com/office/powerpoint/2010/main" val="87523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9600" y="1383000"/>
            <a:ext cx="8945223" cy="5239481"/>
          </a:xfrm>
          <a:prstGeom prst="rect">
            <a:avLst/>
          </a:prstGeom>
        </p:spPr>
      </p:pic>
    </p:spTree>
    <p:extLst>
      <p:ext uri="{BB962C8B-B14F-4D97-AF65-F5344CB8AC3E}">
        <p14:creationId xmlns:p14="http://schemas.microsoft.com/office/powerpoint/2010/main" val="175581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Modern-day </a:t>
            </a:r>
            <a:r>
              <a:rPr lang="en-US" dirty="0" err="1"/>
              <a:t>sufi</a:t>
            </a:r>
            <a:r>
              <a:rPr lang="en-US" dirty="0"/>
              <a:t> orders</a:t>
            </a:r>
          </a:p>
        </p:txBody>
      </p:sp>
      <p:sp>
        <p:nvSpPr>
          <p:cNvPr id="4" name="Text Placeholder 3"/>
          <p:cNvSpPr>
            <a:spLocks noGrp="1"/>
          </p:cNvSpPr>
          <p:nvPr>
            <p:ph type="body" sz="half" idx="15"/>
          </p:nvPr>
        </p:nvSpPr>
        <p:spPr>
          <a:xfrm>
            <a:off x="685799" y="2220686"/>
            <a:ext cx="3456432" cy="4441371"/>
          </a:xfrm>
        </p:spPr>
        <p:txBody>
          <a:bodyPr>
            <a:normAutofit/>
          </a:bodyPr>
          <a:lstStyle/>
          <a:p>
            <a:r>
              <a:rPr lang="en-US" sz="1100" dirty="0">
                <a:hlinkClick r:id="rId3" tooltip="Akbariyya"/>
              </a:rPr>
              <a:t>Akbari</a:t>
            </a:r>
            <a:endParaRPr lang="en-US" sz="1100" dirty="0"/>
          </a:p>
          <a:p>
            <a:r>
              <a:rPr lang="en-US" sz="1100" dirty="0">
                <a:hlinkClick r:id="rId4" tooltip="Alevism"/>
              </a:rPr>
              <a:t>Alevi</a:t>
            </a:r>
            <a:endParaRPr lang="en-US" sz="1100" dirty="0"/>
          </a:p>
          <a:p>
            <a:r>
              <a:rPr lang="en-US" sz="1100" dirty="0" err="1">
                <a:hlinkClick r:id="rId5" tooltip="Alians"/>
              </a:rPr>
              <a:t>Alians</a:t>
            </a:r>
            <a:endParaRPr lang="en-US" sz="1100" dirty="0"/>
          </a:p>
          <a:p>
            <a:r>
              <a:rPr lang="en-US" sz="1100" dirty="0" err="1">
                <a:hlinkClick r:id="rId6" tooltip="Ashrafi Family"/>
              </a:rPr>
              <a:t>Ashrafia</a:t>
            </a:r>
            <a:endParaRPr lang="en-US" sz="1100" dirty="0"/>
          </a:p>
          <a:p>
            <a:r>
              <a:rPr lang="en-US" sz="1100" dirty="0" err="1">
                <a:hlinkClick r:id="rId7" tooltip="Azeemiyya"/>
              </a:rPr>
              <a:t>Azeemia</a:t>
            </a:r>
            <a:endParaRPr lang="en-US" sz="1100" dirty="0"/>
          </a:p>
          <a:p>
            <a:r>
              <a:rPr lang="en-US" sz="1100" dirty="0">
                <a:hlinkClick r:id="rId8" tooltip="Ba 'Alawiyya"/>
              </a:rPr>
              <a:t>Ba 'Alawi</a:t>
            </a:r>
            <a:endParaRPr lang="en-US" sz="1100" dirty="0"/>
          </a:p>
          <a:p>
            <a:r>
              <a:rPr lang="en-US" sz="1100" dirty="0" err="1">
                <a:hlinkClick r:id="rId9" tooltip="Bayramiye"/>
              </a:rPr>
              <a:t>Bayrami</a:t>
            </a:r>
            <a:endParaRPr lang="en-US" sz="1100" dirty="0"/>
          </a:p>
          <a:p>
            <a:r>
              <a:rPr lang="en-US" sz="1100" dirty="0" err="1">
                <a:hlinkClick r:id="rId10" tooltip="Bektashi Order"/>
              </a:rPr>
              <a:t>Bektashi</a:t>
            </a:r>
            <a:endParaRPr lang="en-US" sz="1100" dirty="0"/>
          </a:p>
          <a:p>
            <a:r>
              <a:rPr lang="en-US" sz="1100" dirty="0" err="1">
                <a:hlinkClick r:id="rId11" tooltip="Burhaniyya"/>
              </a:rPr>
              <a:t>Burhaniyya</a:t>
            </a:r>
            <a:endParaRPr lang="en-US" sz="1100" dirty="0"/>
          </a:p>
          <a:p>
            <a:r>
              <a:rPr lang="en-US" sz="1100" dirty="0">
                <a:hlinkClick r:id="rId12" tooltip="Chishti Order"/>
              </a:rPr>
              <a:t>Chishti</a:t>
            </a:r>
            <a:endParaRPr lang="en-US" sz="1100" dirty="0"/>
          </a:p>
          <a:p>
            <a:r>
              <a:rPr lang="en-US" sz="1100" dirty="0" err="1">
                <a:hlinkClick r:id="rId13" tooltip="Galibi Order"/>
              </a:rPr>
              <a:t>Galibi</a:t>
            </a:r>
            <a:endParaRPr lang="en-US" sz="1100" dirty="0"/>
          </a:p>
          <a:p>
            <a:r>
              <a:rPr lang="en-US" sz="1100" dirty="0" err="1">
                <a:hlinkClick r:id="rId14" tooltip="Gulshani"/>
              </a:rPr>
              <a:t>Gulshani</a:t>
            </a:r>
            <a:endParaRPr lang="en-US" sz="1100" dirty="0"/>
          </a:p>
          <a:p>
            <a:r>
              <a:rPr lang="en-US" sz="1100" dirty="0" err="1">
                <a:hlinkClick r:id="rId15" tooltip="Haqqani Anjuman"/>
              </a:rPr>
              <a:t>Haqqani</a:t>
            </a:r>
            <a:r>
              <a:rPr lang="en-US" sz="1100" dirty="0">
                <a:hlinkClick r:id="rId15" tooltip="Haqqani Anjuman"/>
              </a:rPr>
              <a:t> </a:t>
            </a:r>
            <a:r>
              <a:rPr lang="en-US" sz="1100" dirty="0" err="1">
                <a:hlinkClick r:id="rId15" tooltip="Haqqani Anjuman"/>
              </a:rPr>
              <a:t>Anjuman</a:t>
            </a:r>
            <a:endParaRPr lang="en-US" sz="1100" dirty="0"/>
          </a:p>
          <a:p>
            <a:r>
              <a:rPr lang="en-US" sz="1100" dirty="0" err="1">
                <a:hlinkClick r:id="rId16" tooltip="Hurufism"/>
              </a:rPr>
              <a:t>Hurufi</a:t>
            </a:r>
            <a:endParaRPr lang="en-US" sz="1100" dirty="0"/>
          </a:p>
          <a:p>
            <a:r>
              <a:rPr lang="en-US" sz="1100" dirty="0" err="1">
                <a:hlinkClick r:id="rId17" tooltip="Idrisiyya"/>
              </a:rPr>
              <a:t>Idrisi</a:t>
            </a:r>
            <a:endParaRPr lang="en-US" sz="1100" dirty="0"/>
          </a:p>
          <a:p>
            <a:endParaRPr lang="en-US" sz="1100" dirty="0"/>
          </a:p>
          <a:p>
            <a:endParaRPr lang="en-US" dirty="0"/>
          </a:p>
          <a:p>
            <a:endParaRPr lang="en-US" dirty="0"/>
          </a:p>
        </p:txBody>
      </p:sp>
      <p:sp>
        <p:nvSpPr>
          <p:cNvPr id="6" name="Text Placeholder 5"/>
          <p:cNvSpPr>
            <a:spLocks noGrp="1"/>
          </p:cNvSpPr>
          <p:nvPr>
            <p:ph type="body" sz="half" idx="16"/>
          </p:nvPr>
        </p:nvSpPr>
        <p:spPr>
          <a:xfrm>
            <a:off x="4366858" y="2220686"/>
            <a:ext cx="3456432" cy="3997999"/>
          </a:xfrm>
        </p:spPr>
        <p:txBody>
          <a:bodyPr>
            <a:noAutofit/>
          </a:bodyPr>
          <a:lstStyle/>
          <a:p>
            <a:r>
              <a:rPr lang="en-US" sz="1100" dirty="0" err="1">
                <a:hlinkClick r:id="rId18" tooltip="Aissawa"/>
              </a:rPr>
              <a:t>Issawiyya</a:t>
            </a:r>
            <a:endParaRPr lang="en-US" sz="1100" dirty="0"/>
          </a:p>
          <a:p>
            <a:r>
              <a:rPr lang="en-US" sz="1100" dirty="0" err="1">
                <a:hlinkClick r:id="rId19" tooltip="Jelveti"/>
              </a:rPr>
              <a:t>Jelveti</a:t>
            </a:r>
            <a:endParaRPr lang="en-US" sz="1100" dirty="0"/>
          </a:p>
          <a:p>
            <a:r>
              <a:rPr lang="en-US" sz="1100" dirty="0" err="1">
                <a:hlinkClick r:id="rId20" tooltip="Jerrahi"/>
              </a:rPr>
              <a:t>Jerrahi</a:t>
            </a:r>
            <a:endParaRPr lang="en-US" sz="1100" dirty="0"/>
          </a:p>
          <a:p>
            <a:r>
              <a:rPr lang="en-US" sz="1100" dirty="0" err="1">
                <a:hlinkClick r:id="rId21" tooltip="Khalidiyya"/>
              </a:rPr>
              <a:t>Khalidi</a:t>
            </a:r>
            <a:r>
              <a:rPr lang="en-US" sz="1100" dirty="0"/>
              <a:t>  (</a:t>
            </a:r>
            <a:r>
              <a:rPr lang="en-US" sz="1100" i="1" dirty="0" err="1">
                <a:hlinkClick r:id="rId22" tooltip="Community of İskenderpaşa"/>
              </a:rPr>
              <a:t>İskenderpaşa</a:t>
            </a:r>
            <a:r>
              <a:rPr lang="en-US" sz="1100" dirty="0"/>
              <a:t> and </a:t>
            </a:r>
            <a:r>
              <a:rPr lang="en-US" sz="1100" i="1" dirty="0" err="1">
                <a:hlinkClick r:id="rId23" tooltip="İsmailağa"/>
              </a:rPr>
              <a:t>İsmailağa</a:t>
            </a:r>
            <a:r>
              <a:rPr lang="en-US" sz="1100" i="1" dirty="0"/>
              <a:t>)</a:t>
            </a:r>
            <a:endParaRPr lang="en-US" sz="1100" dirty="0"/>
          </a:p>
          <a:p>
            <a:r>
              <a:rPr lang="en-US" sz="1100" dirty="0" err="1">
                <a:hlinkClick r:id="rId24" tooltip="Khalwati order"/>
              </a:rPr>
              <a:t>Khalwati</a:t>
            </a:r>
            <a:endParaRPr lang="en-US" sz="1100" dirty="0"/>
          </a:p>
          <a:p>
            <a:r>
              <a:rPr lang="en-US" sz="1100" dirty="0" err="1">
                <a:hlinkClick r:id="rId25" tooltip="Kubrawiya"/>
              </a:rPr>
              <a:t>Kubrawi</a:t>
            </a:r>
            <a:endParaRPr lang="en-US" sz="1100" dirty="0"/>
          </a:p>
          <a:p>
            <a:r>
              <a:rPr lang="en-US" sz="1100" dirty="0" err="1">
                <a:hlinkClick r:id="rId26" tooltip="Madariyya"/>
              </a:rPr>
              <a:t>Madari</a:t>
            </a:r>
            <a:endParaRPr lang="en-US" sz="1100" dirty="0"/>
          </a:p>
          <a:p>
            <a:r>
              <a:rPr lang="en-US" sz="1100" dirty="0" err="1">
                <a:hlinkClick r:id="rId27" tooltip="Malamatiyya"/>
              </a:rPr>
              <a:t>Malamati</a:t>
            </a:r>
            <a:endParaRPr lang="en-US" sz="1100" dirty="0"/>
          </a:p>
          <a:p>
            <a:r>
              <a:rPr lang="en-US" sz="1100" dirty="0">
                <a:hlinkClick r:id="rId28" tooltip="Mevlevi Order"/>
              </a:rPr>
              <a:t>Mevlevi</a:t>
            </a:r>
            <a:endParaRPr lang="en-US" sz="1100" dirty="0"/>
          </a:p>
          <a:p>
            <a:r>
              <a:rPr lang="en-US" sz="1100" dirty="0" err="1">
                <a:hlinkClick r:id="rId29" tooltip="Mouride"/>
              </a:rPr>
              <a:t>Mouridi</a:t>
            </a:r>
            <a:endParaRPr lang="en-US" sz="1100" dirty="0"/>
          </a:p>
          <a:p>
            <a:r>
              <a:rPr lang="en-US" sz="1100" dirty="0" err="1">
                <a:hlinkClick r:id="rId30" tooltip="Noorbakshia Islam"/>
              </a:rPr>
              <a:t>Noorbakshia</a:t>
            </a:r>
            <a:endParaRPr lang="en-US" sz="1100" dirty="0"/>
          </a:p>
          <a:p>
            <a:r>
              <a:rPr lang="en-US" sz="1100" dirty="0">
                <a:hlinkClick r:id="rId31" tooltip="Naqshbandi"/>
              </a:rPr>
              <a:t>Naqshbandi</a:t>
            </a:r>
            <a:endParaRPr lang="en-US" sz="1100" dirty="0"/>
          </a:p>
          <a:p>
            <a:r>
              <a:rPr lang="en-US" sz="1100" dirty="0">
                <a:hlinkClick r:id="rId32" tooltip="Naqshbandi Haqqani Sufi Order"/>
              </a:rPr>
              <a:t>Naqshbandi </a:t>
            </a:r>
            <a:r>
              <a:rPr lang="en-US" sz="1100" dirty="0" err="1">
                <a:hlinkClick r:id="rId32" tooltip="Naqshbandi Haqqani Sufi Order"/>
              </a:rPr>
              <a:t>Haqqani</a:t>
            </a:r>
            <a:endParaRPr lang="en-US" sz="1100" dirty="0"/>
          </a:p>
          <a:p>
            <a:r>
              <a:rPr lang="en-US" sz="1100" dirty="0" err="1">
                <a:hlinkClick r:id="rId33" tooltip="Nasuhi"/>
              </a:rPr>
              <a:t>Nasuhi</a:t>
            </a:r>
            <a:endParaRPr lang="en-US" sz="1100" dirty="0"/>
          </a:p>
          <a:p>
            <a:r>
              <a:rPr lang="en-US" sz="1100" dirty="0" err="1">
                <a:hlinkClick r:id="rId34" tooltip="Ni'matullāhī"/>
              </a:rPr>
              <a:t>Ni'matullāhī</a:t>
            </a:r>
            <a:endParaRPr lang="en-US" sz="1100" dirty="0"/>
          </a:p>
        </p:txBody>
      </p:sp>
      <p:sp>
        <p:nvSpPr>
          <p:cNvPr id="8" name="Text Placeholder 7"/>
          <p:cNvSpPr>
            <a:spLocks noGrp="1"/>
          </p:cNvSpPr>
          <p:nvPr>
            <p:ph type="body" sz="half" idx="17"/>
          </p:nvPr>
        </p:nvSpPr>
        <p:spPr>
          <a:xfrm>
            <a:off x="8051801" y="2220686"/>
            <a:ext cx="3456432" cy="3998011"/>
          </a:xfrm>
        </p:spPr>
        <p:txBody>
          <a:bodyPr>
            <a:normAutofit fontScale="92500" lnSpcReduction="20000"/>
          </a:bodyPr>
          <a:lstStyle/>
          <a:p>
            <a:r>
              <a:rPr lang="en-US" sz="1200" dirty="0" err="1">
                <a:hlinkClick r:id="rId35" tooltip="Nuqtavi"/>
              </a:rPr>
              <a:t>Nuqtavi</a:t>
            </a:r>
            <a:endParaRPr lang="en-US" sz="1200" dirty="0"/>
          </a:p>
          <a:p>
            <a:r>
              <a:rPr lang="en-US" sz="1200" dirty="0" err="1">
                <a:hlinkClick r:id="rId36" tooltip="Qadiriyya"/>
              </a:rPr>
              <a:t>Qadiri</a:t>
            </a:r>
            <a:endParaRPr lang="en-US" sz="1200" dirty="0"/>
          </a:p>
          <a:p>
            <a:r>
              <a:rPr lang="en-US" sz="1200" dirty="0" err="1">
                <a:hlinkClick r:id="rId37" tooltip="Qalandariyya"/>
              </a:rPr>
              <a:t>Qalandari</a:t>
            </a:r>
            <a:endParaRPr lang="en-US" sz="1200" dirty="0"/>
          </a:p>
          <a:p>
            <a:r>
              <a:rPr lang="en-US" sz="1200" dirty="0" err="1">
                <a:hlinkClick r:id="rId38" tooltip="Rifa'i"/>
              </a:rPr>
              <a:t>Rifa'i</a:t>
            </a:r>
            <a:endParaRPr lang="en-US" sz="1200" dirty="0"/>
          </a:p>
          <a:p>
            <a:r>
              <a:rPr lang="en-US" sz="1200" dirty="0" err="1">
                <a:hlinkClick r:id="rId39" tooltip="Safaviyya"/>
              </a:rPr>
              <a:t>Safavi</a:t>
            </a:r>
            <a:endParaRPr lang="en-US" sz="1200" dirty="0"/>
          </a:p>
          <a:p>
            <a:r>
              <a:rPr lang="en-US" sz="1200" dirty="0" err="1">
                <a:hlinkClick r:id="rId40" tooltip="Sarwari Qadiri"/>
              </a:rPr>
              <a:t>Sarwari</a:t>
            </a:r>
            <a:r>
              <a:rPr lang="en-US" sz="1200" dirty="0">
                <a:hlinkClick r:id="rId40" tooltip="Sarwari Qadiri"/>
              </a:rPr>
              <a:t> </a:t>
            </a:r>
            <a:r>
              <a:rPr lang="en-US" sz="1200" dirty="0" err="1">
                <a:hlinkClick r:id="rId40" tooltip="Sarwari Qadiri"/>
              </a:rPr>
              <a:t>Qadiri</a:t>
            </a:r>
            <a:endParaRPr lang="en-US" sz="1200" dirty="0"/>
          </a:p>
          <a:p>
            <a:r>
              <a:rPr lang="en-US" sz="1200" dirty="0" err="1">
                <a:hlinkClick r:id="rId41" tooltip="Shadhili"/>
              </a:rPr>
              <a:t>Shadhili</a:t>
            </a:r>
            <a:endParaRPr lang="en-US" sz="1200" dirty="0"/>
          </a:p>
          <a:p>
            <a:r>
              <a:rPr lang="en-US" sz="1200" dirty="0" err="1">
                <a:hlinkClick r:id="rId42" tooltip="Shattari"/>
              </a:rPr>
              <a:t>Shattari</a:t>
            </a:r>
            <a:endParaRPr lang="en-US" sz="1200" dirty="0"/>
          </a:p>
          <a:p>
            <a:r>
              <a:rPr lang="en-US" sz="1200" dirty="0" err="1">
                <a:hlinkClick r:id="rId43" tooltip="Suhrawardiyya"/>
              </a:rPr>
              <a:t>Suhrawardi</a:t>
            </a:r>
            <a:endParaRPr lang="en-US" sz="1200" dirty="0"/>
          </a:p>
          <a:p>
            <a:r>
              <a:rPr lang="en-US" sz="1200" dirty="0" err="1">
                <a:hlinkClick r:id="rId44" tooltip="Sunbuli"/>
              </a:rPr>
              <a:t>Sunbuli</a:t>
            </a:r>
            <a:endParaRPr lang="en-US" sz="1200" dirty="0"/>
          </a:p>
          <a:p>
            <a:r>
              <a:rPr lang="en-US" sz="1200" dirty="0" err="1">
                <a:hlinkClick r:id="rId45" tooltip="Süleymancılar"/>
              </a:rPr>
              <a:t>Sülaymaniyya</a:t>
            </a:r>
            <a:endParaRPr lang="en-US" sz="1200" dirty="0"/>
          </a:p>
          <a:p>
            <a:r>
              <a:rPr lang="en-US" sz="1200" dirty="0">
                <a:hlinkClick r:id="rId46" tooltip="Tijaniyyah"/>
              </a:rPr>
              <a:t>Tijani</a:t>
            </a:r>
            <a:endParaRPr lang="en-US" sz="1200" dirty="0"/>
          </a:p>
          <a:p>
            <a:r>
              <a:rPr lang="en-US" sz="1200" dirty="0" err="1">
                <a:hlinkClick r:id="rId47" tooltip="Ussaki"/>
              </a:rPr>
              <a:t>Ussaki</a:t>
            </a:r>
            <a:endParaRPr lang="en-US" sz="1200" dirty="0"/>
          </a:p>
          <a:p>
            <a:r>
              <a:rPr lang="en-US" sz="1200" dirty="0" err="1">
                <a:hlinkClick r:id="rId48" tooltip="Uwaisi"/>
              </a:rPr>
              <a:t>Uwaisi</a:t>
            </a:r>
            <a:endParaRPr lang="en-US" sz="1200" dirty="0"/>
          </a:p>
          <a:p>
            <a:r>
              <a:rPr lang="en-US" sz="1200" dirty="0">
                <a:hlinkClick r:id="rId49" tooltip="Zahediyeh"/>
              </a:rPr>
              <a:t>Zahedi</a:t>
            </a:r>
            <a:endParaRPr lang="en-US" sz="1200" dirty="0"/>
          </a:p>
          <a:p>
            <a:r>
              <a:rPr lang="en-US" sz="1200" dirty="0" err="1">
                <a:hlinkClick r:id="rId50" tooltip="Mahdavia"/>
              </a:rPr>
              <a:t>Zikris</a:t>
            </a:r>
            <a:endParaRPr lang="en-US" sz="1200" dirty="0"/>
          </a:p>
          <a:p>
            <a:endParaRPr lang="en-US" dirty="0"/>
          </a:p>
        </p:txBody>
      </p:sp>
    </p:spTree>
    <p:extLst>
      <p:ext uri="{BB962C8B-B14F-4D97-AF65-F5344CB8AC3E}">
        <p14:creationId xmlns:p14="http://schemas.microsoft.com/office/powerpoint/2010/main" val="3368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Regionalism and </a:t>
            </a:r>
            <a:br>
              <a:rPr lang="en-US" dirty="0"/>
            </a:br>
            <a:r>
              <a:rPr lang="en-US" dirty="0"/>
              <a:t>Sufi networks</a:t>
            </a:r>
          </a:p>
        </p:txBody>
      </p:sp>
      <p:sp>
        <p:nvSpPr>
          <p:cNvPr id="3" name="Content Placeholder 2"/>
          <p:cNvSpPr>
            <a:spLocks noGrp="1"/>
          </p:cNvSpPr>
          <p:nvPr>
            <p:ph idx="1"/>
          </p:nvPr>
        </p:nvSpPr>
        <p:spPr>
          <a:xfrm>
            <a:off x="197224" y="2194560"/>
            <a:ext cx="4572001" cy="4024125"/>
          </a:xfrm>
        </p:spPr>
        <p:txBody>
          <a:bodyPr/>
          <a:lstStyle/>
          <a:p>
            <a:r>
              <a:rPr lang="en-US" dirty="0"/>
              <a:t>Proselytizing </a:t>
            </a:r>
          </a:p>
          <a:p>
            <a:pPr lvl="1"/>
            <a:r>
              <a:rPr lang="en-US" dirty="0" err="1"/>
              <a:t>Pir</a:t>
            </a:r>
            <a:r>
              <a:rPr lang="en-US" dirty="0"/>
              <a:t>-Murid relationship</a:t>
            </a:r>
          </a:p>
          <a:p>
            <a:pPr lvl="1"/>
            <a:r>
              <a:rPr lang="en-US" dirty="0"/>
              <a:t>Naqshbandi Order</a:t>
            </a:r>
          </a:p>
          <a:p>
            <a:r>
              <a:rPr lang="en-US" dirty="0"/>
              <a:t>Regional </a:t>
            </a:r>
            <a:r>
              <a:rPr lang="en-US" dirty="0" err="1"/>
              <a:t>Idiosyncracies</a:t>
            </a:r>
            <a:endParaRPr lang="en-US" dirty="0"/>
          </a:p>
          <a:p>
            <a:pPr lvl="1"/>
            <a:r>
              <a:rPr lang="en-US" dirty="0"/>
              <a:t> </a:t>
            </a:r>
            <a:r>
              <a:rPr lang="en-US" i="1" dirty="0" err="1"/>
              <a:t>khanaqahs</a:t>
            </a:r>
            <a:r>
              <a:rPr lang="en-US" i="1" dirty="0"/>
              <a:t> </a:t>
            </a:r>
            <a:r>
              <a:rPr lang="en-US" dirty="0"/>
              <a:t>often found adjoined to shrines of saints, mosques and madrasas</a:t>
            </a:r>
          </a:p>
          <a:p>
            <a:pPr lvl="1"/>
            <a:r>
              <a:rPr lang="en-US" dirty="0"/>
              <a:t>Berber asceticism</a:t>
            </a:r>
          </a:p>
        </p:txBody>
      </p:sp>
      <p:pic>
        <p:nvPicPr>
          <p:cNvPr id="5" name="Picture 4"/>
          <p:cNvPicPr>
            <a:picLocks noChangeAspect="1"/>
          </p:cNvPicPr>
          <p:nvPr/>
        </p:nvPicPr>
        <p:blipFill>
          <a:blip r:embed="rId3"/>
          <a:stretch>
            <a:fillRect/>
          </a:stretch>
        </p:blipFill>
        <p:spPr>
          <a:xfrm>
            <a:off x="4769225" y="2467756"/>
            <a:ext cx="7230969" cy="3477732"/>
          </a:xfrm>
          <a:prstGeom prst="rect">
            <a:avLst/>
          </a:prstGeom>
        </p:spPr>
      </p:pic>
    </p:spTree>
    <p:extLst>
      <p:ext uri="{BB962C8B-B14F-4D97-AF65-F5344CB8AC3E}">
        <p14:creationId xmlns:p14="http://schemas.microsoft.com/office/powerpoint/2010/main" val="324869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err="1"/>
              <a:t>sufi</a:t>
            </a:r>
            <a:r>
              <a:rPr lang="en-US" dirty="0"/>
              <a:t> saint? asceticism</a:t>
            </a:r>
          </a:p>
        </p:txBody>
      </p:sp>
      <p:sp>
        <p:nvSpPr>
          <p:cNvPr id="3" name="Content Placeholder 2"/>
          <p:cNvSpPr>
            <a:spLocks noGrp="1"/>
          </p:cNvSpPr>
          <p:nvPr>
            <p:ph idx="1"/>
          </p:nvPr>
        </p:nvSpPr>
        <p:spPr/>
        <p:txBody>
          <a:bodyPr/>
          <a:lstStyle/>
          <a:p>
            <a:r>
              <a:rPr lang="en-US" dirty="0"/>
              <a:t>Discernment</a:t>
            </a:r>
          </a:p>
          <a:p>
            <a:pPr lvl="1"/>
            <a:r>
              <a:rPr lang="en-US" dirty="0"/>
              <a:t>clarity of thought/spiritual vision</a:t>
            </a:r>
          </a:p>
          <a:p>
            <a:r>
              <a:rPr lang="en-US" dirty="0"/>
              <a:t>“the Moroccan rural Sufi tradition” vs. “the urban Sufi tradition of Andalusia”</a:t>
            </a:r>
          </a:p>
          <a:p>
            <a:pPr lvl="1"/>
            <a:r>
              <a:rPr lang="en-US" dirty="0"/>
              <a:t>Abu </a:t>
            </a:r>
            <a:r>
              <a:rPr lang="en-US" dirty="0" err="1"/>
              <a:t>Ya’za</a:t>
            </a:r>
            <a:r>
              <a:rPr lang="en-US" dirty="0"/>
              <a:t>: “unlettered reclusive Berber ascetic and Friend of God whose supplication was heard and answered by God” vs. “Mystical teaching of the eastern lands of Iraq and Persia”</a:t>
            </a:r>
          </a:p>
          <a:p>
            <a:pPr lvl="1"/>
            <a:r>
              <a:rPr lang="en-US" dirty="0"/>
              <a:t>How else is Abu </a:t>
            </a:r>
            <a:r>
              <a:rPr lang="en-US" dirty="0" err="1"/>
              <a:t>Ya’za</a:t>
            </a:r>
            <a:r>
              <a:rPr lang="en-US" dirty="0"/>
              <a:t> described?</a:t>
            </a:r>
          </a:p>
          <a:p>
            <a:r>
              <a:rPr lang="en-US" dirty="0"/>
              <a:t>Does asceticism (“extreme piety” or “severe asceticism”) relate to an “elevated spiritual state” and/or the ability to enact “miracles”?</a:t>
            </a:r>
          </a:p>
        </p:txBody>
      </p:sp>
    </p:spTree>
    <p:extLst>
      <p:ext uri="{BB962C8B-B14F-4D97-AF65-F5344CB8AC3E}">
        <p14:creationId xmlns:p14="http://schemas.microsoft.com/office/powerpoint/2010/main" val="5765625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1084</TotalTime>
  <Words>827</Words>
  <Application>Microsoft Office PowerPoint</Application>
  <PresentationFormat>Widescreen</PresentationFormat>
  <Paragraphs>144</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Times New Roman</vt:lpstr>
      <vt:lpstr>Vapor Trail</vt:lpstr>
      <vt:lpstr>Islamic Sainthood? An Introduction to sufism</vt:lpstr>
      <vt:lpstr>What is sufism?</vt:lpstr>
      <vt:lpstr>Tasawwuf (تصوف): Islamic Mysticism</vt:lpstr>
      <vt:lpstr>Approximate chronology</vt:lpstr>
      <vt:lpstr>Tariqa (طريق): Sufi orders</vt:lpstr>
      <vt:lpstr>PowerPoint Presentation</vt:lpstr>
      <vt:lpstr>Modern-day sufi orders</vt:lpstr>
      <vt:lpstr>Regionalism and  Sufi networks</vt:lpstr>
      <vt:lpstr>What Makes a sufi saint? asceticism</vt:lpstr>
      <vt:lpstr>What makes a sufi saint? Veneration</vt:lpstr>
      <vt:lpstr>What makes a sufi saint? Cult status</vt:lpstr>
      <vt:lpstr>What makes a sufi saint? Localism</vt:lpstr>
      <vt:lpstr>What makes a sufi saint? mediation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Sainthood? An Introduction to sufism</dc:title>
  <dc:creator>Allyssa Metzger</dc:creator>
  <cp:lastModifiedBy>Allyssa Metzger</cp:lastModifiedBy>
  <cp:revision>27</cp:revision>
  <dcterms:created xsi:type="dcterms:W3CDTF">2016-04-17T17:47:07Z</dcterms:created>
  <dcterms:modified xsi:type="dcterms:W3CDTF">2016-04-19T13:22:01Z</dcterms:modified>
</cp:coreProperties>
</file>