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33"/>
    <p:restoredTop sz="74722"/>
  </p:normalViewPr>
  <p:slideViewPr>
    <p:cSldViewPr snapToGrid="0" snapToObjects="1">
      <p:cViewPr varScale="1">
        <p:scale>
          <a:sx n="65" d="100"/>
          <a:sy n="65" d="100"/>
        </p:scale>
        <p:origin x="232" y="10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5E573-823D-F848-BDF1-C76B4E0DD5B1}" type="datetimeFigureOut">
              <a:rPr lang="en-US" smtClean="0"/>
              <a:t>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7BFB2-C52D-E14F-832F-26393176478E}" type="slidenum">
              <a:rPr lang="en-US" smtClean="0"/>
              <a:t>‹#›</a:t>
            </a:fld>
            <a:endParaRPr lang="en-US"/>
          </a:p>
        </p:txBody>
      </p:sp>
    </p:spTree>
    <p:extLst>
      <p:ext uri="{BB962C8B-B14F-4D97-AF65-F5344CB8AC3E}">
        <p14:creationId xmlns:p14="http://schemas.microsoft.com/office/powerpoint/2010/main" val="25101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“Description: A person a group, or an organization, acting toward a goal, adjusts their behavior in response to delayed feedback. If they are not conscious of the delay, they end up taking more corrective action than needed, or (sometimes) just giving up because they cannot see that any progress is being</a:t>
            </a:r>
          </a:p>
          <a:p>
            <a:r>
              <a:rPr lang="en-US" sz="1200" kern="1200" dirty="0">
                <a:solidFill>
                  <a:schemeClr val="tx1"/>
                </a:solidFill>
                <a:effectLst/>
                <a:latin typeface="+mn-lt"/>
                <a:ea typeface="+mn-ea"/>
                <a:cs typeface="+mn-cs"/>
              </a:rPr>
              <a:t>made.”</a:t>
            </a:r>
          </a:p>
          <a:p>
            <a:endParaRPr lang="en-US" dirty="0"/>
          </a:p>
        </p:txBody>
      </p:sp>
      <p:sp>
        <p:nvSpPr>
          <p:cNvPr id="4" name="Slide Number Placeholder 3"/>
          <p:cNvSpPr>
            <a:spLocks noGrp="1"/>
          </p:cNvSpPr>
          <p:nvPr>
            <p:ph type="sldNum" sz="quarter" idx="5"/>
          </p:nvPr>
        </p:nvSpPr>
        <p:spPr/>
        <p:txBody>
          <a:bodyPr/>
          <a:lstStyle/>
          <a:p>
            <a:fld id="{2F87BFB2-C52D-E14F-832F-26393176478E}" type="slidenum">
              <a:rPr lang="en-US" smtClean="0"/>
              <a:t>4</a:t>
            </a:fld>
            <a:endParaRPr lang="en-US"/>
          </a:p>
        </p:txBody>
      </p:sp>
    </p:spTree>
    <p:extLst>
      <p:ext uri="{BB962C8B-B14F-4D97-AF65-F5344CB8AC3E}">
        <p14:creationId xmlns:p14="http://schemas.microsoft.com/office/powerpoint/2010/main" val="411392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Growth approaches a limit which can be eliminated or pushed into the future if the firm, or individual, invests in additional "capacity." But the investment must be aggressive and sufficiently rapid to forestall reduced growth, or else it will, never get made. Oftentimes, key goals or performance standards are lowered to justify underinvestment. When this happens, there is a self-fulfilling prophecy where lower goals lead to lower expectations; which are then borne out by poor performance caused by underinvestment."</a:t>
            </a:r>
          </a:p>
        </p:txBody>
      </p:sp>
      <p:sp>
        <p:nvSpPr>
          <p:cNvPr id="4" name="Slide Number Placeholder 3"/>
          <p:cNvSpPr>
            <a:spLocks noGrp="1"/>
          </p:cNvSpPr>
          <p:nvPr>
            <p:ph type="sldNum" sz="quarter" idx="5"/>
          </p:nvPr>
        </p:nvSpPr>
        <p:spPr/>
        <p:txBody>
          <a:bodyPr/>
          <a:lstStyle/>
          <a:p>
            <a:fld id="{2F87BFB2-C52D-E14F-832F-26393176478E}" type="slidenum">
              <a:rPr lang="en-US" smtClean="0"/>
              <a:t>13</a:t>
            </a:fld>
            <a:endParaRPr lang="en-US"/>
          </a:p>
        </p:txBody>
      </p:sp>
    </p:spTree>
    <p:extLst>
      <p:ext uri="{BB962C8B-B14F-4D97-AF65-F5344CB8AC3E}">
        <p14:creationId xmlns:p14="http://schemas.microsoft.com/office/powerpoint/2010/main" val="63321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Helvetica" pitchFamily="2" charset="0"/>
              </a:rPr>
              <a:t>“Description: A process feeds on itself to produce a period of accelerating</a:t>
            </a:r>
          </a:p>
          <a:p>
            <a:r>
              <a:rPr lang="en-US" sz="1200" dirty="0">
                <a:latin typeface="Helvetica" pitchFamily="2" charset="0"/>
              </a:rPr>
              <a:t>growth or expansion. Then the growth begins to slow ( often inexplicably to the</a:t>
            </a:r>
          </a:p>
          <a:p>
            <a:r>
              <a:rPr lang="en-US" sz="1200" dirty="0">
                <a:latin typeface="Helvetica" pitchFamily="2" charset="0"/>
              </a:rPr>
              <a:t>participants in the system) and eventually comes to a halt, and may even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itchFamily="2" charset="0"/>
              </a:rPr>
              <a:t>reverse itself and begin an accelerating collapse.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growth phase. is caused by a reinforcing feedback process ( or by several</a:t>
            </a:r>
          </a:p>
          <a:p>
            <a:r>
              <a:rPr lang="en-US" sz="1200" kern="1200" dirty="0">
                <a:solidFill>
                  <a:schemeClr val="tx1"/>
                </a:solidFill>
                <a:effectLst/>
                <a:latin typeface="+mn-lt"/>
                <a:ea typeface="+mn-ea"/>
                <a:cs typeface="+mn-cs"/>
              </a:rPr>
              <a:t>reinforcing feedback processes). The slowing arises due to a balancing process</a:t>
            </a:r>
          </a:p>
          <a:p>
            <a:r>
              <a:rPr lang="en-US" sz="1200" kern="1200" dirty="0">
                <a:solidFill>
                  <a:schemeClr val="tx1"/>
                </a:solidFill>
                <a:effectLst/>
                <a:latin typeface="+mn-lt"/>
                <a:ea typeface="+mn-ea"/>
                <a:cs typeface="+mn-cs"/>
              </a:rPr>
              <a:t>brought into play as a "limit" is approached. The limit cart be a resource constraint,</a:t>
            </a:r>
          </a:p>
          <a:p>
            <a:r>
              <a:rPr lang="en-US" sz="1200" kern="1200" dirty="0">
                <a:solidFill>
                  <a:schemeClr val="tx1"/>
                </a:solidFill>
                <a:effectLst/>
                <a:latin typeface="+mn-lt"/>
                <a:ea typeface="+mn-ea"/>
                <a:cs typeface="+mn-cs"/>
              </a:rPr>
              <a:t>or an external or internal response to growth. The accelerating collapse</a:t>
            </a:r>
          </a:p>
          <a:p>
            <a:r>
              <a:rPr lang="en-US" sz="1200" kern="1200" dirty="0">
                <a:solidFill>
                  <a:schemeClr val="tx1"/>
                </a:solidFill>
                <a:effectLst/>
                <a:latin typeface="+mn-lt"/>
                <a:ea typeface="+mn-ea"/>
                <a:cs typeface="+mn-cs"/>
              </a:rPr>
              <a:t>(when it occurs) arises from the reinforcing process operating in reverse, to generate</a:t>
            </a:r>
          </a:p>
          <a:p>
            <a:r>
              <a:rPr lang="en-US" sz="1200" kern="1200" dirty="0">
                <a:solidFill>
                  <a:schemeClr val="tx1"/>
                </a:solidFill>
                <a:effectLst/>
                <a:latin typeface="+mn-lt"/>
                <a:ea typeface="+mn-ea"/>
                <a:cs typeface="+mn-cs"/>
              </a:rPr>
              <a:t>more and more contraction.”</a:t>
            </a:r>
          </a:p>
          <a:p>
            <a:endParaRPr lang="en-US" sz="1200" dirty="0">
              <a:latin typeface="Helvetica" pitchFamily="2" charset="0"/>
            </a:endParaRPr>
          </a:p>
        </p:txBody>
      </p:sp>
      <p:sp>
        <p:nvSpPr>
          <p:cNvPr id="4" name="Slide Number Placeholder 3"/>
          <p:cNvSpPr>
            <a:spLocks noGrp="1"/>
          </p:cNvSpPr>
          <p:nvPr>
            <p:ph type="sldNum" sz="quarter" idx="5"/>
          </p:nvPr>
        </p:nvSpPr>
        <p:spPr/>
        <p:txBody>
          <a:bodyPr/>
          <a:lstStyle/>
          <a:p>
            <a:fld id="{2F87BFB2-C52D-E14F-832F-26393176478E}" type="slidenum">
              <a:rPr lang="en-US" smtClean="0"/>
              <a:t>5</a:t>
            </a:fld>
            <a:endParaRPr lang="en-US"/>
          </a:p>
        </p:txBody>
      </p:sp>
    </p:spTree>
    <p:extLst>
      <p:ext uri="{BB962C8B-B14F-4D97-AF65-F5344CB8AC3E}">
        <p14:creationId xmlns:p14="http://schemas.microsoft.com/office/powerpoint/2010/main" val="29874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“Description: A short-term "solution" is used to correct a problem, with seemingly</a:t>
            </a:r>
          </a:p>
          <a:p>
            <a:r>
              <a:rPr lang="en-US" sz="1200" kern="1200" dirty="0">
                <a:solidFill>
                  <a:schemeClr val="tx1"/>
                </a:solidFill>
                <a:effectLst/>
                <a:latin typeface="+mn-lt"/>
                <a:ea typeface="+mn-ea"/>
                <a:cs typeface="+mn-cs"/>
              </a:rPr>
              <a:t>positive immediate results. As this correction is used more and more,</a:t>
            </a:r>
          </a:p>
          <a:p>
            <a:r>
              <a:rPr lang="en-US" sz="1200" kern="1200" dirty="0">
                <a:solidFill>
                  <a:schemeClr val="tx1"/>
                </a:solidFill>
                <a:effectLst/>
                <a:latin typeface="+mn-lt"/>
                <a:ea typeface="+mn-ea"/>
                <a:cs typeface="+mn-cs"/>
              </a:rPr>
              <a:t>more fundamental long-term corrective measures are used less and less. Over</a:t>
            </a:r>
          </a:p>
          <a:p>
            <a:r>
              <a:rPr lang="en-US" sz="1200" kern="1200" dirty="0">
                <a:solidFill>
                  <a:schemeClr val="tx1"/>
                </a:solidFill>
                <a:effectLst/>
                <a:latin typeface="+mn-lt"/>
                <a:ea typeface="+mn-ea"/>
                <a:cs typeface="+mn-cs"/>
              </a:rPr>
              <a:t>time, the capabilities for the fundamental solution may atrophy or become disabled,</a:t>
            </a:r>
          </a:p>
          <a:p>
            <a:r>
              <a:rPr lang="en-US" sz="1200" kern="1200" dirty="0">
                <a:solidFill>
                  <a:schemeClr val="tx1"/>
                </a:solidFill>
                <a:effectLst/>
                <a:latin typeface="+mn-lt"/>
                <a:ea typeface="+mn-ea"/>
                <a:cs typeface="+mn-cs"/>
              </a:rPr>
              <a:t>leading to even greater reliance on the symptomatic solution.”</a:t>
            </a:r>
          </a:p>
          <a:p>
            <a:endParaRPr lang="en-US" dirty="0"/>
          </a:p>
        </p:txBody>
      </p:sp>
      <p:sp>
        <p:nvSpPr>
          <p:cNvPr id="4" name="Slide Number Placeholder 3"/>
          <p:cNvSpPr>
            <a:spLocks noGrp="1"/>
          </p:cNvSpPr>
          <p:nvPr>
            <p:ph type="sldNum" sz="quarter" idx="5"/>
          </p:nvPr>
        </p:nvSpPr>
        <p:spPr/>
        <p:txBody>
          <a:bodyPr/>
          <a:lstStyle/>
          <a:p>
            <a:fld id="{2F87BFB2-C52D-E14F-832F-26393176478E}" type="slidenum">
              <a:rPr lang="en-US" smtClean="0"/>
              <a:t>6</a:t>
            </a:fld>
            <a:endParaRPr lang="en-US"/>
          </a:p>
        </p:txBody>
      </p:sp>
    </p:spTree>
    <p:extLst>
      <p:ext uri="{BB962C8B-B14F-4D97-AF65-F5344CB8AC3E}">
        <p14:creationId xmlns:p14="http://schemas.microsoft.com/office/powerpoint/2010/main" val="414020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area where shifting the burden structures are so common and so pernicious</a:t>
            </a:r>
          </a:p>
          <a:p>
            <a:r>
              <a:rPr lang="en-US" sz="1200" kern="1200" dirty="0">
                <a:solidFill>
                  <a:schemeClr val="tx1"/>
                </a:solidFill>
                <a:effectLst/>
                <a:latin typeface="+mn-lt"/>
                <a:ea typeface="+mn-ea"/>
                <a:cs typeface="+mn-cs"/>
              </a:rPr>
              <a:t>that it warrants special notice is when outside "intervenors" try to help</a:t>
            </a:r>
          </a:p>
          <a:p>
            <a:r>
              <a:rPr lang="en-US" sz="1200" kern="1200" dirty="0">
                <a:solidFill>
                  <a:schemeClr val="tx1"/>
                </a:solidFill>
                <a:effectLst/>
                <a:latin typeface="+mn-lt"/>
                <a:ea typeface="+mn-ea"/>
                <a:cs typeface="+mn-cs"/>
              </a:rPr>
              <a:t>solve problems. The intervention attempts to ameliorate obvious problem</a:t>
            </a:r>
          </a:p>
          <a:p>
            <a:r>
              <a:rPr lang="en-US" sz="1200" kern="1200" dirty="0">
                <a:solidFill>
                  <a:schemeClr val="tx1"/>
                </a:solidFill>
                <a:effectLst/>
                <a:latin typeface="+mn-lt"/>
                <a:ea typeface="+mn-ea"/>
                <a:cs typeface="+mn-cs"/>
              </a:rPr>
              <a:t>symptoms, and does so so successfully that the people within the system never</a:t>
            </a:r>
          </a:p>
          <a:p>
            <a:r>
              <a:rPr lang="en-US" sz="1200" kern="1200" dirty="0">
                <a:solidFill>
                  <a:schemeClr val="tx1"/>
                </a:solidFill>
                <a:effectLst/>
                <a:latin typeface="+mn-lt"/>
                <a:ea typeface="+mn-ea"/>
                <a:cs typeface="+mn-cs"/>
              </a:rPr>
              <a:t>learn how to deal with the problems themselves.”</a:t>
            </a:r>
          </a:p>
          <a:p>
            <a:endParaRPr lang="en-US" dirty="0"/>
          </a:p>
        </p:txBody>
      </p:sp>
      <p:sp>
        <p:nvSpPr>
          <p:cNvPr id="4" name="Slide Number Placeholder 3"/>
          <p:cNvSpPr>
            <a:spLocks noGrp="1"/>
          </p:cNvSpPr>
          <p:nvPr>
            <p:ph type="sldNum" sz="quarter" idx="5"/>
          </p:nvPr>
        </p:nvSpPr>
        <p:spPr/>
        <p:txBody>
          <a:bodyPr/>
          <a:lstStyle/>
          <a:p>
            <a:fld id="{2F87BFB2-C52D-E14F-832F-26393176478E}" type="slidenum">
              <a:rPr lang="en-US" smtClean="0"/>
              <a:t>7</a:t>
            </a:fld>
            <a:endParaRPr lang="en-US"/>
          </a:p>
        </p:txBody>
      </p:sp>
    </p:spTree>
    <p:extLst>
      <p:ext uri="{BB962C8B-B14F-4D97-AF65-F5344CB8AC3E}">
        <p14:creationId xmlns:p14="http://schemas.microsoft.com/office/powerpoint/2010/main" val="358820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“Description: A shifting the burden type of structure in which the short-term</a:t>
            </a:r>
          </a:p>
          <a:p>
            <a:r>
              <a:rPr lang="en-US" sz="1200" kern="1200" dirty="0">
                <a:solidFill>
                  <a:schemeClr val="tx1"/>
                </a:solidFill>
                <a:effectLst/>
                <a:latin typeface="+mn-lt"/>
                <a:ea typeface="+mn-ea"/>
                <a:cs typeface="+mn-cs"/>
              </a:rPr>
              <a:t>solution involves letting a long-term, fundamental goal decline.”</a:t>
            </a:r>
          </a:p>
          <a:p>
            <a:endParaRPr lang="en-US" dirty="0"/>
          </a:p>
        </p:txBody>
      </p:sp>
      <p:sp>
        <p:nvSpPr>
          <p:cNvPr id="4" name="Slide Number Placeholder 3"/>
          <p:cNvSpPr>
            <a:spLocks noGrp="1"/>
          </p:cNvSpPr>
          <p:nvPr>
            <p:ph type="sldNum" sz="quarter" idx="5"/>
          </p:nvPr>
        </p:nvSpPr>
        <p:spPr/>
        <p:txBody>
          <a:bodyPr/>
          <a:lstStyle/>
          <a:p>
            <a:fld id="{2F87BFB2-C52D-E14F-832F-26393176478E}" type="slidenum">
              <a:rPr lang="en-US" smtClean="0"/>
              <a:t>8</a:t>
            </a:fld>
            <a:endParaRPr lang="en-US"/>
          </a:p>
        </p:txBody>
      </p:sp>
    </p:spTree>
    <p:extLst>
      <p:ext uri="{BB962C8B-B14F-4D97-AF65-F5344CB8AC3E}">
        <p14:creationId xmlns:p14="http://schemas.microsoft.com/office/powerpoint/2010/main" val="3923243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“Description: Two people or organizations each see their welfare as depending on a relative advantage over the other. Whenever one side gets ahead, the other is more threatened, leading it to act more aggressively to reestablish its advantage, which threatens the first, increasing its aggressiveness, and so on. Often each side sees its own aggressive behavior as a defensive response to the other’s aggression; but each side acting “in defense” results in a buildup that goes far beyond either side’s desires. “</a:t>
            </a:r>
            <a:endParaRPr lang="en-US" dirty="0"/>
          </a:p>
        </p:txBody>
      </p:sp>
      <p:sp>
        <p:nvSpPr>
          <p:cNvPr id="4" name="Slide Number Placeholder 3"/>
          <p:cNvSpPr>
            <a:spLocks noGrp="1"/>
          </p:cNvSpPr>
          <p:nvPr>
            <p:ph type="sldNum" sz="quarter" idx="5"/>
          </p:nvPr>
        </p:nvSpPr>
        <p:spPr/>
        <p:txBody>
          <a:bodyPr/>
          <a:lstStyle/>
          <a:p>
            <a:fld id="{2F87BFB2-C52D-E14F-832F-26393176478E}" type="slidenum">
              <a:rPr lang="en-US" smtClean="0"/>
              <a:t>9</a:t>
            </a:fld>
            <a:endParaRPr lang="en-US"/>
          </a:p>
        </p:txBody>
      </p:sp>
    </p:spTree>
    <p:extLst>
      <p:ext uri="{BB962C8B-B14F-4D97-AF65-F5344CB8AC3E}">
        <p14:creationId xmlns:p14="http://schemas.microsoft.com/office/powerpoint/2010/main" val="655854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“Description: Two activities compete for limited support or resources. The more successful one becomes, the more support it gains, thereby starving the other.”</a:t>
            </a:r>
          </a:p>
          <a:p>
            <a:endParaRPr lang="en-US" dirty="0"/>
          </a:p>
        </p:txBody>
      </p:sp>
      <p:sp>
        <p:nvSpPr>
          <p:cNvPr id="4" name="Slide Number Placeholder 3"/>
          <p:cNvSpPr>
            <a:spLocks noGrp="1"/>
          </p:cNvSpPr>
          <p:nvPr>
            <p:ph type="sldNum" sz="quarter" idx="5"/>
          </p:nvPr>
        </p:nvSpPr>
        <p:spPr/>
        <p:txBody>
          <a:bodyPr/>
          <a:lstStyle/>
          <a:p>
            <a:fld id="{2F87BFB2-C52D-E14F-832F-26393176478E}" type="slidenum">
              <a:rPr lang="en-US" smtClean="0"/>
              <a:t>10</a:t>
            </a:fld>
            <a:endParaRPr lang="en-US"/>
          </a:p>
        </p:txBody>
      </p:sp>
    </p:spTree>
    <p:extLst>
      <p:ext uri="{BB962C8B-B14F-4D97-AF65-F5344CB8AC3E}">
        <p14:creationId xmlns:p14="http://schemas.microsoft.com/office/powerpoint/2010/main" val="214422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“Description: Individuals use a commonly available but limited resource solely</a:t>
            </a:r>
          </a:p>
          <a:p>
            <a:r>
              <a:rPr lang="en-US" sz="1200" kern="1200" dirty="0">
                <a:solidFill>
                  <a:schemeClr val="tx1"/>
                </a:solidFill>
                <a:effectLst/>
                <a:latin typeface="+mn-lt"/>
                <a:ea typeface="+mn-ea"/>
                <a:cs typeface="+mn-cs"/>
              </a:rPr>
              <a:t>on the basis of individual need. At first they are rewarded for using it; eventually,</a:t>
            </a:r>
          </a:p>
          <a:p>
            <a:r>
              <a:rPr lang="en-US" sz="1200" kern="1200" dirty="0">
                <a:solidFill>
                  <a:schemeClr val="tx1"/>
                </a:solidFill>
                <a:effectLst/>
                <a:latin typeface="+mn-lt"/>
                <a:ea typeface="+mn-ea"/>
                <a:cs typeface="+mn-cs"/>
              </a:rPr>
              <a:t>they get diminishing returns, which causes them to intensify their efforts.</a:t>
            </a:r>
          </a:p>
          <a:p>
            <a:r>
              <a:rPr lang="en-US" sz="1200" kern="1200" dirty="0">
                <a:solidFill>
                  <a:schemeClr val="tx1"/>
                </a:solidFill>
                <a:effectLst/>
                <a:latin typeface="+mn-lt"/>
                <a:ea typeface="+mn-ea"/>
                <a:cs typeface="+mn-cs"/>
              </a:rPr>
              <a:t>Eventually, the resource is either significantly depleted, eroded, or entirely used</a:t>
            </a:r>
          </a:p>
          <a:p>
            <a:r>
              <a:rPr lang="en-US" sz="1200" kern="1200" dirty="0">
                <a:solidFill>
                  <a:schemeClr val="tx1"/>
                </a:solidFill>
                <a:effectLst/>
                <a:latin typeface="+mn-lt"/>
                <a:ea typeface="+mn-ea"/>
                <a:cs typeface="+mn-cs"/>
              </a:rPr>
              <a:t>up.”</a:t>
            </a:r>
          </a:p>
          <a:p>
            <a:endParaRPr lang="en-US" dirty="0"/>
          </a:p>
        </p:txBody>
      </p:sp>
      <p:sp>
        <p:nvSpPr>
          <p:cNvPr id="4" name="Slide Number Placeholder 3"/>
          <p:cNvSpPr>
            <a:spLocks noGrp="1"/>
          </p:cNvSpPr>
          <p:nvPr>
            <p:ph type="sldNum" sz="quarter" idx="5"/>
          </p:nvPr>
        </p:nvSpPr>
        <p:spPr/>
        <p:txBody>
          <a:bodyPr/>
          <a:lstStyle/>
          <a:p>
            <a:fld id="{2F87BFB2-C52D-E14F-832F-26393176478E}" type="slidenum">
              <a:rPr lang="en-US" smtClean="0"/>
              <a:t>11</a:t>
            </a:fld>
            <a:endParaRPr lang="en-US"/>
          </a:p>
        </p:txBody>
      </p:sp>
    </p:spTree>
    <p:extLst>
      <p:ext uri="{BB962C8B-B14F-4D97-AF65-F5344CB8AC3E}">
        <p14:creationId xmlns:p14="http://schemas.microsoft.com/office/powerpoint/2010/main" val="138477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“Description: A fix, effective in the short term, has unforeseen long-term consequences</a:t>
            </a:r>
          </a:p>
          <a:p>
            <a:r>
              <a:rPr lang="en-US" sz="1200" kern="1200" dirty="0">
                <a:solidFill>
                  <a:schemeClr val="tx1"/>
                </a:solidFill>
                <a:effectLst/>
                <a:latin typeface="+mn-lt"/>
                <a:ea typeface="+mn-ea"/>
                <a:cs typeface="+mn-cs"/>
              </a:rPr>
              <a:t>which may require even more use of the same fix.”</a:t>
            </a:r>
          </a:p>
          <a:p>
            <a:endParaRPr lang="en-US" dirty="0"/>
          </a:p>
        </p:txBody>
      </p:sp>
      <p:sp>
        <p:nvSpPr>
          <p:cNvPr id="4" name="Slide Number Placeholder 3"/>
          <p:cNvSpPr>
            <a:spLocks noGrp="1"/>
          </p:cNvSpPr>
          <p:nvPr>
            <p:ph type="sldNum" sz="quarter" idx="5"/>
          </p:nvPr>
        </p:nvSpPr>
        <p:spPr/>
        <p:txBody>
          <a:bodyPr/>
          <a:lstStyle/>
          <a:p>
            <a:fld id="{2F87BFB2-C52D-E14F-832F-26393176478E}" type="slidenum">
              <a:rPr lang="en-US" smtClean="0"/>
              <a:t>12</a:t>
            </a:fld>
            <a:endParaRPr lang="en-US"/>
          </a:p>
        </p:txBody>
      </p:sp>
    </p:spTree>
    <p:extLst>
      <p:ext uri="{BB962C8B-B14F-4D97-AF65-F5344CB8AC3E}">
        <p14:creationId xmlns:p14="http://schemas.microsoft.com/office/powerpoint/2010/main" val="62544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BD88-B772-5942-9123-C04EF11501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0E424E-C850-424D-8C0A-2860A69686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211901-357E-464C-A315-8D8AA8BF3FDC}"/>
              </a:ext>
            </a:extLst>
          </p:cNvPr>
          <p:cNvSpPr>
            <a:spLocks noGrp="1"/>
          </p:cNvSpPr>
          <p:nvPr>
            <p:ph type="dt" sz="half" idx="10"/>
          </p:nvPr>
        </p:nvSpPr>
        <p:spPr/>
        <p:txBody>
          <a:bodyPr/>
          <a:lstStyle/>
          <a:p>
            <a:fld id="{56694916-15A3-3846-AC0E-740D6804F002}" type="datetimeFigureOut">
              <a:rPr lang="en-US" smtClean="0"/>
              <a:t>2/7/21</a:t>
            </a:fld>
            <a:endParaRPr lang="en-US"/>
          </a:p>
        </p:txBody>
      </p:sp>
      <p:sp>
        <p:nvSpPr>
          <p:cNvPr id="5" name="Footer Placeholder 4">
            <a:extLst>
              <a:ext uri="{FF2B5EF4-FFF2-40B4-BE49-F238E27FC236}">
                <a16:creationId xmlns:a16="http://schemas.microsoft.com/office/drawing/2014/main" id="{0F75128C-37F7-274D-81F6-1CEB99FD8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38C39-FA1C-2F4D-9DFB-CF29EAAAC60E}"/>
              </a:ext>
            </a:extLst>
          </p:cNvPr>
          <p:cNvSpPr>
            <a:spLocks noGrp="1"/>
          </p:cNvSpPr>
          <p:nvPr>
            <p:ph type="sldNum" sz="quarter" idx="12"/>
          </p:nvPr>
        </p:nvSpPr>
        <p:spPr/>
        <p:txBody>
          <a:bodyPr/>
          <a:lstStyle/>
          <a:p>
            <a:fld id="{BA6FE6EE-B557-E84F-8452-09B36131D713}" type="slidenum">
              <a:rPr lang="en-US" smtClean="0"/>
              <a:t>‹#›</a:t>
            </a:fld>
            <a:endParaRPr lang="en-US"/>
          </a:p>
        </p:txBody>
      </p:sp>
    </p:spTree>
    <p:extLst>
      <p:ext uri="{BB962C8B-B14F-4D97-AF65-F5344CB8AC3E}">
        <p14:creationId xmlns:p14="http://schemas.microsoft.com/office/powerpoint/2010/main" val="324926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BD86-D9C5-0546-9380-777F2CA183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DF349C-9DC6-3B43-BABB-0DE1D51EC9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BBCBD-BD80-124D-A1FA-8B2ED285174B}"/>
              </a:ext>
            </a:extLst>
          </p:cNvPr>
          <p:cNvSpPr>
            <a:spLocks noGrp="1"/>
          </p:cNvSpPr>
          <p:nvPr>
            <p:ph type="dt" sz="half" idx="10"/>
          </p:nvPr>
        </p:nvSpPr>
        <p:spPr/>
        <p:txBody>
          <a:bodyPr/>
          <a:lstStyle/>
          <a:p>
            <a:fld id="{56694916-15A3-3846-AC0E-740D6804F002}" type="datetimeFigureOut">
              <a:rPr lang="en-US" smtClean="0"/>
              <a:t>2/7/21</a:t>
            </a:fld>
            <a:endParaRPr lang="en-US"/>
          </a:p>
        </p:txBody>
      </p:sp>
      <p:sp>
        <p:nvSpPr>
          <p:cNvPr id="5" name="Footer Placeholder 4">
            <a:extLst>
              <a:ext uri="{FF2B5EF4-FFF2-40B4-BE49-F238E27FC236}">
                <a16:creationId xmlns:a16="http://schemas.microsoft.com/office/drawing/2014/main" id="{32741DAC-58BA-9342-8904-85E6B8DDF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35E37-20CC-1D4D-9517-058CDF085D2E}"/>
              </a:ext>
            </a:extLst>
          </p:cNvPr>
          <p:cNvSpPr>
            <a:spLocks noGrp="1"/>
          </p:cNvSpPr>
          <p:nvPr>
            <p:ph type="sldNum" sz="quarter" idx="12"/>
          </p:nvPr>
        </p:nvSpPr>
        <p:spPr/>
        <p:txBody>
          <a:bodyPr/>
          <a:lstStyle/>
          <a:p>
            <a:fld id="{BA6FE6EE-B557-E84F-8452-09B36131D713}" type="slidenum">
              <a:rPr lang="en-US" smtClean="0"/>
              <a:t>‹#›</a:t>
            </a:fld>
            <a:endParaRPr lang="en-US"/>
          </a:p>
        </p:txBody>
      </p:sp>
    </p:spTree>
    <p:extLst>
      <p:ext uri="{BB962C8B-B14F-4D97-AF65-F5344CB8AC3E}">
        <p14:creationId xmlns:p14="http://schemas.microsoft.com/office/powerpoint/2010/main" val="4846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E0D31-1C84-3649-B88C-19C687DB06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880F6A-E1CE-D74C-94FC-7F1E1A6165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E27FE-1894-EA42-8050-A08D059A3650}"/>
              </a:ext>
            </a:extLst>
          </p:cNvPr>
          <p:cNvSpPr>
            <a:spLocks noGrp="1"/>
          </p:cNvSpPr>
          <p:nvPr>
            <p:ph type="dt" sz="half" idx="10"/>
          </p:nvPr>
        </p:nvSpPr>
        <p:spPr/>
        <p:txBody>
          <a:bodyPr/>
          <a:lstStyle/>
          <a:p>
            <a:fld id="{56694916-15A3-3846-AC0E-740D6804F002}" type="datetimeFigureOut">
              <a:rPr lang="en-US" smtClean="0"/>
              <a:t>2/7/21</a:t>
            </a:fld>
            <a:endParaRPr lang="en-US"/>
          </a:p>
        </p:txBody>
      </p:sp>
      <p:sp>
        <p:nvSpPr>
          <p:cNvPr id="5" name="Footer Placeholder 4">
            <a:extLst>
              <a:ext uri="{FF2B5EF4-FFF2-40B4-BE49-F238E27FC236}">
                <a16:creationId xmlns:a16="http://schemas.microsoft.com/office/drawing/2014/main" id="{477F5766-E35D-AE41-A258-0DAA219A8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B70E1-79E5-A446-A60C-FACFCFABCCFE}"/>
              </a:ext>
            </a:extLst>
          </p:cNvPr>
          <p:cNvSpPr>
            <a:spLocks noGrp="1"/>
          </p:cNvSpPr>
          <p:nvPr>
            <p:ph type="sldNum" sz="quarter" idx="12"/>
          </p:nvPr>
        </p:nvSpPr>
        <p:spPr/>
        <p:txBody>
          <a:bodyPr/>
          <a:lstStyle/>
          <a:p>
            <a:fld id="{BA6FE6EE-B557-E84F-8452-09B36131D713}" type="slidenum">
              <a:rPr lang="en-US" smtClean="0"/>
              <a:t>‹#›</a:t>
            </a:fld>
            <a:endParaRPr lang="en-US"/>
          </a:p>
        </p:txBody>
      </p:sp>
    </p:spTree>
    <p:extLst>
      <p:ext uri="{BB962C8B-B14F-4D97-AF65-F5344CB8AC3E}">
        <p14:creationId xmlns:p14="http://schemas.microsoft.com/office/powerpoint/2010/main" val="83317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9685-1546-284C-8E3C-B13BE0F01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91AFAC-93B0-D04B-815C-153D8C5057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B8161-A04D-BE40-BBC0-3758E6C95815}"/>
              </a:ext>
            </a:extLst>
          </p:cNvPr>
          <p:cNvSpPr>
            <a:spLocks noGrp="1"/>
          </p:cNvSpPr>
          <p:nvPr>
            <p:ph type="dt" sz="half" idx="10"/>
          </p:nvPr>
        </p:nvSpPr>
        <p:spPr/>
        <p:txBody>
          <a:bodyPr/>
          <a:lstStyle/>
          <a:p>
            <a:fld id="{56694916-15A3-3846-AC0E-740D6804F002}" type="datetimeFigureOut">
              <a:rPr lang="en-US" smtClean="0"/>
              <a:t>2/7/21</a:t>
            </a:fld>
            <a:endParaRPr lang="en-US"/>
          </a:p>
        </p:txBody>
      </p:sp>
      <p:sp>
        <p:nvSpPr>
          <p:cNvPr id="5" name="Footer Placeholder 4">
            <a:extLst>
              <a:ext uri="{FF2B5EF4-FFF2-40B4-BE49-F238E27FC236}">
                <a16:creationId xmlns:a16="http://schemas.microsoft.com/office/drawing/2014/main" id="{72A7FF50-8CFC-5342-B206-078170CB2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BF044-6EF8-9A4D-90F5-9849D6D75FCB}"/>
              </a:ext>
            </a:extLst>
          </p:cNvPr>
          <p:cNvSpPr>
            <a:spLocks noGrp="1"/>
          </p:cNvSpPr>
          <p:nvPr>
            <p:ph type="sldNum" sz="quarter" idx="12"/>
          </p:nvPr>
        </p:nvSpPr>
        <p:spPr/>
        <p:txBody>
          <a:bodyPr/>
          <a:lstStyle/>
          <a:p>
            <a:fld id="{BA6FE6EE-B557-E84F-8452-09B36131D713}" type="slidenum">
              <a:rPr lang="en-US" smtClean="0"/>
              <a:t>‹#›</a:t>
            </a:fld>
            <a:endParaRPr lang="en-US"/>
          </a:p>
        </p:txBody>
      </p:sp>
    </p:spTree>
    <p:extLst>
      <p:ext uri="{BB962C8B-B14F-4D97-AF65-F5344CB8AC3E}">
        <p14:creationId xmlns:p14="http://schemas.microsoft.com/office/powerpoint/2010/main" val="422317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DCA4-966E-3640-AB71-97AE0697BC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2F899B-8F12-DE41-8F76-D93946D65F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3E1D40-9217-814A-BF78-BAE342CD9B5A}"/>
              </a:ext>
            </a:extLst>
          </p:cNvPr>
          <p:cNvSpPr>
            <a:spLocks noGrp="1"/>
          </p:cNvSpPr>
          <p:nvPr>
            <p:ph type="dt" sz="half" idx="10"/>
          </p:nvPr>
        </p:nvSpPr>
        <p:spPr/>
        <p:txBody>
          <a:bodyPr/>
          <a:lstStyle/>
          <a:p>
            <a:fld id="{56694916-15A3-3846-AC0E-740D6804F002}" type="datetimeFigureOut">
              <a:rPr lang="en-US" smtClean="0"/>
              <a:t>2/7/21</a:t>
            </a:fld>
            <a:endParaRPr lang="en-US"/>
          </a:p>
        </p:txBody>
      </p:sp>
      <p:sp>
        <p:nvSpPr>
          <p:cNvPr id="5" name="Footer Placeholder 4">
            <a:extLst>
              <a:ext uri="{FF2B5EF4-FFF2-40B4-BE49-F238E27FC236}">
                <a16:creationId xmlns:a16="http://schemas.microsoft.com/office/drawing/2014/main" id="{802BA399-67E8-6048-957B-47116C6D2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64D6C-8ECE-444D-8549-32B11916C6CD}"/>
              </a:ext>
            </a:extLst>
          </p:cNvPr>
          <p:cNvSpPr>
            <a:spLocks noGrp="1"/>
          </p:cNvSpPr>
          <p:nvPr>
            <p:ph type="sldNum" sz="quarter" idx="12"/>
          </p:nvPr>
        </p:nvSpPr>
        <p:spPr/>
        <p:txBody>
          <a:bodyPr/>
          <a:lstStyle/>
          <a:p>
            <a:fld id="{BA6FE6EE-B557-E84F-8452-09B36131D713}" type="slidenum">
              <a:rPr lang="en-US" smtClean="0"/>
              <a:t>‹#›</a:t>
            </a:fld>
            <a:endParaRPr lang="en-US"/>
          </a:p>
        </p:txBody>
      </p:sp>
    </p:spTree>
    <p:extLst>
      <p:ext uri="{BB962C8B-B14F-4D97-AF65-F5344CB8AC3E}">
        <p14:creationId xmlns:p14="http://schemas.microsoft.com/office/powerpoint/2010/main" val="400516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82B4-0027-7F4A-BF12-C544DD6E7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48EB1A-240E-FE43-A2FE-A5FA8E4C08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A16888-3256-314B-B0A0-13C977E0F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F8C41A-CC31-E94A-9010-828CE32F615E}"/>
              </a:ext>
            </a:extLst>
          </p:cNvPr>
          <p:cNvSpPr>
            <a:spLocks noGrp="1"/>
          </p:cNvSpPr>
          <p:nvPr>
            <p:ph type="dt" sz="half" idx="10"/>
          </p:nvPr>
        </p:nvSpPr>
        <p:spPr/>
        <p:txBody>
          <a:bodyPr/>
          <a:lstStyle/>
          <a:p>
            <a:fld id="{56694916-15A3-3846-AC0E-740D6804F002}" type="datetimeFigureOut">
              <a:rPr lang="en-US" smtClean="0"/>
              <a:t>2/7/21</a:t>
            </a:fld>
            <a:endParaRPr lang="en-US"/>
          </a:p>
        </p:txBody>
      </p:sp>
      <p:sp>
        <p:nvSpPr>
          <p:cNvPr id="6" name="Footer Placeholder 5">
            <a:extLst>
              <a:ext uri="{FF2B5EF4-FFF2-40B4-BE49-F238E27FC236}">
                <a16:creationId xmlns:a16="http://schemas.microsoft.com/office/drawing/2014/main" id="{7C786D21-101B-7343-84C6-FE2206944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F23F5-17B8-1741-8ED3-18F28114CBE2}"/>
              </a:ext>
            </a:extLst>
          </p:cNvPr>
          <p:cNvSpPr>
            <a:spLocks noGrp="1"/>
          </p:cNvSpPr>
          <p:nvPr>
            <p:ph type="sldNum" sz="quarter" idx="12"/>
          </p:nvPr>
        </p:nvSpPr>
        <p:spPr/>
        <p:txBody>
          <a:bodyPr/>
          <a:lstStyle/>
          <a:p>
            <a:fld id="{BA6FE6EE-B557-E84F-8452-09B36131D713}" type="slidenum">
              <a:rPr lang="en-US" smtClean="0"/>
              <a:t>‹#›</a:t>
            </a:fld>
            <a:endParaRPr lang="en-US"/>
          </a:p>
        </p:txBody>
      </p:sp>
    </p:spTree>
    <p:extLst>
      <p:ext uri="{BB962C8B-B14F-4D97-AF65-F5344CB8AC3E}">
        <p14:creationId xmlns:p14="http://schemas.microsoft.com/office/powerpoint/2010/main" val="281919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0344-C157-A547-8C36-8D44627C71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EB3BAB-1E5E-6244-91F4-F9EC03242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90523-F022-5949-914C-03F6C629B5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89E3D2-EDAA-9E4D-B381-B0193289D4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A70624-7395-E24F-AABC-56F15D120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FA536B-3EAD-5A48-A1A3-BFE37BE47359}"/>
              </a:ext>
            </a:extLst>
          </p:cNvPr>
          <p:cNvSpPr>
            <a:spLocks noGrp="1"/>
          </p:cNvSpPr>
          <p:nvPr>
            <p:ph type="dt" sz="half" idx="10"/>
          </p:nvPr>
        </p:nvSpPr>
        <p:spPr/>
        <p:txBody>
          <a:bodyPr/>
          <a:lstStyle/>
          <a:p>
            <a:fld id="{56694916-15A3-3846-AC0E-740D6804F002}" type="datetimeFigureOut">
              <a:rPr lang="en-US" smtClean="0"/>
              <a:t>2/7/21</a:t>
            </a:fld>
            <a:endParaRPr lang="en-US"/>
          </a:p>
        </p:txBody>
      </p:sp>
      <p:sp>
        <p:nvSpPr>
          <p:cNvPr id="8" name="Footer Placeholder 7">
            <a:extLst>
              <a:ext uri="{FF2B5EF4-FFF2-40B4-BE49-F238E27FC236}">
                <a16:creationId xmlns:a16="http://schemas.microsoft.com/office/drawing/2014/main" id="{6BED8331-6CF8-C74B-94C4-8D844E1BD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81FD59-676D-6A40-BB71-C9FD8FB72134}"/>
              </a:ext>
            </a:extLst>
          </p:cNvPr>
          <p:cNvSpPr>
            <a:spLocks noGrp="1"/>
          </p:cNvSpPr>
          <p:nvPr>
            <p:ph type="sldNum" sz="quarter" idx="12"/>
          </p:nvPr>
        </p:nvSpPr>
        <p:spPr/>
        <p:txBody>
          <a:bodyPr/>
          <a:lstStyle/>
          <a:p>
            <a:fld id="{BA6FE6EE-B557-E84F-8452-09B36131D713}" type="slidenum">
              <a:rPr lang="en-US" smtClean="0"/>
              <a:t>‹#›</a:t>
            </a:fld>
            <a:endParaRPr lang="en-US"/>
          </a:p>
        </p:txBody>
      </p:sp>
    </p:spTree>
    <p:extLst>
      <p:ext uri="{BB962C8B-B14F-4D97-AF65-F5344CB8AC3E}">
        <p14:creationId xmlns:p14="http://schemas.microsoft.com/office/powerpoint/2010/main" val="14913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5DA6-79F2-DA46-B575-01DFA1724E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F67157-7B27-1349-AD9F-9B93D65F598F}"/>
              </a:ext>
            </a:extLst>
          </p:cNvPr>
          <p:cNvSpPr>
            <a:spLocks noGrp="1"/>
          </p:cNvSpPr>
          <p:nvPr>
            <p:ph type="dt" sz="half" idx="10"/>
          </p:nvPr>
        </p:nvSpPr>
        <p:spPr/>
        <p:txBody>
          <a:bodyPr/>
          <a:lstStyle/>
          <a:p>
            <a:fld id="{56694916-15A3-3846-AC0E-740D6804F002}" type="datetimeFigureOut">
              <a:rPr lang="en-US" smtClean="0"/>
              <a:t>2/7/21</a:t>
            </a:fld>
            <a:endParaRPr lang="en-US"/>
          </a:p>
        </p:txBody>
      </p:sp>
      <p:sp>
        <p:nvSpPr>
          <p:cNvPr id="4" name="Footer Placeholder 3">
            <a:extLst>
              <a:ext uri="{FF2B5EF4-FFF2-40B4-BE49-F238E27FC236}">
                <a16:creationId xmlns:a16="http://schemas.microsoft.com/office/drawing/2014/main" id="{8E016B6F-63C3-1946-BBD4-315F21FC21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D3527-973E-DF49-BE98-E445E3D639F5}"/>
              </a:ext>
            </a:extLst>
          </p:cNvPr>
          <p:cNvSpPr>
            <a:spLocks noGrp="1"/>
          </p:cNvSpPr>
          <p:nvPr>
            <p:ph type="sldNum" sz="quarter" idx="12"/>
          </p:nvPr>
        </p:nvSpPr>
        <p:spPr/>
        <p:txBody>
          <a:bodyPr/>
          <a:lstStyle/>
          <a:p>
            <a:fld id="{BA6FE6EE-B557-E84F-8452-09B36131D713}" type="slidenum">
              <a:rPr lang="en-US" smtClean="0"/>
              <a:t>‹#›</a:t>
            </a:fld>
            <a:endParaRPr lang="en-US"/>
          </a:p>
        </p:txBody>
      </p:sp>
    </p:spTree>
    <p:extLst>
      <p:ext uri="{BB962C8B-B14F-4D97-AF65-F5344CB8AC3E}">
        <p14:creationId xmlns:p14="http://schemas.microsoft.com/office/powerpoint/2010/main" val="98805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F6F1F7-36C6-F646-9C22-6CF290C9BC9B}"/>
              </a:ext>
            </a:extLst>
          </p:cNvPr>
          <p:cNvSpPr>
            <a:spLocks noGrp="1"/>
          </p:cNvSpPr>
          <p:nvPr>
            <p:ph type="dt" sz="half" idx="10"/>
          </p:nvPr>
        </p:nvSpPr>
        <p:spPr/>
        <p:txBody>
          <a:bodyPr/>
          <a:lstStyle/>
          <a:p>
            <a:fld id="{56694916-15A3-3846-AC0E-740D6804F002}" type="datetimeFigureOut">
              <a:rPr lang="en-US" smtClean="0"/>
              <a:t>2/7/21</a:t>
            </a:fld>
            <a:endParaRPr lang="en-US"/>
          </a:p>
        </p:txBody>
      </p:sp>
      <p:sp>
        <p:nvSpPr>
          <p:cNvPr id="3" name="Footer Placeholder 2">
            <a:extLst>
              <a:ext uri="{FF2B5EF4-FFF2-40B4-BE49-F238E27FC236}">
                <a16:creationId xmlns:a16="http://schemas.microsoft.com/office/drawing/2014/main" id="{83FFCA49-F2C4-814D-895C-6F92E374EA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D38941-EB2A-2342-91B4-77E68438FDD5}"/>
              </a:ext>
            </a:extLst>
          </p:cNvPr>
          <p:cNvSpPr>
            <a:spLocks noGrp="1"/>
          </p:cNvSpPr>
          <p:nvPr>
            <p:ph type="sldNum" sz="quarter" idx="12"/>
          </p:nvPr>
        </p:nvSpPr>
        <p:spPr/>
        <p:txBody>
          <a:bodyPr/>
          <a:lstStyle/>
          <a:p>
            <a:fld id="{BA6FE6EE-B557-E84F-8452-09B36131D713}" type="slidenum">
              <a:rPr lang="en-US" smtClean="0"/>
              <a:t>‹#›</a:t>
            </a:fld>
            <a:endParaRPr lang="en-US"/>
          </a:p>
        </p:txBody>
      </p:sp>
    </p:spTree>
    <p:extLst>
      <p:ext uri="{BB962C8B-B14F-4D97-AF65-F5344CB8AC3E}">
        <p14:creationId xmlns:p14="http://schemas.microsoft.com/office/powerpoint/2010/main" val="60764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B10B-BD1C-284B-A29E-10F8EFA3B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6C648B-37E2-5948-A2FD-7E247A72B4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4535C2-9F61-6C4D-85B2-29B236B2A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5CBD9-AA62-4E4D-AB10-DC251ECC7C6A}"/>
              </a:ext>
            </a:extLst>
          </p:cNvPr>
          <p:cNvSpPr>
            <a:spLocks noGrp="1"/>
          </p:cNvSpPr>
          <p:nvPr>
            <p:ph type="dt" sz="half" idx="10"/>
          </p:nvPr>
        </p:nvSpPr>
        <p:spPr/>
        <p:txBody>
          <a:bodyPr/>
          <a:lstStyle/>
          <a:p>
            <a:fld id="{56694916-15A3-3846-AC0E-740D6804F002}" type="datetimeFigureOut">
              <a:rPr lang="en-US" smtClean="0"/>
              <a:t>2/7/21</a:t>
            </a:fld>
            <a:endParaRPr lang="en-US"/>
          </a:p>
        </p:txBody>
      </p:sp>
      <p:sp>
        <p:nvSpPr>
          <p:cNvPr id="6" name="Footer Placeholder 5">
            <a:extLst>
              <a:ext uri="{FF2B5EF4-FFF2-40B4-BE49-F238E27FC236}">
                <a16:creationId xmlns:a16="http://schemas.microsoft.com/office/drawing/2014/main" id="{568B594E-41A8-7340-BEAD-72C29C0D1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C84CB-48A5-4849-9D99-DC7572972119}"/>
              </a:ext>
            </a:extLst>
          </p:cNvPr>
          <p:cNvSpPr>
            <a:spLocks noGrp="1"/>
          </p:cNvSpPr>
          <p:nvPr>
            <p:ph type="sldNum" sz="quarter" idx="12"/>
          </p:nvPr>
        </p:nvSpPr>
        <p:spPr/>
        <p:txBody>
          <a:bodyPr/>
          <a:lstStyle/>
          <a:p>
            <a:fld id="{BA6FE6EE-B557-E84F-8452-09B36131D713}" type="slidenum">
              <a:rPr lang="en-US" smtClean="0"/>
              <a:t>‹#›</a:t>
            </a:fld>
            <a:endParaRPr lang="en-US"/>
          </a:p>
        </p:txBody>
      </p:sp>
    </p:spTree>
    <p:extLst>
      <p:ext uri="{BB962C8B-B14F-4D97-AF65-F5344CB8AC3E}">
        <p14:creationId xmlns:p14="http://schemas.microsoft.com/office/powerpoint/2010/main" val="78339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C558F-A425-7443-A7C0-6E0D085EA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BD5B39-7411-6442-8D26-A6BC36E4B9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95339A-2298-1546-9D16-2B817E527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B83CD8-B28B-F448-A6D3-F693C1DD0F8C}"/>
              </a:ext>
            </a:extLst>
          </p:cNvPr>
          <p:cNvSpPr>
            <a:spLocks noGrp="1"/>
          </p:cNvSpPr>
          <p:nvPr>
            <p:ph type="dt" sz="half" idx="10"/>
          </p:nvPr>
        </p:nvSpPr>
        <p:spPr/>
        <p:txBody>
          <a:bodyPr/>
          <a:lstStyle/>
          <a:p>
            <a:fld id="{56694916-15A3-3846-AC0E-740D6804F002}" type="datetimeFigureOut">
              <a:rPr lang="en-US" smtClean="0"/>
              <a:t>2/7/21</a:t>
            </a:fld>
            <a:endParaRPr lang="en-US"/>
          </a:p>
        </p:txBody>
      </p:sp>
      <p:sp>
        <p:nvSpPr>
          <p:cNvPr id="6" name="Footer Placeholder 5">
            <a:extLst>
              <a:ext uri="{FF2B5EF4-FFF2-40B4-BE49-F238E27FC236}">
                <a16:creationId xmlns:a16="http://schemas.microsoft.com/office/drawing/2014/main" id="{F2A0C18E-854C-4640-BC0E-00ABA5AEE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60133-A88F-B24F-B8EA-066FE044253C}"/>
              </a:ext>
            </a:extLst>
          </p:cNvPr>
          <p:cNvSpPr>
            <a:spLocks noGrp="1"/>
          </p:cNvSpPr>
          <p:nvPr>
            <p:ph type="sldNum" sz="quarter" idx="12"/>
          </p:nvPr>
        </p:nvSpPr>
        <p:spPr/>
        <p:txBody>
          <a:bodyPr/>
          <a:lstStyle/>
          <a:p>
            <a:fld id="{BA6FE6EE-B557-E84F-8452-09B36131D713}" type="slidenum">
              <a:rPr lang="en-US" smtClean="0"/>
              <a:t>‹#›</a:t>
            </a:fld>
            <a:endParaRPr lang="en-US"/>
          </a:p>
        </p:txBody>
      </p:sp>
    </p:spTree>
    <p:extLst>
      <p:ext uri="{BB962C8B-B14F-4D97-AF65-F5344CB8AC3E}">
        <p14:creationId xmlns:p14="http://schemas.microsoft.com/office/powerpoint/2010/main" val="275467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C74E10-98C4-E34E-B3B9-E88F8D2E0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7CA269-A2A4-CE4C-8225-1BD802612F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A0D88-723A-4A46-8929-D2330C806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94916-15A3-3846-AC0E-740D6804F002}" type="datetimeFigureOut">
              <a:rPr lang="en-US" smtClean="0"/>
              <a:t>2/7/21</a:t>
            </a:fld>
            <a:endParaRPr lang="en-US"/>
          </a:p>
        </p:txBody>
      </p:sp>
      <p:sp>
        <p:nvSpPr>
          <p:cNvPr id="5" name="Footer Placeholder 4">
            <a:extLst>
              <a:ext uri="{FF2B5EF4-FFF2-40B4-BE49-F238E27FC236}">
                <a16:creationId xmlns:a16="http://schemas.microsoft.com/office/drawing/2014/main" id="{AD84C31E-D249-814F-BE0A-28524C8F9B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354D11-BCEA-F043-8EDA-45849ABEC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FE6EE-B557-E84F-8452-09B36131D713}" type="slidenum">
              <a:rPr lang="en-US" smtClean="0"/>
              <a:t>‹#›</a:t>
            </a:fld>
            <a:endParaRPr lang="en-US"/>
          </a:p>
        </p:txBody>
      </p:sp>
    </p:spTree>
    <p:extLst>
      <p:ext uri="{BB962C8B-B14F-4D97-AF65-F5344CB8AC3E}">
        <p14:creationId xmlns:p14="http://schemas.microsoft.com/office/powerpoint/2010/main" val="1209229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D4E0-CCA8-2940-BBAD-2D19DCF8600F}"/>
              </a:ext>
            </a:extLst>
          </p:cNvPr>
          <p:cNvSpPr>
            <a:spLocks noGrp="1"/>
          </p:cNvSpPr>
          <p:nvPr>
            <p:ph type="ctrTitle"/>
          </p:nvPr>
        </p:nvSpPr>
        <p:spPr>
          <a:xfrm>
            <a:off x="654571" y="3207895"/>
            <a:ext cx="9144000" cy="781753"/>
          </a:xfrm>
        </p:spPr>
        <p:txBody>
          <a:bodyPr>
            <a:normAutofit/>
          </a:bodyPr>
          <a:lstStyle/>
          <a:p>
            <a:pPr algn="l"/>
            <a:r>
              <a:rPr lang="en-US" sz="4400" dirty="0">
                <a:latin typeface="Helvetica" pitchFamily="2" charset="0"/>
              </a:rPr>
              <a:t>Peter Senge</a:t>
            </a:r>
          </a:p>
        </p:txBody>
      </p:sp>
      <p:sp>
        <p:nvSpPr>
          <p:cNvPr id="3" name="Subtitle 2">
            <a:extLst>
              <a:ext uri="{FF2B5EF4-FFF2-40B4-BE49-F238E27FC236}">
                <a16:creationId xmlns:a16="http://schemas.microsoft.com/office/drawing/2014/main" id="{C978C20A-635C-6F4B-B464-7BB86809CD59}"/>
              </a:ext>
            </a:extLst>
          </p:cNvPr>
          <p:cNvSpPr>
            <a:spLocks noGrp="1"/>
          </p:cNvSpPr>
          <p:nvPr>
            <p:ph type="subTitle" idx="1"/>
          </p:nvPr>
        </p:nvSpPr>
        <p:spPr>
          <a:xfrm>
            <a:off x="654571" y="2088839"/>
            <a:ext cx="9144000" cy="1655762"/>
          </a:xfrm>
        </p:spPr>
        <p:txBody>
          <a:bodyPr>
            <a:normAutofit/>
          </a:bodyPr>
          <a:lstStyle/>
          <a:p>
            <a:pPr algn="l"/>
            <a:r>
              <a:rPr lang="en-US" sz="4400" b="1" dirty="0">
                <a:latin typeface="Helvetica" pitchFamily="2" charset="0"/>
              </a:rPr>
              <a:t>The Fifth Discipline The Art and Practice of the Learning</a:t>
            </a:r>
          </a:p>
        </p:txBody>
      </p:sp>
      <p:sp>
        <p:nvSpPr>
          <p:cNvPr id="5" name="Title 1">
            <a:extLst>
              <a:ext uri="{FF2B5EF4-FFF2-40B4-BE49-F238E27FC236}">
                <a16:creationId xmlns:a16="http://schemas.microsoft.com/office/drawing/2014/main" id="{6586144B-929F-5948-99BC-2B6FAE4B2BC7}"/>
              </a:ext>
            </a:extLst>
          </p:cNvPr>
          <p:cNvSpPr txBox="1">
            <a:spLocks/>
          </p:cNvSpPr>
          <p:nvPr/>
        </p:nvSpPr>
        <p:spPr>
          <a:xfrm>
            <a:off x="654571" y="1319134"/>
            <a:ext cx="9144000" cy="7817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Helvetica" pitchFamily="2" charset="0"/>
              </a:rPr>
              <a:t>Week 3</a:t>
            </a:r>
          </a:p>
        </p:txBody>
      </p:sp>
      <p:sp>
        <p:nvSpPr>
          <p:cNvPr id="6" name="Title 1">
            <a:extLst>
              <a:ext uri="{FF2B5EF4-FFF2-40B4-BE49-F238E27FC236}">
                <a16:creationId xmlns:a16="http://schemas.microsoft.com/office/drawing/2014/main" id="{05C44949-BF8C-4744-BDB7-6ED01E70211A}"/>
              </a:ext>
            </a:extLst>
          </p:cNvPr>
          <p:cNvSpPr txBox="1">
            <a:spLocks/>
          </p:cNvSpPr>
          <p:nvPr/>
        </p:nvSpPr>
        <p:spPr>
          <a:xfrm>
            <a:off x="654571" y="6056026"/>
            <a:ext cx="10498111" cy="7817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latin typeface="Helvetica" pitchFamily="2" charset="0"/>
              </a:rPr>
              <a:t>ENG-SCI 26: Humanity and its Futures: Systems Thinking Approaches</a:t>
            </a:r>
          </a:p>
        </p:txBody>
      </p:sp>
    </p:spTree>
    <p:extLst>
      <p:ext uri="{BB962C8B-B14F-4D97-AF65-F5344CB8AC3E}">
        <p14:creationId xmlns:p14="http://schemas.microsoft.com/office/powerpoint/2010/main" val="4132117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BBAA300-32C3-C84B-B06A-B1096E0256DA}"/>
              </a:ext>
            </a:extLst>
          </p:cNvPr>
          <p:cNvSpPr txBox="1">
            <a:spLocks/>
          </p:cNvSpPr>
          <p:nvPr/>
        </p:nvSpPr>
        <p:spPr>
          <a:xfrm>
            <a:off x="594610" y="2081319"/>
            <a:ext cx="10676364" cy="3252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Helvetica" pitchFamily="2" charset="0"/>
            </a:endParaRPr>
          </a:p>
        </p:txBody>
      </p:sp>
      <p:sp>
        <p:nvSpPr>
          <p:cNvPr id="7" name="Subtitle 2">
            <a:extLst>
              <a:ext uri="{FF2B5EF4-FFF2-40B4-BE49-F238E27FC236}">
                <a16:creationId xmlns:a16="http://schemas.microsoft.com/office/drawing/2014/main" id="{6343E5A7-9005-8242-8286-69FE962B3C7B}"/>
              </a:ext>
            </a:extLst>
          </p:cNvPr>
          <p:cNvSpPr txBox="1">
            <a:spLocks/>
          </p:cNvSpPr>
          <p:nvPr/>
        </p:nvSpPr>
        <p:spPr>
          <a:xfrm>
            <a:off x="1524000" y="1236126"/>
            <a:ext cx="9144000" cy="781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Helvetica" pitchFamily="2" charset="0"/>
              </a:rPr>
              <a:t>SUCCESS TO THE SUCCESSFUL</a:t>
            </a:r>
          </a:p>
        </p:txBody>
      </p:sp>
      <p:sp>
        <p:nvSpPr>
          <p:cNvPr id="11" name="Title 1">
            <a:extLst>
              <a:ext uri="{FF2B5EF4-FFF2-40B4-BE49-F238E27FC236}">
                <a16:creationId xmlns:a16="http://schemas.microsoft.com/office/drawing/2014/main" id="{19A06D26-91CA-294C-A9A2-DF02194F4B00}"/>
              </a:ext>
            </a:extLst>
          </p:cNvPr>
          <p:cNvSpPr txBox="1">
            <a:spLocks/>
          </p:cNvSpPr>
          <p:nvPr/>
        </p:nvSpPr>
        <p:spPr>
          <a:xfrm>
            <a:off x="541602" y="75608"/>
            <a:ext cx="9130748" cy="54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Helvetica" pitchFamily="2" charset="0"/>
              </a:rPr>
              <a:t>Appendix 2-</a:t>
            </a:r>
            <a:r>
              <a:rPr lang="en-US" sz="2400" dirty="0">
                <a:latin typeface="Helvetica" pitchFamily="2" charset="0"/>
              </a:rPr>
              <a:t>Systems Archetypes</a:t>
            </a:r>
          </a:p>
        </p:txBody>
      </p:sp>
      <p:pic>
        <p:nvPicPr>
          <p:cNvPr id="3" name="Picture 2" descr="Diagram&#10;&#10;Description automatically generated">
            <a:extLst>
              <a:ext uri="{FF2B5EF4-FFF2-40B4-BE49-F238E27FC236}">
                <a16:creationId xmlns:a16="http://schemas.microsoft.com/office/drawing/2014/main" id="{55F328B2-B408-534E-AE14-F47F4F53E139}"/>
              </a:ext>
            </a:extLst>
          </p:cNvPr>
          <p:cNvPicPr>
            <a:picLocks noChangeAspect="1"/>
          </p:cNvPicPr>
          <p:nvPr/>
        </p:nvPicPr>
        <p:blipFill>
          <a:blip r:embed="rId3"/>
          <a:stretch>
            <a:fillRect/>
          </a:stretch>
        </p:blipFill>
        <p:spPr>
          <a:xfrm>
            <a:off x="3200400" y="1627002"/>
            <a:ext cx="5791200" cy="4737100"/>
          </a:xfrm>
          <a:prstGeom prst="rect">
            <a:avLst/>
          </a:prstGeom>
        </p:spPr>
      </p:pic>
    </p:spTree>
    <p:extLst>
      <p:ext uri="{BB962C8B-B14F-4D97-AF65-F5344CB8AC3E}">
        <p14:creationId xmlns:p14="http://schemas.microsoft.com/office/powerpoint/2010/main" val="395853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BBAA300-32C3-C84B-B06A-B1096E0256DA}"/>
              </a:ext>
            </a:extLst>
          </p:cNvPr>
          <p:cNvSpPr txBox="1">
            <a:spLocks/>
          </p:cNvSpPr>
          <p:nvPr/>
        </p:nvSpPr>
        <p:spPr>
          <a:xfrm>
            <a:off x="594610" y="2081319"/>
            <a:ext cx="10676364" cy="3252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Helvetica" pitchFamily="2" charset="0"/>
            </a:endParaRPr>
          </a:p>
        </p:txBody>
      </p:sp>
      <p:sp>
        <p:nvSpPr>
          <p:cNvPr id="7" name="Subtitle 2">
            <a:extLst>
              <a:ext uri="{FF2B5EF4-FFF2-40B4-BE49-F238E27FC236}">
                <a16:creationId xmlns:a16="http://schemas.microsoft.com/office/drawing/2014/main" id="{6343E5A7-9005-8242-8286-69FE962B3C7B}"/>
              </a:ext>
            </a:extLst>
          </p:cNvPr>
          <p:cNvSpPr txBox="1">
            <a:spLocks/>
          </p:cNvSpPr>
          <p:nvPr/>
        </p:nvSpPr>
        <p:spPr>
          <a:xfrm>
            <a:off x="1524000" y="1236126"/>
            <a:ext cx="9144000" cy="781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Helvetica" pitchFamily="2" charset="0"/>
              </a:rPr>
              <a:t>TRAGEDY OF THE COMMONS </a:t>
            </a:r>
          </a:p>
        </p:txBody>
      </p:sp>
      <p:sp>
        <p:nvSpPr>
          <p:cNvPr id="11" name="Title 1">
            <a:extLst>
              <a:ext uri="{FF2B5EF4-FFF2-40B4-BE49-F238E27FC236}">
                <a16:creationId xmlns:a16="http://schemas.microsoft.com/office/drawing/2014/main" id="{19A06D26-91CA-294C-A9A2-DF02194F4B00}"/>
              </a:ext>
            </a:extLst>
          </p:cNvPr>
          <p:cNvSpPr txBox="1">
            <a:spLocks/>
          </p:cNvSpPr>
          <p:nvPr/>
        </p:nvSpPr>
        <p:spPr>
          <a:xfrm>
            <a:off x="541602" y="75608"/>
            <a:ext cx="9130748" cy="54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Helvetica" pitchFamily="2" charset="0"/>
              </a:rPr>
              <a:t>Appendix 2-</a:t>
            </a:r>
            <a:r>
              <a:rPr lang="en-US" sz="2400" dirty="0">
                <a:latin typeface="Helvetica" pitchFamily="2" charset="0"/>
              </a:rPr>
              <a:t>Systems Archetypes</a:t>
            </a:r>
          </a:p>
        </p:txBody>
      </p:sp>
      <p:pic>
        <p:nvPicPr>
          <p:cNvPr id="3" name="Picture 2" descr="Diagram&#10;&#10;Description automatically generated">
            <a:extLst>
              <a:ext uri="{FF2B5EF4-FFF2-40B4-BE49-F238E27FC236}">
                <a16:creationId xmlns:a16="http://schemas.microsoft.com/office/drawing/2014/main" id="{BB140F6D-F262-344A-B467-689E43A6D21C}"/>
              </a:ext>
            </a:extLst>
          </p:cNvPr>
          <p:cNvPicPr>
            <a:picLocks noChangeAspect="1"/>
          </p:cNvPicPr>
          <p:nvPr/>
        </p:nvPicPr>
        <p:blipFill>
          <a:blip r:embed="rId3"/>
          <a:stretch>
            <a:fillRect/>
          </a:stretch>
        </p:blipFill>
        <p:spPr>
          <a:xfrm>
            <a:off x="3592498" y="1770384"/>
            <a:ext cx="5007003" cy="5087616"/>
          </a:xfrm>
          <a:prstGeom prst="rect">
            <a:avLst/>
          </a:prstGeom>
        </p:spPr>
      </p:pic>
    </p:spTree>
    <p:extLst>
      <p:ext uri="{BB962C8B-B14F-4D97-AF65-F5344CB8AC3E}">
        <p14:creationId xmlns:p14="http://schemas.microsoft.com/office/powerpoint/2010/main" val="334815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BBAA300-32C3-C84B-B06A-B1096E0256DA}"/>
              </a:ext>
            </a:extLst>
          </p:cNvPr>
          <p:cNvSpPr txBox="1">
            <a:spLocks/>
          </p:cNvSpPr>
          <p:nvPr/>
        </p:nvSpPr>
        <p:spPr>
          <a:xfrm>
            <a:off x="594610" y="2081319"/>
            <a:ext cx="10676364" cy="3252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Helvetica" pitchFamily="2" charset="0"/>
            </a:endParaRPr>
          </a:p>
        </p:txBody>
      </p:sp>
      <p:sp>
        <p:nvSpPr>
          <p:cNvPr id="7" name="Subtitle 2">
            <a:extLst>
              <a:ext uri="{FF2B5EF4-FFF2-40B4-BE49-F238E27FC236}">
                <a16:creationId xmlns:a16="http://schemas.microsoft.com/office/drawing/2014/main" id="{6343E5A7-9005-8242-8286-69FE962B3C7B}"/>
              </a:ext>
            </a:extLst>
          </p:cNvPr>
          <p:cNvSpPr txBox="1">
            <a:spLocks/>
          </p:cNvSpPr>
          <p:nvPr/>
        </p:nvSpPr>
        <p:spPr>
          <a:xfrm>
            <a:off x="1524000" y="1236126"/>
            <a:ext cx="9144000" cy="781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Helvetica" pitchFamily="2" charset="0"/>
              </a:rPr>
              <a:t>FIXES THAT FAIL</a:t>
            </a:r>
          </a:p>
        </p:txBody>
      </p:sp>
      <p:sp>
        <p:nvSpPr>
          <p:cNvPr id="11" name="Title 1">
            <a:extLst>
              <a:ext uri="{FF2B5EF4-FFF2-40B4-BE49-F238E27FC236}">
                <a16:creationId xmlns:a16="http://schemas.microsoft.com/office/drawing/2014/main" id="{19A06D26-91CA-294C-A9A2-DF02194F4B00}"/>
              </a:ext>
            </a:extLst>
          </p:cNvPr>
          <p:cNvSpPr txBox="1">
            <a:spLocks/>
          </p:cNvSpPr>
          <p:nvPr/>
        </p:nvSpPr>
        <p:spPr>
          <a:xfrm>
            <a:off x="541602" y="75608"/>
            <a:ext cx="9130748" cy="54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Helvetica" pitchFamily="2" charset="0"/>
              </a:rPr>
              <a:t>Appendix 2-</a:t>
            </a:r>
            <a:r>
              <a:rPr lang="en-US" sz="2400" dirty="0">
                <a:latin typeface="Helvetica" pitchFamily="2" charset="0"/>
              </a:rPr>
              <a:t>Systems Archetypes</a:t>
            </a:r>
          </a:p>
        </p:txBody>
      </p:sp>
      <p:pic>
        <p:nvPicPr>
          <p:cNvPr id="3" name="Picture 2" descr="Diagram&#10;&#10;Description automatically generated">
            <a:extLst>
              <a:ext uri="{FF2B5EF4-FFF2-40B4-BE49-F238E27FC236}">
                <a16:creationId xmlns:a16="http://schemas.microsoft.com/office/drawing/2014/main" id="{02AB552A-9854-7A4F-9D07-6125936C81D1}"/>
              </a:ext>
            </a:extLst>
          </p:cNvPr>
          <p:cNvPicPr>
            <a:picLocks noChangeAspect="1"/>
          </p:cNvPicPr>
          <p:nvPr/>
        </p:nvPicPr>
        <p:blipFill>
          <a:blip r:embed="rId3"/>
          <a:stretch>
            <a:fillRect/>
          </a:stretch>
        </p:blipFill>
        <p:spPr>
          <a:xfrm>
            <a:off x="3790950" y="1803676"/>
            <a:ext cx="4610100" cy="4483100"/>
          </a:xfrm>
          <a:prstGeom prst="rect">
            <a:avLst/>
          </a:prstGeom>
        </p:spPr>
      </p:pic>
    </p:spTree>
    <p:extLst>
      <p:ext uri="{BB962C8B-B14F-4D97-AF65-F5344CB8AC3E}">
        <p14:creationId xmlns:p14="http://schemas.microsoft.com/office/powerpoint/2010/main" val="294173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BBAA300-32C3-C84B-B06A-B1096E0256DA}"/>
              </a:ext>
            </a:extLst>
          </p:cNvPr>
          <p:cNvSpPr txBox="1">
            <a:spLocks/>
          </p:cNvSpPr>
          <p:nvPr/>
        </p:nvSpPr>
        <p:spPr>
          <a:xfrm>
            <a:off x="594610" y="2081319"/>
            <a:ext cx="10676364" cy="3252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Helvetica" pitchFamily="2" charset="0"/>
            </a:endParaRPr>
          </a:p>
        </p:txBody>
      </p:sp>
      <p:sp>
        <p:nvSpPr>
          <p:cNvPr id="7" name="Subtitle 2">
            <a:extLst>
              <a:ext uri="{FF2B5EF4-FFF2-40B4-BE49-F238E27FC236}">
                <a16:creationId xmlns:a16="http://schemas.microsoft.com/office/drawing/2014/main" id="{6343E5A7-9005-8242-8286-69FE962B3C7B}"/>
              </a:ext>
            </a:extLst>
          </p:cNvPr>
          <p:cNvSpPr txBox="1">
            <a:spLocks/>
          </p:cNvSpPr>
          <p:nvPr/>
        </p:nvSpPr>
        <p:spPr>
          <a:xfrm>
            <a:off x="1524000" y="1236126"/>
            <a:ext cx="9144000" cy="781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Helvetica" pitchFamily="2" charset="0"/>
              </a:rPr>
              <a:t>GROWTH AND UNDERINVESTMENT</a:t>
            </a:r>
          </a:p>
        </p:txBody>
      </p:sp>
      <p:sp>
        <p:nvSpPr>
          <p:cNvPr id="11" name="Title 1">
            <a:extLst>
              <a:ext uri="{FF2B5EF4-FFF2-40B4-BE49-F238E27FC236}">
                <a16:creationId xmlns:a16="http://schemas.microsoft.com/office/drawing/2014/main" id="{19A06D26-91CA-294C-A9A2-DF02194F4B00}"/>
              </a:ext>
            </a:extLst>
          </p:cNvPr>
          <p:cNvSpPr txBox="1">
            <a:spLocks/>
          </p:cNvSpPr>
          <p:nvPr/>
        </p:nvSpPr>
        <p:spPr>
          <a:xfrm>
            <a:off x="541602" y="75608"/>
            <a:ext cx="9130748" cy="54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Helvetica" pitchFamily="2" charset="0"/>
              </a:rPr>
              <a:t>Appendix 2-</a:t>
            </a:r>
            <a:r>
              <a:rPr lang="en-US" sz="2400" dirty="0">
                <a:latin typeface="Helvetica" pitchFamily="2" charset="0"/>
              </a:rPr>
              <a:t>Systems Archetypes</a:t>
            </a:r>
          </a:p>
        </p:txBody>
      </p:sp>
      <p:pic>
        <p:nvPicPr>
          <p:cNvPr id="3" name="Picture 2" descr="Diagram&#10;&#10;Description automatically generated">
            <a:extLst>
              <a:ext uri="{FF2B5EF4-FFF2-40B4-BE49-F238E27FC236}">
                <a16:creationId xmlns:a16="http://schemas.microsoft.com/office/drawing/2014/main" id="{8ECF2AEA-C4C4-5E4E-908F-8FA140F3C0D5}"/>
              </a:ext>
            </a:extLst>
          </p:cNvPr>
          <p:cNvPicPr>
            <a:picLocks noChangeAspect="1"/>
          </p:cNvPicPr>
          <p:nvPr/>
        </p:nvPicPr>
        <p:blipFill>
          <a:blip r:embed="rId3"/>
          <a:stretch>
            <a:fillRect/>
          </a:stretch>
        </p:blipFill>
        <p:spPr>
          <a:xfrm>
            <a:off x="1814355" y="2017879"/>
            <a:ext cx="8563289" cy="4498385"/>
          </a:xfrm>
          <a:prstGeom prst="rect">
            <a:avLst/>
          </a:prstGeom>
        </p:spPr>
      </p:pic>
    </p:spTree>
    <p:extLst>
      <p:ext uri="{BB962C8B-B14F-4D97-AF65-F5344CB8AC3E}">
        <p14:creationId xmlns:p14="http://schemas.microsoft.com/office/powerpoint/2010/main" val="97541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86144B-929F-5948-99BC-2B6FAE4B2BC7}"/>
              </a:ext>
            </a:extLst>
          </p:cNvPr>
          <p:cNvSpPr txBox="1">
            <a:spLocks/>
          </p:cNvSpPr>
          <p:nvPr/>
        </p:nvSpPr>
        <p:spPr>
          <a:xfrm>
            <a:off x="594610" y="0"/>
            <a:ext cx="9144000" cy="7817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latin typeface="Helvetica" pitchFamily="2" charset="0"/>
              </a:rPr>
              <a:t>Appendix 1-</a:t>
            </a:r>
            <a:r>
              <a:rPr lang="en-US" sz="3200" dirty="0">
                <a:latin typeface="Helvetica" pitchFamily="2" charset="0"/>
              </a:rPr>
              <a:t>The Learning Disciplines</a:t>
            </a:r>
          </a:p>
        </p:txBody>
      </p:sp>
      <p:sp>
        <p:nvSpPr>
          <p:cNvPr id="8" name="Subtitle 2">
            <a:extLst>
              <a:ext uri="{FF2B5EF4-FFF2-40B4-BE49-F238E27FC236}">
                <a16:creationId xmlns:a16="http://schemas.microsoft.com/office/drawing/2014/main" id="{6BBAA300-32C3-C84B-B06A-B1096E0256DA}"/>
              </a:ext>
            </a:extLst>
          </p:cNvPr>
          <p:cNvSpPr txBox="1">
            <a:spLocks/>
          </p:cNvSpPr>
          <p:nvPr/>
        </p:nvSpPr>
        <p:spPr>
          <a:xfrm>
            <a:off x="594610" y="1802562"/>
            <a:ext cx="10676364" cy="3252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Helvetica" pitchFamily="2" charset="0"/>
              </a:rPr>
              <a:t>Each of the five disciplines can be thought of in three levels:</a:t>
            </a:r>
          </a:p>
          <a:p>
            <a:pPr algn="l"/>
            <a:endParaRPr lang="en-US" sz="2800" dirty="0">
              <a:latin typeface="Helvetica" pitchFamily="2" charset="0"/>
            </a:endParaRPr>
          </a:p>
          <a:p>
            <a:pPr algn="l"/>
            <a:r>
              <a:rPr lang="en-US" sz="2800" dirty="0">
                <a:latin typeface="Helvetica" pitchFamily="2" charset="0"/>
              </a:rPr>
              <a:t>-Practices: what you do</a:t>
            </a:r>
          </a:p>
          <a:p>
            <a:pPr algn="l"/>
            <a:r>
              <a:rPr lang="en-US" sz="2800" dirty="0">
                <a:latin typeface="Helvetica" pitchFamily="2" charset="0"/>
              </a:rPr>
              <a:t>-Principles: guiding ideas and insights</a:t>
            </a:r>
          </a:p>
          <a:p>
            <a:pPr algn="l"/>
            <a:r>
              <a:rPr lang="en-US" sz="2800" dirty="0">
                <a:latin typeface="Helvetica" pitchFamily="2" charset="0"/>
              </a:rPr>
              <a:t>-Essences: the state of being of those with high levels of mastery in the discipline</a:t>
            </a:r>
          </a:p>
        </p:txBody>
      </p:sp>
    </p:spTree>
    <p:extLst>
      <p:ext uri="{BB962C8B-B14F-4D97-AF65-F5344CB8AC3E}">
        <p14:creationId xmlns:p14="http://schemas.microsoft.com/office/powerpoint/2010/main" val="203578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C44949-BF8C-4744-BDB7-6ED01E70211A}"/>
              </a:ext>
            </a:extLst>
          </p:cNvPr>
          <p:cNvSpPr txBox="1">
            <a:spLocks/>
          </p:cNvSpPr>
          <p:nvPr/>
        </p:nvSpPr>
        <p:spPr>
          <a:xfrm>
            <a:off x="846944" y="-390877"/>
            <a:ext cx="10498111" cy="7817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latin typeface="Helvetica" pitchFamily="2" charset="0"/>
              </a:rPr>
              <a:t>ENG-SCI 26: Humanity and its Futures: Systems Thinking Approaches</a:t>
            </a:r>
          </a:p>
        </p:txBody>
      </p:sp>
      <p:pic>
        <p:nvPicPr>
          <p:cNvPr id="7" name="Picture 6" descr="Diagram&#10;&#10;Description automatically generated">
            <a:extLst>
              <a:ext uri="{FF2B5EF4-FFF2-40B4-BE49-F238E27FC236}">
                <a16:creationId xmlns:a16="http://schemas.microsoft.com/office/drawing/2014/main" id="{127CCA86-10EF-1C49-83CE-4C63D89C73C0}"/>
              </a:ext>
            </a:extLst>
          </p:cNvPr>
          <p:cNvPicPr>
            <a:picLocks noChangeAspect="1"/>
          </p:cNvPicPr>
          <p:nvPr/>
        </p:nvPicPr>
        <p:blipFill>
          <a:blip r:embed="rId2"/>
          <a:stretch>
            <a:fillRect/>
          </a:stretch>
        </p:blipFill>
        <p:spPr>
          <a:xfrm>
            <a:off x="1105362" y="831542"/>
            <a:ext cx="5411929" cy="5632238"/>
          </a:xfrm>
          <a:prstGeom prst="rect">
            <a:avLst/>
          </a:prstGeom>
        </p:spPr>
      </p:pic>
      <p:pic>
        <p:nvPicPr>
          <p:cNvPr id="13" name="Picture 12" descr="Diagram&#10;&#10;Description automatically generated">
            <a:extLst>
              <a:ext uri="{FF2B5EF4-FFF2-40B4-BE49-F238E27FC236}">
                <a16:creationId xmlns:a16="http://schemas.microsoft.com/office/drawing/2014/main" id="{7EF7A4ED-872F-EE4A-868C-99EEA1EF81D1}"/>
              </a:ext>
            </a:extLst>
          </p:cNvPr>
          <p:cNvPicPr>
            <a:picLocks noChangeAspect="1"/>
          </p:cNvPicPr>
          <p:nvPr/>
        </p:nvPicPr>
        <p:blipFill>
          <a:blip r:embed="rId3"/>
          <a:stretch>
            <a:fillRect/>
          </a:stretch>
        </p:blipFill>
        <p:spPr>
          <a:xfrm>
            <a:off x="5817703" y="831542"/>
            <a:ext cx="5224875" cy="5632238"/>
          </a:xfrm>
          <a:prstGeom prst="rect">
            <a:avLst/>
          </a:prstGeom>
        </p:spPr>
      </p:pic>
    </p:spTree>
    <p:extLst>
      <p:ext uri="{BB962C8B-B14F-4D97-AF65-F5344CB8AC3E}">
        <p14:creationId xmlns:p14="http://schemas.microsoft.com/office/powerpoint/2010/main" val="265357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6B10885-C866-D147-9E1D-BF5F8456DDFD}"/>
              </a:ext>
            </a:extLst>
          </p:cNvPr>
          <p:cNvSpPr txBox="1">
            <a:spLocks/>
          </p:cNvSpPr>
          <p:nvPr/>
        </p:nvSpPr>
        <p:spPr>
          <a:xfrm>
            <a:off x="1524000" y="1331712"/>
            <a:ext cx="9144000" cy="781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Helvetica" pitchFamily="2" charset="0"/>
              </a:rPr>
              <a:t>BALANCING PROCESS WITH DELAY</a:t>
            </a:r>
          </a:p>
        </p:txBody>
      </p:sp>
      <p:sp>
        <p:nvSpPr>
          <p:cNvPr id="5" name="Title 1">
            <a:extLst>
              <a:ext uri="{FF2B5EF4-FFF2-40B4-BE49-F238E27FC236}">
                <a16:creationId xmlns:a16="http://schemas.microsoft.com/office/drawing/2014/main" id="{1DE6C698-94EC-0442-A62D-DB9F32A0A509}"/>
              </a:ext>
            </a:extLst>
          </p:cNvPr>
          <p:cNvSpPr txBox="1">
            <a:spLocks/>
          </p:cNvSpPr>
          <p:nvPr/>
        </p:nvSpPr>
        <p:spPr>
          <a:xfrm>
            <a:off x="541602" y="75608"/>
            <a:ext cx="9130748" cy="54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Helvetica" pitchFamily="2" charset="0"/>
              </a:rPr>
              <a:t>Appendix 2-</a:t>
            </a:r>
            <a:r>
              <a:rPr lang="en-US" sz="2400" dirty="0">
                <a:latin typeface="Helvetica" pitchFamily="2" charset="0"/>
              </a:rPr>
              <a:t>Systems Archetypes</a:t>
            </a:r>
          </a:p>
        </p:txBody>
      </p:sp>
      <p:pic>
        <p:nvPicPr>
          <p:cNvPr id="6" name="Picture 5" descr="Diagram&#10;&#10;Description automatically generated">
            <a:extLst>
              <a:ext uri="{FF2B5EF4-FFF2-40B4-BE49-F238E27FC236}">
                <a16:creationId xmlns:a16="http://schemas.microsoft.com/office/drawing/2014/main" id="{0C434036-E8D5-3B44-B6F0-355AC4817F1F}"/>
              </a:ext>
            </a:extLst>
          </p:cNvPr>
          <p:cNvPicPr>
            <a:picLocks noChangeAspect="1"/>
          </p:cNvPicPr>
          <p:nvPr/>
        </p:nvPicPr>
        <p:blipFill>
          <a:blip r:embed="rId3"/>
          <a:stretch>
            <a:fillRect/>
          </a:stretch>
        </p:blipFill>
        <p:spPr>
          <a:xfrm>
            <a:off x="2789582" y="2083648"/>
            <a:ext cx="6612835" cy="4408557"/>
          </a:xfrm>
          <a:prstGeom prst="rect">
            <a:avLst/>
          </a:prstGeom>
        </p:spPr>
      </p:pic>
    </p:spTree>
    <p:extLst>
      <p:ext uri="{BB962C8B-B14F-4D97-AF65-F5344CB8AC3E}">
        <p14:creationId xmlns:p14="http://schemas.microsoft.com/office/powerpoint/2010/main" val="33040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BBAA300-32C3-C84B-B06A-B1096E0256DA}"/>
              </a:ext>
            </a:extLst>
          </p:cNvPr>
          <p:cNvSpPr txBox="1">
            <a:spLocks/>
          </p:cNvSpPr>
          <p:nvPr/>
        </p:nvSpPr>
        <p:spPr>
          <a:xfrm>
            <a:off x="594610" y="2081319"/>
            <a:ext cx="10676364" cy="3252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Helvetica" pitchFamily="2" charset="0"/>
            </a:endParaRPr>
          </a:p>
        </p:txBody>
      </p:sp>
      <p:sp>
        <p:nvSpPr>
          <p:cNvPr id="7" name="Subtitle 2">
            <a:extLst>
              <a:ext uri="{FF2B5EF4-FFF2-40B4-BE49-F238E27FC236}">
                <a16:creationId xmlns:a16="http://schemas.microsoft.com/office/drawing/2014/main" id="{6343E5A7-9005-8242-8286-69FE962B3C7B}"/>
              </a:ext>
            </a:extLst>
          </p:cNvPr>
          <p:cNvSpPr txBox="1">
            <a:spLocks/>
          </p:cNvSpPr>
          <p:nvPr/>
        </p:nvSpPr>
        <p:spPr>
          <a:xfrm>
            <a:off x="1524000" y="1236126"/>
            <a:ext cx="9144000" cy="781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Helvetica" pitchFamily="2" charset="0"/>
              </a:rPr>
              <a:t>LIMITS TO GROWTH</a:t>
            </a:r>
          </a:p>
        </p:txBody>
      </p:sp>
      <p:sp>
        <p:nvSpPr>
          <p:cNvPr id="11" name="Title 1">
            <a:extLst>
              <a:ext uri="{FF2B5EF4-FFF2-40B4-BE49-F238E27FC236}">
                <a16:creationId xmlns:a16="http://schemas.microsoft.com/office/drawing/2014/main" id="{19A06D26-91CA-294C-A9A2-DF02194F4B00}"/>
              </a:ext>
            </a:extLst>
          </p:cNvPr>
          <p:cNvSpPr txBox="1">
            <a:spLocks/>
          </p:cNvSpPr>
          <p:nvPr/>
        </p:nvSpPr>
        <p:spPr>
          <a:xfrm>
            <a:off x="541602" y="75608"/>
            <a:ext cx="9130748" cy="54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Helvetica" pitchFamily="2" charset="0"/>
              </a:rPr>
              <a:t>Appendix 2-</a:t>
            </a:r>
            <a:r>
              <a:rPr lang="en-US" sz="2400" dirty="0">
                <a:latin typeface="Helvetica" pitchFamily="2" charset="0"/>
              </a:rPr>
              <a:t>Systems Archetypes</a:t>
            </a:r>
          </a:p>
        </p:txBody>
      </p:sp>
      <p:pic>
        <p:nvPicPr>
          <p:cNvPr id="13" name="Picture 12" descr="Diagram&#10;&#10;Description automatically generated">
            <a:extLst>
              <a:ext uri="{FF2B5EF4-FFF2-40B4-BE49-F238E27FC236}">
                <a16:creationId xmlns:a16="http://schemas.microsoft.com/office/drawing/2014/main" id="{A5C10C76-4289-FE47-A86E-8FCB73C7E077}"/>
              </a:ext>
            </a:extLst>
          </p:cNvPr>
          <p:cNvPicPr>
            <a:picLocks noChangeAspect="1"/>
          </p:cNvPicPr>
          <p:nvPr/>
        </p:nvPicPr>
        <p:blipFill>
          <a:blip r:embed="rId3"/>
          <a:stretch>
            <a:fillRect/>
          </a:stretch>
        </p:blipFill>
        <p:spPr>
          <a:xfrm>
            <a:off x="2232991" y="1667217"/>
            <a:ext cx="8435009" cy="3954657"/>
          </a:xfrm>
          <a:prstGeom prst="rect">
            <a:avLst/>
          </a:prstGeom>
        </p:spPr>
      </p:pic>
    </p:spTree>
    <p:extLst>
      <p:ext uri="{BB962C8B-B14F-4D97-AF65-F5344CB8AC3E}">
        <p14:creationId xmlns:p14="http://schemas.microsoft.com/office/powerpoint/2010/main" val="11391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BBAA300-32C3-C84B-B06A-B1096E0256DA}"/>
              </a:ext>
            </a:extLst>
          </p:cNvPr>
          <p:cNvSpPr txBox="1">
            <a:spLocks/>
          </p:cNvSpPr>
          <p:nvPr/>
        </p:nvSpPr>
        <p:spPr>
          <a:xfrm>
            <a:off x="594610" y="2081319"/>
            <a:ext cx="10676364" cy="3252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Helvetica" pitchFamily="2" charset="0"/>
            </a:endParaRPr>
          </a:p>
        </p:txBody>
      </p:sp>
      <p:sp>
        <p:nvSpPr>
          <p:cNvPr id="7" name="Subtitle 2">
            <a:extLst>
              <a:ext uri="{FF2B5EF4-FFF2-40B4-BE49-F238E27FC236}">
                <a16:creationId xmlns:a16="http://schemas.microsoft.com/office/drawing/2014/main" id="{6343E5A7-9005-8242-8286-69FE962B3C7B}"/>
              </a:ext>
            </a:extLst>
          </p:cNvPr>
          <p:cNvSpPr txBox="1">
            <a:spLocks/>
          </p:cNvSpPr>
          <p:nvPr/>
        </p:nvSpPr>
        <p:spPr>
          <a:xfrm>
            <a:off x="1524000" y="1236126"/>
            <a:ext cx="9144000" cy="781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Helvetica" pitchFamily="2" charset="0"/>
              </a:rPr>
              <a:t>SHIFTING THE BURDEN </a:t>
            </a:r>
          </a:p>
        </p:txBody>
      </p:sp>
      <p:sp>
        <p:nvSpPr>
          <p:cNvPr id="11" name="Title 1">
            <a:extLst>
              <a:ext uri="{FF2B5EF4-FFF2-40B4-BE49-F238E27FC236}">
                <a16:creationId xmlns:a16="http://schemas.microsoft.com/office/drawing/2014/main" id="{19A06D26-91CA-294C-A9A2-DF02194F4B00}"/>
              </a:ext>
            </a:extLst>
          </p:cNvPr>
          <p:cNvSpPr txBox="1">
            <a:spLocks/>
          </p:cNvSpPr>
          <p:nvPr/>
        </p:nvSpPr>
        <p:spPr>
          <a:xfrm>
            <a:off x="541602" y="75608"/>
            <a:ext cx="9130748" cy="54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Helvetica" pitchFamily="2" charset="0"/>
              </a:rPr>
              <a:t>Appendix 2-</a:t>
            </a:r>
            <a:r>
              <a:rPr lang="en-US" sz="2400" dirty="0">
                <a:latin typeface="Helvetica" pitchFamily="2" charset="0"/>
              </a:rPr>
              <a:t>Systems Archetypes</a:t>
            </a:r>
          </a:p>
        </p:txBody>
      </p:sp>
      <p:pic>
        <p:nvPicPr>
          <p:cNvPr id="3" name="Picture 2" descr="Diagram&#10;&#10;Description automatically generated">
            <a:extLst>
              <a:ext uri="{FF2B5EF4-FFF2-40B4-BE49-F238E27FC236}">
                <a16:creationId xmlns:a16="http://schemas.microsoft.com/office/drawing/2014/main" id="{E4B6DA7F-DE04-1347-A6D2-101CD27EF4C5}"/>
              </a:ext>
            </a:extLst>
          </p:cNvPr>
          <p:cNvPicPr>
            <a:picLocks noChangeAspect="1"/>
          </p:cNvPicPr>
          <p:nvPr/>
        </p:nvPicPr>
        <p:blipFill>
          <a:blip r:embed="rId3"/>
          <a:stretch>
            <a:fillRect/>
          </a:stretch>
        </p:blipFill>
        <p:spPr>
          <a:xfrm>
            <a:off x="3257550" y="2081319"/>
            <a:ext cx="5676900" cy="4356100"/>
          </a:xfrm>
          <a:prstGeom prst="rect">
            <a:avLst/>
          </a:prstGeom>
        </p:spPr>
      </p:pic>
    </p:spTree>
    <p:extLst>
      <p:ext uri="{BB962C8B-B14F-4D97-AF65-F5344CB8AC3E}">
        <p14:creationId xmlns:p14="http://schemas.microsoft.com/office/powerpoint/2010/main" val="71587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BBAA300-32C3-C84B-B06A-B1096E0256DA}"/>
              </a:ext>
            </a:extLst>
          </p:cNvPr>
          <p:cNvSpPr txBox="1">
            <a:spLocks/>
          </p:cNvSpPr>
          <p:nvPr/>
        </p:nvSpPr>
        <p:spPr>
          <a:xfrm>
            <a:off x="594610" y="2081319"/>
            <a:ext cx="10676364" cy="3252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Helvetica" pitchFamily="2" charset="0"/>
            </a:endParaRPr>
          </a:p>
        </p:txBody>
      </p:sp>
      <p:sp>
        <p:nvSpPr>
          <p:cNvPr id="7" name="Subtitle 2">
            <a:extLst>
              <a:ext uri="{FF2B5EF4-FFF2-40B4-BE49-F238E27FC236}">
                <a16:creationId xmlns:a16="http://schemas.microsoft.com/office/drawing/2014/main" id="{6343E5A7-9005-8242-8286-69FE962B3C7B}"/>
              </a:ext>
            </a:extLst>
          </p:cNvPr>
          <p:cNvSpPr txBox="1">
            <a:spLocks/>
          </p:cNvSpPr>
          <p:nvPr/>
        </p:nvSpPr>
        <p:spPr>
          <a:xfrm>
            <a:off x="1524000" y="1236126"/>
            <a:ext cx="9144000" cy="78175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Helvetica" pitchFamily="2" charset="0"/>
              </a:rPr>
              <a:t>SHIFTING THE BURDEN TO THE INTERVENOR</a:t>
            </a:r>
          </a:p>
        </p:txBody>
      </p:sp>
      <p:sp>
        <p:nvSpPr>
          <p:cNvPr id="11" name="Title 1">
            <a:extLst>
              <a:ext uri="{FF2B5EF4-FFF2-40B4-BE49-F238E27FC236}">
                <a16:creationId xmlns:a16="http://schemas.microsoft.com/office/drawing/2014/main" id="{19A06D26-91CA-294C-A9A2-DF02194F4B00}"/>
              </a:ext>
            </a:extLst>
          </p:cNvPr>
          <p:cNvSpPr txBox="1">
            <a:spLocks/>
          </p:cNvSpPr>
          <p:nvPr/>
        </p:nvSpPr>
        <p:spPr>
          <a:xfrm>
            <a:off x="541602" y="75608"/>
            <a:ext cx="9130748" cy="54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Helvetica" pitchFamily="2" charset="0"/>
              </a:rPr>
              <a:t>Appendix 2-</a:t>
            </a:r>
            <a:r>
              <a:rPr lang="en-US" sz="2400" dirty="0">
                <a:latin typeface="Helvetica" pitchFamily="2" charset="0"/>
              </a:rPr>
              <a:t>Systems Archetypes</a:t>
            </a:r>
          </a:p>
        </p:txBody>
      </p:sp>
      <p:pic>
        <p:nvPicPr>
          <p:cNvPr id="3" name="Picture 2" descr="Diagram&#10;&#10;Description automatically generated">
            <a:extLst>
              <a:ext uri="{FF2B5EF4-FFF2-40B4-BE49-F238E27FC236}">
                <a16:creationId xmlns:a16="http://schemas.microsoft.com/office/drawing/2014/main" id="{EDD1F22B-BDF9-2240-9F6B-2F885928DCD6}"/>
              </a:ext>
            </a:extLst>
          </p:cNvPr>
          <p:cNvPicPr>
            <a:picLocks noChangeAspect="1"/>
          </p:cNvPicPr>
          <p:nvPr/>
        </p:nvPicPr>
        <p:blipFill>
          <a:blip r:embed="rId3"/>
          <a:stretch>
            <a:fillRect/>
          </a:stretch>
        </p:blipFill>
        <p:spPr>
          <a:xfrm>
            <a:off x="2832100" y="1812511"/>
            <a:ext cx="6527800" cy="4584700"/>
          </a:xfrm>
          <a:prstGeom prst="rect">
            <a:avLst/>
          </a:prstGeom>
        </p:spPr>
      </p:pic>
    </p:spTree>
    <p:extLst>
      <p:ext uri="{BB962C8B-B14F-4D97-AF65-F5344CB8AC3E}">
        <p14:creationId xmlns:p14="http://schemas.microsoft.com/office/powerpoint/2010/main" val="261646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BBAA300-32C3-C84B-B06A-B1096E0256DA}"/>
              </a:ext>
            </a:extLst>
          </p:cNvPr>
          <p:cNvSpPr txBox="1">
            <a:spLocks/>
          </p:cNvSpPr>
          <p:nvPr/>
        </p:nvSpPr>
        <p:spPr>
          <a:xfrm>
            <a:off x="594610" y="2081319"/>
            <a:ext cx="10676364" cy="3252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Helvetica" pitchFamily="2" charset="0"/>
            </a:endParaRPr>
          </a:p>
        </p:txBody>
      </p:sp>
      <p:sp>
        <p:nvSpPr>
          <p:cNvPr id="7" name="Subtitle 2">
            <a:extLst>
              <a:ext uri="{FF2B5EF4-FFF2-40B4-BE49-F238E27FC236}">
                <a16:creationId xmlns:a16="http://schemas.microsoft.com/office/drawing/2014/main" id="{6343E5A7-9005-8242-8286-69FE962B3C7B}"/>
              </a:ext>
            </a:extLst>
          </p:cNvPr>
          <p:cNvSpPr txBox="1">
            <a:spLocks/>
          </p:cNvSpPr>
          <p:nvPr/>
        </p:nvSpPr>
        <p:spPr>
          <a:xfrm>
            <a:off x="1524000" y="1236126"/>
            <a:ext cx="9144000" cy="781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Helvetica" pitchFamily="2" charset="0"/>
              </a:rPr>
              <a:t>ERODING GOALS</a:t>
            </a:r>
          </a:p>
        </p:txBody>
      </p:sp>
      <p:sp>
        <p:nvSpPr>
          <p:cNvPr id="11" name="Title 1">
            <a:extLst>
              <a:ext uri="{FF2B5EF4-FFF2-40B4-BE49-F238E27FC236}">
                <a16:creationId xmlns:a16="http://schemas.microsoft.com/office/drawing/2014/main" id="{19A06D26-91CA-294C-A9A2-DF02194F4B00}"/>
              </a:ext>
            </a:extLst>
          </p:cNvPr>
          <p:cNvSpPr txBox="1">
            <a:spLocks/>
          </p:cNvSpPr>
          <p:nvPr/>
        </p:nvSpPr>
        <p:spPr>
          <a:xfrm>
            <a:off x="541602" y="75608"/>
            <a:ext cx="9130748" cy="54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Helvetica" pitchFamily="2" charset="0"/>
              </a:rPr>
              <a:t>Appendix 2-</a:t>
            </a:r>
            <a:r>
              <a:rPr lang="en-US" sz="2400" dirty="0">
                <a:latin typeface="Helvetica" pitchFamily="2" charset="0"/>
              </a:rPr>
              <a:t>Systems Archetypes</a:t>
            </a:r>
          </a:p>
        </p:txBody>
      </p:sp>
      <p:pic>
        <p:nvPicPr>
          <p:cNvPr id="3" name="Picture 2" descr="Diagram&#10;&#10;Description automatically generated">
            <a:extLst>
              <a:ext uri="{FF2B5EF4-FFF2-40B4-BE49-F238E27FC236}">
                <a16:creationId xmlns:a16="http://schemas.microsoft.com/office/drawing/2014/main" id="{575240A4-06F2-D743-8CBF-232B450F0772}"/>
              </a:ext>
            </a:extLst>
          </p:cNvPr>
          <p:cNvPicPr>
            <a:picLocks noChangeAspect="1"/>
          </p:cNvPicPr>
          <p:nvPr/>
        </p:nvPicPr>
        <p:blipFill>
          <a:blip r:embed="rId3"/>
          <a:stretch>
            <a:fillRect/>
          </a:stretch>
        </p:blipFill>
        <p:spPr>
          <a:xfrm>
            <a:off x="3657600" y="2017879"/>
            <a:ext cx="4876800" cy="4597400"/>
          </a:xfrm>
          <a:prstGeom prst="rect">
            <a:avLst/>
          </a:prstGeom>
        </p:spPr>
      </p:pic>
    </p:spTree>
    <p:extLst>
      <p:ext uri="{BB962C8B-B14F-4D97-AF65-F5344CB8AC3E}">
        <p14:creationId xmlns:p14="http://schemas.microsoft.com/office/powerpoint/2010/main" val="255142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BBAA300-32C3-C84B-B06A-B1096E0256DA}"/>
              </a:ext>
            </a:extLst>
          </p:cNvPr>
          <p:cNvSpPr txBox="1">
            <a:spLocks/>
          </p:cNvSpPr>
          <p:nvPr/>
        </p:nvSpPr>
        <p:spPr>
          <a:xfrm>
            <a:off x="594610" y="2081319"/>
            <a:ext cx="10676364" cy="3252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Helvetica" pitchFamily="2" charset="0"/>
            </a:endParaRPr>
          </a:p>
        </p:txBody>
      </p:sp>
      <p:sp>
        <p:nvSpPr>
          <p:cNvPr id="7" name="Subtitle 2">
            <a:extLst>
              <a:ext uri="{FF2B5EF4-FFF2-40B4-BE49-F238E27FC236}">
                <a16:creationId xmlns:a16="http://schemas.microsoft.com/office/drawing/2014/main" id="{6343E5A7-9005-8242-8286-69FE962B3C7B}"/>
              </a:ext>
            </a:extLst>
          </p:cNvPr>
          <p:cNvSpPr txBox="1">
            <a:spLocks/>
          </p:cNvSpPr>
          <p:nvPr/>
        </p:nvSpPr>
        <p:spPr>
          <a:xfrm>
            <a:off x="1524000" y="1236126"/>
            <a:ext cx="9144000" cy="781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Helvetica" pitchFamily="2" charset="0"/>
              </a:rPr>
              <a:t>ESCALATION</a:t>
            </a:r>
          </a:p>
        </p:txBody>
      </p:sp>
      <p:sp>
        <p:nvSpPr>
          <p:cNvPr id="11" name="Title 1">
            <a:extLst>
              <a:ext uri="{FF2B5EF4-FFF2-40B4-BE49-F238E27FC236}">
                <a16:creationId xmlns:a16="http://schemas.microsoft.com/office/drawing/2014/main" id="{19A06D26-91CA-294C-A9A2-DF02194F4B00}"/>
              </a:ext>
            </a:extLst>
          </p:cNvPr>
          <p:cNvSpPr txBox="1">
            <a:spLocks/>
          </p:cNvSpPr>
          <p:nvPr/>
        </p:nvSpPr>
        <p:spPr>
          <a:xfrm>
            <a:off x="541602" y="75608"/>
            <a:ext cx="9130748" cy="54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Helvetica" pitchFamily="2" charset="0"/>
              </a:rPr>
              <a:t>Appendix 2-</a:t>
            </a:r>
            <a:r>
              <a:rPr lang="en-US" sz="2400" dirty="0">
                <a:latin typeface="Helvetica" pitchFamily="2" charset="0"/>
              </a:rPr>
              <a:t>Systems Archetypes</a:t>
            </a:r>
          </a:p>
        </p:txBody>
      </p:sp>
      <p:pic>
        <p:nvPicPr>
          <p:cNvPr id="3" name="Picture 2" descr="Diagram&#10;&#10;Description automatically generated">
            <a:extLst>
              <a:ext uri="{FF2B5EF4-FFF2-40B4-BE49-F238E27FC236}">
                <a16:creationId xmlns:a16="http://schemas.microsoft.com/office/drawing/2014/main" id="{1AE2741D-5EFA-5D49-92FC-A2B6ECCFD6AD}"/>
              </a:ext>
            </a:extLst>
          </p:cNvPr>
          <p:cNvPicPr>
            <a:picLocks noChangeAspect="1"/>
          </p:cNvPicPr>
          <p:nvPr/>
        </p:nvPicPr>
        <p:blipFill>
          <a:blip r:embed="rId3"/>
          <a:stretch>
            <a:fillRect/>
          </a:stretch>
        </p:blipFill>
        <p:spPr>
          <a:xfrm>
            <a:off x="2661950" y="2081319"/>
            <a:ext cx="7010400" cy="4064000"/>
          </a:xfrm>
          <a:prstGeom prst="rect">
            <a:avLst/>
          </a:prstGeom>
        </p:spPr>
      </p:pic>
    </p:spTree>
    <p:extLst>
      <p:ext uri="{BB962C8B-B14F-4D97-AF65-F5344CB8AC3E}">
        <p14:creationId xmlns:p14="http://schemas.microsoft.com/office/powerpoint/2010/main" val="2191384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805</Words>
  <Application>Microsoft Macintosh PowerPoint</Application>
  <PresentationFormat>Widescreen</PresentationFormat>
  <Paragraphs>75</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Helvetica</vt:lpstr>
      <vt:lpstr>Office Theme</vt:lpstr>
      <vt:lpstr>Peter Senge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 Senge</dc:title>
  <dc:creator>Villa, Benjamin</dc:creator>
  <cp:lastModifiedBy>Villa, Benjamin</cp:lastModifiedBy>
  <cp:revision>5</cp:revision>
  <dcterms:created xsi:type="dcterms:W3CDTF">2021-02-08T01:27:09Z</dcterms:created>
  <dcterms:modified xsi:type="dcterms:W3CDTF">2021-02-08T02:12:05Z</dcterms:modified>
</cp:coreProperties>
</file>